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40"/>
  </p:notesMasterIdLst>
  <p:sldIdLst>
    <p:sldId id="256" r:id="rId2"/>
    <p:sldId id="258" r:id="rId3"/>
    <p:sldId id="283" r:id="rId4"/>
    <p:sldId id="284" r:id="rId5"/>
    <p:sldId id="285" r:id="rId6"/>
    <p:sldId id="286" r:id="rId7"/>
    <p:sldId id="260" r:id="rId8"/>
    <p:sldId id="288" r:id="rId9"/>
    <p:sldId id="287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4" r:id="rId24"/>
    <p:sldId id="305" r:id="rId25"/>
    <p:sldId id="306" r:id="rId26"/>
    <p:sldId id="307" r:id="rId27"/>
    <p:sldId id="308" r:id="rId28"/>
    <p:sldId id="309" r:id="rId29"/>
    <p:sldId id="311" r:id="rId30"/>
    <p:sldId id="312" r:id="rId31"/>
    <p:sldId id="314" r:id="rId32"/>
    <p:sldId id="321" r:id="rId33"/>
    <p:sldId id="315" r:id="rId34"/>
    <p:sldId id="316" r:id="rId35"/>
    <p:sldId id="317" r:id="rId36"/>
    <p:sldId id="261" r:id="rId37"/>
    <p:sldId id="319" r:id="rId38"/>
    <p:sldId id="318" r:id="rId39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B07169-88E8-4EE9-BF27-E59419854E6E}">
  <a:tblStyle styleId="{E8B07169-88E8-4EE9-BF27-E59419854E6E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634" y="-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88726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9538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7282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9149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1161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3986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9321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5542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6256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7440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5" name="Shape 3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0228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2026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8984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2700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8315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5" name="Shape 3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82402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64483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16183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34163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34163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3416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34163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18134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35760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66821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05046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88798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50172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7068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71169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04121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8" name="Shape 3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03630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60262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37321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07641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38858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52938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4461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6895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699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SzPct val="100000"/>
              <a:defRPr sz="3600"/>
            </a:lvl1pPr>
            <a:lvl2pPr>
              <a:spcBef>
                <a:spcPts val="0"/>
              </a:spcBef>
              <a:buSzPct val="100000"/>
              <a:defRPr sz="3600"/>
            </a:lvl2pPr>
            <a:lvl3pPr>
              <a:spcBef>
                <a:spcPts val="0"/>
              </a:spcBef>
              <a:buSzPct val="100000"/>
              <a:defRPr sz="3600"/>
            </a:lvl3pPr>
            <a:lvl4pPr>
              <a:spcBef>
                <a:spcPts val="0"/>
              </a:spcBef>
              <a:buSzPct val="100000"/>
              <a:defRPr sz="3600"/>
            </a:lvl4pPr>
            <a:lvl5pPr>
              <a:spcBef>
                <a:spcPts val="0"/>
              </a:spcBef>
              <a:buSzPct val="100000"/>
              <a:defRPr sz="3600"/>
            </a:lvl5pPr>
            <a:lvl6pPr>
              <a:spcBef>
                <a:spcPts val="0"/>
              </a:spcBef>
              <a:buSzPct val="100000"/>
              <a:defRPr sz="3600"/>
            </a:lvl6pPr>
            <a:lvl7pPr>
              <a:spcBef>
                <a:spcPts val="0"/>
              </a:spcBef>
              <a:buSzPct val="100000"/>
              <a:defRPr sz="3600"/>
            </a:lvl7pPr>
            <a:lvl8pPr>
              <a:spcBef>
                <a:spcPts val="0"/>
              </a:spcBef>
              <a:buSzPct val="100000"/>
              <a:defRPr sz="3600"/>
            </a:lvl8pPr>
            <a:lvl9pPr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cxnSp>
        <p:nvCxnSpPr>
          <p:cNvPr id="9" name="Shape 9"/>
          <p:cNvCxnSpPr/>
          <p:nvPr/>
        </p:nvCxnSpPr>
        <p:spPr>
          <a:xfrm>
            <a:off x="-6025" y="3676511"/>
            <a:ext cx="916199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" name="Shape 10"/>
          <p:cNvSpPr/>
          <p:nvPr/>
        </p:nvSpPr>
        <p:spPr>
          <a:xfrm>
            <a:off x="1117950" y="3393000"/>
            <a:ext cx="566999" cy="5669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1400"/>
            </a:lvl1pPr>
            <a:lvl2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cxnSp>
        <p:nvCxnSpPr>
          <p:cNvPr id="13" name="Shape 13"/>
          <p:cNvCxnSpPr/>
          <p:nvPr/>
        </p:nvCxnSpPr>
        <p:spPr>
          <a:xfrm>
            <a:off x="-6025" y="2571761"/>
            <a:ext cx="19844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4" name="Shape 14"/>
          <p:cNvSpPr/>
          <p:nvPr/>
        </p:nvSpPr>
        <p:spPr>
          <a:xfrm>
            <a:off x="1117950" y="2288250"/>
            <a:ext cx="566999" cy="5669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2022225" y="1693523"/>
            <a:ext cx="3787799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buSzPct val="100000"/>
              <a:defRPr sz="3000"/>
            </a:lvl1pPr>
            <a:lvl2pPr rtl="0">
              <a:spcBef>
                <a:spcPts val="0"/>
              </a:spcBef>
              <a:buSzPct val="100000"/>
              <a:defRPr sz="3000"/>
            </a:lvl2pPr>
            <a:lvl3pPr rtl="0">
              <a:spcBef>
                <a:spcPts val="0"/>
              </a:spcBef>
              <a:buSzPct val="100000"/>
              <a:defRPr sz="3000"/>
            </a:lvl3pPr>
            <a:lvl4pPr rtl="0">
              <a:spcBef>
                <a:spcPts val="0"/>
              </a:spcBef>
              <a:buSzPct val="100000"/>
              <a:defRPr sz="3000"/>
            </a:lvl4pPr>
            <a:lvl5pPr rtl="0">
              <a:spcBef>
                <a:spcPts val="0"/>
              </a:spcBef>
              <a:buSzPct val="100000"/>
              <a:defRPr sz="3000"/>
            </a:lvl5pPr>
            <a:lvl6pPr rtl="0">
              <a:spcBef>
                <a:spcPts val="0"/>
              </a:spcBef>
              <a:buSzPct val="100000"/>
              <a:defRPr sz="3000"/>
            </a:lvl6pPr>
            <a:lvl7pPr rtl="0">
              <a:spcBef>
                <a:spcPts val="0"/>
              </a:spcBef>
              <a:buSzPct val="100000"/>
              <a:defRPr sz="3000"/>
            </a:lvl7pPr>
            <a:lvl8pPr rtl="0">
              <a:spcBef>
                <a:spcPts val="0"/>
              </a:spcBef>
              <a:buSzPct val="100000"/>
              <a:defRPr sz="3000"/>
            </a:lvl8pPr>
            <a:lvl9pPr rtl="0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cxnSp>
        <p:nvCxnSpPr>
          <p:cNvPr id="16" name="Shape 16"/>
          <p:cNvCxnSpPr/>
          <p:nvPr/>
        </p:nvCxnSpPr>
        <p:spPr>
          <a:xfrm>
            <a:off x="5898975" y="2571750"/>
            <a:ext cx="32510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2105050" y="2238000"/>
            <a:ext cx="4933800" cy="8198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 rtl="0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1pPr>
            <a:lvl2pPr algn="ctr" rtl="0">
              <a:spcBef>
                <a:spcPts val="0"/>
              </a:spcBef>
              <a:buFont typeface="Lora"/>
              <a:defRPr i="1">
                <a:latin typeface="Lora"/>
                <a:ea typeface="Lora"/>
                <a:cs typeface="Lora"/>
                <a:sym typeface="Lora"/>
              </a:defRPr>
            </a:lvl2pPr>
            <a:lvl3pPr algn="ctr" rtl="0">
              <a:spcBef>
                <a:spcPts val="0"/>
              </a:spcBef>
              <a:buFont typeface="Lora"/>
              <a:defRPr i="1">
                <a:latin typeface="Lora"/>
                <a:ea typeface="Lora"/>
                <a:cs typeface="Lora"/>
                <a:sym typeface="Lora"/>
              </a:defRPr>
            </a:lvl3pPr>
            <a:lvl4pPr algn="ctr" rtl="0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4pPr>
            <a:lvl5pPr algn="ctr" rtl="0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5pPr>
            <a:lvl6pPr algn="ctr" rtl="0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6pPr>
            <a:lvl7pPr algn="ctr" rtl="0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7pPr>
            <a:lvl8pPr algn="ctr" rtl="0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8pPr>
            <a:lvl9pPr algn="ctr">
              <a:spcBef>
                <a:spcPts val="0"/>
              </a:spcBef>
              <a:buSzPct val="100000"/>
              <a:buFont typeface="Lora"/>
              <a:defRPr sz="2400" i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cxnSp>
        <p:nvCxnSpPr>
          <p:cNvPr id="19" name="Shape 19"/>
          <p:cNvCxnSpPr/>
          <p:nvPr/>
        </p:nvCxnSpPr>
        <p:spPr>
          <a:xfrm>
            <a:off x="4584075" y="3676500"/>
            <a:ext cx="0" cy="1480499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0" name="Shape 20"/>
          <p:cNvSpPr/>
          <p:nvPr/>
        </p:nvSpPr>
        <p:spPr>
          <a:xfrm>
            <a:off x="4288500" y="3393000"/>
            <a:ext cx="566999" cy="5669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" name="Shape 21"/>
          <p:cNvSpPr txBox="1"/>
          <p:nvPr/>
        </p:nvSpPr>
        <p:spPr>
          <a:xfrm>
            <a:off x="3593400" y="3412651"/>
            <a:ext cx="1957200" cy="653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600" b="1">
                <a:latin typeface="Lora"/>
                <a:ea typeface="Lora"/>
                <a:cs typeface="Lora"/>
                <a:sym typeface="Lora"/>
              </a:rPr>
              <a:t>“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hape 23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4" name="Shape 24"/>
          <p:cNvSpPr/>
          <p:nvPr/>
        </p:nvSpPr>
        <p:spPr>
          <a:xfrm>
            <a:off x="817475" y="928766"/>
            <a:ext cx="405899" cy="4058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rt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rt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rt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rt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rt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rt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rt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rt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600"/>
              </a:spcBef>
              <a:buClr>
                <a:srgbClr val="FFCD00"/>
              </a:buClr>
              <a:buSzPct val="1000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rtl="0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rtl="0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cxnSp>
        <p:nvCxnSpPr>
          <p:cNvPr id="27" name="Shape 27"/>
          <p:cNvCxnSpPr/>
          <p:nvPr/>
        </p:nvCxnSpPr>
        <p:spPr>
          <a:xfrm>
            <a:off x="5265650" y="1131725"/>
            <a:ext cx="38783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20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buSzPct val="100000"/>
              <a:defRPr sz="2000"/>
            </a:lvl4pPr>
            <a:lvl5pPr>
              <a:spcBef>
                <a:spcPts val="0"/>
              </a:spcBef>
              <a:buSzPct val="100000"/>
              <a:defRPr sz="2000"/>
            </a:lvl5pPr>
            <a:lvl6pPr>
              <a:spcBef>
                <a:spcPts val="0"/>
              </a:spcBef>
              <a:buSzPct val="100000"/>
              <a:defRPr sz="2000"/>
            </a:lvl6pPr>
            <a:lvl7pPr>
              <a:spcBef>
                <a:spcPts val="0"/>
              </a:spcBef>
              <a:buSzPct val="100000"/>
              <a:defRPr sz="2000"/>
            </a:lvl7pPr>
            <a:lvl8pPr>
              <a:spcBef>
                <a:spcPts val="0"/>
              </a:spcBef>
              <a:buSzPct val="100000"/>
              <a:defRPr sz="2000"/>
            </a:lvl8pPr>
            <a:lvl9pPr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20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buSzPct val="100000"/>
              <a:defRPr sz="2000"/>
            </a:lvl4pPr>
            <a:lvl5pPr>
              <a:spcBef>
                <a:spcPts val="0"/>
              </a:spcBef>
              <a:buSzPct val="100000"/>
              <a:defRPr sz="2000"/>
            </a:lvl5pPr>
            <a:lvl6pPr>
              <a:spcBef>
                <a:spcPts val="0"/>
              </a:spcBef>
              <a:buSzPct val="100000"/>
              <a:defRPr sz="2000"/>
            </a:lvl6pPr>
            <a:lvl7pPr>
              <a:spcBef>
                <a:spcPts val="0"/>
              </a:spcBef>
              <a:buSzPct val="100000"/>
              <a:defRPr sz="2000"/>
            </a:lvl7pPr>
            <a:lvl8pPr>
              <a:spcBef>
                <a:spcPts val="0"/>
              </a:spcBef>
              <a:buSzPct val="100000"/>
              <a:defRPr sz="2000"/>
            </a:lvl8pPr>
            <a:lvl9pPr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cxnSp>
        <p:nvCxnSpPr>
          <p:cNvPr id="32" name="Shape 32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3" name="Shape 33"/>
          <p:cNvSpPr/>
          <p:nvPr/>
        </p:nvSpPr>
        <p:spPr>
          <a:xfrm>
            <a:off x="817475" y="928766"/>
            <a:ext cx="405899" cy="4058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34" name="Shape 34"/>
          <p:cNvCxnSpPr/>
          <p:nvPr/>
        </p:nvCxnSpPr>
        <p:spPr>
          <a:xfrm>
            <a:off x="5265650" y="1131725"/>
            <a:ext cx="38783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1381250" y="1651075"/>
            <a:ext cx="2333999" cy="3122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SzPct val="100000"/>
              <a:defRPr sz="1800"/>
            </a:lvl1pPr>
            <a:lvl2pPr rtl="0">
              <a:spcBef>
                <a:spcPts val="0"/>
              </a:spcBef>
              <a:buSzPct val="100000"/>
              <a:defRPr sz="1800"/>
            </a:lvl2pPr>
            <a:lvl3pPr rtl="0">
              <a:spcBef>
                <a:spcPts val="0"/>
              </a:spcBef>
              <a:buSzPct val="100000"/>
              <a:defRPr sz="1800"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3834911" y="1651075"/>
            <a:ext cx="2333999" cy="3122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SzPct val="100000"/>
              <a:defRPr sz="1800"/>
            </a:lvl1pPr>
            <a:lvl2pPr rtl="0">
              <a:spcBef>
                <a:spcPts val="0"/>
              </a:spcBef>
              <a:buSzPct val="100000"/>
              <a:defRPr sz="1800"/>
            </a:lvl2pPr>
            <a:lvl3pPr rtl="0">
              <a:spcBef>
                <a:spcPts val="0"/>
              </a:spcBef>
              <a:buSzPct val="100000"/>
              <a:defRPr sz="1800"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6288573" y="1651075"/>
            <a:ext cx="2333999" cy="3122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SzPct val="100000"/>
              <a:defRPr sz="1800"/>
            </a:lvl1pPr>
            <a:lvl2pPr rtl="0">
              <a:spcBef>
                <a:spcPts val="0"/>
              </a:spcBef>
              <a:buSzPct val="100000"/>
              <a:defRPr sz="1800"/>
            </a:lvl2pPr>
            <a:lvl3pPr rtl="0">
              <a:spcBef>
                <a:spcPts val="0"/>
              </a:spcBef>
              <a:buSzPct val="100000"/>
              <a:defRPr sz="1800"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1" name="Shape 41"/>
          <p:cNvSpPr/>
          <p:nvPr/>
        </p:nvSpPr>
        <p:spPr>
          <a:xfrm>
            <a:off x="817475" y="928766"/>
            <a:ext cx="405899" cy="4058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2" name="Shape 42"/>
          <p:cNvCxnSpPr/>
          <p:nvPr/>
        </p:nvCxnSpPr>
        <p:spPr>
          <a:xfrm>
            <a:off x="5265650" y="1131725"/>
            <a:ext cx="38783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1381250" y="937125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cxnSp>
        <p:nvCxnSpPr>
          <p:cNvPr id="45" name="Shape 45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6" name="Shape 46"/>
          <p:cNvSpPr/>
          <p:nvPr/>
        </p:nvSpPr>
        <p:spPr>
          <a:xfrm>
            <a:off x="817475" y="928766"/>
            <a:ext cx="405899" cy="4058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7" name="Shape 47"/>
          <p:cNvCxnSpPr/>
          <p:nvPr/>
        </p:nvCxnSpPr>
        <p:spPr>
          <a:xfrm>
            <a:off x="5265650" y="1131725"/>
            <a:ext cx="38783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letely 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rgbClr val="FFCD00"/>
              </a:buClr>
              <a:buSzPct val="1000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381250" y="937116"/>
            <a:ext cx="6809700" cy="43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7" r:id="rId8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@greensharesthought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6186048" cy="1159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Going Extreme with Extreme Programming (XP)</a:t>
            </a:r>
            <a:endParaRPr lang="en" dirty="0"/>
          </a:p>
        </p:txBody>
      </p:sp>
      <p:grpSp>
        <p:nvGrpSpPr>
          <p:cNvPr id="58" name="Shape 58"/>
          <p:cNvGrpSpPr/>
          <p:nvPr/>
        </p:nvGrpSpPr>
        <p:grpSpPr>
          <a:xfrm>
            <a:off x="1299164" y="3511423"/>
            <a:ext cx="215966" cy="342398"/>
            <a:chOff x="6718575" y="2318625"/>
            <a:chExt cx="256950" cy="407375"/>
          </a:xfrm>
        </p:grpSpPr>
        <p:sp>
          <p:nvSpPr>
            <p:cNvPr id="59" name="Shape 59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0" name="Shape 60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1" name="Shape 61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0" t="0" r="0" b="0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2" name="Shape 6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3" name="Shape 6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0" t="0" r="0" b="0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0" t="0" r="0" b="0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6" name="Shape 66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0" t="0" r="0" b="0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2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subTitle" idx="1"/>
          </p:nvPr>
        </p:nvSpPr>
        <p:spPr>
          <a:xfrm>
            <a:off x="2371500" y="2093775"/>
            <a:ext cx="5021399" cy="7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 b="1" i="1" dirty="0">
                <a:latin typeface="Lora"/>
                <a:ea typeface="Lora"/>
                <a:cs typeface="Lora"/>
                <a:sym typeface="Lora"/>
              </a:rPr>
              <a:t>I am </a:t>
            </a:r>
            <a:r>
              <a:rPr lang="en" sz="3600" b="1" i="1" dirty="0" smtClean="0">
                <a:latin typeface="Lora"/>
                <a:ea typeface="Lora"/>
                <a:cs typeface="Lora"/>
                <a:sym typeface="Lora"/>
              </a:rPr>
              <a:t>Michael Green</a:t>
            </a:r>
            <a:endParaRPr lang="en" sz="3600" b="1" i="1" dirty="0">
              <a:latin typeface="Lora"/>
              <a:ea typeface="Lora"/>
              <a:cs typeface="Lora"/>
              <a:sym typeface="Lor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 dirty="0" smtClean="0">
                <a:solidFill>
                  <a:schemeClr val="dk1"/>
                </a:solidFill>
              </a:rPr>
              <a:t>I am a Senior Developer, Certified SCRUM Master, I have been with AI just one month shy of a year and I have been Agile for about 5 years.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endParaRPr lang="en" sz="1800" dirty="0" smtClean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SzPct val="61111"/>
            </a:pPr>
            <a:r>
              <a:rPr lang="en" sz="1800" dirty="0" smtClean="0">
                <a:solidFill>
                  <a:schemeClr val="dk1"/>
                </a:solidFill>
              </a:rPr>
              <a:t>You can find me </a:t>
            </a:r>
            <a:r>
              <a:rPr lang="en" sz="1800" smtClean="0">
                <a:solidFill>
                  <a:schemeClr val="dk1"/>
                </a:solidFill>
              </a:rPr>
              <a:t>at </a:t>
            </a:r>
            <a:r>
              <a:rPr lang="en" sz="1800" u="sng" smtClean="0">
                <a:hlinkClick r:id="rId3"/>
              </a:rPr>
              <a:t>michael@greensharesthoughts.com</a:t>
            </a:r>
            <a:endParaRPr b="1" dirty="0"/>
          </a:p>
        </p:txBody>
      </p:sp>
      <p:cxnSp>
        <p:nvCxnSpPr>
          <p:cNvPr id="86" name="Shape 86"/>
          <p:cNvCxnSpPr/>
          <p:nvPr/>
        </p:nvCxnSpPr>
        <p:spPr>
          <a:xfrm>
            <a:off x="6450" y="1428750"/>
            <a:ext cx="23972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2371625" y="816550"/>
            <a:ext cx="4908000" cy="115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6000" dirty="0"/>
              <a:t>Hello!</a:t>
            </a:r>
          </a:p>
        </p:txBody>
      </p:sp>
      <p:cxnSp>
        <p:nvCxnSpPr>
          <p:cNvPr id="89" name="Shape 89"/>
          <p:cNvCxnSpPr/>
          <p:nvPr/>
        </p:nvCxnSpPr>
        <p:spPr>
          <a:xfrm>
            <a:off x="4738400" y="1428750"/>
            <a:ext cx="44055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00" y="819150"/>
            <a:ext cx="1219200" cy="1219200"/>
          </a:xfrm>
          <a:prstGeom prst="rect">
            <a:avLst/>
          </a:prstGeom>
        </p:spPr>
      </p:pic>
      <p:sp>
        <p:nvSpPr>
          <p:cNvPr id="7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ctrTitle"/>
          </p:nvPr>
        </p:nvSpPr>
        <p:spPr>
          <a:xfrm>
            <a:off x="2022225" y="1693523"/>
            <a:ext cx="3787799" cy="1159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Why this topic?</a:t>
            </a:r>
            <a:endParaRPr lang="en" dirty="0"/>
          </a:p>
        </p:txBody>
      </p:sp>
      <p:sp>
        <p:nvSpPr>
          <p:cNvPr id="95" name="Shape 9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As a Consultant, often times you will be tasked with being a process improvement and change agent.</a:t>
            </a:r>
            <a:endParaRPr lang="en" dirty="0"/>
          </a:p>
        </p:txBody>
      </p:sp>
      <p:sp>
        <p:nvSpPr>
          <p:cNvPr id="96" name="Shape 96"/>
          <p:cNvSpPr txBox="1"/>
          <p:nvPr/>
        </p:nvSpPr>
        <p:spPr>
          <a:xfrm>
            <a:off x="1133975" y="2291150"/>
            <a:ext cx="543899" cy="56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</a:t>
            </a:r>
          </a:p>
        </p:txBody>
      </p:sp>
      <p:sp>
        <p:nvSpPr>
          <p:cNvPr id="5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847812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 txBox="1">
            <a:spLocks noGrp="1"/>
          </p:cNvSpPr>
          <p:nvPr>
            <p:ph type="subTitle" idx="4294967295"/>
          </p:nvPr>
        </p:nvSpPr>
        <p:spPr>
          <a:xfrm>
            <a:off x="2371500" y="2093775"/>
            <a:ext cx="5021399" cy="7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 i="1" dirty="0" smtClean="0">
                <a:latin typeface="Lora"/>
                <a:ea typeface="Lora"/>
                <a:cs typeface="Lora"/>
                <a:sym typeface="Lora"/>
              </a:rPr>
              <a:t>This discussion is not an exhaustive discussion on Extreme Programming.  It serves as a general overview of the concepts, values and principles of Extreme Programming.</a:t>
            </a:r>
          </a:p>
          <a:p>
            <a:pPr lvl="0" rtl="0">
              <a:spcBef>
                <a:spcPts val="0"/>
              </a:spcBef>
              <a:buNone/>
            </a:pPr>
            <a:endParaRPr lang="en" sz="1800" b="1" i="1" dirty="0">
              <a:latin typeface="Lora"/>
              <a:ea typeface="Lora"/>
              <a:cs typeface="Lora"/>
              <a:sym typeface="Lora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b="1" i="1" dirty="0" smtClean="0">
                <a:latin typeface="Lora"/>
                <a:ea typeface="Lora"/>
                <a:cs typeface="Lora"/>
                <a:sym typeface="Lora"/>
              </a:rPr>
              <a:t>Also, I assume that the audience is familiar with The Agile Methodology.</a:t>
            </a:r>
            <a:endParaRPr lang="en" sz="1800" b="1" i="1" dirty="0">
              <a:latin typeface="Lora"/>
              <a:ea typeface="Lora"/>
              <a:cs typeface="Lora"/>
              <a:sym typeface="Lora"/>
            </a:endParaRPr>
          </a:p>
          <a:p>
            <a:pPr lvl="0" rtl="0">
              <a:spcBef>
                <a:spcPts val="0"/>
              </a:spcBef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cxnSp>
        <p:nvCxnSpPr>
          <p:cNvPr id="331" name="Shape 331"/>
          <p:cNvCxnSpPr/>
          <p:nvPr/>
        </p:nvCxnSpPr>
        <p:spPr>
          <a:xfrm>
            <a:off x="6450" y="1428750"/>
            <a:ext cx="23972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32" name="Shape 332"/>
          <p:cNvSpPr txBox="1">
            <a:spLocks noGrp="1"/>
          </p:cNvSpPr>
          <p:nvPr>
            <p:ph type="ctrTitle" idx="4294967295"/>
          </p:nvPr>
        </p:nvSpPr>
        <p:spPr>
          <a:xfrm>
            <a:off x="2371625" y="816550"/>
            <a:ext cx="4908000" cy="115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6000" dirty="0" smtClean="0"/>
              <a:t>Caveats!</a:t>
            </a:r>
            <a:endParaRPr lang="en" sz="6000" dirty="0"/>
          </a:p>
        </p:txBody>
      </p:sp>
      <p:cxnSp>
        <p:nvCxnSpPr>
          <p:cNvPr id="333" name="Shape 333"/>
          <p:cNvCxnSpPr/>
          <p:nvPr/>
        </p:nvCxnSpPr>
        <p:spPr>
          <a:xfrm>
            <a:off x="5589800" y="1428750"/>
            <a:ext cx="3554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34" name="Shape 334"/>
          <p:cNvSpPr/>
          <p:nvPr/>
        </p:nvSpPr>
        <p:spPr>
          <a:xfrm>
            <a:off x="831925" y="859175"/>
            <a:ext cx="1139100" cy="11391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335" name="Shape 335"/>
          <p:cNvGrpSpPr/>
          <p:nvPr/>
        </p:nvGrpSpPr>
        <p:grpSpPr>
          <a:xfrm>
            <a:off x="1148888" y="1190759"/>
            <a:ext cx="505722" cy="475767"/>
            <a:chOff x="5972700" y="2330200"/>
            <a:chExt cx="411625" cy="387275"/>
          </a:xfrm>
        </p:grpSpPr>
        <p:sp>
          <p:nvSpPr>
            <p:cNvPr id="336" name="Shape 336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0" t="0" r="0" b="0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0" t="0" r="0" b="0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0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815952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Agenda</a:t>
            </a:r>
            <a:endParaRPr lang="en" dirty="0"/>
          </a:p>
        </p:txBody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1381250" y="1358267"/>
            <a:ext cx="6809700" cy="337040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What is Extreme Programming (XP)?</a:t>
            </a:r>
            <a:endParaRPr lang="en" sz="1400" u="sng" dirty="0">
              <a:hlinkClick r:id="rId3"/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Why XP?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XP Values?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XP Principles?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XP Practices?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XP Roles?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My XP Epiphany!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Why this flavor of Agile?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XP Adoption Challenges?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Overcoming Adoption Challenges?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Companies that are Extreme?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Resources?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400" dirty="0" smtClean="0"/>
              <a:t>Questions?</a:t>
            </a:r>
          </a:p>
          <a:p>
            <a:pPr marL="76200" lvl="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None/>
            </a:pPr>
            <a:endParaRPr lang="en" u="sng" dirty="0" smtClean="0">
              <a:hlinkClick r:id="rId4"/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endParaRPr lang="en" u="sng" dirty="0">
              <a:hlinkClick r:id="rId4"/>
            </a:endParaRP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grpSp>
        <p:nvGrpSpPr>
          <p:cNvPr id="344" name="Shape 344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345" name="Shape 34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8" name="Shape 348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352840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ctrTitle"/>
          </p:nvPr>
        </p:nvSpPr>
        <p:spPr>
          <a:xfrm>
            <a:off x="2022225" y="1693523"/>
            <a:ext cx="3787799" cy="1159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What is Extreme Programming (XP)?</a:t>
            </a:r>
            <a:endParaRPr lang="en" dirty="0"/>
          </a:p>
        </p:txBody>
      </p:sp>
      <p:sp>
        <p:nvSpPr>
          <p:cNvPr id="96" name="Shape 96"/>
          <p:cNvSpPr txBox="1"/>
          <p:nvPr/>
        </p:nvSpPr>
        <p:spPr>
          <a:xfrm>
            <a:off x="1133975" y="2291150"/>
            <a:ext cx="543899" cy="56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2400" dirty="0" smtClean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</a:t>
            </a:r>
            <a:endParaRPr lang="en" sz="2400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4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936726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2105050" y="2238000"/>
            <a:ext cx="4933800" cy="8198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200" dirty="0" smtClean="0"/>
              <a:t>“Extreme Programming (XP) is about social change. It is a philosophy of software development based upon the values of communication, feedback, simplicity, courage and respect” – Kent Beck</a:t>
            </a:r>
            <a:endParaRPr lang="en" sz="2200" dirty="0"/>
          </a:p>
        </p:txBody>
      </p:sp>
      <p:sp>
        <p:nvSpPr>
          <p:cNvPr id="3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4350315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What is Extreme Progamming (XP) Continued?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2000" dirty="0"/>
              <a:t>XP is a specific instantiation of an agile </a:t>
            </a:r>
            <a:r>
              <a:rPr lang="en-US" sz="2000" dirty="0" smtClean="0"/>
              <a:t>process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2000" dirty="0"/>
              <a:t>XP combines best practices in a different </a:t>
            </a:r>
            <a:r>
              <a:rPr lang="en-US" sz="2000" dirty="0" smtClean="0"/>
              <a:t>way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2000" dirty="0"/>
              <a:t>XP is a different approach to </a:t>
            </a:r>
            <a:r>
              <a:rPr lang="en-US" sz="2000" dirty="0" smtClean="0"/>
              <a:t>development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2000" dirty="0"/>
              <a:t>XP provides a core process </a:t>
            </a:r>
            <a:r>
              <a:rPr lang="en-US" sz="2000" dirty="0" smtClean="0"/>
              <a:t>model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2000" dirty="0"/>
              <a:t>XP is not intended to be a complete framework</a:t>
            </a:r>
            <a:endParaRPr sz="2000" dirty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379752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History of XP?</a:t>
            </a:r>
            <a:endParaRPr lang="en" dirty="0"/>
          </a:p>
        </p:txBody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1381250" y="1638975"/>
            <a:ext cx="2333999" cy="1211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1200" b="1" dirty="0"/>
              <a:t>Early </a:t>
            </a:r>
            <a:r>
              <a:rPr lang="en-US" sz="1200" b="1" dirty="0" smtClean="0"/>
              <a:t>Influences</a:t>
            </a:r>
            <a:endParaRPr lang="en" sz="1200" b="1" dirty="0"/>
          </a:p>
          <a:p>
            <a:pPr lvl="0">
              <a:buNone/>
            </a:pPr>
            <a:r>
              <a:rPr lang="en-US" sz="1200" dirty="0"/>
              <a:t>Incremental, stakeholder-driven design process and Programming as learning from </a:t>
            </a:r>
            <a:r>
              <a:rPr lang="en-US" sz="1200" dirty="0" err="1"/>
              <a:t>Papert</a:t>
            </a:r>
            <a:r>
              <a:rPr lang="en-US" sz="1200" dirty="0"/>
              <a:t>, Kay</a:t>
            </a:r>
            <a:endParaRPr lang="en" sz="1200" dirty="0"/>
          </a:p>
        </p:txBody>
      </p:sp>
      <p:sp>
        <p:nvSpPr>
          <p:cNvPr id="266" name="Shape 266"/>
          <p:cNvSpPr txBox="1">
            <a:spLocks noGrp="1"/>
          </p:cNvSpPr>
          <p:nvPr>
            <p:ph type="body" idx="2"/>
          </p:nvPr>
        </p:nvSpPr>
        <p:spPr>
          <a:xfrm>
            <a:off x="3834914" y="1638975"/>
            <a:ext cx="2333999" cy="1211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 b="1" dirty="0" smtClean="0"/>
              <a:t>Early 80s</a:t>
            </a:r>
            <a:endParaRPr lang="en" sz="1200" b="1" dirty="0"/>
          </a:p>
          <a:p>
            <a:pPr lvl="0">
              <a:buNone/>
            </a:pPr>
            <a:r>
              <a:rPr lang="en-US" sz="1200" dirty="0"/>
              <a:t>Beck &amp; Cunningham introduce Pair Programming at Tektronix</a:t>
            </a:r>
            <a:endParaRPr lang="en" sz="1200" dirty="0"/>
          </a:p>
        </p:txBody>
      </p:sp>
      <p:sp>
        <p:nvSpPr>
          <p:cNvPr id="267" name="Shape 267"/>
          <p:cNvSpPr txBox="1">
            <a:spLocks noGrp="1"/>
          </p:cNvSpPr>
          <p:nvPr>
            <p:ph type="body" idx="3"/>
          </p:nvPr>
        </p:nvSpPr>
        <p:spPr>
          <a:xfrm>
            <a:off x="6288578" y="1638975"/>
            <a:ext cx="2333999" cy="1211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 b="1" dirty="0" smtClean="0"/>
              <a:t>Mid-80s</a:t>
            </a:r>
            <a:endParaRPr lang="en" sz="1200" b="1" dirty="0"/>
          </a:p>
          <a:p>
            <a:pPr lvl="0">
              <a:buNone/>
            </a:pPr>
            <a:r>
              <a:rPr lang="en-US" sz="1200" dirty="0"/>
              <a:t>Smalltalk culture produces refactoring, continuous integration, constant testing, close customer involvement</a:t>
            </a:r>
            <a:endParaRPr sz="1200" dirty="0"/>
          </a:p>
        </p:txBody>
      </p:sp>
      <p:sp>
        <p:nvSpPr>
          <p:cNvPr id="268" name="Shape 268"/>
          <p:cNvSpPr txBox="1">
            <a:spLocks noGrp="1"/>
          </p:cNvSpPr>
          <p:nvPr>
            <p:ph type="body" idx="4294967295"/>
          </p:nvPr>
        </p:nvSpPr>
        <p:spPr>
          <a:xfrm>
            <a:off x="1381250" y="3237224"/>
            <a:ext cx="2333999" cy="1211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 b="1" dirty="0" smtClean="0"/>
              <a:t>Early 90s</a:t>
            </a:r>
            <a:endParaRPr lang="en" sz="1200" b="1" dirty="0"/>
          </a:p>
          <a:p>
            <a:pPr lvl="0">
              <a:buNone/>
            </a:pPr>
            <a:r>
              <a:rPr lang="en-US" sz="1200" dirty="0"/>
              <a:t>Beck summarizes in Smalltalk Best Practices and adds unit testing, metaphor at Hewitt</a:t>
            </a:r>
            <a:endParaRPr lang="en" sz="1200" dirty="0"/>
          </a:p>
        </p:txBody>
      </p:sp>
      <p:sp>
        <p:nvSpPr>
          <p:cNvPr id="269" name="Shape 269"/>
          <p:cNvSpPr txBox="1">
            <a:spLocks noGrp="1"/>
          </p:cNvSpPr>
          <p:nvPr>
            <p:ph type="body" idx="4294967295"/>
          </p:nvPr>
        </p:nvSpPr>
        <p:spPr>
          <a:xfrm>
            <a:off x="3834914" y="3237224"/>
            <a:ext cx="2333999" cy="1211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 b="1" dirty="0" smtClean="0"/>
              <a:t>Mid-90s</a:t>
            </a:r>
            <a:endParaRPr lang="en" sz="1200" b="1" dirty="0"/>
          </a:p>
          <a:p>
            <a:pPr lvl="0">
              <a:buNone/>
            </a:pPr>
            <a:r>
              <a:rPr lang="en-US" sz="1200" dirty="0" smtClean="0"/>
              <a:t>Ron Jeffries hired as first XP Coach at Chrysler, Beck </a:t>
            </a:r>
            <a:r>
              <a:rPr lang="en-US" sz="1200" dirty="0"/>
              <a:t>writes Extreme Programming Explained. Fowler publishes Refactoring.</a:t>
            </a:r>
            <a:endParaRPr lang="en" sz="1200" dirty="0"/>
          </a:p>
        </p:txBody>
      </p:sp>
      <p:sp>
        <p:nvSpPr>
          <p:cNvPr id="270" name="Shape 270"/>
          <p:cNvSpPr txBox="1">
            <a:spLocks noGrp="1"/>
          </p:cNvSpPr>
          <p:nvPr>
            <p:ph type="body" idx="4294967295"/>
          </p:nvPr>
        </p:nvSpPr>
        <p:spPr>
          <a:xfrm>
            <a:off x="6288578" y="3237224"/>
            <a:ext cx="2333999" cy="1211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 b="1" dirty="0" smtClean="0"/>
              <a:t>2000s and Beyond</a:t>
            </a:r>
            <a:endParaRPr lang="en" sz="1200" b="1" dirty="0"/>
          </a:p>
          <a:p>
            <a:pPr lvl="0">
              <a:buNone/>
            </a:pPr>
            <a:r>
              <a:rPr lang="en-US" sz="1200" dirty="0"/>
              <a:t>More books, first conferences and evolution continues through today</a:t>
            </a:r>
            <a:endParaRPr sz="1200" dirty="0"/>
          </a:p>
        </p:txBody>
      </p:sp>
      <p:grpSp>
        <p:nvGrpSpPr>
          <p:cNvPr id="271" name="Shape 271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272" name="Shape 272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3" name="Shape 273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4" name="Shape 274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5" name="Shape 275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4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0726666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>
            <a:spLocks noGrp="1"/>
          </p:cNvSpPr>
          <p:nvPr>
            <p:ph type="body" idx="1"/>
          </p:nvPr>
        </p:nvSpPr>
        <p:spPr>
          <a:xfrm>
            <a:off x="1381250" y="1311670"/>
            <a:ext cx="6809700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78571"/>
              <a:buNone/>
            </a:pPr>
            <a:r>
              <a:rPr lang="en-US" sz="1400" dirty="0" smtClean="0">
                <a:solidFill>
                  <a:schemeClr val="dk1"/>
                </a:solidFill>
              </a:rPr>
              <a:t>“Turned </a:t>
            </a:r>
            <a:r>
              <a:rPr lang="en-US" sz="1400" dirty="0">
                <a:solidFill>
                  <a:schemeClr val="dk1"/>
                </a:solidFill>
              </a:rPr>
              <a:t>the knob up to 10” on each practice</a:t>
            </a:r>
            <a:r>
              <a:rPr lang="en" sz="1400" dirty="0" smtClean="0">
                <a:solidFill>
                  <a:schemeClr val="dk1"/>
                </a:solidFill>
              </a:rPr>
              <a:t>:</a:t>
            </a:r>
            <a:endParaRPr lang="en" sz="1400" dirty="0">
              <a:solidFill>
                <a:schemeClr val="dk1"/>
              </a:solidFill>
            </a:endParaRP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dk1"/>
                </a:solidFill>
              </a:rPr>
              <a:t>Very short cycles (planning game</a:t>
            </a:r>
            <a:r>
              <a:rPr lang="en-US" sz="1400" dirty="0" smtClean="0">
                <a:solidFill>
                  <a:schemeClr val="dk1"/>
                </a:solidFill>
              </a:rPr>
              <a:t>)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dk1"/>
                </a:solidFill>
              </a:rPr>
              <a:t>Continuous code reviews (pair programming</a:t>
            </a:r>
            <a:r>
              <a:rPr lang="en-US" sz="1400" dirty="0" smtClean="0">
                <a:solidFill>
                  <a:schemeClr val="dk1"/>
                </a:solidFill>
              </a:rPr>
              <a:t>)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</a:pPr>
            <a:r>
              <a:rPr lang="en-US" sz="1400" dirty="0"/>
              <a:t>Extensive testing (unit testing, acceptance testing</a:t>
            </a:r>
            <a:r>
              <a:rPr lang="en-US" sz="1400" dirty="0" smtClean="0"/>
              <a:t>)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</a:pPr>
            <a:r>
              <a:rPr lang="en-US" sz="1400" dirty="0"/>
              <a:t>Continuous </a:t>
            </a:r>
            <a:r>
              <a:rPr lang="en-US" sz="1400" dirty="0" smtClean="0"/>
              <a:t>integration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</a:pPr>
            <a:r>
              <a:rPr lang="en-US" sz="1400" dirty="0"/>
              <a:t>Constant design improvement (refactoring</a:t>
            </a:r>
            <a:r>
              <a:rPr lang="en-US" sz="1400" dirty="0" smtClean="0"/>
              <a:t>)</a:t>
            </a:r>
          </a:p>
          <a:p>
            <a:pPr marL="457200" lvl="0" indent="-317500">
              <a:lnSpc>
                <a:spcPct val="150000"/>
              </a:lnSpc>
              <a:spcBef>
                <a:spcPts val="0"/>
              </a:spcBef>
            </a:pPr>
            <a:r>
              <a:rPr lang="en-US" sz="1400" dirty="0"/>
              <a:t>Continuous architecture refinement (metaphor)</a:t>
            </a:r>
            <a:endParaRPr sz="1400" dirty="0"/>
          </a:p>
        </p:txBody>
      </p:sp>
      <p:sp>
        <p:nvSpPr>
          <p:cNvPr id="355" name="Shape 355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Why is it called “Extreme”?</a:t>
            </a:r>
            <a:endParaRPr lang="en" dirty="0"/>
          </a:p>
        </p:txBody>
      </p:sp>
      <p:grpSp>
        <p:nvGrpSpPr>
          <p:cNvPr id="356" name="Shape 356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357" name="Shape 357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8" name="Shape 358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9" name="Shape 35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0" name="Shape 360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2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698369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ctrTitle"/>
          </p:nvPr>
        </p:nvSpPr>
        <p:spPr>
          <a:xfrm>
            <a:off x="2022225" y="1693523"/>
            <a:ext cx="3787799" cy="1159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Why Extreme Programming (XP)?</a:t>
            </a:r>
            <a:endParaRPr lang="en" dirty="0"/>
          </a:p>
        </p:txBody>
      </p:sp>
      <p:sp>
        <p:nvSpPr>
          <p:cNvPr id="95" name="Shape 9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Let’s go through some of the values, practices and principles XP has to offer and try to understand why some people choose to adopt this particular flavor of Agile and then re-visit this question.</a:t>
            </a:r>
            <a:endParaRPr lang="en" dirty="0"/>
          </a:p>
        </p:txBody>
      </p:sp>
      <p:sp>
        <p:nvSpPr>
          <p:cNvPr id="96" name="Shape 96"/>
          <p:cNvSpPr txBox="1"/>
          <p:nvPr/>
        </p:nvSpPr>
        <p:spPr>
          <a:xfrm>
            <a:off x="1133975" y="2291150"/>
            <a:ext cx="543899" cy="56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2400" dirty="0" smtClean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3</a:t>
            </a:r>
            <a:endParaRPr lang="en" sz="2400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5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7212152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4350315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XP Values?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b="1" dirty="0" smtClean="0"/>
              <a:t>Communication</a:t>
            </a:r>
            <a:r>
              <a:rPr lang="en-US" sz="1800" dirty="0" smtClean="0"/>
              <a:t> – What matters most in Software Development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b="1" dirty="0" smtClean="0"/>
              <a:t>Simplicity</a:t>
            </a:r>
            <a:r>
              <a:rPr lang="en-US" sz="1800" dirty="0" smtClean="0"/>
              <a:t> – Building systems to solve only “today’s” problems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b="1" dirty="0" smtClean="0"/>
              <a:t>Feedback</a:t>
            </a:r>
            <a:r>
              <a:rPr lang="en-US" sz="1800" dirty="0" smtClean="0"/>
              <a:t> – It’s all about the “feedback” loop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b="1" dirty="0" smtClean="0"/>
              <a:t>Courage</a:t>
            </a:r>
            <a:r>
              <a:rPr lang="en-US" sz="1800" dirty="0" smtClean="0"/>
              <a:t> – Disregarding failing solutions and seek new ones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b="1" dirty="0" smtClean="0"/>
              <a:t>Respect</a:t>
            </a:r>
            <a:r>
              <a:rPr lang="en-US" sz="1800" dirty="0" smtClean="0"/>
              <a:t> – Caring about the members of the team and the project</a:t>
            </a:r>
            <a:endParaRPr sz="1800" dirty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544079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1381250" y="1469575"/>
            <a:ext cx="2634599" cy="2852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98450">
              <a:lnSpc>
                <a:spcPct val="150000"/>
              </a:lnSpc>
              <a:buClr>
                <a:srgbClr val="000000"/>
              </a:buClr>
            </a:pPr>
            <a:r>
              <a:rPr lang="en" sz="1100" b="1" dirty="0" smtClean="0"/>
              <a:t>Rapid Feedback</a:t>
            </a:r>
          </a:p>
          <a:p>
            <a:pPr marL="457200" lvl="0" indent="-298450">
              <a:lnSpc>
                <a:spcPct val="150000"/>
              </a:lnSpc>
              <a:buClr>
                <a:srgbClr val="000000"/>
              </a:buClr>
            </a:pPr>
            <a:r>
              <a:rPr lang="en" sz="1100" b="1" dirty="0" smtClean="0"/>
              <a:t>Assume Simplicity</a:t>
            </a:r>
          </a:p>
          <a:p>
            <a:pPr marL="457200" lvl="0" indent="-298450">
              <a:lnSpc>
                <a:spcPct val="150000"/>
              </a:lnSpc>
              <a:buClr>
                <a:srgbClr val="000000"/>
              </a:buClr>
            </a:pPr>
            <a:r>
              <a:rPr lang="en" sz="1100" b="1" dirty="0" smtClean="0"/>
              <a:t>Incremental Change</a:t>
            </a:r>
          </a:p>
          <a:p>
            <a:pPr marL="457200" lvl="0" indent="-298450">
              <a:lnSpc>
                <a:spcPct val="150000"/>
              </a:lnSpc>
              <a:buClr>
                <a:srgbClr val="000000"/>
              </a:buClr>
            </a:pPr>
            <a:r>
              <a:rPr lang="en" sz="1100" b="1" dirty="0" smtClean="0"/>
              <a:t>Embracing Change</a:t>
            </a:r>
          </a:p>
          <a:p>
            <a:pPr marL="457200" lvl="0" indent="-298450">
              <a:lnSpc>
                <a:spcPct val="150000"/>
              </a:lnSpc>
              <a:buClr>
                <a:srgbClr val="000000"/>
              </a:buClr>
            </a:pPr>
            <a:r>
              <a:rPr lang="en" sz="1100" b="1" dirty="0" smtClean="0"/>
              <a:t>Quality Work</a:t>
            </a:r>
          </a:p>
          <a:p>
            <a:pPr marL="457200" lvl="0" indent="-298450">
              <a:lnSpc>
                <a:spcPct val="150000"/>
              </a:lnSpc>
              <a:buClr>
                <a:srgbClr val="000000"/>
              </a:buClr>
            </a:pPr>
            <a:r>
              <a:rPr lang="en" sz="1100" b="1" dirty="0" smtClean="0"/>
              <a:t>Teach Learning</a:t>
            </a:r>
          </a:p>
          <a:p>
            <a:pPr marL="457200" lvl="0" indent="-298450">
              <a:lnSpc>
                <a:spcPct val="150000"/>
              </a:lnSpc>
              <a:buClr>
                <a:srgbClr val="000000"/>
              </a:buClr>
            </a:pPr>
            <a:r>
              <a:rPr lang="en" sz="1100" b="1" dirty="0" smtClean="0"/>
              <a:t>Small Initial Investment</a:t>
            </a:r>
          </a:p>
          <a:p>
            <a:pPr marL="457200" lvl="0" indent="-298450">
              <a:lnSpc>
                <a:spcPct val="150000"/>
              </a:lnSpc>
              <a:buClr>
                <a:srgbClr val="000000"/>
              </a:buClr>
            </a:pPr>
            <a:r>
              <a:rPr lang="en" sz="1100" b="1" dirty="0" smtClean="0"/>
              <a:t>Play to Win</a:t>
            </a:r>
            <a:endParaRPr lang="en" sz="1100" dirty="0"/>
          </a:p>
          <a:p>
            <a:pPr lvl="0" rtl="0">
              <a:spcBef>
                <a:spcPts val="0"/>
              </a:spcBef>
              <a:buNone/>
            </a:pPr>
            <a:endParaRPr sz="1100" dirty="0"/>
          </a:p>
        </p:txBody>
      </p:sp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XP Principles?</a:t>
            </a:r>
            <a:endParaRPr lang="en" dirty="0"/>
          </a:p>
        </p:txBody>
      </p:sp>
      <p:sp>
        <p:nvSpPr>
          <p:cNvPr id="74" name="Shape 74"/>
          <p:cNvSpPr txBox="1">
            <a:spLocks noGrp="1"/>
          </p:cNvSpPr>
          <p:nvPr>
            <p:ph type="body" idx="2"/>
          </p:nvPr>
        </p:nvSpPr>
        <p:spPr>
          <a:xfrm>
            <a:off x="4515846" y="1469575"/>
            <a:ext cx="4170900" cy="2773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9845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100" b="1" dirty="0" smtClean="0"/>
              <a:t>Concrete Experiments</a:t>
            </a:r>
          </a:p>
          <a:p>
            <a:pPr marL="457200" lvl="0" indent="-29845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100" b="1" dirty="0" smtClean="0"/>
              <a:t>Open Honest Communication</a:t>
            </a:r>
          </a:p>
          <a:p>
            <a:pPr marL="457200" lvl="0" indent="-29845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100" b="1" dirty="0" smtClean="0"/>
              <a:t>Work With Instincts</a:t>
            </a:r>
          </a:p>
          <a:p>
            <a:pPr marL="457200" lvl="0" indent="-29845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100" b="1" dirty="0" smtClean="0"/>
              <a:t>Accepted Responsibility</a:t>
            </a:r>
          </a:p>
          <a:p>
            <a:pPr marL="457200" lvl="0" indent="-29845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100" b="1" dirty="0" smtClean="0"/>
              <a:t>Local Adaptation</a:t>
            </a:r>
          </a:p>
          <a:p>
            <a:pPr marL="457200" lvl="0" indent="-29845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100" b="1" dirty="0" smtClean="0"/>
              <a:t>Travel Light</a:t>
            </a:r>
          </a:p>
          <a:p>
            <a:pPr marL="457200" lvl="0" indent="-29845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100" b="1" dirty="0" smtClean="0"/>
              <a:t>Honest Measurement</a:t>
            </a:r>
            <a:endParaRPr lang="en" sz="1100" dirty="0"/>
          </a:p>
        </p:txBody>
      </p:sp>
      <p:grpSp>
        <p:nvGrpSpPr>
          <p:cNvPr id="76" name="Shape 76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77" name="Shape 77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3404229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The Original XP 12 Practices</a:t>
            </a:r>
            <a:endParaRPr lang="en" dirty="0"/>
          </a:p>
        </p:txBody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1381250" y="1358267"/>
            <a:ext cx="6809700" cy="337040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600" dirty="0"/>
              <a:t>On-Site Customer </a:t>
            </a:r>
            <a:endParaRPr lang="en-US" sz="1600" dirty="0" smtClean="0"/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600" dirty="0"/>
              <a:t>Small </a:t>
            </a:r>
            <a:r>
              <a:rPr lang="en-US" sz="1600" dirty="0" smtClean="0"/>
              <a:t>Releases</a:t>
            </a:r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600" dirty="0"/>
              <a:t>Testing</a:t>
            </a:r>
            <a:endParaRPr lang="en" sz="1600" dirty="0" smtClean="0"/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600" dirty="0" smtClean="0"/>
              <a:t>Simple Design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600" dirty="0" smtClean="0"/>
              <a:t>Pair Programming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600" dirty="0" smtClean="0"/>
              <a:t>Refactoring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600" dirty="0" smtClean="0"/>
              <a:t>Continous Integration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600" dirty="0" smtClean="0"/>
              <a:t>Collective Ownership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600" dirty="0" smtClean="0"/>
              <a:t>Coding Standards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600" dirty="0" smtClean="0"/>
              <a:t>Metaphor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1600" dirty="0" smtClean="0"/>
              <a:t>40-Hour Week</a:t>
            </a:r>
            <a:endParaRPr sz="1600" dirty="0"/>
          </a:p>
        </p:txBody>
      </p:sp>
      <p:grpSp>
        <p:nvGrpSpPr>
          <p:cNvPr id="344" name="Shape 344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345" name="Shape 34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8" name="Shape 348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933095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>
            <a:spLocks noGrp="1"/>
          </p:cNvSpPr>
          <p:nvPr>
            <p:ph type="body" idx="1"/>
          </p:nvPr>
        </p:nvSpPr>
        <p:spPr>
          <a:xfrm>
            <a:off x="1381250" y="1311670"/>
            <a:ext cx="6809700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 sz="1400" dirty="0" smtClean="0">
                <a:solidFill>
                  <a:schemeClr val="dk1"/>
                </a:solidFill>
              </a:rPr>
              <a:t>On-Site Customer</a:t>
            </a:r>
            <a:endParaRPr lang="en" sz="1400" dirty="0">
              <a:solidFill>
                <a:schemeClr val="dk1"/>
              </a:solidFill>
            </a:endParaRP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sz="1400" dirty="0" smtClean="0">
                <a:solidFill>
                  <a:schemeClr val="dk1"/>
                </a:solidFill>
              </a:rPr>
              <a:t>Whole Team</a:t>
            </a:r>
            <a:endParaRPr lang="en" sz="1400" b="1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None/>
            </a:pPr>
            <a:r>
              <a:rPr lang="en" sz="1400" dirty="0" smtClean="0">
                <a:solidFill>
                  <a:schemeClr val="dk1"/>
                </a:solidFill>
              </a:rPr>
              <a:t>The Planning Game</a:t>
            </a:r>
            <a:endParaRPr lang="en" sz="1400" dirty="0">
              <a:solidFill>
                <a:schemeClr val="dk1"/>
              </a:solidFill>
            </a:endParaRPr>
          </a:p>
          <a:p>
            <a:pPr marL="457200" lvl="0" indent="-317500">
              <a:lnSpc>
                <a:spcPct val="115000"/>
              </a:lnSpc>
              <a:spcBef>
                <a:spcPts val="0"/>
              </a:spcBef>
            </a:pPr>
            <a:r>
              <a:rPr lang="en" sz="1400" dirty="0" smtClean="0">
                <a:solidFill>
                  <a:schemeClr val="dk1"/>
                </a:solidFill>
              </a:rPr>
              <a:t>Release Planning</a:t>
            </a:r>
            <a:endParaRPr lang="en" sz="1400" b="1" dirty="0">
              <a:solidFill>
                <a:schemeClr val="dk1"/>
              </a:solidFill>
            </a:endParaRPr>
          </a:p>
          <a:p>
            <a:pPr marL="457200" lvl="0" indent="-317500">
              <a:lnSpc>
                <a:spcPct val="115000"/>
              </a:lnSpc>
              <a:spcBef>
                <a:spcPts val="0"/>
              </a:spcBef>
            </a:pPr>
            <a:r>
              <a:rPr lang="en" sz="1400" dirty="0" smtClean="0">
                <a:solidFill>
                  <a:schemeClr val="dk1"/>
                </a:solidFill>
              </a:rPr>
              <a:t>Iteration Planning</a:t>
            </a:r>
            <a:endParaRPr lang="en" sz="1400" b="1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None/>
            </a:pPr>
            <a:r>
              <a:rPr lang="en" sz="1400" dirty="0" smtClean="0">
                <a:solidFill>
                  <a:schemeClr val="dk1"/>
                </a:solidFill>
              </a:rPr>
              <a:t>Testing</a:t>
            </a:r>
            <a:endParaRPr lang="en" sz="1400" dirty="0">
              <a:solidFill>
                <a:schemeClr val="dk1"/>
              </a:solidFill>
            </a:endParaRPr>
          </a:p>
          <a:p>
            <a:pPr marL="457200" lvl="0" indent="-317500">
              <a:lnSpc>
                <a:spcPct val="115000"/>
              </a:lnSpc>
              <a:spcBef>
                <a:spcPts val="0"/>
              </a:spcBef>
            </a:pPr>
            <a:r>
              <a:rPr lang="en" sz="1400" dirty="0" smtClean="0">
                <a:solidFill>
                  <a:schemeClr val="dk1"/>
                </a:solidFill>
              </a:rPr>
              <a:t>Acceptance Testing</a:t>
            </a:r>
            <a:endParaRPr lang="en" sz="1400" b="1" dirty="0">
              <a:solidFill>
                <a:schemeClr val="dk1"/>
              </a:solidFill>
            </a:endParaRPr>
          </a:p>
          <a:p>
            <a:pPr marL="457200" lvl="0" indent="-317500">
              <a:lnSpc>
                <a:spcPct val="115000"/>
              </a:lnSpc>
              <a:spcBef>
                <a:spcPts val="0"/>
              </a:spcBef>
            </a:pPr>
            <a:r>
              <a:rPr lang="en" sz="1400" dirty="0" smtClean="0">
                <a:solidFill>
                  <a:schemeClr val="dk1"/>
                </a:solidFill>
              </a:rPr>
              <a:t>Unit Testing</a:t>
            </a:r>
          </a:p>
          <a:p>
            <a:pPr marL="457200" lvl="0" indent="-317500">
              <a:lnSpc>
                <a:spcPct val="115000"/>
              </a:lnSpc>
              <a:spcBef>
                <a:spcPts val="0"/>
              </a:spcBef>
            </a:pPr>
            <a:r>
              <a:rPr lang="en" sz="1400" dirty="0" smtClean="0">
                <a:solidFill>
                  <a:schemeClr val="dk1"/>
                </a:solidFill>
              </a:rPr>
              <a:t>Test-Driving Development</a:t>
            </a:r>
            <a:endParaRPr lang="en" sz="1400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None/>
            </a:pPr>
            <a:r>
              <a:rPr lang="en" sz="1400" dirty="0" smtClean="0">
                <a:solidFill>
                  <a:schemeClr val="dk1"/>
                </a:solidFill>
              </a:rPr>
              <a:t>Refactoring</a:t>
            </a:r>
            <a:endParaRPr lang="en" sz="1400" dirty="0">
              <a:solidFill>
                <a:schemeClr val="dk1"/>
              </a:solidFill>
            </a:endParaRPr>
          </a:p>
          <a:p>
            <a:pPr marL="457200" lvl="0" indent="-317500">
              <a:lnSpc>
                <a:spcPct val="115000"/>
              </a:lnSpc>
              <a:spcBef>
                <a:spcPts val="0"/>
              </a:spcBef>
            </a:pPr>
            <a:r>
              <a:rPr lang="en" sz="1400" dirty="0" smtClean="0">
                <a:solidFill>
                  <a:schemeClr val="dk1"/>
                </a:solidFill>
              </a:rPr>
              <a:t>Design Improvement</a:t>
            </a:r>
            <a:endParaRPr lang="en" sz="1400" b="1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None/>
            </a:pPr>
            <a:r>
              <a:rPr lang="en" sz="1400" dirty="0" smtClean="0">
                <a:solidFill>
                  <a:schemeClr val="dk1"/>
                </a:solidFill>
              </a:rPr>
              <a:t>40-Hour Week</a:t>
            </a:r>
            <a:endParaRPr lang="en" sz="1400" dirty="0">
              <a:solidFill>
                <a:schemeClr val="dk1"/>
              </a:solidFill>
            </a:endParaRPr>
          </a:p>
          <a:p>
            <a:pPr marL="457200" lvl="0" indent="-317500">
              <a:lnSpc>
                <a:spcPct val="115000"/>
              </a:lnSpc>
              <a:spcBef>
                <a:spcPts val="0"/>
              </a:spcBef>
            </a:pPr>
            <a:r>
              <a:rPr lang="en" sz="1400" dirty="0" smtClean="0">
                <a:solidFill>
                  <a:schemeClr val="dk1"/>
                </a:solidFill>
              </a:rPr>
              <a:t>Sustainable Pace</a:t>
            </a:r>
            <a:endParaRPr lang="en" sz="1400" b="1" dirty="0">
              <a:solidFill>
                <a:schemeClr val="dk1"/>
              </a:solidFill>
            </a:endParaRPr>
          </a:p>
          <a:p>
            <a:pPr>
              <a:spcBef>
                <a:spcPts val="0"/>
              </a:spcBef>
              <a:buNone/>
            </a:pPr>
            <a:endParaRPr sz="1400" dirty="0"/>
          </a:p>
        </p:txBody>
      </p:sp>
      <p:sp>
        <p:nvSpPr>
          <p:cNvPr id="355" name="Shape 355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Evolving Practices</a:t>
            </a:r>
            <a:endParaRPr lang="en" dirty="0"/>
          </a:p>
        </p:txBody>
      </p:sp>
      <p:grpSp>
        <p:nvGrpSpPr>
          <p:cNvPr id="356" name="Shape 356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357" name="Shape 357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8" name="Shape 358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9" name="Shape 35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0" name="Shape 360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61" name="Shape 36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151131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4350315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Whole Team (On-Site Customer)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Project goals are a shared responsibility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Face-to-face communication is most efficient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Development is an ongoing conversation across the whole team</a:t>
            </a:r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77090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Planning Game (</a:t>
            </a:r>
            <a:r>
              <a:rPr lang="en" i="1" dirty="0" smtClean="0"/>
              <a:t>Release &amp; Iteration Planning</a:t>
            </a:r>
            <a:r>
              <a:rPr lang="en" dirty="0" smtClean="0"/>
              <a:t>)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Facilitates incremental project planning as more and better information </a:t>
            </a:r>
            <a:r>
              <a:rPr lang="en-US" sz="1800" dirty="0" smtClean="0"/>
              <a:t>learned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Releases are typically from 1 to 6 </a:t>
            </a:r>
            <a:r>
              <a:rPr lang="en-US" sz="1800" dirty="0" smtClean="0"/>
              <a:t>months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Iteration planning sets short-term </a:t>
            </a:r>
            <a:r>
              <a:rPr lang="en-US" sz="1800" dirty="0" smtClean="0"/>
              <a:t>time-box (typically 1 week to 1 month)</a:t>
            </a:r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9704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Small Releases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Releases small as possible while still delivering enough value to be </a:t>
            </a:r>
            <a:r>
              <a:rPr lang="en-US" sz="1800" dirty="0" smtClean="0"/>
              <a:t>worthwhile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Release early to begin providing business value early (maximize ROI over time</a:t>
            </a:r>
            <a:r>
              <a:rPr lang="en-US" sz="1800" dirty="0" smtClean="0"/>
              <a:t>)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Release early to obtain feedback and facilitate </a:t>
            </a:r>
            <a:r>
              <a:rPr lang="en-US" sz="1800" dirty="0" smtClean="0"/>
              <a:t>steering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Small releases minimize early commitment, leaving open options longer</a:t>
            </a:r>
            <a:endParaRPr lang="en-US" sz="1800" dirty="0" smtClean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435817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Acceptance Testing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Acceptance tests prove the system implements the desired features </a:t>
            </a:r>
            <a:r>
              <a:rPr lang="en-US" sz="1800" dirty="0" smtClean="0"/>
              <a:t>correctly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Ideally acceptance tests written along with stories and provided prior to </a:t>
            </a:r>
            <a:r>
              <a:rPr lang="en-US" sz="1800" dirty="0" smtClean="0"/>
              <a:t>implementation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Acceptance tests provide non-ambiguous specifications of functional requirements</a:t>
            </a:r>
            <a:endParaRPr lang="en-US" sz="1800" dirty="0" smtClean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7589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Unit Testing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Developer writes unit tests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Unit Tests must be automated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All unit tests executed very frequently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Code can not be checked-in until all unit tests </a:t>
            </a:r>
            <a:r>
              <a:rPr lang="en-US" sz="1800" dirty="0" smtClean="0"/>
              <a:t>pass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Unit tests provide safety net for refactoring</a:t>
            </a:r>
            <a:endParaRPr lang="en-US" sz="1800" dirty="0" smtClean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97028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Test-Driven Development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Likely the most innovative XP </a:t>
            </a:r>
            <a:r>
              <a:rPr lang="en-US" sz="1800" dirty="0" smtClean="0"/>
              <a:t>practice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Developer writes a unit test prior to writing </a:t>
            </a:r>
            <a:r>
              <a:rPr lang="en-US" sz="1800" dirty="0" smtClean="0"/>
              <a:t>code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Developer writes just enough code to make the unit test </a:t>
            </a:r>
            <a:r>
              <a:rPr lang="en-US" sz="1800" dirty="0" smtClean="0"/>
              <a:t>pass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Personal TDD Story: </a:t>
            </a:r>
            <a:r>
              <a:rPr lang="en-US" sz="1800" dirty="0" err="1" smtClean="0"/>
              <a:t>CenseoHealth</a:t>
            </a:r>
            <a:endParaRPr lang="en-US" sz="1800" dirty="0" smtClean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378443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Simple Design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Design in XP is not static – is incremental and responds to </a:t>
            </a:r>
            <a:r>
              <a:rPr lang="en-US" sz="1800" dirty="0" smtClean="0"/>
              <a:t>learning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“Do the simplest thing that can possibly work</a:t>
            </a:r>
            <a:r>
              <a:rPr lang="en-US" sz="1800" dirty="0" smtClean="0"/>
              <a:t>”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No speculative development (YAGNI)</a:t>
            </a:r>
            <a:endParaRPr lang="en-US" sz="1800" dirty="0" smtClean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927511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Pair Programming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All production code written in pairs and pairs switch frequently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Programming is collaborative and not one-sided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Allows for continuous code review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smtClean="0"/>
              <a:t>Helps </a:t>
            </a:r>
            <a:r>
              <a:rPr lang="en-US" sz="1800" dirty="0" smtClean="0"/>
              <a:t>limit “Hit by a Bus” Syndrome</a:t>
            </a:r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989996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Refactoring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Allows design to incrementally evolve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Supports the “Simple Design” Practice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Refactoring drives code towards higher-level quality</a:t>
            </a:r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813344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Continuous Integration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Avoidance of “big bang” integrations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Occurs </a:t>
            </a:r>
            <a:r>
              <a:rPr lang="en-US" sz="1800" dirty="0" smtClean="0"/>
              <a:t>several times a day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Forces bug fixing to occur immediately</a:t>
            </a:r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220932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Collective Ownership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Any Developer can make changes to any part of the code as needed for their </a:t>
            </a:r>
            <a:r>
              <a:rPr lang="en-US" sz="1800" dirty="0" smtClean="0"/>
              <a:t>tasks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All Developers responsible for integrity of the code base</a:t>
            </a:r>
            <a:endParaRPr lang="en-US" sz="1800" dirty="0" smtClean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884618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Metaphor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Effective communication requires the team to have a common mental model of the system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Effective communication requires the team to have a common language to talk about the system (Domain-Driven Design)</a:t>
            </a:r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015516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dirty="0"/>
              <a:t>Sustainable Pace (40-Hour Week)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Fatigue and stress reduces </a:t>
            </a:r>
            <a:r>
              <a:rPr lang="en-US" sz="1800" dirty="0" smtClean="0"/>
              <a:t>productivity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Consideration of the human (humane) </a:t>
            </a:r>
            <a:r>
              <a:rPr lang="en-US" sz="1800" dirty="0" smtClean="0"/>
              <a:t>side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/>
              <a:t>Team agrees on expectations and </a:t>
            </a:r>
            <a:r>
              <a:rPr lang="en-US" sz="1800" dirty="0" smtClean="0"/>
              <a:t>enforces them</a:t>
            </a:r>
            <a:endParaRPr lang="en-US" sz="1800" dirty="0" smtClean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275499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XP Roles</a:t>
            </a:r>
            <a:endParaRPr lang="en" dirty="0"/>
          </a:p>
        </p:txBody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1381250" y="1358267"/>
            <a:ext cx="6809700" cy="337040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1800" dirty="0" smtClean="0"/>
              <a:t>Not an exhaustive list but a lot more defined roles as compared to Agile SCRUM:</a:t>
            </a:r>
            <a:endParaRPr lang="en" sz="1800" dirty="0"/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400" dirty="0"/>
              <a:t>Testers</a:t>
            </a:r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400"/>
              <a:t>Interaction </a:t>
            </a:r>
            <a:r>
              <a:rPr lang="en-US" sz="1400" smtClean="0"/>
              <a:t>Designers (UX)</a:t>
            </a:r>
            <a:endParaRPr lang="en-US" sz="1400" dirty="0"/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400" dirty="0"/>
              <a:t>Architects</a:t>
            </a:r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400" dirty="0"/>
              <a:t>Project Managers</a:t>
            </a:r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400" dirty="0"/>
              <a:t>Product Managers</a:t>
            </a:r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400" dirty="0"/>
              <a:t>Executives</a:t>
            </a:r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400" dirty="0"/>
              <a:t>Technical Writers</a:t>
            </a:r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400" dirty="0"/>
              <a:t>Users</a:t>
            </a:r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400" dirty="0"/>
              <a:t>Programmers</a:t>
            </a:r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-US" sz="1400" dirty="0"/>
              <a:t>Human </a:t>
            </a:r>
            <a:r>
              <a:rPr lang="en-US" sz="1400" dirty="0" smtClean="0"/>
              <a:t>Resources*</a:t>
            </a:r>
            <a:endParaRPr lang="en-US" sz="1400" dirty="0"/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grpSp>
        <p:nvGrpSpPr>
          <p:cNvPr id="344" name="Shape 344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345" name="Shape 34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8" name="Shape 348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826809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>
            <a:spLocks noGrp="1"/>
          </p:cNvSpPr>
          <p:nvPr>
            <p:ph type="title"/>
          </p:nvPr>
        </p:nvSpPr>
        <p:spPr>
          <a:xfrm>
            <a:off x="1381250" y="937125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XP Process Cycle</a:t>
            </a:r>
            <a:endParaRPr lang="en" dirty="0"/>
          </a:p>
        </p:txBody>
      </p:sp>
      <p:grpSp>
        <p:nvGrpSpPr>
          <p:cNvPr id="250" name="Shape 250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251" name="Shape 251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3" name="Shape 25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4" name="Shape 254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55" name="Shape 255"/>
          <p:cNvSpPr/>
          <p:nvPr/>
        </p:nvSpPr>
        <p:spPr>
          <a:xfrm>
            <a:off x="744452" y="1576921"/>
            <a:ext cx="1011059" cy="1011059"/>
          </a:xfrm>
          <a:prstGeom prst="ellipse">
            <a:avLst/>
          </a:prstGeom>
          <a:noFill/>
          <a:ln w="114300" cap="flat" cmpd="sng">
            <a:solidFill>
              <a:srgbClr val="FFCD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 dirty="0" smtClean="0">
                <a:latin typeface="Lora"/>
                <a:ea typeface="Lora"/>
                <a:cs typeface="Lora"/>
                <a:sym typeface="Lora"/>
              </a:rPr>
              <a:t>Product Life Cylces</a:t>
            </a:r>
            <a:endParaRPr lang="en" sz="900" b="1" dirty="0"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258" name="Shape 258"/>
          <p:cNvCxnSpPr/>
          <p:nvPr/>
        </p:nvCxnSpPr>
        <p:spPr>
          <a:xfrm>
            <a:off x="1494211" y="2526979"/>
            <a:ext cx="683863" cy="0"/>
          </a:xfrm>
          <a:prstGeom prst="straightConnector1">
            <a:avLst/>
          </a:prstGeom>
          <a:noFill/>
          <a:ln w="38100" cap="flat" cmpd="sng">
            <a:solidFill>
              <a:srgbClr val="FFCD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" name="Shape 255"/>
          <p:cNvSpPr/>
          <p:nvPr/>
        </p:nvSpPr>
        <p:spPr>
          <a:xfrm>
            <a:off x="2230093" y="2021449"/>
            <a:ext cx="1011059" cy="1011059"/>
          </a:xfrm>
          <a:prstGeom prst="ellipse">
            <a:avLst/>
          </a:prstGeom>
          <a:noFill/>
          <a:ln w="114300" cap="flat" cmpd="sng">
            <a:solidFill>
              <a:srgbClr val="FFCD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 dirty="0" smtClean="0">
                <a:latin typeface="Lora"/>
                <a:ea typeface="Lora"/>
                <a:cs typeface="Lora"/>
                <a:sym typeface="Lora"/>
              </a:rPr>
              <a:t>Releases</a:t>
            </a:r>
            <a:endParaRPr lang="en" sz="900" b="1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" name="Shape 255"/>
          <p:cNvSpPr/>
          <p:nvPr/>
        </p:nvSpPr>
        <p:spPr>
          <a:xfrm>
            <a:off x="3867389" y="2496255"/>
            <a:ext cx="1011059" cy="1011059"/>
          </a:xfrm>
          <a:prstGeom prst="ellipse">
            <a:avLst/>
          </a:prstGeom>
          <a:noFill/>
          <a:ln w="114300" cap="flat" cmpd="sng">
            <a:solidFill>
              <a:srgbClr val="FFCD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 dirty="0" smtClean="0">
                <a:latin typeface="Lora"/>
                <a:ea typeface="Lora"/>
                <a:cs typeface="Lora"/>
                <a:sym typeface="Lora"/>
              </a:rPr>
              <a:t>Iterations</a:t>
            </a:r>
            <a:endParaRPr lang="en" sz="900" b="1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" name="Shape 255"/>
          <p:cNvSpPr/>
          <p:nvPr/>
        </p:nvSpPr>
        <p:spPr>
          <a:xfrm>
            <a:off x="5433869" y="2942293"/>
            <a:ext cx="1011059" cy="1011059"/>
          </a:xfrm>
          <a:prstGeom prst="ellipse">
            <a:avLst/>
          </a:prstGeom>
          <a:noFill/>
          <a:ln w="114300" cap="flat" cmpd="sng">
            <a:solidFill>
              <a:srgbClr val="FFCD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 dirty="0" smtClean="0">
                <a:latin typeface="Lora"/>
                <a:ea typeface="Lora"/>
                <a:cs typeface="Lora"/>
                <a:sym typeface="Lora"/>
              </a:rPr>
              <a:t>Tasks</a:t>
            </a:r>
            <a:endParaRPr lang="en" sz="900" b="1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" name="Shape 255"/>
          <p:cNvSpPr/>
          <p:nvPr/>
        </p:nvSpPr>
        <p:spPr>
          <a:xfrm>
            <a:off x="7000349" y="3427777"/>
            <a:ext cx="1011059" cy="1011059"/>
          </a:xfrm>
          <a:prstGeom prst="ellipse">
            <a:avLst/>
          </a:prstGeom>
          <a:noFill/>
          <a:ln w="114300" cap="flat" cmpd="sng">
            <a:solidFill>
              <a:srgbClr val="FFCD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 dirty="0" smtClean="0">
                <a:latin typeface="Lora"/>
                <a:ea typeface="Lora"/>
                <a:cs typeface="Lora"/>
                <a:sym typeface="Lora"/>
              </a:rPr>
              <a:t>Episodes</a:t>
            </a:r>
            <a:endParaRPr lang="en" sz="900" b="1" dirty="0"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19" name="Shape 258"/>
          <p:cNvCxnSpPr/>
          <p:nvPr/>
        </p:nvCxnSpPr>
        <p:spPr>
          <a:xfrm>
            <a:off x="3108943" y="2942293"/>
            <a:ext cx="701057" cy="0"/>
          </a:xfrm>
          <a:prstGeom prst="straightConnector1">
            <a:avLst/>
          </a:prstGeom>
          <a:noFill/>
          <a:ln w="38100" cap="flat" cmpd="sng">
            <a:solidFill>
              <a:srgbClr val="FFCD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" name="Shape 258"/>
          <p:cNvCxnSpPr/>
          <p:nvPr/>
        </p:nvCxnSpPr>
        <p:spPr>
          <a:xfrm>
            <a:off x="4675423" y="3461715"/>
            <a:ext cx="683863" cy="0"/>
          </a:xfrm>
          <a:prstGeom prst="straightConnector1">
            <a:avLst/>
          </a:prstGeom>
          <a:noFill/>
          <a:ln w="38100" cap="flat" cmpd="sng">
            <a:solidFill>
              <a:srgbClr val="FFCD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" name="Shape 258"/>
          <p:cNvCxnSpPr/>
          <p:nvPr/>
        </p:nvCxnSpPr>
        <p:spPr>
          <a:xfrm>
            <a:off x="6267824" y="3869632"/>
            <a:ext cx="683863" cy="0"/>
          </a:xfrm>
          <a:prstGeom prst="straightConnector1">
            <a:avLst/>
          </a:prstGeom>
          <a:noFill/>
          <a:ln w="38100" cap="flat" cmpd="sng">
            <a:solidFill>
              <a:srgbClr val="FFCD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6016130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/>
          <p:nvPr/>
        </p:nvSpPr>
        <p:spPr>
          <a:xfrm>
            <a:off x="4778025" y="938707"/>
            <a:ext cx="3855147" cy="3231511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0" name="Shape 320"/>
          <p:cNvSpPr/>
          <p:nvPr/>
        </p:nvSpPr>
        <p:spPr>
          <a:xfrm>
            <a:off x="4939350" y="1098088"/>
            <a:ext cx="3532500" cy="2448676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public string </a:t>
            </a:r>
            <a:r>
              <a:rPr lang="en-US" sz="900" b="1" dirty="0" err="1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GetMessage</a:t>
            </a:r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(string value) </a:t>
            </a:r>
          </a:p>
          <a:p>
            <a:pPr lvl="0"/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{</a:t>
            </a:r>
          </a:p>
          <a:p>
            <a:pPr lvl="8"/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string </a:t>
            </a:r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message = </a:t>
            </a:r>
            <a:r>
              <a:rPr lang="en-US" sz="900" b="1" dirty="0" err="1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string.empty</a:t>
            </a:r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;</a:t>
            </a: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if (message </a:t>
            </a:r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== "Katie")</a:t>
            </a: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{</a:t>
            </a:r>
            <a:endParaRPr lang="en-US" sz="900" b="1" dirty="0">
              <a:solidFill>
                <a:srgbClr val="00B0F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    message </a:t>
            </a:r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= "Do your time or I will find you!";</a:t>
            </a: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}</a:t>
            </a:r>
            <a:endParaRPr lang="en-US" sz="900" b="1" dirty="0">
              <a:solidFill>
                <a:srgbClr val="00B0F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else </a:t>
            </a:r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if (message == "Sam</a:t>
            </a:r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")</a:t>
            </a: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{</a:t>
            </a:r>
            <a:endParaRPr lang="en-US" sz="900" b="1" dirty="0">
              <a:solidFill>
                <a:srgbClr val="00B0F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    message </a:t>
            </a:r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= "Brown bag it!"</a:t>
            </a: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}</a:t>
            </a:r>
            <a:endParaRPr lang="en-US" sz="900" b="1" dirty="0">
              <a:solidFill>
                <a:srgbClr val="00B0F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else</a:t>
            </a:r>
            <a:endParaRPr lang="en-US" sz="900" b="1" dirty="0">
              <a:solidFill>
                <a:srgbClr val="00B0F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{</a:t>
            </a:r>
            <a:endParaRPr lang="en-US" sz="900" b="1" dirty="0">
              <a:solidFill>
                <a:srgbClr val="00B0F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   message </a:t>
            </a:r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= value;</a:t>
            </a: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}</a:t>
            </a:r>
            <a:endParaRPr lang="en-US" sz="900" b="1" dirty="0">
              <a:solidFill>
                <a:srgbClr val="00B0F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lvl="8"/>
            <a:r>
              <a:rPr lang="en-US" sz="900" b="1" dirty="0" smtClean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return </a:t>
            </a:r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message</a:t>
            </a:r>
          </a:p>
          <a:p>
            <a:pPr lvl="0"/>
            <a:r>
              <a:rPr lang="en-US" sz="900" b="1" dirty="0">
                <a:solidFill>
                  <a:srgbClr val="00B0F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}</a:t>
            </a:r>
            <a:endParaRPr lang="en" sz="900" b="1" dirty="0">
              <a:solidFill>
                <a:srgbClr val="00B0F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1" name="Shape 321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My XP Ephiphany!</a:t>
            </a:r>
            <a:endParaRPr lang="en" dirty="0"/>
          </a:p>
        </p:txBody>
      </p:sp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1381250" y="1616475"/>
            <a:ext cx="340079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Pair Programming Story and when I finally “got” it.</a:t>
            </a:r>
            <a:endParaRPr lang="en" dirty="0"/>
          </a:p>
        </p:txBody>
      </p:sp>
      <p:grpSp>
        <p:nvGrpSpPr>
          <p:cNvPr id="323" name="Shape 323"/>
          <p:cNvGrpSpPr/>
          <p:nvPr/>
        </p:nvGrpSpPr>
        <p:grpSpPr>
          <a:xfrm>
            <a:off x="889983" y="1007707"/>
            <a:ext cx="270225" cy="238343"/>
            <a:chOff x="5247525" y="3007275"/>
            <a:chExt cx="517575" cy="456510"/>
          </a:xfrm>
        </p:grpSpPr>
        <p:sp>
          <p:nvSpPr>
            <p:cNvPr id="324" name="Shape 324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0" t="0" r="0" b="0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5" name="Shape 325"/>
            <p:cNvSpPr/>
            <p:nvPr/>
          </p:nvSpPr>
          <p:spPr>
            <a:xfrm>
              <a:off x="5566575" y="3265260"/>
              <a:ext cx="198525" cy="198525"/>
            </a:xfrm>
            <a:custGeom>
              <a:avLst/>
              <a:gdLst/>
              <a:ahLst/>
              <a:cxnLst/>
              <a:rect l="0" t="0" r="0" b="0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923182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en" dirty="0"/>
              <a:t>Why this flavor of Agile (Revisited)?</a:t>
            </a:r>
          </a:p>
        </p:txBody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000" dirty="0" smtClean="0"/>
              <a:t>Martin Fowler – “Flaccid” SCRUM: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sz="2000" dirty="0" smtClean="0"/>
              <a:t>Cermonies and “Technical” Practices</a:t>
            </a:r>
            <a:endParaRPr lang="en" sz="2000" u="sng" dirty="0" smtClean="0">
              <a:hlinkClick r:id="rId3"/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None/>
            </a:pPr>
            <a:r>
              <a:rPr lang="en" sz="2000" dirty="0" smtClean="0"/>
              <a:t>The “Human” Side:</a:t>
            </a:r>
            <a:endParaRPr lang="en" sz="2000" dirty="0"/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" sz="2000" dirty="0" smtClean="0"/>
              <a:t>40-hour work week  (Sustainable Pace)</a:t>
            </a:r>
            <a:endParaRPr lang="en" sz="2000" u="sng" dirty="0">
              <a:hlinkClick r:id="rId3"/>
            </a:endParaRPr>
          </a:p>
          <a:p>
            <a:pPr marL="457200" lvl="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" sz="2000" dirty="0" smtClean="0"/>
              <a:t>Respect and “Constructive” Feedback</a:t>
            </a:r>
          </a:p>
          <a:p>
            <a:pPr marL="45720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" sz="2000" dirty="0" smtClean="0"/>
              <a:t>Human Resources defined as a role</a:t>
            </a:r>
            <a:endParaRPr lang="en" sz="2000" u="sng" dirty="0">
              <a:hlinkClick r:id="rId4"/>
            </a:endParaRP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grpSp>
        <p:nvGrpSpPr>
          <p:cNvPr id="344" name="Shape 344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345" name="Shape 34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8" name="Shape 348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8679562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XP Adoption Challenges?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dirty="0" smtClean="0"/>
              <a:t>Resistance to “change”</a:t>
            </a:r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dirty="0" smtClean="0"/>
              <a:t>Unwillingness to “share” knowle</a:t>
            </a:r>
            <a:r>
              <a:rPr lang="en-US" dirty="0" smtClean="0"/>
              <a:t>d</a:t>
            </a:r>
            <a:r>
              <a:rPr lang="en" dirty="0" smtClean="0"/>
              <a:t>ge</a:t>
            </a:r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dirty="0" smtClean="0"/>
              <a:t>Teams within the organization don’t play nice with each other</a:t>
            </a:r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dirty="0" smtClean="0"/>
              <a:t>Negative view of Pair Programming </a:t>
            </a:r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dirty="0" smtClean="0"/>
              <a:t>Resistance to working in open rooms</a:t>
            </a:r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dirty="0" smtClean="0"/>
              <a:t>Legacy applications</a:t>
            </a:r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smtClean="0"/>
              <a:t>Organization and XP values are not aligned*</a:t>
            </a:r>
            <a:endParaRPr lang="en" dirty="0"/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7709421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dirty="0" smtClean="0"/>
              <a:t>Overcoming Adoption Challenges?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Find some un-used space in the office and encourage people to work together occasionally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Encourage pair programming on certain tasks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Start enforcing coding standards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Choose one area of the code base to start unit testing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Setup automated testing and continuous integration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Introduce planning and iteration cycles</a:t>
            </a:r>
          </a:p>
          <a:p>
            <a:pPr marL="76200" lvl="0">
              <a:lnSpc>
                <a:spcPct val="150000"/>
              </a:lnSpc>
              <a:spcBef>
                <a:spcPts val="0"/>
              </a:spcBef>
              <a:buNone/>
            </a:pPr>
            <a:endParaRPr lang="en-US" sz="1800" dirty="0" smtClean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296100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5728541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dirty="0" smtClean="0"/>
              <a:t>What Companies are “Extreme”?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43949" y="1642974"/>
            <a:ext cx="8196469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err="1" smtClean="0"/>
              <a:t>ThoughtWorks</a:t>
            </a:r>
            <a:r>
              <a:rPr lang="en-US" sz="1800" dirty="0" smtClean="0"/>
              <a:t> – Martin Fowler (Chief Scientist)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Menlo Innovations – Rich Sheridan (Joy Inc.)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8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Light – Uncle Bob</a:t>
            </a:r>
          </a:p>
          <a:p>
            <a:pPr marL="457200" lvl="0" indent="-381000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/>
              <a:t>Pivotal Labs (Went “extreme” over 2 decades ago)</a:t>
            </a:r>
          </a:p>
          <a:p>
            <a:pPr marL="76200" lvl="0">
              <a:lnSpc>
                <a:spcPct val="150000"/>
              </a:lnSpc>
              <a:spcBef>
                <a:spcPts val="0"/>
              </a:spcBef>
              <a:buNone/>
            </a:pPr>
            <a:endParaRPr lang="en-US" sz="1800" dirty="0" smtClean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" name="Shape 71"/>
          <p:cNvSpPr/>
          <p:nvPr/>
        </p:nvSpPr>
        <p:spPr>
          <a:xfrm>
            <a:off x="5650" y="4707750"/>
            <a:ext cx="9144000" cy="43559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407356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Resources?</a:t>
            </a:r>
            <a:endParaRPr lang="en" dirty="0"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sz="2000" dirty="0" smtClean="0"/>
              <a:t>Thoughtworks.com</a:t>
            </a:r>
            <a:endParaRPr lang="en" sz="2000" dirty="0"/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sz="2000" dirty="0" smtClean="0"/>
              <a:t>8thlight.com</a:t>
            </a:r>
            <a:endParaRPr lang="en" sz="2000" dirty="0"/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sz="2000" dirty="0" smtClean="0"/>
              <a:t>Martinfowler.com</a:t>
            </a:r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sz="2000" dirty="0" smtClean="0"/>
              <a:t>Objectmentor.com</a:t>
            </a:r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sz="2000" dirty="0" smtClean="0"/>
              <a:t>C2.com</a:t>
            </a:r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-US" sz="2000" dirty="0" smtClean="0"/>
              <a:t>B</a:t>
            </a:r>
            <a:r>
              <a:rPr lang="en" sz="2000" dirty="0" smtClean="0"/>
              <a:t>log.greensharesthoughts.com (Shameless plug)</a:t>
            </a:r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sz="2000" dirty="0" smtClean="0"/>
              <a:t>Joy, Inc – Rich Sheridan</a:t>
            </a:r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sz="2000" dirty="0" smtClean="0"/>
              <a:t>Extreme Programming Explained – Kent Beck</a:t>
            </a:r>
          </a:p>
          <a:p>
            <a:pPr marL="457200" lvl="0" indent="-3810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endParaRPr lang="en" dirty="0"/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grpSp>
        <p:nvGrpSpPr>
          <p:cNvPr id="108" name="Shape 108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109" name="Shape 10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 txBox="1">
            <a:spLocks noGrp="1"/>
          </p:cNvSpPr>
          <p:nvPr>
            <p:ph type="subTitle" idx="4294967295"/>
          </p:nvPr>
        </p:nvSpPr>
        <p:spPr>
          <a:xfrm>
            <a:off x="2371500" y="2093775"/>
            <a:ext cx="5021399" cy="7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b="1" i="1" dirty="0">
                <a:latin typeface="Lora"/>
                <a:ea typeface="Lora"/>
                <a:cs typeface="Lora"/>
                <a:sym typeface="Lora"/>
              </a:rPr>
              <a:t>Any questions ?</a:t>
            </a:r>
          </a:p>
          <a:p>
            <a:pPr lvl="0" rtl="0">
              <a:spcBef>
                <a:spcPts val="0"/>
              </a:spcBef>
              <a:buNone/>
            </a:pPr>
            <a:endParaRPr sz="1800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dk1"/>
                </a:solidFill>
              </a:rPr>
              <a:t>You can find me at</a:t>
            </a:r>
          </a:p>
          <a:p>
            <a:pPr marL="457200" lvl="0" indent="-3429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sz="1800" dirty="0" smtClean="0">
                <a:solidFill>
                  <a:schemeClr val="dk1"/>
                </a:solidFill>
              </a:rPr>
              <a:t>michael.green@architectinginnovation.com</a:t>
            </a:r>
            <a:endParaRPr lang="en" sz="1800" dirty="0">
              <a:solidFill>
                <a:schemeClr val="dk1"/>
              </a:solidFill>
            </a:endParaRPr>
          </a:p>
          <a:p>
            <a:pPr marL="457200" lvl="0" indent="-342900" rtl="0">
              <a:spcBef>
                <a:spcPts val="0"/>
              </a:spcBef>
              <a:buClr>
                <a:srgbClr val="FFCD00"/>
              </a:buClr>
              <a:buSzPct val="100000"/>
              <a:buFont typeface="Quattrocento Sans"/>
              <a:buChar char="◉"/>
            </a:pPr>
            <a:r>
              <a:rPr lang="en" sz="1800" dirty="0" smtClean="0">
                <a:solidFill>
                  <a:schemeClr val="dk1"/>
                </a:solidFill>
              </a:rPr>
              <a:t>michael@greensharesthoughts.com</a:t>
            </a:r>
            <a:endParaRPr lang="en" sz="1800" dirty="0">
              <a:solidFill>
                <a:schemeClr val="dk1"/>
              </a:solidFill>
            </a:endParaRPr>
          </a:p>
        </p:txBody>
      </p:sp>
      <p:cxnSp>
        <p:nvCxnSpPr>
          <p:cNvPr id="331" name="Shape 331"/>
          <p:cNvCxnSpPr/>
          <p:nvPr/>
        </p:nvCxnSpPr>
        <p:spPr>
          <a:xfrm>
            <a:off x="6450" y="1428750"/>
            <a:ext cx="23972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32" name="Shape 332"/>
          <p:cNvSpPr txBox="1">
            <a:spLocks noGrp="1"/>
          </p:cNvSpPr>
          <p:nvPr>
            <p:ph type="ctrTitle" idx="4294967295"/>
          </p:nvPr>
        </p:nvSpPr>
        <p:spPr>
          <a:xfrm>
            <a:off x="2371625" y="816550"/>
            <a:ext cx="4908000" cy="115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6000"/>
              <a:t>Thanks!</a:t>
            </a:r>
          </a:p>
        </p:txBody>
      </p:sp>
      <p:cxnSp>
        <p:nvCxnSpPr>
          <p:cNvPr id="333" name="Shape 333"/>
          <p:cNvCxnSpPr/>
          <p:nvPr/>
        </p:nvCxnSpPr>
        <p:spPr>
          <a:xfrm>
            <a:off x="5589800" y="1428750"/>
            <a:ext cx="3554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34" name="Shape 334"/>
          <p:cNvSpPr/>
          <p:nvPr/>
        </p:nvSpPr>
        <p:spPr>
          <a:xfrm>
            <a:off x="831925" y="859175"/>
            <a:ext cx="1139100" cy="11391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335" name="Shape 335"/>
          <p:cNvGrpSpPr/>
          <p:nvPr/>
        </p:nvGrpSpPr>
        <p:grpSpPr>
          <a:xfrm>
            <a:off x="1148888" y="1190759"/>
            <a:ext cx="505722" cy="475767"/>
            <a:chOff x="5972700" y="2330200"/>
            <a:chExt cx="411625" cy="387275"/>
          </a:xfrm>
        </p:grpSpPr>
        <p:sp>
          <p:nvSpPr>
            <p:cNvPr id="336" name="Shape 336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0" t="0" r="0" b="0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0" t="0" r="0" b="0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4031438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Credits</a:t>
            </a:r>
          </a:p>
        </p:txBody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dirty="0"/>
              <a:t>Special thanks to all the people who made and released these awesome resources for free</a:t>
            </a:r>
            <a:r>
              <a:rPr lang="en" dirty="0" smtClean="0"/>
              <a:t>:</a:t>
            </a:r>
            <a:endParaRPr lang="en" dirty="0"/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dirty="0" smtClean="0"/>
              <a:t>Presentation template by </a:t>
            </a:r>
            <a:r>
              <a:rPr lang="en" u="sng" dirty="0" smtClean="0">
                <a:hlinkClick r:id="rId3"/>
              </a:rPr>
              <a:t>SlidesCarnival</a:t>
            </a: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r>
              <a:rPr lang="en" dirty="0" smtClean="0"/>
              <a:t>Photographs </a:t>
            </a:r>
            <a:r>
              <a:rPr lang="en" dirty="0"/>
              <a:t>by </a:t>
            </a:r>
            <a:r>
              <a:rPr lang="en" u="sng" dirty="0" smtClean="0">
                <a:hlinkClick r:id="rId4"/>
              </a:rPr>
              <a:t>Unsplash</a:t>
            </a:r>
          </a:p>
          <a:p>
            <a:pPr marL="457200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</a:pPr>
            <a:r>
              <a:rPr lang="en" dirty="0" smtClean="0"/>
              <a:t>Agile Logic, Inc</a:t>
            </a:r>
            <a:endParaRPr lang="en" u="sng" dirty="0">
              <a:hlinkClick r:id="rId3"/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Quattrocento Sans"/>
              <a:buChar char="◉"/>
            </a:pPr>
            <a:endParaRPr lang="en" u="sng" dirty="0">
              <a:hlinkClick r:id="rId4"/>
            </a:endParaRP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grpSp>
        <p:nvGrpSpPr>
          <p:cNvPr id="344" name="Shape 344"/>
          <p:cNvGrpSpPr/>
          <p:nvPr/>
        </p:nvGrpSpPr>
        <p:grpSpPr>
          <a:xfrm>
            <a:off x="916458" y="1019750"/>
            <a:ext cx="214624" cy="214624"/>
            <a:chOff x="2594050" y="1631825"/>
            <a:chExt cx="439625" cy="439625"/>
          </a:xfrm>
        </p:grpSpPr>
        <p:sp>
          <p:nvSpPr>
            <p:cNvPr id="345" name="Shape 34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8" name="Shape 348"/>
            <p:cNvSpPr/>
            <p:nvPr/>
          </p:nvSpPr>
          <p:spPr>
            <a:xfrm>
              <a:off x="2814911" y="1754061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4092067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1381</Words>
  <Application>Microsoft Office PowerPoint</Application>
  <PresentationFormat>On-screen Show (16:9)</PresentationFormat>
  <Paragraphs>248</Paragraphs>
  <Slides>38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Viola template</vt:lpstr>
      <vt:lpstr>Going Extreme with Extreme Programming (XP)</vt:lpstr>
      <vt:lpstr>Hello!</vt:lpstr>
      <vt:lpstr>Why this topic?</vt:lpstr>
      <vt:lpstr>Caveats!</vt:lpstr>
      <vt:lpstr>Agenda</vt:lpstr>
      <vt:lpstr>What is Extreme Programming (XP)?</vt:lpstr>
      <vt:lpstr>PowerPoint Presentation</vt:lpstr>
      <vt:lpstr>What is Extreme Progamming (XP) Continued?</vt:lpstr>
      <vt:lpstr>History of XP?</vt:lpstr>
      <vt:lpstr>Why is it called “Extreme”?</vt:lpstr>
      <vt:lpstr>Why Extreme Programming (XP)?</vt:lpstr>
      <vt:lpstr>XP Values?</vt:lpstr>
      <vt:lpstr>XP Principles?</vt:lpstr>
      <vt:lpstr>The Original XP 12 Practices</vt:lpstr>
      <vt:lpstr>Evolving Practices</vt:lpstr>
      <vt:lpstr>Whole Team (On-Site Customer)</vt:lpstr>
      <vt:lpstr>Planning Game (Release &amp; Iteration Planning)</vt:lpstr>
      <vt:lpstr>Small Releases</vt:lpstr>
      <vt:lpstr>Acceptance Testing</vt:lpstr>
      <vt:lpstr>Unit Testing</vt:lpstr>
      <vt:lpstr>Test-Driven Development</vt:lpstr>
      <vt:lpstr>Simple Design</vt:lpstr>
      <vt:lpstr>Pair Programming</vt:lpstr>
      <vt:lpstr>Refactoring</vt:lpstr>
      <vt:lpstr>Continuous Integration</vt:lpstr>
      <vt:lpstr>Collective Ownership</vt:lpstr>
      <vt:lpstr>Metaphor</vt:lpstr>
      <vt:lpstr>Sustainable Pace (40-Hour Week)</vt:lpstr>
      <vt:lpstr>XP Roles</vt:lpstr>
      <vt:lpstr>XP Process Cycle</vt:lpstr>
      <vt:lpstr>My XP Ephiphany!</vt:lpstr>
      <vt:lpstr>Why this flavor of Agile (Revisited)?</vt:lpstr>
      <vt:lpstr>XP Adoption Challenges?</vt:lpstr>
      <vt:lpstr>Overcoming Adoption Challenges?</vt:lpstr>
      <vt:lpstr>What Companies are “Extreme”?</vt:lpstr>
      <vt:lpstr>Resources?</vt:lpstr>
      <vt:lpstr>Thanks!</vt:lpstr>
      <vt:lpstr>Credits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Michael D Green</cp:lastModifiedBy>
  <cp:revision>93</cp:revision>
  <dcterms:modified xsi:type="dcterms:W3CDTF">2015-07-08T22:13:22Z</dcterms:modified>
</cp:coreProperties>
</file>