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9DA787-FA68-3EB5-7E99-169D3272A21F}" v="20" dt="2026-05-09T05:30:18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Dunnam" userId="S::apdunnam@microsoft.com::562b7256-5259-47b4-83a3-59bfd87a28e0" providerId="AD" clId="Web-{5E9DA787-FA68-3EB5-7E99-169D3272A21F}"/>
    <pc:docChg chg="modSld">
      <pc:chgData name="April Dunnam" userId="S::apdunnam@microsoft.com::562b7256-5259-47b4-83a3-59bfd87a28e0" providerId="AD" clId="Web-{5E9DA787-FA68-3EB5-7E99-169D3272A21F}" dt="2026-05-09T05:30:18.717" v="19" actId="1076"/>
      <pc:docMkLst>
        <pc:docMk/>
      </pc:docMkLst>
      <pc:sldChg chg="modSp">
        <pc:chgData name="April Dunnam" userId="S::apdunnam@microsoft.com::562b7256-5259-47b4-83a3-59bfd87a28e0" providerId="AD" clId="Web-{5E9DA787-FA68-3EB5-7E99-169D3272A21F}" dt="2026-05-09T05:29:37.811" v="6" actId="20577"/>
        <pc:sldMkLst>
          <pc:docMk/>
          <pc:sldMk cId="0" sldId="256"/>
        </pc:sldMkLst>
        <pc:spChg chg="mod">
          <ac:chgData name="April Dunnam" userId="S::apdunnam@microsoft.com::562b7256-5259-47b4-83a3-59bfd87a28e0" providerId="AD" clId="Web-{5E9DA787-FA68-3EB5-7E99-169D3272A21F}" dt="2026-05-09T05:29:37.811" v="6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April Dunnam" userId="S::apdunnam@microsoft.com::562b7256-5259-47b4-83a3-59bfd87a28e0" providerId="AD" clId="Web-{5E9DA787-FA68-3EB5-7E99-169D3272A21F}" dt="2026-05-09T05:29:32.889" v="1" actId="20577"/>
          <ac:spMkLst>
            <pc:docMk/>
            <pc:sldMk cId="0" sldId="256"/>
            <ac:spMk id="4" creationId="{00000000-0000-0000-0000-000000000000}"/>
          </ac:spMkLst>
        </pc:spChg>
      </pc:sldChg>
      <pc:sldChg chg="delSp modSp">
        <pc:chgData name="April Dunnam" userId="S::apdunnam@microsoft.com::562b7256-5259-47b4-83a3-59bfd87a28e0" providerId="AD" clId="Web-{5E9DA787-FA68-3EB5-7E99-169D3272A21F}" dt="2026-05-09T05:30:18.717" v="19" actId="1076"/>
        <pc:sldMkLst>
          <pc:docMk/>
          <pc:sldMk cId="0" sldId="299"/>
        </pc:sldMkLst>
        <pc:spChg chg="mod">
          <ac:chgData name="April Dunnam" userId="S::apdunnam@microsoft.com::562b7256-5259-47b4-83a3-59bfd87a28e0" providerId="AD" clId="Web-{5E9DA787-FA68-3EB5-7E99-169D3272A21F}" dt="2026-05-09T05:29:56.139" v="10" actId="20577"/>
          <ac:spMkLst>
            <pc:docMk/>
            <pc:sldMk cId="0" sldId="299"/>
            <ac:spMk id="5" creationId="{00000000-0000-0000-0000-000000000000}"/>
          </ac:spMkLst>
        </pc:spChg>
        <pc:spChg chg="del">
          <ac:chgData name="April Dunnam" userId="S::apdunnam@microsoft.com::562b7256-5259-47b4-83a3-59bfd87a28e0" providerId="AD" clId="Web-{5E9DA787-FA68-3EB5-7E99-169D3272A21F}" dt="2026-05-09T05:29:52.702" v="9"/>
          <ac:spMkLst>
            <pc:docMk/>
            <pc:sldMk cId="0" sldId="299"/>
            <ac:spMk id="6" creationId="{00000000-0000-0000-0000-000000000000}"/>
          </ac:spMkLst>
        </pc:spChg>
        <pc:spChg chg="del">
          <ac:chgData name="April Dunnam" userId="S::apdunnam@microsoft.com::562b7256-5259-47b4-83a3-59bfd87a28e0" providerId="AD" clId="Web-{5E9DA787-FA68-3EB5-7E99-169D3272A21F}" dt="2026-05-09T05:29:52.702" v="8"/>
          <ac:spMkLst>
            <pc:docMk/>
            <pc:sldMk cId="0" sldId="299"/>
            <ac:spMk id="7" creationId="{00000000-0000-0000-0000-000000000000}"/>
          </ac:spMkLst>
        </pc:spChg>
        <pc:spChg chg="del">
          <ac:chgData name="April Dunnam" userId="S::apdunnam@microsoft.com::562b7256-5259-47b4-83a3-59bfd87a28e0" providerId="AD" clId="Web-{5E9DA787-FA68-3EB5-7E99-169D3272A21F}" dt="2026-05-09T05:29:52.702" v="7"/>
          <ac:spMkLst>
            <pc:docMk/>
            <pc:sldMk cId="0" sldId="299"/>
            <ac:spMk id="8" creationId="{00000000-0000-0000-0000-000000000000}"/>
          </ac:spMkLst>
        </pc:spChg>
        <pc:spChg chg="mod">
          <ac:chgData name="April Dunnam" userId="S::apdunnam@microsoft.com::562b7256-5259-47b4-83a3-59bfd87a28e0" providerId="AD" clId="Web-{5E9DA787-FA68-3EB5-7E99-169D3272A21F}" dt="2026-05-09T05:29:58.873" v="11" actId="14100"/>
          <ac:spMkLst>
            <pc:docMk/>
            <pc:sldMk cId="0" sldId="299"/>
            <ac:spMk id="9" creationId="{00000000-0000-0000-0000-000000000000}"/>
          </ac:spMkLst>
        </pc:spChg>
        <pc:spChg chg="del">
          <ac:chgData name="April Dunnam" userId="S::apdunnam@microsoft.com::562b7256-5259-47b4-83a3-59bfd87a28e0" providerId="AD" clId="Web-{5E9DA787-FA68-3EB5-7E99-169D3272A21F}" dt="2026-05-09T05:30:01.733" v="12"/>
          <ac:spMkLst>
            <pc:docMk/>
            <pc:sldMk cId="0" sldId="299"/>
            <ac:spMk id="10" creationId="{00000000-0000-0000-0000-000000000000}"/>
          </ac:spMkLst>
        </pc:spChg>
        <pc:spChg chg="mod">
          <ac:chgData name="April Dunnam" userId="S::apdunnam@microsoft.com::562b7256-5259-47b4-83a3-59bfd87a28e0" providerId="AD" clId="Web-{5E9DA787-FA68-3EB5-7E99-169D3272A21F}" dt="2026-05-09T05:30:18.717" v="19" actId="1076"/>
          <ac:spMkLst>
            <pc:docMk/>
            <pc:sldMk cId="0" sldId="299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644F8-DC01-4C03-B93B-41F4B0FDE37A}" type="datetimeFigureOut"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8AEFE-81DF-4796-89C3-4BD218FB9CF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MA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MA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_MASTER">
    <p:bg>
      <p:bgPr>
        <a:solidFill>
          <a:srgbClr val="0E2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931920"/>
            <a:ext cx="8686800" cy="2286000"/>
          </a:xfrm>
          <a:prstGeom prst="roundRect">
            <a:avLst>
              <a:gd name="adj" fmla="val 4000"/>
            </a:avLst>
          </a:prstGeom>
          <a:solidFill>
            <a:srgbClr val="0E2841">
              <a:alpha val="88000"/>
            </a:srgbClr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114800"/>
            <a:ext cx="82296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 kern="0" spc="800">
                <a:solidFill>
                  <a:srgbClr val="5BC0DE"/>
                </a:solidFill>
                <a:latin typeface="Aptos"/>
                <a:ea typeface="Aptos" pitchFamily="34" charset="-122"/>
                <a:cs typeface="Aptos" pitchFamily="34" charset="-120"/>
              </a:rPr>
              <a:t>FACILITATOR WORKSHOP</a:t>
            </a:r>
            <a:endParaRPr lang="en-US" sz="1400">
              <a:latin typeface="Apto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77240" y="4434840"/>
            <a:ext cx="8229600" cy="8686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400" b="1">
                <a:solidFill>
                  <a:srgbClr val="FFFFFF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Agent Academy Live - Operative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77240" y="5349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full-day, advanced workshop for orchestrating multi-agent systems with Microsoft Copilot Studio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5989320"/>
            <a:ext cx="10972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Instructions Matter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Instructions = personality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define tone, scope, persona, and how the agent decides what to do next.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Description vs Instructions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Description is what the agent IS. Instructions are HOW it behaves at runtime.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need descriptions too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orchestrator picks tools by reading their descriptions — write them like prompts.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Iterate with the test pane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instructions, observe behavior, refine. Treat them like code with version history.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  ·  STRUCTURE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Anatomy of a Strong Instruction Set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Overview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the agent is, who it serves, and the high-level mission. Two or three sentences.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Process Steps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Numbered, observable steps the agent should follow for the primary scenarios.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Collaboration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392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to hand off to a child or connected agent. When to escalate to a human.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Safety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Rules of the road — what to refuse, how to handle PII, when to ask for confirmation.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34340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343400" y="402336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Feedback Loop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916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agent should respond to clarification, disagreement, or repeated questions.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3816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38160" y="402336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0392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Style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0392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Tone, formatting, length. Match the audience — internal HR vs candidate-facing differs.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  ·  STRUCTURE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02 — Author Production-Grade Instructions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full instruction set for the Hiring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six-section structure for clarity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the agent with realistic prompts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Iterate based on observed behavior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same pattern to tool descriptions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Hiring Agent → Overview → Instructions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an Overview paragraph (mission + audience)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Process Steps for: receive resume, screen, schedule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Collaboration rules for handoff to child agents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Safety rules: never reveal salary bands, no PII in chat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Feedback Loop section for clarification handling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and test in the preview pane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 — note what works and what doesn't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03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1:20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SYMPHONY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Multi-Agent Systems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Child vs Connected Agents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Child Agent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Lives INSIDE the parent. Shares solution and lifecycle. Best for tightly coupled specialists.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Connected Agent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Standalone agent referenced by another. Independent lifecycle. Reusable across systems.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to use child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Sub-task that exists only to serve the parent — e.g., resume parsing inside a hiring flow.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to use connected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Capability you want to reuse — e.g., interview prep that any team's hiring flow can call.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PATTERNS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Multi-Agent Architectural Patterns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Hub-and-Spoke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orchestrator routes to many specialists. Easiest to govern, our hiring scenario uses this.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Pipeline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 of agent A becomes input of agent B. Sequential workflows like intake → review → schedule.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Collaborative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Peer agents negotiate to reach consensus. Powerful but harder to test — use sparingly.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PATTERNS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 ·  40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03 — Wire Up the Multi-Agent System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the Application Intake child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the Resume Upload agent flow with Dataverse Add row + Upload file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the child agent independently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Interview Prep agent as a connected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Have the Hiring Agent orchestrate both at runtime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the Hiring Agent → Agents → Add → New child agent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'Application Intake', describe its purpose clearly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Resume Upload agent flow — add row to Resume table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Upload file action to attach the PDF binary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the child agent in the test pane with a sample resume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→ Existing agent → select 'Interview Prep'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Hiring Agent instructions: when to call each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end to end: 'Process this resume for the SWE role'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560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2:00  ·  BREAK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3108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15-minute break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31520" y="42976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Stretch. Hydrate. We come back to autonomous triggers.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04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2:15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SIGNAL POINT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Triggers &amp; Automation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Reactive to Autonomous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What's a trigger?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external signal — email, Dataverse change, schedule — that wakes the agent without a person.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Trigger payloads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signal carries data: sender, subject, body, attachments. Map it to topic variables.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Split On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the trigger payload is an array, Split On runs the flow once per item — handle each in isolation.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Email triage pattern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 common: 'When a new email arrives' → filter → extract → write to Dataverse → reply.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0:00  ·  WELCOME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Welcome to the Operative Track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11064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move from building one agent to orchestrating many — wiring real automation into a hiring workflow.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361188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48640" y="260604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83464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777240" y="352044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Orchestrate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77240" y="41148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Compose multi-agent systems with child and connected agents around a hiring scenario.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343400" y="2606040"/>
            <a:ext cx="361188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343400" y="260604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0" y="283464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4572000" y="352044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Automate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41148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Trigger agents from email, Dataverse, and schedules — true autonomous execution.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138160" y="2606040"/>
            <a:ext cx="361188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138160" y="260604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366760" y="283464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8366760" y="352044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Operationalize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366760" y="4114800"/>
            <a:ext cx="3200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models, ground in Dataverse, generate documents, extend with MCP.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Welcome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 ·  40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04 — Auto-Process Resume Emails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'When a new email arrives (V3)' trigger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Filter to messages with PDF attachments only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Convert HTML body to plain text for the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Upload the PDF to Dataverse and create a Resume record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a Teams adaptive card to the hiring manager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Hiring Agent → Activity → Triggers → Add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'When a new email arrives (V3)'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condition: attachment content type contains 'pdf'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Html to text action on the email body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Split On to process each attachment individually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row to Resume table — bind candidate, file binary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 adaptive card to Teams notifying the hiring lead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a test email and confirm the chain runs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05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2:55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ARCHETYPE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Models &amp; Response Formatting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0F9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MODELS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Pick the Right Model for the Job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Lets Copilot Studio choose. Safe default for most agents — balances cost and quality.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Deep / Reasoning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GPT-5 Reasoning, GPT-5.2 Reasoning, Claude Opus 4.1. Use for complex multi-step reasoning.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Chat / General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392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GPT-4.1, GPT-5 Chat, Claude Sonnet 4.5. Faster, cheaper — great for everyday Q&amp;A.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Availability tags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 = production-ready. Preview/Experimental = test only. Default = the platform-recommended pick.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34340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343400" y="402336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Anthropic models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916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admin enablement of Anthropic as a sub-processor. Cross-region routing may apply.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3816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38160" y="402336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0392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to switch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0392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Auto. Switch to Reasoning when you see the agent failing on multi-step tasks.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MODELS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0F9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FORMATTING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Response Formatting Levers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Markdown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Bold, italics, lists, links — render natively in Teams and the Copilot Studio chat.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Length &amp; tone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in instructions: 'Keep responses under 3 sentences. Friendly but professional.'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Adaptive cards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structure matters more than prose — confirmations, ticket forms, status summaries.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JSON output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tools that consume structured data. Specify the schema in the prompt or tool description.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FORMATTING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0F9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 ·  25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05 — Tune Model &amp; Formatting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Switch the Hiring Agent to a specific model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Auto vs explicit selection in the test pane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 instructions to control response format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markdown table example to the instruction set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Anthropic model availability if applicable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Hiring Agent → Overview → AI model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Switch from Auto to GPT-4.1 and run a test prompt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Switch to GPT-5 Reasoning and re-run the same prompt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quality, latency, and tone in the responses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instructions: 'Format candidate lists as a markdown table'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with: 'Show me the top 3 candidates for the SWE role'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Claude Sonnet 4.5 is enabled, repeat the comparison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model that wins on quality + speed for your use case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06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3:20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SAFE HARBOR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Safety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PRINCIPLES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Microsoft's Six Responsible AI Principles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Fairness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Treat all people equitably. Watch for biased training data leaking into agent responses.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Reliability &amp; Safety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Agents perform consistently. Test edge cases and failure modes deliberately.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Privacy &amp; Security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392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is protected at rest, in transit, and at inference. Honor permissions.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Inclusiveness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Designed for everyone — accessibility, languages, abilities.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34340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343400" y="402336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Transparency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916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Tell users they're talking to an AI. Cite sources. Be clear about limitations.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3816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38160" y="4023360"/>
            <a:ext cx="164592" cy="18288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0392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Accountability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0392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Humans remain responsible. Audit logs, governance, and clear ownership.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PRINCIPLES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CONTROLS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Blocking Mechanisms in Copilot Studio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Content moderation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Four categories — Hate, Violence, Sexual, Self-harm. Each with four severity levels.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Topic-level guardrails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Block specific intents in a topic. Trigger phrases route off-policy queries to safe responses.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 safety responses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Replace the default 'I can't help with that' message with one that fits your brand.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CONTROLS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06 — Lock Down Your Agent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content moderation to High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an AI disclosure to the greeting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Customize the unhandled-topic safety response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with adversarial prompts to verify blocking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the Copilot Control System (CCS) options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agent → Settings → Generative AI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Content moderation to High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Edit the Conversation Start system topic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Add: 'I'm an AI assistant — replies are AI-generated.'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Edit the Fallback / On Error system topics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Replace default text with brand-aligned safe message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Test: send an off-policy prompt and verify the block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CCS pillars — discover, monitor, govern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3774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3:50  ·  LUNCH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29260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30-minute lunch break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Recharge. Compare notes. Bigger labs ahead — multimodal, grounding, document generation, MCP.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4937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 lunch: Lab 07 — Multimodal Prompts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PLAN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4672" y="19202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0:00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600200" y="19202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Welcome &amp; Setup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46888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4672" y="24231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0:20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600200" y="24231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01 — Hiring Agent Setup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297180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04672" y="29260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0:50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600200" y="29260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02 — Agent Instructions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347472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04672" y="342900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1:20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600200" y="342900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03 — Multi-Agent Systems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3977640"/>
            <a:ext cx="73152" cy="3200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04672" y="393192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2:00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600200" y="3931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(15 min)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448056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4672" y="44348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2:15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600200" y="44348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04 — Triggers &amp; Automation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0080" y="498348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04672" y="49377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2:55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600200" y="49377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05 — Models &amp; Response Formatting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40080" y="548640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04672" y="54406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3:20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600200" y="5440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06 — AI Safety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400800" y="1965960"/>
            <a:ext cx="73152" cy="3200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565392" y="19202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3:50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360920" y="19202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Lunch (30 min)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400800" y="246888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565392" y="24231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4:20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7360920" y="24231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— Multimodal Prompts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400800" y="297180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565392" y="29260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4:50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360920" y="29260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— Dataverse Grounding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6400800" y="3474720"/>
            <a:ext cx="73152" cy="3200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6565392" y="342900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5:20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7360920" y="342900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(15 min)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400800" y="397764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6565392" y="393192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5:35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60920" y="3931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— Document Generation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6400800" y="4480560"/>
            <a:ext cx="73152" cy="3200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6565392" y="443484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6:00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7360920" y="44348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— MCP Servers</a:t>
            </a:r>
            <a:endParaRPr lang="en-US" sz="1300" dirty="0"/>
          </a:p>
        </p:txBody>
      </p:sp>
      <p:sp>
        <p:nvSpPr>
          <p:cNvPr id="48" name="Shape 46"/>
          <p:cNvSpPr/>
          <p:nvPr/>
        </p:nvSpPr>
        <p:spPr>
          <a:xfrm>
            <a:off x="6400800" y="498348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6565392" y="493776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6:20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7360920" y="493776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Wrap-up &amp; Q&amp;A</a:t>
            </a:r>
            <a:endParaRPr lang="en-US" sz="1300" dirty="0"/>
          </a:p>
        </p:txBody>
      </p:sp>
      <p:sp>
        <p:nvSpPr>
          <p:cNvPr id="51" name="Shape 49"/>
          <p:cNvSpPr/>
          <p:nvPr/>
        </p:nvSpPr>
        <p:spPr>
          <a:xfrm>
            <a:off x="6400800" y="5486400"/>
            <a:ext cx="73152" cy="32004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6565392" y="5440680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6:30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7360920" y="5440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</a:t>
            </a:r>
            <a:endParaRPr lang="en-US" sz="1300" dirty="0"/>
          </a:p>
        </p:txBody>
      </p:sp>
      <p:sp>
        <p:nvSpPr>
          <p:cNvPr id="54" name="Text 5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07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4:20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RESUME RECON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Multimodal Prompts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Going Beyond Text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Multimodal models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GPT-4.1 can read PDFs and images directly — no separate OCR step needed.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JSON output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Specify a schema and the model returns structured fields you can write to Dataverse.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Temperature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Lower = deterministic, higher = creative. For data extraction, use ~0.2.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Builder prompts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Reusable, governed prompts. Built once, called from any agent flow.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07 — Extract Resume Content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Summarize Resume AI Builder prompt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Configure GPT-4.1 with PDF input + JSON output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 an agent flow that calls the prompt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up or create a Candidate from extracted data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the Resume row with the structured summary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AI Builder → Prompts → New prompt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Name: 'Summarize Resume', model: GPT-4.1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PDF input: ResumeFile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output format: JSON with name, email, skills, years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agent flow: Get Resume → Download File → Run prompt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Add: Get Existing Candidate by email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not found: Add a New Candidate row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Resume row with parsed JSON values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07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08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4:50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GROUNDING CONTROL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Dataverse Grounding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Ground Agents in Your Business Data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ground?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Without grounding, the model guesses. With grounding, it answers from your records.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Tables as knowledge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Dataverse table — the agent can query rows at runtime to answer questions.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Filtering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392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 retrieval to relevant rows — by status, owner, date range — for precision and speed.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Related tables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Pull rows from related tables in one query — Job Role + linked Evaluation Criteria.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34340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343400" y="402336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Retrieval limit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916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 to 1000 records returned per query. Filter aggressively for large tables.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3816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38160" y="4023360"/>
            <a:ext cx="164592" cy="18288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0392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Permission honored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0392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Row-level security applies — users only see what they're allowed to see.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08 — Match Resumes to Job Roles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Job Role + Evaluation Criteria as Dataverse knowledge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Configure related-table retrieval and filters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Create Job Application agent flow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Iterate over MatchedRoles array from the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Persist the application records back to Dataverse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Hiring Agent → Knowledge → Add → Dataverse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Job Role as the primary table, set retrieval to 1000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Evaluation Criteria as related table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and test: 'Match this resume to open roles'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agent flow: Create Job Application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Loop over MatchedRoles array passed by the agent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row in Job Application linking Candidate + Role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end to end with a real resume in the test pane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08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560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5:20  ·  BREAK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31089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15-minute break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31520" y="42976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stretch — document generation, then MCP servers and Agent 365.</a:t>
            </a:r>
            <a:endParaRPr lang="en-US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09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5:35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DOC ASSEMBLY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Document Generation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Word Templates + Agent Flows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Word templates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.docx with {{placeholder}} tokens. Becomes a reusable form the agent can fill out.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Placeholder syntax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double curly braces — {{candidateName}}, {{interviewQuestions}} — bind from flow inputs.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Generate Word doc action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Built-in flow action. Takes the template + values, returns a binary .docx.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Slot filling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topic asks the user for missing values before invoking the doc generation tool.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A02B9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  ·  25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09 — Interview Prep Doc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 an Interview Question Document Prep prompt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Word template with {{placeholders}}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the Doc Prep agent flow returning binary file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Generate Interview Doc topic with slot filling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Return the file to the user inside the chat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Builder → Prompts → New prompt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Name: 'Interview Prep', model: GPT-4.1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Inputs: candidate summary + role description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Output: structured interview questions (markdown)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agent flow: Run prompt → Generate Word doc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Reference the template, bind placeholders, return file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 topic 'Generate Interview Doc' with slot filling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Test: 'Prepare interview questions for Jane Doe'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WE START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Setup &amp; Housekeeping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54864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0116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Prerequisites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5603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Recruit course completed (or equivalent Copilot Studio experience)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Platform environment with Copilot Studio license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Administrator or Customizer role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Frontier features enabled (preview models + MCP)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portal: aka.ms/agent-academy-operative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 + sample data downloaded ahead of time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486400" cy="4297680"/>
          </a:xfrm>
          <a:prstGeom prst="roundRect">
            <a:avLst>
              <a:gd name="adj" fmla="val 1702"/>
            </a:avLst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92240" y="20116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Rules of Engagement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83680" y="25603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labs build on each other — don't skip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same agent across all 10 modules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Pair up — orchestration is easier to debug with two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Stuck for &gt;5 minutes? Flag a facilitator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patterns you can reuse in your own work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sz="1400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Have fun — this is real production-grade automation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Setup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10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6:00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MCP RENDEZVOUS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MCP Servers &amp; Agent 365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0F9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Model Context Protocol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MCP?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open protocol for exposing tools and context to AI agents from any system or service.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 365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916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Microsoft's MCP catalog. Pre-built servers for Microsoft Graph, Work IQ, and partner systems.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01168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21488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Work IQ User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3920" y="265176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MCP server. Tools like getMyManager, findColleagues, getMyDirectReports.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Work IQ Calendar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MCP server. findMeetingTimes, createEvent — autonomous scheduling becomes one tool call.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34340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343400" y="402336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916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Frontier preview required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916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Enable Frontier features in your environment to use Preview MCP servers.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38160" y="4023360"/>
            <a:ext cx="3611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38160" y="4023360"/>
            <a:ext cx="164592" cy="18288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503920" y="41605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MCP wins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03920" y="4663440"/>
            <a:ext cx="3154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integration model for many systems. No per-connector custom plumbing.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0F9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  ·  20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10 — Schedule Interviews via MCP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the Work IQ User and Calendar MCP servers to the agent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getMyManager and findMeetingTimes from chat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topic that schedules an interview end to end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Frontier preview is enabled before testing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the calendar event appears in Outlook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agent → Tools → Add → MCP server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'Work IQ User (Preview)' and authorize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'Work IQ Calendar (Preview)' the same way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Hiring Agent instructions: when to schedule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Test: 'Schedule a 30-min interview with Jane next week'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the orchestrator pick findMeetingTimes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createEvent runs and Outlook shows the invite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0F9ED5"/>
          </a:solidFill>
          <a:ln w="12700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Wire this into the broader hiring flow as the closer step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10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6:20  ·  WRAP-UP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You Built Today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2860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77240" y="28803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multi-agent system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32918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Hiring Agent orchestrating child + connected specialists.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0116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0" y="22860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572000" y="28803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Production instructions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2000" y="32918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Six-section structure driving real, predictable behavior.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38160" y="20116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138160" y="201168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366760" y="22860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366760" y="28803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triggers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366760" y="32918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Email-driven resume intake with attachment handling.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11480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8640" y="411480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77240" y="4389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777240" y="49834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Tuned models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77240" y="53949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Right model for the job, with controlled response formatting.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343400" y="411480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343400" y="411480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572000" y="4389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2800" dirty="0"/>
          </a:p>
        </p:txBody>
      </p:sp>
      <p:sp>
        <p:nvSpPr>
          <p:cNvPr id="29" name="Text 27"/>
          <p:cNvSpPr/>
          <p:nvPr/>
        </p:nvSpPr>
        <p:spPr>
          <a:xfrm>
            <a:off x="4572000" y="49834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 by design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572000" y="53949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Moderation, disclosure, and brand-aligned safety responses.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8138160" y="411480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138160" y="4114800"/>
            <a:ext cx="3611880" cy="1645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366760" y="4389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BC0D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8366760" y="49834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Real automation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366760" y="53949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Multimodal extraction, Dataverse grounding, doc gen, MCP.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Recap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WHAT'S NEXT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0E2841"/>
                </a:solidFill>
                <a:latin typeface="Aptos Display"/>
              </a:rPr>
              <a:t>Resources</a:t>
            </a:r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48640" y="1874520"/>
            <a:ext cx="11222276" cy="4297680"/>
          </a:xfrm>
          <a:prstGeom prst="roundRect">
            <a:avLst>
              <a:gd name="adj" fmla="val 1702"/>
            </a:avLst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17324" y="2581196"/>
            <a:ext cx="8891391" cy="14496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Academy: aka.ms/agent-academy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Operative track: aka.ms/agent-academy-operative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Copilot Studio docs: aka.ms/copilotstudio/docs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Responsible AI: aka.ms/responsibleai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MCP spec: modelcontextprotocol.io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○"/>
            </a:pPr>
            <a:r>
              <a:rPr lang="en-US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 Platform community: aka.ms/ppcommunity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steps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931920"/>
            <a:ext cx="8686800" cy="2286000"/>
          </a:xfrm>
          <a:prstGeom prst="roundRect">
            <a:avLst>
              <a:gd name="adj" fmla="val 4000"/>
            </a:avLst>
          </a:prstGeom>
          <a:solidFill>
            <a:srgbClr val="0E2841">
              <a:alpha val="88000"/>
            </a:srgbClr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114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6:30  ·  THE END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77240" y="443484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Now go orchestrate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777240" y="5349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8F4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You've moved from making one agent to running a system of them. That's the bar enterprises need.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5989320"/>
            <a:ext cx="10972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SCENARIO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Hiring Agent System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You'll build a multi-agent system that automates a hiring workflow — from receiving resumes by email to scheduling interviews.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5532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48640" y="2606040"/>
            <a:ext cx="182880" cy="1600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14400" y="2770632"/>
            <a:ext cx="1371600" cy="320040"/>
          </a:xfrm>
          <a:prstGeom prst="roundRect">
            <a:avLst>
              <a:gd name="adj" fmla="val 14286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27706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Orchestrator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423160" y="274320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Hiring Agent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24612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orchestrator. Routes work to specialists based on instructions.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63640" y="2606040"/>
            <a:ext cx="5532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263640" y="2606040"/>
            <a:ext cx="182880" cy="160020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629400" y="2770632"/>
            <a:ext cx="1371600" cy="320040"/>
          </a:xfrm>
          <a:prstGeom prst="roundRect">
            <a:avLst>
              <a:gd name="adj" fmla="val 14286"/>
            </a:avLst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629400" y="27706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Child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138160" y="274320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 Intake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629400" y="324612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Child agent. Receives resume emails, extracts data, creates candidate records.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4389120"/>
            <a:ext cx="5532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48640" y="4389120"/>
            <a:ext cx="182880" cy="1600200"/>
          </a:xfrm>
          <a:prstGeom prst="rect">
            <a:avLst/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914400" y="4553712"/>
            <a:ext cx="1371600" cy="320040"/>
          </a:xfrm>
          <a:prstGeom prst="roundRect">
            <a:avLst>
              <a:gd name="adj" fmla="val 14286"/>
            </a:avLst>
          </a:prstGeom>
          <a:solidFill>
            <a:srgbClr val="A02B93"/>
          </a:solidFill>
          <a:ln w="12700">
            <a:solidFill>
              <a:srgbClr val="A02B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14400" y="455371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Connected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423160" y="452628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Interview Prep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914400" y="50292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Connected agent. Generates interview questions and prep documents.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263640" y="4389120"/>
            <a:ext cx="5532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263640" y="4389120"/>
            <a:ext cx="182880" cy="160020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6629400" y="4553712"/>
            <a:ext cx="1371600" cy="320040"/>
          </a:xfrm>
          <a:prstGeom prst="roundRect">
            <a:avLst>
              <a:gd name="adj" fmla="val 14286"/>
            </a:avLst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629400" y="455371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Specialist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138160" y="452628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Interview Agent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6629400" y="50292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Conducts the actual interview using MCP-connected calendars.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0:20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TALENT SCOUT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Set Up the Hiring Agent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01  ·  CONCEPTS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You're Building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Hiring Hub Solution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Pre-built solution containing Dataverse tables, Model-Driven App, and starter agent flows.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01168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14884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Sample Data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29400" y="265176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Job Roles, Evaluation Criteria, Resumes, and Candidate records seed your environment.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Hiring Agent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orchestrator agent — schema name ppa_hiringagent — coordinates all hiring activities.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4114800"/>
            <a:ext cx="5532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63640" y="4114800"/>
            <a:ext cx="164592" cy="192024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42519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Publisher: ppa_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629400" y="4754880"/>
            <a:ext cx="5074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custom components use the prefix ppa_ for consistent naming and ownership.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01  ·  CONCEPTS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640080"/>
            <a:ext cx="164592" cy="41148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594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01  ·  30 MIN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1430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01 — Build the Hiring Agent Foundation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4206240" cy="4297680"/>
          </a:xfrm>
          <a:prstGeom prst="roundRect">
            <a:avLst>
              <a:gd name="adj" fmla="val 1739"/>
            </a:avLst>
          </a:prstGeom>
          <a:solidFill>
            <a:srgbClr val="F5F8FA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4206240" cy="4572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Import the Hiring Hub solution into your Power Platform environment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Populate Job Roles and Evaluation Criteria from CSV samples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Hiring Hub Model-Driven App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the Hiring Agent inside the solution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clear description and verify the schema name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6858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9E1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37760" y="1874520"/>
            <a:ext cx="6858000" cy="457200"/>
          </a:xfrm>
          <a:prstGeom prst="rect">
            <a:avLst/>
          </a:prstGeom>
          <a:solidFill>
            <a:srgbClr val="0E2841"/>
          </a:solidFill>
          <a:ln w="12700">
            <a:solidFill>
              <a:srgbClr val="0E28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6636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Walkthrough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66360" y="2505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66360" y="2505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2468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make.powerapps.com → Solutions → Import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166360" y="2962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66360" y="2962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32120" y="2926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Hiring Hub solution package and import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166360" y="3419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66360" y="3419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32120" y="3383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Hiring Hub MDA from the solution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66360" y="38770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166360" y="38770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2120" y="38404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Import Job Roles CSV and Evaluation Criteria CSV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166360" y="43342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43342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32120" y="42976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the solution: New → AI → Agent → New agent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66360" y="47914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47914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47548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Name: 'Hiring Agent', Schema: ppa_hiringagent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166360" y="52486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52486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32120" y="52120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Description: 'Central orchestrator for all hiring activities'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166360" y="5705856"/>
            <a:ext cx="292608" cy="29260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57058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32120" y="5669280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9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and confirm the agent appears in the solution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Agent Academy Live   |   Operative Workshop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229600" y="653796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01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1828800" cy="548640"/>
          </a:xfrm>
          <a:prstGeom prst="roundRect">
            <a:avLst>
              <a:gd name="adj" fmla="val 8333"/>
            </a:avLst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 02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2743200" y="18288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0:50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kern="0" spc="400" dirty="0">
                <a:solidFill>
                  <a:srgbClr val="5BC0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SECRET DIRECTIVE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Master Agent Instructions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731520" y="4846320"/>
            <a:ext cx="640080" cy="45720"/>
          </a:xfrm>
          <a:prstGeom prst="rect">
            <a:avLst/>
          </a:prstGeom>
          <a:solidFill>
            <a:srgbClr val="5BC0DE"/>
          </a:solidFill>
          <a:ln w="12700">
            <a:solidFill>
              <a:srgbClr val="5BC0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fbde396-1a24-4c79-8edf-9254a0f35055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3650</Words>
  <Application>Microsoft Macintosh PowerPoint</Application>
  <PresentationFormat>Widescreen</PresentationFormat>
  <Paragraphs>672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 Academy Live - Operative Facilitator Workshop</dc:title>
  <dc:subject>PptxGenJS Presentation</dc:subject>
  <dc:creator>Microsoft</dc:creator>
  <cp:lastModifiedBy>Demo User 185</cp:lastModifiedBy>
  <cp:revision>9</cp:revision>
  <dcterms:created xsi:type="dcterms:W3CDTF">2026-05-09T05:26:02Z</dcterms:created>
  <dcterms:modified xsi:type="dcterms:W3CDTF">2026-05-19T14:43:31Z</dcterms:modified>
</cp:coreProperties>
</file>