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A7356C-38CD-3C49-C833-AF726B69F377}" v="23" dt="2026-05-09T05:27:07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3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ril Dunnam" userId="S::apdunnam@microsoft.com::562b7256-5259-47b4-83a3-59bfd87a28e0" providerId="AD" clId="Web-{E5A7356C-38CD-3C49-C833-AF726B69F377}"/>
    <pc:docChg chg="modSld">
      <pc:chgData name="April Dunnam" userId="S::apdunnam@microsoft.com::562b7256-5259-47b4-83a3-59bfd87a28e0" providerId="AD" clId="Web-{E5A7356C-38CD-3C49-C833-AF726B69F377}" dt="2026-05-09T05:27:07.178" v="22"/>
      <pc:docMkLst>
        <pc:docMk/>
      </pc:docMkLst>
      <pc:sldChg chg="modSp">
        <pc:chgData name="April Dunnam" userId="S::apdunnam@microsoft.com::562b7256-5259-47b4-83a3-59bfd87a28e0" providerId="AD" clId="Web-{E5A7356C-38CD-3C49-C833-AF726B69F377}" dt="2026-05-09T05:14:02.566" v="2" actId="20577"/>
        <pc:sldMkLst>
          <pc:docMk/>
          <pc:sldMk cId="0" sldId="256"/>
        </pc:sldMkLst>
        <pc:spChg chg="mod">
          <ac:chgData name="April Dunnam" userId="S::apdunnam@microsoft.com::562b7256-5259-47b4-83a3-59bfd87a28e0" providerId="AD" clId="Web-{E5A7356C-38CD-3C49-C833-AF726B69F377}" dt="2026-05-09T05:14:02.566" v="2" actId="20577"/>
          <ac:spMkLst>
            <pc:docMk/>
            <pc:sldMk cId="0" sldId="256"/>
            <ac:spMk id="4" creationId="{00000000-0000-0000-0000-000000000000}"/>
          </ac:spMkLst>
        </pc:spChg>
      </pc:sldChg>
      <pc:sldChg chg="modSp">
        <pc:chgData name="April Dunnam" userId="S::apdunnam@microsoft.com::562b7256-5259-47b4-83a3-59bfd87a28e0" providerId="AD" clId="Web-{E5A7356C-38CD-3C49-C833-AF726B69F377}" dt="2026-05-09T05:14:44.832" v="3" actId="20577"/>
        <pc:sldMkLst>
          <pc:docMk/>
          <pc:sldMk cId="0" sldId="260"/>
        </pc:sldMkLst>
        <pc:spChg chg="mod">
          <ac:chgData name="April Dunnam" userId="S::apdunnam@microsoft.com::562b7256-5259-47b4-83a3-59bfd87a28e0" providerId="AD" clId="Web-{E5A7356C-38CD-3C49-C833-AF726B69F377}" dt="2026-05-09T05:14:44.832" v="3" actId="20577"/>
          <ac:spMkLst>
            <pc:docMk/>
            <pc:sldMk cId="0" sldId="260"/>
            <ac:spMk id="5" creationId="{00000000-0000-0000-0000-000000000000}"/>
          </ac:spMkLst>
        </pc:spChg>
      </pc:sldChg>
      <pc:sldChg chg="modSp">
        <pc:chgData name="April Dunnam" userId="S::apdunnam@microsoft.com::562b7256-5259-47b4-83a3-59bfd87a28e0" providerId="AD" clId="Web-{E5A7356C-38CD-3C49-C833-AF726B69F377}" dt="2026-05-09T05:14:55.989" v="4" actId="20577"/>
        <pc:sldMkLst>
          <pc:docMk/>
          <pc:sldMk cId="0" sldId="261"/>
        </pc:sldMkLst>
        <pc:spChg chg="mod">
          <ac:chgData name="April Dunnam" userId="S::apdunnam@microsoft.com::562b7256-5259-47b4-83a3-59bfd87a28e0" providerId="AD" clId="Web-{E5A7356C-38CD-3C49-C833-AF726B69F377}" dt="2026-05-09T05:14:55.989" v="4" actId="20577"/>
          <ac:spMkLst>
            <pc:docMk/>
            <pc:sldMk cId="0" sldId="261"/>
            <ac:spMk id="6" creationId="{00000000-0000-0000-0000-000000000000}"/>
          </ac:spMkLst>
        </pc:spChg>
      </pc:sldChg>
      <pc:sldChg chg="delSp modSp">
        <pc:chgData name="April Dunnam" userId="S::apdunnam@microsoft.com::562b7256-5259-47b4-83a3-59bfd87a28e0" providerId="AD" clId="Web-{E5A7356C-38CD-3C49-C833-AF726B69F377}" dt="2026-05-09T05:27:07.178" v="22"/>
        <pc:sldMkLst>
          <pc:docMk/>
          <pc:sldMk cId="0" sldId="301"/>
        </pc:sldMkLst>
        <pc:spChg chg="mod">
          <ac:chgData name="April Dunnam" userId="S::apdunnam@microsoft.com::562b7256-5259-47b4-83a3-59bfd87a28e0" providerId="AD" clId="Web-{E5A7356C-38CD-3C49-C833-AF726B69F377}" dt="2026-05-09T05:26:38.988" v="16" actId="20577"/>
          <ac:spMkLst>
            <pc:docMk/>
            <pc:sldMk cId="0" sldId="301"/>
            <ac:spMk id="5" creationId="{00000000-0000-0000-0000-000000000000}"/>
          </ac:spMkLst>
        </pc:spChg>
        <pc:spChg chg="del">
          <ac:chgData name="April Dunnam" userId="S::apdunnam@microsoft.com::562b7256-5259-47b4-83a3-59bfd87a28e0" providerId="AD" clId="Web-{E5A7356C-38CD-3C49-C833-AF726B69F377}" dt="2026-05-09T05:26:10.393" v="7"/>
          <ac:spMkLst>
            <pc:docMk/>
            <pc:sldMk cId="0" sldId="301"/>
            <ac:spMk id="6" creationId="{00000000-0000-0000-0000-000000000000}"/>
          </ac:spMkLst>
        </pc:spChg>
        <pc:spChg chg="del">
          <ac:chgData name="April Dunnam" userId="S::apdunnam@microsoft.com::562b7256-5259-47b4-83a3-59bfd87a28e0" providerId="AD" clId="Web-{E5A7356C-38CD-3C49-C833-AF726B69F377}" dt="2026-05-09T05:26:10.393" v="6"/>
          <ac:spMkLst>
            <pc:docMk/>
            <pc:sldMk cId="0" sldId="301"/>
            <ac:spMk id="7" creationId="{00000000-0000-0000-0000-000000000000}"/>
          </ac:spMkLst>
        </pc:spChg>
        <pc:spChg chg="del">
          <ac:chgData name="April Dunnam" userId="S::apdunnam@microsoft.com::562b7256-5259-47b4-83a3-59bfd87a28e0" providerId="AD" clId="Web-{E5A7356C-38CD-3C49-C833-AF726B69F377}" dt="2026-05-09T05:26:10.393" v="5"/>
          <ac:spMkLst>
            <pc:docMk/>
            <pc:sldMk cId="0" sldId="301"/>
            <ac:spMk id="8" creationId="{00000000-0000-0000-0000-000000000000}"/>
          </ac:spMkLst>
        </pc:spChg>
        <pc:spChg chg="mod">
          <ac:chgData name="April Dunnam" userId="S::apdunnam@microsoft.com::562b7256-5259-47b4-83a3-59bfd87a28e0" providerId="AD" clId="Web-{E5A7356C-38CD-3C49-C833-AF726B69F377}" dt="2026-05-09T05:26:54.630" v="19" actId="1076"/>
          <ac:spMkLst>
            <pc:docMk/>
            <pc:sldMk cId="0" sldId="301"/>
            <ac:spMk id="9" creationId="{00000000-0000-0000-0000-000000000000}"/>
          </ac:spMkLst>
        </pc:spChg>
        <pc:spChg chg="del mod">
          <ac:chgData name="April Dunnam" userId="S::apdunnam@microsoft.com::562b7256-5259-47b4-83a3-59bfd87a28e0" providerId="AD" clId="Web-{E5A7356C-38CD-3C49-C833-AF726B69F377}" dt="2026-05-09T05:26:36.488" v="15"/>
          <ac:spMkLst>
            <pc:docMk/>
            <pc:sldMk cId="0" sldId="301"/>
            <ac:spMk id="10" creationId="{00000000-0000-0000-0000-000000000000}"/>
          </ac:spMkLst>
        </pc:spChg>
        <pc:spChg chg="mod">
          <ac:chgData name="April Dunnam" userId="S::apdunnam@microsoft.com::562b7256-5259-47b4-83a3-59bfd87a28e0" providerId="AD" clId="Web-{E5A7356C-38CD-3C49-C833-AF726B69F377}" dt="2026-05-09T05:27:07.178" v="22"/>
          <ac:spMkLst>
            <pc:docMk/>
            <pc:sldMk cId="0" sldId="301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017CF-E013-4D53-8454-DC55B6FE04F4}" type="datetimeFigureOut">
              <a:t>5/19/26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A6F13-2BD1-4F89-9884-CE57538522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789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MAS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MAS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_MASTER">
    <p:bg>
      <p:bgPr>
        <a:solidFill>
          <a:srgbClr val="0E28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931920"/>
            <a:ext cx="8686800" cy="2286000"/>
          </a:xfrm>
          <a:prstGeom prst="roundRect">
            <a:avLst>
              <a:gd name="adj" fmla="val 4000"/>
            </a:avLst>
          </a:prstGeom>
          <a:solidFill>
            <a:srgbClr val="0E2841">
              <a:alpha val="88000"/>
            </a:srgbClr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1148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FACILITATOR WORKSHOP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77240" y="4434840"/>
            <a:ext cx="8229600" cy="8686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400" b="1">
                <a:solidFill>
                  <a:srgbClr val="FFFFFF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Agent Academy Live - Recruit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777240" y="53492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full-day, hands-on workshop for building intelligent agents with Microsoft Copilot Studio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77240" y="5989320"/>
            <a:ext cx="10972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2860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8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02  ·  0:35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1520" y="283464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Copilot Studio Fundamentals</a:t>
            </a:r>
            <a:endParaRPr lang="en-US" sz="5000" dirty="0"/>
          </a:p>
        </p:txBody>
      </p:sp>
      <p:sp>
        <p:nvSpPr>
          <p:cNvPr id="5" name="Text 3"/>
          <p:cNvSpPr/>
          <p:nvPr/>
        </p:nvSpPr>
        <p:spPr>
          <a:xfrm>
            <a:off x="731520" y="41148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four building blocks every agent is made of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731520" y="4663440"/>
            <a:ext cx="640080" cy="4572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02  ·  PLATFORM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is Copilot Studio?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Copilot Studio is the low-code platform for building AI agents on the Microsoft Cloud. It's where makers design conversations, connect knowledge, and orchestrate tools — all without writing infrastructure code.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971800"/>
            <a:ext cx="3611880" cy="1417320"/>
          </a:xfrm>
          <a:prstGeom prst="roundRect">
            <a:avLst>
              <a:gd name="adj" fmla="val 3871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48640" y="2971800"/>
            <a:ext cx="109728" cy="141732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306324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Low-code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3474720"/>
            <a:ext cx="3291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Drag-and-drop authoring, Power Fx for logic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3400" y="2971800"/>
            <a:ext cx="3611880" cy="1417320"/>
          </a:xfrm>
          <a:prstGeom prst="roundRect">
            <a:avLst>
              <a:gd name="adj" fmla="val 3871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43400" y="2971800"/>
            <a:ext cx="109728" cy="141732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0" y="306324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Multi-channel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0" y="3474720"/>
            <a:ext cx="3291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Publish to Teams, web, M365 Copilot, SharePoint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38160" y="2971800"/>
            <a:ext cx="3611880" cy="1417320"/>
          </a:xfrm>
          <a:prstGeom prst="roundRect">
            <a:avLst>
              <a:gd name="adj" fmla="val 3871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138160" y="2971800"/>
            <a:ext cx="109728" cy="141732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366760" y="306324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Grounded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366760" y="3474720"/>
            <a:ext cx="3291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Bring your knowledge, files, sites, Dataverse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4526280"/>
            <a:ext cx="3611880" cy="1417320"/>
          </a:xfrm>
          <a:prstGeom prst="roundRect">
            <a:avLst>
              <a:gd name="adj" fmla="val 3871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548640" y="4526280"/>
            <a:ext cx="109728" cy="141732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77240" y="461772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Connected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77240" y="5029200"/>
            <a:ext cx="3291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1,400+ Power Platform connectors out of the box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343400" y="4526280"/>
            <a:ext cx="3611880" cy="1417320"/>
          </a:xfrm>
          <a:prstGeom prst="roundRect">
            <a:avLst>
              <a:gd name="adj" fmla="val 3871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343400" y="4526280"/>
            <a:ext cx="109728" cy="141732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572000" y="461772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Governed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572000" y="5029200"/>
            <a:ext cx="3291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Solutions, environments, ALM via Power Platform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138160" y="4526280"/>
            <a:ext cx="3611880" cy="1417320"/>
          </a:xfrm>
          <a:prstGeom prst="roundRect">
            <a:avLst>
              <a:gd name="adj" fmla="val 3871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8138160" y="4526280"/>
            <a:ext cx="109728" cy="141732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8366760" y="461772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Generative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8366760" y="5029200"/>
            <a:ext cx="3291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GPT-class models with generative orchestration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02  ·  CORE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Four Building Blocks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82880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005840" y="2331720"/>
            <a:ext cx="822960" cy="82296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05840" y="23317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2011680" y="233172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Knowledge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2011680" y="2788920"/>
            <a:ext cx="3931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agent KNOWS. Documents, websites, SharePoint, Dataverse, connectors, AI Search.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263640" y="2011680"/>
            <a:ext cx="182880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720840" y="2331720"/>
            <a:ext cx="822960" cy="82296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20840" y="23317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7726680" y="233172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Tools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726680" y="2788920"/>
            <a:ext cx="3931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agent CAN DO. Connector actions, Power Automate flows, agent flows, MCP, prompts.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48640" y="4114800"/>
            <a:ext cx="182880" cy="192024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1005840" y="4434840"/>
            <a:ext cx="822960" cy="82296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005840" y="44348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2011680" y="443484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Topics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2011680" y="4892040"/>
            <a:ext cx="3931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Conversations the agent CAN HAVE. Trigger phrases route the user to a specific dialog.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263640" y="4114800"/>
            <a:ext cx="182880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720840" y="4434840"/>
            <a:ext cx="822960" cy="82296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720840" y="44348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2800" dirty="0"/>
          </a:p>
        </p:txBody>
      </p:sp>
      <p:sp>
        <p:nvSpPr>
          <p:cNvPr id="28" name="Text 26"/>
          <p:cNvSpPr/>
          <p:nvPr/>
        </p:nvSpPr>
        <p:spPr>
          <a:xfrm>
            <a:off x="7726680" y="443484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Instructions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7726680" y="4892040"/>
            <a:ext cx="3931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agent BEHAVES. Tone, persona, guardrails, when to use which tool.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02  ·  TOUR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Copilot Studio Maker Experience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facilitators should point out: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233172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237744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Overview tab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423160" y="2468880"/>
            <a:ext cx="0" cy="502920"/>
          </a:xfrm>
          <a:prstGeom prst="line">
            <a:avLst/>
          </a:prstGeom>
          <a:noFill/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560320" y="23774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description, instructions, suggested starters.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263640" y="233172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46520" y="237744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Knowledge tab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138160" y="2468880"/>
            <a:ext cx="0" cy="502920"/>
          </a:xfrm>
          <a:prstGeom prst="line">
            <a:avLst/>
          </a:prstGeom>
          <a:noFill/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75320" y="23774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Sources the agent can search at runtime.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324612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31520" y="329184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Tools tab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2423160" y="3383280"/>
            <a:ext cx="0" cy="502920"/>
          </a:xfrm>
          <a:prstGeom prst="line">
            <a:avLst/>
          </a:prstGeom>
          <a:noFill/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560320" y="32918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Connector actions, Power Automate flows, MCP servers.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63640" y="324612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46520" y="329184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Topics tab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8138160" y="3383280"/>
            <a:ext cx="0" cy="502920"/>
          </a:xfrm>
          <a:prstGeom prst="line">
            <a:avLst/>
          </a:prstGeom>
          <a:noFill/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275320" y="32918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Trigger-based conversations. System + custom topics.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48640" y="416052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731520" y="420624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Activity tab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2423160" y="4297680"/>
            <a:ext cx="0" cy="502920"/>
          </a:xfrm>
          <a:prstGeom prst="line">
            <a:avLst/>
          </a:prstGeom>
          <a:noFill/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2560320" y="42062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history and conversation transcripts.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263640" y="416052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446520" y="420624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 pane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8138160" y="4297680"/>
            <a:ext cx="0" cy="502920"/>
          </a:xfrm>
          <a:prstGeom prst="line">
            <a:avLst/>
          </a:prstGeom>
          <a:noFill/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8275320" y="42062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Side-by-side preview that updates as you save.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48640" y="507492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731520" y="512064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Channels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2423160" y="5212080"/>
            <a:ext cx="0" cy="502920"/>
          </a:xfrm>
          <a:prstGeom prst="line">
            <a:avLst/>
          </a:prstGeom>
          <a:noFill/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2560320" y="51206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Teams, M365 Copilot, SharePoint, websites, custom apps.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6263640" y="507492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6446520" y="512064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Analytics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8138160" y="5212080"/>
            <a:ext cx="0" cy="502920"/>
          </a:xfrm>
          <a:prstGeom prst="line">
            <a:avLst/>
          </a:prstGeom>
          <a:noFill/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8275320" y="51206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Usage, customer satisfaction, escalation rate.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02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03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0:55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CORE PROTOCOL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Your First Agent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Solutions, Publishers &amp; ALM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Solutions?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Solutions package agents and components together so you can move them between environments — dev → test → prod.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Publishers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prefix (e.g., 'cts') to every component you create. Avoids name collisions and signals ownership.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Unmanaged vs Managed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Unmanaged = editable, for development. Managed = locked, for downstream environments.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Pre-built Agents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Templates like Safe Travels, Sales, Service give you a head start. Customize and ship.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  ·  55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03 — Build the Contoso Helpdesk Agent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new solution and publisher in Power Platform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Spin up your first agent inside that solution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pre-built template to accelerate setup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the agent in the side-by-side preview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 where the agent lives in the ALM lifecycle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6032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603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77840" y="25146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make.powerapps.com → New Solution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166360" y="306324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3063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30175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publisher 'Contoso Tech Support' (prefix: cts)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166360" y="356616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5661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577840" y="35204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solution: 'Contoso Helpdesk Agent'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66360" y="406908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40690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577840" y="402336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Inside the solution: New → AI → Agent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166360" y="457200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5720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577840" y="452628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'Safe Travels' template as a starting point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166360" y="507492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50749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577840" y="50292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Rename the agent to 'Contoso Tech Support Pro'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166360" y="557784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5778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577840" y="55321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it in the preview pane on the right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560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8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1:30  ·  BREAK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1520" y="3108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15-minute break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731520" y="42976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Stretch. Hydrate. Compare notes. We resume with Knowledge sources.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04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1:45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DATA INFILTRATION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Add Knowledge to Your Agent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04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is Knowledge?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Public websites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Index any public URL. Great for product docs, FAQs, support content.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Documents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Upload PDFs, Word, PowerPoint files. The agent searches across them at runtime.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SharePoint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Point at sites or document libraries. Honors user permissions automatically.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Dataverse + Connectors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Query structured business data — accounts, tickets, orders — through 1,400+ connectors.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04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0:00  ·  WELCOME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Welcome to Agent Academy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 you will: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48640" y="2468880"/>
            <a:ext cx="3611880" cy="34747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48640" y="246888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26974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777240" y="338328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Understand AI agents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77240" y="397764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 what agents are, how they think, and where they fit in the M365 ecosystem.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343400" y="2468880"/>
            <a:ext cx="3611880" cy="34747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343400" y="246888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0" y="26974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4572000" y="338328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with Copilot Studio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97764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Master the four building blocks: Knowledge, Tools, Topics, and Instructions.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138160" y="2468880"/>
            <a:ext cx="3611880" cy="34747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8138160" y="246888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366760" y="26974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8366760" y="338328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Ship a real agent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366760" y="397764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knowledge, customize topics, wire tools, design adaptive cards, and publish.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Welcome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04  ·  30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04 — Connect Real Knowledge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public website as a knowledge source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documents source from troubleshooting guides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how the agent grounds answers in your sources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answers with vs without knowledge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 how RAG (retrieval-augmented generation) works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6032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603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77840" y="25146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agent → Knowledge tab → Add knowledge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166360" y="306324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3063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30175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public website: support.microsoft.com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166360" y="356616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5661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577840" y="35204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second source: learn.microsoft.com/troubleshoot/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66360" y="406908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40690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577840" y="402336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and republish the agent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166360" y="457200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5720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577840" y="452628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Ask: 'How do I troubleshoot Outlook connection errors?'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166360" y="507492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50749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577840" y="50292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the answer cites the knowledge source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166360" y="557784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5778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577840" y="55321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Toggle 'Use only knowledge' to see grounded mode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04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05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2:15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CONVERSATION CRAFT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Master Topics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Are Topics?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Trigger phrases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Examples of how a user might start a conversation. The agent matches intent, not exact words.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topics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Built-in: greeting, escalate, end conversation, fallback. Customize, don't recreate.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 topics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business workflows — reset password, file ticket, lookup order, request access.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Topic vs Generative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Topic = scripted, deterministic path. Generative = let the LLM answer freely from knowledge.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  ·  35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05 — Create Custom Topics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topic from scratch with trigger phrases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Send Message and Ask Question nodes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user input into a variable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Branch with a Condition node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and refine the conversation flow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6032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603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77840" y="25146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Topics tab → Add a topic → From blank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166360" y="306324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3063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30175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it 'Reset Password' (prefix: cts_resetpassword)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166360" y="356616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5661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577840" y="35204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trigger phrases: 'reset my password', 'forgot password'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66360" y="406908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40690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577840" y="402336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Question node: 'What's your work email?'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166360" y="457200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5720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577840" y="452628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email response into variable Topic.UserEmail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166360" y="507492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50749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577840" y="50292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Condition node: branch on email domain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166360" y="557784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5778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577840" y="55321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Send a confirmation message and end the topic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3774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8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2:50  ·  LUNCH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1520" y="29260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lunch break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731520" y="41148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Eat well. Recharge. We come back to dive into conversation nodes and tools.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4846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After lunch: Lab 06 — Conversation Nodes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06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3:35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DIALOGUE FORGE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Conversation Nodes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Node Toolbox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Send a message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Display text or media to the user. Supports markdown, variables, and Power Fx expressions.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43400" y="201168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Ask a question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0916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input. Choose entity type — text, number, date, multiple choice, person.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3816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138160" y="201168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0392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Adaptive card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0392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Render rich, structured UI inside the chat. Forms, lists, images, action buttons.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48640" y="402336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1440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Condition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1440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Branch the flow based on variables, entities, or expressions.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34340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343400" y="402336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0916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Variable management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70916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Set, parse, or clear values. Scope: Topic, Global, System.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13816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138160" y="402336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50392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Topic management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50392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Redirect to another topic, end the topic, or end the entire conversation.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  ·  35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06 — Build a Multi-Step Topic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multiple node types in a single topic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Manage variables across nodes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Branch the conversation with conditions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Redirect between topics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edge cases and fallback behavior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6032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603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77840" y="25146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your 'Reset Password' topic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166360" y="306324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3063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30175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Multiple Choice question: domain (work / personal)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166360" y="356616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5661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577840" y="35204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Condition: branch on the choice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66360" y="406908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40690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577840" y="402336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 'work': call a sub-topic 'Verify Identity'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166360" y="457200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5720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577840" y="452628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 'personal': send a redirect message and end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166360" y="507492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50749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577840" y="50292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all branches in the preview pane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166360" y="5577840"/>
            <a:ext cx="320040" cy="32004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5778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577840" y="55321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 the Activity tab to debug variable values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07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4:10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TOOLCHAIN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Tools &amp; Generative Orchestration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07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Tools = What Your Agent Can Do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Connector actions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1,400+ services — Outlook, SharePoint, Dataverse, Salesforce, ServiceNow, Jira.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Power Automate flows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Existing cloud flows become tools the agent can call.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Agent flows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deterministic workflows built specifically for agents (we'll cover in Lab 09).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Generative orchestration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the LLM choose which tool, knowledge, or topic to use — based on instructions, not scripted paths.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07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PLAN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640080" y="1965960"/>
            <a:ext cx="73152" cy="32004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04672" y="192024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0:00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600200" y="19202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Welcome &amp; Setup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2468880"/>
            <a:ext cx="73152" cy="32004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04672" y="242316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0:15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600200" y="242316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01 — Introduction to Agents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2971800"/>
            <a:ext cx="73152" cy="32004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04672" y="292608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0:35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600200" y="29260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02 — Copilot Studio Fundamentals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347472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04672" y="342900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0:55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600200" y="342900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 — Build Your First Agent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40080" y="3977640"/>
            <a:ext cx="73152" cy="3200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04672" y="393192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971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1:30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600200" y="393192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Break (15 min)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40080" y="448056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04672" y="443484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1:45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600200" y="44348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04 — Knowledge Sources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40080" y="498348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04672" y="493776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2:15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600200" y="493776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 — Topics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40080" y="5486400"/>
            <a:ext cx="73152" cy="3200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04672" y="544068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971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2:50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600200" y="54406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Lunch (45 min)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6400800" y="196596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565392" y="192024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3:35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7360920" y="19202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 — Conversation Nodes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6400800" y="246888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565392" y="242316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4:10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7360920" y="242316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07 — Tools &amp; Generative Orchestration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6400800" y="2971800"/>
            <a:ext cx="73152" cy="3200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6565392" y="292608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971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4:45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7360920" y="29260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Break (15 min)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6400800" y="347472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6565392" y="342900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5:00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7360920" y="342900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08 — Adaptive Cards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6400800" y="397764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6565392" y="393192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5:25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360920" y="393192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09 — Agent Flows</a:t>
            </a:r>
            <a:endParaRPr lang="en-US" sz="1300" dirty="0"/>
          </a:p>
        </p:txBody>
      </p:sp>
      <p:sp>
        <p:nvSpPr>
          <p:cNvPr id="45" name="Shape 43"/>
          <p:cNvSpPr/>
          <p:nvPr/>
        </p:nvSpPr>
        <p:spPr>
          <a:xfrm>
            <a:off x="6400800" y="448056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6565392" y="443484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5:55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7360920" y="44348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10 — Event Triggers</a:t>
            </a:r>
            <a:endParaRPr lang="en-US" sz="1300" dirty="0"/>
          </a:p>
        </p:txBody>
      </p:sp>
      <p:sp>
        <p:nvSpPr>
          <p:cNvPr id="48" name="Shape 46"/>
          <p:cNvSpPr/>
          <p:nvPr/>
        </p:nvSpPr>
        <p:spPr>
          <a:xfrm>
            <a:off x="6400800" y="498348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6565392" y="493776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6:15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7360920" y="493776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11 — Publish Your Agent</a:t>
            </a:r>
            <a:endParaRPr lang="en-US" sz="1300" dirty="0"/>
          </a:p>
        </p:txBody>
      </p:sp>
      <p:sp>
        <p:nvSpPr>
          <p:cNvPr id="51" name="Shape 49"/>
          <p:cNvSpPr/>
          <p:nvPr/>
        </p:nvSpPr>
        <p:spPr>
          <a:xfrm>
            <a:off x="6400800" y="5486400"/>
            <a:ext cx="73152" cy="32004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6565392" y="544068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6:20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7360920" y="54406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Wrap-up &amp; Q&amp;A</a:t>
            </a:r>
            <a:endParaRPr lang="en-US" sz="1300" dirty="0"/>
          </a:p>
        </p:txBody>
      </p:sp>
      <p:sp>
        <p:nvSpPr>
          <p:cNvPr id="54" name="Text 5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07  ·  35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07 — Wire Up Tools &amp; Turn On Orchestration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connector action as a tool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 tool descriptions the LLM can reason about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Switch the agent to generative orchestration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scripted vs generative behavior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instructions to guide the orchestrator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6032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603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77840" y="25146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 tab → Add a tool → Choose 'Outlook: Send Email'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166360" y="306324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3063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30175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Provide a clear description: when should the LLM call this?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166360" y="356616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5661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577840" y="35204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inputs: To, Subject, Body — bind to topic variables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66360" y="406908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40690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577840" y="402336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Overview tab → enable Generative orchestration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166360" y="457200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5720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577840" y="452628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 Instructions: 'Always confirm before sending email.'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166360" y="507492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50749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577840" y="50292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the agent: 'Email IT that my VPN is broken'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166360" y="557784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5778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577840" y="55321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the orchestrator pick the right tool and confirm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07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560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8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4:45  ·  BREAK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1520" y="3108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15-minute break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731520" y="42976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Last stretch. Up next: rich UI with adaptive cards, then automation.</a:t>
            </a:r>
            <a:endParaRPr lang="en-US" sz="1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08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5:00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INTERFACE PROTOCOL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Adaptive Cards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A02B9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08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Rich UI Inside the Chat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is an Adaptive Card?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JSON-defined UI component that renders consistently across Teams, M365 Copilot, and the web.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Card Designer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adaptivecards.io/designer — drag-and-drop authoring with live preview.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Power Fx in cards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Bind dynamic values from your topic variables using Power Fx expressions.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When to use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Forms, summaries, confirmations, lists, anything that benefits from visual structure over plain text.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08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A02B9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08  ·  25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08 — Build a Ticket Submission Card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an adaptive card visually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Bind it to topic variables with Power Fx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multi-field input in a single message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Validate and confirm submitted data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Reuse the card pattern across topics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6032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603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77840" y="25146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your topic, add an Adaptive Card node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166360" y="306324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3063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30175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Card Designer (adaptivecards.io/designer)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166360" y="356616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5661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577840" y="35204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fields: Issue Title, Priority dropdown, Description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66360" y="406908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40690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577840" y="402336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'Submit' Action.Submit button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166360" y="457200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5720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577840" y="452628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Paste the JSON back into the node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166360" y="507492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50749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577840" y="50292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Bind values using Power Fx — Topic.IssueTitle, etc.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166360" y="557784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5778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577840" y="55321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and confirm the card renders in the preview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08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09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5:25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DETERMINISTIC EXECUTION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Agent Flows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09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Agent Flows vs Power Automate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Agent flows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Deterministic, multi-step workflows designed for agents. Same designer, optimized for agent invocation.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When to use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Multi-step actions like ticket creation that need exact sequencing — fetch user, lookup queue, create record, email confirmation.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Vs Power Automate cloud flows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 flows still work, but agent flows give you better governance, observability, and consumption metering.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Tools tab integration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flows show up alongside connector actions — the orchestrator can call them like any other tool.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09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09  ·  30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09 — Author and Call an Agent Flow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 multi-step deterministic agent flow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inputs the agent passes in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Chain multiple connector actions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Return outputs back to the conversation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Wire the flow as a tool on the agent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6032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603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77840" y="25146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 tab → New tool → New agent flow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166360" y="306324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3063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30175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input parameters: ticketTitle, priority, userEmail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166360" y="356616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5661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577840" y="35204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 1: Lookup user in Dataverse by email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66360" y="406908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40690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577840" y="402336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 2: Create row in Tickets table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166360" y="457200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5720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577840" y="452628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 3: Send confirmation email to user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166360" y="507492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50749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577840" y="50292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Return ticket number to the agent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166360" y="5577840"/>
            <a:ext cx="320040" cy="320040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5778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577840" y="55321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from the topic: pass card values into the flow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09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10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5:55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AUTONOMOUS WATCH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Event Triggers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A02B9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10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Reactive to Autonomous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What's an event trigger?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signal that starts the agent without a person typing — a new email, a Dataverse row change, a schedule, a webhook.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Payloads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trigger gives the agent the event data — sender, subject, body, record fields. Use it as input to topics.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Maker authentication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agent runs as the maker by default. Configure connection references for production.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 use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Triage queues, on-call routing, escalation, kickoff, shadow workflows that complement humans.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10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WE START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Setup &amp; Housekeeping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486400" cy="4114800"/>
          </a:xfrm>
          <a:prstGeom prst="roundRect">
            <a:avLst>
              <a:gd name="adj" fmla="val 1778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Prerequisites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2697480"/>
            <a:ext cx="50292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Microsoft 365 tenant with Copilot Studio license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Access to make.powerapps.com and copilotstudio.microsoft.com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 browser (Edge or Chrome)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guide bookmarked: aka.ms/agent-academy-recruit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GitHub access for sample assets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Pen and notepad — agents you sketch are agents you build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011680"/>
            <a:ext cx="5486400" cy="4114800"/>
          </a:xfrm>
          <a:prstGeom prst="roundRect">
            <a:avLst>
              <a:gd name="adj" fmla="val 1778"/>
            </a:avLst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9224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Rules of Engagement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583680" y="2697480"/>
            <a:ext cx="50292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 first, ask second — labs are designed for exploration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chat for questions; we'll surface them between labs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Pair up if you can — two heads ship better agents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Stuck for &gt;5 minutes? Flag a facilitator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ideas — what would YOU build with this?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Have fun. This is the future of work.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Setup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A02B9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10  ·  20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10 — Triage New Tickets Autonomously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an event trigger to your agent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Bind the event payload to topic variables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agent without a chat interface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autonomous execution in the activity log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 when autonomous beats conversational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6032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603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77840" y="25146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agent → Activity → Triggers → Add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166360" y="306324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3063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30175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Choose: 'When a new email arrives in shared mailbox'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166360" y="356616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5661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577840" y="35204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sender, subject, body to event variables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66360" y="406908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40690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577840" y="402336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topic 'Auto-Triage Email' triggered by the event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166360" y="457200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5720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577840" y="452628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Generative Answers to summarize the email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166360" y="507492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50749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577840" y="50292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Call the agent flow from Lab 09 to log a ticket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166360" y="5577840"/>
            <a:ext cx="320040" cy="32004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5778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577840" y="55321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Send an email at the end of the trigger to test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10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11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6:15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DEPLOYMENT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Publish Your Agent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11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Agents Go to Live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Microsoft Teams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One-click publish. Users chat with the agent inside Teams. Best for internal workforce agents.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M365 Copilot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your agent discoverable inside the Microsoft 365 Copilot experience as a declarative agent.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SharePoint sites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Embed the agent on a SharePoint page or site for self-service inside your portal.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 websites &amp; apps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Embed via web channel. Authenticate with your IdP. Theme and brand to match.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11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11  ·  5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11 — Ship It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Publish your agent to a channel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the right authentication settings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the agent with test users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 analytics after first use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the deployment to higher environments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6032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603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77840" y="25146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agent → Channels tab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166360" y="306324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3063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30175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Microsoft Teams → Publish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166360" y="356616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5661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577840" y="35204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any admin consent prompts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66360" y="406908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40690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577840" y="402336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yourself as a test user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166360" y="457200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5720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577840" y="452628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Teams → install the agent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166360" y="507492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50749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577840" y="502920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Send a test message — confirm topics and tools fire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166360" y="5577840"/>
            <a:ext cx="320040" cy="320040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5778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577840" y="553212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Analytics tab for first usage signals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11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0F9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BONUS  ·  LICENSING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Copilot Studio Licensing in Plain English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8745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Copilot Studio runs on Copilot Credits. Each interaction consumes a measured number of credits based on what the agent does.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606040"/>
            <a:ext cx="274320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48640" y="2606040"/>
            <a:ext cx="2743200" cy="36576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85800" y="2633472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Classic answer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" y="30175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 credit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85800" y="352044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Topic match, scripted dialog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383280" y="2606040"/>
            <a:ext cx="274320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383280" y="2606040"/>
            <a:ext cx="2743200" cy="36576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520440" y="2633472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Generative answer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520440" y="30175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 credits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520440" y="352044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LLM grounds in knowledge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17920" y="2606040"/>
            <a:ext cx="274320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217920" y="2606040"/>
            <a:ext cx="2743200" cy="36576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355080" y="2633472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Agent action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355080" y="30175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 credits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355080" y="352044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 / connector call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9052560" y="2606040"/>
            <a:ext cx="274320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9052560" y="2606040"/>
            <a:ext cx="2743200" cy="36576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9189720" y="2633472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trigger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189720" y="30175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Variable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9189720" y="352044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Per-event consumption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48640" y="4206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9ED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Three ways to pay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548640" y="4663440"/>
            <a:ext cx="3611880" cy="1371600"/>
          </a:xfrm>
          <a:prstGeom prst="roundRect">
            <a:avLst>
              <a:gd name="adj" fmla="val 4000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31520" y="475488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Pay-as-you-go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31520" y="5166360"/>
            <a:ext cx="3291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Azure subscription. Variable cost. Best for piloting.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4343400" y="4663440"/>
            <a:ext cx="3611880" cy="1371600"/>
          </a:xfrm>
          <a:prstGeom prst="roundRect">
            <a:avLst>
              <a:gd name="adj" fmla="val 4000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4526280" y="475488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Capacity Packs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4526280" y="5166360"/>
            <a:ext cx="3291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Pre-purchased monthly buckets. Predictable, reusable.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8138160" y="4663440"/>
            <a:ext cx="3611880" cy="1371600"/>
          </a:xfrm>
          <a:prstGeom prst="roundRect">
            <a:avLst>
              <a:gd name="adj" fmla="val 4000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8321040" y="475488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P3 prepaid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8321040" y="5166360"/>
            <a:ext cx="3291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Annual commitment. Best per-credit price for production.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Bonus</a:t>
            </a:r>
            <a:endParaRPr lang="en-US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6:20  ·  WRAP-UP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You Built Today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228600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77240" y="288036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 agent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329184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Solution-scoped, properly published, ALM-ready.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3400" y="20116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43400" y="201168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0" y="228600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572000" y="288036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Knowledge grounding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72000" y="329184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Public sites + documents driving real answers.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138160" y="20116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138160" y="201168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366760" y="228600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8366760" y="288036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 topics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366760" y="329184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Multi-node conversations that branch on user input.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411480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8640" y="411480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77240" y="438912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777240" y="498348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Tools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77240" y="53949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Connector actions and an agent flow callable by the LLM.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343400" y="411480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343400" y="411480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572000" y="438912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2800" dirty="0"/>
          </a:p>
        </p:txBody>
      </p:sp>
      <p:sp>
        <p:nvSpPr>
          <p:cNvPr id="29" name="Text 27"/>
          <p:cNvSpPr/>
          <p:nvPr/>
        </p:nvSpPr>
        <p:spPr>
          <a:xfrm>
            <a:off x="4572000" y="498348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Adaptive cards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572000" y="53949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Rich, structured UI that captures multi-field input.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8138160" y="411480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8138160" y="411480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8366760" y="438912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8366760" y="498348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trigger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8366760" y="53949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Event-driven execution alongside the chat experience.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Recap</a:t>
            </a:r>
            <a:endParaRPr lang="en-US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WHAT'S NEXT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0E2841"/>
                </a:solidFill>
                <a:latin typeface="Aptos Display"/>
              </a:rPr>
              <a:t>Resources</a:t>
            </a:r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79120" y="2066377"/>
            <a:ext cx="11117892" cy="4114800"/>
          </a:xfrm>
          <a:prstGeom prst="roundRect">
            <a:avLst>
              <a:gd name="adj" fmla="val 1778"/>
            </a:avLst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52187" y="2606040"/>
            <a:ext cx="8891391" cy="20730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20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Academy: aka.ms/agent-academy</a:t>
            </a:r>
            <a:endParaRPr lang="en-US" sz="20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20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Copilot Studio docs: aka.ms/copilotstudio/docs</a:t>
            </a:r>
            <a:endParaRPr lang="en-US" sz="20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20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Power Platform community: aka.ms/ppcommunity</a:t>
            </a:r>
            <a:endParaRPr lang="en-US" sz="20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20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 Cards designer: adaptivecards.io/designer</a:t>
            </a:r>
            <a:endParaRPr lang="en-US" sz="20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20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Power Fx reference: aka.ms/powerfx</a:t>
            </a:r>
            <a:endParaRPr lang="en-US" sz="20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20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Sample gallery: aka.ms/copilotstudio/samples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steps</a:t>
            </a:r>
            <a:endParaRPr lang="en-US" sz="9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931920"/>
            <a:ext cx="8686800" cy="2286000"/>
          </a:xfrm>
          <a:prstGeom prst="roundRect">
            <a:avLst>
              <a:gd name="adj" fmla="val 4000"/>
            </a:avLst>
          </a:prstGeom>
          <a:solidFill>
            <a:srgbClr val="0E2841">
              <a:alpha val="88000"/>
            </a:srgbClr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1148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6:30  ·  THE END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77240" y="4434840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777240" y="53492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Now go build something amazing. The agents you ship from here change how your team works.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77240" y="5989320"/>
            <a:ext cx="10972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2860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8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01  ·  0:15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1520" y="283464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Introduction to Agents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731520" y="4114800"/>
            <a:ext cx="10972800" cy="5486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i="1">
                <a:solidFill>
                  <a:srgbClr val="E8F4F8"/>
                </a:solidFill>
                <a:latin typeface="Aptos"/>
                <a:ea typeface="Aptos" pitchFamily="34" charset="-122"/>
                <a:cs typeface="Aptos" pitchFamily="34" charset="-120"/>
              </a:rPr>
              <a:t>How</a:t>
            </a:r>
            <a:r>
              <a:rPr lang="en-US" sz="1800" i="1">
                <a:solidFill>
                  <a:srgbClr val="E8F4F8"/>
                </a:solidFill>
                <a:latin typeface="Aptos"/>
                <a:ea typeface="Aptos" pitchFamily="34" charset="-122"/>
                <a:cs typeface="Aptos" pitchFamily="34" charset="-120"/>
              </a:rPr>
              <a:t> AI agents work and why they matter</a:t>
            </a:r>
            <a:endParaRPr lang="en-US" sz="1800">
              <a:latin typeface="Apto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31520" y="466344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01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is an AI Agent?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1106424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600" i="1">
                <a:solidFill>
                  <a:srgbClr val="2C3940"/>
                </a:solidFill>
                <a:latin typeface="Aptos"/>
                <a:ea typeface="Aptos" pitchFamily="34" charset="-122"/>
                <a:cs typeface="Aptos" pitchFamily="34" charset="-120"/>
              </a:rPr>
              <a:t>An AI agent is software that uses a Large Language Model (LLM) to reason, plan, and act on behalf of a user, interacting with </a:t>
            </a:r>
            <a:r>
              <a:rPr lang="en-US" sz="1600" i="1" dirty="0">
                <a:solidFill>
                  <a:srgbClr val="2C3940"/>
                </a:solidFill>
                <a:latin typeface="Aptos"/>
                <a:ea typeface="Aptos" pitchFamily="34" charset="-122"/>
                <a:cs typeface="Aptos" pitchFamily="34" charset="-120"/>
              </a:rPr>
              <a:t>people, data, and systems to complete tasks.</a:t>
            </a:r>
            <a:endParaRPr lang="en-US" sz="1600" dirty="0">
              <a:latin typeface="Apto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48640" y="2926080"/>
            <a:ext cx="3611880" cy="310896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22960" y="3108960"/>
            <a:ext cx="640080" cy="640080"/>
          </a:xfrm>
          <a:prstGeom prst="ellipse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31089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600200" y="3154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822960" y="3931920"/>
            <a:ext cx="31089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Understands intent in natural language and decides what to do next.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343400" y="2926080"/>
            <a:ext cx="3611880" cy="310896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617720" y="3108960"/>
            <a:ext cx="640080" cy="640080"/>
          </a:xfrm>
          <a:prstGeom prst="ellipse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617720" y="31089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394960" y="3154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Acts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617720" y="3931920"/>
            <a:ext cx="31089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Calls tools, queries data, sends emails, updates records — not just chats.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138160" y="2926080"/>
            <a:ext cx="3611880" cy="310896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8412480" y="3108960"/>
            <a:ext cx="640080" cy="640080"/>
          </a:xfrm>
          <a:prstGeom prst="ellipse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412480" y="31089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9189720" y="3154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Learns context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412480" y="3931920"/>
            <a:ext cx="31089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Pulls knowledge from your documents, sites, and connectors at run time.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01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LLMs Power Agents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Large Language Models (LLMs)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40080" y="2331720"/>
            <a:ext cx="54864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▸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Trained on billions of text examples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▸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 the next token based on the input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▸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Don't 'know' facts — they pattern-match language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▸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Bounded by a context window (the prompt + history)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▸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Augmented with knowledge &amp; tools to ground answers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583680" y="1920240"/>
            <a:ext cx="5120640" cy="4206240"/>
          </a:xfrm>
          <a:prstGeom prst="roundRect">
            <a:avLst>
              <a:gd name="adj" fmla="val 1739"/>
            </a:avLst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812280" y="205740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Vocabulary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812280" y="260604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Token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321040" y="2606040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chunk of text (~4 chars). Usage = tokens in + tokens out.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12280" y="3264408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Prompt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321040" y="3264408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instruction + context you send to the model.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812280" y="3922776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Context window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21040" y="3922776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Max tokens the model can see at once.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812280" y="4581144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Grounding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321040" y="4581144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Adding your data so the model answers from facts, not guesses.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12280" y="5239512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RAG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321040" y="5239512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Retrieval-Augmented Generation — search, then summarize.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01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Two Kinds of Agents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5486400" cy="420624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254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920240"/>
            <a:ext cx="5486400" cy="6400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93392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Conversational Agents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77240" y="26974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User-driven. Wait for input.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68680" y="3154680"/>
            <a:ext cx="5029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Triggered by a person typing or speaking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Lives in chat — Teams, Copilot Chat, websites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for Q&amp;A, lookups, guided workflows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Examples: HR helpdesk, IT support, sales lookup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920240"/>
            <a:ext cx="5486400" cy="420624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254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6263640" y="1920240"/>
            <a:ext cx="5486400" cy="64008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492240" y="1993392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Agents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492240" y="26974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Event-driven. Run on their own.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583680" y="3154680"/>
            <a:ext cx="5029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Triggered by signals — email arrives, record changes, schedule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in the background, no human in the loop required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for monitoring, triage, multi-step automation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Examples: invoice processor, lead router, incident triage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01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Agents Live in Microsoft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3611880" cy="411480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3611880" cy="59436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2075688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M365 Copilot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2788920"/>
            <a:ext cx="32004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Built into Microsoft 365 apps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Grounded in your Graph data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Chat across Word, Excel, Outlook, Teams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343400" y="2011680"/>
            <a:ext cx="3611880" cy="411480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43400" y="2011680"/>
            <a:ext cx="3611880" cy="59436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0" y="2075688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Declarative Agents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17720" y="2788920"/>
            <a:ext cx="32004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Built in Copilot Studio (lightweight)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Extend M365 Copilot with knowledge &amp; actions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Published in the M365 Copilot store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138160" y="2011680"/>
            <a:ext cx="3611880" cy="411480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138160" y="2011680"/>
            <a:ext cx="3611880" cy="59436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366760" y="2075688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 Agents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412480" y="2788920"/>
            <a:ext cx="32004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Built in Copilot Studio (full)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Conversational + autonomous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Multi-channel: Teams, web, SharePoint, custom apps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Facilitator Workshop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01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fbde396-1a24-4c79-8edf-9254a0f35055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3592</Words>
  <Application>Microsoft Macintosh PowerPoint</Application>
  <PresentationFormat>Widescreen</PresentationFormat>
  <Paragraphs>687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 Academy Live - Facilitator Workshop</dc:title>
  <dc:subject>PptxGenJS Presentation</dc:subject>
  <dc:creator>Microsoft</dc:creator>
  <cp:lastModifiedBy>Demo User 185</cp:lastModifiedBy>
  <cp:revision>14</cp:revision>
  <dcterms:created xsi:type="dcterms:W3CDTF">2026-05-09T05:08:01Z</dcterms:created>
  <dcterms:modified xsi:type="dcterms:W3CDTF">2026-05-19T14:43:58Z</dcterms:modified>
</cp:coreProperties>
</file>