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  <p:sldMasterId id="2147484331" r:id="rId5"/>
    <p:sldMasterId id="2147484661" r:id="rId6"/>
    <p:sldMasterId id="2147484674" r:id="rId7"/>
  </p:sldMasterIdLst>
  <p:notesMasterIdLst>
    <p:notesMasterId r:id="rId23"/>
  </p:notesMasterIdLst>
  <p:sldIdLst>
    <p:sldId id="282" r:id="rId8"/>
    <p:sldId id="266" r:id="rId9"/>
    <p:sldId id="2147482899" r:id="rId10"/>
    <p:sldId id="275" r:id="rId11"/>
    <p:sldId id="264" r:id="rId12"/>
    <p:sldId id="265" r:id="rId13"/>
    <p:sldId id="2147482907" r:id="rId14"/>
    <p:sldId id="256" r:id="rId15"/>
    <p:sldId id="258" r:id="rId16"/>
    <p:sldId id="257" r:id="rId17"/>
    <p:sldId id="259" r:id="rId18"/>
    <p:sldId id="262" r:id="rId19"/>
    <p:sldId id="260" r:id="rId20"/>
    <p:sldId id="267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B183EF42-F403-4BC8-A02C-F5BEEAD4DF4A}">
          <p14:sldIdLst>
            <p14:sldId id="282"/>
          </p14:sldIdLst>
        </p14:section>
        <p14:section name="Introduction" id="{B31F903B-0C6F-4D8A-95A3-D17F1578B561}">
          <p14:sldIdLst>
            <p14:sldId id="266"/>
            <p14:sldId id="2147482899"/>
            <p14:sldId id="275"/>
            <p14:sldId id="264"/>
            <p14:sldId id="265"/>
            <p14:sldId id="2147482907"/>
          </p14:sldIdLst>
        </p14:section>
        <p14:section name="Agent Solution Screenshots" id="{B160CC32-7CAA-42CC-B70D-825E0471F180}">
          <p14:sldIdLst>
            <p14:sldId id="256"/>
            <p14:sldId id="258"/>
            <p14:sldId id="257"/>
            <p14:sldId id="259"/>
          </p14:sldIdLst>
        </p14:section>
        <p14:section name="Eval Sets" id="{0F57F625-1219-4EB0-8B71-A85F44707B64}">
          <p14:sldIdLst>
            <p14:sldId id="262"/>
            <p14:sldId id="260"/>
            <p14:sldId id="267"/>
          </p14:sldIdLst>
        </p14:section>
        <p14:section name="End" id="{7500A4C2-39EE-452C-BCA7-D6C2353D04A7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CEC"/>
    <a:srgbClr val="E8ECF0"/>
    <a:srgbClr val="F6DEF3"/>
    <a:srgbClr val="5084DB"/>
    <a:srgbClr val="83B3E4"/>
    <a:srgbClr val="22205C"/>
    <a:srgbClr val="A230A6"/>
    <a:srgbClr val="353535"/>
    <a:srgbClr val="A12FA5"/>
    <a:srgbClr val="8D6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1608C-ECE2-43B4-8B33-FC7ABDE3AB54}" v="4" dt="2026-04-14T17:54:47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21" autoAdjust="0"/>
  </p:normalViewPr>
  <p:slideViewPr>
    <p:cSldViewPr snapToGrid="0">
      <p:cViewPr varScale="1">
        <p:scale>
          <a:sx n="78" d="100"/>
          <a:sy n="78" d="100"/>
        </p:scale>
        <p:origin x="54" y="1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ma Reyes" userId="77bb290a-0818-4ab5-bea1-a1e6947b6b6e" providerId="ADAL" clId="{B01F5986-3855-4898-8973-811103D2FA34}"/>
    <pc:docChg chg="mod">
      <pc:chgData name="Rima Reyes" userId="77bb290a-0818-4ab5-bea1-a1e6947b6b6e" providerId="ADAL" clId="{B01F5986-3855-4898-8973-811103D2FA34}" dt="2026-04-14T19:35:40.568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4FDD-C3A4-4324-BA30-9BBC46AE94AC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222C-7C1A-438C-A286-2CB0EA569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5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9F3A-0AA8-8866-2ACF-E04B97D5E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F83EE-3EE7-C8A7-A951-CFBBDC694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B130F-F589-D74A-B463-929F21FD4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Segoe UI"/>
                <a:cs typeface="Segoe UI"/>
              </a:rPr>
              <a:t>CELA disclaimer 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r>
              <a:rPr lang="en-US" dirty="0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 dirty="0">
              <a:cs typeface="Segoe 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4A480-6DB8-CCDD-63D6-E599D5A4A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29540C-90C6-514F-8B4B-F6FA88B306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156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8C44F-6FA7-DC5E-907D-7746C86DA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79B43-F60F-ED3F-45E4-C9504585B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75FB1-19A0-05E9-34DA-29F3038ED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Segoe UI"/>
                <a:cs typeface="Segoe UI"/>
              </a:rPr>
              <a:t>CELA disclaimer 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r>
              <a:rPr lang="en-US" dirty="0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 dirty="0">
              <a:cs typeface="Segoe U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AFCE7-78FE-1181-72C1-E4A3FC65A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FFB8AE-7DB6-43F2-B7E9-E43418B275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6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>
              <a:cs typeface="Segoe UI"/>
            </a:endParaRPr>
          </a:p>
          <a:p>
            <a:endParaRPr lang="en-US">
              <a:cs typeface="Segoe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71444-625B-4820-91B1-E65A25805F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650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8AA6-CF35-5D58-09B5-0294F6AF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7EDE76-11E0-2407-2E81-F05A389D3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CE47-1D2E-811D-B3EB-52C80E11C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C6F10-89F7-52CE-3FB3-1DB0C6F30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294F1D-BBEE-493C-A062-93A1846CD0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72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216B-C5A6-1EA2-D83F-45EEC549C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22D49-5DE7-44C3-F6C6-9BE6A7ED1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D6B70-14CB-C0DF-94C8-F2A04B161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7B48-E8E9-4F31-9679-73B373BB7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1222C-7C1A-438C-A286-2CB0EA5696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80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C6858-0F6A-EB64-4BEF-FA836B25D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1300-A47F-205D-49BA-C90812353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2E35C-C2A7-6B3D-3E65-933BB7708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Segoe UI"/>
                <a:cs typeface="Segoe UI"/>
              </a:rPr>
              <a:t>CELA disclaimer 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r>
              <a:rPr lang="en-US" dirty="0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 dirty="0">
              <a:cs typeface="Segoe U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A74D7-214B-8EC0-C88C-F6AAA0588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723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00E95-8CD9-E489-0938-A82C36443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A93A8-29EF-8DE0-7584-C0B9FD9EB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A3FF06-F45E-D2DC-0DCC-A650173E5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A9CDB-08CA-10CD-40D8-641100EF1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7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F94F-56D5-7DB4-907B-82B94B23A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6B04A2-01D4-7981-3CE6-EFBA4F87E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B079D-22D0-B4EB-049C-80A17F451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852EF-008B-18D9-4998-2C30EB3F1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32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FD01-E5B9-AC0C-5BA3-7B094B94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9D0FC7-FE1F-9896-DD0F-BB6FE41C5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FD132-81E1-6533-4AAA-83795A1CD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99186-3D8F-B441-3CD7-75E44FA5B5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14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EE0F-A0DF-C106-048B-B74D40679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5FA89F-0E4F-7A92-4702-12A2DB56C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884CB-FD27-E500-3D42-D94FD6BD4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Segoe UI"/>
                <a:cs typeface="Segoe UI"/>
              </a:rPr>
              <a:t>CELA disclaimer 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r>
              <a:rPr lang="en-US" dirty="0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 dirty="0">
              <a:cs typeface="Segoe U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84D84-9CB9-8B15-6FD2-6811704A6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494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C33A-4058-7D74-5A47-08375FA1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A88B7-8927-F1BC-0132-A42F11990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8625A-9841-A859-F6A7-4507F24E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3ADD6-5F5A-DC16-7BBC-B06BD5A71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1222C-7C1A-438C-A286-2CB0EA5696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865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2EB30-B3A1-4BAC-5C25-E0B7916F0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DB04B0-ECF4-A123-B76D-6B8CD7FAD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91FCCA-692E-E3E9-74AA-029C8CD89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663F1-1ABC-4015-34D2-CA7B846E6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1222C-7C1A-438C-A286-2CB0EA5696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243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ACC2D-1373-3C4F-DE3D-01799993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B8053E-9E4C-F088-624F-7244B771D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C7E4E-BED0-1002-9502-A2C353549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91C8A-BB83-E744-C3F2-C31585ADB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9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adi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23E87F42-010F-3E27-4A6C-FF0B393BD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6895759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689575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251606E-7ED4-0FCC-48A7-298DABEC7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F65BD8-C626-5B2C-AF8A-7F9CB38095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8BD3E7DB-4E42-00BB-7E78-2258EE569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F3DE55-AA90-4C70-E066-1A6FD29B34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7114B71-FD34-0DCF-DE50-BFD6EC4E44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112225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1/2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CC0E392-D5CA-C32F-D9A7-56502655F3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5055384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6"/>
            <a:ext cx="505538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08FBC-E96F-C956-73C6-8A700A34C3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A31E97-520B-733B-C008-ADA22D8A5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2831A91-2F18-9527-DDF7-F70EC570E8C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6096000" y="0"/>
            <a:ext cx="6096000" cy="6858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237744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4135685B-B380-16DF-1547-81CB886F1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955AC14-E981-E3BB-D98D-2BC3501FCF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E976BFD-AAFD-9CA8-02DC-76CF576C46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107210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1/3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23E87F42-010F-3E27-4A6C-FF0B393BD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6895759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689575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251606E-7ED4-0FCC-48A7-298DABEC7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F65BD8-C626-5B2C-AF8A-7F9CB38095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075368-BA70-E259-E472-56961BBBB32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9016" y="0"/>
            <a:ext cx="4059936" cy="6858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8BD3E7DB-4E42-00BB-7E78-2258EE569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F3DE55-AA90-4C70-E066-1A6FD29B34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7114B71-FD34-0DCF-DE50-BFD6EC4E44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2916890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Full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6E14AAE-865A-8848-0110-5A143FFCA0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6667" b="-73333"/>
            </a:stretch>
          </a:blipFill>
        </p:spPr>
        <p:txBody>
          <a:bodyPr lIns="0" tIns="237744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8193024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8193024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F62B460-7838-D919-2107-2AE2DB807F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4E53D-428B-872F-679F-3347A7E78D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59BB543-DD77-1FAF-565C-74322028C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E8DD705-0138-7AF6-872C-EBDC94779E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746DB29-FA36-1490-E923-0B9C21A416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3301811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_Gradient_Warm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D19AFB-6939-2FBA-48C9-66A296140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1" y="3384610"/>
            <a:ext cx="8193024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9CC4CD7-01CD-2983-6312-47D1240CC9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8"/>
            <a:ext cx="819302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1614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_Gradient_Warm Gray_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DB0FCDB8-9110-73B2-3622-E788D3CFCB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06A20D-6595-A60E-C56C-327354C21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1" y="3384610"/>
            <a:ext cx="694944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DD5C656-A67B-D995-3684-B7DA465FC1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8"/>
            <a:ext cx="694944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9E79D5A-6F2A-4695-B4B3-D65CC22349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077200" y="0"/>
            <a:ext cx="4114800" cy="6858000"/>
          </a:xfrm>
          <a:prstGeom prst="rect">
            <a:avLst/>
          </a:prstGeom>
          <a:solidFill>
            <a:srgbClr val="D9D9D6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3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075">
          <p15:clr>
            <a:srgbClr val="FBAE40"/>
          </p15:clr>
        </p15:guide>
        <p15:guide id="2" orient="horz" pos="2450">
          <p15:clr>
            <a:srgbClr val="FBAE40"/>
          </p15:clr>
        </p15:guide>
        <p15:guide id="3" orient="horz" pos="264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1-column_Large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3127475"/>
            <a:ext cx="4710813" cy="615553"/>
          </a:xfrm>
        </p:spPr>
        <p:txBody>
          <a:bodyPr anchor="ctr" anchorCtr="0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407BFDD-926C-A843-EBF8-302E0C66AD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1337" y="582612"/>
            <a:ext cx="4708524" cy="569277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US" sz="240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add agenda items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8A9FF3-4F9A-F932-1509-86ED6A29065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82613"/>
            <a:ext cx="0" cy="5692774"/>
          </a:xfrm>
          <a:prstGeom prst="line">
            <a:avLst/>
          </a:prstGeom>
          <a:ln w="6350">
            <a:gradFill>
              <a:gsLst>
                <a:gs pos="0">
                  <a:srgbClr val="454142"/>
                </a:gs>
                <a:gs pos="100000">
                  <a:schemeClr val="tx1"/>
                </a:gs>
              </a:gsLst>
              <a:lin ang="5400000" scaled="1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50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68">
          <p15:clr>
            <a:srgbClr val="954F72"/>
          </p15:clr>
        </p15:guide>
        <p15:guide id="7" pos="1556">
          <p15:clr>
            <a:srgbClr val="954F72"/>
          </p15:clr>
        </p15:guide>
        <p15:guide id="8" pos="1958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-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D3AFA1B-C429-B83D-8D02-B5D274967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137" y="2588260"/>
            <a:ext cx="3471863" cy="27732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200000"/>
              </a:lnSpc>
              <a:spcBef>
                <a:spcPts val="0"/>
              </a:spcBef>
              <a:buSzPct val="100000"/>
              <a:buFont typeface="+mj-lt"/>
              <a:buAutoNum type="arabicPeriod"/>
              <a:tabLst>
                <a:tab pos="457200" algn="l"/>
              </a:tabLst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932742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Click to add agenda items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5C1871A-6E6A-2788-D8A8-24520DF00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6100" y="2588259"/>
            <a:ext cx="3478213" cy="27732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200000"/>
              </a:lnSpc>
              <a:spcBef>
                <a:spcPts val="0"/>
              </a:spcBef>
              <a:buSzPct val="100000"/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932742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Click to add agenda items</a:t>
            </a:r>
          </a:p>
        </p:txBody>
      </p:sp>
    </p:spTree>
    <p:extLst>
      <p:ext uri="{BB962C8B-B14F-4D97-AF65-F5344CB8AC3E}">
        <p14:creationId xmlns:p14="http://schemas.microsoft.com/office/powerpoint/2010/main" val="2567099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12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2">
          <p15:clr>
            <a:srgbClr val="954F7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page_Big head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E59AFC-909D-1098-D672-A384B9746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081" y="2448062"/>
            <a:ext cx="10430257" cy="1015663"/>
          </a:xfrm>
        </p:spPr>
        <p:txBody>
          <a:bodyPr anchor="b" anchorCtr="0"/>
          <a:lstStyle>
            <a:lvl1pPr>
              <a:defRPr sz="6600" spc="-100" baseline="0">
                <a:latin typeface="+mn-lt"/>
              </a:defRPr>
            </a:lvl1pPr>
          </a:lstStyle>
          <a:p>
            <a:r>
              <a:rPr lang="en-US"/>
              <a:t>Big headline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AE3F76B-93DD-2A11-C7C5-3051EECE97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4278313"/>
            <a:ext cx="5055459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477A8E4-EDF0-DDB3-8098-28D44E2342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6409" y="4278313"/>
            <a:ext cx="5055459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17842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68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36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5B49E74-D3F8-9BC9-0A3F-F524E6C5A4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1591056"/>
            <a:ext cx="8193024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3968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A790AA64-2857-089A-38D7-2F214254E9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4199" y="1594155"/>
            <a:ext cx="8196463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5AAAF14-6312-27D6-344A-FC49DD3F11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8193024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5865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3CBC165-170D-08C9-3B02-A3330AE9A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91056"/>
            <a:ext cx="5217510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7432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41148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82E19E-C6C9-5DF7-1994-AFE7414751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664" y="1591056"/>
            <a:ext cx="5187106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7432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41148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371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8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88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_Text_with Subhead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9DE518-C598-A940-A59E-AD0A05432B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5219700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E25ABE-71E1-BA48-6C8C-3837559349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5217510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7E7F6E-4D9D-5F8C-A5F0-526CA973BE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20" y="1594155"/>
            <a:ext cx="5219700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AE155-2008-5357-51E8-E6B1FA7558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664" y="2085764"/>
            <a:ext cx="5187106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054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8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940B0D9-7832-B819-D230-4F210761A2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D492BA-29A5-F31A-7F93-39ADE3E5ED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62862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EDCFC9-DB25-88C3-92DA-E2554C14A2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30190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59185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_Text_with Subhead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7AB9DF2-C697-A678-389D-BE5F6AF6F2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57547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8ADB951-618D-18AA-AF3F-A625B89168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59737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759A57E-BDDC-1596-6959-BA7696DE9B0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30894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52B45-289B-E4AF-9D79-0833059951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33084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09044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4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7D313E-5649-B673-5249-168928A483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802B55-2DE6-5957-79ED-207079A3BBDE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2813447"/>
            <a:ext cx="2824863" cy="1231106"/>
          </a:xfrm>
        </p:spPr>
        <p:txBody>
          <a:bodyPr anchor="ctr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Overview header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FF4CE491-18E0-F0DD-BBC7-1A9E44641625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CC6DC9-831F-6767-A68C-072E539AC6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56100" y="1581149"/>
            <a:ext cx="7243763" cy="3694113"/>
          </a:xfrm>
          <a:prstGeom prst="roundRect">
            <a:avLst>
              <a:gd name="adj" fmla="val 4978"/>
            </a:avLst>
          </a:prstGeom>
          <a:solidFill>
            <a:schemeClr val="bg1"/>
          </a:solidFill>
          <a:ln w="25400">
            <a:noFill/>
          </a:ln>
          <a:effectLst>
            <a:outerShdw blurRad="304800" dist="38100" dir="2700000" algn="tl" rotWithShape="0">
              <a:srgbClr val="8C8279">
                <a:alpha val="20000"/>
              </a:srgbClr>
            </a:outerShdw>
          </a:effectLst>
        </p:spPr>
        <p:txBody>
          <a:bodyPr wrap="square" lIns="457200" tIns="365760" rIns="457200" bIns="365760" anchor="ctr">
            <a:noAutofit/>
          </a:bodyPr>
          <a:lstStyle>
            <a:lvl1pPr>
              <a:defRPr lang="en-US" sz="2400" smtClean="0"/>
            </a:lvl1pPr>
            <a:lvl2pPr>
              <a:defRPr lang="en-US" sz="1400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en-US"/>
              <a:t>Click to add body content.</a:t>
            </a:r>
          </a:p>
        </p:txBody>
      </p:sp>
    </p:spTree>
    <p:extLst>
      <p:ext uri="{BB962C8B-B14F-4D97-AF65-F5344CB8AC3E}">
        <p14:creationId xmlns:p14="http://schemas.microsoft.com/office/powerpoint/2010/main" val="4524189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1176857"/>
            <a:ext cx="4714664" cy="1231106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CB92EB-B163-EB38-0156-C028F872F1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2584278"/>
            <a:ext cx="4714663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190326-CB8A-9A65-714A-07CD312C34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3088243"/>
            <a:ext cx="4712685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90DBB6-E167-EFBB-7028-79615839561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6096000" y="0"/>
            <a:ext cx="6096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87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6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7250113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7247070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265176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94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photos_with Cap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6CBF8D-4C8A-D667-58CE-C8A22C93DED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1591310"/>
            <a:ext cx="5365752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F2BCABA-7928-0037-D0EF-38F1FAAC5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4575104"/>
            <a:ext cx="5364429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056B6E8-083F-87EA-AD66-DF2D022A25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4976443"/>
            <a:ext cx="5362178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07B0D1-31C1-C209-CE85-DD1D42B62A7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6242049" y="1591310"/>
            <a:ext cx="5357813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0CE4749-2B49-FDC6-1E4B-4745903086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43372" y="4575104"/>
            <a:ext cx="5356490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EC9D9DE-CE99-5608-0152-4E27F1BE00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52435" y="4976442"/>
            <a:ext cx="5357598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693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60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20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photos_with Cap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6CBF8D-4C8A-D667-58CE-C8A22C93DED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1591310"/>
            <a:ext cx="3481388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F2BCABA-7928-0037-D0EF-38F1FAAC5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575104"/>
            <a:ext cx="3479070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056B6E8-083F-87EA-AD66-DF2D022A25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4976443"/>
            <a:ext cx="3477610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07B0D1-31C1-C209-CE85-DD1D42B62A7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4353560" y="1591310"/>
            <a:ext cx="3481388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0CE4749-2B49-FDC6-1E4B-4745903086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74792" y="4575104"/>
            <a:ext cx="3476891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EC9D9DE-CE99-5608-0152-4E27F1BE00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83855" y="4976442"/>
            <a:ext cx="3477610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AAE6802-21C6-E5BE-3A2D-31CF010C9EF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8128000" y="1591309"/>
            <a:ext cx="3486092" cy="2684159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F80D639A-857F-73A5-343B-28EC4082B8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33626" y="4571913"/>
            <a:ext cx="3485371" cy="18785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712E1C1-EE18-EA11-6D06-673117B00DC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28000" y="4973784"/>
            <a:ext cx="3486092" cy="15654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580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60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2081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with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8118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ith Head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21656"/>
            <a:ext cx="8193024" cy="369332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12145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iv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B8738-659C-4487-C179-9703F1061E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4A0B02-C6C0-76D3-BC6B-A619975932D2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810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5996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8311403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pporting_Five cards_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810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5996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4801064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pporting_Five cards_Flu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0161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2347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123643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our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8ED0B6-0772-8595-DDA6-FCFE92FDE2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037EDD-BD21-5EBA-5A70-F2299BCCB50E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99473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4394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19508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6398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39543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8401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99473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19508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39783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98758C0F-8FEC-C1CC-1517-E499A0BF0FA3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4577976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Thre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AF843-3DBB-64EC-0200-7065BF844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DBF395-0982-6672-D85B-495E7EEA2F28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7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53718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98193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7999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7247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7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3718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999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D6E9C5C-6DF0-199B-2776-CC9F9EF38A31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0218337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ive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76294" y="167752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2508379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76294" y="2599819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3430674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776294" y="352211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A718BA7-C022-AC6A-788C-61E8C34A12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5216" y="4352969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470E721-D70D-421E-AB17-3F84FC2C855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776294" y="4444409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75397520-97D2-0917-A920-CECA6D7DDF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5216" y="5275263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1AA0EE9-0115-42C1-650A-0E4215C6FD64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76294" y="5366703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1271476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our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29690" y="172324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2642417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29690" y="2779577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3698750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29690" y="3835910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A718BA7-C022-AC6A-788C-61E8C34A12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5216" y="4755082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470E721-D70D-421E-AB17-3F84FC2C855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829690" y="4892242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560771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Three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1280160"/>
          </a:xfrm>
          <a:prstGeom prst="roundRect">
            <a:avLst>
              <a:gd name="adj" fmla="val 8039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29690" y="195184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3110634"/>
            <a:ext cx="6592824" cy="1280160"/>
          </a:xfrm>
          <a:prstGeom prst="roundRect">
            <a:avLst>
              <a:gd name="adj" fmla="val 8783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29690" y="347639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4635183"/>
            <a:ext cx="6592824" cy="1280160"/>
          </a:xfrm>
          <a:prstGeom prst="roundRect">
            <a:avLst>
              <a:gd name="adj" fmla="val 8039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29690" y="5000943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189252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fingerprint&#10;&#10;Description automatically generated">
            <a:extLst>
              <a:ext uri="{FF2B5EF4-FFF2-40B4-BE49-F238E27FC236}">
                <a16:creationId xmlns:a16="http://schemas.microsoft.com/office/drawing/2014/main" id="{E335B6B2-8C79-14D8-86E5-6C299BFADB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582614"/>
            <a:ext cx="9720263" cy="4984750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854EEF-C7A8-E835-8786-CE9606DBA72F}"/>
              </a:ext>
            </a:extLst>
          </p:cNvPr>
          <p:cNvGrpSpPr/>
          <p:nvPr userDrawn="1"/>
        </p:nvGrpSpPr>
        <p:grpSpPr>
          <a:xfrm>
            <a:off x="-363537" y="-794469"/>
            <a:ext cx="11967909" cy="6830621"/>
            <a:chOff x="-363537" y="-794469"/>
            <a:chExt cx="11967909" cy="6830621"/>
          </a:xfrm>
          <a:solidFill>
            <a:schemeClr val="bg1">
              <a:alpha val="50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4080C-F3F4-13A4-2D8E-5320ED763F40}"/>
                </a:ext>
              </a:extLst>
            </p:cNvPr>
            <p:cNvGrpSpPr/>
            <p:nvPr userDrawn="1"/>
          </p:nvGrpSpPr>
          <p:grpSpPr>
            <a:xfrm>
              <a:off x="-363537" y="-794469"/>
              <a:ext cx="3776662" cy="2755861"/>
              <a:chOff x="579438" y="1126541"/>
              <a:chExt cx="1890712" cy="1379668"/>
            </a:xfrm>
            <a:grpFill/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A5A5D7C-C668-A60C-1337-AD8F0D6A26DB}"/>
                  </a:ext>
                </a:extLst>
              </p:cNvPr>
              <p:cNvSpPr/>
              <p:nvPr/>
            </p:nvSpPr>
            <p:spPr>
              <a:xfrm>
                <a:off x="579438" y="1126586"/>
                <a:ext cx="853803" cy="1379623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76BEE04-3ED7-AD80-3879-30C1CBBF3E38}"/>
                  </a:ext>
                </a:extLst>
              </p:cNvPr>
              <p:cNvSpPr/>
              <p:nvPr/>
            </p:nvSpPr>
            <p:spPr>
              <a:xfrm>
                <a:off x="1619164" y="1126541"/>
                <a:ext cx="850986" cy="1378818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70D4CC-A130-7A9B-CEC9-C69848BA9B1F}"/>
                </a:ext>
              </a:extLst>
            </p:cNvPr>
            <p:cNvGrpSpPr/>
            <p:nvPr userDrawn="1"/>
          </p:nvGrpSpPr>
          <p:grpSpPr>
            <a:xfrm>
              <a:off x="9720263" y="4661303"/>
              <a:ext cx="1884109" cy="1374849"/>
              <a:chOff x="9720263" y="3973878"/>
              <a:chExt cx="1884109" cy="1374849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0CB980-D16C-70CA-5907-7B1A40AD2E83}"/>
                  </a:ext>
                </a:extLst>
              </p:cNvPr>
              <p:cNvSpPr/>
              <p:nvPr/>
            </p:nvSpPr>
            <p:spPr>
              <a:xfrm rot="10800000">
                <a:off x="10753551" y="3973878"/>
                <a:ext cx="850821" cy="1374804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1529C7C-3341-030E-AF28-EBAE8B95AA15}"/>
                  </a:ext>
                </a:extLst>
              </p:cNvPr>
              <p:cNvSpPr/>
              <p:nvPr/>
            </p:nvSpPr>
            <p:spPr>
              <a:xfrm rot="10800000">
                <a:off x="9720263" y="3974725"/>
                <a:ext cx="848015" cy="1374002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5346775"/>
            <a:ext cx="6166943" cy="184666"/>
          </a:xfrm>
        </p:spPr>
        <p:txBody>
          <a:bodyPr anchor="b"/>
          <a:lstStyle>
            <a:lvl1pPr marL="0" indent="0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5578907"/>
            <a:ext cx="6166943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5121707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</p:spTree>
    <p:extLst>
      <p:ext uri="{BB962C8B-B14F-4D97-AF65-F5344CB8AC3E}">
        <p14:creationId xmlns:p14="http://schemas.microsoft.com/office/powerpoint/2010/main" val="293634208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582613"/>
            <a:ext cx="9720263" cy="4984750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854EEF-C7A8-E835-8786-CE9606DBA72F}"/>
              </a:ext>
            </a:extLst>
          </p:cNvPr>
          <p:cNvGrpSpPr/>
          <p:nvPr userDrawn="1"/>
        </p:nvGrpSpPr>
        <p:grpSpPr>
          <a:xfrm>
            <a:off x="-363537" y="-795362"/>
            <a:ext cx="11967909" cy="6829584"/>
            <a:chOff x="-363537" y="-795362"/>
            <a:chExt cx="11967909" cy="6829584"/>
          </a:xfrm>
          <a:gradFill>
            <a:gsLst>
              <a:gs pos="50000">
                <a:srgbClr val="F4F3F5"/>
              </a:gs>
              <a:gs pos="0">
                <a:schemeClr val="bg1">
                  <a:lumMod val="8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3600000" scaled="0"/>
          </a:gra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4080C-F3F4-13A4-2D8E-5320ED763F40}"/>
                </a:ext>
              </a:extLst>
            </p:cNvPr>
            <p:cNvGrpSpPr/>
            <p:nvPr userDrawn="1"/>
          </p:nvGrpSpPr>
          <p:grpSpPr>
            <a:xfrm>
              <a:off x="-363537" y="-795362"/>
              <a:ext cx="3776662" cy="2755861"/>
              <a:chOff x="579438" y="1126094"/>
              <a:chExt cx="1890712" cy="1379668"/>
            </a:xfrm>
            <a:grpFill/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A5A5D7C-C668-A60C-1337-AD8F0D6A26DB}"/>
                  </a:ext>
                </a:extLst>
              </p:cNvPr>
              <p:cNvSpPr/>
              <p:nvPr/>
            </p:nvSpPr>
            <p:spPr>
              <a:xfrm>
                <a:off x="579438" y="1126139"/>
                <a:ext cx="853803" cy="1379623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76BEE04-3ED7-AD80-3879-30C1CBBF3E38}"/>
                  </a:ext>
                </a:extLst>
              </p:cNvPr>
              <p:cNvSpPr/>
              <p:nvPr/>
            </p:nvSpPr>
            <p:spPr>
              <a:xfrm>
                <a:off x="1619164" y="1126094"/>
                <a:ext cx="850986" cy="1378818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70D4CC-A130-7A9B-CEC9-C69848BA9B1F}"/>
                </a:ext>
              </a:extLst>
            </p:cNvPr>
            <p:cNvGrpSpPr/>
            <p:nvPr userDrawn="1"/>
          </p:nvGrpSpPr>
          <p:grpSpPr>
            <a:xfrm>
              <a:off x="9720263" y="4659373"/>
              <a:ext cx="1884109" cy="1374849"/>
              <a:chOff x="9720263" y="3971948"/>
              <a:chExt cx="1884109" cy="1374849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0CB980-D16C-70CA-5907-7B1A40AD2E83}"/>
                  </a:ext>
                </a:extLst>
              </p:cNvPr>
              <p:cNvSpPr/>
              <p:nvPr/>
            </p:nvSpPr>
            <p:spPr>
              <a:xfrm rot="10800000">
                <a:off x="10753551" y="3971948"/>
                <a:ext cx="850821" cy="1374804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1529C7C-3341-030E-AF28-EBAE8B95AA15}"/>
                  </a:ext>
                </a:extLst>
              </p:cNvPr>
              <p:cNvSpPr/>
              <p:nvPr/>
            </p:nvSpPr>
            <p:spPr>
              <a:xfrm rot="10800000">
                <a:off x="9720263" y="3972795"/>
                <a:ext cx="848015" cy="1374002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5346775"/>
            <a:ext cx="6166943" cy="184666"/>
          </a:xfrm>
        </p:spPr>
        <p:txBody>
          <a:bodyPr anchor="b"/>
          <a:lstStyle>
            <a:lvl1pPr marL="0" indent="0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5578907"/>
            <a:ext cx="6166943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5121707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</p:spTree>
    <p:extLst>
      <p:ext uri="{BB962C8B-B14F-4D97-AF65-F5344CB8AC3E}">
        <p14:creationId xmlns:p14="http://schemas.microsoft.com/office/powerpoint/2010/main" val="2907066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10345" y="5175044"/>
            <a:ext cx="6166943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10345" y="5468731"/>
            <a:ext cx="6166943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4946091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1582751"/>
            <a:ext cx="9720263" cy="3051582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8E0CF2-AD58-E84C-DF7C-3ECD939CDA65}"/>
              </a:ext>
            </a:extLst>
          </p:cNvPr>
          <p:cNvGrpSpPr/>
          <p:nvPr userDrawn="1"/>
        </p:nvGrpSpPr>
        <p:grpSpPr>
          <a:xfrm>
            <a:off x="579438" y="1289050"/>
            <a:ext cx="11024934" cy="3676687"/>
            <a:chOff x="579438" y="1289050"/>
            <a:chExt cx="11024934" cy="3676687"/>
          </a:xfrm>
          <a:gradFill>
            <a:gsLst>
              <a:gs pos="50000">
                <a:schemeClr val="bg1">
                  <a:lumMod val="95000"/>
                </a:schemeClr>
              </a:gs>
              <a:gs pos="0">
                <a:srgbClr val="F4F3F5"/>
              </a:gs>
              <a:gs pos="100000">
                <a:srgbClr val="F4F3F5"/>
              </a:gs>
            </a:gsLst>
            <a:lin ang="3600000" scaled="0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A5A5D7C-C668-A60C-1337-AD8F0D6A26DB}"/>
                </a:ext>
              </a:extLst>
            </p:cNvPr>
            <p:cNvSpPr/>
            <p:nvPr/>
          </p:nvSpPr>
          <p:spPr>
            <a:xfrm>
              <a:off x="579438" y="1289095"/>
              <a:ext cx="853803" cy="137962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76BEE04-3ED7-AD80-3879-30C1CBBF3E38}"/>
                </a:ext>
              </a:extLst>
            </p:cNvPr>
            <p:cNvSpPr/>
            <p:nvPr/>
          </p:nvSpPr>
          <p:spPr>
            <a:xfrm>
              <a:off x="1619164" y="1289050"/>
              <a:ext cx="850986" cy="1378818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0CB980-D16C-70CA-5907-7B1A40AD2E83}"/>
                </a:ext>
              </a:extLst>
            </p:cNvPr>
            <p:cNvSpPr/>
            <p:nvPr/>
          </p:nvSpPr>
          <p:spPr>
            <a:xfrm rot="10800000">
              <a:off x="10753551" y="3590888"/>
              <a:ext cx="850821" cy="1374804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529C7C-3341-030E-AF28-EBAE8B95AA15}"/>
                </a:ext>
              </a:extLst>
            </p:cNvPr>
            <p:cNvSpPr/>
            <p:nvPr/>
          </p:nvSpPr>
          <p:spPr>
            <a:xfrm rot="10800000">
              <a:off x="9720263" y="3591735"/>
              <a:ext cx="848015" cy="1374002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4711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Du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38A7BA5-5995-943F-1384-32563AD848B2}"/>
              </a:ext>
            </a:extLst>
          </p:cNvPr>
          <p:cNvSpPr/>
          <p:nvPr userDrawn="1"/>
        </p:nvSpPr>
        <p:spPr bwMode="auto">
          <a:xfrm>
            <a:off x="588261" y="1578484"/>
            <a:ext cx="5360101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98AACE-2C06-CE93-F941-BC2DC577566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00904" y="3346435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56E5332-DFD7-DAC9-D209-9CFFA73590F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FDAF6F-F674-CB0B-7DF4-B17760DCFCD2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E0F22F3-870D-4C92-B33F-4E9ACD4BED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2194030"/>
            <a:ext cx="3154680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08E496-BD60-F6E0-09B6-408FD668DD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2487717"/>
            <a:ext cx="3154680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2FBCCEAE-7763-3B28-690B-E986DA35C96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0904" y="1882617"/>
            <a:ext cx="1280160" cy="128016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675FFC1C-F717-B6BC-48FB-547121E8D1E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904" y="3575050"/>
            <a:ext cx="4723670" cy="1992299"/>
          </a:xfrm>
          <a:prstGeom prst="rect">
            <a:avLst/>
          </a:prstGeom>
          <a:noFill/>
        </p:spPr>
        <p:txBody>
          <a:bodyPr lIns="182880" tIns="91440" rIns="182880" bIns="27432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937586-5580-F25A-12E0-115C5CFB0F8F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4998022" y="5110163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EC4C7DD-78AF-4603-9C0F-78E60652DDC1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15FB823-98C1-629F-246F-63D075A7750C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2FEEDF3-A87B-E8D7-4076-109B1DB8E20D}"/>
              </a:ext>
            </a:extLst>
          </p:cNvPr>
          <p:cNvSpPr/>
          <p:nvPr userDrawn="1"/>
        </p:nvSpPr>
        <p:spPr bwMode="auto">
          <a:xfrm>
            <a:off x="6254529" y="1578484"/>
            <a:ext cx="5360101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D5B39C-FFEA-0EB0-A560-9937940CDA2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567172" y="3346435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D0145B-1849-8915-DD24-35CD16C77E39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63022D-7203-0A46-C1E3-288F190B8880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48373318-4C78-54BA-B044-B498538CCF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6418" y="2194030"/>
            <a:ext cx="3154680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B84CA70-334C-5E8C-4C24-38FB7F6F77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418" y="2487717"/>
            <a:ext cx="3154680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AE0D7FB4-1261-377E-2777-AF67EE7E491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567172" y="1882617"/>
            <a:ext cx="1280160" cy="128016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83931CDE-ED46-0DDB-DA5A-27DEEEE3E7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67172" y="3575050"/>
            <a:ext cx="4723670" cy="1992299"/>
          </a:xfrm>
          <a:prstGeom prst="rect">
            <a:avLst/>
          </a:prstGeom>
          <a:noFill/>
        </p:spPr>
        <p:txBody>
          <a:bodyPr lIns="182880" tIns="91440" rIns="182880" bIns="27432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E13CE26-DC09-4858-CA66-9F6DC96A112A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0664290" y="5110163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F11E04-1FD1-33F6-88CC-4589771C064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8CC73F7-25CB-9D9E-14D1-F8720783BBAB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94118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T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FECC15D-20E1-49CB-73A5-B65015121C47}"/>
              </a:ext>
            </a:extLst>
          </p:cNvPr>
          <p:cNvSpPr/>
          <p:nvPr userDrawn="1"/>
        </p:nvSpPr>
        <p:spPr bwMode="auto">
          <a:xfrm>
            <a:off x="588262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F501FC-5C4C-D66E-54C5-6B6B2D33E78C}"/>
              </a:ext>
            </a:extLst>
          </p:cNvPr>
          <p:cNvGrpSpPr/>
          <p:nvPr userDrawn="1"/>
        </p:nvGrpSpPr>
        <p:grpSpPr>
          <a:xfrm>
            <a:off x="2818604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43D2AB-40A4-AA39-1EAF-F48806A6796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88DF1EF-4F11-362E-504C-78F431CAB9B6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5A235D0-36C4-9187-984E-599156041767}"/>
              </a:ext>
            </a:extLst>
          </p:cNvPr>
          <p:cNvSpPr/>
          <p:nvPr userDrawn="1"/>
        </p:nvSpPr>
        <p:spPr bwMode="auto">
          <a:xfrm>
            <a:off x="4382610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8F2663D-53BE-7004-1BF4-950003AC4EB5}"/>
              </a:ext>
            </a:extLst>
          </p:cNvPr>
          <p:cNvSpPr/>
          <p:nvPr userDrawn="1"/>
        </p:nvSpPr>
        <p:spPr bwMode="auto">
          <a:xfrm>
            <a:off x="8123650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06CF0C8-15F1-91F8-8CB3-1EEE4B617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904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836AFA-DA09-CA2B-BF8E-7359C03E9D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904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DBCAEF1-E148-20F7-E44E-1931FC62D42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0904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125BD5A-1851-2879-A2A9-9E2DC5C46C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91759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2430252D-7805-5056-57C8-55754617BC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1759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EE729A0-1470-4FDA-682A-67A9AA9A6C7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91759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22C70F1-89B1-D058-07CB-AC3BA5F147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32799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D0084B9-01CC-8917-9AFA-746280EEF6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32799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805C3C53-C092-2B53-5922-7171C06DFD5D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432799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52DD8B1F-D06A-3201-C819-972A5153D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904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45087FA9-BFC2-906C-07CB-BB680BBA9C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1759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BE44649E-F23C-B213-A4D2-4306E57619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2799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621E7E-E3DD-CD93-E97B-11B0D9A16DB3}"/>
              </a:ext>
            </a:extLst>
          </p:cNvPr>
          <p:cNvGrpSpPr/>
          <p:nvPr userDrawn="1"/>
        </p:nvGrpSpPr>
        <p:grpSpPr>
          <a:xfrm>
            <a:off x="6609459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834AD2-0814-139D-605E-B49BD303F199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A39EBDA-FA33-83C7-1AAE-273950E727AE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484C799-224D-A501-3AF1-481294835126}"/>
              </a:ext>
            </a:extLst>
          </p:cNvPr>
          <p:cNvGrpSpPr/>
          <p:nvPr userDrawn="1"/>
        </p:nvGrpSpPr>
        <p:grpSpPr>
          <a:xfrm>
            <a:off x="10350499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CCABA1B-4E22-8624-C9C0-B6B9C9EB5E18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B1ABD7F-5B46-723D-B2FD-09D7E1BDF6D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17907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Quar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FECC15D-20E1-49CB-73A5-B65015121C47}"/>
              </a:ext>
            </a:extLst>
          </p:cNvPr>
          <p:cNvSpPr/>
          <p:nvPr userDrawn="1"/>
        </p:nvSpPr>
        <p:spPr bwMode="auto">
          <a:xfrm>
            <a:off x="588261" y="1594484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F501FC-5C4C-D66E-54C5-6B6B2D33E78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473325" y="1858613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43D2AB-40A4-AA39-1EAF-F48806A6796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88DF1EF-4F11-362E-504C-78F431CAB9B6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06CF0C8-15F1-91F8-8CB3-1EEE4B617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111" y="3026542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836AFA-DA09-CA2B-BF8E-7359C03E9D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111" y="3249218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DBCAEF1-E148-20F7-E44E-1931FC62D42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073814" y="1858613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52DD8B1F-D06A-3201-C819-972A5153D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70150" y="2076925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8D2D506-305D-6591-A1D9-B650391DD6F5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5388664" y="3300730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783E6A-E810-691C-D88B-906E835EE71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972DD79-9956-90C0-76E9-112DEBF664B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CFC960-84EB-71FD-0BD6-E4EA1EAD9C4C}"/>
              </a:ext>
            </a:extLst>
          </p:cNvPr>
          <p:cNvSpPr/>
          <p:nvPr userDrawn="1"/>
        </p:nvSpPr>
        <p:spPr bwMode="auto">
          <a:xfrm>
            <a:off x="588261" y="4053173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4158BC-88BF-B0FC-99D1-1E7CEE235F8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473325" y="4317302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8F763D-8042-1181-79A5-55CA3D860EFF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BA379A-2BE7-9B95-8151-ED39E0B2BBC4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E2CB5C34-9F03-634B-33AE-4A2B4D95C3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2111" y="5485231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29A0C527-762D-7A8F-38F5-D45AE9B91A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111" y="5707907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3C7C6FED-5766-A6EE-28BC-F010793968E5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1073814" y="4317302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F70A076C-0F45-109C-70DC-B3285D91DB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70150" y="4535614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81DDD66-7CD4-B850-B88F-44397154F4E0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5388664" y="5759419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AF2DE8-B393-8CF5-4292-5A5AE9745CDB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21A9F1-6AA1-485D-BDAA-6BDE2FB0D458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BE247FD-3EE0-8F83-C840-EAE9C4AA92BB}"/>
              </a:ext>
            </a:extLst>
          </p:cNvPr>
          <p:cNvSpPr/>
          <p:nvPr userDrawn="1"/>
        </p:nvSpPr>
        <p:spPr bwMode="auto">
          <a:xfrm>
            <a:off x="6243640" y="1594484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B22228-E016-A76F-5B9D-4556E34135E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704" y="1858613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9371BC-532B-5A01-10F4-7DB3ADA74B6D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A2313B7-94CA-1922-1FCB-84FECF556DC3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42FB0CC-DD44-70C3-135B-F1778158735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47490" y="3026542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AD52AE4F-82CE-34A8-CA84-2B318E5C07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47490" y="3249218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50" name="Picture Placeholder 12">
            <a:extLst>
              <a:ext uri="{FF2B5EF4-FFF2-40B4-BE49-F238E27FC236}">
                <a16:creationId xmlns:a16="http://schemas.microsoft.com/office/drawing/2014/main" id="{FAAF2EAC-C143-24AE-54BB-338493362901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729193" y="1858613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8AB1F3F2-C511-5F5C-D7C0-86A6AF3687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5529" y="2076925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EE61A72-ED5A-7E69-1A27-40D56EB31BDC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1044043" y="3300730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6C08DDB-6D74-BB06-5236-4412E9BC294B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CD4ACBF-DB38-7254-F4AC-8DA3B0B2C8E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4D1C0E9-F30A-A686-8FC3-761DCAD9F888}"/>
              </a:ext>
            </a:extLst>
          </p:cNvPr>
          <p:cNvSpPr/>
          <p:nvPr userDrawn="1"/>
        </p:nvSpPr>
        <p:spPr bwMode="auto">
          <a:xfrm>
            <a:off x="6243640" y="4053173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AC4A80-723F-55DC-B117-1752F643967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704" y="4317302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2F5C16B-B44C-7E24-C143-0E16E21D1FD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C71B7A9-7568-3A89-C6D8-5CC592F3620F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EC729A02-10E7-1194-1A24-A71443B21E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47490" y="5485231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99F75C12-A0E8-141E-5950-7A92585BC8E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47490" y="5707907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61" name="Picture Placeholder 12">
            <a:extLst>
              <a:ext uri="{FF2B5EF4-FFF2-40B4-BE49-F238E27FC236}">
                <a16:creationId xmlns:a16="http://schemas.microsoft.com/office/drawing/2014/main" id="{0BEA434A-BDEB-73E3-CE10-AEE8E0386FD2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729193" y="4317302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D1040E38-2EF9-380B-81D7-BAE485390F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5529" y="4535614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76AAA81-1475-247C-C28A-570D95E3E7F9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1044043" y="5759419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25AF195-79AA-CD19-555A-9339A14B3A40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6426EBB-B272-6F20-331F-AD68258FA06D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3898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712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_Challenges and Goal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BC406-5E41-4295-DFC0-1FEE2A015D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1666240"/>
            <a:ext cx="3291840" cy="4389120"/>
          </a:xfrm>
          <a:prstGeom prst="roundRect">
            <a:avLst>
              <a:gd name="adj" fmla="val 549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  <a:ln w="254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 defTabSz="914400"/>
            <a:r>
              <a:rPr lang="en-US"/>
              <a:t>Challenges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FC5F51D-DE8A-17A2-2BCE-594017AC7A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3374" y="1666240"/>
            <a:ext cx="3291840" cy="4389120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381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sz="2400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Goals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ED2FC49-DF18-892C-5C6F-5D46660CE9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9438" y="2578100"/>
            <a:ext cx="3291840" cy="3291840"/>
          </a:xfrm>
        </p:spPr>
        <p:txBody>
          <a:bodyPr lIns="274320" rIns="182880">
            <a:noAutofit/>
          </a:bodyPr>
          <a:lstStyle>
            <a:lvl1pPr marL="287338" indent="-227013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/>
              <a:t>Body content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13ECA90-08CD-0CAA-95D5-9FFCCBCFC7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3374" y="2578100"/>
            <a:ext cx="3291840" cy="3291840"/>
          </a:xfrm>
        </p:spPr>
        <p:txBody>
          <a:bodyPr lIns="274320" rIns="182880">
            <a:noAutofit/>
          </a:bodyPr>
          <a:lstStyle>
            <a:lvl1pPr marL="287338" indent="-227013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/>
              <a:t>Body content</a:t>
            </a:r>
          </a:p>
        </p:txBody>
      </p:sp>
    </p:spTree>
    <p:extLst>
      <p:ext uri="{BB962C8B-B14F-4D97-AF65-F5344CB8AC3E}">
        <p14:creationId xmlns:p14="http://schemas.microsoft.com/office/powerpoint/2010/main" val="4168016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0" y="3576639"/>
            <a:ext cx="12192000" cy="3281362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841942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3588385"/>
            <a:ext cx="5365752" cy="2687003"/>
          </a:xfrm>
          <a:prstGeom prst="roundRect">
            <a:avLst>
              <a:gd name="adj" fmla="val 4496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2ED2145-4C6F-87B1-1452-FF2E8F5EB1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6242049" y="3588385"/>
            <a:ext cx="5357813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32338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3588385"/>
            <a:ext cx="3479800" cy="2687003"/>
          </a:xfrm>
          <a:prstGeom prst="roundRect">
            <a:avLst>
              <a:gd name="adj" fmla="val 4496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2ED2145-4C6F-87B1-1452-FF2E8F5EB1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4356101" y="3588385"/>
            <a:ext cx="3479800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F82FA8A-28AD-EF8F-A34E-CD8BDE5A576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ltGray">
          <a:xfrm>
            <a:off x="8128002" y="3588385"/>
            <a:ext cx="3479800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403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ft Document_Layout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85026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Green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017DD8-539B-05E2-42A4-C9F38E081C3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1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838B9-DB6B-48C0-0E5F-37D986C2C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1"/>
              <a:ext cx="12192000" cy="685800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05D734-63D3-E03F-CF97-1A1E03D56B12}"/>
                </a:ext>
              </a:extLst>
            </p:cNvPr>
            <p:cNvGrpSpPr/>
            <p:nvPr/>
          </p:nvGrpSpPr>
          <p:grpSpPr>
            <a:xfrm>
              <a:off x="2957230" y="6641803"/>
              <a:ext cx="5937176" cy="215446"/>
              <a:chOff x="2957230" y="6641803"/>
              <a:chExt cx="5937176" cy="21544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A2D29EF-FC8D-4C46-B973-B5C7F40924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0800000">
                <a:off x="6901803" y="6641803"/>
                <a:ext cx="1992603" cy="21544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FC1BD8-32CE-7D71-55D5-FDA3389442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85116" y="6641803"/>
                <a:ext cx="1621767" cy="21544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939FF7-C68C-A3C5-B553-F1BD803475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57230" y="6641803"/>
                <a:ext cx="2327885" cy="214693"/>
              </a:xfrm>
              <a:prstGeom prst="rect">
                <a:avLst/>
              </a:prstGeom>
            </p:spPr>
          </p:pic>
        </p:grp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0F78EF42-5FAC-9DC1-C053-3A2AD7C2E0FE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20" name="Title 10">
            <a:extLst>
              <a:ext uri="{FF2B5EF4-FFF2-40B4-BE49-F238E27FC236}">
                <a16:creationId xmlns:a16="http://schemas.microsoft.com/office/drawing/2014/main" id="{6DD842EE-4B40-D8A6-96EB-F49848F8A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</p:spTree>
    <p:extLst>
      <p:ext uri="{BB962C8B-B14F-4D97-AF65-F5344CB8AC3E}">
        <p14:creationId xmlns:p14="http://schemas.microsoft.com/office/powerpoint/2010/main" val="22693123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Blue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D92F2-2214-C7BE-4816-A441AD38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12191998" cy="6858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42BE36B-4EB4-3201-AE96-B526C138A717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8E1B4495-AD04-0652-C7D6-C116F8A29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</p:spTree>
    <p:extLst>
      <p:ext uri="{BB962C8B-B14F-4D97-AF65-F5344CB8AC3E}">
        <p14:creationId xmlns:p14="http://schemas.microsoft.com/office/powerpoint/2010/main" val="16215361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Pink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59B11-9969-6FD4-3D8E-7BC9DC566009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1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0C47724-E978-071C-AF4D-91FA10541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1"/>
              <a:ext cx="12192000" cy="68580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1C28164-C8B2-6ABE-9989-12337BD92CBD}"/>
                </a:ext>
              </a:extLst>
            </p:cNvPr>
            <p:cNvGrpSpPr/>
            <p:nvPr/>
          </p:nvGrpSpPr>
          <p:grpSpPr>
            <a:xfrm>
              <a:off x="3977640" y="6646087"/>
              <a:ext cx="5825490" cy="211912"/>
              <a:chOff x="3779520" y="6646087"/>
              <a:chExt cx="5825490" cy="211912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7295835-B998-542A-5016-4E091D7F8C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383"/>
              <a:stretch/>
            </p:blipFill>
            <p:spPr>
              <a:xfrm>
                <a:off x="3779520" y="6646087"/>
                <a:ext cx="3537983" cy="21191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5516F71-8B32-F7A8-5362-945EFBDF30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30"/>
              <a:stretch/>
            </p:blipFill>
            <p:spPr>
              <a:xfrm>
                <a:off x="7309266" y="6646087"/>
                <a:ext cx="2295744" cy="21191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1AF01E0-A0BC-B3E6-39A3-AE9B913CD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B08D8FFE-16D4-20E3-0CCA-DDEA8E31CB5B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1055964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5B49E74-D3F8-9BC9-0A3F-F524E6C5A4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1591056"/>
            <a:ext cx="8193024" cy="5416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055FC1-EF87-C5EC-9545-B346C73ACD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6389" y="2081710"/>
            <a:ext cx="8193024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EBA1527-2F4C-29A6-6A08-4FBA5CAE4E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6389" y="3587124"/>
            <a:ext cx="8193024" cy="5416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B81DC28-90DC-14C9-6ED7-101D16E58F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6389" y="4077778"/>
            <a:ext cx="8193024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38404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with Log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S logo gray - EMF">
            <a:extLst>
              <a:ext uri="{FF2B5EF4-FFF2-40B4-BE49-F238E27FC236}">
                <a16:creationId xmlns:a16="http://schemas.microsoft.com/office/drawing/2014/main" id="{34855668-1A0A-E5EE-1D0F-97B30351B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584200" y="6446520"/>
            <a:ext cx="8193024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100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72CE3E-C99E-C188-A13F-A0815FF096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-307777"/>
            <a:ext cx="8193024" cy="307777"/>
          </a:xfrm>
        </p:spPr>
        <p:txBody>
          <a:bodyPr/>
          <a:lstStyle>
            <a:lvl1pPr>
              <a:defRPr sz="2000" b="0" i="0">
                <a:solidFill>
                  <a:srgbClr val="001F2D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Final slide with logo</a:t>
            </a:r>
          </a:p>
        </p:txBody>
      </p:sp>
    </p:spTree>
    <p:extLst>
      <p:ext uri="{BB962C8B-B14F-4D97-AF65-F5344CB8AC3E}">
        <p14:creationId xmlns:p14="http://schemas.microsoft.com/office/powerpoint/2010/main" val="958123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4DB660C8-FCFE-8CB6-A08E-975F87F66C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57C656-3E5F-8959-00F8-286B44FD1D70}"/>
              </a:ext>
            </a:extLst>
          </p:cNvPr>
          <p:cNvSpPr/>
          <p:nvPr userDrawn="1"/>
        </p:nvSpPr>
        <p:spPr bwMode="auto">
          <a:xfrm>
            <a:off x="0" y="0"/>
            <a:ext cx="12296446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8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5AA619-22C5-E624-FD06-098868F01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035178"/>
            <a:ext cx="9144000" cy="49859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22000">
                      <a:schemeClr val="accent2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Session or demo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66251B6-6669-3E5F-CBBE-363F82903A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944363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E4FF-03E7-74E2-2C3F-CA00E5E16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FA9AB-7BDD-6D32-5366-0BE5BF412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8488238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enario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050971" y="128134"/>
            <a:ext cx="6854885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/>
            </a:lvl1pPr>
          </a:lstStyle>
          <a:p>
            <a:r>
              <a:rPr lang="en-US"/>
              <a:t>&lt;Agent Name&gt;</a:t>
            </a:r>
          </a:p>
        </p:txBody>
      </p:sp>
      <p:pic>
        <p:nvPicPr>
          <p:cNvPr id="6" name="Picture 5" descr="The image displays a color palette featuring various shades of purple, pink, orange, and gold.&#10;&#10;AI-generated content may be incorrect.">
            <a:extLst>
              <a:ext uri="{FF2B5EF4-FFF2-40B4-BE49-F238E27FC236}">
                <a16:creationId xmlns:a16="http://schemas.microsoft.com/office/drawing/2014/main" id="{9FF30883-54D9-2146-931D-CE439711C6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9393885" y="2854741"/>
            <a:ext cx="6857518" cy="1149001"/>
          </a:xfrm>
          <a:prstGeom prst="rect">
            <a:avLst/>
          </a:prstGeom>
        </p:spPr>
      </p:pic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63CE3381-E0E0-67C9-B3CF-0B212ED10FF2}"/>
              </a:ext>
            </a:extLst>
          </p:cNvPr>
          <p:cNvSpPr txBox="1">
            <a:spLocks/>
          </p:cNvSpPr>
          <p:nvPr userDrawn="1"/>
        </p:nvSpPr>
        <p:spPr>
          <a:xfrm>
            <a:off x="7612007" y="3923784"/>
            <a:ext cx="384579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solidFill>
                  <a:srgbClr val="000000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0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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0" name="Rectangle: Rounded Corners 26">
            <a:extLst>
              <a:ext uri="{FF2B5EF4-FFF2-40B4-BE49-F238E27FC236}">
                <a16:creationId xmlns:a16="http://schemas.microsoft.com/office/drawing/2014/main" id="{95337CE6-DE34-3FE2-2851-208F0B2B8079}"/>
              </a:ext>
            </a:extLst>
          </p:cNvPr>
          <p:cNvSpPr/>
          <p:nvPr userDrawn="1"/>
        </p:nvSpPr>
        <p:spPr bwMode="auto">
          <a:xfrm>
            <a:off x="7596194" y="3429000"/>
            <a:ext cx="3399877" cy="381119"/>
          </a:xfrm>
          <a:prstGeom prst="roundRect">
            <a:avLst>
              <a:gd name="adj" fmla="val 19935"/>
            </a:avLst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600" b="1" noProof="0">
                <a:solidFill>
                  <a:srgbClr val="080808"/>
                </a:solidFill>
                <a:latin typeface="+mj-lt"/>
              </a:rPr>
              <a:t>✨ Features/Functionality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AC0E80-5936-0593-EF97-B99588BAAF4D}"/>
              </a:ext>
            </a:extLst>
          </p:cNvPr>
          <p:cNvSpPr txBox="1"/>
          <p:nvPr userDrawn="1"/>
        </p:nvSpPr>
        <p:spPr>
          <a:xfrm>
            <a:off x="447472" y="2713043"/>
            <a:ext cx="6729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080808"/>
                </a:solidFill>
                <a:latin typeface="+mj-lt"/>
              </a:rPr>
              <a:t>📝 Summary: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B3AD230-4FDE-2A42-E820-30BD5D6F4F85}"/>
              </a:ext>
            </a:extLst>
          </p:cNvPr>
          <p:cNvSpPr txBox="1"/>
          <p:nvPr userDrawn="1"/>
        </p:nvSpPr>
        <p:spPr>
          <a:xfrm>
            <a:off x="447473" y="4822173"/>
            <a:ext cx="6729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/>
              <a:t>🎯 Expected Impact:</a:t>
            </a:r>
          </a:p>
        </p:txBody>
      </p:sp>
      <p:sp>
        <p:nvSpPr>
          <p:cNvPr id="53" name="Freeform: Shape 32">
            <a:extLst>
              <a:ext uri="{FF2B5EF4-FFF2-40B4-BE49-F238E27FC236}">
                <a16:creationId xmlns:a16="http://schemas.microsoft.com/office/drawing/2014/main" id="{A1DFC880-5A12-D93E-6681-212C090C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596194" y="1344100"/>
            <a:ext cx="4309662" cy="1818244"/>
          </a:xfrm>
          <a:prstGeom prst="roundRect">
            <a:avLst>
              <a:gd name="adj" fmla="val 4762"/>
            </a:avLst>
          </a:prstGeom>
          <a:noFill/>
          <a:ln>
            <a:gradFill flip="none" rotWithShape="1">
              <a:gsLst>
                <a:gs pos="0">
                  <a:srgbClr val="7058A0"/>
                </a:gs>
                <a:gs pos="27000">
                  <a:srgbClr val="A060A0"/>
                </a:gs>
                <a:gs pos="53000">
                  <a:srgbClr val="C85890"/>
                </a:gs>
                <a:gs pos="100000">
                  <a:srgbClr val="F89070"/>
                </a:gs>
                <a:gs pos="77000">
                  <a:srgbClr val="E86088"/>
                </a:gs>
              </a:gsLst>
              <a:lin ang="2700000" scaled="1"/>
              <a:tileRect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>
            <a:noAutofit/>
          </a:bodyPr>
          <a:lstStyle/>
          <a:p>
            <a:pPr marL="228600" marR="0" lvl="0" indent="-228600" defTabSz="932742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endParaRPr kumimoji="0" lang="en-GB" sz="1600" b="0" i="0" u="none" strike="noStrike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cs typeface="Segoe UI" panose="020B0502040204020203" pitchFamily="34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5C54E71-BD14-1520-01C3-D4A35E44AB11}"/>
              </a:ext>
            </a:extLst>
          </p:cNvPr>
          <p:cNvSpPr/>
          <p:nvPr userDrawn="1"/>
        </p:nvSpPr>
        <p:spPr bwMode="auto">
          <a:xfrm>
            <a:off x="7596194" y="962981"/>
            <a:ext cx="2191419" cy="381119"/>
          </a:xfrm>
          <a:prstGeom prst="roundRect">
            <a:avLst>
              <a:gd name="adj" fmla="val 19935"/>
            </a:avLst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600" b="1" noProof="0">
                <a:solidFill>
                  <a:srgbClr val="080808"/>
                </a:solidFill>
                <a:latin typeface="+mj-lt"/>
              </a:rPr>
              <a:t>🎨 Product Set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59C38C-78E1-50DA-F3A8-F57E354374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7473" y="1074738"/>
            <a:ext cx="6729616" cy="1463675"/>
          </a:xfrm>
          <a:prstGeom prst="roundRect">
            <a:avLst>
              <a:gd name="adj" fmla="val 7742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8505B-F95C-541B-1070-9A17F4DD8CD5}"/>
              </a:ext>
            </a:extLst>
          </p:cNvPr>
          <p:cNvSpPr txBox="1"/>
          <p:nvPr userDrawn="1"/>
        </p:nvSpPr>
        <p:spPr>
          <a:xfrm>
            <a:off x="62926" y="115983"/>
            <a:ext cx="5664711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32742">
              <a:lnSpc>
                <a:spcPct val="100000"/>
              </a:lnSpc>
              <a:spcBef>
                <a:spcPct val="0"/>
              </a:spcBef>
              <a:buNone/>
              <a:defRPr lang="en-US" sz="3600" b="0" cap="none" spc="-50" baseline="0" dirty="0" smtClean="0">
                <a:ln w="3175">
                  <a:noFill/>
                </a:ln>
                <a:effectLst/>
                <a:latin typeface="+mj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Scenario Overview -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D86ECDD-A4B3-E08E-EA60-3853C0EC33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471" y="3095349"/>
            <a:ext cx="6729411" cy="1573667"/>
          </a:xfrm>
          <a:prstGeom prst="roundRect">
            <a:avLst>
              <a:gd name="adj" fmla="val 6347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D45D1A7B-238E-691B-4C57-772B392B8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470" y="5144204"/>
            <a:ext cx="6729411" cy="1308664"/>
          </a:xfrm>
          <a:prstGeom prst="roundRect">
            <a:avLst>
              <a:gd name="adj" fmla="val 6347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81768A44-5118-F266-93C2-2449C5570B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96195" y="3810119"/>
            <a:ext cx="4309662" cy="2642747"/>
          </a:xfrm>
          <a:prstGeom prst="roundRect">
            <a:avLst>
              <a:gd name="adj" fmla="val 3826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Font typeface="Arial" panose="020B0604020202020204" pitchFamily="34" charset="0"/>
              <a:buChar char="•"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7239144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enario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8415E179-CE80-28D4-BEBD-CEEC26CB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261" y="79564"/>
            <a:ext cx="9523477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77527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ith Head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21656"/>
            <a:ext cx="8193024" cy="369332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7361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7250113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7247070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265176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81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00050"/>
            <a:ext cx="95432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263" y="1414537"/>
            <a:ext cx="7194296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5378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ext_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8B6BD-BBE7-B580-ACED-7CA15A11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01785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591F9-524E-EDB2-E1D5-E95C6CAD4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1435503"/>
            <a:ext cx="11018520" cy="17235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71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E31F-767F-DA91-D17A-7870AE47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38361" cy="5539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584200" y="1435503"/>
            <a:ext cx="11018520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01830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  <p15:guide id="3" orient="horz" pos="890">
          <p15:clr>
            <a:srgbClr val="FBAE40"/>
          </p15:clr>
        </p15:guide>
        <p15:guide id="4" orient="horz" pos="129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6F86-16A1-B3CB-6837-27DC27B1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99321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B593A8B-3FA9-1945-6047-46741D56A8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3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72BC6B-6AAB-2A6B-F644-7C98F0F5A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61CDC3C-ED02-5DCF-AE76-774B4EE3FC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9612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7105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29487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7194296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7194296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3617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616441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61993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61993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lang="en-US" smtClean="0"/>
            </a:lvl1pPr>
            <a:lvl2pPr marL="342900" indent="-171450">
              <a:defRPr lang="en-US" smtClean="0"/>
            </a:lvl2pPr>
            <a:lvl3pPr marL="514350" indent="-171450">
              <a:defRPr lang="en-US" smtClean="0"/>
            </a:lvl3pPr>
            <a:lvl4pPr marL="685800" indent="-136525">
              <a:defRPr lang="en-US" smtClean="0"/>
            </a:lvl4pPr>
            <a:lvl5pPr marL="793750" indent="-12065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670427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46337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US" dirty="0" smtClean="0"/>
            </a:lvl1pPr>
            <a:lvl2pPr marL="228600" indent="0">
              <a:buNone/>
              <a:defRPr lang="en-US" dirty="0" smtClean="0"/>
            </a:lvl2pPr>
            <a:lvl3pPr marL="457200" indent="0">
              <a:buNone/>
              <a:defRPr lang="en-US" dirty="0" smtClean="0"/>
            </a:lvl3pPr>
            <a:lvl4pPr marL="685800" indent="0">
              <a:buNone/>
              <a:defRPr lang="en-US" dirty="0" smtClean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16243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08237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7235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/>
            </a:lvl1pPr>
            <a:lvl2pPr marL="255588" indent="0">
              <a:buFont typeface="Wingdings" panose="05000000000000000000" pitchFamily="2" charset="2"/>
              <a:buNone/>
              <a:defRPr lang="en-US" dirty="0" smtClean="0"/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/>
            </a:lvl3pPr>
            <a:lvl4pPr marL="652462" indent="0">
              <a:buFont typeface="Wingdings" panose="05000000000000000000" pitchFamily="2" charset="2"/>
              <a:buNone/>
              <a:defRPr lang="en-US" dirty="0" smtClean="0"/>
            </a:lvl4pPr>
            <a:lvl5pPr marL="854075" indent="0">
              <a:buFont typeface="Wingdings" panose="05000000000000000000" pitchFamily="2" charset="2"/>
              <a:buNone/>
              <a:tabLst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7235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/>
            </a:lvl1pPr>
            <a:lvl2pPr marL="255588" indent="0">
              <a:buFont typeface="Wingdings" panose="05000000000000000000" pitchFamily="2" charset="2"/>
              <a:buNone/>
              <a:defRPr lang="en-US" dirty="0" smtClean="0"/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/>
            </a:lvl3pPr>
            <a:lvl4pPr marL="652462" indent="0">
              <a:buFont typeface="Wingdings" panose="05000000000000000000" pitchFamily="2" charset="2"/>
              <a:buNone/>
              <a:defRPr lang="en-US" dirty="0" smtClean="0"/>
            </a:lvl4pPr>
            <a:lvl5pPr marL="854075" indent="0">
              <a:buFont typeface="Wingdings" panose="05000000000000000000" pitchFamily="2" charset="2"/>
              <a:buNone/>
              <a:tabLst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5510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69197" cy="5539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36933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38222"/>
            <a:ext cx="5219700" cy="1754326"/>
          </a:xfrm>
          <a:prstGeom prst="rect">
            <a:avLst/>
          </a:prstGeom>
        </p:spPr>
        <p:txBody>
          <a:bodyPr anchor="ctr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36933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38222"/>
            <a:ext cx="5219700" cy="1754326"/>
          </a:xfrm>
          <a:prstGeom prst="rect">
            <a:avLst/>
          </a:prstGeom>
        </p:spPr>
        <p:txBody>
          <a:bodyPr anchor="ctr">
            <a:spAutoFit/>
          </a:bodyPr>
          <a:lstStyle>
            <a:lvl1pPr marL="171450" indent="-171450">
              <a:defRPr lang="en-US" smtClean="0"/>
            </a:lvl1pPr>
            <a:lvl2pPr marL="342900" indent="-171450">
              <a:defRPr lang="en-US" smtClean="0"/>
            </a:lvl2pPr>
            <a:lvl3pPr marL="514350" indent="-171450">
              <a:defRPr lang="en-US" smtClean="0"/>
            </a:lvl3pPr>
            <a:lvl4pPr marL="685800" indent="-136525">
              <a:defRPr lang="en-US" smtClean="0"/>
            </a:lvl4pPr>
            <a:lvl5pPr marL="793750" indent="-12065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0464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23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22263" indent="-150813">
              <a:defRPr lang="en-US" sz="1600" dirty="0">
                <a:solidFill>
                  <a:schemeClr val="tx1"/>
                </a:solidFill>
              </a:defRPr>
            </a:lvl2pPr>
            <a:lvl3pPr marL="466725" indent="-138113">
              <a:defRPr lang="en-US" sz="1400" dirty="0">
                <a:solidFill>
                  <a:schemeClr val="tx1"/>
                </a:solidFill>
              </a:defRPr>
            </a:lvl3pPr>
            <a:lvl4pPr marL="595313" indent="-128588">
              <a:defRPr lang="en-US" sz="1400" dirty="0">
                <a:solidFill>
                  <a:schemeClr val="tx1"/>
                </a:solidFill>
              </a:defRPr>
            </a:lvl4pPr>
            <a:lvl5pPr marL="731838" indent="-122238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98463" indent="-169863">
              <a:defRPr lang="en-US" sz="1600" dirty="0">
                <a:solidFill>
                  <a:schemeClr val="tx1"/>
                </a:solidFill>
              </a:defRPr>
            </a:lvl2pPr>
            <a:lvl3pPr marL="555625" indent="-157163">
              <a:defRPr lang="en-US" sz="1400" dirty="0">
                <a:solidFill>
                  <a:schemeClr val="tx1"/>
                </a:solidFill>
              </a:defRPr>
            </a:lvl3pPr>
            <a:lvl4pPr marL="685800" indent="-136525">
              <a:defRPr lang="en-US" sz="1400" dirty="0">
                <a:solidFill>
                  <a:schemeClr val="tx1"/>
                </a:solidFill>
              </a:defRPr>
            </a:lvl4pPr>
            <a:lvl5pPr marL="800100" indent="-111125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98463" indent="-169863">
              <a:defRPr lang="en-US" sz="1600" dirty="0">
                <a:solidFill>
                  <a:schemeClr val="tx1"/>
                </a:solidFill>
              </a:defRPr>
            </a:lvl2pPr>
            <a:lvl3pPr marL="555625" indent="-157163">
              <a:defRPr lang="en-US" sz="1400" dirty="0">
                <a:solidFill>
                  <a:schemeClr val="tx1"/>
                </a:solidFill>
              </a:defRPr>
            </a:lvl3pPr>
            <a:lvl4pPr marL="685800" indent="-136525">
              <a:defRPr lang="en-US" sz="1400" dirty="0">
                <a:solidFill>
                  <a:schemeClr val="tx1"/>
                </a:solidFill>
              </a:defRPr>
            </a:lvl4pPr>
            <a:lvl5pPr marL="800100" indent="-111125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05508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063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Segoe Sans Display Semibold" pitchFamily="2" charset="0"/>
                <a:ea typeface="+mn-ea"/>
                <a:cs typeface="Segoe Sans Display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84460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>
                <a:latin typeface="Segoe Sans Display" pitchFamily="2" charset="0"/>
                <a:cs typeface="Segoe Sans Display" pitchFamily="2" charset="0"/>
              </a:defRPr>
            </a:lvl3pPr>
            <a:lvl4pPr marL="652462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4pPr>
            <a:lvl5pPr marL="854075" indent="0">
              <a:buFont typeface="Wingdings" panose="05000000000000000000" pitchFamily="2" charset="2"/>
              <a:buNone/>
              <a:tabLst/>
              <a:defRPr lang="en-US" dirty="0">
                <a:latin typeface="Segoe Sans Display" pitchFamily="2" charset="0"/>
                <a:cs typeface="Segoe Sans Display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84460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>
                <a:latin typeface="Segoe Sans Display" pitchFamily="2" charset="0"/>
                <a:cs typeface="Segoe Sans Display" pitchFamily="2" charset="0"/>
              </a:defRPr>
            </a:lvl3pPr>
            <a:lvl4pPr marL="652462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4pPr>
            <a:lvl5pPr marL="854075" indent="0">
              <a:buFont typeface="Wingdings" panose="05000000000000000000" pitchFamily="2" charset="2"/>
              <a:buNone/>
              <a:tabLst/>
              <a:defRPr lang="en-US" dirty="0">
                <a:latin typeface="Segoe Sans Display" pitchFamily="2" charset="0"/>
                <a:cs typeface="Segoe Sans Display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0768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2416" y="1201737"/>
            <a:ext cx="8025384" cy="2330084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82416" y="3977319"/>
            <a:ext cx="802538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8AB461E-CB73-9CEB-8B28-17831FA3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584200" y="1201737"/>
            <a:ext cx="2051050" cy="1833563"/>
            <a:chOff x="368" y="757"/>
            <a:chExt cx="1292" cy="1155"/>
          </a:xfrm>
          <a:gradFill>
            <a:gsLst>
              <a:gs pos="100000">
                <a:schemeClr val="accent2"/>
              </a:gs>
              <a:gs pos="10000">
                <a:schemeClr val="accent1"/>
              </a:gs>
            </a:gsLst>
            <a:path path="circle">
              <a:fillToRect r="100000" b="100000"/>
            </a:path>
          </a:gra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F29B8AD-C82A-7DC9-3F10-D7AD135CF5B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F46749D-766D-0E9A-DD7D-DAB77C6DB7F7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1F52826-85AE-F49B-F24F-5263025FBC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2416" y="4629941"/>
            <a:ext cx="80253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8166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69C86-BE18-94A8-BCEB-D68C4BE9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796201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1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8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585216"/>
            <a:ext cx="10430257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591056"/>
            <a:ext cx="10426700" cy="46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8BC65CB-3B67-EDFD-AE06-FD968449FA7E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4D30B8E-0F07-39FC-BF52-88C5E6A736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 rot="5400000">
            <a:off x="9610332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8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3680" r:id="rId2"/>
    <p:sldLayoutId id="2147483681" r:id="rId3"/>
    <p:sldLayoutId id="2147483682" r:id="rId4"/>
    <p:sldLayoutId id="2147483683" r:id="rId5"/>
    <p:sldLayoutId id="2147483685" r:id="rId6"/>
    <p:sldLayoutId id="2147483687" r:id="rId7"/>
    <p:sldLayoutId id="2147483688" r:id="rId8"/>
    <p:sldLayoutId id="2147483691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960" r:id="rId16"/>
    <p:sldLayoutId id="2147483700" r:id="rId17"/>
    <p:sldLayoutId id="2147483701" r:id="rId18"/>
    <p:sldLayoutId id="2147483702" r:id="rId19"/>
    <p:sldLayoutId id="2147483703" r:id="rId20"/>
    <p:sldLayoutId id="2147483707" r:id="rId21"/>
    <p:sldLayoutId id="2147483704" r:id="rId22"/>
    <p:sldLayoutId id="2147483954" r:id="rId23"/>
    <p:sldLayoutId id="2147483961" r:id="rId24"/>
    <p:sldLayoutId id="2147484120" r:id="rId25"/>
    <p:sldLayoutId id="2147484123" r:id="rId26"/>
    <p:sldLayoutId id="2147483962" r:id="rId27"/>
    <p:sldLayoutId id="2147483963" r:id="rId28"/>
    <p:sldLayoutId id="2147483964" r:id="rId29"/>
    <p:sldLayoutId id="2147483965" r:id="rId30"/>
    <p:sldLayoutId id="2147483966" r:id="rId31"/>
    <p:sldLayoutId id="2147483953" r:id="rId32"/>
    <p:sldLayoutId id="2147483952" r:id="rId33"/>
    <p:sldLayoutId id="2147483951" r:id="rId34"/>
    <p:sldLayoutId id="2147483948" r:id="rId35"/>
    <p:sldLayoutId id="2147483950" r:id="rId36"/>
    <p:sldLayoutId id="2147483958" r:id="rId37"/>
    <p:sldLayoutId id="2147483970" r:id="rId38"/>
    <p:sldLayoutId id="2147483968" r:id="rId39"/>
    <p:sldLayoutId id="2147483967" r:id="rId40"/>
    <p:sldLayoutId id="2147483969" r:id="rId41"/>
    <p:sldLayoutId id="2147483971" r:id="rId42"/>
    <p:sldLayoutId id="2147483955" r:id="rId43"/>
    <p:sldLayoutId id="2147483956" r:id="rId44"/>
    <p:sldLayoutId id="2147483957" r:id="rId45"/>
    <p:sldLayoutId id="2147483705" r:id="rId46"/>
    <p:sldLayoutId id="2147483706" r:id="rId47"/>
    <p:sldLayoutId id="2147484426" r:id="rId48"/>
  </p:sldLayoutIdLst>
  <p:transition>
    <p:fade/>
  </p:transition>
  <p:hf sldNum="0" hd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2000" b="0" kern="1200" cap="none" spc="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None/>
        <a:tabLst/>
        <a:defRPr sz="16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265176" marR="0" indent="-109728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384048" marR="0" indent="-118872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5A5A5"/>
          </p15:clr>
        </p15:guide>
        <p15:guide id="2" pos="7680">
          <p15:clr>
            <a:srgbClr val="A5A5A5"/>
          </p15:clr>
        </p15:guide>
        <p15:guide id="3" pos="186">
          <p15:clr>
            <a:srgbClr val="A5A5A5"/>
          </p15:clr>
        </p15:guide>
        <p15:guide id="26" pos="7496">
          <p15:clr>
            <a:srgbClr val="A5A5A5"/>
          </p15:clr>
        </p15:guide>
        <p15:guide id="27" orient="horz">
          <p15:clr>
            <a:srgbClr val="A5A5A5"/>
          </p15:clr>
        </p15:guide>
        <p15:guide id="28" orient="horz" pos="4320">
          <p15:clr>
            <a:srgbClr val="A5A5A5"/>
          </p15:clr>
        </p15:guide>
        <p15:guide id="29" orient="horz" pos="184">
          <p15:clr>
            <a:srgbClr val="A5A5A5"/>
          </p15:clr>
        </p15:guide>
        <p15:guide id="40" orient="horz" pos="4134">
          <p15:clr>
            <a:srgbClr val="A5A5A5"/>
          </p15:clr>
        </p15:guide>
        <p15:guide id="42" pos="365">
          <p15:clr>
            <a:srgbClr val="C35EA4"/>
          </p15:clr>
        </p15:guide>
        <p15:guide id="43" orient="horz" pos="367">
          <p15:clr>
            <a:srgbClr val="C35EA4"/>
          </p15:clr>
        </p15:guide>
        <p15:guide id="44" orient="horz" pos="3953">
          <p15:clr>
            <a:srgbClr val="C35EA4"/>
          </p15:clr>
        </p15:guide>
        <p15:guide id="45" pos="7307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55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237F3A2-D241-D824-1380-6811A20D5B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610332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9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40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59" name="Image 22" descr="Une image contenant capture d’écran, Graphique, noir, conception&#10;&#10;Description générée automatiquement">
            <a:extLst>
              <a:ext uri="{FF2B5EF4-FFF2-40B4-BE49-F238E27FC236}">
                <a16:creationId xmlns:a16="http://schemas.microsoft.com/office/drawing/2014/main" id="{456A697C-ECD8-57D5-D2E8-A0C9BCC411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4000"/>
          </a:blip>
          <a:stretch>
            <a:fillRect/>
          </a:stretch>
        </p:blipFill>
        <p:spPr>
          <a:xfrm>
            <a:off x="5994400" y="0"/>
            <a:ext cx="6197600" cy="6858000"/>
          </a:xfrm>
          <a:prstGeom prst="rect">
            <a:avLst/>
          </a:prstGeom>
        </p:spPr>
      </p:pic>
      <p:pic>
        <p:nvPicPr>
          <p:cNvPr id="61" name="Image 3" descr="Une image contenant capture d’écran, Graphique, symbole, conception&#10;&#10;Description générée automatiquement">
            <a:extLst>
              <a:ext uri="{FF2B5EF4-FFF2-40B4-BE49-F238E27FC236}">
                <a16:creationId xmlns:a16="http://schemas.microsoft.com/office/drawing/2014/main" id="{0D2849B1-B8F5-9188-5F54-02446F61D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18" t="-9139" r="-5503" b="-13625"/>
          <a:stretch/>
        </p:blipFill>
        <p:spPr>
          <a:xfrm>
            <a:off x="11868685" y="6572788"/>
            <a:ext cx="251191" cy="213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40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2" r:id="rId1"/>
    <p:sldLayoutId id="2147484663" r:id="rId2"/>
    <p:sldLayoutId id="2147484664" r:id="rId3"/>
    <p:sldLayoutId id="2147484665" r:id="rId4"/>
  </p:sldLayoutIdLst>
  <p:transition>
    <p:fade/>
  </p:transition>
  <p:hf sldNum="0" hdr="0" ftr="0" dt="0"/>
  <p:txStyles>
    <p:titleStyle>
      <a:lvl1pPr algn="ctr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22" descr="Une image contenant capture d’écran, Graphique, noir, conception&#10;&#10;Description générée automatiquement">
            <a:extLst>
              <a:ext uri="{FF2B5EF4-FFF2-40B4-BE49-F238E27FC236}">
                <a16:creationId xmlns:a16="http://schemas.microsoft.com/office/drawing/2014/main" id="{0CD7C2B1-E107-05F3-3DBA-FCC81C64973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4000"/>
          </a:blip>
          <a:stretch>
            <a:fillRect/>
          </a:stretch>
        </p:blipFill>
        <p:spPr>
          <a:xfrm>
            <a:off x="5994400" y="0"/>
            <a:ext cx="61976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97063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6" name="Picture 5" descr="The image displays a color palette featuring various shades of purple, pink, orange, and gold.&#10;&#10;AI-generated content may be incorrect.">
            <a:extLst>
              <a:ext uri="{FF2B5EF4-FFF2-40B4-BE49-F238E27FC236}">
                <a16:creationId xmlns:a16="http://schemas.microsoft.com/office/drawing/2014/main" id="{9FF30883-54D9-2146-931D-CE439711C6F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9393885" y="2854741"/>
            <a:ext cx="6857518" cy="1149001"/>
          </a:xfrm>
          <a:prstGeom prst="rect">
            <a:avLst/>
          </a:prstGeom>
        </p:spPr>
      </p:pic>
      <p:pic>
        <p:nvPicPr>
          <p:cNvPr id="48" name="Image 3" descr="Une image contenant capture d’écran, Graphique, symbole, conception&#10;&#10;Description générée automatiquement">
            <a:extLst>
              <a:ext uri="{FF2B5EF4-FFF2-40B4-BE49-F238E27FC236}">
                <a16:creationId xmlns:a16="http://schemas.microsoft.com/office/drawing/2014/main" id="{FF041198-52A6-AA07-38E3-867A5B563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18" t="-9139" r="-5503" b="-13625"/>
          <a:stretch/>
        </p:blipFill>
        <p:spPr>
          <a:xfrm>
            <a:off x="11868685" y="6572788"/>
            <a:ext cx="251191" cy="213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689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5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  <p:sldLayoutId id="2147484686" r:id="rId12"/>
    <p:sldLayoutId id="2147484687" r:id="rId13"/>
    <p:sldLayoutId id="2147484729" r:id="rId14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7.pn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6.jpeg"/><Relationship Id="rId5" Type="http://schemas.openxmlformats.org/officeDocument/2006/relationships/hyperlink" Target="https://microsoft.sharepoint-df.com/teams/BuilderPMs/_layouts/15/Doc.aspx?sourcedoc=%7B42CDF402-6169-46C2-86A1-22146A4A4BD3%7D&amp;file=Exec%20Briefing_AgentScenario_Field%20Deck.pptx&amp;action=edit&amp;mobileredirect=true&amp;DefaultItemOpen=1" TargetMode="Externa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Relationship Id="rId9" Type="http://schemas.openxmlformats.org/officeDocument/2006/relationships/hyperlink" Target="https://microsoft.sharepoint-df.com/teams/BuilderPMs/_layouts/15/Doc.aspx?sourcedoc=%7B42CDF402-6169-46C2-86A1-22146A4A4BD3%7D&amp;file=Exec%20Briefing_AgentScenario_Field%20Deck.pptx&amp;action=edit&amp;mobileredirect=true&amp;DefaultItemOpen=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est.jcteams.info/CPI14/docs/Copilot.html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CFB79-EDF0-7B98-BAF7-BD235D99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4149DCA2-058B-8D5E-2A19-BDCE81E7D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4284" y="2064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33B609-2E9F-259B-2D9F-4EEA050F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288" y="2662933"/>
            <a:ext cx="7194296" cy="769441"/>
          </a:xfrm>
        </p:spPr>
        <p:txBody>
          <a:bodyPr/>
          <a:lstStyle/>
          <a:p>
            <a:pPr marL="0" indent="0">
              <a:buNone/>
            </a:pPr>
            <a:r>
              <a:rPr lang="en-US" sz="4400" b="1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</a:rPr>
              <a:t>Executive Briefing Agent</a:t>
            </a:r>
            <a:endParaRPr lang="en-GB" sz="4400" b="1" spc="-5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ea typeface="+mj-ea"/>
            </a:endParaRPr>
          </a:p>
        </p:txBody>
      </p:sp>
      <p:pic>
        <p:nvPicPr>
          <p:cNvPr id="15" name="MS logo gray - EMF">
            <a:extLst>
              <a:ext uri="{FF2B5EF4-FFF2-40B4-BE49-F238E27FC236}">
                <a16:creationId xmlns:a16="http://schemas.microsoft.com/office/drawing/2014/main" id="{A7AA4944-5DF7-CEB1-2C9C-EBC7BDEC4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black">
          <a:xfrm>
            <a:off x="684288" y="679153"/>
            <a:ext cx="1359997" cy="291427"/>
          </a:xfrm>
          <a:prstGeom prst="rect">
            <a:avLst/>
          </a:prstGeom>
        </p:spPr>
      </p:pic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6305546-DC62-59EB-6DD9-F938DC0F6AE0}"/>
              </a:ext>
            </a:extLst>
          </p:cNvPr>
          <p:cNvSpPr txBox="1">
            <a:spLocks/>
          </p:cNvSpPr>
          <p:nvPr/>
        </p:nvSpPr>
        <p:spPr>
          <a:xfrm>
            <a:off x="684288" y="3622637"/>
            <a:ext cx="5055384" cy="246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noProof="0" dirty="0">
                <a:latin typeface="Segoe Sans Display"/>
                <a:cs typeface="Segoe Sans Display"/>
              </a:rPr>
              <a:t>Copilot Scenario Overview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83034883-A0CE-3821-62E2-13B6D792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23146046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8097E-6979-7096-A392-877D03D6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2C11058-C028-52CA-43EE-621E08880231}"/>
              </a:ext>
            </a:extLst>
          </p:cNvPr>
          <p:cNvGrpSpPr/>
          <p:nvPr/>
        </p:nvGrpSpPr>
        <p:grpSpPr>
          <a:xfrm>
            <a:off x="6051116" y="4351235"/>
            <a:ext cx="5536542" cy="1969735"/>
            <a:chOff x="660727" y="4155776"/>
            <a:chExt cx="5719245" cy="182964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8C833F-4765-6050-0B0B-6F8746CEB3E0}"/>
                </a:ext>
              </a:extLst>
            </p:cNvPr>
            <p:cNvSpPr txBox="1"/>
            <p:nvPr/>
          </p:nvSpPr>
          <p:spPr>
            <a:xfrm>
              <a:off x="935912" y="4324798"/>
              <a:ext cx="2501326" cy="2572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Technical Features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406CE9-6659-C03F-A4A8-BFE14DCABB67}"/>
                </a:ext>
              </a:extLst>
            </p:cNvPr>
            <p:cNvSpPr txBox="1"/>
            <p:nvPr/>
          </p:nvSpPr>
          <p:spPr>
            <a:xfrm>
              <a:off x="935912" y="4763479"/>
              <a:ext cx="5333315" cy="100060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283464" indent="-283464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D0D0D"/>
                  </a:solidFill>
                  <a:latin typeface="Segoe Sans Display" pitchFamily="2" charset="0"/>
                </a:rPr>
                <a:t>📄 Pre</a:t>
              </a:r>
              <a:r>
                <a:rPr lang="en-GB" sz="1400" dirty="0">
                  <a:solidFill>
                    <a:srgbClr val="0D0D0D"/>
                  </a:solidFill>
                  <a:effectLst/>
                  <a:latin typeface="Segoe Sans Display" pitchFamily="2" charset="0"/>
                </a:rPr>
                <a:t>‑meeting talking points</a:t>
              </a:r>
            </a:p>
            <a:p>
              <a:pPr marL="283464" indent="-283464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D0D0D"/>
                  </a:solidFill>
                  <a:latin typeface="Segoe Sans Display" pitchFamily="2" charset="0"/>
                </a:rPr>
                <a:t>📄 Executive </a:t>
              </a:r>
              <a:r>
                <a:rPr lang="en-GB" sz="1400" dirty="0">
                  <a:solidFill>
                    <a:srgbClr val="0D0D0D"/>
                  </a:solidFill>
                  <a:effectLst/>
                  <a:latin typeface="Segoe Sans Display" pitchFamily="2" charset="0"/>
                </a:rPr>
                <a:t>briefing document generation</a:t>
              </a:r>
            </a:p>
            <a:p>
              <a:pPr marL="283464" indent="-283464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D0D0D"/>
                  </a:solidFill>
                  <a:latin typeface="Segoe Sans Display" pitchFamily="2" charset="0"/>
                </a:rPr>
                <a:t>✍️ Post</a:t>
              </a:r>
              <a:r>
                <a:rPr lang="en-GB" sz="1400" dirty="0">
                  <a:solidFill>
                    <a:srgbClr val="0D0D0D"/>
                  </a:solidFill>
                  <a:effectLst/>
                  <a:latin typeface="Segoe Sans Display" pitchFamily="2" charset="0"/>
                </a:rPr>
                <a:t>‑meeting executive summaries</a:t>
              </a:r>
            </a:p>
            <a:p>
              <a:pPr marL="283464" indent="-283464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D0D0D"/>
                  </a:solidFill>
                  <a:latin typeface="Segoe Sans Display" pitchFamily="2" charset="0"/>
                </a:rPr>
                <a:t>🎤 Interview </a:t>
              </a:r>
              <a:r>
                <a:rPr lang="en-GB" sz="1400" dirty="0">
                  <a:solidFill>
                    <a:srgbClr val="0D0D0D"/>
                  </a:solidFill>
                  <a:effectLst/>
                  <a:latin typeface="Segoe Sans Display" pitchFamily="2" charset="0"/>
                </a:rPr>
                <a:t>preparation with interviewer profile</a:t>
              </a:r>
            </a:p>
            <a:p>
              <a:pPr marL="283464" indent="-283464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D0D0D"/>
                  </a:solidFill>
                  <a:latin typeface="Segoe Sans Display" pitchFamily="2" charset="0"/>
                </a:rPr>
                <a:t>📢 Public </a:t>
              </a:r>
              <a:r>
                <a:rPr lang="en-GB" sz="1400" dirty="0">
                  <a:solidFill>
                    <a:srgbClr val="0D0D0D"/>
                  </a:solidFill>
                  <a:effectLst/>
                  <a:latin typeface="Segoe Sans Display" pitchFamily="2" charset="0"/>
                </a:rPr>
                <a:t>&amp; media prep support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0666651-F87C-74E7-AC1B-BD2224165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0727" y="4155776"/>
              <a:ext cx="5719245" cy="1829644"/>
            </a:xfrm>
            <a:prstGeom prst="roundRect">
              <a:avLst>
                <a:gd name="adj" fmla="val 6587"/>
              </a:avLst>
            </a:prstGeom>
            <a:noFill/>
            <a:ln w="25400" cap="flat" cmpd="sng" algn="ctr">
              <a:gradFill>
                <a:gsLst>
                  <a:gs pos="0">
                    <a:srgbClr val="1D78D4"/>
                  </a:gs>
                  <a:gs pos="100000">
                    <a:srgbClr val="C44ACC"/>
                  </a:gs>
                </a:gsLst>
                <a:lin ang="0" scaled="0"/>
              </a:gradFill>
              <a:prstDash val="solid"/>
              <a:miter lim="800000"/>
            </a:ln>
            <a:effectLst/>
          </p:spPr>
          <p:txBody>
            <a:bodyPr lIns="1005840" rtlCol="0" anchor="ctr"/>
            <a:lstStyle/>
            <a:p>
              <a:pPr marL="0" marR="0" lvl="0" indent="0" algn="l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Arial" panose="020B0604020202020204" pitchFamily="34" charset="0"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/>
                <a:ea typeface="+mn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3C087B-2329-21D7-AC1B-6A1403784BDC}"/>
              </a:ext>
            </a:extLst>
          </p:cNvPr>
          <p:cNvGrpSpPr/>
          <p:nvPr/>
        </p:nvGrpSpPr>
        <p:grpSpPr>
          <a:xfrm>
            <a:off x="6051116" y="1167347"/>
            <a:ext cx="5536542" cy="3099592"/>
            <a:chOff x="5457355" y="3351968"/>
            <a:chExt cx="5719245" cy="265441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4C65B63-C9C4-AE54-E093-2A887B792D93}"/>
                </a:ext>
              </a:extLst>
            </p:cNvPr>
            <p:cNvGrpSpPr/>
            <p:nvPr/>
          </p:nvGrpSpPr>
          <p:grpSpPr>
            <a:xfrm>
              <a:off x="5457355" y="3351968"/>
              <a:ext cx="5719245" cy="2654414"/>
              <a:chOff x="6161010" y="1799709"/>
              <a:chExt cx="5719245" cy="265441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7F0070-1178-F67E-22DF-11DA11F09BFF}"/>
                  </a:ext>
                </a:extLst>
              </p:cNvPr>
              <p:cNvSpPr txBox="1"/>
              <p:nvPr/>
            </p:nvSpPr>
            <p:spPr>
              <a:xfrm>
                <a:off x="6436195" y="1919006"/>
                <a:ext cx="2501326" cy="2372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Sans Display Semibold"/>
                    <a:ea typeface="+mn-ea"/>
                    <a:cs typeface="+mn-cs"/>
                  </a:rPr>
                  <a:t>Key Challenges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EDDC77-9CF8-D30A-53E0-17F63A23DA0A}"/>
                  </a:ext>
                </a:extLst>
              </p:cNvPr>
              <p:cNvSpPr txBox="1"/>
              <p:nvPr/>
            </p:nvSpPr>
            <p:spPr>
              <a:xfrm>
                <a:off x="6436196" y="2275651"/>
                <a:ext cx="5366318" cy="9733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Executive preparation is manual, fragmented, and time‑consuming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Insights from meetings are not systematically captured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Segoe Sans Display"/>
                  </a:rPr>
                  <a:t>Alignment across media communications and interviews supports clarity and consistency in executive messaging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EC114F6-498E-F495-31A4-12FB16765D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161010" y="1799709"/>
                <a:ext cx="5719245" cy="2654414"/>
              </a:xfrm>
              <a:prstGeom prst="roundRect">
                <a:avLst>
                  <a:gd name="adj" fmla="val 6587"/>
                </a:avLst>
              </a:prstGeom>
              <a:noFill/>
              <a:ln w="25400" cap="flat" cmpd="sng" algn="ctr">
                <a:gradFill>
                  <a:gsLst>
                    <a:gs pos="0">
                      <a:srgbClr val="1D78D4"/>
                    </a:gs>
                    <a:gs pos="100000">
                      <a:srgbClr val="C44ACC"/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</p:spPr>
            <p:txBody>
              <a:bodyPr lIns="1005840" rtlCol="0" anchor="ctr"/>
              <a:lstStyle/>
              <a:p>
                <a:pPr marL="0" marR="0" lvl="0" indent="0" algn="l" defTabSz="93274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9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 Semibold"/>
                  <a:ea typeface="+mn-ea"/>
                  <a:cs typeface="Segoe UI Semilight" panose="020B04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E5A409-3C06-27C6-85BE-8212323200D7}"/>
                </a:ext>
              </a:extLst>
            </p:cNvPr>
            <p:cNvSpPr txBox="1"/>
            <p:nvPr/>
          </p:nvSpPr>
          <p:spPr>
            <a:xfrm>
              <a:off x="5732540" y="4841974"/>
              <a:ext cx="3480619" cy="2372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Business Outcomes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AB7C78D-D669-86B4-6F94-D6B6EE700B15}"/>
                </a:ext>
              </a:extLst>
            </p:cNvPr>
            <p:cNvSpPr txBox="1"/>
            <p:nvPr/>
          </p:nvSpPr>
          <p:spPr>
            <a:xfrm>
              <a:off x="5732540" y="5156934"/>
              <a:ext cx="5047834" cy="738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⏱️ Reduced prep and follow‑up time</a:t>
              </a:r>
            </a:p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🎯 Higher consistency and quality of executive messaging</a:t>
              </a:r>
            </a:p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🔄 Better continuity across communications</a:t>
              </a:r>
            </a:p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💼 Improved executive confidence and readiness</a:t>
              </a:r>
              <a:endParaRPr lang="en-US" sz="14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75373B-4853-4953-D051-EA8B423E69A0}"/>
              </a:ext>
            </a:extLst>
          </p:cNvPr>
          <p:cNvGrpSpPr/>
          <p:nvPr/>
        </p:nvGrpSpPr>
        <p:grpSpPr>
          <a:xfrm>
            <a:off x="674002" y="1710422"/>
            <a:ext cx="4828632" cy="1006721"/>
            <a:chOff x="181301" y="1241709"/>
            <a:chExt cx="4828632" cy="10067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DC5E338-5EC9-9C71-44C0-F088D9C2D41E}"/>
                </a:ext>
              </a:extLst>
            </p:cNvPr>
            <p:cNvSpPr txBox="1"/>
            <p:nvPr/>
          </p:nvSpPr>
          <p:spPr>
            <a:xfrm>
              <a:off x="181301" y="1241709"/>
              <a:ext cx="250132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Agent Overview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FC5EAB-56D6-0A82-8007-940D39570B4C}"/>
                </a:ext>
              </a:extLst>
            </p:cNvPr>
            <p:cNvSpPr txBox="1"/>
            <p:nvPr/>
          </p:nvSpPr>
          <p:spPr>
            <a:xfrm>
              <a:off x="181301" y="1602099"/>
              <a:ext cx="4828632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Provide executives with automated, consistent briefing documents before, during, and after leadership meetings, public events, and media interactions.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Segoe Sans Display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CAA8309-A947-495F-FFE5-D8377275A0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698" y="436868"/>
            <a:ext cx="9543289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3200" b="1" dirty="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cs typeface="Segoe Sans Display" pitchFamily="2" charset="0"/>
              </a:rPr>
              <a:t>Executive Briefing Agent </a:t>
            </a:r>
            <a:r>
              <a:rPr lang="en-GB" sz="3200" b="1" dirty="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Summary</a:t>
            </a:r>
            <a:endParaRPr lang="en-US" sz="3200" b="1" dirty="0"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cs typeface="Segoe Sans Display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F8DF68-0C37-61D3-D198-3FD511102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02" y="3014671"/>
            <a:ext cx="4971324" cy="3301911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5333593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309DCA-9A53-077A-F6A0-A33AED1C3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0"/>
            <a:ext cx="12192000" cy="6853798"/>
          </a:xfrm>
          <a:prstGeom prst="rect">
            <a:avLst/>
          </a:prstGeom>
          <a:gradFill flip="none" rotWithShape="1">
            <a:gsLst>
              <a:gs pos="0">
                <a:srgbClr val="E0E1F8"/>
              </a:gs>
              <a:gs pos="47000">
                <a:srgbClr val="FFFFFF">
                  <a:alpha val="74000"/>
                </a:srgbClr>
              </a:gs>
              <a:gs pos="100000">
                <a:srgbClr val="F4D0F0">
                  <a:alpha val="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noProof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0262CCD-190A-8553-3108-2DC583C41B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921" y="2931886"/>
            <a:ext cx="9706301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Table of Contents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0D85B9-D527-3A18-0E60-7323D27D113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83475" y="582613"/>
            <a:ext cx="4708525" cy="5692775"/>
          </a:xfrm>
          <a:prstGeom prst="rect">
            <a:avLst/>
          </a:prstGeom>
        </p:spPr>
        <p:txBody>
          <a:bodyPr numCol="1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Overview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Persona Example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User Journey Scenario Example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Solution Screenshots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Demo Prompts, Evals Sets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noProof="0">
              <a:latin typeface="Segoe Sans"/>
            </a:endParaRPr>
          </a:p>
        </p:txBody>
      </p:sp>
    </p:spTree>
    <p:extLst>
      <p:ext uri="{BB962C8B-B14F-4D97-AF65-F5344CB8AC3E}">
        <p14:creationId xmlns:p14="http://schemas.microsoft.com/office/powerpoint/2010/main" val="390100927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36F33BF-5116-F758-C230-BD98F1C4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4">
            <a:extLst>
              <a:ext uri="{FF2B5EF4-FFF2-40B4-BE49-F238E27FC236}">
                <a16:creationId xmlns:a16="http://schemas.microsoft.com/office/drawing/2014/main" id="{33E44190-0429-7FFF-4095-170CD165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035" y="1974471"/>
            <a:ext cx="6327676" cy="2492990"/>
          </a:xfrm>
        </p:spPr>
        <p:txBody>
          <a:bodyPr/>
          <a:lstStyle/>
          <a:p>
            <a:pPr algn="l"/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 </a:t>
            </a:r>
            <a: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Executive Briefing Agent </a:t>
            </a: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supports executives across the full briefing lifecycle.</a:t>
            </a: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Instead of manually assembling talking points from emails, documents, and meeting notes, executives simply ask Copilot to generate a briefing.</a:t>
            </a: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 agent synthesizes Microsoft 365 content into structured briefings, ensuring executives are always prepared and aligned.</a:t>
            </a:r>
          </a:p>
        </p:txBody>
      </p:sp>
      <p:sp>
        <p:nvSpPr>
          <p:cNvPr id="23" name="Footer Placeholder 1">
            <a:extLst>
              <a:ext uri="{FF2B5EF4-FFF2-40B4-BE49-F238E27FC236}">
                <a16:creationId xmlns:a16="http://schemas.microsoft.com/office/drawing/2014/main" id="{2325FD89-8B07-FCCA-3E7D-4846098D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5E9CD6BB-02EF-0BC3-58A1-38B44C2B51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88263" y="339295"/>
            <a:ext cx="5419132" cy="123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Overview</a:t>
            </a:r>
            <a:endParaRPr kumimoji="0" lang="en-US" sz="3200" b="0" i="0" u="none" strike="noStrike" kern="1200" cap="none" spc="-50" normalizeH="0" baseline="0" noProof="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effectLst/>
              <a:uLnTx/>
              <a:uFillTx/>
              <a:latin typeface="Segoe Sans Display Semibold"/>
              <a:ea typeface="+mj-ea"/>
              <a:cs typeface="Segoe Sans Display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DCD9A7-E5F7-D319-40CD-BF0FF0056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370" y="1863603"/>
            <a:ext cx="4272095" cy="2837489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40976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674614"/>
            <a:ext cx="5501729" cy="4054971"/>
          </a:xfrm>
          <a:prstGeom prst="roundRect">
            <a:avLst>
              <a:gd name="adj" fmla="val 28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95325" y="1927919"/>
            <a:ext cx="457200" cy="457200"/>
          </a:xfrm>
          <a:prstGeom prst="ellipse">
            <a:avLst/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0735" y="2053299"/>
            <a:ext cx="206184" cy="20618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95325" y="3590405"/>
            <a:ext cx="5025479" cy="872907"/>
          </a:xfrm>
          <a:prstGeom prst="roundRect">
            <a:avLst>
              <a:gd name="adj" fmla="val 9907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5324" y="3590405"/>
            <a:ext cx="45719" cy="887510"/>
          </a:xfrm>
          <a:prstGeom prst="rect">
            <a:avLst/>
          </a:prstGeom>
          <a:solidFill>
            <a:srgbClr val="6B2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33219" y="1674614"/>
            <a:ext cx="5501729" cy="4054971"/>
          </a:xfrm>
          <a:prstGeom prst="roundRect">
            <a:avLst>
              <a:gd name="adj" fmla="val 28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471344" y="1927919"/>
            <a:ext cx="457200" cy="457200"/>
          </a:xfrm>
          <a:prstGeom prst="ellipse">
            <a:avLst/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6610" y="2053299"/>
            <a:ext cx="206184" cy="20618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471344" y="3358531"/>
            <a:ext cx="5025479" cy="669843"/>
          </a:xfrm>
          <a:prstGeom prst="roundRect">
            <a:avLst>
              <a:gd name="adj" fmla="val 13452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1343" y="3358531"/>
            <a:ext cx="45719" cy="621952"/>
          </a:xfrm>
          <a:prstGeom prst="rect">
            <a:avLst/>
          </a:prstGeom>
          <a:solidFill>
            <a:srgbClr val="6B2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23" y="5215622"/>
            <a:ext cx="167564" cy="1466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188" y="380990"/>
            <a:ext cx="3039871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Persona</a:t>
            </a:r>
            <a:r>
              <a:rPr lang="en-GB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 Example</a:t>
            </a:r>
            <a:endParaRPr sz="3200" spc="-5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ea typeface="+mj-ea"/>
              <a:cs typeface="Segoe Sans Displa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188" y="939081"/>
            <a:ext cx="1119052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1" i="0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Whether it is a Chief of Staff assembling talking points or an executive preparing for media, the Executive Briefing Agent replaces hours of manual work with a structured document in minutes.</a:t>
            </a:r>
            <a:r>
              <a:rPr lang="en-GB" sz="1000" b="0" i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en-GB" sz="1000" b="0" i="0">
              <a:solidFill>
                <a:srgbClr val="6B2FAD"/>
              </a:solidFill>
              <a:latin typeface="Segoe UI Semibold" panose="020B0702040204020203" pitchFamily="34" charset="0"/>
              <a:cs typeface="Segoe UI Semibold" panose="020B0702040204020203" pitchFamily="34" charset="0"/>
              <a:hlinkClick r:id="rId5" tooltip="Exec Briefing_AgentScenario_Field Deck.pptx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9563" y="1956445"/>
            <a:ext cx="330289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600" b="1" i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Executive Assistant / Chief of Staff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9563" y="2194564"/>
            <a:ext cx="66774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Preparer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359" y="3681697"/>
            <a:ext cx="105907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1" i="1" dirty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💬 Typical Ask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5333" y="3967724"/>
            <a:ext cx="454680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0" i="1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Asks Copilot to generate the executive briefing and receives a structured, ready-to-share document in minutes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5438" y="1956445"/>
            <a:ext cx="908197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600" b="1" i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65438" y="2194564"/>
            <a:ext cx="80631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Consumer</a:t>
            </a:r>
            <a:endParaRPr lang="en-GB" sz="1200" b="0" i="0">
              <a:solidFill>
                <a:srgbClr val="6E649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234" y="3449829"/>
            <a:ext cx="105907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GB" sz="1200" b="1" i="1" dirty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💬 Typical Ask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2794" y="3733977"/>
            <a:ext cx="408894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0" i="1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 has an up-to-date briefing reflecting the latest context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3965" y="5182379"/>
            <a:ext cx="2203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1" i="0" dirty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Challenges Addressed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499" y="5499184"/>
            <a:ext cx="10628287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Executive preparation is manual, fragmented, and time-consuming; insights from meetings are not systematically captured; talking points are recreated instead of evolving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5307" y="2704368"/>
            <a:ext cx="5025353" cy="7437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67576" indent="-167576" algn="l">
              <a:lnSpc>
                <a:spcPts val="1699"/>
              </a:lnSpc>
              <a:spcBef>
                <a:spcPts val="0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lang="en-GB" sz="1400" b="0" i="0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Spends hours assembling talking points before every engagement</a:t>
            </a:r>
          </a:p>
          <a:p>
            <a:pPr marL="167576" indent="-167576" algn="l">
              <a:lnSpc>
                <a:spcPts val="1699"/>
              </a:lnSpc>
              <a:spcBef>
                <a:spcPts val="659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lang="en-GB" sz="1400" b="0" i="0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Pulls from emails, decks, notes, and past briefings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1182" y="2704368"/>
            <a:ext cx="5025353" cy="5119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67576" indent="-167576" algn="l">
              <a:lnSpc>
                <a:spcPts val="1699"/>
              </a:lnSpc>
              <a:spcBef>
                <a:spcPts val="0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lang="en-GB"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Prepares for back-to-back meetings, events, and interviews</a:t>
            </a:r>
          </a:p>
          <a:p>
            <a:pPr marL="167576" indent="-167576" algn="l">
              <a:lnSpc>
                <a:spcPts val="1699"/>
              </a:lnSpc>
              <a:spcBef>
                <a:spcPts val="659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lang="en-GB"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Needs consistent, up-to-date messaging</a:t>
            </a:r>
          </a:p>
        </p:txBody>
      </p:sp>
      <p:pic>
        <p:nvPicPr>
          <p:cNvPr id="28" name="Picture Placeholder 35" descr="A person talking on a phone">
            <a:extLst>
              <a:ext uri="{FF2B5EF4-FFF2-40B4-BE49-F238E27FC236}">
                <a16:creationId xmlns:a16="http://schemas.microsoft.com/office/drawing/2014/main" id="{2F0AB213-67EE-5BA0-9987-8F654D54C8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512" y="1950412"/>
            <a:ext cx="382630" cy="38263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Placeholder 27" descr="A person wearing a headset and smiling">
            <a:extLst>
              <a:ext uri="{FF2B5EF4-FFF2-40B4-BE49-F238E27FC236}">
                <a16:creationId xmlns:a16="http://schemas.microsoft.com/office/drawing/2014/main" id="{D100ADD1-5515-B62A-F1D4-198B71A891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6112" y="1980092"/>
            <a:ext cx="372336" cy="372336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720304"/>
            <a:ext cx="3276600" cy="3606998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9955" y="1991716"/>
            <a:ext cx="228617" cy="20006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799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5582" y="3430371"/>
            <a:ext cx="106578" cy="1865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457700" y="1720304"/>
            <a:ext cx="3276600" cy="3606998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378" y="1977429"/>
            <a:ext cx="228583" cy="22862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6804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5982" y="3430371"/>
            <a:ext cx="106579" cy="18653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458200" y="1720304"/>
            <a:ext cx="3276600" cy="3606998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0778" y="1977429"/>
            <a:ext cx="228594" cy="228594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6809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" y="5540573"/>
            <a:ext cx="11277600" cy="1012626"/>
          </a:xfrm>
          <a:prstGeom prst="roundRect">
            <a:avLst>
              <a:gd name="adj" fmla="val 11287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05062" y="5913536"/>
            <a:ext cx="17710" cy="266700"/>
          </a:xfrm>
          <a:prstGeom prst="rect">
            <a:avLst/>
          </a:prstGeom>
          <a:solidFill>
            <a:srgbClr val="D5C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05468" y="5722149"/>
            <a:ext cx="152396" cy="152396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59752" y="5722149"/>
            <a:ext cx="152396" cy="152396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0774" y="6225129"/>
            <a:ext cx="179883" cy="1399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188" y="380990"/>
            <a:ext cx="4800225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Executive Briefing </a:t>
            </a:r>
            <a:r>
              <a:rPr lang="en-GB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Example</a:t>
            </a:r>
            <a:endParaRPr sz="3200" spc="-5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ea typeface="+mj-ea"/>
              <a:cs typeface="Segoe Sans Display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187" y="939081"/>
            <a:ext cx="11277599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The agent synthesizes Microsoft 365 content into structured briefings across the full lifecycle -- pre-meeting, post-meeting, and media preparation. </a:t>
            </a:r>
            <a:endParaRPr lang="en-GB" sz="1400" b="1">
              <a:solidFill>
                <a:srgbClr val="1B1040"/>
              </a:solidFill>
              <a:latin typeface="Segoe UI Semibold" panose="020B0702040204020203" pitchFamily="34" charset="0"/>
              <a:cs typeface="Segoe UI Semibold" panose="020B0702040204020203" pitchFamily="34" charset="0"/>
              <a:hlinkClick r:id="rId9" tooltip="Exec Briefing_AgentScenario_Field Deck.pptx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7583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5266" y="2425093"/>
            <a:ext cx="69070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Trigger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978" y="2910856"/>
            <a:ext cx="2827365" cy="10772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i="0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Executive or EA asks Copilot for a briefing, e.g., "Generate talking points for tomorrow's leadership meeting" or "Prepare me for a media interview on sustainability"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21315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5666" y="2425093"/>
            <a:ext cx="100521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80378" y="2910856"/>
            <a:ext cx="2736136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i="0" dirty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Agent evaluates what is relevant, determines whether new information changes the briefing, pulls from Outlook Calendar, Email, SharePoint, OneDrive, Teams, and Word via MCP Servers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21566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76066" y="2425093"/>
            <a:ext cx="68929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Output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0778" y="2910856"/>
            <a:ext cx="2791201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Structured executive briefing document or post-meeting summary; includes pre-meeting talking points, briefing generation, post-meeting summaries, and interview preparation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307" y="5956250"/>
            <a:ext cx="71013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Backbone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063" y="5711880"/>
            <a:ext cx="227312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Reduced prep and follow-up time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8346" y="5711880"/>
            <a:ext cx="369203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Higher consistency and quality of executive messaging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72162" y="6208656"/>
            <a:ext cx="274267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Better continuity across communications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0970-B74F-3517-57C7-932B73F6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scureLayer" hidden="1">
            <a:extLst>
              <a:ext uri="{FF2B5EF4-FFF2-40B4-BE49-F238E27FC236}">
                <a16:creationId xmlns:a16="http://schemas.microsoft.com/office/drawing/2014/main" id="{A44E16F9-1D6F-4800-DBBB-57AB1F9A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80700" y="585248"/>
            <a:ext cx="11534938" cy="61317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ObscureLayer" hidden="1">
            <a:extLst>
              <a:ext uri="{FF2B5EF4-FFF2-40B4-BE49-F238E27FC236}">
                <a16:creationId xmlns:a16="http://schemas.microsoft.com/office/drawing/2014/main" id="{36E38401-E656-FA38-CA6F-2D8E076FE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396751" y="2989510"/>
            <a:ext cx="557669" cy="26828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7146C-1F8A-E987-4040-D77560B57431}"/>
              </a:ext>
            </a:extLst>
          </p:cNvPr>
          <p:cNvSpPr txBox="1"/>
          <p:nvPr/>
        </p:nvSpPr>
        <p:spPr>
          <a:xfrm>
            <a:off x="655075" y="471137"/>
            <a:ext cx="7553038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High Level Agent Architecture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F3C4D806-A843-344F-AF45-F337D758B4E9}"/>
              </a:ext>
            </a:extLst>
          </p:cNvPr>
          <p:cNvSpPr/>
          <p:nvPr/>
        </p:nvSpPr>
        <p:spPr>
          <a:xfrm>
            <a:off x="4976431" y="2544664"/>
            <a:ext cx="2411436" cy="2069534"/>
          </a:xfrm>
          <a:prstGeom prst="roundRect">
            <a:avLst>
              <a:gd name="adj" fmla="val 8152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B1ACC546-3F62-3008-B7CF-2C9088F6364C}"/>
              </a:ext>
            </a:extLst>
          </p:cNvPr>
          <p:cNvSpPr/>
          <p:nvPr/>
        </p:nvSpPr>
        <p:spPr bwMode="auto">
          <a:xfrm>
            <a:off x="5344090" y="3410154"/>
            <a:ext cx="1676118" cy="464467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ea typeface="Segoe UI" pitchFamily="34" charset="0"/>
                <a:cs typeface="Segoe UI Semilight" panose="020B0402040204020203" pitchFamily="34" charset="0"/>
              </a:rPr>
              <a:t>In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Segoe UI" pitchFamily="34" charset="0"/>
                <a:cs typeface="Segoe UI Semilight" panose="020B0402040204020203" pitchFamily="34" charset="0"/>
              </a:rPr>
              <a:t>structions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Segoe UI" pitchFamily="34" charset="0"/>
              <a:cs typeface="Segoe UI Semilight" panose="020B0402040204020203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8A0CA47-1A51-0017-D91D-04151C5E4DB8}"/>
              </a:ext>
            </a:extLst>
          </p:cNvPr>
          <p:cNvSpPr txBox="1"/>
          <p:nvPr/>
        </p:nvSpPr>
        <p:spPr>
          <a:xfrm>
            <a:off x="5498021" y="2838915"/>
            <a:ext cx="1676118" cy="36933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Executive Briefing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Agent</a:t>
            </a:r>
          </a:p>
        </p:txBody>
      </p:sp>
      <p:cxnSp>
        <p:nvCxnSpPr>
          <p:cNvPr id="150" name="Connector: Elbow 68">
            <a:extLst>
              <a:ext uri="{FF2B5EF4-FFF2-40B4-BE49-F238E27FC236}">
                <a16:creationId xmlns:a16="http://schemas.microsoft.com/office/drawing/2014/main" id="{3AAC7A88-02E4-AE11-08BE-C5516F2B5AD1}"/>
              </a:ext>
            </a:extLst>
          </p:cNvPr>
          <p:cNvCxnSpPr>
            <a:cxnSpLocks/>
            <a:stCxn id="128" idx="3"/>
            <a:endCxn id="12" idx="1"/>
          </p:cNvCxnSpPr>
          <p:nvPr/>
        </p:nvCxnSpPr>
        <p:spPr>
          <a:xfrm>
            <a:off x="7387867" y="3579431"/>
            <a:ext cx="1990842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C8B1F9E-38BA-54A2-D65E-364D7CB84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734087" y="4152307"/>
            <a:ext cx="869923" cy="2616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User</a:t>
            </a:r>
          </a:p>
        </p:txBody>
      </p:sp>
      <p:pic>
        <p:nvPicPr>
          <p:cNvPr id="10" name="Picture Placeholder 35" descr="A person talking on a phone">
            <a:extLst>
              <a:ext uri="{FF2B5EF4-FFF2-40B4-BE49-F238E27FC236}">
                <a16:creationId xmlns:a16="http://schemas.microsoft.com/office/drawing/2014/main" id="{1960CF29-507F-A98C-6FE5-774621E5AA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784" y="3522935"/>
            <a:ext cx="553998" cy="553998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27" descr="A person wearing a headset and smiling">
            <a:extLst>
              <a:ext uri="{FF2B5EF4-FFF2-40B4-BE49-F238E27FC236}">
                <a16:creationId xmlns:a16="http://schemas.microsoft.com/office/drawing/2014/main" id="{5A6C4127-A301-50C7-5FE3-238E6D598C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7216" y="3140607"/>
            <a:ext cx="539094" cy="539094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F21A68-C2B4-AAE6-BA93-4939C31CF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564992" y="3579432"/>
            <a:ext cx="2411436" cy="936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6370E0D-724F-2BF9-CA29-DC5300104A56}"/>
              </a:ext>
            </a:extLst>
          </p:cNvPr>
          <p:cNvSpPr txBox="1"/>
          <p:nvPr/>
        </p:nvSpPr>
        <p:spPr>
          <a:xfrm>
            <a:off x="1339930" y="4406223"/>
            <a:ext cx="16412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User asks “Prepare for my interview”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A5C055-8E82-4B87-F993-976EA898E919}"/>
              </a:ext>
            </a:extLst>
          </p:cNvPr>
          <p:cNvSpPr txBox="1"/>
          <p:nvPr/>
        </p:nvSpPr>
        <p:spPr>
          <a:xfrm>
            <a:off x="607264" y="10147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 Semibold (Headings)"/>
                <a:ea typeface="+mn-ea"/>
                <a:cs typeface="Segoe UI Semibold" panose="020B0502040204020203" pitchFamily="34" charset="0"/>
              </a:rPr>
              <a:t>Executive Briefing Agent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46B023-70C3-90CE-6031-383A12AE3553}"/>
              </a:ext>
            </a:extLst>
          </p:cNvPr>
          <p:cNvSpPr txBox="1"/>
          <p:nvPr/>
        </p:nvSpPr>
        <p:spPr>
          <a:xfrm>
            <a:off x="3680392" y="1115866"/>
            <a:ext cx="1472185" cy="215444"/>
          </a:xfrm>
          <a:prstGeom prst="rect">
            <a:avLst/>
          </a:prstGeom>
          <a:gradFill>
            <a:gsLst>
              <a:gs pos="0">
                <a:srgbClr val="0078D4"/>
              </a:gs>
              <a:gs pos="100000">
                <a:srgbClr val="8661C5"/>
              </a:gs>
            </a:gsLst>
            <a:lin ang="5400000" scaled="0"/>
          </a:gradFill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defTabSz="932742">
              <a:lnSpc>
                <a:spcPct val="100000"/>
              </a:lnSpc>
              <a:spcBef>
                <a:spcPct val="0"/>
              </a:spcBef>
              <a:buNone/>
              <a:defRPr sz="3600" b="0" cap="none" spc="-50" baseline="0">
                <a:ln w="3175">
                  <a:noFill/>
                </a:ln>
                <a:effectLst/>
                <a:latin typeface="+mj-lt"/>
                <a:cs typeface="Segoe Sans Display" pitchFamily="2" charset="0"/>
              </a:defRPr>
            </a:lvl1pPr>
          </a:lstStyle>
          <a:p>
            <a:r>
              <a:rPr lang="en-GB" sz="1400">
                <a:solidFill>
                  <a:schemeClr val="bg1"/>
                </a:solidFill>
              </a:rPr>
              <a:t>  Declarative agent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689BE-6653-CFF6-6DCE-CC507E07B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50146" y="1878050"/>
            <a:ext cx="1124384" cy="60016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Segoe UI"/>
              </a:rPr>
              <a:t>Email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Segoe UI"/>
              </a:rPr>
              <a:t>Calendars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Segoe UI"/>
              </a:rPr>
              <a:t>Attachments</a:t>
            </a:r>
          </a:p>
        </p:txBody>
      </p:sp>
      <p:pic>
        <p:nvPicPr>
          <p:cNvPr id="8" name="Picture 7" descr="A rainbow colored logo on a black background&#10;&#10;AI-generated content may be incorrect.">
            <a:extLst>
              <a:ext uri="{FF2B5EF4-FFF2-40B4-BE49-F238E27FC236}">
                <a16:creationId xmlns:a16="http://schemas.microsoft.com/office/drawing/2014/main" id="{333740B0-4574-78E0-10A6-B6907D12C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6900" r="13854" b="-3606"/>
          <a:stretch>
            <a:fillRect/>
          </a:stretch>
        </p:blipFill>
        <p:spPr>
          <a:xfrm>
            <a:off x="5195818" y="2806935"/>
            <a:ext cx="438414" cy="380176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D2C6AB1C-3403-BE23-97C0-C83BF3373515}"/>
              </a:ext>
            </a:extLst>
          </p:cNvPr>
          <p:cNvGrpSpPr/>
          <p:nvPr/>
        </p:nvGrpSpPr>
        <p:grpSpPr>
          <a:xfrm>
            <a:off x="9378709" y="3120780"/>
            <a:ext cx="1124384" cy="917303"/>
            <a:chOff x="9378709" y="3120780"/>
            <a:chExt cx="1124384" cy="917303"/>
          </a:xfrm>
        </p:grpSpPr>
        <p:sp>
          <p:nvSpPr>
            <p:cNvPr id="12" name="Rectangle: Rounded Corners 115">
              <a:extLst>
                <a:ext uri="{FF2B5EF4-FFF2-40B4-BE49-F238E27FC236}">
                  <a16:creationId xmlns:a16="http://schemas.microsoft.com/office/drawing/2014/main" id="{30A7E060-F108-8E8D-D54B-8588547D12CF}"/>
                </a:ext>
              </a:extLst>
            </p:cNvPr>
            <p:cNvSpPr/>
            <p:nvPr/>
          </p:nvSpPr>
          <p:spPr bwMode="auto">
            <a:xfrm>
              <a:off x="9378709" y="3120780"/>
              <a:ext cx="1124384" cy="917303"/>
            </a:xfrm>
            <a:prstGeom prst="roundRect">
              <a:avLst>
                <a:gd name="adj" fmla="val 908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3514FB-9F0D-AF0A-F875-F345C686C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1512" y="3355699"/>
              <a:ext cx="478779" cy="44746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AFE6641-0A0F-C964-F50C-99EC6FA951C1}"/>
              </a:ext>
            </a:extLst>
          </p:cNvPr>
          <p:cNvGrpSpPr/>
          <p:nvPr/>
        </p:nvGrpSpPr>
        <p:grpSpPr>
          <a:xfrm>
            <a:off x="9382883" y="4232479"/>
            <a:ext cx="1124384" cy="917303"/>
            <a:chOff x="9378708" y="4613581"/>
            <a:chExt cx="1124384" cy="917303"/>
          </a:xfrm>
        </p:grpSpPr>
        <p:sp>
          <p:nvSpPr>
            <p:cNvPr id="15" name="Rectangle: Rounded Corners 115">
              <a:extLst>
                <a:ext uri="{FF2B5EF4-FFF2-40B4-BE49-F238E27FC236}">
                  <a16:creationId xmlns:a16="http://schemas.microsoft.com/office/drawing/2014/main" id="{0FC406B6-C824-B3A5-C9D7-D88B0F390DA8}"/>
                </a:ext>
              </a:extLst>
            </p:cNvPr>
            <p:cNvSpPr/>
            <p:nvPr/>
          </p:nvSpPr>
          <p:spPr bwMode="auto">
            <a:xfrm>
              <a:off x="9378708" y="4613581"/>
              <a:ext cx="1124384" cy="917303"/>
            </a:xfrm>
            <a:prstGeom prst="roundRect">
              <a:avLst>
                <a:gd name="adj" fmla="val 908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BC9D0CB-F386-54DC-FB72-6B4948CA5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9207" y="4805769"/>
              <a:ext cx="523387" cy="532926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8BC6C9D-DCEB-0597-07A7-08D88CC8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410744" y="3299604"/>
            <a:ext cx="963786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100">
                <a:solidFill>
                  <a:prstClr val="black"/>
                </a:solidFill>
                <a:latin typeface="+mn-lt"/>
                <a:cs typeface="Segoe UI"/>
              </a:rPr>
              <a:t>Messages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38438D-E940-4F66-C298-BA617B344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410744" y="4441032"/>
            <a:ext cx="963786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100">
                <a:solidFill>
                  <a:prstClr val="black"/>
                </a:solidFill>
                <a:latin typeface="+mn-lt"/>
                <a:cs typeface="Segoe UI"/>
              </a:rPr>
              <a:t>Files</a:t>
            </a:r>
            <a:endParaRPr lang="en-US" sz="1100">
              <a:latin typeface="+mn-lt"/>
            </a:endParaRPr>
          </a:p>
        </p:txBody>
      </p:sp>
      <p:pic>
        <p:nvPicPr>
          <p:cNvPr id="26" name="Picture 25" descr="A rainbow colored logo on a black background&#10;&#10;AI-generated content may be incorrect.">
            <a:extLst>
              <a:ext uri="{FF2B5EF4-FFF2-40B4-BE49-F238E27FC236}">
                <a16:creationId xmlns:a16="http://schemas.microsoft.com/office/drawing/2014/main" id="{15EECFEF-9100-664D-86F8-9D6748761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6900" r="13854" b="-3606"/>
          <a:stretch>
            <a:fillRect/>
          </a:stretch>
        </p:blipFill>
        <p:spPr>
          <a:xfrm>
            <a:off x="3342453" y="1014774"/>
            <a:ext cx="440505" cy="381989"/>
          </a:xfrm>
          <a:prstGeom prst="rect">
            <a:avLst/>
          </a:prstGeom>
        </p:spPr>
      </p:pic>
      <p:cxnSp>
        <p:nvCxnSpPr>
          <p:cNvPr id="27" name="Connector: Elbow 68">
            <a:extLst>
              <a:ext uri="{FF2B5EF4-FFF2-40B4-BE49-F238E27FC236}">
                <a16:creationId xmlns:a16="http://schemas.microsoft.com/office/drawing/2014/main" id="{ACC4A9B7-422A-3107-D9DC-23E345D436CE}"/>
              </a:ext>
            </a:extLst>
          </p:cNvPr>
          <p:cNvCxnSpPr>
            <a:cxnSpLocks/>
            <a:stCxn id="128" idx="3"/>
            <a:endCxn id="6" idx="1"/>
          </p:cNvCxnSpPr>
          <p:nvPr/>
        </p:nvCxnSpPr>
        <p:spPr>
          <a:xfrm flipV="1">
            <a:off x="7387867" y="2467732"/>
            <a:ext cx="1986663" cy="111169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68">
            <a:extLst>
              <a:ext uri="{FF2B5EF4-FFF2-40B4-BE49-F238E27FC236}">
                <a16:creationId xmlns:a16="http://schemas.microsoft.com/office/drawing/2014/main" id="{C0353E53-1A82-6179-B0D6-A654A97DB354}"/>
              </a:ext>
            </a:extLst>
          </p:cNvPr>
          <p:cNvCxnSpPr>
            <a:cxnSpLocks/>
            <a:stCxn id="128" idx="3"/>
            <a:endCxn id="15" idx="1"/>
          </p:cNvCxnSpPr>
          <p:nvPr/>
        </p:nvCxnSpPr>
        <p:spPr>
          <a:xfrm>
            <a:off x="7387867" y="3579431"/>
            <a:ext cx="1995016" cy="11117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A581FA-B482-7497-E626-279BCE930800}"/>
              </a:ext>
            </a:extLst>
          </p:cNvPr>
          <p:cNvGrpSpPr/>
          <p:nvPr/>
        </p:nvGrpSpPr>
        <p:grpSpPr>
          <a:xfrm>
            <a:off x="9374530" y="2009080"/>
            <a:ext cx="1124384" cy="917303"/>
            <a:chOff x="9382883" y="2039483"/>
            <a:chExt cx="1124384" cy="917303"/>
          </a:xfrm>
        </p:grpSpPr>
        <p:sp>
          <p:nvSpPr>
            <p:cNvPr id="6" name="Rectangle: Rounded Corners 115">
              <a:extLst>
                <a:ext uri="{FF2B5EF4-FFF2-40B4-BE49-F238E27FC236}">
                  <a16:creationId xmlns:a16="http://schemas.microsoft.com/office/drawing/2014/main" id="{BB539AAE-A325-1825-6C31-646FBA5642EB}"/>
                </a:ext>
              </a:extLst>
            </p:cNvPr>
            <p:cNvSpPr/>
            <p:nvPr/>
          </p:nvSpPr>
          <p:spPr bwMode="auto">
            <a:xfrm>
              <a:off x="9382883" y="2039483"/>
              <a:ext cx="1124384" cy="917303"/>
            </a:xfrm>
            <a:prstGeom prst="roundRect">
              <a:avLst>
                <a:gd name="adj" fmla="val 908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45BE46B-9D6A-CF83-FBAF-6FFD2D396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79483" y="2232543"/>
              <a:ext cx="531184" cy="531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9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8E0A4-73D6-31AF-C655-AD03D35BF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8C67E-5B14-B5B2-E709-A098664DAE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885" y="2936557"/>
            <a:ext cx="8193024" cy="4924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en-US" sz="320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Agent Solution Screenshots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885204E5-F14A-F3BF-B576-75C899D0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9299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39B57-CCF6-00EC-7356-71FEA63C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DC58D5-48BE-1843-3FE4-01EF79E5E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144" y="1122714"/>
            <a:ext cx="7383712" cy="4912824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0261999-86E4-B132-A183-E427A0E59B84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 dirty="0"/>
              <a:t>Trigger</a:t>
            </a:r>
          </a:p>
        </p:txBody>
      </p:sp>
    </p:spTree>
    <p:extLst>
      <p:ext uri="{BB962C8B-B14F-4D97-AF65-F5344CB8AC3E}">
        <p14:creationId xmlns:p14="http://schemas.microsoft.com/office/powerpoint/2010/main" val="115413479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5F32-E8CD-7833-2933-4CB4B4A4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5106D54-5EF3-4CD8-132C-3FA2B2F7C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73"/>
          <a:stretch>
            <a:fillRect/>
          </a:stretch>
        </p:blipFill>
        <p:spPr>
          <a:xfrm>
            <a:off x="2380907" y="1093241"/>
            <a:ext cx="7430185" cy="5071408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A12630B-16CC-F903-FEC3-846F15884E51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/>
              <a:t>Output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54826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CF3C2-252E-1B7E-7101-AB3EDFA56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00DD74-F878-B67B-BB62-B9EF6E4661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84"/>
          <a:stretch>
            <a:fillRect/>
          </a:stretch>
        </p:blipFill>
        <p:spPr>
          <a:xfrm>
            <a:off x="2473761" y="1091615"/>
            <a:ext cx="7244478" cy="4985723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E56DE-4657-C90B-89C8-32C88E112FFF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/>
              <a:t>Output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498098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B1428-ED95-3BA7-E68A-4F4470D22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E5F005FD-313C-A30A-5A0A-3795AF295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48A0E1D-78B5-2F10-5EF5-1205F5251108}"/>
              </a:ext>
            </a:extLst>
          </p:cNvPr>
          <p:cNvSpPr txBox="1">
            <a:spLocks/>
          </p:cNvSpPr>
          <p:nvPr/>
        </p:nvSpPr>
        <p:spPr>
          <a:xfrm>
            <a:off x="595885" y="2936557"/>
            <a:ext cx="8193024" cy="4924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en-GB" sz="3200" dirty="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Demo Prompts &amp; Eval Sets</a:t>
            </a:r>
          </a:p>
        </p:txBody>
      </p:sp>
    </p:spTree>
    <p:extLst>
      <p:ext uri="{BB962C8B-B14F-4D97-AF65-F5344CB8AC3E}">
        <p14:creationId xmlns:p14="http://schemas.microsoft.com/office/powerpoint/2010/main" val="83135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3F2DB-7DC4-47E7-C8A5-F4C43462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scureLayer" hidden="1">
            <a:extLst>
              <a:ext uri="{FF2B5EF4-FFF2-40B4-BE49-F238E27FC236}">
                <a16:creationId xmlns:a16="http://schemas.microsoft.com/office/drawing/2014/main" id="{C2DBA8DB-A60A-EBA7-09F3-7DA1E9D98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80700" y="585248"/>
            <a:ext cx="11534938" cy="61317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ObscureLayer" hidden="1">
            <a:extLst>
              <a:ext uri="{FF2B5EF4-FFF2-40B4-BE49-F238E27FC236}">
                <a16:creationId xmlns:a16="http://schemas.microsoft.com/office/drawing/2014/main" id="{D744931A-160C-4C9E-7F56-F3330D66C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396751" y="2989510"/>
            <a:ext cx="557669" cy="26828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446DBB-CDD1-6AB1-DFAA-2CC020107ADC}"/>
              </a:ext>
            </a:extLst>
          </p:cNvPr>
          <p:cNvSpPr txBox="1"/>
          <p:nvPr/>
        </p:nvSpPr>
        <p:spPr>
          <a:xfrm>
            <a:off x="680475" y="471137"/>
            <a:ext cx="755303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-5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Demo Prompts &amp; </a:t>
            </a:r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Eval </a:t>
            </a:r>
            <a:r>
              <a:rPr lang="en-US" sz="3600" spc="-5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S</a:t>
            </a:r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et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926DFB-2DB4-76DD-0ED2-095E4F231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96944"/>
              </p:ext>
            </p:extLst>
          </p:nvPr>
        </p:nvGraphicFramePr>
        <p:xfrm>
          <a:off x="286512" y="1171816"/>
          <a:ext cx="11618976" cy="5376544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3651302089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532387307"/>
                    </a:ext>
                  </a:extLst>
                </a:gridCol>
                <a:gridCol w="2621280">
                  <a:extLst>
                    <a:ext uri="{9D8B030D-6E8A-4147-A177-3AD203B41FA5}">
                      <a16:colId xmlns:a16="http://schemas.microsoft.com/office/drawing/2014/main" val="333626627"/>
                    </a:ext>
                  </a:extLst>
                </a:gridCol>
                <a:gridCol w="6882384">
                  <a:extLst>
                    <a:ext uri="{9D8B030D-6E8A-4147-A177-3AD203B41FA5}">
                      <a16:colId xmlns:a16="http://schemas.microsoft.com/office/drawing/2014/main" val="4251062878"/>
                    </a:ext>
                  </a:extLst>
                </a:gridCol>
              </a:tblGrid>
              <a:tr h="18732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Id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Test Scenario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Prompt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Expected Result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522270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Meeting Prep – Talking Points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"Generate talking points for tomorrow's leadership meeting"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tomorrow's calendar event via Outlook Calendar MCP, pulls relevant emails and Teams messages, and returns a structured list of talking points aligned to the meeting agenda.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9905032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Board Meeting Prep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should I be ready to speak about at the board meeting next week?"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board meeting details from calendar, searches SharePoint for prior board materials and approved talking points, reviews recent executive communications, and returns a comprehensive topic list with background context for each.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3168095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Exec Brief – Document Generation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"Create a 1 page exec brief summarizing the current state of [project name]"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searches SharePoint and email for digital transformation-related content, synthesizes findings into a concise one-page Word document with status overview, key milestones, and next steps.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1639113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Post-Meeting Summary – Decisions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"Summarize today's leadership meeting and highlight the key decisions made."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today's leadership meeting from calendar, accesses the meeting transcript, and produces a concise executive summary listing key decisions, owners, and follow-up actions.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147353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Post-Meeting Summary – Strategy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"Create an executive summary from this morning's strategy review meeting."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locates the morning meeting via Outlook Calendar MCP, extracts content from the transcript, and generates a structured summary with strategic themes discussed, conclusions reached, and next steps.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828341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Action Item Extraction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were the main action items from my last meeting with [Name]?"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finds the most recent calendar event with the [Name of Person or Role], reviews the meeting transcript and any follow-up emails, and returns a clear list of action items with owners and deadlines where available.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2958008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Briefing Document Drafting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"Draft a briefing document I can share with my team ahead of our next meeting."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relevant SharePoint documents and email context for the upcoming meeting, generates a Word briefing document with sections for overview, key discussion points, and recommended actions, formatted per an approved template.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7328537"/>
                  </a:ext>
                </a:extLst>
              </a:tr>
              <a:tr h="30852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Meeting Summary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"Summarize my last meeting and create a talking points document."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the last meeting transcript, generates an outcomes summary, then creates talking points document in SharePoint with new insights via the Word and SharePoint MCPs.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837522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Media Interview Prep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"Prepare me for an upcoming media interview."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searches SharePoint for related documents, approved messaging, and prior interview materials, then generates a prep package containing key messages, supporting points, and anticipated questions with suggested responses.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939720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it-IT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Media Interview – Q&amp;A Anticipation</a:t>
                      </a:r>
                      <a:endParaRPr lang="it-IT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questions might I be asked in an upcoming media interview?"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reviews recent related communications from email and SharePoint, identifies key topics, and generates a list of anticipated questions with recommended response guidance for each.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0544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10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91662-CD01-32D2-4E57-D6872381B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scureLayer" hidden="1">
            <a:extLst>
              <a:ext uri="{FF2B5EF4-FFF2-40B4-BE49-F238E27FC236}">
                <a16:creationId xmlns:a16="http://schemas.microsoft.com/office/drawing/2014/main" id="{4300550D-E592-3BEC-E22E-42A2CBA79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80700" y="585248"/>
            <a:ext cx="11534938" cy="61317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ObscureLayer" hidden="1">
            <a:extLst>
              <a:ext uri="{FF2B5EF4-FFF2-40B4-BE49-F238E27FC236}">
                <a16:creationId xmlns:a16="http://schemas.microsoft.com/office/drawing/2014/main" id="{3D5D92DC-1908-6D18-04A3-4105B257E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396751" y="2989510"/>
            <a:ext cx="557669" cy="26828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7E95CB-486C-113D-03E0-25357B161677}"/>
              </a:ext>
            </a:extLst>
          </p:cNvPr>
          <p:cNvSpPr txBox="1"/>
          <p:nvPr/>
        </p:nvSpPr>
        <p:spPr>
          <a:xfrm>
            <a:off x="680474" y="471137"/>
            <a:ext cx="906093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Demo Prompts &amp; Eval </a:t>
            </a:r>
            <a:r>
              <a:rPr lang="en-US" sz="3600" spc="-5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S</a:t>
            </a:r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et (continued)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604F43-479B-C515-6356-6357E5367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046300"/>
              </p:ext>
            </p:extLst>
          </p:nvPr>
        </p:nvGraphicFramePr>
        <p:xfrm>
          <a:off x="286512" y="1513192"/>
          <a:ext cx="11618976" cy="230727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3651302089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532387307"/>
                    </a:ext>
                  </a:extLst>
                </a:gridCol>
                <a:gridCol w="2621280">
                  <a:extLst>
                    <a:ext uri="{9D8B030D-6E8A-4147-A177-3AD203B41FA5}">
                      <a16:colId xmlns:a16="http://schemas.microsoft.com/office/drawing/2014/main" val="333626627"/>
                    </a:ext>
                  </a:extLst>
                </a:gridCol>
                <a:gridCol w="6882384">
                  <a:extLst>
                    <a:ext uri="{9D8B030D-6E8A-4147-A177-3AD203B41FA5}">
                      <a16:colId xmlns:a16="http://schemas.microsoft.com/office/drawing/2014/main" val="4251062878"/>
                    </a:ext>
                  </a:extLst>
                </a:gridCol>
              </a:tblGrid>
              <a:tr h="18732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Id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Test Scenario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Prompt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Expected Result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522270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Speaking Engagement – Key Messages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"Create key messages and talking points for an upcoming speaking engagement."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retrieves event details from calendar, searches SharePoint for relevant content and approved messaging, and produces a structured set of key messages, supporting talking points, and narrative recommendations.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6723852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Panel Discussion Prep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"Help me prepare for an upcoming panel discussion."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gathers relevant content from SharePoint, recent internal communications, and approved positions, then generates a prep document with key narratives, anticipated questions, and recommended talking points.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5378000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Public Appearance – Q&amp;A Generation</a:t>
                      </a:r>
                      <a:endParaRPr lang="en-GB" sz="1100" dirty="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"Generate anticipated Q&amp;As for an upcoming public appearance."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identifies the event from calendar, reviews related internal communications and SharePoint materials, and produces a Q&amp;A document with categorized questions (friendly, challenging, follow-up) and response guidance.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611884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Interview Follow-Up</a:t>
                      </a:r>
                      <a:endParaRPr lang="en-US" sz="1100"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topics came up in my previous interview, and how should I follow up?"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Agent locates prior interview records and transcripts in SharePoint, extracts key topics and commitments made, and generates a follow-up prep document with continuity points and updated messaging.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310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69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DFDA-8D30-E8AB-5F92-BA9CCB8E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7071D8-853F-604B-8BC8-AFF1EED589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1466" y="3244849"/>
            <a:ext cx="9543289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algn="ctr">
              <a:spcBef>
                <a:spcPct val="20000"/>
              </a:spcBef>
              <a:defRPr/>
            </a:pPr>
            <a:r>
              <a:rPr lang="en-US" sz="3600" noProof="0" dirty="0">
                <a:solidFill>
                  <a:schemeClr val="tx1"/>
                </a:solidFill>
                <a:latin typeface="Segoe Sans Display Semibold (Headings)"/>
                <a:cs typeface="Segoe UI Semibold"/>
              </a:rPr>
              <a:t>Thank </a:t>
            </a:r>
            <a:r>
              <a:rPr lang="en-US" sz="3600" dirty="0">
                <a:solidFill>
                  <a:schemeClr val="tx1"/>
                </a:solidFill>
                <a:latin typeface="Segoe Sans Display Semibold (Headings)"/>
                <a:cs typeface="Segoe UI Semibold"/>
              </a:rPr>
              <a:t>Y</a:t>
            </a:r>
            <a:r>
              <a:rPr lang="en-US" sz="3600" noProof="0" dirty="0" err="1">
                <a:solidFill>
                  <a:schemeClr val="tx1"/>
                </a:solidFill>
                <a:latin typeface="Segoe Sans Display Semibold (Headings)"/>
                <a:cs typeface="Segoe UI Semibold"/>
              </a:rPr>
              <a:t>ou</a:t>
            </a:r>
            <a:endParaRPr lang="en-US" noProof="0" dirty="0">
              <a:solidFill>
                <a:schemeClr val="tx1"/>
              </a:solidFill>
              <a:latin typeface="Segoe Sans Display Semibold (Headings)"/>
            </a:endParaRPr>
          </a:p>
        </p:txBody>
      </p:sp>
      <p:pic>
        <p:nvPicPr>
          <p:cNvPr id="7" name="MS logo gray - EMF" descr="Microsoft Logo">
            <a:extLst>
              <a:ext uri="{FF2B5EF4-FFF2-40B4-BE49-F238E27FC236}">
                <a16:creationId xmlns:a16="http://schemas.microsoft.com/office/drawing/2014/main" id="{CC0A16FC-0F83-F89C-3580-12415686C4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412780" y="5982780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6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tral Theme">
  <a:themeElements>
    <a:clrScheme name="BAR Light">
      <a:dk1>
        <a:srgbClr val="000000"/>
      </a:dk1>
      <a:lt1>
        <a:srgbClr val="FFFFFF"/>
      </a:lt1>
      <a:dk2>
        <a:srgbClr val="091F2E"/>
      </a:dk2>
      <a:lt2>
        <a:srgbClr val="FFF8F3"/>
      </a:lt2>
      <a:accent1>
        <a:srgbClr val="702573"/>
      </a:accent1>
      <a:accent2>
        <a:srgbClr val="BF3AC4"/>
      </a:accent2>
      <a:accent3>
        <a:srgbClr val="FE5B38"/>
      </a:accent3>
      <a:accent4>
        <a:srgbClr val="D59DD7"/>
      </a:accent4>
      <a:accent5>
        <a:srgbClr val="FEE298"/>
      </a:accent5>
      <a:accent6>
        <a:srgbClr val="D7D2CA"/>
      </a:accent6>
      <a:hlink>
        <a:srgbClr val="0077D3"/>
      </a:hlink>
      <a:folHlink>
        <a:srgbClr val="0077D3"/>
      </a:folHlink>
    </a:clrScheme>
    <a:fontScheme name="Custom 3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Light Brown">
      <a:srgbClr val="E1D3C7"/>
    </a:custClr>
    <a:custClr name="Brown">
      <a:srgbClr val="BF9474"/>
    </a:custClr>
    <a:custClr name="Dark Brown">
      <a:srgbClr val="5C4738"/>
    </a:custClr>
    <a:custClr name="Light Yellow">
      <a:srgbClr val="FFE399"/>
    </a:custClr>
    <a:custClr name="Yellow">
      <a:srgbClr val="FFB900"/>
    </a:custClr>
    <a:custClr name="Dark Yellow">
      <a:srgbClr val="7F5A1A"/>
    </a:custClr>
    <a:custClr name="Light Orange">
      <a:srgbClr val="FFA38B"/>
    </a:custClr>
    <a:custClr name="Orange">
      <a:srgbClr val="FF5C39"/>
    </a:custClr>
    <a:custClr name="Dark Orange">
      <a:srgbClr val="73391D"/>
    </a:custClr>
    <a:custClr name="Light Red">
      <a:srgbClr val="FFB3BB"/>
    </a:custClr>
    <a:custClr name="Red">
      <a:srgbClr val="F4364C"/>
    </a:custClr>
    <a:custClr name="Dark Red">
      <a:srgbClr val="73262F"/>
    </a:custClr>
    <a:custClr name="Light Magenta">
      <a:srgbClr val="D59ED7"/>
    </a:custClr>
    <a:custClr name="Magenta">
      <a:srgbClr val="C03BC4"/>
    </a:custClr>
    <a:custClr name="Dark Magenta">
      <a:srgbClr val="702573"/>
    </a:custClr>
    <a:custClr name="Light Purple">
      <a:srgbClr val="C5B4E3"/>
    </a:custClr>
    <a:custClr name="Purple">
      <a:srgbClr val="8661C5"/>
    </a:custClr>
    <a:custClr name="Dark Purple">
      <a:srgbClr val="463668"/>
    </a:custClr>
    <a:custClr name="Light Blue">
      <a:srgbClr val="8DC8E8"/>
    </a:custClr>
    <a:custClr name="Blue">
      <a:srgbClr val="0078D4"/>
    </a:custClr>
    <a:custClr name="Dark Blue">
      <a:srgbClr val="2A446F"/>
    </a:custClr>
    <a:custClr name="Light Teal">
      <a:srgbClr val="B9DCD2"/>
    </a:custClr>
    <a:custClr name="Teal">
      <a:srgbClr val="49C5B1"/>
    </a:custClr>
    <a:custClr name="Dark Teal">
      <a:srgbClr val="225B62"/>
    </a:custClr>
    <a:custClr name="Light Green">
      <a:srgbClr val="D4EC8E"/>
    </a:custClr>
    <a:custClr name="Green">
      <a:srgbClr val="8DE971"/>
    </a:custClr>
    <a:custClr name="Dark Green">
      <a:srgbClr val="07641D"/>
    </a:custClr>
    <a:custClr name="Blue Black">
      <a:srgbClr val="091F2C"/>
    </a:custClr>
    <a:custClr name="Pure Black">
      <a:srgbClr val="000000"/>
    </a:custClr>
    <a:custClr name="Brown Black">
      <a:srgbClr val="291817"/>
    </a:custClr>
  </a:custClrLst>
  <a:extLst>
    <a:ext uri="{05A4C25C-085E-4340-85A3-A5531E510DB2}">
      <thm15:themeFamily xmlns:thm15="http://schemas.microsoft.com/office/thememl/2012/main" name="TEMPLATE - SA Overview Deck" id="{8E5F049E-6FB7-42A2-A1EC-A7AD212C974A}" vid="{D2ACA887-29B2-4E57-8E04-6830B6CC9D6E}"/>
    </a:ext>
  </a:extLst>
</a:theme>
</file>

<file path=ppt/theme/theme2.xml><?xml version="1.0" encoding="utf-8"?>
<a:theme xmlns:a="http://schemas.openxmlformats.org/drawingml/2006/main" name="CSA_CTO_PowerPoint Template_Light_July 2024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8DE971"/>
      </a:accent1>
      <a:accent2>
        <a:srgbClr val="49C5B1"/>
      </a:accent2>
      <a:accent3>
        <a:srgbClr val="FFB900"/>
      </a:accent3>
      <a:accent4>
        <a:srgbClr val="B3B3B3"/>
      </a:accent4>
      <a:accent5>
        <a:srgbClr val="FFF8F3"/>
      </a:accent5>
      <a:accent6>
        <a:srgbClr val="07641D"/>
      </a:accent6>
      <a:hlink>
        <a:srgbClr val="07641D"/>
      </a:hlink>
      <a:folHlink>
        <a:srgbClr val="07641D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Presentation2" id="{18A115A8-AD3F-42C3-B2F1-9257B4FF5B44}" vid="{E4DA761F-2C04-4754-AFA3-436850597A2D}"/>
    </a:ext>
  </a:extLst>
</a:theme>
</file>

<file path=ppt/theme/theme3.xml><?xml version="1.0" encoding="utf-8"?>
<a:theme xmlns:a="http://schemas.openxmlformats.org/drawingml/2006/main" name="3_Scenario_Slide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F4364C"/>
      </a:accent1>
      <a:accent2>
        <a:srgbClr val="C03BC4"/>
      </a:accent2>
      <a:accent3>
        <a:srgbClr val="8661C5"/>
      </a:accent3>
      <a:accent4>
        <a:srgbClr val="FF5C39"/>
      </a:accent4>
      <a:accent5>
        <a:srgbClr val="FF5C39"/>
      </a:accent5>
      <a:accent6>
        <a:srgbClr val="B3B3B3"/>
      </a:accent6>
      <a:hlink>
        <a:srgbClr val="F4364C"/>
      </a:hlink>
      <a:folHlink>
        <a:srgbClr val="F4364C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CSA_PPT Template + Guide_ABS_Light_June 2025.potx" id="{D42CBF77-7620-4F87-8588-EA01DB000D5B}" vid="{4355D422-3F3C-442F-B6D6-B0661108BC38}"/>
    </a:ext>
  </a:extLst>
</a:theme>
</file>

<file path=ppt/theme/theme4.xml><?xml version="1.0" encoding="utf-8"?>
<a:theme xmlns:a="http://schemas.openxmlformats.org/drawingml/2006/main" name="4_Text_Layouts">
  <a:themeElements>
    <a:clrScheme name="CAD COLORS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F4364C"/>
      </a:accent1>
      <a:accent2>
        <a:srgbClr val="C03BC4"/>
      </a:accent2>
      <a:accent3>
        <a:srgbClr val="8661C5"/>
      </a:accent3>
      <a:accent4>
        <a:srgbClr val="FF5C39"/>
      </a:accent4>
      <a:accent5>
        <a:srgbClr val="FF5C39"/>
      </a:accent5>
      <a:accent6>
        <a:srgbClr val="B3B3B3"/>
      </a:accent6>
      <a:hlink>
        <a:srgbClr val="603BA1"/>
      </a:hlink>
      <a:folHlink>
        <a:srgbClr val="F4364C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CSA_PPT Template + Guide_ABS_Light_June 2025.potx" id="{D42CBF77-7620-4F87-8588-EA01DB000D5B}" vid="{4355D422-3F3C-442F-B6D6-B0661108BC3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FFF8F3"/>
    </a:lt2>
    <a:accent1>
      <a:srgbClr val="F4364C"/>
    </a:accent1>
    <a:accent2>
      <a:srgbClr val="C03BC4"/>
    </a:accent2>
    <a:accent3>
      <a:srgbClr val="8661C5"/>
    </a:accent3>
    <a:accent4>
      <a:srgbClr val="FF5C39"/>
    </a:accent4>
    <a:accent5>
      <a:srgbClr val="FF5C39"/>
    </a:accent5>
    <a:accent6>
      <a:srgbClr val="B3B3B3"/>
    </a:accent6>
    <a:hlink>
      <a:srgbClr val="F4364C"/>
    </a:hlink>
    <a:folHlink>
      <a:srgbClr val="F4364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295e8ded-80fb-494f-b4c1-aa9f31a9ecec">
      <Terms xmlns="http://schemas.microsoft.com/office/infopath/2007/PartnerControls"/>
    </lcf76f155ced4ddcb4097134ff3c332f>
    <TaxCatchAll xmlns="303932ad-3d36-4f4c-80bb-612f8354759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3058A877025499986936A7323C48C" ma:contentTypeVersion="17" ma:contentTypeDescription="Create a new document." ma:contentTypeScope="" ma:versionID="29199521af1287f8cef2361c6072bc93">
  <xsd:schema xmlns:xsd="http://www.w3.org/2001/XMLSchema" xmlns:xs="http://www.w3.org/2001/XMLSchema" xmlns:p="http://schemas.microsoft.com/office/2006/metadata/properties" xmlns:ns1="http://schemas.microsoft.com/sharepoint/v3" xmlns:ns2="295e8ded-80fb-494f-b4c1-aa9f31a9ecec" xmlns:ns3="303932ad-3d36-4f4c-80bb-612f83547593" targetNamespace="http://schemas.microsoft.com/office/2006/metadata/properties" ma:root="true" ma:fieldsID="6f0a98644316328a530a52a01bef6413" ns1:_="" ns2:_="" ns3:_="">
    <xsd:import namespace="http://schemas.microsoft.com/sharepoint/v3"/>
    <xsd:import namespace="295e8ded-80fb-494f-b4c1-aa9f31a9ecec"/>
    <xsd:import namespace="303932ad-3d36-4f4c-80bb-612f835475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e8ded-80fb-494f-b4c1-aa9f31a9ec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932ad-3d36-4f4c-80bb-612f8354759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c18545eb-4d6b-4e08-8e79-d6d68c6b0420}" ma:internalName="TaxCatchAll" ma:showField="CatchAllData" ma:web="303932ad-3d36-4f4c-80bb-612f835475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25541F-A47E-4D09-A2BA-C8BD6AB84A5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95e8ded-80fb-494f-b4c1-aa9f31a9ecec"/>
    <ds:schemaRef ds:uri="303932ad-3d36-4f4c-80bb-612f83547593"/>
  </ds:schemaRefs>
</ds:datastoreItem>
</file>

<file path=customXml/itemProps2.xml><?xml version="1.0" encoding="utf-8"?>
<ds:datastoreItem xmlns:ds="http://schemas.openxmlformats.org/officeDocument/2006/customXml" ds:itemID="{6B4BF60A-7717-4306-A5AE-82617B9A1C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B7196F-7D9D-4189-9890-641741F432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95e8ded-80fb-494f-b4c1-aa9f31a9ecec"/>
    <ds:schemaRef ds:uri="303932ad-3d36-4f4c-80bb-612f835475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TEMPLATE - SA Overview Deck</Template>
  <TotalTime>0</TotalTime>
  <Words>1426</Words>
  <Application>Microsoft Office PowerPoint</Application>
  <PresentationFormat>Widescreen</PresentationFormat>
  <Paragraphs>180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Aptos</vt:lpstr>
      <vt:lpstr>Arial</vt:lpstr>
      <vt:lpstr>Calibri</vt:lpstr>
      <vt:lpstr>Inter</vt:lpstr>
      <vt:lpstr>Segoe Sans</vt:lpstr>
      <vt:lpstr>Segoe Sans Display</vt:lpstr>
      <vt:lpstr>Segoe Sans Display Semibold</vt:lpstr>
      <vt:lpstr>Segoe Sans Display Semibold (Headings)</vt:lpstr>
      <vt:lpstr>Segoe UI</vt:lpstr>
      <vt:lpstr>Segoe UI Semibold</vt:lpstr>
      <vt:lpstr>Wingdings</vt:lpstr>
      <vt:lpstr>Neutral Theme</vt:lpstr>
      <vt:lpstr>CSA_CTO_PowerPoint Template_Light_July 2024</vt:lpstr>
      <vt:lpstr>3_Scenario_Slides</vt:lpstr>
      <vt:lpstr>4_Text_Layouts</vt:lpstr>
      <vt:lpstr>PowerPoint Presentation</vt:lpstr>
      <vt:lpstr>Executive Briefing Agent Summary</vt:lpstr>
      <vt:lpstr>Table of Contents</vt:lpstr>
      <vt:lpstr>The Executive Briefing Agent supports executives across the full briefing lifecycle.  Instead of manually assembling talking points from emails, documents, and meeting notes, executives simply ask Copilot to generate a briefing.  The agent synthesizes Microsoft 365 content into structured briefings, ensuring executives are always prepared and aligned.</vt:lpstr>
      <vt:lpstr>PowerPoint Presentation</vt:lpstr>
      <vt:lpstr>PowerPoint Presentation</vt:lpstr>
      <vt:lpstr>PowerPoint Presentation</vt:lpstr>
      <vt:lpstr>Agent Solution Screenshots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2026-04-14T17:54:47Z</dcterms:created>
  <dcterms:modified xsi:type="dcterms:W3CDTF">2026-04-14T19:35:42Z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0x010100A8A3058A877025499986936A7323C48C</vt:lpwstr>
  </property>
</Properties>
</file>