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Layouts/slideLayout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9.xml" ContentType="application/vnd.openxmlformats-officedocument.presentationml.slideLayout+xml"/>
  <Override PartName="/docMetadata/LabelInfo.xml" ContentType="application/vnd.ms-office.classificationlabels+xml"/>
  <Override PartName="/ppt/slideLayouts/slideLayout6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50.xml" ContentType="application/vnd.openxmlformats-officedocument.presentationml.slideLayout+xml"/>
  <Override PartName="/ppt/authors.xml" ContentType="application/vnd.ms-powerpoint.authors+xml"/>
  <Override PartName="/ppt/notesSlides/notesSlide8.xml" ContentType="application/vnd.openxmlformats-officedocument.presentationml.notesSlide+xml"/>
  <Override PartName="/ppt/theme/theme3.xml" ContentType="application/vnd.openxmlformats-officedocument.theme+xml"/>
  <Override PartName="/ppt/theme/theme5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3.xml" ContentType="application/vnd.openxmlformats-officedocument.presentationml.notesSlide+xml"/>
  <Override PartName="/ppt/slideLayouts/slideLayout81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3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8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57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4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theme/theme1.xml" ContentType="application/vnd.openxmlformats-officedocument.theme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  <p:sldMasterId id="2147484331" r:id="rId2"/>
    <p:sldMasterId id="2147484661" r:id="rId3"/>
    <p:sldMasterId id="2147484674" r:id="rId4"/>
    <p:sldMasterId id="2147484695" r:id="rId5"/>
  </p:sldMasterIdLst>
  <p:notesMasterIdLst>
    <p:notesMasterId r:id="rId18"/>
  </p:notesMasterIdLst>
  <p:sldIdLst>
    <p:sldId id="282" r:id="rId6"/>
    <p:sldId id="313" r:id="rId7"/>
    <p:sldId id="2147482899" r:id="rId8"/>
    <p:sldId id="275" r:id="rId9"/>
    <p:sldId id="257" r:id="rId10"/>
    <p:sldId id="260" r:id="rId11"/>
    <p:sldId id="2147483641" r:id="rId12"/>
    <p:sldId id="256" r:id="rId13"/>
    <p:sldId id="258" r:id="rId14"/>
    <p:sldId id="262" r:id="rId15"/>
    <p:sldId id="259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64330017-4636-4466-9373-7051DAD0E86D}">
          <p14:sldIdLst>
            <p14:sldId id="282"/>
          </p14:sldIdLst>
        </p14:section>
        <p14:section name="Introduction" id="{B31F903B-0C6F-4D8A-95A3-D17F1578B561}">
          <p14:sldIdLst>
            <p14:sldId id="313"/>
            <p14:sldId id="2147482899"/>
            <p14:sldId id="275"/>
            <p14:sldId id="257"/>
            <p14:sldId id="260"/>
            <p14:sldId id="2147483641"/>
          </p14:sldIdLst>
        </p14:section>
        <p14:section name="Agent Solution Screenshots" id="{B160CC32-7CAA-42CC-B70D-825E0471F180}">
          <p14:sldIdLst>
            <p14:sldId id="256"/>
            <p14:sldId id="258"/>
          </p14:sldIdLst>
        </p14:section>
        <p14:section name="Demo Prompts, Evals Sets" id="{70251366-88E8-4A51-9CED-AC693F2E5050}">
          <p14:sldIdLst>
            <p14:sldId id="262"/>
            <p14:sldId id="259"/>
          </p14:sldIdLst>
        </p14:section>
        <p14:section name="End" id="{7500A4C2-39EE-452C-BCA7-D6C2353D04A7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EC"/>
    <a:srgbClr val="E8ECF0"/>
    <a:srgbClr val="F6DEF3"/>
    <a:srgbClr val="5084DB"/>
    <a:srgbClr val="83B3E4"/>
    <a:srgbClr val="22205C"/>
    <a:srgbClr val="A230A6"/>
    <a:srgbClr val="353535"/>
    <a:srgbClr val="A12FA5"/>
    <a:srgbClr val="8D6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044193-0486-440B-A1F9-FCF70BB34C4C}" v="4" dt="2026-05-02T05:33:39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D4FDD-C3A4-4324-BA30-9BBC46AE94AC}" type="datetimeFigureOut">
              <a:rPr lang="en-US" smtClean="0"/>
              <a:t>5/2/2026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1222C-7C1A-438C-A286-2CB0EA5696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58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9F3A-0AA8-8866-2ACF-E04B97D5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F83EE-3EE7-C8A7-A951-CFBBDC694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B130F-F589-D74A-B463-929F21FD4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4A480-6DB8-CCDD-63D6-E599D5A4A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9540C-90C6-514F-8B4B-F6FA88B306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15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8C44F-6FA7-DC5E-907D-7746C86DA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79B43-F60F-ED3F-45E4-C9504585B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75FB1-19A0-05E9-34DA-29F3038ED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AFCE7-78FE-1181-72C1-E4A3FC65A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FB8AE-7DB6-43F2-B7E9-E43418B275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66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71444-625B-4820-91B1-E65A25805F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65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D8AA6-CF35-5D58-09B5-0294F6AFA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EDE76-11E0-2407-2E81-F05A389D3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6ECE47-1D2E-811D-B3EB-52C80E11C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6F10-89F7-52CE-3FB3-1DB0C6F30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94F1D-BBEE-493C-A062-93A1846CD0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726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C6858-0F6A-EB64-4BEF-FA836B25D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391300-A47F-205D-49BA-C90812353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32E35C-C2A7-6B3D-3E65-933BB7708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A74D7-214B-8EC0-C88C-F6AAA0588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CACC8-84BD-4A87-AFE8-73E6701673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2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00E95-8CD9-E489-0938-A82C36443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FA93A8-29EF-8DE0-7584-C0B9FD9EB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3FF06-F45E-D2DC-0DCC-A650173E5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A9CDB-08CA-10CD-40D8-641100EF1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1222C-7C1A-438C-A286-2CB0EA5696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17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38AF8-CA48-47E1-63F3-D22992C7F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E3C59-D614-71E9-CA0D-EBD14220C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8FE846-05D4-CAD3-8C17-A04455F40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3DBBB-FDAD-E30C-C6F2-855B680FB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CACC8-84BD-4A87-AFE8-73E6701673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92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7C33A-4058-7D74-5A47-08375FA1F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A88B7-8927-F1BC-0132-A42F11990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8625A-9841-A859-F6A7-4507F24E0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3ADD6-5F5A-DC16-7BBC-B06BD5A71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1222C-7C1A-438C-A286-2CB0EA569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65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ACC2D-1373-3C4F-DE3D-017999938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8053E-9E4C-F088-624F-7244B771D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CC7E4E-BED0-1002-9502-A2C353549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91C8A-BB83-E744-C3F2-C31585ADB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CACC8-84BD-4A87-AFE8-73E6701673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99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3E87F42-010F-3E27-4A6C-FF0B393BD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6895759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689575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251606E-7ED4-0FCC-48A7-298DABEC7C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F65BD8-C626-5B2C-AF8A-7F9CB3809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BD3E7DB-4E42-00BB-7E78-2258EE569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FF3DE55-AA90-4C70-E066-1A6FD29B34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114B71-FD34-0DCF-DE50-BFD6EC4E4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1122252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39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0AA64-2857-089A-38D7-2F214254E9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AAAF14-6312-27D6-344A-FC49DD3F1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5865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3CBC165-170D-08C9-3B02-A3330AE9A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91056"/>
            <a:ext cx="5217510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7432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41148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382E19E-C6C9-5DF7-1994-AFE7414751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3664" y="1591056"/>
            <a:ext cx="5187106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7432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41148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3713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8">
          <p15:clr>
            <a:srgbClr val="954F72"/>
          </p15:clr>
        </p15:guide>
        <p15:guide id="9" pos="2150">
          <p15:clr>
            <a:srgbClr val="954F72"/>
          </p15:clr>
        </p15:guide>
        <p15:guide id="10" pos="2544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88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_with Subhea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99DE518-C598-A940-A59E-AD0A05432B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5219700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E25ABE-71E1-BA48-6C8C-3837559349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5217510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B7E7F6E-4D9D-5F8C-A5F0-526CA973BE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20" y="1594155"/>
            <a:ext cx="5219700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AE155-2008-5357-51E8-E6B1FA7558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3664" y="2085764"/>
            <a:ext cx="5187106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9054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8">
          <p15:clr>
            <a:srgbClr val="954F72"/>
          </p15:clr>
        </p15:guide>
        <p15:guide id="9" pos="2150">
          <p15:clr>
            <a:srgbClr val="954F72"/>
          </p15:clr>
        </p15:guide>
        <p15:guide id="10" pos="2544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940B0D9-7832-B819-D230-4F210761A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0D492BA-29A5-F31A-7F93-39ADE3E5ED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2862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EDCFC9-DB25-88C3-92DA-E2554C14A2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0190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9185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_Text_with Subhea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759A57E-BDDC-1596-6959-BA7696DE9B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30894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52B45-289B-E4AF-9D79-0833059951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33084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9044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4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D313E-5649-B673-5249-168928A48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02B55-2DE6-5957-79ED-207079A3BBDE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813447"/>
            <a:ext cx="2824863" cy="1231106"/>
          </a:xfrm>
        </p:spPr>
        <p:txBody>
          <a:bodyPr anchor="ctr"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Overview header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F4CE491-18E0-F0DD-BBC7-1A9E44641625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CC6DC9-831F-6767-A68C-072E539AC6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56100" y="1581149"/>
            <a:ext cx="7243763" cy="3694113"/>
          </a:xfrm>
          <a:prstGeom prst="roundRect">
            <a:avLst>
              <a:gd name="adj" fmla="val 4978"/>
            </a:avLst>
          </a:prstGeom>
          <a:solidFill>
            <a:schemeClr val="bg1"/>
          </a:solidFill>
          <a:ln w="25400">
            <a:noFill/>
          </a:ln>
          <a:effectLst>
            <a:outerShdw blurRad="304800" dist="38100" dir="2700000" algn="tl" rotWithShape="0">
              <a:srgbClr val="8C8279">
                <a:alpha val="20000"/>
              </a:srgbClr>
            </a:outerShdw>
          </a:effectLst>
        </p:spPr>
        <p:txBody>
          <a:bodyPr wrap="square" lIns="457200" tIns="365760" rIns="457200" bIns="365760" anchor="ctr">
            <a:noAutofit/>
          </a:bodyPr>
          <a:lstStyle>
            <a:lvl1pPr>
              <a:defRPr lang="en-US" sz="2400" smtClean="0"/>
            </a:lvl1pPr>
            <a:lvl2pPr>
              <a:defRPr lang="en-US" sz="140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  <a:spcBef>
                <a:spcPts val="0"/>
              </a:spcBef>
            </a:pPr>
            <a:r>
              <a:rPr lang="en-US"/>
              <a:t>Click to add body content.</a:t>
            </a:r>
          </a:p>
        </p:txBody>
      </p:sp>
    </p:spTree>
    <p:extLst>
      <p:ext uri="{BB962C8B-B14F-4D97-AF65-F5344CB8AC3E}">
        <p14:creationId xmlns:p14="http://schemas.microsoft.com/office/powerpoint/2010/main" val="4524189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176857"/>
            <a:ext cx="4714664" cy="1231106"/>
          </a:xfrm>
        </p:spPr>
        <p:txBody>
          <a:bodyPr anchor="b"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ACB92EB-B163-EB38-0156-C028F872F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2584278"/>
            <a:ext cx="47146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90326-CB8A-9A65-714A-07CD312C3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3088243"/>
            <a:ext cx="4712685" cy="4678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90DBB6-E167-EFBB-7028-7961583956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87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6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7250113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7247070" cy="4678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265176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9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hotos_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6CBF8D-4C8A-D667-58CE-C8A22C93DE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1591310"/>
            <a:ext cx="5365752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F2BCABA-7928-0037-D0EF-38F1FAAC53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4575104"/>
            <a:ext cx="5364429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6B6E8-083F-87EA-AD66-DF2D022A25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4976443"/>
            <a:ext cx="5362178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07B0D1-31C1-C209-CE85-DD1D42B62A7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242049" y="1591310"/>
            <a:ext cx="5357813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CE4749-2B49-FDC6-1E4B-4745903086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3372" y="4575104"/>
            <a:ext cx="5356490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EC9D9DE-CE99-5608-0152-4E27F1BE00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52435" y="4976442"/>
            <a:ext cx="5357598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969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>
          <p15:clr>
            <a:srgbClr val="954F72"/>
          </p15:clr>
        </p15:guide>
        <p15:guide id="6" pos="1372">
          <p15:clr>
            <a:srgbClr val="954F72"/>
          </p15:clr>
        </p15:guide>
        <p15:guide id="7" pos="1560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20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1/2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CC0E392-D5CA-C32F-D9A7-56502655F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505538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6"/>
            <a:ext cx="505538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208FBC-E96F-C956-73C6-8A700A34C3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0A31E97-520B-733B-C008-ADA22D8A5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2831A91-2F18-9527-DDF7-F70EC570E8C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4135685B-B380-16DF-1547-81CB886F1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955AC14-E981-E3BB-D98D-2BC3501FCF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976BFD-AAFD-9CA8-02DC-76CF576C46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107210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hotos_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6CBF8D-4C8A-D667-58CE-C8A22C93DE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1591310"/>
            <a:ext cx="3481388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F2BCABA-7928-0037-D0EF-38F1FAAC53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575104"/>
            <a:ext cx="3479070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6B6E8-083F-87EA-AD66-DF2D022A25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4976443"/>
            <a:ext cx="3477610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07B0D1-31C1-C209-CE85-DD1D42B62A7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4353560" y="1591310"/>
            <a:ext cx="3481388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CE4749-2B49-FDC6-1E4B-4745903086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74792" y="4575104"/>
            <a:ext cx="3476891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EC9D9DE-CE99-5608-0152-4E27F1BE00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83855" y="4976442"/>
            <a:ext cx="3477610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AAE6802-21C6-E5BE-3A2D-31CF010C9E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8128000" y="1591309"/>
            <a:ext cx="3486092" cy="2684159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80D639A-857F-73A5-343B-28EC4082B8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33626" y="4571913"/>
            <a:ext cx="3485371" cy="18785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712E1C1-EE18-EA11-6D06-673117B00DC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28000" y="4973784"/>
            <a:ext cx="3486092" cy="1565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580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>
          <p15:clr>
            <a:srgbClr val="954F72"/>
          </p15:clr>
        </p15:guide>
        <p15:guide id="6" pos="1372">
          <p15:clr>
            <a:srgbClr val="954F72"/>
          </p15:clr>
        </p15:guide>
        <p15:guide id="7" pos="1560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8118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ith Head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21656"/>
            <a:ext cx="8193024" cy="369332"/>
          </a:xfr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21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iv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B8738-659C-4487-C179-9703F1061E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4A0B02-C6C0-76D3-BC6B-A619975932D2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624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76098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3810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2828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5996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0470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FC0CFE3-E01F-87C1-5505-8E5440D118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88183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28A90C3-A2FB-B3D4-7023-773976A242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3265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1704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970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36236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32487BB-F28F-624E-6B1F-8412C9E22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8501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48503B7-26F1-31BD-E252-7D7A92D8A0C4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8311403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pporting_Five cards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624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76098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3810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2828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5996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0470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FC0CFE3-E01F-87C1-5505-8E5440D118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88183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28A90C3-A2FB-B3D4-7023-773976A242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3265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1704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970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36236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32487BB-F28F-624E-6B1F-8412C9E22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8501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48503B7-26F1-31BD-E252-7D7A92D8A0C4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801064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pporting_Five cards_Flu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624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76098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0161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2828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2347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0470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FC0CFE3-E01F-87C1-5505-8E5440D118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88183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28A90C3-A2FB-B3D4-7023-773976A242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3265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1704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970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36236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32487BB-F28F-624E-6B1F-8412C9E22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8501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48503B7-26F1-31BD-E252-7D7A92D8A0C4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2364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our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ED0B6-0772-8595-DDA6-FCFE92FDE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037EDD-BD21-5EBA-5A70-F2299BCCB50E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9473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394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508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398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39543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8401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9473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9508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39783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8758C0F-8FEC-C1CC-1517-E499A0BF0FA3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577976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Thre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AF843-3DBB-64EC-0200-7065BF844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DBF395-0982-6672-D85B-495E7EEA2F28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7" y="2286000"/>
            <a:ext cx="3471863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3718" y="2286000"/>
            <a:ext cx="3471863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98193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7999" y="2286000"/>
            <a:ext cx="3471863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7247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7" y="4144741"/>
            <a:ext cx="3471863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3718" y="4144741"/>
            <a:ext cx="3471863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999" y="4144741"/>
            <a:ext cx="3471863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D6E9C5C-6DF0-199B-2776-CC9F9EF38A31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218337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ive Cards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EF6B487-BBE1-1BBE-0BB8-EA6392C3E4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216" y="1586084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6CBA228-536C-0BEC-D399-8BB6729C062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776294" y="167752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16B380D-A607-794F-148B-423F256C13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216" y="2508379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BEC3E464-906E-F731-E535-C94C1CE1F3A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776294" y="2599819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876E288-AF68-04AE-CC33-66C87D722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16" y="3430674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FED055F-8EE4-726D-1505-A3D211F3254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76294" y="352211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A718BA7-C022-AC6A-788C-61E8C34A12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216" y="4352969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C470E721-D70D-421E-AB17-3F84FC2C855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76294" y="4444409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5397520-97D2-0917-A920-CECA6D7DDF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5216" y="5275263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31AA0EE9-0115-42C1-650A-0E4215C6FD64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76294" y="5366703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1271476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our Cards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EF6B487-BBE1-1BBE-0BB8-EA6392C3E4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216" y="1586084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6CBA228-536C-0BEC-D399-8BB6729C062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9690" y="172324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16B380D-A607-794F-148B-423F256C13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216" y="2642417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BEC3E464-906E-F731-E535-C94C1CE1F3A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29690" y="2779577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876E288-AF68-04AE-CC33-66C87D722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16" y="3698750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FED055F-8EE4-726D-1505-A3D211F3254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29690" y="3835910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A718BA7-C022-AC6A-788C-61E8C34A12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216" y="4755082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C470E721-D70D-421E-AB17-3F84FC2C855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29690" y="4892242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560771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1/3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3E87F42-010F-3E27-4A6C-FF0B393BD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6895759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689575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251606E-7ED4-0FCC-48A7-298DABEC7C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F65BD8-C626-5B2C-AF8A-7F9CB3809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075368-BA70-E259-E472-56961BBBB32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9016" y="0"/>
            <a:ext cx="4059936" cy="6858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BD3E7DB-4E42-00BB-7E78-2258EE569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FF3DE55-AA90-4C70-E066-1A6FD29B34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114B71-FD34-0DCF-DE50-BFD6EC4E4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2916890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Three Cards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EF6B487-BBE1-1BBE-0BB8-EA6392C3E4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216" y="1586084"/>
            <a:ext cx="6592824" cy="1280160"/>
          </a:xfrm>
          <a:prstGeom prst="roundRect">
            <a:avLst>
              <a:gd name="adj" fmla="val 8039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6CBA228-536C-0BEC-D399-8BB6729C062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9690" y="195184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16B380D-A607-794F-148B-423F256C13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216" y="3110634"/>
            <a:ext cx="6592824" cy="1280160"/>
          </a:xfrm>
          <a:prstGeom prst="roundRect">
            <a:avLst>
              <a:gd name="adj" fmla="val 8783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BEC3E464-906E-F731-E535-C94C1CE1F3A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29690" y="347639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876E288-AF68-04AE-CC33-66C87D722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16" y="4635183"/>
            <a:ext cx="6592824" cy="1280160"/>
          </a:xfrm>
          <a:prstGeom prst="roundRect">
            <a:avLst>
              <a:gd name="adj" fmla="val 8039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FED055F-8EE4-726D-1505-A3D211F3254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29690" y="5000943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189252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ona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fingerprint&#10;&#10;Description automatically generated">
            <a:extLst>
              <a:ext uri="{FF2B5EF4-FFF2-40B4-BE49-F238E27FC236}">
                <a16:creationId xmlns:a16="http://schemas.microsoft.com/office/drawing/2014/main" id="{E335B6B2-8C79-14D8-86E5-6C299BFAD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8FB14-F747-9339-3EE5-C4F449EB30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5075" y="582614"/>
            <a:ext cx="9720263" cy="4984750"/>
          </a:xfrm>
          <a:prstGeom prst="rect">
            <a:avLst/>
          </a:prstGeom>
          <a:noFill/>
        </p:spPr>
        <p:txBody>
          <a:bodyPr lIns="182880" tIns="0" rIns="18288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40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854EEF-C7A8-E835-8786-CE9606DBA72F}"/>
              </a:ext>
            </a:extLst>
          </p:cNvPr>
          <p:cNvGrpSpPr/>
          <p:nvPr userDrawn="1"/>
        </p:nvGrpSpPr>
        <p:grpSpPr>
          <a:xfrm>
            <a:off x="-363537" y="-794469"/>
            <a:ext cx="11967909" cy="6830621"/>
            <a:chOff x="-363537" y="-794469"/>
            <a:chExt cx="11967909" cy="6830621"/>
          </a:xfrm>
          <a:solidFill>
            <a:schemeClr val="bg1">
              <a:alpha val="5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14080C-F3F4-13A4-2D8E-5320ED763F40}"/>
                </a:ext>
              </a:extLst>
            </p:cNvPr>
            <p:cNvGrpSpPr/>
            <p:nvPr userDrawn="1"/>
          </p:nvGrpSpPr>
          <p:grpSpPr>
            <a:xfrm>
              <a:off x="-363537" y="-794469"/>
              <a:ext cx="3776662" cy="2755861"/>
              <a:chOff x="579438" y="1126541"/>
              <a:chExt cx="1890712" cy="1379668"/>
            </a:xfrm>
            <a:grpFill/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A5A5D7C-C668-A60C-1337-AD8F0D6A26DB}"/>
                  </a:ext>
                </a:extLst>
              </p:cNvPr>
              <p:cNvSpPr/>
              <p:nvPr/>
            </p:nvSpPr>
            <p:spPr>
              <a:xfrm>
                <a:off x="579438" y="1126586"/>
                <a:ext cx="853803" cy="1379623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76BEE04-3ED7-AD80-3879-30C1CBBF3E38}"/>
                  </a:ext>
                </a:extLst>
              </p:cNvPr>
              <p:cNvSpPr/>
              <p:nvPr/>
            </p:nvSpPr>
            <p:spPr>
              <a:xfrm>
                <a:off x="1619164" y="1126541"/>
                <a:ext cx="850986" cy="1378818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70D4CC-A130-7A9B-CEC9-C69848BA9B1F}"/>
                </a:ext>
              </a:extLst>
            </p:cNvPr>
            <p:cNvGrpSpPr/>
            <p:nvPr userDrawn="1"/>
          </p:nvGrpSpPr>
          <p:grpSpPr>
            <a:xfrm>
              <a:off x="9720263" y="4661303"/>
              <a:ext cx="1884109" cy="1374849"/>
              <a:chOff x="9720263" y="3973878"/>
              <a:chExt cx="1884109" cy="1374849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C0CB980-D16C-70CA-5907-7B1A40AD2E83}"/>
                  </a:ext>
                </a:extLst>
              </p:cNvPr>
              <p:cNvSpPr/>
              <p:nvPr/>
            </p:nvSpPr>
            <p:spPr>
              <a:xfrm rot="10800000">
                <a:off x="10753551" y="3973878"/>
                <a:ext cx="850821" cy="1374804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1529C7C-3341-030E-AF28-EBAE8B95AA15}"/>
                  </a:ext>
                </a:extLst>
              </p:cNvPr>
              <p:cNvSpPr/>
              <p:nvPr/>
            </p:nvSpPr>
            <p:spPr>
              <a:xfrm rot="10800000">
                <a:off x="9720263" y="3974725"/>
                <a:ext cx="848015" cy="1374002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DB6741D-E112-B32A-45E9-4DCFCB970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150" y="5346775"/>
            <a:ext cx="6166943" cy="184666"/>
          </a:xfrm>
        </p:spPr>
        <p:txBody>
          <a:bodyPr anchor="b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6E9D18-10CD-EFF5-7F9D-D2CEACFCC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0150" y="5578907"/>
            <a:ext cx="6166943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84A1A5A6-DEC9-08DC-DCBE-9D260F64A95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35075" y="512170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</p:spTree>
    <p:extLst>
      <p:ext uri="{BB962C8B-B14F-4D97-AF65-F5344CB8AC3E}">
        <p14:creationId xmlns:p14="http://schemas.microsoft.com/office/powerpoint/2010/main" val="29363420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ona_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8FB14-F747-9339-3EE5-C4F449EB30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5075" y="582613"/>
            <a:ext cx="9720263" cy="4984750"/>
          </a:xfrm>
          <a:prstGeom prst="rect">
            <a:avLst/>
          </a:prstGeom>
          <a:noFill/>
        </p:spPr>
        <p:txBody>
          <a:bodyPr lIns="182880" tIns="0" rIns="18288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40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854EEF-C7A8-E835-8786-CE9606DBA72F}"/>
              </a:ext>
            </a:extLst>
          </p:cNvPr>
          <p:cNvGrpSpPr/>
          <p:nvPr userDrawn="1"/>
        </p:nvGrpSpPr>
        <p:grpSpPr>
          <a:xfrm>
            <a:off x="-363537" y="-795362"/>
            <a:ext cx="11967909" cy="6829584"/>
            <a:chOff x="-363537" y="-795362"/>
            <a:chExt cx="11967909" cy="6829584"/>
          </a:xfrm>
          <a:gradFill>
            <a:gsLst>
              <a:gs pos="50000">
                <a:srgbClr val="F4F3F5"/>
              </a:gs>
              <a:gs pos="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85000"/>
                  <a:alpha val="50000"/>
                </a:schemeClr>
              </a:gs>
            </a:gsLst>
            <a:lin ang="3600000" scaled="0"/>
          </a:gra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14080C-F3F4-13A4-2D8E-5320ED763F40}"/>
                </a:ext>
              </a:extLst>
            </p:cNvPr>
            <p:cNvGrpSpPr/>
            <p:nvPr userDrawn="1"/>
          </p:nvGrpSpPr>
          <p:grpSpPr>
            <a:xfrm>
              <a:off x="-363537" y="-795362"/>
              <a:ext cx="3776662" cy="2755861"/>
              <a:chOff x="579438" y="1126094"/>
              <a:chExt cx="1890712" cy="1379668"/>
            </a:xfrm>
            <a:grpFill/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A5A5D7C-C668-A60C-1337-AD8F0D6A26DB}"/>
                  </a:ext>
                </a:extLst>
              </p:cNvPr>
              <p:cNvSpPr/>
              <p:nvPr/>
            </p:nvSpPr>
            <p:spPr>
              <a:xfrm>
                <a:off x="579438" y="1126139"/>
                <a:ext cx="853803" cy="1379623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76BEE04-3ED7-AD80-3879-30C1CBBF3E38}"/>
                  </a:ext>
                </a:extLst>
              </p:cNvPr>
              <p:cNvSpPr/>
              <p:nvPr/>
            </p:nvSpPr>
            <p:spPr>
              <a:xfrm>
                <a:off x="1619164" y="1126094"/>
                <a:ext cx="850986" cy="1378818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70D4CC-A130-7A9B-CEC9-C69848BA9B1F}"/>
                </a:ext>
              </a:extLst>
            </p:cNvPr>
            <p:cNvGrpSpPr/>
            <p:nvPr userDrawn="1"/>
          </p:nvGrpSpPr>
          <p:grpSpPr>
            <a:xfrm>
              <a:off x="9720263" y="4659373"/>
              <a:ext cx="1884109" cy="1374849"/>
              <a:chOff x="9720263" y="3971948"/>
              <a:chExt cx="1884109" cy="1374849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C0CB980-D16C-70CA-5907-7B1A40AD2E83}"/>
                  </a:ext>
                </a:extLst>
              </p:cNvPr>
              <p:cNvSpPr/>
              <p:nvPr/>
            </p:nvSpPr>
            <p:spPr>
              <a:xfrm rot="10800000">
                <a:off x="10753551" y="3971948"/>
                <a:ext cx="850821" cy="1374804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1529C7C-3341-030E-AF28-EBAE8B95AA15}"/>
                  </a:ext>
                </a:extLst>
              </p:cNvPr>
              <p:cNvSpPr/>
              <p:nvPr/>
            </p:nvSpPr>
            <p:spPr>
              <a:xfrm rot="10800000">
                <a:off x="9720263" y="3972795"/>
                <a:ext cx="848015" cy="1374002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DB6741D-E112-B32A-45E9-4DCFCB970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150" y="5346775"/>
            <a:ext cx="6166943" cy="184666"/>
          </a:xfrm>
        </p:spPr>
        <p:txBody>
          <a:bodyPr anchor="b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6E9D18-10CD-EFF5-7F9D-D2CEACFCC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0150" y="5578907"/>
            <a:ext cx="6166943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84A1A5A6-DEC9-08DC-DCBE-9D260F64A95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35075" y="512170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</p:spTree>
    <p:extLst>
      <p:ext uri="{BB962C8B-B14F-4D97-AF65-F5344CB8AC3E}">
        <p14:creationId xmlns:p14="http://schemas.microsoft.com/office/powerpoint/2010/main" val="2907066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ona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DB6741D-E112-B32A-45E9-4DCFCB970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0345" y="5175044"/>
            <a:ext cx="6166943" cy="246221"/>
          </a:xfrm>
        </p:spPr>
        <p:txBody>
          <a:bodyPr anchor="b"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6E9D18-10CD-EFF5-7F9D-D2CEACFCC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10345" y="5468731"/>
            <a:ext cx="6166943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84A1A5A6-DEC9-08DC-DCBE-9D260F64A95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35075" y="4946091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8FB14-F747-9339-3EE5-C4F449EB30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5075" y="1582751"/>
            <a:ext cx="9720263" cy="3051582"/>
          </a:xfrm>
          <a:prstGeom prst="rect">
            <a:avLst/>
          </a:prstGeom>
          <a:noFill/>
        </p:spPr>
        <p:txBody>
          <a:bodyPr lIns="182880" tIns="0" rIns="18288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E0CF2-AD58-E84C-DF7C-3ECD939CDA65}"/>
              </a:ext>
            </a:extLst>
          </p:cNvPr>
          <p:cNvGrpSpPr/>
          <p:nvPr userDrawn="1"/>
        </p:nvGrpSpPr>
        <p:grpSpPr>
          <a:xfrm>
            <a:off x="579438" y="1289050"/>
            <a:ext cx="11024934" cy="3676687"/>
            <a:chOff x="579438" y="1289050"/>
            <a:chExt cx="11024934" cy="3676687"/>
          </a:xfrm>
          <a:gradFill>
            <a:gsLst>
              <a:gs pos="50000">
                <a:schemeClr val="bg1">
                  <a:lumMod val="95000"/>
                </a:schemeClr>
              </a:gs>
              <a:gs pos="0">
                <a:srgbClr val="F4F3F5"/>
              </a:gs>
              <a:gs pos="100000">
                <a:srgbClr val="F4F3F5"/>
              </a:gs>
            </a:gsLst>
            <a:lin ang="3600000" scaled="0"/>
          </a:gra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A5A5D7C-C668-A60C-1337-AD8F0D6A26DB}"/>
                </a:ext>
              </a:extLst>
            </p:cNvPr>
            <p:cNvSpPr/>
            <p:nvPr/>
          </p:nvSpPr>
          <p:spPr>
            <a:xfrm>
              <a:off x="579438" y="1289095"/>
              <a:ext cx="853803" cy="137962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76BEE04-3ED7-AD80-3879-30C1CBBF3E38}"/>
                </a:ext>
              </a:extLst>
            </p:cNvPr>
            <p:cNvSpPr/>
            <p:nvPr/>
          </p:nvSpPr>
          <p:spPr>
            <a:xfrm>
              <a:off x="1619164" y="1289050"/>
              <a:ext cx="850986" cy="1378818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0CB980-D16C-70CA-5907-7B1A40AD2E83}"/>
                </a:ext>
              </a:extLst>
            </p:cNvPr>
            <p:cNvSpPr/>
            <p:nvPr/>
          </p:nvSpPr>
          <p:spPr>
            <a:xfrm rot="10800000">
              <a:off x="10753551" y="3590888"/>
              <a:ext cx="850821" cy="1374804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1529C7C-3341-030E-AF28-EBAE8B95AA15}"/>
                </a:ext>
              </a:extLst>
            </p:cNvPr>
            <p:cNvSpPr/>
            <p:nvPr/>
          </p:nvSpPr>
          <p:spPr>
            <a:xfrm rot="10800000">
              <a:off x="9720263" y="3591735"/>
              <a:ext cx="848015" cy="1374002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414711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s_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8A7BA5-5995-943F-1384-32563AD848B2}"/>
              </a:ext>
            </a:extLst>
          </p:cNvPr>
          <p:cNvSpPr/>
          <p:nvPr userDrawn="1"/>
        </p:nvSpPr>
        <p:spPr bwMode="auto">
          <a:xfrm>
            <a:off x="588261" y="1578484"/>
            <a:ext cx="5360101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98AACE-2C06-CE93-F941-BC2DC577566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0904" y="3346435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56E5332-DFD7-DAC9-D209-9CFFA73590F4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4FDAF6F-F674-CB0B-7DF4-B17760DCFCD2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E0F22F3-870D-4C92-B33F-4E9ACD4BE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150" y="2194030"/>
            <a:ext cx="3154680" cy="246221"/>
          </a:xfrm>
        </p:spPr>
        <p:txBody>
          <a:bodyPr anchor="b"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508E496-BD60-F6E0-09B6-408FD668DD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0150" y="2487717"/>
            <a:ext cx="3154680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FBCCEAE-7763-3B28-690B-E986DA35C96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00904" y="1882617"/>
            <a:ext cx="1280160" cy="128016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75FFC1C-F717-B6BC-48FB-547121E8D1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904" y="3575050"/>
            <a:ext cx="4723670" cy="1992299"/>
          </a:xfrm>
          <a:prstGeom prst="rect">
            <a:avLst/>
          </a:prstGeom>
          <a:noFill/>
        </p:spPr>
        <p:txBody>
          <a:bodyPr lIns="182880" tIns="91440" rIns="182880" bIns="27432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937586-5580-F25A-12E0-115C5CFB0F8F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4998022" y="5110163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EC4C7DD-78AF-4603-9C0F-78E60652DDC1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15FB823-98C1-629F-246F-63D075A7750C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2FEEDF3-A87B-E8D7-4076-109B1DB8E20D}"/>
              </a:ext>
            </a:extLst>
          </p:cNvPr>
          <p:cNvSpPr/>
          <p:nvPr userDrawn="1"/>
        </p:nvSpPr>
        <p:spPr bwMode="auto">
          <a:xfrm>
            <a:off x="6254529" y="1578484"/>
            <a:ext cx="5360101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D5B39C-FFEA-0EB0-A560-9937940CDA2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67172" y="3346435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ED0145B-1849-8915-DD24-35CD16C77E39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63022D-7203-0A46-C1E3-288F190B8880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8373318-4C78-54BA-B044-B498538CCF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6418" y="2194030"/>
            <a:ext cx="3154680" cy="246221"/>
          </a:xfrm>
        </p:spPr>
        <p:txBody>
          <a:bodyPr anchor="b"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B84CA70-334C-5E8C-4C24-38FB7F6F77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418" y="2487717"/>
            <a:ext cx="3154680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AE0D7FB4-1261-377E-2777-AF67EE7E491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67172" y="1882617"/>
            <a:ext cx="1280160" cy="128016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83931CDE-ED46-0DDB-DA5A-27DEEEE3E7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7172" y="3575050"/>
            <a:ext cx="4723670" cy="1992299"/>
          </a:xfrm>
          <a:prstGeom prst="rect">
            <a:avLst/>
          </a:prstGeom>
          <a:noFill/>
        </p:spPr>
        <p:txBody>
          <a:bodyPr lIns="182880" tIns="91440" rIns="182880" bIns="27432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13CE26-DC09-4858-CA66-9F6DC96A112A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0664290" y="5110163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BF11E04-1FD1-33F6-88CC-4589771C0645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8CC73F7-25CB-9D9E-14D1-F8720783BBAB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94118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s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FECC15D-20E1-49CB-73A5-B65015121C47}"/>
              </a:ext>
            </a:extLst>
          </p:cNvPr>
          <p:cNvSpPr/>
          <p:nvPr userDrawn="1"/>
        </p:nvSpPr>
        <p:spPr bwMode="auto">
          <a:xfrm>
            <a:off x="588262" y="1578484"/>
            <a:ext cx="3474720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F501FC-5C4C-D66E-54C5-6B6B2D33E78C}"/>
              </a:ext>
            </a:extLst>
          </p:cNvPr>
          <p:cNvGrpSpPr/>
          <p:nvPr userDrawn="1"/>
        </p:nvGrpSpPr>
        <p:grpSpPr>
          <a:xfrm>
            <a:off x="2818604" y="1892320"/>
            <a:ext cx="939800" cy="68578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43D2AB-40A4-AA39-1EAF-F48806A67965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88DF1EF-4F11-362E-504C-78F431CAB9B6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5A235D0-36C4-9187-984E-599156041767}"/>
              </a:ext>
            </a:extLst>
          </p:cNvPr>
          <p:cNvSpPr/>
          <p:nvPr userDrawn="1"/>
        </p:nvSpPr>
        <p:spPr bwMode="auto">
          <a:xfrm>
            <a:off x="4382610" y="1578484"/>
            <a:ext cx="3474720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8F2663D-53BE-7004-1BF4-950003AC4EB5}"/>
              </a:ext>
            </a:extLst>
          </p:cNvPr>
          <p:cNvSpPr/>
          <p:nvPr userDrawn="1"/>
        </p:nvSpPr>
        <p:spPr bwMode="auto">
          <a:xfrm>
            <a:off x="8123650" y="1578484"/>
            <a:ext cx="3474720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06CF0C8-15F1-91F8-8CB3-1EEE4B617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904" y="3281363"/>
            <a:ext cx="2852928" cy="246221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C836AFA-DA09-CA2B-BF8E-7359C03E9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904" y="3575050"/>
            <a:ext cx="2852928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DBCAEF1-E148-20F7-E44E-1931FC62D42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00904" y="1882617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125BD5A-1851-2879-A2A9-9E2DC5C46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759" y="3281363"/>
            <a:ext cx="2852928" cy="246221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430252D-7805-5056-57C8-55754617BC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759" y="3575050"/>
            <a:ext cx="2852928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5EE729A0-1470-4FDA-682A-67A9AA9A6C75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91759" y="1882617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22C70F1-89B1-D058-07CB-AC3BA5F14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32799" y="3281363"/>
            <a:ext cx="2852928" cy="246221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D0084B9-01CC-8917-9AFA-746280EEF6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32799" y="3575050"/>
            <a:ext cx="2852928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805C3C53-C092-2B53-5922-7171C06DFD5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432799" y="1882617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52DD8B1F-D06A-3201-C819-972A5153D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904" y="4120516"/>
            <a:ext cx="2852928" cy="1737360"/>
          </a:xfrm>
          <a:prstGeom prst="rect">
            <a:avLst/>
          </a:prstGeom>
          <a:noFill/>
        </p:spPr>
        <p:txBody>
          <a:bodyPr lIns="0" tIns="45720" rIns="274320" bIns="274320">
            <a:noAutofit/>
          </a:bodyPr>
          <a:lstStyle>
            <a:lvl1pPr marL="57150" indent="-57150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45087FA9-BFC2-906C-07CB-BB680BBA9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759" y="4120516"/>
            <a:ext cx="2852928" cy="1737360"/>
          </a:xfrm>
          <a:prstGeom prst="rect">
            <a:avLst/>
          </a:prstGeom>
          <a:noFill/>
        </p:spPr>
        <p:txBody>
          <a:bodyPr lIns="0" tIns="45720" rIns="274320" bIns="274320">
            <a:noAutofit/>
          </a:bodyPr>
          <a:lstStyle>
            <a:lvl1pPr marL="57150" indent="-57150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E44649E-F23C-B213-A4D2-4306E57619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2799" y="4120516"/>
            <a:ext cx="2852928" cy="1737360"/>
          </a:xfrm>
          <a:prstGeom prst="rect">
            <a:avLst/>
          </a:prstGeom>
          <a:noFill/>
        </p:spPr>
        <p:txBody>
          <a:bodyPr lIns="0" tIns="45720" rIns="274320" bIns="274320">
            <a:noAutofit/>
          </a:bodyPr>
          <a:lstStyle>
            <a:lvl1pPr marL="57150" indent="-57150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621E7E-E3DD-CD93-E97B-11B0D9A16DB3}"/>
              </a:ext>
            </a:extLst>
          </p:cNvPr>
          <p:cNvGrpSpPr/>
          <p:nvPr userDrawn="1"/>
        </p:nvGrpSpPr>
        <p:grpSpPr>
          <a:xfrm>
            <a:off x="6609459" y="1892320"/>
            <a:ext cx="939800" cy="68578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F834AD2-0814-139D-605E-B49BD303F199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A39EBDA-FA33-83C7-1AAE-273950E727AE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484C799-224D-A501-3AF1-481294835126}"/>
              </a:ext>
            </a:extLst>
          </p:cNvPr>
          <p:cNvGrpSpPr/>
          <p:nvPr userDrawn="1"/>
        </p:nvGrpSpPr>
        <p:grpSpPr>
          <a:xfrm>
            <a:off x="10350499" y="1892320"/>
            <a:ext cx="939800" cy="68578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CCABA1B-4E22-8624-C9C0-B6B9C9EB5E18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B1ABD7F-5B46-723D-B2FD-09D7E1BDF6DA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17907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s_Quar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FECC15D-20E1-49CB-73A5-B65015121C47}"/>
              </a:ext>
            </a:extLst>
          </p:cNvPr>
          <p:cNvSpPr/>
          <p:nvPr userDrawn="1"/>
        </p:nvSpPr>
        <p:spPr bwMode="auto">
          <a:xfrm>
            <a:off x="588261" y="1594484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F501FC-5C4C-D66E-54C5-6B6B2D33E7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73325" y="1858613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43D2AB-40A4-AA39-1EAF-F48806A67965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88DF1EF-4F11-362E-504C-78F431CAB9B6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06CF0C8-15F1-91F8-8CB3-1EEE4B617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111" y="3026542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C836AFA-DA09-CA2B-BF8E-7359C03E9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11" y="3249218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DBCAEF1-E148-20F7-E44E-1931FC62D42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73814" y="1858613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52DD8B1F-D06A-3201-C819-972A5153D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70150" y="2076925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D2D506-305D-6591-A1D9-B650391DD6F5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5388664" y="3300730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6783E6A-E810-691C-D88B-906E835EE714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72DD79-9956-90C0-76E9-112DEBF664BA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CFC960-84EB-71FD-0BD6-E4EA1EAD9C4C}"/>
              </a:ext>
            </a:extLst>
          </p:cNvPr>
          <p:cNvSpPr/>
          <p:nvPr userDrawn="1"/>
        </p:nvSpPr>
        <p:spPr bwMode="auto">
          <a:xfrm>
            <a:off x="588261" y="4053173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4158BC-88BF-B0FC-99D1-1E7CEE235F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73325" y="4317302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28F763D-8042-1181-79A5-55CA3D860EFF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BA379A-2BE7-9B95-8151-ED39E0B2BBC4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CB5C34-9F03-634B-33AE-4A2B4D95C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2111" y="5485231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9A0C527-762D-7A8F-38F5-D45AE9B91A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111" y="5707907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3C7C6FED-5766-A6EE-28BC-F010793968E5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1073814" y="4317302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70A076C-0F45-109C-70DC-B3285D91DB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0150" y="4535614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1DDD66-7CD4-B850-B88F-44397154F4E0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5388664" y="5759419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8AF2DE8-B393-8CF5-4292-5A5AE9745CDB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521A9F1-6AA1-485D-BDAA-6BDE2FB0D458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E247FD-3EE0-8F83-C840-EAE9C4AA92BB}"/>
              </a:ext>
            </a:extLst>
          </p:cNvPr>
          <p:cNvSpPr/>
          <p:nvPr userDrawn="1"/>
        </p:nvSpPr>
        <p:spPr bwMode="auto">
          <a:xfrm>
            <a:off x="6243640" y="1594484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B22228-E016-A76F-5B9D-4556E34135E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28704" y="1858613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F9371BC-532B-5A01-10F4-7DB3ADA74B6D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A2313B7-94CA-1922-1FCB-84FECF556DC3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42FB0CC-DD44-70C3-135B-F177815873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47490" y="3026542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AD52AE4F-82CE-34A8-CA84-2B318E5C07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47490" y="3249218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50" name="Picture Placeholder 12">
            <a:extLst>
              <a:ext uri="{FF2B5EF4-FFF2-40B4-BE49-F238E27FC236}">
                <a16:creationId xmlns:a16="http://schemas.microsoft.com/office/drawing/2014/main" id="{FAAF2EAC-C143-24AE-54BB-33849336290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729193" y="1858613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8AB1F3F2-C511-5F5C-D7C0-86A6AF3687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5529" y="2076925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EE61A72-ED5A-7E69-1A27-40D56EB31BDC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1044043" y="3300730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C08DDB-6D74-BB06-5236-4412E9BC294B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D4ACBF-DB38-7254-F4AC-8DA3B0B2C8EA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4D1C0E9-F30A-A686-8FC3-761DCAD9F888}"/>
              </a:ext>
            </a:extLst>
          </p:cNvPr>
          <p:cNvSpPr/>
          <p:nvPr userDrawn="1"/>
        </p:nvSpPr>
        <p:spPr bwMode="auto">
          <a:xfrm>
            <a:off x="6243640" y="4053173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5AC4A80-723F-55DC-B117-1752F643967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28704" y="4317302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2F5C16B-B44C-7E24-C143-0E16E21D1FD4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C71B7A9-7568-3A89-C6D8-5CC592F3620F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EC729A02-10E7-1194-1A24-A71443B21E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47490" y="5485231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99F75C12-A0E8-141E-5950-7A92585BC8E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47490" y="5707907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61" name="Picture Placeholder 12">
            <a:extLst>
              <a:ext uri="{FF2B5EF4-FFF2-40B4-BE49-F238E27FC236}">
                <a16:creationId xmlns:a16="http://schemas.microsoft.com/office/drawing/2014/main" id="{0BEA434A-BDEB-73E3-CE10-AEE8E0386FD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729193" y="4317302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D1040E38-2EF9-380B-81D7-BAE485390F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25529" y="4535614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76AAA81-1475-247C-C28A-570D95E3E7F9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1044043" y="5759419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25AF195-79AA-CD19-555A-9339A14B3A40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6426EBB-B272-6F20-331F-AD68258FA06D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3898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712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_Challenges and Goa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2BC406-5E41-4295-DFC0-1FEE2A015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1666240"/>
            <a:ext cx="3291840" cy="4389120"/>
          </a:xfrm>
          <a:prstGeom prst="roundRect">
            <a:avLst>
              <a:gd name="adj" fmla="val 549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  <a:ln w="254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4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defTabSz="914400"/>
            <a:r>
              <a:rPr lang="en-US"/>
              <a:t>Challenges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FC5F51D-DE8A-17A2-2BCE-594017AC7A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3374" y="1666240"/>
            <a:ext cx="3291840" cy="4389120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381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sz="2400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Goals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ED2FC49-DF18-892C-5C6F-5D46660CE9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438" y="2578100"/>
            <a:ext cx="3291840" cy="3291840"/>
          </a:xfrm>
        </p:spPr>
        <p:txBody>
          <a:bodyPr lIns="274320" rIns="182880">
            <a:noAutofit/>
          </a:bodyPr>
          <a:lstStyle>
            <a:lvl1pPr marL="287338" indent="-227013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/>
              <a:t>Body content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13ECA90-08CD-0CAA-95D5-9FFCCBCFC7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3374" y="2578100"/>
            <a:ext cx="3291840" cy="3291840"/>
          </a:xfrm>
        </p:spPr>
        <p:txBody>
          <a:bodyPr lIns="274320" rIns="182880">
            <a:noAutofit/>
          </a:bodyPr>
          <a:lstStyle>
            <a:lvl1pPr marL="287338" indent="-227013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/>
              <a:t>Body content</a:t>
            </a:r>
          </a:p>
        </p:txBody>
      </p:sp>
    </p:spTree>
    <p:extLst>
      <p:ext uri="{BB962C8B-B14F-4D97-AF65-F5344CB8AC3E}">
        <p14:creationId xmlns:p14="http://schemas.microsoft.com/office/powerpoint/2010/main" val="4168016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_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Scenario header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9727409-148D-3C66-C81C-1CFE4EDD8C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0" y="3576639"/>
            <a:ext cx="12192000" cy="3281362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55912-21FD-C80C-6F36-8FFEE0206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F91D13-C250-918D-620C-5035AE0BF5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205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41942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_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Scenario header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9727409-148D-3C66-C81C-1CFE4EDD8C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3588385"/>
            <a:ext cx="5365752" cy="2687003"/>
          </a:xfrm>
          <a:prstGeom prst="roundRect">
            <a:avLst>
              <a:gd name="adj" fmla="val 4496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2ED2145-4C6F-87B1-1452-FF2E8F5EB1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242049" y="3588385"/>
            <a:ext cx="5357813" cy="2687003"/>
          </a:xfrm>
          <a:prstGeom prst="roundRect">
            <a:avLst>
              <a:gd name="adj" fmla="val 3502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55912-21FD-C80C-6F36-8FFEE0206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F91D13-C250-918D-620C-5035AE0BF5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205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32338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Full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6E14AAE-865A-8848-0110-5A143FFCA0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6667" b="-73333"/>
            </a:stretch>
          </a:blipFill>
        </p:spPr>
        <p:txBody>
          <a:bodyPr lIns="0" tIns="237744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F62B460-7838-D919-2107-2AE2DB807F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54E53D-428B-872F-679F-3347A7E78D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9BB543-DD77-1FAF-565C-74322028C1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E8DD705-0138-7AF6-872C-EBDC94779E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746DB29-FA36-1490-E923-0B9C21A416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3301811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_with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Scenario header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9727409-148D-3C66-C81C-1CFE4EDD8C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3588385"/>
            <a:ext cx="3479800" cy="2687003"/>
          </a:xfrm>
          <a:prstGeom prst="roundRect">
            <a:avLst>
              <a:gd name="adj" fmla="val 4496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2ED2145-4C6F-87B1-1452-FF2E8F5EB1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4356101" y="3588385"/>
            <a:ext cx="3479800" cy="2687003"/>
          </a:xfrm>
          <a:prstGeom prst="roundRect">
            <a:avLst>
              <a:gd name="adj" fmla="val 3502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55912-21FD-C80C-6F36-8FFEE0206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F91D13-C250-918D-620C-5035AE0BF5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205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F82FA8A-28AD-EF8F-A34E-CD8BDE5A576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ltGray">
          <a:xfrm>
            <a:off x="8128002" y="3588385"/>
            <a:ext cx="3479800" cy="2687003"/>
          </a:xfrm>
          <a:prstGeom prst="roundRect">
            <a:avLst>
              <a:gd name="adj" fmla="val 3502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403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ft Document_Layou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5026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_Green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7017DD8-539B-05E2-42A4-C9F38E081C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-1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838B9-DB6B-48C0-0E5F-37D986C2C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1"/>
              <a:ext cx="12192000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05D734-63D3-E03F-CF97-1A1E03D56B12}"/>
                </a:ext>
              </a:extLst>
            </p:cNvPr>
            <p:cNvGrpSpPr/>
            <p:nvPr/>
          </p:nvGrpSpPr>
          <p:grpSpPr>
            <a:xfrm>
              <a:off x="2957230" y="6641803"/>
              <a:ext cx="5937176" cy="215446"/>
              <a:chOff x="2957230" y="6641803"/>
              <a:chExt cx="5937176" cy="21544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A2D29EF-FC8D-4C46-B973-B5C7F4092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6901803" y="6641803"/>
                <a:ext cx="1992603" cy="21544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9FC1BD8-32CE-7D71-55D5-FDA338944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85116" y="6641803"/>
                <a:ext cx="1621767" cy="21544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E939FF7-C68C-A3C5-B553-F1BD803475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57230" y="6641803"/>
                <a:ext cx="2327885" cy="214693"/>
              </a:xfrm>
              <a:prstGeom prst="rect">
                <a:avLst/>
              </a:prstGeom>
            </p:spPr>
          </p:pic>
        </p:grp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D1A0BE-6B04-2D57-BB50-6E7ECCF3B05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012363" y="382589"/>
            <a:ext cx="548640" cy="54864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4142"/>
            </a:soli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EB6097-8033-4D95-0718-D21D62B23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1003" y="582613"/>
            <a:ext cx="1038860" cy="153888"/>
          </a:xfrm>
        </p:spPr>
        <p:txBody>
          <a:bodyPr lIns="91440" anchor="ctr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244983-47DE-326A-112F-D0369B0A708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27175" y="1136353"/>
            <a:ext cx="9136063" cy="5139035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demo screenshot here.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0F78EF42-5FAC-9DC1-C053-3A2AD7C2E0FE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sp>
        <p:nvSpPr>
          <p:cNvPr id="20" name="Title 10">
            <a:extLst>
              <a:ext uri="{FF2B5EF4-FFF2-40B4-BE49-F238E27FC236}">
                <a16:creationId xmlns:a16="http://schemas.microsoft.com/office/drawing/2014/main" id="{6DD842EE-4B40-D8A6-96EB-F49848F8A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978409" y="-508951"/>
            <a:ext cx="374904" cy="23317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4142"/>
          </a:solidFill>
        </p:spPr>
        <p:txBody>
          <a:bodyPr vert="vert270" wrap="none" lIns="64008" tIns="274320" rIns="64008" bIns="576072" anchor="ctr" anchorCtr="0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2-3 words desc.</a:t>
            </a:r>
          </a:p>
        </p:txBody>
      </p:sp>
    </p:spTree>
    <p:extLst>
      <p:ext uri="{BB962C8B-B14F-4D97-AF65-F5344CB8AC3E}">
        <p14:creationId xmlns:p14="http://schemas.microsoft.com/office/powerpoint/2010/main" val="22693123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44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_Blue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4D92F2-2214-C7BE-4816-A441AD38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1998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D1A0BE-6B04-2D57-BB50-6E7ECCF3B05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012363" y="382589"/>
            <a:ext cx="548640" cy="54864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4142"/>
            </a:soli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EB6097-8033-4D95-0718-D21D62B23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1003" y="582613"/>
            <a:ext cx="1038860" cy="153888"/>
          </a:xfrm>
        </p:spPr>
        <p:txBody>
          <a:bodyPr lIns="91440" anchor="ctr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244983-47DE-326A-112F-D0369B0A708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27175" y="1136353"/>
            <a:ext cx="9136063" cy="5139035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demo screenshot here.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42BE36B-4EB4-3201-AE96-B526C138A717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8E1B4495-AD04-0652-C7D6-C116F8A29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978409" y="-508951"/>
            <a:ext cx="374904" cy="23317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4142"/>
          </a:solidFill>
        </p:spPr>
        <p:txBody>
          <a:bodyPr vert="vert270" wrap="none" lIns="64008" tIns="274320" rIns="64008" bIns="576072" anchor="ctr" anchorCtr="0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2-3 words desc.</a:t>
            </a:r>
          </a:p>
        </p:txBody>
      </p:sp>
    </p:spTree>
    <p:extLst>
      <p:ext uri="{BB962C8B-B14F-4D97-AF65-F5344CB8AC3E}">
        <p14:creationId xmlns:p14="http://schemas.microsoft.com/office/powerpoint/2010/main" val="1621536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_Pink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F59B11-9969-6FD4-3D8E-7BC9DC56600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-1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C47724-E978-071C-AF4D-91FA10541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1"/>
              <a:ext cx="12192000" cy="6858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1C28164-C8B2-6ABE-9989-12337BD92CBD}"/>
                </a:ext>
              </a:extLst>
            </p:cNvPr>
            <p:cNvGrpSpPr/>
            <p:nvPr/>
          </p:nvGrpSpPr>
          <p:grpSpPr>
            <a:xfrm>
              <a:off x="3977640" y="6646087"/>
              <a:ext cx="5825490" cy="211912"/>
              <a:chOff x="3779520" y="6646087"/>
              <a:chExt cx="5825490" cy="21191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7295835-B998-542A-5016-4E091D7F8C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383"/>
              <a:stretch/>
            </p:blipFill>
            <p:spPr>
              <a:xfrm>
                <a:off x="3779520" y="6646087"/>
                <a:ext cx="3537983" cy="21191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5516F71-8B32-F7A8-5362-945EFBDF30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30"/>
              <a:stretch/>
            </p:blipFill>
            <p:spPr>
              <a:xfrm>
                <a:off x="7309266" y="6646087"/>
                <a:ext cx="2295744" cy="211912"/>
              </a:xfrm>
              <a:prstGeom prst="rect">
                <a:avLst/>
              </a:prstGeom>
            </p:spPr>
          </p:pic>
        </p:grp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31AF01E0-A0BC-B3E6-39A3-AE9B913CD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978409" y="-508951"/>
            <a:ext cx="374904" cy="23317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4142"/>
          </a:solidFill>
        </p:spPr>
        <p:txBody>
          <a:bodyPr vert="vert270" wrap="none" lIns="64008" tIns="274320" rIns="64008" bIns="576072" anchor="ctr" anchorCtr="0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2-3 words desc.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D1A0BE-6B04-2D57-BB50-6E7ECCF3B05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012363" y="382589"/>
            <a:ext cx="548640" cy="54864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4142"/>
            </a:soli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EB6097-8033-4D95-0718-D21D62B23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1003" y="582613"/>
            <a:ext cx="1038860" cy="153888"/>
          </a:xfrm>
        </p:spPr>
        <p:txBody>
          <a:bodyPr lIns="91440" anchor="ctr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244983-47DE-326A-112F-D0369B0A708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27175" y="1136353"/>
            <a:ext cx="9136063" cy="5139035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demo screenshot here.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08D8FFE-16D4-20E3-0CCA-DDEA8E31CB5B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055964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8193024" cy="5416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F055FC1-EF87-C5EC-9545-B346C73ACD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89" y="2081710"/>
            <a:ext cx="8193024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EBA1527-2F4C-29A6-6A08-4FBA5CAE4E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389" y="3587124"/>
            <a:ext cx="8193024" cy="5416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81DC28-90DC-14C9-6ED7-101D16E58F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389" y="4077778"/>
            <a:ext cx="8193024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8404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958123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DB660C8-FCFE-8CB6-A08E-975F87F66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57C656-3E5F-8959-00F8-286B44FD1D70}"/>
              </a:ext>
            </a:extLst>
          </p:cNvPr>
          <p:cNvSpPr/>
          <p:nvPr userDrawn="1"/>
        </p:nvSpPr>
        <p:spPr bwMode="auto">
          <a:xfrm>
            <a:off x="0" y="0"/>
            <a:ext cx="1229644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>
                  <a:alpha val="0"/>
                </a:schemeClr>
              </a:gs>
            </a:gsLst>
            <a:lin ang="24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5AA619-22C5-E624-FD06-098868F01D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3035178"/>
            <a:ext cx="9144000" cy="4985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22000">
                      <a:schemeClr val="accent2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Session or demo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66251B6-6669-3E5F-CBBE-363F82903A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944363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0E4FF-03E7-74E2-2C3F-CA00E5E16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FA9AB-7BDD-6D32-5366-0BE5BF41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848823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50971" y="128134"/>
            <a:ext cx="685488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/>
            </a:lvl1pPr>
          </a:lstStyle>
          <a:p>
            <a:r>
              <a:rPr lang="en-US"/>
              <a:t>&lt;Agent Name&gt;</a:t>
            </a:r>
          </a:p>
        </p:txBody>
      </p:sp>
      <p:pic>
        <p:nvPicPr>
          <p:cNvPr id="6" name="Picture 5" descr="The image displays a color palette featuring various shades of purple, pink, orange, and gold.&#10;&#10;AI-generated content may be incorrect.">
            <a:extLst>
              <a:ext uri="{FF2B5EF4-FFF2-40B4-BE49-F238E27FC236}">
                <a16:creationId xmlns:a16="http://schemas.microsoft.com/office/drawing/2014/main" id="{9FF30883-54D9-2146-931D-CE439711C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393885" y="2854741"/>
            <a:ext cx="6857518" cy="1149001"/>
          </a:xfrm>
          <a:prstGeom prst="rect">
            <a:avLst/>
          </a:prstGeom>
        </p:spPr>
      </p:pic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63CE3381-E0E0-67C9-B3CF-0B212ED10FF2}"/>
              </a:ext>
            </a:extLst>
          </p:cNvPr>
          <p:cNvSpPr txBox="1">
            <a:spLocks/>
          </p:cNvSpPr>
          <p:nvPr userDrawn="1"/>
        </p:nvSpPr>
        <p:spPr>
          <a:xfrm>
            <a:off x="7612007" y="3923784"/>
            <a:ext cx="3845790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2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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0" name="Rectangle: Rounded Corners 26">
            <a:extLst>
              <a:ext uri="{FF2B5EF4-FFF2-40B4-BE49-F238E27FC236}">
                <a16:creationId xmlns:a16="http://schemas.microsoft.com/office/drawing/2014/main" id="{95337CE6-DE34-3FE2-2851-208F0B2B8079}"/>
              </a:ext>
            </a:extLst>
          </p:cNvPr>
          <p:cNvSpPr/>
          <p:nvPr userDrawn="1"/>
        </p:nvSpPr>
        <p:spPr bwMode="auto">
          <a:xfrm>
            <a:off x="7596194" y="3429000"/>
            <a:ext cx="3399877" cy="381119"/>
          </a:xfrm>
          <a:prstGeom prst="roundRect">
            <a:avLst>
              <a:gd name="adj" fmla="val 19935"/>
            </a:avLst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noProof="0" dirty="0">
                <a:solidFill>
                  <a:srgbClr val="080808"/>
                </a:solidFill>
                <a:latin typeface="+mj-lt"/>
              </a:rPr>
              <a:t>✨ Features/Functionality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CAC0E80-5936-0593-EF97-B99588BAAF4D}"/>
              </a:ext>
            </a:extLst>
          </p:cNvPr>
          <p:cNvSpPr txBox="1"/>
          <p:nvPr userDrawn="1"/>
        </p:nvSpPr>
        <p:spPr>
          <a:xfrm>
            <a:off x="447472" y="2713043"/>
            <a:ext cx="6729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80808"/>
                </a:solidFill>
                <a:latin typeface="+mj-lt"/>
              </a:rPr>
              <a:t>📝 Summary: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3AD230-4FDE-2A42-E820-30BD5D6F4F85}"/>
              </a:ext>
            </a:extLst>
          </p:cNvPr>
          <p:cNvSpPr txBox="1"/>
          <p:nvPr userDrawn="1"/>
        </p:nvSpPr>
        <p:spPr>
          <a:xfrm>
            <a:off x="447473" y="4822173"/>
            <a:ext cx="6729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8080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🎯 Expected Impact:</a:t>
            </a:r>
          </a:p>
        </p:txBody>
      </p:sp>
      <p:sp>
        <p:nvSpPr>
          <p:cNvPr id="53" name="Freeform: Shape 32">
            <a:extLst>
              <a:ext uri="{FF2B5EF4-FFF2-40B4-BE49-F238E27FC236}">
                <a16:creationId xmlns:a16="http://schemas.microsoft.com/office/drawing/2014/main" id="{A1DFC880-5A12-D93E-6681-212C090C6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596194" y="1344100"/>
            <a:ext cx="4309662" cy="1818244"/>
          </a:xfrm>
          <a:prstGeom prst="roundRect">
            <a:avLst>
              <a:gd name="adj" fmla="val 4762"/>
            </a:avLst>
          </a:prstGeom>
          <a:noFill/>
          <a:ln>
            <a:gradFill flip="none" rotWithShape="1">
              <a:gsLst>
                <a:gs pos="0">
                  <a:srgbClr val="7058A0"/>
                </a:gs>
                <a:gs pos="27000">
                  <a:srgbClr val="A060A0"/>
                </a:gs>
                <a:gs pos="53000">
                  <a:srgbClr val="C85890"/>
                </a:gs>
                <a:gs pos="100000">
                  <a:srgbClr val="F89070"/>
                </a:gs>
                <a:gs pos="77000">
                  <a:srgbClr val="E86088"/>
                </a:gs>
              </a:gsLst>
              <a:lin ang="2700000" scaled="1"/>
              <a:tileRect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228600" marR="0" lvl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endParaRPr kumimoji="0" lang="en-GB" sz="1600" b="0" i="0" u="none" strike="noStrike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5C54E71-BD14-1520-01C3-D4A35E44AB11}"/>
              </a:ext>
            </a:extLst>
          </p:cNvPr>
          <p:cNvSpPr/>
          <p:nvPr userDrawn="1"/>
        </p:nvSpPr>
        <p:spPr bwMode="auto">
          <a:xfrm>
            <a:off x="7596194" y="962981"/>
            <a:ext cx="2191419" cy="381119"/>
          </a:xfrm>
          <a:prstGeom prst="roundRect">
            <a:avLst>
              <a:gd name="adj" fmla="val 19935"/>
            </a:avLst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noProof="0" dirty="0">
                <a:solidFill>
                  <a:srgbClr val="080808"/>
                </a:solidFill>
                <a:latin typeface="+mj-lt"/>
              </a:rPr>
              <a:t>🎨 Product Set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59C38C-78E1-50DA-F3A8-F57E354374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7473" y="1074738"/>
            <a:ext cx="6729616" cy="1463675"/>
          </a:xfrm>
          <a:prstGeom prst="roundRect">
            <a:avLst>
              <a:gd name="adj" fmla="val 7742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18505B-F95C-541B-1070-9A17F4DD8CD5}"/>
              </a:ext>
            </a:extLst>
          </p:cNvPr>
          <p:cNvSpPr txBox="1"/>
          <p:nvPr userDrawn="1"/>
        </p:nvSpPr>
        <p:spPr>
          <a:xfrm>
            <a:off x="62926" y="115983"/>
            <a:ext cx="5664711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32742">
              <a:lnSpc>
                <a:spcPct val="100000"/>
              </a:lnSpc>
              <a:spcBef>
                <a:spcPct val="0"/>
              </a:spcBef>
              <a:buNone/>
              <a:defRPr lang="en-US" sz="3600" b="0" cap="none" spc="-50" baseline="0" dirty="0" smtClean="0">
                <a:ln w="3175">
                  <a:noFill/>
                </a:ln>
                <a:effectLst/>
                <a:latin typeface="+mj-lt"/>
                <a:cs typeface="Segoe Sans Display" pitchFamily="2" charset="0"/>
              </a:defRPr>
            </a:lvl1pPr>
          </a:lstStyle>
          <a:p>
            <a:pPr lvl="0"/>
            <a:r>
              <a:rPr lang="en-US" dirty="0"/>
              <a:t>Scenario Overview -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D86ECDD-A4B3-E08E-EA60-3853C0EC33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471" y="3095349"/>
            <a:ext cx="6729411" cy="1573667"/>
          </a:xfrm>
          <a:prstGeom prst="roundRect">
            <a:avLst>
              <a:gd name="adj" fmla="val 6347"/>
            </a:avLst>
          </a:prstGeom>
          <a:ln>
            <a:gradFill flip="none" rotWithShape="1">
              <a:gsLst>
                <a:gs pos="0">
                  <a:srgbClr val="7058A0"/>
                </a:gs>
                <a:gs pos="19264">
                  <a:srgbClr val="7060A8"/>
                </a:gs>
                <a:gs pos="84000">
                  <a:srgbClr val="E86088"/>
                </a:gs>
                <a:gs pos="38000">
                  <a:srgbClr val="A060A0"/>
                </a:gs>
                <a:gs pos="100000">
                  <a:srgbClr val="F89070"/>
                </a:gs>
                <a:gs pos="60000">
                  <a:srgbClr val="C85890"/>
                </a:gs>
              </a:gsLst>
              <a:lin ang="2700000" scaled="1"/>
              <a:tileRect/>
            </a:gradFill>
          </a:ln>
        </p:spPr>
        <p:txBody>
          <a:bodyPr/>
          <a:lstStyle>
            <a:lvl1pPr>
              <a:buNone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D45D1A7B-238E-691B-4C57-772B392B8B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470" y="5144204"/>
            <a:ext cx="6729411" cy="1308664"/>
          </a:xfrm>
          <a:prstGeom prst="roundRect">
            <a:avLst>
              <a:gd name="adj" fmla="val 6347"/>
            </a:avLst>
          </a:prstGeom>
          <a:ln>
            <a:gradFill flip="none" rotWithShape="1">
              <a:gsLst>
                <a:gs pos="0">
                  <a:srgbClr val="7058A0"/>
                </a:gs>
                <a:gs pos="19264">
                  <a:srgbClr val="7060A8"/>
                </a:gs>
                <a:gs pos="84000">
                  <a:srgbClr val="E86088"/>
                </a:gs>
                <a:gs pos="38000">
                  <a:srgbClr val="A060A0"/>
                </a:gs>
                <a:gs pos="100000">
                  <a:srgbClr val="F89070"/>
                </a:gs>
                <a:gs pos="60000">
                  <a:srgbClr val="C85890"/>
                </a:gs>
              </a:gsLst>
              <a:lin ang="2700000" scaled="1"/>
              <a:tileRect/>
            </a:gradFill>
          </a:ln>
        </p:spPr>
        <p:txBody>
          <a:bodyPr/>
          <a:lstStyle>
            <a:lvl1pPr>
              <a:buNone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1768A44-5118-F266-93C2-2449C5570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6195" y="3810119"/>
            <a:ext cx="4309662" cy="2642747"/>
          </a:xfrm>
          <a:prstGeom prst="roundRect">
            <a:avLst>
              <a:gd name="adj" fmla="val 3826"/>
            </a:avLst>
          </a:prstGeom>
          <a:ln>
            <a:gradFill flip="none" rotWithShape="1">
              <a:gsLst>
                <a:gs pos="0">
                  <a:srgbClr val="7058A0"/>
                </a:gs>
                <a:gs pos="19264">
                  <a:srgbClr val="7060A8"/>
                </a:gs>
                <a:gs pos="84000">
                  <a:srgbClr val="E86088"/>
                </a:gs>
                <a:gs pos="38000">
                  <a:srgbClr val="A060A0"/>
                </a:gs>
                <a:gs pos="100000">
                  <a:srgbClr val="F89070"/>
                </a:gs>
                <a:gs pos="60000">
                  <a:srgbClr val="C85890"/>
                </a:gs>
              </a:gsLst>
              <a:lin ang="2700000" scaled="1"/>
              <a:tileRect/>
            </a:gradFill>
          </a:ln>
        </p:spPr>
        <p:txBody>
          <a:bodyPr/>
          <a:lstStyle>
            <a:lvl1pPr>
              <a:buFont typeface="Arial" panose="020B0604020202020204" pitchFamily="34" charset="0"/>
              <a:buChar char="•"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23914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8193024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16141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8415E179-CE80-28D4-BEBD-CEEC26CB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261" y="79564"/>
            <a:ext cx="9523477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77527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ith Head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21656"/>
            <a:ext cx="8193024" cy="369332"/>
          </a:xfr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07361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7250113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7247070" cy="4678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265176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1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00050"/>
            <a:ext cx="9543289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8263" y="1414537"/>
            <a:ext cx="7194296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05378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8B6BD-BBE7-B580-ACED-7CA15A11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01785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591F9-524E-EDB2-E1D5-E95C6CAD4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723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37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E31F-767F-DA91-D17A-7870AE47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38361" cy="553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0183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890">
          <p15:clr>
            <a:srgbClr val="FBAE40"/>
          </p15:clr>
        </p15:guide>
        <p15:guide id="4" orient="horz" pos="129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6F86-16A1-B3CB-6837-27DC27B1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99321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B593A8B-3FA9-1945-6047-46741D56A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963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72BC6B-6AAB-2A6B-F644-7C98F0F5A5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2463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61CDC3C-ED02-5DCF-AE76-774B4EE3F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9612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7105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294877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7194296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7194296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93617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616441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61993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61993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lang="en-US" smtClean="0"/>
            </a:lvl1pPr>
            <a:lvl2pPr marL="342900" indent="-171450">
              <a:defRPr lang="en-US" smtClean="0"/>
            </a:lvl2pPr>
            <a:lvl3pPr marL="514350" indent="-171450">
              <a:defRPr lang="en-US" smtClean="0"/>
            </a:lvl3pPr>
            <a:lvl4pPr marL="685800" indent="-136525">
              <a:defRPr lang="en-US" smtClean="0"/>
            </a:lvl4pPr>
            <a:lvl5pPr marL="793750" indent="-120650"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6704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46337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dirty="0" smtClean="0"/>
            </a:lvl1pPr>
            <a:lvl2pPr marL="228600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85800" indent="0">
              <a:buNone/>
              <a:defRPr lang="en-US" dirty="0" smtClean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624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_Gradient_Warm Gray_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0FCDB8-9110-73B2-3622-E788D3CFC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706A20D-6595-A60E-C56C-327354C21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694944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DD5C656-A67B-D995-3684-B7DA465FC1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9E79D5A-6F2A-4695-B4B3-D65CC22349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077200" y="0"/>
            <a:ext cx="4114800" cy="6858000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43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075">
          <p15:clr>
            <a:srgbClr val="FBAE40"/>
          </p15:clr>
        </p15:guide>
        <p15:guide id="2" orient="horz" pos="2450">
          <p15:clr>
            <a:srgbClr val="FBAE40"/>
          </p15:clr>
        </p15:guide>
        <p15:guide id="3" orient="horz" pos="264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08237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/>
            </a:lvl1pPr>
            <a:lvl2pPr marL="255588" indent="0">
              <a:buFont typeface="Wingdings" panose="05000000000000000000" pitchFamily="2" charset="2"/>
              <a:buNone/>
              <a:defRPr lang="en-US" dirty="0" smtClean="0"/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/>
            </a:lvl3pPr>
            <a:lvl4pPr marL="652462" indent="0">
              <a:buFont typeface="Wingdings" panose="05000000000000000000" pitchFamily="2" charset="2"/>
              <a:buNone/>
              <a:defRPr lang="en-US" dirty="0" smtClean="0"/>
            </a:lvl4pPr>
            <a:lvl5pPr marL="854075" indent="0">
              <a:buFont typeface="Wingdings" panose="05000000000000000000" pitchFamily="2" charset="2"/>
              <a:buNone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/>
            </a:lvl1pPr>
            <a:lvl2pPr marL="255588" indent="0">
              <a:buFont typeface="Wingdings" panose="05000000000000000000" pitchFamily="2" charset="2"/>
              <a:buNone/>
              <a:defRPr lang="en-US" dirty="0" smtClean="0"/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/>
            </a:lvl3pPr>
            <a:lvl4pPr marL="652462" indent="0">
              <a:buFont typeface="Wingdings" panose="05000000000000000000" pitchFamily="2" charset="2"/>
              <a:buNone/>
              <a:defRPr lang="en-US" dirty="0" smtClean="0"/>
            </a:lvl4pPr>
            <a:lvl5pPr marL="854075" indent="0">
              <a:buFont typeface="Wingdings" panose="05000000000000000000" pitchFamily="2" charset="2"/>
              <a:buNone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5510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69197" cy="5539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38222"/>
            <a:ext cx="5219700" cy="1754326"/>
          </a:xfrm>
          <a:prstGeom prst="rect">
            <a:avLst/>
          </a:prstGeom>
        </p:spPr>
        <p:txBody>
          <a:bodyPr anchor="ctr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38222"/>
            <a:ext cx="5219700" cy="1754326"/>
          </a:xfrm>
          <a:prstGeom prst="rect">
            <a:avLst/>
          </a:prstGeom>
        </p:spPr>
        <p:txBody>
          <a:bodyPr anchor="ctr">
            <a:spAutoFit/>
          </a:bodyPr>
          <a:lstStyle>
            <a:lvl1pPr marL="171450" indent="-171450">
              <a:defRPr lang="en-US" smtClean="0"/>
            </a:lvl1pPr>
            <a:lvl2pPr marL="342900" indent="-171450">
              <a:defRPr lang="en-US" smtClean="0"/>
            </a:lvl2pPr>
            <a:lvl3pPr marL="514350" indent="-171450">
              <a:defRPr lang="en-US" smtClean="0"/>
            </a:lvl3pPr>
            <a:lvl4pPr marL="685800" indent="-136525">
              <a:defRPr lang="en-US" smtClean="0"/>
            </a:lvl4pPr>
            <a:lvl5pPr marL="793750" indent="-120650"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0464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23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22263" indent="-150813">
              <a:defRPr lang="en-US" sz="1600" dirty="0">
                <a:solidFill>
                  <a:schemeClr val="tx1"/>
                </a:solidFill>
              </a:defRPr>
            </a:lvl2pPr>
            <a:lvl3pPr marL="466725" indent="-138113">
              <a:defRPr lang="en-US" sz="1400" dirty="0">
                <a:solidFill>
                  <a:schemeClr val="tx1"/>
                </a:solidFill>
              </a:defRPr>
            </a:lvl3pPr>
            <a:lvl4pPr marL="595313" indent="-128588">
              <a:defRPr lang="en-US" sz="1400" dirty="0">
                <a:solidFill>
                  <a:schemeClr val="tx1"/>
                </a:solidFill>
              </a:defRPr>
            </a:lvl4pPr>
            <a:lvl5pPr marL="731838" indent="-122238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98463" indent="-169863">
              <a:defRPr lang="en-US" sz="1600" dirty="0">
                <a:solidFill>
                  <a:schemeClr val="tx1"/>
                </a:solidFill>
              </a:defRPr>
            </a:lvl2pPr>
            <a:lvl3pPr marL="555625" indent="-157163">
              <a:defRPr lang="en-US" sz="1400" dirty="0">
                <a:solidFill>
                  <a:schemeClr val="tx1"/>
                </a:solidFill>
              </a:defRPr>
            </a:lvl3pPr>
            <a:lvl4pPr marL="685800" indent="-136525">
              <a:defRPr lang="en-US" sz="1400" dirty="0">
                <a:solidFill>
                  <a:schemeClr val="tx1"/>
                </a:solidFill>
              </a:defRPr>
            </a:lvl4pPr>
            <a:lvl5pPr marL="800100" indent="-111125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98463" indent="-169863">
              <a:defRPr lang="en-US" sz="1600" dirty="0">
                <a:solidFill>
                  <a:schemeClr val="tx1"/>
                </a:solidFill>
              </a:defRPr>
            </a:lvl2pPr>
            <a:lvl3pPr marL="555625" indent="-157163">
              <a:defRPr lang="en-US" sz="1400" dirty="0">
                <a:solidFill>
                  <a:schemeClr val="tx1"/>
                </a:solidFill>
              </a:defRPr>
            </a:lvl3pPr>
            <a:lvl4pPr marL="685800" indent="-136525">
              <a:defRPr lang="en-US" sz="1400" dirty="0">
                <a:solidFill>
                  <a:schemeClr val="tx1"/>
                </a:solidFill>
              </a:defRPr>
            </a:lvl4pPr>
            <a:lvl5pPr marL="800100" indent="-111125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05508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063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8446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>
                <a:latin typeface="Segoe Sans Display" pitchFamily="2" charset="0"/>
                <a:cs typeface="Segoe Sans Display" pitchFamily="2" charset="0"/>
              </a:defRPr>
            </a:lvl3pPr>
            <a:lvl4pPr marL="652462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lang="en-US" dirty="0">
                <a:latin typeface="Segoe Sans Display" pitchFamily="2" charset="0"/>
                <a:cs typeface="Segoe Sans Displ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8446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>
                <a:latin typeface="Segoe Sans Display" pitchFamily="2" charset="0"/>
                <a:cs typeface="Segoe Sans Display" pitchFamily="2" charset="0"/>
              </a:defRPr>
            </a:lvl3pPr>
            <a:lvl4pPr marL="652462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lang="en-US" dirty="0">
                <a:latin typeface="Segoe Sans Display" pitchFamily="2" charset="0"/>
                <a:cs typeface="Segoe Sans Displ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10768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2416" y="1201737"/>
            <a:ext cx="8025384" cy="2330084"/>
          </a:xfrm>
          <a:prstGeom prst="rect">
            <a:avLst/>
          </a:prstGeom>
          <a:noFill/>
        </p:spPr>
        <p:txBody>
          <a:bodyPr wrap="square" lIns="0" tIns="0" rIns="0" bIns="0" anchor="t" anchorCtr="0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Quote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3977319"/>
            <a:ext cx="802538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8AB461E-CB73-9CEB-8B28-17831FA3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584200" y="1201737"/>
            <a:ext cx="2051050" cy="1833563"/>
            <a:chOff x="368" y="757"/>
            <a:chExt cx="1292" cy="1155"/>
          </a:xfrm>
          <a:gradFill>
            <a:gsLst>
              <a:gs pos="100000">
                <a:schemeClr val="accent2"/>
              </a:gs>
              <a:gs pos="10000">
                <a:schemeClr val="accent1"/>
              </a:gs>
            </a:gsLst>
            <a:path path="circle">
              <a:fillToRect r="100000" b="100000"/>
            </a:path>
          </a:gra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4F29B8AD-C82A-7DC9-3F10-D7AD135CF5B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10" y="757"/>
              <a:ext cx="550" cy="1155"/>
            </a:xfrm>
            <a:custGeom>
              <a:avLst/>
              <a:gdLst>
                <a:gd name="T0" fmla="*/ 0 w 1276"/>
                <a:gd name="T1" fmla="*/ 0 h 2681"/>
                <a:gd name="T2" fmla="*/ 0 w 1276"/>
                <a:gd name="T3" fmla="*/ 0 h 2681"/>
                <a:gd name="T4" fmla="*/ 0 w 1276"/>
                <a:gd name="T5" fmla="*/ 1115 h 2681"/>
                <a:gd name="T6" fmla="*/ 45 w 1276"/>
                <a:gd name="T7" fmla="*/ 1661 h 2681"/>
                <a:gd name="T8" fmla="*/ 225 w 1276"/>
                <a:gd name="T9" fmla="*/ 2124 h 2681"/>
                <a:gd name="T10" fmla="*/ 610 w 1276"/>
                <a:gd name="T11" fmla="*/ 2473 h 2681"/>
                <a:gd name="T12" fmla="*/ 1276 w 1276"/>
                <a:gd name="T13" fmla="*/ 2681 h 2681"/>
                <a:gd name="T14" fmla="*/ 1276 w 1276"/>
                <a:gd name="T15" fmla="*/ 2047 h 2681"/>
                <a:gd name="T16" fmla="*/ 839 w 1276"/>
                <a:gd name="T17" fmla="*/ 1829 h 2681"/>
                <a:gd name="T18" fmla="*/ 707 w 1276"/>
                <a:gd name="T19" fmla="*/ 1341 h 2681"/>
                <a:gd name="T20" fmla="*/ 1276 w 1276"/>
                <a:gd name="T21" fmla="*/ 1341 h 2681"/>
                <a:gd name="T22" fmla="*/ 1276 w 1276"/>
                <a:gd name="T23" fmla="*/ 0 h 2681"/>
                <a:gd name="T24" fmla="*/ 0 w 1276"/>
                <a:gd name="T25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" h="2681">
                  <a:moveTo>
                    <a:pt x="0" y="0"/>
                  </a:moveTo>
                  <a:lnTo>
                    <a:pt x="0" y="0"/>
                  </a:lnTo>
                  <a:lnTo>
                    <a:pt x="0" y="1115"/>
                  </a:lnTo>
                  <a:cubicBezTo>
                    <a:pt x="0" y="1309"/>
                    <a:pt x="15" y="1491"/>
                    <a:pt x="45" y="1661"/>
                  </a:cubicBezTo>
                  <a:cubicBezTo>
                    <a:pt x="75" y="1831"/>
                    <a:pt x="135" y="1985"/>
                    <a:pt x="225" y="2124"/>
                  </a:cubicBezTo>
                  <a:cubicBezTo>
                    <a:pt x="315" y="2262"/>
                    <a:pt x="444" y="2379"/>
                    <a:pt x="610" y="2473"/>
                  </a:cubicBezTo>
                  <a:cubicBezTo>
                    <a:pt x="776" y="2568"/>
                    <a:pt x="998" y="2637"/>
                    <a:pt x="1276" y="2681"/>
                  </a:cubicBezTo>
                  <a:lnTo>
                    <a:pt x="1276" y="2047"/>
                  </a:lnTo>
                  <a:cubicBezTo>
                    <a:pt x="1068" y="2023"/>
                    <a:pt x="922" y="1950"/>
                    <a:pt x="839" y="1829"/>
                  </a:cubicBezTo>
                  <a:cubicBezTo>
                    <a:pt x="756" y="1707"/>
                    <a:pt x="707" y="1552"/>
                    <a:pt x="707" y="1341"/>
                  </a:cubicBezTo>
                  <a:lnTo>
                    <a:pt x="1276" y="1341"/>
                  </a:lnTo>
                  <a:lnTo>
                    <a:pt x="127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F46749D-766D-0E9A-DD7D-DAB77C6DB7F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68" y="757"/>
              <a:ext cx="547" cy="1155"/>
            </a:xfrm>
            <a:custGeom>
              <a:avLst/>
              <a:gdLst>
                <a:gd name="T0" fmla="*/ 0 w 1269"/>
                <a:gd name="T1" fmla="*/ 0 h 2681"/>
                <a:gd name="T2" fmla="*/ 0 w 1269"/>
                <a:gd name="T3" fmla="*/ 0 h 2681"/>
                <a:gd name="T4" fmla="*/ 0 w 1269"/>
                <a:gd name="T5" fmla="*/ 1332 h 2681"/>
                <a:gd name="T6" fmla="*/ 39 w 1269"/>
                <a:gd name="T7" fmla="*/ 1661 h 2681"/>
                <a:gd name="T8" fmla="*/ 219 w 1269"/>
                <a:gd name="T9" fmla="*/ 2124 h 2681"/>
                <a:gd name="T10" fmla="*/ 604 w 1269"/>
                <a:gd name="T11" fmla="*/ 2473 h 2681"/>
                <a:gd name="T12" fmla="*/ 1269 w 1269"/>
                <a:gd name="T13" fmla="*/ 2681 h 2681"/>
                <a:gd name="T14" fmla="*/ 1269 w 1269"/>
                <a:gd name="T15" fmla="*/ 2047 h 2681"/>
                <a:gd name="T16" fmla="*/ 833 w 1269"/>
                <a:gd name="T17" fmla="*/ 1829 h 2681"/>
                <a:gd name="T18" fmla="*/ 701 w 1269"/>
                <a:gd name="T19" fmla="*/ 1341 h 2681"/>
                <a:gd name="T20" fmla="*/ 1269 w 1269"/>
                <a:gd name="T21" fmla="*/ 1341 h 2681"/>
                <a:gd name="T22" fmla="*/ 1269 w 1269"/>
                <a:gd name="T23" fmla="*/ 0 h 2681"/>
                <a:gd name="T24" fmla="*/ 0 w 1269"/>
                <a:gd name="T25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2681">
                  <a:moveTo>
                    <a:pt x="0" y="0"/>
                  </a:moveTo>
                  <a:lnTo>
                    <a:pt x="0" y="0"/>
                  </a:lnTo>
                  <a:lnTo>
                    <a:pt x="0" y="1332"/>
                  </a:lnTo>
                  <a:cubicBezTo>
                    <a:pt x="7" y="1446"/>
                    <a:pt x="20" y="1556"/>
                    <a:pt x="39" y="1661"/>
                  </a:cubicBezTo>
                  <a:cubicBezTo>
                    <a:pt x="69" y="1831"/>
                    <a:pt x="129" y="1985"/>
                    <a:pt x="219" y="2124"/>
                  </a:cubicBezTo>
                  <a:cubicBezTo>
                    <a:pt x="309" y="2262"/>
                    <a:pt x="437" y="2379"/>
                    <a:pt x="604" y="2473"/>
                  </a:cubicBezTo>
                  <a:cubicBezTo>
                    <a:pt x="770" y="2568"/>
                    <a:pt x="992" y="2637"/>
                    <a:pt x="1269" y="2681"/>
                  </a:cubicBezTo>
                  <a:lnTo>
                    <a:pt x="1269" y="2047"/>
                  </a:lnTo>
                  <a:cubicBezTo>
                    <a:pt x="1061" y="2023"/>
                    <a:pt x="916" y="1950"/>
                    <a:pt x="833" y="1829"/>
                  </a:cubicBezTo>
                  <a:cubicBezTo>
                    <a:pt x="749" y="1707"/>
                    <a:pt x="701" y="1550"/>
                    <a:pt x="701" y="1341"/>
                  </a:cubicBezTo>
                  <a:lnTo>
                    <a:pt x="1269" y="1341"/>
                  </a:ln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1F52826-85AE-F49B-F24F-5263025FBC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629941"/>
            <a:ext cx="8025384" cy="49244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816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9C86-BE18-94A8-BCEB-D68C4BE9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979620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791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00050"/>
            <a:ext cx="9543289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8263" y="1414537"/>
            <a:ext cx="7194296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5553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8B6BD-BBE7-B580-ACED-7CA15A11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01785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591F9-524E-EDB2-E1D5-E95C6CAD4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723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0501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E31F-767F-DA91-D17A-7870AE47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38361" cy="553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224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890">
          <p15:clr>
            <a:srgbClr val="FBAE40"/>
          </p15:clr>
        </p15:guide>
        <p15:guide id="4" orient="horz" pos="129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-column_Large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3127475"/>
            <a:ext cx="4710813" cy="615553"/>
          </a:xfrm>
        </p:spPr>
        <p:txBody>
          <a:bodyPr anchor="ctr" anchorCtr="0"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407BFDD-926C-A843-EBF8-302E0C66AD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1337" y="582612"/>
            <a:ext cx="4708524" cy="5692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24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add agenda items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8A9FF3-4F9A-F932-1509-86ED6A29065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82613"/>
            <a:ext cx="0" cy="5692774"/>
          </a:xfrm>
          <a:prstGeom prst="line">
            <a:avLst/>
          </a:prstGeom>
          <a:ln w="6350">
            <a:gradFill>
              <a:gsLst>
                <a:gs pos="0">
                  <a:srgbClr val="454142"/>
                </a:gs>
                <a:gs pos="100000">
                  <a:schemeClr val="tx1"/>
                </a:gs>
              </a:gsLst>
              <a:lin ang="5400000" scaled="1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85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68">
          <p15:clr>
            <a:srgbClr val="954F72"/>
          </p15:clr>
        </p15:guide>
        <p15:guide id="7" pos="1556">
          <p15:clr>
            <a:srgbClr val="954F72"/>
          </p15:clr>
        </p15:guide>
        <p15:guide id="8" pos="1958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6F86-16A1-B3CB-6837-27DC27B1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99321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B593A8B-3FA9-1945-6047-46741D56A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963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72BC6B-6AAB-2A6B-F644-7C98F0F5A5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2463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61CDC3C-ED02-5DCF-AE76-774B4EE3F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9612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61056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294877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7194296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7194296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59181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616441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61993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61993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lang="en-US" smtClean="0"/>
            </a:lvl1pPr>
            <a:lvl2pPr marL="342900" indent="-171450">
              <a:defRPr lang="en-US" smtClean="0"/>
            </a:lvl2pPr>
            <a:lvl3pPr marL="514350" indent="-171450">
              <a:defRPr lang="en-US" smtClean="0"/>
            </a:lvl3pPr>
            <a:lvl4pPr marL="685800" indent="-136525">
              <a:defRPr lang="en-US" smtClean="0"/>
            </a:lvl4pPr>
            <a:lvl5pPr marL="793750" indent="-120650"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00608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46337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dirty="0" smtClean="0"/>
            </a:lvl1pPr>
            <a:lvl2pPr marL="228600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85800" indent="0">
              <a:buNone/>
              <a:defRPr lang="en-US" dirty="0" smtClean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38157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08237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/>
            </a:lvl1pPr>
            <a:lvl2pPr marL="255588" indent="0">
              <a:buFont typeface="Wingdings" panose="05000000000000000000" pitchFamily="2" charset="2"/>
              <a:buNone/>
              <a:defRPr lang="en-US" dirty="0" smtClean="0"/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/>
            </a:lvl3pPr>
            <a:lvl4pPr marL="652462" indent="0">
              <a:buFont typeface="Wingdings" panose="05000000000000000000" pitchFamily="2" charset="2"/>
              <a:buNone/>
              <a:defRPr lang="en-US" dirty="0" smtClean="0"/>
            </a:lvl4pPr>
            <a:lvl5pPr marL="854075" indent="0">
              <a:buFont typeface="Wingdings" panose="05000000000000000000" pitchFamily="2" charset="2"/>
              <a:buNone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/>
            </a:lvl1pPr>
            <a:lvl2pPr marL="255588" indent="0">
              <a:buFont typeface="Wingdings" panose="05000000000000000000" pitchFamily="2" charset="2"/>
              <a:buNone/>
              <a:defRPr lang="en-US" dirty="0" smtClean="0"/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/>
            </a:lvl3pPr>
            <a:lvl4pPr marL="652462" indent="0">
              <a:buFont typeface="Wingdings" panose="05000000000000000000" pitchFamily="2" charset="2"/>
              <a:buNone/>
              <a:defRPr lang="en-US" dirty="0" smtClean="0"/>
            </a:lvl4pPr>
            <a:lvl5pPr marL="854075" indent="0">
              <a:buFont typeface="Wingdings" panose="05000000000000000000" pitchFamily="2" charset="2"/>
              <a:buNone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94420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69197" cy="5539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38222"/>
            <a:ext cx="5219700" cy="1754326"/>
          </a:xfrm>
          <a:prstGeom prst="rect">
            <a:avLst/>
          </a:prstGeom>
        </p:spPr>
        <p:txBody>
          <a:bodyPr anchor="ctr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38222"/>
            <a:ext cx="5219700" cy="1754326"/>
          </a:xfrm>
          <a:prstGeom prst="rect">
            <a:avLst/>
          </a:prstGeom>
        </p:spPr>
        <p:txBody>
          <a:bodyPr anchor="ctr">
            <a:spAutoFit/>
          </a:bodyPr>
          <a:lstStyle>
            <a:lvl1pPr marL="171450" indent="-171450">
              <a:defRPr lang="en-US" smtClean="0"/>
            </a:lvl1pPr>
            <a:lvl2pPr marL="342900" indent="-171450">
              <a:defRPr lang="en-US" smtClean="0"/>
            </a:lvl2pPr>
            <a:lvl3pPr marL="514350" indent="-171450">
              <a:defRPr lang="en-US" smtClean="0"/>
            </a:lvl3pPr>
            <a:lvl4pPr marL="685800" indent="-136525">
              <a:defRPr lang="en-US" smtClean="0"/>
            </a:lvl4pPr>
            <a:lvl5pPr marL="793750" indent="-120650"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7563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23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22263" indent="-150813">
              <a:defRPr lang="en-US" sz="1600" dirty="0">
                <a:solidFill>
                  <a:schemeClr val="tx1"/>
                </a:solidFill>
              </a:defRPr>
            </a:lvl2pPr>
            <a:lvl3pPr marL="466725" indent="-138113">
              <a:defRPr lang="en-US" sz="1400" dirty="0">
                <a:solidFill>
                  <a:schemeClr val="tx1"/>
                </a:solidFill>
              </a:defRPr>
            </a:lvl3pPr>
            <a:lvl4pPr marL="595313" indent="-128588">
              <a:defRPr lang="en-US" sz="1400" dirty="0">
                <a:solidFill>
                  <a:schemeClr val="tx1"/>
                </a:solidFill>
              </a:defRPr>
            </a:lvl4pPr>
            <a:lvl5pPr marL="731838" indent="-122238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98463" indent="-169863">
              <a:defRPr lang="en-US" sz="1600" dirty="0">
                <a:solidFill>
                  <a:schemeClr val="tx1"/>
                </a:solidFill>
              </a:defRPr>
            </a:lvl2pPr>
            <a:lvl3pPr marL="555625" indent="-157163">
              <a:defRPr lang="en-US" sz="1400" dirty="0">
                <a:solidFill>
                  <a:schemeClr val="tx1"/>
                </a:solidFill>
              </a:defRPr>
            </a:lvl3pPr>
            <a:lvl4pPr marL="685800" indent="-136525">
              <a:defRPr lang="en-US" sz="1400" dirty="0">
                <a:solidFill>
                  <a:schemeClr val="tx1"/>
                </a:solidFill>
              </a:defRPr>
            </a:lvl4pPr>
            <a:lvl5pPr marL="800100" indent="-111125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98463" indent="-169863">
              <a:defRPr lang="en-US" sz="1600" dirty="0">
                <a:solidFill>
                  <a:schemeClr val="tx1"/>
                </a:solidFill>
              </a:defRPr>
            </a:lvl2pPr>
            <a:lvl3pPr marL="555625" indent="-157163">
              <a:defRPr lang="en-US" sz="1400" dirty="0">
                <a:solidFill>
                  <a:schemeClr val="tx1"/>
                </a:solidFill>
              </a:defRPr>
            </a:lvl3pPr>
            <a:lvl4pPr marL="685800" indent="-136525">
              <a:defRPr lang="en-US" sz="1400" dirty="0">
                <a:solidFill>
                  <a:schemeClr val="tx1"/>
                </a:solidFill>
              </a:defRPr>
            </a:lvl4pPr>
            <a:lvl5pPr marL="800100" indent="-111125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758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063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8446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>
                <a:latin typeface="Segoe Sans Display" pitchFamily="2" charset="0"/>
                <a:cs typeface="Segoe Sans Display" pitchFamily="2" charset="0"/>
              </a:defRPr>
            </a:lvl3pPr>
            <a:lvl4pPr marL="652462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lang="en-US" dirty="0">
                <a:latin typeface="Segoe Sans Display" pitchFamily="2" charset="0"/>
                <a:cs typeface="Segoe Sans Displ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8446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>
                <a:latin typeface="Segoe Sans Display" pitchFamily="2" charset="0"/>
                <a:cs typeface="Segoe Sans Display" pitchFamily="2" charset="0"/>
              </a:defRPr>
            </a:lvl3pPr>
            <a:lvl4pPr marL="652462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lang="en-US" dirty="0">
                <a:latin typeface="Segoe Sans Display" pitchFamily="2" charset="0"/>
                <a:cs typeface="Segoe Sans Displ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2277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2416" y="1201737"/>
            <a:ext cx="8025384" cy="2330084"/>
          </a:xfrm>
          <a:prstGeom prst="rect">
            <a:avLst/>
          </a:prstGeom>
          <a:noFill/>
        </p:spPr>
        <p:txBody>
          <a:bodyPr wrap="square" lIns="0" tIns="0" rIns="0" bIns="0" anchor="t" anchorCtr="0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Quote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3977319"/>
            <a:ext cx="802538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8AB461E-CB73-9CEB-8B28-17831FA3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584200" y="1201737"/>
            <a:ext cx="2051050" cy="1833563"/>
            <a:chOff x="368" y="757"/>
            <a:chExt cx="1292" cy="1155"/>
          </a:xfrm>
          <a:gradFill>
            <a:gsLst>
              <a:gs pos="100000">
                <a:schemeClr val="accent2"/>
              </a:gs>
              <a:gs pos="10000">
                <a:schemeClr val="accent1"/>
              </a:gs>
            </a:gsLst>
            <a:path path="circle">
              <a:fillToRect r="100000" b="100000"/>
            </a:path>
          </a:gra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4F29B8AD-C82A-7DC9-3F10-D7AD135CF5B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10" y="757"/>
              <a:ext cx="550" cy="1155"/>
            </a:xfrm>
            <a:custGeom>
              <a:avLst/>
              <a:gdLst>
                <a:gd name="T0" fmla="*/ 0 w 1276"/>
                <a:gd name="T1" fmla="*/ 0 h 2681"/>
                <a:gd name="T2" fmla="*/ 0 w 1276"/>
                <a:gd name="T3" fmla="*/ 0 h 2681"/>
                <a:gd name="T4" fmla="*/ 0 w 1276"/>
                <a:gd name="T5" fmla="*/ 1115 h 2681"/>
                <a:gd name="T6" fmla="*/ 45 w 1276"/>
                <a:gd name="T7" fmla="*/ 1661 h 2681"/>
                <a:gd name="T8" fmla="*/ 225 w 1276"/>
                <a:gd name="T9" fmla="*/ 2124 h 2681"/>
                <a:gd name="T10" fmla="*/ 610 w 1276"/>
                <a:gd name="T11" fmla="*/ 2473 h 2681"/>
                <a:gd name="T12" fmla="*/ 1276 w 1276"/>
                <a:gd name="T13" fmla="*/ 2681 h 2681"/>
                <a:gd name="T14" fmla="*/ 1276 w 1276"/>
                <a:gd name="T15" fmla="*/ 2047 h 2681"/>
                <a:gd name="T16" fmla="*/ 839 w 1276"/>
                <a:gd name="T17" fmla="*/ 1829 h 2681"/>
                <a:gd name="T18" fmla="*/ 707 w 1276"/>
                <a:gd name="T19" fmla="*/ 1341 h 2681"/>
                <a:gd name="T20" fmla="*/ 1276 w 1276"/>
                <a:gd name="T21" fmla="*/ 1341 h 2681"/>
                <a:gd name="T22" fmla="*/ 1276 w 1276"/>
                <a:gd name="T23" fmla="*/ 0 h 2681"/>
                <a:gd name="T24" fmla="*/ 0 w 1276"/>
                <a:gd name="T25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" h="2681">
                  <a:moveTo>
                    <a:pt x="0" y="0"/>
                  </a:moveTo>
                  <a:lnTo>
                    <a:pt x="0" y="0"/>
                  </a:lnTo>
                  <a:lnTo>
                    <a:pt x="0" y="1115"/>
                  </a:lnTo>
                  <a:cubicBezTo>
                    <a:pt x="0" y="1309"/>
                    <a:pt x="15" y="1491"/>
                    <a:pt x="45" y="1661"/>
                  </a:cubicBezTo>
                  <a:cubicBezTo>
                    <a:pt x="75" y="1831"/>
                    <a:pt x="135" y="1985"/>
                    <a:pt x="225" y="2124"/>
                  </a:cubicBezTo>
                  <a:cubicBezTo>
                    <a:pt x="315" y="2262"/>
                    <a:pt x="444" y="2379"/>
                    <a:pt x="610" y="2473"/>
                  </a:cubicBezTo>
                  <a:cubicBezTo>
                    <a:pt x="776" y="2568"/>
                    <a:pt x="998" y="2637"/>
                    <a:pt x="1276" y="2681"/>
                  </a:cubicBezTo>
                  <a:lnTo>
                    <a:pt x="1276" y="2047"/>
                  </a:lnTo>
                  <a:cubicBezTo>
                    <a:pt x="1068" y="2023"/>
                    <a:pt x="922" y="1950"/>
                    <a:pt x="839" y="1829"/>
                  </a:cubicBezTo>
                  <a:cubicBezTo>
                    <a:pt x="756" y="1707"/>
                    <a:pt x="707" y="1552"/>
                    <a:pt x="707" y="1341"/>
                  </a:cubicBezTo>
                  <a:lnTo>
                    <a:pt x="1276" y="1341"/>
                  </a:lnTo>
                  <a:lnTo>
                    <a:pt x="127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F46749D-766D-0E9A-DD7D-DAB77C6DB7F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68" y="757"/>
              <a:ext cx="547" cy="1155"/>
            </a:xfrm>
            <a:custGeom>
              <a:avLst/>
              <a:gdLst>
                <a:gd name="T0" fmla="*/ 0 w 1269"/>
                <a:gd name="T1" fmla="*/ 0 h 2681"/>
                <a:gd name="T2" fmla="*/ 0 w 1269"/>
                <a:gd name="T3" fmla="*/ 0 h 2681"/>
                <a:gd name="T4" fmla="*/ 0 w 1269"/>
                <a:gd name="T5" fmla="*/ 1332 h 2681"/>
                <a:gd name="T6" fmla="*/ 39 w 1269"/>
                <a:gd name="T7" fmla="*/ 1661 h 2681"/>
                <a:gd name="T8" fmla="*/ 219 w 1269"/>
                <a:gd name="T9" fmla="*/ 2124 h 2681"/>
                <a:gd name="T10" fmla="*/ 604 w 1269"/>
                <a:gd name="T11" fmla="*/ 2473 h 2681"/>
                <a:gd name="T12" fmla="*/ 1269 w 1269"/>
                <a:gd name="T13" fmla="*/ 2681 h 2681"/>
                <a:gd name="T14" fmla="*/ 1269 w 1269"/>
                <a:gd name="T15" fmla="*/ 2047 h 2681"/>
                <a:gd name="T16" fmla="*/ 833 w 1269"/>
                <a:gd name="T17" fmla="*/ 1829 h 2681"/>
                <a:gd name="T18" fmla="*/ 701 w 1269"/>
                <a:gd name="T19" fmla="*/ 1341 h 2681"/>
                <a:gd name="T20" fmla="*/ 1269 w 1269"/>
                <a:gd name="T21" fmla="*/ 1341 h 2681"/>
                <a:gd name="T22" fmla="*/ 1269 w 1269"/>
                <a:gd name="T23" fmla="*/ 0 h 2681"/>
                <a:gd name="T24" fmla="*/ 0 w 1269"/>
                <a:gd name="T25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2681">
                  <a:moveTo>
                    <a:pt x="0" y="0"/>
                  </a:moveTo>
                  <a:lnTo>
                    <a:pt x="0" y="0"/>
                  </a:lnTo>
                  <a:lnTo>
                    <a:pt x="0" y="1332"/>
                  </a:lnTo>
                  <a:cubicBezTo>
                    <a:pt x="7" y="1446"/>
                    <a:pt x="20" y="1556"/>
                    <a:pt x="39" y="1661"/>
                  </a:cubicBezTo>
                  <a:cubicBezTo>
                    <a:pt x="69" y="1831"/>
                    <a:pt x="129" y="1985"/>
                    <a:pt x="219" y="2124"/>
                  </a:cubicBezTo>
                  <a:cubicBezTo>
                    <a:pt x="309" y="2262"/>
                    <a:pt x="437" y="2379"/>
                    <a:pt x="604" y="2473"/>
                  </a:cubicBezTo>
                  <a:cubicBezTo>
                    <a:pt x="770" y="2568"/>
                    <a:pt x="992" y="2637"/>
                    <a:pt x="1269" y="2681"/>
                  </a:cubicBezTo>
                  <a:lnTo>
                    <a:pt x="1269" y="2047"/>
                  </a:lnTo>
                  <a:cubicBezTo>
                    <a:pt x="1061" y="2023"/>
                    <a:pt x="916" y="1950"/>
                    <a:pt x="833" y="1829"/>
                  </a:cubicBezTo>
                  <a:cubicBezTo>
                    <a:pt x="749" y="1707"/>
                    <a:pt x="701" y="1550"/>
                    <a:pt x="701" y="1341"/>
                  </a:cubicBezTo>
                  <a:lnTo>
                    <a:pt x="1269" y="1341"/>
                  </a:ln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1F52826-85AE-F49B-F24F-5263025FBC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629941"/>
            <a:ext cx="8025384" cy="49244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2821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9C86-BE18-94A8-BCEB-D68C4BE9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702365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D3AFA1B-C429-B83D-8D02-B5D2749675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137" y="2588260"/>
            <a:ext cx="3471863" cy="2773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200000"/>
              </a:lnSpc>
              <a:spcBef>
                <a:spcPts val="0"/>
              </a:spcBef>
              <a:buSzPct val="100000"/>
              <a:buFont typeface="+mj-lt"/>
              <a:buAutoNum type="arabicPeriod"/>
              <a:tabLst>
                <a:tab pos="457200" algn="l"/>
              </a:tabLst>
              <a:defRPr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32742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Click to add agenda items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5C1871A-6E6A-2788-D8A8-24520DF00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6100" y="2588259"/>
            <a:ext cx="3478213" cy="2773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200000"/>
              </a:lnSpc>
              <a:spcBef>
                <a:spcPts val="0"/>
              </a:spcBef>
              <a:buSzPct val="10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32742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Click to add agenda items</a:t>
            </a:r>
          </a:p>
        </p:txBody>
      </p:sp>
    </p:spTree>
    <p:extLst>
      <p:ext uri="{BB962C8B-B14F-4D97-AF65-F5344CB8AC3E}">
        <p14:creationId xmlns:p14="http://schemas.microsoft.com/office/powerpoint/2010/main" val="2567099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12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2">
          <p15:clr>
            <a:srgbClr val="954F72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mo Slide_Blue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4D92F2-2214-C7BE-4816-A441AD38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1998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D1A0BE-6B04-2D57-BB50-6E7ECCF3B05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012363" y="382589"/>
            <a:ext cx="548640" cy="54864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4142"/>
            </a:soli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EB6097-8033-4D95-0718-D21D62B23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1003" y="582613"/>
            <a:ext cx="1038860" cy="153888"/>
          </a:xfrm>
        </p:spPr>
        <p:txBody>
          <a:bodyPr lIns="91440" anchor="ctr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244983-47DE-326A-112F-D0369B0A708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27175" y="1136353"/>
            <a:ext cx="9136063" cy="5139035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demo screenshot here.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42BE36B-4EB4-3201-AE96-B526C138A717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8E1B4495-AD04-0652-C7D6-C116F8A29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978409" y="-508951"/>
            <a:ext cx="374904" cy="23317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4142"/>
          </a:solidFill>
        </p:spPr>
        <p:txBody>
          <a:bodyPr vert="vert270" wrap="none" lIns="64008" tIns="274320" rIns="64008" bIns="576072" anchor="ctr" anchorCtr="0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2-3 words desc.</a:t>
            </a:r>
          </a:p>
        </p:txBody>
      </p:sp>
    </p:spTree>
    <p:extLst>
      <p:ext uri="{BB962C8B-B14F-4D97-AF65-F5344CB8AC3E}">
        <p14:creationId xmlns:p14="http://schemas.microsoft.com/office/powerpoint/2010/main" val="922664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0263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_Big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E59AFC-909D-1098-D672-A384B9746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081" y="2448062"/>
            <a:ext cx="10430257" cy="1015663"/>
          </a:xfrm>
        </p:spPr>
        <p:txBody>
          <a:bodyPr anchor="b" anchorCtr="0"/>
          <a:lstStyle>
            <a:lvl1pPr>
              <a:defRPr sz="6600" spc="-100" baseline="0">
                <a:latin typeface="+mn-lt"/>
              </a:defRPr>
            </a:lvl1pPr>
          </a:lstStyle>
          <a:p>
            <a:r>
              <a:rPr lang="en-US"/>
              <a:t>Big headline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E3F76B-93DD-2A11-C7C5-3051EECE97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4278313"/>
            <a:ext cx="5055459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77A8E4-EDF0-DDB3-8098-28D44E234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6409" y="4278313"/>
            <a:ext cx="5055459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784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68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36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043025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591056"/>
            <a:ext cx="10426700" cy="46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8BC65CB-3B67-EDFD-AE06-FD968449FA7E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4D30B8E-0F07-39FC-BF52-88C5E6A736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/>
        </p:blipFill>
        <p:spPr>
          <a:xfrm rot="5400000">
            <a:off x="9610332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8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7" r:id="rId7"/>
    <p:sldLayoutId id="2147483688" r:id="rId8"/>
    <p:sldLayoutId id="2147483691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960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954" r:id="rId22"/>
    <p:sldLayoutId id="2147483961" r:id="rId23"/>
    <p:sldLayoutId id="2147484120" r:id="rId24"/>
    <p:sldLayoutId id="2147484123" r:id="rId25"/>
    <p:sldLayoutId id="2147483962" r:id="rId26"/>
    <p:sldLayoutId id="2147483963" r:id="rId27"/>
    <p:sldLayoutId id="2147483964" r:id="rId28"/>
    <p:sldLayoutId id="2147483965" r:id="rId29"/>
    <p:sldLayoutId id="2147483966" r:id="rId30"/>
    <p:sldLayoutId id="2147483953" r:id="rId31"/>
    <p:sldLayoutId id="2147483952" r:id="rId32"/>
    <p:sldLayoutId id="2147483951" r:id="rId33"/>
    <p:sldLayoutId id="2147483948" r:id="rId34"/>
    <p:sldLayoutId id="2147483950" r:id="rId35"/>
    <p:sldLayoutId id="2147483958" r:id="rId36"/>
    <p:sldLayoutId id="2147483970" r:id="rId37"/>
    <p:sldLayoutId id="2147483968" r:id="rId38"/>
    <p:sldLayoutId id="2147483967" r:id="rId39"/>
    <p:sldLayoutId id="2147483969" r:id="rId40"/>
    <p:sldLayoutId id="2147483971" r:id="rId41"/>
    <p:sldLayoutId id="2147483955" r:id="rId42"/>
    <p:sldLayoutId id="2147483956" r:id="rId43"/>
    <p:sldLayoutId id="2147483957" r:id="rId44"/>
    <p:sldLayoutId id="2147483705" r:id="rId45"/>
    <p:sldLayoutId id="2147483706" r:id="rId46"/>
    <p:sldLayoutId id="2147484426" r:id="rId47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000" b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None/>
        <a:tabLst/>
        <a:defRPr sz="16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265176" marR="0" indent="-109728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84048" marR="0" indent="-118872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5A5A5"/>
          </p15:clr>
        </p15:guide>
        <p15:guide id="2" pos="7680">
          <p15:clr>
            <a:srgbClr val="A5A5A5"/>
          </p15:clr>
        </p15:guide>
        <p15:guide id="3" pos="186">
          <p15:clr>
            <a:srgbClr val="A5A5A5"/>
          </p15:clr>
        </p15:guide>
        <p15:guide id="26" pos="7496">
          <p15:clr>
            <a:srgbClr val="A5A5A5"/>
          </p15:clr>
        </p15:guide>
        <p15:guide id="27" orient="horz">
          <p15:clr>
            <a:srgbClr val="A5A5A5"/>
          </p15:clr>
        </p15:guide>
        <p15:guide id="28" orient="horz" pos="4320">
          <p15:clr>
            <a:srgbClr val="A5A5A5"/>
          </p15:clr>
        </p15:guide>
        <p15:guide id="29" orient="horz" pos="184">
          <p15:clr>
            <a:srgbClr val="A5A5A5"/>
          </p15:clr>
        </p15:guide>
        <p15:guide id="40" orient="horz" pos="4134">
          <p15:clr>
            <a:srgbClr val="A5A5A5"/>
          </p15:clr>
        </p15:guide>
        <p15:guide id="42" pos="365">
          <p15:clr>
            <a:srgbClr val="C35EA4"/>
          </p15:clr>
        </p15:guide>
        <p15:guide id="43" orient="horz" pos="367">
          <p15:clr>
            <a:srgbClr val="C35EA4"/>
          </p15:clr>
        </p15:guide>
        <p15:guide id="44" orient="horz" pos="3953">
          <p15:clr>
            <a:srgbClr val="C35EA4"/>
          </p15:clr>
        </p15:guide>
        <p15:guide id="45" pos="7307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551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237F3A2-D241-D824-1380-6811A20D5B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610332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40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59" name="Image 22" descr="Une image contenant capture d’écran, Graphique, noir, conception&#10;&#10;Description générée automatiquement">
            <a:extLst>
              <a:ext uri="{FF2B5EF4-FFF2-40B4-BE49-F238E27FC236}">
                <a16:creationId xmlns:a16="http://schemas.microsoft.com/office/drawing/2014/main" id="{456A697C-ECD8-57D5-D2E8-A0C9BCC411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4000"/>
          </a:blip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pic>
        <p:nvPicPr>
          <p:cNvPr id="61" name="Image 3" descr="Une image contenant capture d’écran, Graphique, symbole, conception&#10;&#10;Description générée automatiquement">
            <a:extLst>
              <a:ext uri="{FF2B5EF4-FFF2-40B4-BE49-F238E27FC236}">
                <a16:creationId xmlns:a16="http://schemas.microsoft.com/office/drawing/2014/main" id="{0D2849B1-B8F5-9188-5F54-02446F61D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8" t="-9139" r="-5503" b="-13625"/>
          <a:stretch/>
        </p:blipFill>
        <p:spPr>
          <a:xfrm>
            <a:off x="11868685" y="6572788"/>
            <a:ext cx="251191" cy="213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40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</p:sldLayoutIdLst>
  <p:transition>
    <p:fade/>
  </p:transition>
  <p:hf sldNum="0" hdr="0" ftr="0" dt="0"/>
  <p:txStyles>
    <p:titleStyle>
      <a:lvl1pPr algn="ctr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22" descr="Une image contenant capture d’écran, Graphique, noir, conception&#10;&#10;Description générée automatiquement">
            <a:extLst>
              <a:ext uri="{FF2B5EF4-FFF2-40B4-BE49-F238E27FC236}">
                <a16:creationId xmlns:a16="http://schemas.microsoft.com/office/drawing/2014/main" id="{0CD7C2B1-E107-05F3-3DBA-FCC81C64973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4000"/>
          </a:blip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97063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6" name="Picture 5" descr="The image displays a color palette featuring various shades of purple, pink, orange, and gold.&#10;&#10;AI-generated content may be incorrect.">
            <a:extLst>
              <a:ext uri="{FF2B5EF4-FFF2-40B4-BE49-F238E27FC236}">
                <a16:creationId xmlns:a16="http://schemas.microsoft.com/office/drawing/2014/main" id="{9FF30883-54D9-2146-931D-CE439711C6F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393885" y="2854741"/>
            <a:ext cx="6857518" cy="1149001"/>
          </a:xfrm>
          <a:prstGeom prst="rect">
            <a:avLst/>
          </a:prstGeom>
        </p:spPr>
      </p:pic>
      <p:pic>
        <p:nvPicPr>
          <p:cNvPr id="48" name="Image 3" descr="Une image contenant capture d’écran, Graphique, symbole, conception&#10;&#10;Description générée automatiquement">
            <a:extLst>
              <a:ext uri="{FF2B5EF4-FFF2-40B4-BE49-F238E27FC236}">
                <a16:creationId xmlns:a16="http://schemas.microsoft.com/office/drawing/2014/main" id="{FF041198-52A6-AA07-38E3-867A5B563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8" t="-9139" r="-5503" b="-13625"/>
          <a:stretch/>
        </p:blipFill>
        <p:spPr>
          <a:xfrm>
            <a:off x="11868685" y="6572788"/>
            <a:ext cx="251191" cy="213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89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  <p:sldLayoutId id="2147484686" r:id="rId12"/>
    <p:sldLayoutId id="2147484687" r:id="rId13"/>
    <p:sldLayoutId id="2147484692" r:id="rId14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22" descr="Une image contenant capture d’écran, Graphique, noir, conception&#10;&#10;Description générée automatiquement">
            <a:extLst>
              <a:ext uri="{FF2B5EF4-FFF2-40B4-BE49-F238E27FC236}">
                <a16:creationId xmlns:a16="http://schemas.microsoft.com/office/drawing/2014/main" id="{0CD7C2B1-E107-05F3-3DBA-FCC81C64973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4000"/>
          </a:blip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97063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6" name="Picture 5" descr="The image displays a color palette featuring various shades of purple, pink, orange, and gold.&#10;&#10;AI-generated content may be incorrect.">
            <a:extLst>
              <a:ext uri="{FF2B5EF4-FFF2-40B4-BE49-F238E27FC236}">
                <a16:creationId xmlns:a16="http://schemas.microsoft.com/office/drawing/2014/main" id="{9FF30883-54D9-2146-931D-CE439711C6F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393885" y="2854741"/>
            <a:ext cx="6857518" cy="1149001"/>
          </a:xfrm>
          <a:prstGeom prst="rect">
            <a:avLst/>
          </a:prstGeom>
        </p:spPr>
      </p:pic>
      <p:pic>
        <p:nvPicPr>
          <p:cNvPr id="48" name="Image 3" descr="Une image contenant capture d’écran, Graphique, symbole, conception&#10;&#10;Description générée automatiquement">
            <a:extLst>
              <a:ext uri="{FF2B5EF4-FFF2-40B4-BE49-F238E27FC236}">
                <a16:creationId xmlns:a16="http://schemas.microsoft.com/office/drawing/2014/main" id="{FF041198-52A6-AA07-38E3-867A5B563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8" t="-9139" r="-5503" b="-13625"/>
          <a:stretch/>
        </p:blipFill>
        <p:spPr>
          <a:xfrm>
            <a:off x="11868685" y="6572788"/>
            <a:ext cx="251191" cy="213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776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  <p:sldLayoutId id="2147484708" r:id="rId13"/>
    <p:sldLayoutId id="2147484710" r:id="rId14"/>
    <p:sldLayoutId id="2147484754" r:id="rId15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10" Type="http://schemas.openxmlformats.org/officeDocument/2006/relationships/image" Target="../media/image37.jpe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FB79-EDF0-7B98-BAF7-BD235D99E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4149DCA2-058B-8D5E-2A19-BDCE81E7D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834284" y="206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3B609-2E9F-259B-2D9F-4EEA050F19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88" y="2662933"/>
            <a:ext cx="7194296" cy="769441"/>
          </a:xfrm>
        </p:spPr>
        <p:txBody>
          <a:bodyPr/>
          <a:lstStyle/>
          <a:p>
            <a:pPr marL="0" indent="0">
              <a:buNone/>
            </a:pPr>
            <a:r>
              <a:rPr lang="en-US" sz="4400" b="1" spc="-5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</a:rPr>
              <a:t>SME Finder Agent</a:t>
            </a:r>
          </a:p>
        </p:txBody>
      </p:sp>
      <p:pic>
        <p:nvPicPr>
          <p:cNvPr id="15" name="MS logo gray - EMF">
            <a:extLst>
              <a:ext uri="{FF2B5EF4-FFF2-40B4-BE49-F238E27FC236}">
                <a16:creationId xmlns:a16="http://schemas.microsoft.com/office/drawing/2014/main" id="{A7AA4944-5DF7-CEB1-2C9C-EBC7BDEC4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684288" y="679153"/>
            <a:ext cx="1359997" cy="291427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6305546-DC62-59EB-6DD9-F938DC0F6AE0}"/>
              </a:ext>
            </a:extLst>
          </p:cNvPr>
          <p:cNvSpPr txBox="1">
            <a:spLocks/>
          </p:cNvSpPr>
          <p:nvPr/>
        </p:nvSpPr>
        <p:spPr>
          <a:xfrm>
            <a:off x="684288" y="3622637"/>
            <a:ext cx="5055384" cy="246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noProof="0" dirty="0">
                <a:latin typeface="Segoe Sans Display"/>
                <a:cs typeface="Segoe Sans Display"/>
              </a:rPr>
              <a:t>Copilot Scenario Overview </a:t>
            </a:r>
            <a:r>
              <a:rPr lang="en-US" sz="2000" dirty="0">
                <a:latin typeface="Segoe Sans Display"/>
                <a:cs typeface="Segoe Sans Display"/>
              </a:rPr>
              <a:t>D</a:t>
            </a:r>
            <a:r>
              <a:rPr lang="en-US" sz="2000" noProof="0" dirty="0">
                <a:latin typeface="Segoe Sans Display"/>
                <a:cs typeface="Segoe Sans Display"/>
              </a:rPr>
              <a:t>eck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3034883-A0CE-3821-62E2-13B6D792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23146046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F74A-682B-52F4-912D-EF3F61041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C3FED76-37F6-19DD-5E18-DC0CD0CA8E74}"/>
              </a:ext>
            </a:extLst>
          </p:cNvPr>
          <p:cNvSpPr txBox="1">
            <a:spLocks/>
          </p:cNvSpPr>
          <p:nvPr/>
        </p:nvSpPr>
        <p:spPr>
          <a:xfrm>
            <a:off x="595885" y="2936557"/>
            <a:ext cx="8193024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cap="none" spc="-50" baseline="0" dirty="0">
                <a:ln w="3175">
                  <a:noFill/>
                </a:ln>
                <a:gradFill>
                  <a:gsLst>
                    <a:gs pos="21000">
                      <a:schemeClr val="accent1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sz="320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Demo Prompts &amp; Eval Set</a:t>
            </a:r>
            <a:endParaRPr lang="en-GB" sz="3200" dirty="0">
              <a:gradFill flip="none" rotWithShape="1">
                <a:gsLst>
                  <a:gs pos="54000">
                    <a:srgbClr val="C85890"/>
                  </a:gs>
                  <a:gs pos="10000">
                    <a:srgbClr val="7058A0"/>
                  </a:gs>
                  <a:gs pos="100000">
                    <a:srgbClr val="F89070"/>
                  </a:gs>
                </a:gsLst>
                <a:lin ang="0" scaled="1"/>
                <a:tileRect/>
              </a:gradFill>
              <a:latin typeface="Segoe Sans Display Semibold"/>
              <a:ea typeface="+mj-ea"/>
              <a:cs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3F2DB-7DC4-47E7-C8A5-F4C43462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cureLayer" hidden="1">
            <a:extLst>
              <a:ext uri="{FF2B5EF4-FFF2-40B4-BE49-F238E27FC236}">
                <a16:creationId xmlns:a16="http://schemas.microsoft.com/office/drawing/2014/main" id="{C2DBA8DB-A60A-EBA7-09F3-7DA1E9D98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80700" y="585248"/>
            <a:ext cx="11534938" cy="613172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bscureLayer" hidden="1">
            <a:extLst>
              <a:ext uri="{FF2B5EF4-FFF2-40B4-BE49-F238E27FC236}">
                <a16:creationId xmlns:a16="http://schemas.microsoft.com/office/drawing/2014/main" id="{D744931A-160C-4C9E-7F56-F3330D66C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396751" y="2989510"/>
            <a:ext cx="557669" cy="26828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46DBB-CDD1-6AB1-DFAA-2CC020107ADC}"/>
              </a:ext>
            </a:extLst>
          </p:cNvPr>
          <p:cNvSpPr txBox="1"/>
          <p:nvPr/>
        </p:nvSpPr>
        <p:spPr>
          <a:xfrm>
            <a:off x="680475" y="471137"/>
            <a:ext cx="7553038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Demo Prompts &amp; Eval Set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0926DFB-2DB4-76DD-0ED2-095E4F231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679696"/>
              </p:ext>
            </p:extLst>
          </p:nvPr>
        </p:nvGraphicFramePr>
        <p:xfrm>
          <a:off x="375071" y="1783080"/>
          <a:ext cx="11441858" cy="452628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37063">
                  <a:extLst>
                    <a:ext uri="{9D8B030D-6E8A-4147-A177-3AD203B41FA5}">
                      <a16:colId xmlns:a16="http://schemas.microsoft.com/office/drawing/2014/main" val="2532387307"/>
                    </a:ext>
                  </a:extLst>
                </a:gridCol>
                <a:gridCol w="2500875">
                  <a:extLst>
                    <a:ext uri="{9D8B030D-6E8A-4147-A177-3AD203B41FA5}">
                      <a16:colId xmlns:a16="http://schemas.microsoft.com/office/drawing/2014/main" val="333626627"/>
                    </a:ext>
                  </a:extLst>
                </a:gridCol>
                <a:gridCol w="3767060">
                  <a:extLst>
                    <a:ext uri="{9D8B030D-6E8A-4147-A177-3AD203B41FA5}">
                      <a16:colId xmlns:a16="http://schemas.microsoft.com/office/drawing/2014/main" val="4251062878"/>
                    </a:ext>
                  </a:extLst>
                </a:gridCol>
                <a:gridCol w="4736860">
                  <a:extLst>
                    <a:ext uri="{9D8B030D-6E8A-4147-A177-3AD203B41FA5}">
                      <a16:colId xmlns:a16="http://schemas.microsoft.com/office/drawing/2014/main" val="3318553500"/>
                    </a:ext>
                  </a:extLst>
                </a:gridCol>
              </a:tblGrid>
              <a:tr h="118069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ID</a:t>
                      </a:r>
                    </a:p>
                  </a:txBody>
                  <a:tcPr marL="3777" marR="3777" marT="1888" marB="188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Test Scenario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Prompt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Expected Result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522270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Find SMEs By Topic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"Find the right SMEs for [topic/area]."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4-section Output Contract: Top SMEs table + cited evidence + outreach in a code block + next steps.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905032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Hidden Gems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"Surface “hidden gem” experts on [topic/area] (not just leaders)."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3-5 ICs / cross-team experts; excludes Director+ and top-cited names. Each row is evidence-cited.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3168095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GB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3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Prep for Meeting with 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"I’m meeting with an SME about [topic/area]. Give me 5 talking points and a context brief."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Exactly 5 evidence-backed talking points + a one-paragraph context brief, each tied to a cited signal.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1639113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GB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Content 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"Who maintains the [internal app/site] that I use?"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Primary owner + Backup with cited source (site permissions / admins) and a draft outreach message.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147353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GB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Decide Which SME to Contact First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"Help me decide which SME to contact first about [topic/area] — and why."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Side-by-side outreach prioritization on Topical, Recency, Seniority fit, Availability — not expertise ranking.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4828341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GB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Find a Mentor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"Provide me with 5 suggestions for possible mentors who specialize in [topic/area]."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Exactly 5 mentor candidates meeting tenure, coaching, and org-distance criteria — with intro messages.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958008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GB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7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Go-To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"Who’s the go-to person for [topic] when teams get stuck?"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Output Contract emphasizing Org Trust signals — cross-team visibility, DRI/tech-lead, escalation threads.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328537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GB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Become a 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"I want to become a SME on [topic]. What should I do?"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Cited mentors + content owners + communities of practice. Evidence-grounded learning path, no generic advice.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3837522"/>
                  </a:ext>
                </a:extLst>
              </a:tr>
              <a:tr h="239572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GB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9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Hidden Gems on My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"List hidden gem SMEs on my team in a table."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8 hidden gems scoped to the user team via People graph, rendered as a table; no Director+ titles.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9939720"/>
                  </a:ext>
                </a:extLst>
              </a:tr>
              <a:tr h="118069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GB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10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Same Office 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"Find SMEs in [topic] based in the same office location as me."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Output Contract filtered by user office location via People graph; Skill 7 fallback if none qualify.</a:t>
                      </a:r>
                      <a:endParaRPr lang="en-GB" sz="1100" dirty="0"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0544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1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1DFDA-8D30-E8AB-5F92-BA9CCB8EF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7071D8-853F-604B-8BC8-AFF1EED58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1466" y="3244849"/>
            <a:ext cx="9543289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 dirty="0">
                <a:ln w="3175">
                  <a:noFill/>
                </a:ln>
                <a:gradFill>
                  <a:gsLst>
                    <a:gs pos="21000">
                      <a:schemeClr val="accent1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>
              <a:spcBef>
                <a:spcPct val="20000"/>
              </a:spcBef>
              <a:defRPr/>
            </a:pPr>
            <a:r>
              <a:rPr lang="en-US" sz="3600" noProof="0" dirty="0">
                <a:solidFill>
                  <a:schemeClr val="tx1"/>
                </a:solidFill>
                <a:latin typeface="Segoe Sans Display Semibold (Headings)"/>
                <a:cs typeface="Segoe UI Semibold"/>
              </a:rPr>
              <a:t>Thank You</a:t>
            </a:r>
            <a:endParaRPr lang="en-US" noProof="0" dirty="0">
              <a:solidFill>
                <a:schemeClr val="tx1"/>
              </a:solidFill>
              <a:latin typeface="Segoe Sans Display Semibold (Headings)"/>
            </a:endParaRPr>
          </a:p>
        </p:txBody>
      </p:sp>
      <p:pic>
        <p:nvPicPr>
          <p:cNvPr id="7" name="MS logo gray - EMF" descr="Microsoft Logo">
            <a:extLst>
              <a:ext uri="{FF2B5EF4-FFF2-40B4-BE49-F238E27FC236}">
                <a16:creationId xmlns:a16="http://schemas.microsoft.com/office/drawing/2014/main" id="{CC0A16FC-0F83-F89C-3580-12415686C4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412780" y="5982780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6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8097E-6979-7096-A392-877D03D63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8388D5DD-1FD1-6D4D-9B12-7F2B1AA067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263" y="557362"/>
            <a:ext cx="9543289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SME Finder Agent Summary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CA66B-D320-6217-E825-C48D0ECF741F}"/>
              </a:ext>
            </a:extLst>
          </p:cNvPr>
          <p:cNvSpPr txBox="1"/>
          <p:nvPr/>
        </p:nvSpPr>
        <p:spPr>
          <a:xfrm>
            <a:off x="666634" y="1380845"/>
            <a:ext cx="34888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latin typeface="+mj-lt"/>
              </a:rPr>
              <a:t>Agent </a:t>
            </a:r>
            <a:r>
              <a:rPr lang="en-US" sz="2000" noProof="0" dirty="0">
                <a:latin typeface="+mj-lt"/>
              </a:rPr>
              <a:t>Overview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F0070-1178-F67E-22DF-11DA11F09BFF}"/>
              </a:ext>
            </a:extLst>
          </p:cNvPr>
          <p:cNvSpPr txBox="1"/>
          <p:nvPr/>
        </p:nvSpPr>
        <p:spPr>
          <a:xfrm>
            <a:off x="5983840" y="1507476"/>
            <a:ext cx="31651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noProof="0" dirty="0">
                <a:latin typeface="+mj-lt"/>
              </a:rPr>
              <a:t>Key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DDC77-9CF8-D30A-53E0-17F63A23DA0A}"/>
              </a:ext>
            </a:extLst>
          </p:cNvPr>
          <p:cNvSpPr txBox="1"/>
          <p:nvPr/>
        </p:nvSpPr>
        <p:spPr>
          <a:xfrm>
            <a:off x="5983841" y="2001632"/>
            <a:ext cx="5496706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D0D0D"/>
                </a:solidFill>
                <a:latin typeface="Segoe UI" panose="020B0502040204020203" pitchFamily="34" charset="0"/>
              </a:rPr>
              <a:t>Hours wasted browsing org charts and asking around on Teams</a:t>
            </a:r>
            <a:endParaRPr lang="en-US" sz="1400" dirty="0">
              <a:solidFill>
                <a:srgbClr val="0D0D0D"/>
              </a:solidFill>
              <a:latin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D0D0D"/>
                </a:solidFill>
                <a:latin typeface="Segoe UI" panose="020B0502040204020203" pitchFamily="34" charset="0"/>
              </a:rPr>
              <a:t>Reliance on personal networks reduces decision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D0D0D"/>
                </a:solidFill>
                <a:latin typeface="Segoe UI" panose="020B0502040204020203" pitchFamily="34" charset="0"/>
              </a:rPr>
              <a:t>Repeated outreach delays execution and frustrates SMEs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D0D0D"/>
                </a:solidFill>
                <a:latin typeface="Segoe UI" panose="020B0502040204020203" pitchFamily="34" charset="0"/>
              </a:rPr>
              <a:t>No visibility into who is the credible expert for a topic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C833F-4765-6050-0B0B-6F8746CEB3E0}"/>
              </a:ext>
            </a:extLst>
          </p:cNvPr>
          <p:cNvSpPr txBox="1"/>
          <p:nvPr/>
        </p:nvSpPr>
        <p:spPr>
          <a:xfrm>
            <a:off x="5983841" y="4903408"/>
            <a:ext cx="297109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noProof="0" dirty="0">
                <a:latin typeface="+mj-lt"/>
              </a:rPr>
              <a:t>Technical Features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06CE9-6659-C03F-A4A8-BFE14DCABB67}"/>
              </a:ext>
            </a:extLst>
          </p:cNvPr>
          <p:cNvSpPr txBox="1"/>
          <p:nvPr/>
        </p:nvSpPr>
        <p:spPr>
          <a:xfrm>
            <a:off x="5983839" y="5186524"/>
            <a:ext cx="587343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💬 Conversational access via Microsoft 365 Copilot</a:t>
            </a: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📋 Declarative agent grounded in mailbox, Teams Chats, SPO</a:t>
            </a: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🔍 Signal-based SME ranking by recency, evidence, and relevance</a:t>
            </a: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✍️ Personalised, copy-paste-ready introduction message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C114F6-498E-F495-31A4-12FB1676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1999" y="1304986"/>
            <a:ext cx="6015275" cy="3330106"/>
          </a:xfrm>
          <a:prstGeom prst="roundRect">
            <a:avLst>
              <a:gd name="adj" fmla="val 6587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666651-F87C-74E7-AC1B-BD2224165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1999" y="4765733"/>
            <a:ext cx="6015275" cy="1534905"/>
          </a:xfrm>
          <a:prstGeom prst="roundRect">
            <a:avLst>
              <a:gd name="adj" fmla="val 6587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140D110-CA90-DA09-EFC4-C0F90E567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8263" y="6534387"/>
            <a:ext cx="298108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6A6A55-AF5B-554C-6B3B-AF609C86FF7A}"/>
              </a:ext>
            </a:extLst>
          </p:cNvPr>
          <p:cNvSpPr txBox="1"/>
          <p:nvPr/>
        </p:nvSpPr>
        <p:spPr>
          <a:xfrm>
            <a:off x="585900" y="1769710"/>
            <a:ext cx="4614750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Surface the most relevant subject matter experts for any topic using real Microsoft 365 work signals, ranked by demonstrated expertise, recency, and organisational relevance — with a ready-to-use introduction message.</a:t>
            </a:r>
            <a:endParaRPr lang="en-GB" sz="1400" dirty="0">
              <a:solidFill>
                <a:schemeClr val="tx1">
                  <a:lumMod val="95000"/>
                  <a:lumOff val="5000"/>
                </a:schemeClr>
              </a:solidFill>
              <a:cs typeface="Segoe Sans Display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570C0B-D8C9-5818-3AC9-CF842E60E5D0}"/>
              </a:ext>
            </a:extLst>
          </p:cNvPr>
          <p:cNvSpPr txBox="1"/>
          <p:nvPr/>
        </p:nvSpPr>
        <p:spPr>
          <a:xfrm>
            <a:off x="5983839" y="3098542"/>
            <a:ext cx="31651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noProof="0" dirty="0">
                <a:latin typeface="+mj-lt"/>
              </a:rPr>
              <a:t>Business Outcomes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FC523-324D-A20C-DDE7-20B67EC114BE}"/>
              </a:ext>
            </a:extLst>
          </p:cNvPr>
          <p:cNvSpPr txBox="1"/>
          <p:nvPr/>
        </p:nvSpPr>
        <p:spPr>
          <a:xfrm>
            <a:off x="5983840" y="3530815"/>
            <a:ext cx="5496706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D0D0D"/>
                </a:solidFill>
                <a:latin typeface="Segoe UI" panose="020B0502040204020203" pitchFamily="34" charset="0"/>
              </a:rPr>
              <a:t>Hours wasted browsing org charts and asking around on Teams</a:t>
            </a:r>
            <a:endParaRPr lang="en-US" sz="1400" dirty="0">
              <a:solidFill>
                <a:srgbClr val="0D0D0D"/>
              </a:solidFill>
              <a:latin typeface="Segoe UI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D0D0D"/>
                </a:solidFill>
                <a:latin typeface="Segoe UI" panose="020B0502040204020203" pitchFamily="34" charset="0"/>
              </a:rPr>
              <a:t>Reliance on personal networks reduces decision quality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D0D0D"/>
                </a:solidFill>
                <a:latin typeface="Segoe UI" panose="020B0502040204020203" pitchFamily="34" charset="0"/>
              </a:rPr>
              <a:t>Repeated outreach delays execution and frustrates SMEs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D0D0D"/>
                </a:solidFill>
                <a:latin typeface="Segoe UI" panose="020B0502040204020203" pitchFamily="34" charset="0"/>
              </a:rPr>
              <a:t>No visibility into who is the credible expert for a topic</a:t>
            </a:r>
          </a:p>
        </p:txBody>
      </p:sp>
      <p:pic>
        <p:nvPicPr>
          <p:cNvPr id="19" name="Picture 18" descr="The image displays a user interface for the SME Finder tool, offering various functionalities for finding subject matter experts (SMEs) by topic, preparing for meetings, and managing content.&#10;&#10;AI-generated content may be incorrect.">
            <a:extLst>
              <a:ext uri="{FF2B5EF4-FFF2-40B4-BE49-F238E27FC236}">
                <a16:creationId xmlns:a16="http://schemas.microsoft.com/office/drawing/2014/main" id="{6CAD2C2C-B826-0A38-CC19-52266DEBA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57" y="3098542"/>
            <a:ext cx="4862005" cy="2790222"/>
          </a:xfrm>
          <a:prstGeom prst="roundRect">
            <a:avLst>
              <a:gd name="adj" fmla="val 4026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1560008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309DCA-9A53-077A-F6A0-A33AED1C3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2000" cy="6853798"/>
          </a:xfrm>
          <a:prstGeom prst="rect">
            <a:avLst/>
          </a:prstGeom>
          <a:gradFill flip="none" rotWithShape="1">
            <a:gsLst>
              <a:gs pos="0">
                <a:srgbClr val="E0E1F8"/>
              </a:gs>
              <a:gs pos="47000">
                <a:srgbClr val="FFFFFF">
                  <a:alpha val="74000"/>
                </a:srgbClr>
              </a:gs>
              <a:gs pos="100000">
                <a:srgbClr val="F4D0F0">
                  <a:alpha val="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noProof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262CCD-190A-8553-3108-2DC583C41B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1921" y="2931886"/>
            <a:ext cx="9706301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Table of Contents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80D85B9-D527-3A18-0E60-7323D27D11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83475" y="582613"/>
            <a:ext cx="4708525" cy="5692775"/>
          </a:xfrm>
          <a:prstGeom prst="rect">
            <a:avLst/>
          </a:prstGeom>
        </p:spPr>
        <p:txBody>
          <a:bodyPr numCol="1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"/>
              </a:rPr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"/>
              </a:rPr>
              <a:t>Persona Example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"/>
              </a:rPr>
              <a:t>User Journey Scenario Example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"/>
              </a:rPr>
              <a:t>Solution Screenshots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"/>
              </a:rPr>
              <a:t>Demo Prompts</a:t>
            </a:r>
          </a:p>
        </p:txBody>
      </p:sp>
    </p:spTree>
    <p:extLst>
      <p:ext uri="{BB962C8B-B14F-4D97-AF65-F5344CB8AC3E}">
        <p14:creationId xmlns:p14="http://schemas.microsoft.com/office/powerpoint/2010/main" val="39010092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36F33BF-5116-F758-C230-BD98F1C4E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4">
            <a:extLst>
              <a:ext uri="{FF2B5EF4-FFF2-40B4-BE49-F238E27FC236}">
                <a16:creationId xmlns:a16="http://schemas.microsoft.com/office/drawing/2014/main" id="{33E44190-0429-7FFF-4095-170CD165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33" y="1713666"/>
            <a:ext cx="4719056" cy="3323987"/>
          </a:xfrm>
        </p:spPr>
        <p:txBody>
          <a:bodyPr/>
          <a:lstStyle/>
          <a:p>
            <a:r>
              <a:rPr lang="en-GB" sz="1800" spc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  <a:t>SME Finder is a declarative agent that uses Microsoft 365 work signals to surface the most relevant subject matter experts for a given topic. It ranks SMEs based on demonstrated expertise, recency, and organisational relevance.</a:t>
            </a:r>
            <a:br>
              <a:rPr lang="en-GB" sz="1800" spc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</a:br>
            <a:endParaRPr lang="en-GB" sz="1800" spc="0" dirty="0">
              <a:solidFill>
                <a:schemeClr val="tx1">
                  <a:lumMod val="95000"/>
                  <a:lumOff val="5000"/>
                </a:schemeClr>
              </a:solidFill>
              <a:latin typeface="Segoe UI"/>
              <a:ea typeface="+mj-lt"/>
              <a:cs typeface="Segoe UI"/>
            </a:endParaRPr>
          </a:p>
          <a:p>
            <a:r>
              <a:rPr lang="en-GB" sz="1800" spc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  <a:t>The agent also generates a personalised, copy-paste-ready introduction message tailored to the SME’s seniority, role, and the user’s topic — accelerating effective collaboration.</a:t>
            </a:r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325FD89-8B07-FCCA-3E7D-4846098D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E9CD6BB-02EF-0BC3-58A1-38B44C2B51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88263" y="339295"/>
            <a:ext cx="5419132" cy="123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spc="-5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Overview</a:t>
            </a:r>
            <a:endParaRPr kumimoji="0" lang="en-US" sz="3200" b="0" i="0" u="none" strike="noStrike" kern="1200" cap="none" spc="-50" normalizeH="0" baseline="0" noProof="0" dirty="0">
              <a:ln w="3175">
                <a:noFill/>
              </a:ln>
              <a:gradFill flip="none" rotWithShape="1">
                <a:gsLst>
                  <a:gs pos="54000">
                    <a:srgbClr val="C85890"/>
                  </a:gs>
                  <a:gs pos="10000">
                    <a:srgbClr val="7058A0"/>
                  </a:gs>
                  <a:gs pos="100000">
                    <a:srgbClr val="F89070"/>
                  </a:gs>
                </a:gsLst>
                <a:lin ang="0" scaled="1"/>
                <a:tileRect/>
              </a:gradFill>
              <a:effectLst/>
              <a:uLnTx/>
              <a:uFillTx/>
              <a:latin typeface="Segoe Sans Display Semibold"/>
              <a:ea typeface="+mj-ea"/>
              <a:cs typeface="Segoe Sans Display" pitchFamily="2" charset="0"/>
            </a:endParaRPr>
          </a:p>
        </p:txBody>
      </p:sp>
      <p:pic>
        <p:nvPicPr>
          <p:cNvPr id="6" name="Picture 5" descr="The image displays a user interface for the SME (Subject Matter Expert) Finder tool, specifically tailored for finding experts in 3D rendering and design.&#10;&#10;AI-generated content may be incorrect.">
            <a:extLst>
              <a:ext uri="{FF2B5EF4-FFF2-40B4-BE49-F238E27FC236}">
                <a16:creationId xmlns:a16="http://schemas.microsoft.com/office/drawing/2014/main" id="{9CA1CE7C-1AB1-1623-FD74-5DF74496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035" y="1470582"/>
            <a:ext cx="6313427" cy="4232934"/>
          </a:xfrm>
          <a:prstGeom prst="roundRect">
            <a:avLst>
              <a:gd name="adj" fmla="val 3178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440976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1674614"/>
            <a:ext cx="5501729" cy="3867298"/>
          </a:xfrm>
          <a:prstGeom prst="roundRect">
            <a:avLst>
              <a:gd name="adj" fmla="val 2955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95325" y="1927919"/>
            <a:ext cx="457200" cy="457200"/>
          </a:xfrm>
          <a:prstGeom prst="ellipse">
            <a:avLst/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0735" y="2053299"/>
            <a:ext cx="206184" cy="2061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5325" y="3191619"/>
            <a:ext cx="5025479" cy="566439"/>
          </a:xfrm>
          <a:prstGeom prst="roundRect">
            <a:avLst>
              <a:gd name="adj" fmla="val 13452"/>
            </a:avLst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325" y="3191619"/>
            <a:ext cx="38100" cy="566439"/>
          </a:xfrm>
          <a:prstGeom prst="rect">
            <a:avLst/>
          </a:prstGeom>
          <a:solidFill>
            <a:srgbClr val="6B2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33219" y="1674614"/>
            <a:ext cx="5501729" cy="3867298"/>
          </a:xfrm>
          <a:prstGeom prst="roundRect">
            <a:avLst>
              <a:gd name="adj" fmla="val 2955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471344" y="1927919"/>
            <a:ext cx="457200" cy="457200"/>
          </a:xfrm>
          <a:prstGeom prst="ellipse">
            <a:avLst/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6610" y="2053299"/>
            <a:ext cx="206184" cy="2061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471344" y="3191619"/>
            <a:ext cx="5025479" cy="566439"/>
          </a:xfrm>
          <a:prstGeom prst="roundRect">
            <a:avLst>
              <a:gd name="adj" fmla="val 13452"/>
            </a:avLst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1344" y="3191619"/>
            <a:ext cx="38100" cy="566439"/>
          </a:xfrm>
          <a:prstGeom prst="rect">
            <a:avLst/>
          </a:prstGeom>
          <a:solidFill>
            <a:srgbClr val="6B2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7200" y="5724673"/>
            <a:ext cx="11277600" cy="828526"/>
          </a:xfrm>
          <a:prstGeom prst="roundRect">
            <a:avLst>
              <a:gd name="adj" fmla="val 11496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593" y="5759080"/>
            <a:ext cx="167564" cy="1466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188" y="380990"/>
            <a:ext cx="3039871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1" spc="-5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Persona</a:t>
            </a:r>
            <a:r>
              <a:rPr lang="en-GB" sz="3200" b="1" spc="-5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 Example</a:t>
            </a:r>
            <a:endParaRPr lang="en-US" sz="3200" b="1" spc="-50" dirty="0">
              <a:ln w="3175">
                <a:noFill/>
              </a:ln>
              <a:gradFill flip="none" rotWithShape="1">
                <a:gsLst>
                  <a:gs pos="54000">
                    <a:srgbClr val="C85890"/>
                  </a:gs>
                  <a:gs pos="10000">
                    <a:srgbClr val="7058A0"/>
                  </a:gs>
                  <a:gs pos="100000">
                    <a:srgbClr val="F89070"/>
                  </a:gs>
                </a:gsLst>
                <a:lin ang="0" scaled="1"/>
                <a:tileRect/>
              </a:gradFill>
              <a:latin typeface="Segoe Sans Display Semibold"/>
              <a:ea typeface="+mj-ea"/>
              <a:cs typeface="Segoe Sans Display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88" y="939081"/>
            <a:ext cx="1011232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GB" sz="1600" b="1" i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 core personas: the seeker who needs an expert and the SME who gets the right ask, with the right context, the first time.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89563" y="1956445"/>
            <a:ext cx="935769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600" b="1" i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 Worker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9563" y="2194564"/>
            <a:ext cx="626775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100" b="0" i="0" dirty="0">
                <a:solidFill>
                  <a:srgbClr val="6E64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Seeker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359" y="3282917"/>
            <a:ext cx="681277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000" b="1" i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 Ask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359" y="3473412"/>
            <a:ext cx="3996287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200" b="0" i="1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“Who is the best SME for Azure security in my organization?”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5438" y="1956445"/>
            <a:ext cx="1351588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600" b="1" i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Subject Matter Expert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5438" y="2194564"/>
            <a:ext cx="554639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100" b="0" i="0" dirty="0">
                <a:solidFill>
                  <a:srgbClr val="6E64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Connected expert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9234" y="3282917"/>
            <a:ext cx="681277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000" b="1" i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 Reach-out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9234" y="3473412"/>
            <a:ext cx="4709407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sz="1200" b="0" i="1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Receives a clear, contextual, copy-paste introduction from the seeker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4113" y="5724673"/>
            <a:ext cx="220573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400" b="1" i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Challenges Addressed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4113" y="6048223"/>
            <a:ext cx="1054242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sz="1400" b="0" i="0" dirty="0">
                <a:solidFill>
                  <a:srgbClr val="6E64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Hours wasted finding the right expert; reliance on personal networks reduces decision quality; repeated outreach delays execution and frustrates SMEs.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5307" y="2537456"/>
            <a:ext cx="5025353" cy="5119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67576" indent="-167576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sz="1400" b="0" i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Needs help with a specific topic, project, or product area</a:t>
            </a:r>
          </a:p>
          <a:p>
            <a:pPr marL="167576" indent="-167576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sz="1400" b="0" i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Wants a credible expert and a fast, professional intro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1182" y="2537456"/>
            <a:ext cx="5025353" cy="51193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167005" indent="-167005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sz="1400" b="0" i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Receives focused asks with the right context</a:t>
            </a:r>
          </a:p>
          <a:p>
            <a:pPr marL="167005" indent="-167005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sz="1400" b="0" i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Spends less time on triage and broad outreach</a:t>
            </a:r>
          </a:p>
        </p:txBody>
      </p:sp>
      <p:pic>
        <p:nvPicPr>
          <p:cNvPr id="28" name="Picture Placeholder 27" descr="A person wearing a headset and smiling">
            <a:extLst>
              <a:ext uri="{FF2B5EF4-FFF2-40B4-BE49-F238E27FC236}">
                <a16:creationId xmlns:a16="http://schemas.microsoft.com/office/drawing/2014/main" id="{92469F25-A0E9-A10A-BB91-0ED6270DB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373" y="1951431"/>
            <a:ext cx="408908" cy="4089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Placeholder 35" descr="A person talking on a phone">
            <a:extLst>
              <a:ext uri="{FF2B5EF4-FFF2-40B4-BE49-F238E27FC236}">
                <a16:creationId xmlns:a16="http://schemas.microsoft.com/office/drawing/2014/main" id="{B6460B6C-4434-DAF5-495D-43420C71B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394" y="1909478"/>
            <a:ext cx="456532" cy="456532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1720304"/>
            <a:ext cx="3276600" cy="4029075"/>
          </a:xfrm>
          <a:prstGeom prst="roundRect">
            <a:avLst>
              <a:gd name="adj" fmla="val 348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9955" y="1991716"/>
            <a:ext cx="228617" cy="2000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9995" y="2348954"/>
            <a:ext cx="381000" cy="381000"/>
          </a:xfrm>
          <a:prstGeom prst="ellipse">
            <a:avLst/>
          </a:prstGeom>
          <a:solidFill>
            <a:srgbClr val="6B2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5582" y="3641404"/>
            <a:ext cx="106578" cy="18653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57700" y="1720304"/>
            <a:ext cx="3276600" cy="4029075"/>
          </a:xfrm>
          <a:prstGeom prst="roundRect">
            <a:avLst>
              <a:gd name="adj" fmla="val 348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378" y="1977429"/>
            <a:ext cx="228583" cy="22862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680495" y="2348954"/>
            <a:ext cx="381000" cy="381000"/>
          </a:xfrm>
          <a:prstGeom prst="ellipse">
            <a:avLst/>
          </a:prstGeom>
          <a:solidFill>
            <a:srgbClr val="6B2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982" y="3641404"/>
            <a:ext cx="106579" cy="18653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458200" y="1720304"/>
            <a:ext cx="3276600" cy="4029075"/>
          </a:xfrm>
          <a:prstGeom prst="roundRect">
            <a:avLst>
              <a:gd name="adj" fmla="val 348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0778" y="1977429"/>
            <a:ext cx="228594" cy="22859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680995" y="2348954"/>
            <a:ext cx="381000" cy="381000"/>
          </a:xfrm>
          <a:prstGeom prst="ellipse">
            <a:avLst/>
          </a:prstGeom>
          <a:solidFill>
            <a:srgbClr val="6B2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" y="5962650"/>
            <a:ext cx="11277600" cy="590550"/>
          </a:xfrm>
          <a:prstGeom prst="roundRect">
            <a:avLst>
              <a:gd name="adj" fmla="val 19354"/>
            </a:avLst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05062" y="6124575"/>
            <a:ext cx="19050" cy="266700"/>
          </a:xfrm>
          <a:prstGeom prst="rect">
            <a:avLst/>
          </a:prstGeom>
          <a:solidFill>
            <a:srgbClr val="D5CC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6808" y="6181570"/>
            <a:ext cx="133346" cy="152396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33241" y="6181570"/>
            <a:ext cx="152396" cy="152396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7607" y="6181567"/>
            <a:ext cx="114321" cy="152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188" y="380990"/>
            <a:ext cx="2369238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GB" sz="3200" b="1" spc="-5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User </a:t>
            </a:r>
            <a:r>
              <a:rPr sz="3200" b="1" spc="-5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Journey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188" y="939081"/>
            <a:ext cx="10061124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sz="1600" b="1" i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a topic to a ranked list of credible experts and a ready-to-send intro — the agent removes the manual hunt for the right person.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583" y="2439380"/>
            <a:ext cx="1025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400" b="1" i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5266" y="2425093"/>
            <a:ext cx="690702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600" b="1" i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Trigger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9978" y="2910856"/>
            <a:ext cx="2606659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sz="1400" b="0" i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 asks the agent in Copilot, e.g., “Who is the best SME for Azure security?” or “Find an SME for Microsoft 365 Copilot agent development”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1315" y="2439380"/>
            <a:ext cx="1025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400" b="1" i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75666" y="2425093"/>
            <a:ext cx="1005212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600" b="1" i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Evaluation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80378" y="2910856"/>
            <a:ext cx="2785397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GB" sz="1400" b="0" i="0" dirty="0">
                <a:solidFill>
                  <a:srgbClr val="2D2053"/>
                </a:solidFill>
                <a:latin typeface="Segoe UI"/>
                <a:cs typeface="Segoe UI"/>
              </a:rPr>
              <a:t>Agent searches Microsoft 365 work signals and ranks SMEs by demonstrated expertise, recency, and organisational relevance.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21566" y="2439380"/>
            <a:ext cx="1025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400" b="1" i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6066" y="2425093"/>
            <a:ext cx="689291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600" b="1" i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Output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80778" y="2910856"/>
            <a:ext cx="2679881" cy="2154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GB" sz="1400" b="0" i="0" dirty="0">
                <a:solidFill>
                  <a:srgbClr val="2D2053"/>
                </a:solidFill>
                <a:latin typeface="Segoe UI"/>
                <a:cs typeface="Segoe UI"/>
              </a:rPr>
              <a:t>Ranked SMEs plus a personalised intro message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5307" y="6167283"/>
            <a:ext cx="710131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200" b="1" i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Backbone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16352" y="6171301"/>
            <a:ext cx="1977786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200" b="0" i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365 Graph signals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1835" y="6171301"/>
            <a:ext cx="1994007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200" b="0" i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Signal-based SME ranking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47639" y="6171301"/>
            <a:ext cx="1848519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1200" b="0" i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 message generation</a:t>
            </a:r>
          </a:p>
        </p:txBody>
      </p:sp>
      <p:pic>
        <p:nvPicPr>
          <p:cNvPr id="33" name="Picture Placeholder 27" descr="A person wearing a headset and smiling">
            <a:extLst>
              <a:ext uri="{FF2B5EF4-FFF2-40B4-BE49-F238E27FC236}">
                <a16:creationId xmlns:a16="http://schemas.microsoft.com/office/drawing/2014/main" id="{D1413721-77AC-2878-5B35-F1D33F1B83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098" y="638331"/>
            <a:ext cx="421769" cy="42176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Placeholder 35" descr="A person talking on a phone">
            <a:extLst>
              <a:ext uri="{FF2B5EF4-FFF2-40B4-BE49-F238E27FC236}">
                <a16:creationId xmlns:a16="http://schemas.microsoft.com/office/drawing/2014/main" id="{7585B1B7-3418-AAFF-A9E8-5327888789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5860" y="946727"/>
            <a:ext cx="421769" cy="42176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5C8485C-16ED-D19F-6E8C-724317759CC3}"/>
              </a:ext>
            </a:extLst>
          </p:cNvPr>
          <p:cNvSpPr txBox="1"/>
          <p:nvPr/>
        </p:nvSpPr>
        <p:spPr>
          <a:xfrm>
            <a:off x="655075" y="471137"/>
            <a:ext cx="7553038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High Level Agent Architecture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AF7312-322B-7F11-A408-8AD485F02273}"/>
              </a:ext>
            </a:extLst>
          </p:cNvPr>
          <p:cNvSpPr txBox="1"/>
          <p:nvPr/>
        </p:nvSpPr>
        <p:spPr>
          <a:xfrm>
            <a:off x="607264" y="10147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3175">
                  <a:noFill/>
                </a:ln>
                <a:solidFill>
                  <a:srgbClr val="000000"/>
                </a:solidFill>
                <a:latin typeface="Segoe Sans Display Semibold (Headings)"/>
                <a:cs typeface="Segoe UI Semibold" panose="020B0502040204020203" pitchFamily="34" charset="0"/>
              </a:rPr>
              <a:t>SME Finder </a:t>
            </a: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 (Headings)"/>
                <a:ea typeface="+mn-ea"/>
                <a:cs typeface="Segoe UI Semibold" panose="020B0502040204020203" pitchFamily="34" charset="0"/>
              </a:rPr>
              <a:t>Agent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558348-D647-5675-8C25-F55399057082}"/>
              </a:ext>
            </a:extLst>
          </p:cNvPr>
          <p:cNvSpPr txBox="1"/>
          <p:nvPr/>
        </p:nvSpPr>
        <p:spPr>
          <a:xfrm>
            <a:off x="655075" y="1626493"/>
            <a:ext cx="9439044" cy="17578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Segoe UI" panose="020B0502040204020203" pitchFamily="34" charset="0"/>
              </a:rPr>
              <a:t>How it works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"/>
                <a:ea typeface="+mn-ea"/>
                <a:cs typeface="+mn-cs"/>
              </a:rPr>
              <a:t>User interacts with the agent via Microsoft 365 Copilot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"/>
                <a:ea typeface="+mn-ea"/>
                <a:cs typeface="+mn-cs"/>
              </a:rPr>
              <a:t>Declarative agent searches Email, Teams Chats and Meetings, </a:t>
            </a:r>
            <a:r>
              <a:rPr lang="en-US" sz="1400" dirty="0">
                <a:solidFill>
                  <a:srgbClr val="000000"/>
                </a:solidFill>
                <a:latin typeface="Segoe Sans Display "/>
              </a:rPr>
              <a:t>SharePoint, &amp; People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"/>
                <a:ea typeface="+mn-ea"/>
                <a:cs typeface="+mn-cs"/>
              </a:rPr>
              <a:t> signals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"/>
                <a:ea typeface="+mn-ea"/>
                <a:cs typeface="+mn-cs"/>
              </a:rPr>
              <a:t>Agent suggests SMEs by relevancy, recency, evidence, and organizational context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"/>
                <a:ea typeface="+mn-ea"/>
                <a:cs typeface="+mn-cs"/>
              </a:rPr>
              <a:t>Returns ranked SMEs plus a copy-paste-ready intro message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7CFF49-2F47-D4E5-C059-E351B0F91E05}"/>
              </a:ext>
            </a:extLst>
          </p:cNvPr>
          <p:cNvGrpSpPr/>
          <p:nvPr/>
        </p:nvGrpSpPr>
        <p:grpSpPr>
          <a:xfrm>
            <a:off x="655075" y="3954927"/>
            <a:ext cx="8855646" cy="2142855"/>
            <a:chOff x="655075" y="3954927"/>
            <a:chExt cx="8855646" cy="214285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95BDBF7-AAFB-E2C5-C319-85DF696D63DB}"/>
                </a:ext>
              </a:extLst>
            </p:cNvPr>
            <p:cNvGrpSpPr/>
            <p:nvPr/>
          </p:nvGrpSpPr>
          <p:grpSpPr>
            <a:xfrm>
              <a:off x="655075" y="3954927"/>
              <a:ext cx="8855646" cy="2142855"/>
              <a:chOff x="655075" y="3954927"/>
              <a:chExt cx="8855646" cy="2142855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EF61D86-B8A3-493C-35D9-A392C09E22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6070" y="4818558"/>
                <a:ext cx="1088719" cy="0"/>
              </a:xfrm>
              <a:prstGeom prst="straightConnector1">
                <a:avLst/>
              </a:prstGeom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2D63ADD-013E-632A-09AB-2FBC87FFDB3F}"/>
                  </a:ext>
                </a:extLst>
              </p:cNvPr>
              <p:cNvGrpSpPr/>
              <p:nvPr/>
            </p:nvGrpSpPr>
            <p:grpSpPr>
              <a:xfrm>
                <a:off x="1918806" y="4818558"/>
                <a:ext cx="1100751" cy="306365"/>
                <a:chOff x="1732056" y="4852645"/>
                <a:chExt cx="1100751" cy="306365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83C37922-EE6A-D88E-A8BE-26AD395FFB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2056" y="4852645"/>
                  <a:ext cx="1100751" cy="0"/>
                </a:xfrm>
                <a:prstGeom prst="straightConnector1">
                  <a:avLst/>
                </a:prstGeom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1C0641C-AD83-1248-5077-2BB62EFA8E75}"/>
                    </a:ext>
                  </a:extLst>
                </p:cNvPr>
                <p:cNvSpPr txBox="1"/>
                <p:nvPr/>
              </p:nvSpPr>
              <p:spPr>
                <a:xfrm>
                  <a:off x="2090182" y="4912789"/>
                  <a:ext cx="376304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Segoe Sans Display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AE0327E-FC21-CC6C-3C56-00D88CE03045}"/>
                  </a:ext>
                </a:extLst>
              </p:cNvPr>
              <p:cNvGrpSpPr/>
              <p:nvPr/>
            </p:nvGrpSpPr>
            <p:grpSpPr>
              <a:xfrm>
                <a:off x="6458416" y="4818558"/>
                <a:ext cx="1314759" cy="306365"/>
                <a:chOff x="6412096" y="4852645"/>
                <a:chExt cx="1314759" cy="306365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3926A26C-DC82-5378-AA11-285DB6BC25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2096" y="4852645"/>
                  <a:ext cx="1314759" cy="0"/>
                </a:xfrm>
                <a:prstGeom prst="straightConnector1">
                  <a:avLst/>
                </a:prstGeom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1CC9F2FB-BDA0-F035-5D46-91DEBB147C2A}"/>
                    </a:ext>
                  </a:extLst>
                </p:cNvPr>
                <p:cNvSpPr txBox="1"/>
                <p:nvPr/>
              </p:nvSpPr>
              <p:spPr>
                <a:xfrm>
                  <a:off x="6882402" y="4912789"/>
                  <a:ext cx="376304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Segoe Sans Display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22E09F0-341F-7E61-0682-0072B5410676}"/>
                  </a:ext>
                </a:extLst>
              </p:cNvPr>
              <p:cNvGrpSpPr/>
              <p:nvPr/>
            </p:nvGrpSpPr>
            <p:grpSpPr>
              <a:xfrm>
                <a:off x="4669101" y="4474320"/>
                <a:ext cx="2256363" cy="1131157"/>
                <a:chOff x="4599615" y="4499057"/>
                <a:chExt cx="2256363" cy="1131157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D39AC204-F26F-F8B4-765C-BF0CBD85C907}"/>
                    </a:ext>
                  </a:extLst>
                </p:cNvPr>
                <p:cNvGrpSpPr/>
                <p:nvPr/>
              </p:nvGrpSpPr>
              <p:grpSpPr>
                <a:xfrm>
                  <a:off x="4599615" y="5153104"/>
                  <a:ext cx="2256363" cy="477110"/>
                  <a:chOff x="4913838" y="2958616"/>
                  <a:chExt cx="2256363" cy="477110"/>
                </a:xfrm>
              </p:grpSpPr>
              <p:sp>
                <p:nvSpPr>
                  <p:cNvPr id="8" name="CaixaDeTexto 25">
                    <a:extLst>
                      <a:ext uri="{FF2B5EF4-FFF2-40B4-BE49-F238E27FC236}">
                        <a16:creationId xmlns:a16="http://schemas.microsoft.com/office/drawing/2014/main" id="{28E5AD91-D224-E6B1-9F44-479959E2FCBB}"/>
                      </a:ext>
                    </a:extLst>
                  </p:cNvPr>
                  <p:cNvSpPr txBox="1"/>
                  <p:nvPr/>
                </p:nvSpPr>
                <p:spPr>
                  <a:xfrm>
                    <a:off x="4913838" y="2958616"/>
                    <a:ext cx="2256363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>
                        <a:solidFill>
                          <a:schemeClr val="bg2">
                            <a:lumMod val="2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SME Finder Agent</a:t>
                    </a:r>
                  </a:p>
                </p:txBody>
              </p:sp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F3581CF4-B93F-7CF4-E713-0F7EE8F73374}"/>
                      </a:ext>
                    </a:extLst>
                  </p:cNvPr>
                  <p:cNvSpPr txBox="1"/>
                  <p:nvPr/>
                </p:nvSpPr>
                <p:spPr>
                  <a:xfrm>
                    <a:off x="5213349" y="3204894"/>
                    <a:ext cx="1657339" cy="2308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900">
                        <a:solidFill>
                          <a:schemeClr val="bg2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Declarative Agent</a:t>
                    </a:r>
                  </a:p>
                </p:txBody>
              </p:sp>
            </p:grp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117318C-C343-A914-7794-845A8D3B82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379284" y="4499057"/>
                  <a:ext cx="622206" cy="623762"/>
                </a:xfrm>
                <a:prstGeom prst="rect">
                  <a:avLst/>
                </a:prstGeom>
              </p:spPr>
            </p:pic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092CC892-4CBD-9825-4967-2C47DB0D531C}"/>
                  </a:ext>
                </a:extLst>
              </p:cNvPr>
              <p:cNvGrpSpPr/>
              <p:nvPr/>
            </p:nvGrpSpPr>
            <p:grpSpPr>
              <a:xfrm>
                <a:off x="7814700" y="3954927"/>
                <a:ext cx="1696021" cy="1793275"/>
                <a:chOff x="7627950" y="3989014"/>
                <a:chExt cx="1696021" cy="1793275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C532174F-FBDA-E344-12A4-C406738605B4}"/>
                    </a:ext>
                  </a:extLst>
                </p:cNvPr>
                <p:cNvGrpSpPr/>
                <p:nvPr/>
              </p:nvGrpSpPr>
              <p:grpSpPr>
                <a:xfrm>
                  <a:off x="7672313" y="3989014"/>
                  <a:ext cx="850095" cy="691481"/>
                  <a:chOff x="7936660" y="4121489"/>
                  <a:chExt cx="850095" cy="691481"/>
                </a:xfrm>
              </p:grpSpPr>
              <p:sp>
                <p:nvSpPr>
                  <p:cNvPr id="59" name="CaixaDeTexto 25">
                    <a:extLst>
                      <a:ext uri="{FF2B5EF4-FFF2-40B4-BE49-F238E27FC236}">
                        <a16:creationId xmlns:a16="http://schemas.microsoft.com/office/drawing/2014/main" id="{3A7C834E-2122-2A6D-E0A6-FF13E9802208}"/>
                      </a:ext>
                    </a:extLst>
                  </p:cNvPr>
                  <p:cNvSpPr txBox="1"/>
                  <p:nvPr/>
                </p:nvSpPr>
                <p:spPr>
                  <a:xfrm>
                    <a:off x="7936660" y="4535971"/>
                    <a:ext cx="850095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>
                        <a:solidFill>
                          <a:schemeClr val="bg2">
                            <a:lumMod val="2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Outlook</a:t>
                    </a: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endParaRPr>
                  </a:p>
                </p:txBody>
              </p:sp>
              <p:pic>
                <p:nvPicPr>
                  <p:cNvPr id="14" name="Picture 13" descr="The image depicts a structured, blue, rectangular interface with a clear, blue, circular, clickable element, suggesting a user interface or software design.&#10;&#10;AI-generated content may be incorrect.">
                    <a:extLst>
                      <a:ext uri="{FF2B5EF4-FFF2-40B4-BE49-F238E27FC236}">
                        <a16:creationId xmlns:a16="http://schemas.microsoft.com/office/drawing/2014/main" id="{D71DC711-3AB2-99A9-77F6-87DA333CC3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49363" y="4121489"/>
                    <a:ext cx="424929" cy="42492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73DD4956-3EFA-D7D4-06AE-2917C800CEA5}"/>
                    </a:ext>
                  </a:extLst>
                </p:cNvPr>
                <p:cNvGrpSpPr/>
                <p:nvPr/>
              </p:nvGrpSpPr>
              <p:grpSpPr>
                <a:xfrm>
                  <a:off x="8411721" y="3994323"/>
                  <a:ext cx="912250" cy="683065"/>
                  <a:chOff x="9860998" y="4638539"/>
                  <a:chExt cx="912250" cy="683065"/>
                </a:xfrm>
              </p:grpSpPr>
              <p:pic>
                <p:nvPicPr>
                  <p:cNvPr id="17" name="Picture 16" descr="The image depicts three spherical blue shapes, each containing a different element, with the central sphere featuring the letter 'S' in a white font.&#10;&#10;AI-generated content may be incorrect.">
                    <a:extLst>
                      <a:ext uri="{FF2B5EF4-FFF2-40B4-BE49-F238E27FC236}">
                        <a16:creationId xmlns:a16="http://schemas.microsoft.com/office/drawing/2014/main" id="{C631C846-A4F5-3D22-7B2D-9E2EC3A82F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92743" y="4638539"/>
                    <a:ext cx="448759" cy="448759"/>
                  </a:xfrm>
                  <a:prstGeom prst="rect">
                    <a:avLst/>
                  </a:prstGeom>
                </p:spPr>
              </p:pic>
              <p:sp>
                <p:nvSpPr>
                  <p:cNvPr id="32" name="CaixaDeTexto 25">
                    <a:extLst>
                      <a:ext uri="{FF2B5EF4-FFF2-40B4-BE49-F238E27FC236}">
                        <a16:creationId xmlns:a16="http://schemas.microsoft.com/office/drawing/2014/main" id="{E8122CEF-BC3A-6289-C8BF-76475B5A41F7}"/>
                      </a:ext>
                    </a:extLst>
                  </p:cNvPr>
                  <p:cNvSpPr txBox="1"/>
                  <p:nvPr/>
                </p:nvSpPr>
                <p:spPr>
                  <a:xfrm>
                    <a:off x="9860998" y="5044605"/>
                    <a:ext cx="912250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>
                        <a:solidFill>
                          <a:schemeClr val="bg2">
                            <a:lumMod val="2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SharePoint</a:t>
                    </a: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5AF33EE-F483-DDD7-2754-B07927E11B22}"/>
                    </a:ext>
                  </a:extLst>
                </p:cNvPr>
                <p:cNvSpPr txBox="1"/>
                <p:nvPr/>
              </p:nvSpPr>
              <p:spPr>
                <a:xfrm>
                  <a:off x="7627950" y="5551457"/>
                  <a:ext cx="1657339" cy="230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900">
                      <a:solidFill>
                        <a:schemeClr val="bg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Knowledge Sources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0B84ABE-2F72-5E3B-4B05-D0FAC1BC57AF}"/>
                  </a:ext>
                </a:extLst>
              </p:cNvPr>
              <p:cNvGrpSpPr/>
              <p:nvPr/>
            </p:nvGrpSpPr>
            <p:grpSpPr>
              <a:xfrm>
                <a:off x="655075" y="4372624"/>
                <a:ext cx="1401855" cy="1499533"/>
                <a:chOff x="468325" y="4406711"/>
                <a:chExt cx="1401855" cy="1499533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81C5FB32-1F17-0738-F73D-CBD7658C6F57}"/>
                    </a:ext>
                  </a:extLst>
                </p:cNvPr>
                <p:cNvGrpSpPr/>
                <p:nvPr/>
              </p:nvGrpSpPr>
              <p:grpSpPr>
                <a:xfrm>
                  <a:off x="468325" y="5182226"/>
                  <a:ext cx="1401855" cy="724018"/>
                  <a:chOff x="969298" y="2966678"/>
                  <a:chExt cx="1401855" cy="724018"/>
                </a:xfrm>
              </p:grpSpPr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40D58515-B415-2755-A273-0F19E752CE9C}"/>
                      </a:ext>
                    </a:extLst>
                  </p:cNvPr>
                  <p:cNvSpPr txBox="1"/>
                  <p:nvPr/>
                </p:nvSpPr>
                <p:spPr>
                  <a:xfrm>
                    <a:off x="1072946" y="3182865"/>
                    <a:ext cx="1194558" cy="5078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900">
                        <a:solidFill>
                          <a:schemeClr val="bg2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Developer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Maker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Knowledge Worker</a:t>
                    </a:r>
                  </a:p>
                </p:txBody>
              </p:sp>
              <p:sp>
                <p:nvSpPr>
                  <p:cNvPr id="79" name="CaixaDeTexto 25">
                    <a:extLst>
                      <a:ext uri="{FF2B5EF4-FFF2-40B4-BE49-F238E27FC236}">
                        <a16:creationId xmlns:a16="http://schemas.microsoft.com/office/drawing/2014/main" id="{AE0BC5D6-F7D1-1A63-5504-50525FD030FC}"/>
                      </a:ext>
                    </a:extLst>
                  </p:cNvPr>
                  <p:cNvSpPr txBox="1"/>
                  <p:nvPr/>
                </p:nvSpPr>
                <p:spPr>
                  <a:xfrm>
                    <a:off x="969298" y="2966678"/>
                    <a:ext cx="1401855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>
                        <a:solidFill>
                          <a:schemeClr val="bg2">
                            <a:lumMod val="2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End User</a:t>
                    </a:r>
                  </a:p>
                </p:txBody>
              </p:sp>
            </p:grpSp>
            <p:pic>
              <p:nvPicPr>
                <p:cNvPr id="50" name="Picture 49" descr="The image shows a blue and purple gradient circle with a white silhouette of a human figure.&#10;&#10;AI-generated content may be incorrect.">
                  <a:extLst>
                    <a:ext uri="{FF2B5EF4-FFF2-40B4-BE49-F238E27FC236}">
                      <a16:creationId xmlns:a16="http://schemas.microsoft.com/office/drawing/2014/main" id="{D33C09C2-B790-FD67-EF1C-047490BC4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9610" y="4406711"/>
                  <a:ext cx="767877" cy="767877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6407D56-0964-8A8F-A382-CD2C217D7CD9}"/>
                  </a:ext>
                </a:extLst>
              </p:cNvPr>
              <p:cNvGrpSpPr/>
              <p:nvPr/>
            </p:nvGrpSpPr>
            <p:grpSpPr>
              <a:xfrm>
                <a:off x="2950750" y="3954927"/>
                <a:ext cx="1220170" cy="995716"/>
                <a:chOff x="2950750" y="3954927"/>
                <a:chExt cx="1220170" cy="995716"/>
              </a:xfrm>
            </p:grpSpPr>
            <p:sp>
              <p:nvSpPr>
                <p:cNvPr id="7" name="CaixaDeTexto 25">
                  <a:extLst>
                    <a:ext uri="{FF2B5EF4-FFF2-40B4-BE49-F238E27FC236}">
                      <a16:creationId xmlns:a16="http://schemas.microsoft.com/office/drawing/2014/main" id="{8281F447-EA0F-D3CF-2B4A-C74E71D8CA50}"/>
                    </a:ext>
                  </a:extLst>
                </p:cNvPr>
                <p:cNvSpPr txBox="1"/>
                <p:nvPr/>
              </p:nvSpPr>
              <p:spPr>
                <a:xfrm>
                  <a:off x="2950750" y="4488978"/>
                  <a:ext cx="122017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chemeClr val="bg2">
                          <a:lumMod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Microsoft Teams</a:t>
                  </a:r>
                </a:p>
              </p:txBody>
            </p:sp>
            <p:pic>
              <p:nvPicPr>
                <p:cNvPr id="66" name="Picture 65" descr="T&#10;&#10;AI-generated content may be incorrect.">
                  <a:extLst>
                    <a:ext uri="{FF2B5EF4-FFF2-40B4-BE49-F238E27FC236}">
                      <a16:creationId xmlns:a16="http://schemas.microsoft.com/office/drawing/2014/main" id="{E1A38488-677A-215F-0E08-78BE2A942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46827" y="3954927"/>
                  <a:ext cx="569437" cy="569437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F6B6BA9B-5528-C2CD-3685-ECE34C037F4E}"/>
                  </a:ext>
                </a:extLst>
              </p:cNvPr>
              <p:cNvGrpSpPr/>
              <p:nvPr/>
            </p:nvGrpSpPr>
            <p:grpSpPr>
              <a:xfrm>
                <a:off x="2950750" y="5136389"/>
                <a:ext cx="1220170" cy="961393"/>
                <a:chOff x="2950750" y="5136389"/>
                <a:chExt cx="1220170" cy="961393"/>
              </a:xfrm>
            </p:grpSpPr>
            <p:sp>
              <p:nvSpPr>
                <p:cNvPr id="48" name="CaixaDeTexto 25">
                  <a:extLst>
                    <a:ext uri="{FF2B5EF4-FFF2-40B4-BE49-F238E27FC236}">
                      <a16:creationId xmlns:a16="http://schemas.microsoft.com/office/drawing/2014/main" id="{95D98565-69FF-1E85-43EB-0AF9E4AC31C5}"/>
                    </a:ext>
                  </a:extLst>
                </p:cNvPr>
                <p:cNvSpPr txBox="1"/>
                <p:nvPr/>
              </p:nvSpPr>
              <p:spPr>
                <a:xfrm>
                  <a:off x="2950750" y="5636117"/>
                  <a:ext cx="122017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chemeClr val="bg2">
                          <a:lumMod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Microsoft 365 Copilot</a:t>
                  </a:r>
                </a:p>
              </p:txBody>
            </p:sp>
            <p:pic>
              <p:nvPicPr>
                <p:cNvPr id="68" name="Picture 67" descr="The image depicts a vibrant, multicolored abstract looped ribbon with shades of blue, green, yellow, and purple.&#10;&#10;AI-generated content may be incorrect.">
                  <a:extLst>
                    <a:ext uri="{FF2B5EF4-FFF2-40B4-BE49-F238E27FC236}">
                      <a16:creationId xmlns:a16="http://schemas.microsoft.com/office/drawing/2014/main" id="{C356F2D8-5BFC-9DC6-C0E3-B196F801B8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9232" y="5136389"/>
                  <a:ext cx="624625" cy="623762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CaixaDeTexto 25">
              <a:extLst>
                <a:ext uri="{FF2B5EF4-FFF2-40B4-BE49-F238E27FC236}">
                  <a16:creationId xmlns:a16="http://schemas.microsoft.com/office/drawing/2014/main" id="{E7F7D63B-905E-B915-32B4-71EAEC2D4E23}"/>
                </a:ext>
              </a:extLst>
            </p:cNvPr>
            <p:cNvSpPr txBox="1"/>
            <p:nvPr/>
          </p:nvSpPr>
          <p:spPr>
            <a:xfrm>
              <a:off x="7951720" y="5148139"/>
              <a:ext cx="68596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Teams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19" name="Picture 18" descr="T&#10;&#10;AI-generated content may be incorrect.">
              <a:extLst>
                <a:ext uri="{FF2B5EF4-FFF2-40B4-BE49-F238E27FC236}">
                  <a16:creationId xmlns:a16="http://schemas.microsoft.com/office/drawing/2014/main" id="{D44DA255-21D9-F1C4-14E2-2FA7D25A5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235" y="4733657"/>
              <a:ext cx="424929" cy="424929"/>
            </a:xfrm>
            <a:prstGeom prst="rect">
              <a:avLst/>
            </a:prstGeom>
          </p:spPr>
        </p:pic>
        <p:pic>
          <p:nvPicPr>
            <p:cNvPr id="34" name="Picture 33" descr="The image depicts a dark background with two overlapping, translucent blue, circular shapes.&#10;&#10;AI-generated content may be incorrect.">
              <a:extLst>
                <a:ext uri="{FF2B5EF4-FFF2-40B4-BE49-F238E27FC236}">
                  <a16:creationId xmlns:a16="http://schemas.microsoft.com/office/drawing/2014/main" id="{0CA3C66B-D068-5C14-BDC3-E8C93AE04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7848" t="2701" r="4665" b="5100"/>
            <a:stretch>
              <a:fillRect/>
            </a:stretch>
          </p:blipFill>
          <p:spPr>
            <a:xfrm>
              <a:off x="8846981" y="4761015"/>
              <a:ext cx="362721" cy="365188"/>
            </a:xfrm>
            <a:prstGeom prst="roundRect">
              <a:avLst/>
            </a:prstGeom>
          </p:spPr>
        </p:pic>
        <p:sp>
          <p:nvSpPr>
            <p:cNvPr id="39" name="CaixaDeTexto 25">
              <a:extLst>
                <a:ext uri="{FF2B5EF4-FFF2-40B4-BE49-F238E27FC236}">
                  <a16:creationId xmlns:a16="http://schemas.microsoft.com/office/drawing/2014/main" id="{EA425E49-0102-0E49-ADF3-EEE0BCF3B8E6}"/>
                </a:ext>
              </a:extLst>
            </p:cNvPr>
            <p:cNvSpPr txBox="1"/>
            <p:nvPr/>
          </p:nvSpPr>
          <p:spPr>
            <a:xfrm>
              <a:off x="8653961" y="5148139"/>
              <a:ext cx="74876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People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9404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8E0A4-73D6-31AF-C655-AD03D35BF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88C67E-5B14-B5B2-E709-A098664DAE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885" y="2936557"/>
            <a:ext cx="8193024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 dirty="0">
                <a:ln w="3175">
                  <a:noFill/>
                </a:ln>
                <a:gradFill>
                  <a:gsLst>
                    <a:gs pos="21000">
                      <a:schemeClr val="accent1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sz="320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Agent Solution Screenshots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85204E5-F14A-F3BF-B576-75C899D0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9299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39B57-CCF6-00EC-7356-71FEA63CC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5F579D-D70E-538A-8E78-7C1A686A2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64617" y="504886"/>
            <a:ext cx="6463808" cy="5991164"/>
          </a:xfrm>
          <a:prstGeom prst="roundRect">
            <a:avLst>
              <a:gd name="adj" fmla="val 6587"/>
            </a:avLst>
          </a:prstGeom>
          <a:solidFill>
            <a:schemeClr val="bg1"/>
          </a:solidFill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8A6DD6-EC56-3BCA-98EB-D1C943B1F823}"/>
              </a:ext>
            </a:extLst>
          </p:cNvPr>
          <p:cNvSpPr txBox="1">
            <a:spLocks/>
          </p:cNvSpPr>
          <p:nvPr/>
        </p:nvSpPr>
        <p:spPr>
          <a:xfrm rot="5400000">
            <a:off x="1283494" y="-1091406"/>
            <a:ext cx="461963" cy="302895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  <a:prstDash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vert270" wrap="none" lIns="64008" tIns="274320" rIns="64008" bIns="5760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0" i="0" kern="1200" cap="none" spc="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 Semibold" panose="020B0502040204020203" pitchFamily="34" charset="0"/>
              </a:defRPr>
            </a:lvl1pPr>
          </a:lstStyle>
          <a:p>
            <a:pPr>
              <a:defRPr/>
            </a:pPr>
            <a:r>
              <a:rPr lang="en-GB" dirty="0"/>
              <a:t>Agent Snapshot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8A096-BFA3-8DC7-25D8-293A3E178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881" y="654052"/>
            <a:ext cx="622928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3479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eutral Theme">
  <a:themeElements>
    <a:clrScheme name="BAR Light">
      <a:dk1>
        <a:srgbClr val="000000"/>
      </a:dk1>
      <a:lt1>
        <a:srgbClr val="FFFFFF"/>
      </a:lt1>
      <a:dk2>
        <a:srgbClr val="091F2E"/>
      </a:dk2>
      <a:lt2>
        <a:srgbClr val="FFF8F3"/>
      </a:lt2>
      <a:accent1>
        <a:srgbClr val="702573"/>
      </a:accent1>
      <a:accent2>
        <a:srgbClr val="BF3AC4"/>
      </a:accent2>
      <a:accent3>
        <a:srgbClr val="FE5B38"/>
      </a:accent3>
      <a:accent4>
        <a:srgbClr val="D59DD7"/>
      </a:accent4>
      <a:accent5>
        <a:srgbClr val="FEE298"/>
      </a:accent5>
      <a:accent6>
        <a:srgbClr val="D7D2CA"/>
      </a:accent6>
      <a:hlink>
        <a:srgbClr val="0077D3"/>
      </a:hlink>
      <a:folHlink>
        <a:srgbClr val="0077D3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Light Brown">
      <a:srgbClr val="E1D3C7"/>
    </a:custClr>
    <a:custClr name="Brown">
      <a:srgbClr val="BF9474"/>
    </a:custClr>
    <a:custClr name="Dark Brown">
      <a:srgbClr val="5C4738"/>
    </a:custClr>
    <a:custClr name="Light Yellow">
      <a:srgbClr val="FFE399"/>
    </a:custClr>
    <a:custClr name="Yellow">
      <a:srgbClr val="FFB900"/>
    </a:custClr>
    <a:custClr name="Dark Yellow">
      <a:srgbClr val="7F5A1A"/>
    </a:custClr>
    <a:custClr name="Light Orange">
      <a:srgbClr val="FFA38B"/>
    </a:custClr>
    <a:custClr name="Orange">
      <a:srgbClr val="FF5C39"/>
    </a:custClr>
    <a:custClr name="Dark Orange">
      <a:srgbClr val="73391D"/>
    </a:custClr>
    <a:custClr name="Light Red">
      <a:srgbClr val="FFB3BB"/>
    </a:custClr>
    <a:custClr name="Red">
      <a:srgbClr val="F4364C"/>
    </a:custClr>
    <a:custClr name="Dark Red">
      <a:srgbClr val="73262F"/>
    </a:custClr>
    <a:custClr name="Light Magenta">
      <a:srgbClr val="D59ED7"/>
    </a:custClr>
    <a:custClr name="Magenta">
      <a:srgbClr val="C03BC4"/>
    </a:custClr>
    <a:custClr name="Dark Magenta">
      <a:srgbClr val="702573"/>
    </a:custClr>
    <a:custClr name="Light Purple">
      <a:srgbClr val="C5B4E3"/>
    </a:custClr>
    <a:custClr name="Purple">
      <a:srgbClr val="8661C5"/>
    </a:custClr>
    <a:custClr name="Dark Purple">
      <a:srgbClr val="463668"/>
    </a:custClr>
    <a:custClr name="Light Blue">
      <a:srgbClr val="8DC8E8"/>
    </a:custClr>
    <a:custClr name="Blue">
      <a:srgbClr val="0078D4"/>
    </a:custClr>
    <a:custClr name="Dark Blue">
      <a:srgbClr val="2A446F"/>
    </a:custClr>
    <a:custClr name="Light Teal">
      <a:srgbClr val="B9DCD2"/>
    </a:custClr>
    <a:custClr name="Teal">
      <a:srgbClr val="49C5B1"/>
    </a:custClr>
    <a:custClr name="Dark Teal">
      <a:srgbClr val="225B62"/>
    </a:custClr>
    <a:custClr name="Light Green">
      <a:srgbClr val="D4EC8E"/>
    </a:custClr>
    <a:custClr name="Green">
      <a:srgbClr val="8DE971"/>
    </a:custClr>
    <a:custClr name="Dark Green">
      <a:srgbClr val="07641D"/>
    </a:custClr>
    <a:custClr name="Blue Black">
      <a:srgbClr val="091F2C"/>
    </a:custClr>
    <a:custClr name="Pure Black">
      <a:srgbClr val="000000"/>
    </a:custClr>
    <a:custClr name="Brown Black">
      <a:srgbClr val="291817"/>
    </a:custClr>
  </a:custClrLst>
  <a:extLst>
    <a:ext uri="{05A4C25C-085E-4340-85A3-A5531E510DB2}">
      <thm15:themeFamily xmlns:thm15="http://schemas.microsoft.com/office/thememl/2012/main" name="TEMPLATE - SA Overview Deck" id="{8E5F049E-6FB7-42A2-A1EC-A7AD212C974A}" vid="{D2ACA887-29B2-4E57-8E04-6830B6CC9D6E}"/>
    </a:ext>
  </a:extLst>
</a:theme>
</file>

<file path=ppt/theme/theme2.xml><?xml version="1.0" encoding="utf-8"?>
<a:theme xmlns:a="http://schemas.openxmlformats.org/drawingml/2006/main" name="CSA_CTO_PowerPoint Template_Light_July 2024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8F3"/>
      </a:lt2>
      <a:accent1>
        <a:srgbClr val="8DE971"/>
      </a:accent1>
      <a:accent2>
        <a:srgbClr val="49C5B1"/>
      </a:accent2>
      <a:accent3>
        <a:srgbClr val="FFB900"/>
      </a:accent3>
      <a:accent4>
        <a:srgbClr val="B3B3B3"/>
      </a:accent4>
      <a:accent5>
        <a:srgbClr val="FFF8F3"/>
      </a:accent5>
      <a:accent6>
        <a:srgbClr val="07641D"/>
      </a:accent6>
      <a:hlink>
        <a:srgbClr val="07641D"/>
      </a:hlink>
      <a:folHlink>
        <a:srgbClr val="07641D"/>
      </a:folHlink>
    </a:clrScheme>
    <a:fontScheme name="Microso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Presentation2" id="{18A115A8-AD3F-42C3-B2F1-9257B4FF5B44}" vid="{E4DA761F-2C04-4754-AFA3-436850597A2D}"/>
    </a:ext>
  </a:extLst>
</a:theme>
</file>

<file path=ppt/theme/theme3.xml><?xml version="1.0" encoding="utf-8"?>
<a:theme xmlns:a="http://schemas.openxmlformats.org/drawingml/2006/main" name="3_Scenario_Slide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8F3"/>
      </a:lt2>
      <a:accent1>
        <a:srgbClr val="F4364C"/>
      </a:accent1>
      <a:accent2>
        <a:srgbClr val="C03BC4"/>
      </a:accent2>
      <a:accent3>
        <a:srgbClr val="8661C5"/>
      </a:accent3>
      <a:accent4>
        <a:srgbClr val="FF5C39"/>
      </a:accent4>
      <a:accent5>
        <a:srgbClr val="FF5C39"/>
      </a:accent5>
      <a:accent6>
        <a:srgbClr val="B3B3B3"/>
      </a:accent6>
      <a:hlink>
        <a:srgbClr val="F4364C"/>
      </a:hlink>
      <a:folHlink>
        <a:srgbClr val="F4364C"/>
      </a:folHlink>
    </a:clrScheme>
    <a:fontScheme name="Microso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CSA_PPT Template + Guide_ABS_Light_June 2025.potx" id="{D42CBF77-7620-4F87-8588-EA01DB000D5B}" vid="{4355D422-3F3C-442F-B6D6-B0661108BC38}"/>
    </a:ext>
  </a:extLst>
</a:theme>
</file>

<file path=ppt/theme/theme4.xml><?xml version="1.0" encoding="utf-8"?>
<a:theme xmlns:a="http://schemas.openxmlformats.org/drawingml/2006/main" name="4_Text_Layouts">
  <a:themeElements>
    <a:clrScheme name="CAD COLORS">
      <a:dk1>
        <a:srgbClr val="000000"/>
      </a:dk1>
      <a:lt1>
        <a:srgbClr val="FFFFFF"/>
      </a:lt1>
      <a:dk2>
        <a:srgbClr val="000000"/>
      </a:dk2>
      <a:lt2>
        <a:srgbClr val="FFF8F3"/>
      </a:lt2>
      <a:accent1>
        <a:srgbClr val="F4364C"/>
      </a:accent1>
      <a:accent2>
        <a:srgbClr val="C03BC4"/>
      </a:accent2>
      <a:accent3>
        <a:srgbClr val="8661C5"/>
      </a:accent3>
      <a:accent4>
        <a:srgbClr val="FF5C39"/>
      </a:accent4>
      <a:accent5>
        <a:srgbClr val="FF5C39"/>
      </a:accent5>
      <a:accent6>
        <a:srgbClr val="B3B3B3"/>
      </a:accent6>
      <a:hlink>
        <a:srgbClr val="603BA1"/>
      </a:hlink>
      <a:folHlink>
        <a:srgbClr val="F4364C"/>
      </a:folHlink>
    </a:clrScheme>
    <a:fontScheme name="Microso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CSA_PPT Template + Guide_ABS_Light_June 2025.potx" id="{D42CBF77-7620-4F87-8588-EA01DB000D5B}" vid="{4355D422-3F3C-442F-B6D6-B0661108BC38}"/>
    </a:ext>
  </a:extLst>
</a:theme>
</file>

<file path=ppt/theme/theme5.xml><?xml version="1.0" encoding="utf-8"?>
<a:theme xmlns:a="http://schemas.openxmlformats.org/drawingml/2006/main" name="5_Text_Layouts">
  <a:themeElements>
    <a:clrScheme name="CAD COLORS">
      <a:dk1>
        <a:srgbClr val="000000"/>
      </a:dk1>
      <a:lt1>
        <a:srgbClr val="FFFFFF"/>
      </a:lt1>
      <a:dk2>
        <a:srgbClr val="000000"/>
      </a:dk2>
      <a:lt2>
        <a:srgbClr val="FFF8F3"/>
      </a:lt2>
      <a:accent1>
        <a:srgbClr val="F4364C"/>
      </a:accent1>
      <a:accent2>
        <a:srgbClr val="C03BC4"/>
      </a:accent2>
      <a:accent3>
        <a:srgbClr val="8661C5"/>
      </a:accent3>
      <a:accent4>
        <a:srgbClr val="FF5C39"/>
      </a:accent4>
      <a:accent5>
        <a:srgbClr val="FF5C39"/>
      </a:accent5>
      <a:accent6>
        <a:srgbClr val="B3B3B3"/>
      </a:accent6>
      <a:hlink>
        <a:srgbClr val="603BA1"/>
      </a:hlink>
      <a:folHlink>
        <a:srgbClr val="F4364C"/>
      </a:folHlink>
    </a:clrScheme>
    <a:fontScheme name="Microso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CSA_PPT Template + Guide_ABS_Light_June 2025.potx" id="{D42CBF77-7620-4F87-8588-EA01DB000D5B}" vid="{4355D422-3F3C-442F-B6D6-B0661108BC3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FFF8F3"/>
    </a:lt2>
    <a:accent1>
      <a:srgbClr val="F4364C"/>
    </a:accent1>
    <a:accent2>
      <a:srgbClr val="C03BC4"/>
    </a:accent2>
    <a:accent3>
      <a:srgbClr val="8661C5"/>
    </a:accent3>
    <a:accent4>
      <a:srgbClr val="FF5C39"/>
    </a:accent4>
    <a:accent5>
      <a:srgbClr val="FF5C39"/>
    </a:accent5>
    <a:accent6>
      <a:srgbClr val="B3B3B3"/>
    </a:accent6>
    <a:hlink>
      <a:srgbClr val="F4364C"/>
    </a:hlink>
    <a:folHlink>
      <a:srgbClr val="F4364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A3058A877025499986936A7323C48C" ma:contentTypeVersion="17" ma:contentTypeDescription="Create a new document." ma:contentTypeScope="" ma:versionID="29199521af1287f8cef2361c6072bc93">
  <xsd:schema xmlns:xsd="http://www.w3.org/2001/XMLSchema" xmlns:xs="http://www.w3.org/2001/XMLSchema" xmlns:p="http://schemas.microsoft.com/office/2006/metadata/properties" xmlns:ns1="http://schemas.microsoft.com/sharepoint/v3" xmlns:ns2="295e8ded-80fb-494f-b4c1-aa9f31a9ecec" xmlns:ns3="303932ad-3d36-4f4c-80bb-612f83547593" targetNamespace="http://schemas.microsoft.com/office/2006/metadata/properties" ma:root="true" ma:fieldsID="6f0a98644316328a530a52a01bef6413" ns1:_="" ns2:_="" ns3:_="">
    <xsd:import namespace="http://schemas.microsoft.com/sharepoint/v3"/>
    <xsd:import namespace="295e8ded-80fb-494f-b4c1-aa9f31a9ecec"/>
    <xsd:import namespace="303932ad-3d36-4f4c-80bb-612f835475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  <xsd:element ref="ns2:HasDigitalSignature" minOccurs="0"/>
                <xsd:element ref="ns2:DigitalSignatureProvide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e8ded-80fb-494f-b4c1-aa9f31a9e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HasDigitalSignature" ma:index="14" nillable="true" ma:displayName="Signed electronically" ma:internalName="HasDigitalSignature" ma:readOnly="true">
      <xsd:simpleType>
        <xsd:restriction base="dms:Boolean"/>
      </xsd:simpleType>
    </xsd:element>
    <xsd:element name="DigitalSignatureProvider" ma:index="15" nillable="true" ma:displayName="Signature provider" ma:internalName="DigitalSignatureProvider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932ad-3d36-4f4c-80bb-612f83547593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18545eb-4d6b-4e08-8e79-d6d68c6b0420}" ma:internalName="TaxCatchAll" ma:showField="CatchAllData" ma:web="303932ad-3d36-4f4c-80bb-612f835475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295e8ded-80fb-494f-b4c1-aa9f31a9ecec">
      <Terms xmlns="http://schemas.microsoft.com/office/infopath/2007/PartnerControls"/>
    </lcf76f155ced4ddcb4097134ff3c332f>
    <TaxCatchAll xmlns="303932ad-3d36-4f4c-80bb-612f83547593" xsi:nil="true"/>
  </documentManagement>
</p:properties>
</file>

<file path=customXml/itemProps1.xml><?xml version="1.0" encoding="utf-8"?>
<ds:datastoreItem xmlns:ds="http://schemas.openxmlformats.org/officeDocument/2006/customXml" ds:itemID="{2CDF5A85-489B-4954-860B-E26D38D7C25C}"/>
</file>

<file path=customXml/itemProps2.xml><?xml version="1.0" encoding="utf-8"?>
<ds:datastoreItem xmlns:ds="http://schemas.openxmlformats.org/officeDocument/2006/customXml" ds:itemID="{05F94EE6-38C8-4160-9AB8-AF18D548B646}"/>
</file>

<file path=customXml/itemProps3.xml><?xml version="1.0" encoding="utf-8"?>
<ds:datastoreItem xmlns:ds="http://schemas.openxmlformats.org/officeDocument/2006/customXml" ds:itemID="{2C314C0A-E04C-4357-9A7D-B7F42819EA9E}"/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TEMPLATE - SA Overview Deck</Template>
  <TotalTime>0</TotalTime>
  <Words>1005</Words>
  <Application>Microsoft Office PowerPoint</Application>
  <PresentationFormat>Widescreen</PresentationFormat>
  <Paragraphs>144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Aptos</vt:lpstr>
      <vt:lpstr>Arial</vt:lpstr>
      <vt:lpstr>Calibri</vt:lpstr>
      <vt:lpstr>Inter</vt:lpstr>
      <vt:lpstr>Segoe Sans</vt:lpstr>
      <vt:lpstr>Segoe Sans Display</vt:lpstr>
      <vt:lpstr>Segoe Sans Display </vt:lpstr>
      <vt:lpstr>Segoe Sans Display Semibold</vt:lpstr>
      <vt:lpstr>Segoe Sans Display Semibold (Headings)</vt:lpstr>
      <vt:lpstr>Segoe UI</vt:lpstr>
      <vt:lpstr>Segoe UI Semibold</vt:lpstr>
      <vt:lpstr>Wingdings</vt:lpstr>
      <vt:lpstr>Neutral Theme</vt:lpstr>
      <vt:lpstr>CSA_CTO_PowerPoint Template_Light_July 2024</vt:lpstr>
      <vt:lpstr>3_Scenario_Slides</vt:lpstr>
      <vt:lpstr>4_Text_Layouts</vt:lpstr>
      <vt:lpstr>5_Text_Layouts</vt:lpstr>
      <vt:lpstr>PowerPoint Presentation</vt:lpstr>
      <vt:lpstr>SME Finder Agent Summary</vt:lpstr>
      <vt:lpstr>Table of Contents</vt:lpstr>
      <vt:lpstr>SME Finder is a declarative agent that uses Microsoft 365 work signals to surface the most relevant subject matter experts for a given topic. It ranks SMEs based on demonstrated expertise, recency, and organisational relevance.  The agent also generates a personalised, copy-paste-ready introduction message tailored to the SME’s seniority, role, and the user’s topic — accelerating effective collaboration.</vt:lpstr>
      <vt:lpstr>PowerPoint Presentation</vt:lpstr>
      <vt:lpstr>PowerPoint Presentation</vt:lpstr>
      <vt:lpstr>PowerPoint Presentation</vt:lpstr>
      <vt:lpstr>Agent Solution Screenshots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2026-05-02T05:33:39Z</dcterms:created>
  <dcterms:modified xsi:type="dcterms:W3CDTF">2026-05-02T05:33:47Z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0x010100A8A3058A877025499986936A7323C48C</vt:lpwstr>
  </property>
</Properties>
</file>