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authors.xml" ContentType="application/vnd.ms-powerpoint.authors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ppt/slideLayouts/slideLayout50.xml" ContentType="application/vnd.openxmlformats-officedocument.presentationml.slideLayout+xml"/>
  <Override PartName="/docMetadata/LabelInfo.xml" ContentType="application/vnd.ms-office.classificationlabels+xml"/>
  <Override PartName="/ppt/slideLayouts/slideLayout65.xml" ContentType="application/vnd.openxmlformats-officedocument.presentationml.slideLayout+xml"/>
  <Override PartName="/docProps/app.xml" ContentType="application/vnd.openxmlformats-officedocument.extended-properties+xml"/>
  <Override PartName="/ppt/notesSlides/notesSlide8.xml" ContentType="application/vnd.openxmlformats-officedocument.presentationml.notesSlide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40.xml" ContentType="application/vnd.openxmlformats-officedocument.presentationml.slideLayout+xml"/>
  <Override PartName="/ppt/slideMasters/slideMaster3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57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4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theme/theme1.xml" ContentType="application/vnd.openxmlformats-officedocument.theme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  <p:sldMasterId id="2147484331" r:id="rId2"/>
    <p:sldMasterId id="2147484661" r:id="rId3"/>
    <p:sldMasterId id="2147484674" r:id="rId4"/>
  </p:sldMasterIdLst>
  <p:notesMasterIdLst>
    <p:notesMasterId r:id="rId19"/>
  </p:notesMasterIdLst>
  <p:sldIdLst>
    <p:sldId id="282" r:id="rId5"/>
    <p:sldId id="313" r:id="rId6"/>
    <p:sldId id="2147482899" r:id="rId7"/>
    <p:sldId id="275" r:id="rId8"/>
    <p:sldId id="257" r:id="rId9"/>
    <p:sldId id="260" r:id="rId10"/>
    <p:sldId id="2147483641" r:id="rId11"/>
    <p:sldId id="256" r:id="rId12"/>
    <p:sldId id="258" r:id="rId13"/>
    <p:sldId id="266" r:id="rId14"/>
    <p:sldId id="262" r:id="rId15"/>
    <p:sldId id="259" r:id="rId16"/>
    <p:sldId id="263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4330017-4636-4466-9373-7051DAD0E86D}">
          <p14:sldIdLst>
            <p14:sldId id="282"/>
          </p14:sldIdLst>
        </p14:section>
        <p14:section name="Introduction" id="{B31F903B-0C6F-4D8A-95A3-D17F1578B561}">
          <p14:sldIdLst>
            <p14:sldId id="313"/>
            <p14:sldId id="2147482899"/>
            <p14:sldId id="275"/>
            <p14:sldId id="257"/>
            <p14:sldId id="260"/>
            <p14:sldId id="2147483641"/>
          </p14:sldIdLst>
        </p14:section>
        <p14:section name="Agent Solution Screenshots" id="{B160CC32-7CAA-42CC-B70D-825E0471F180}">
          <p14:sldIdLst>
            <p14:sldId id="256"/>
            <p14:sldId id="258"/>
            <p14:sldId id="266"/>
          </p14:sldIdLst>
        </p14:section>
        <p14:section name="Demo Prompts, Evals Sets" id="{70251366-88E8-4A51-9CED-AC693F2E5050}">
          <p14:sldIdLst>
            <p14:sldId id="262"/>
            <p14:sldId id="259"/>
            <p14:sldId id="263"/>
          </p14:sldIdLst>
        </p14:section>
        <p14:section name="End" id="{7500A4C2-39EE-452C-BCA7-D6C2353D04A7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EC"/>
    <a:srgbClr val="E8ECF0"/>
    <a:srgbClr val="F6DEF3"/>
    <a:srgbClr val="5084DB"/>
    <a:srgbClr val="83B3E4"/>
    <a:srgbClr val="22205C"/>
    <a:srgbClr val="A230A6"/>
    <a:srgbClr val="353535"/>
    <a:srgbClr val="A12FA5"/>
    <a:srgbClr val="8D6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6" autoAdjust="0"/>
    <p:restoredTop sz="95648" autoAdjust="0"/>
  </p:normalViewPr>
  <p:slideViewPr>
    <p:cSldViewPr snapToGrid="0">
      <p:cViewPr varScale="1">
        <p:scale>
          <a:sx n="73" d="100"/>
          <a:sy n="73" d="100"/>
        </p:scale>
        <p:origin x="54" y="169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D4FDD-C3A4-4324-BA30-9BBC46AE94AC}" type="datetimeFigureOut">
              <a:rPr lang="en-US" smtClean="0"/>
              <a:t>5/2/2026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1222C-7C1A-438C-A286-2CB0EA5696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5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9F3A-0AA8-8866-2ACF-E04B97D5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F83EE-3EE7-C8A7-A951-CFBBDC694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B130F-F589-D74A-B463-929F21FD4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4A480-6DB8-CCDD-63D6-E599D5A4A4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540C-90C6-514F-8B4B-F6FA88B306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156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9C3F4-6602-51C2-3606-122B0DA8D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815E1-E436-08AA-2D22-2774131D7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B6CCE1-BB4A-B100-9C5B-DA76A0A93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4B959-D48F-61B6-D397-406BEB44B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1222C-7C1A-438C-A286-2CB0EA569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764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ACC2D-1373-3C4F-DE3D-017999938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8053E-9E4C-F088-624F-7244B771D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C7E4E-BED0-1002-9502-A2C353549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91C8A-BB83-E744-C3F2-C31585ADB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9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8C44F-6FA7-DC5E-907D-7746C86DA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79B43-F60F-ED3F-45E4-C9504585B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75FB1-19A0-05E9-34DA-29F3038ED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AFCE7-78FE-1181-72C1-E4A3FC65A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FB8AE-7DB6-43F2-B7E9-E43418B275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66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71444-625B-4820-91B1-E65A25805F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5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D8AA6-CF35-5D58-09B5-0294F6AFA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EDE76-11E0-2407-2E81-F05A389D3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ECE47-1D2E-811D-B3EB-52C80E11C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6F10-89F7-52CE-3FB3-1DB0C6F30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94F1D-BBEE-493C-A062-93A1846CD0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726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C6858-0F6A-EB64-4BEF-FA836B25D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91300-A47F-205D-49BA-C90812353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2E35C-C2A7-6B3D-3E65-933BB7708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Title: </a:t>
            </a:r>
            <a:r>
              <a:rPr lang="en-GB" sz="1200" b="1" dirty="0">
                <a:solidFill>
                  <a:schemeClr val="tx1"/>
                </a:solidFill>
                <a:latin typeface="Segoe UI Semibold"/>
                <a:ea typeface="+mn-ea"/>
                <a:cs typeface="Segoe UI Semibold"/>
              </a:rPr>
              <a:t>Click-through demo</a:t>
            </a:r>
          </a:p>
          <a:p>
            <a:r>
              <a:rPr lang="en-US" b="0" dirty="0">
                <a:latin typeface="Segoe UI"/>
                <a:cs typeface="Segoe UI"/>
              </a:rPr>
              <a:t>Now, let’s see how that all comes together for our key persona. </a:t>
            </a:r>
          </a:p>
          <a:p>
            <a:endParaRPr lang="en-US" b="1" dirty="0">
              <a:latin typeface="Segoe UI"/>
              <a:cs typeface="Segoe UI"/>
            </a:endParaRPr>
          </a:p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A74D7-214B-8EC0-C88C-F6AAA0588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2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00E95-8CD9-E489-0938-A82C3644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A93A8-29EF-8DE0-7584-C0B9FD9EB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3FF06-F45E-D2DC-0DCC-A650173E5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A9CDB-08CA-10CD-40D8-641100EF1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1222C-7C1A-438C-A286-2CB0EA5696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1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FF2FB-F7ED-57BE-8212-66B110278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7AD66-F6FB-F4C0-4DB0-5AA7F76AC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90B86-29C4-2B58-2D99-D210EDA33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0385F-E6D7-EDB1-4CEF-7CE5EAE22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1222C-7C1A-438C-A286-2CB0EA569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4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38AF8-CA48-47E1-63F3-D22992C7F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E3C59-D614-71E9-CA0D-EBD14220C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FE846-05D4-CAD3-8C17-A04455F40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Segoe UI"/>
                <a:cs typeface="Segoe UI"/>
              </a:rPr>
              <a:t>CELA disclaimer </a:t>
            </a:r>
            <a:r>
              <a:rPr lang="en-US" dirty="0">
                <a:latin typeface="Segoe UI"/>
                <a:cs typeface="Segoe UI"/>
              </a:rPr>
              <a:t> </a:t>
            </a:r>
          </a:p>
          <a:p>
            <a:r>
              <a:rPr lang="en-US" dirty="0">
                <a:latin typeface="Segoe UI"/>
                <a:cs typeface="Segoe UI"/>
              </a:rPr>
              <a:t>Terms displayed or discussed are for explanation/education only. Such terms may differ from your agreement.</a:t>
            </a:r>
            <a:endParaRPr lang="en-US" dirty="0">
              <a:cs typeface="Segoe U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3DBBB-FDAD-E30C-C6F2-855B680FB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CACC8-84BD-4A87-AFE8-73E67016737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9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C33A-4058-7D74-5A47-08375FA1F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A88B7-8927-F1BC-0132-A42F11990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8625A-9841-A859-F6A7-4507F24E0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3ADD6-5F5A-DC16-7BBC-B06BD5A71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1222C-7C1A-438C-A286-2CB0EA569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6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3E87F42-010F-3E27-4A6C-FF0B393B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6895759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89575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51606E-7ED4-0FCC-48A7-298DABEC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F65BD8-C626-5B2C-AF8A-7F9CB3809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BD3E7DB-4E42-00BB-7E78-2258EE569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FF3DE55-AA90-4C70-E066-1A6FD29B34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114B71-FD34-0DCF-DE50-BFD6EC4E4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1122252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39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5865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CBC165-170D-08C9-3B02-A3330AE9A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056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82E19E-C6C9-5DF7-1994-AFE7414751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1591056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3713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88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9DE518-C598-A940-A59E-AD0A05432B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25ABE-71E1-BA48-6C8C-3837559349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B7E7F6E-4D9D-5F8C-A5F0-526CA973BE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2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AE155-2008-5357-51E8-E6B1FA7558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2085764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054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940B0D9-7832-B819-D230-4F210761A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0D492BA-29A5-F31A-7F93-39ADE3E5E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2862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EDCFC9-DB25-88C3-92DA-E2554C14A2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01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9185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759A57E-BDDC-1596-6959-BA7696DE9B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0894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52B45-289B-E4AF-9D79-0833059951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3084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9044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4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D313E-5649-B673-5249-168928A48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02B55-2DE6-5957-79ED-207079A3BBDE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813447"/>
            <a:ext cx="2824863" cy="1231106"/>
          </a:xfrm>
        </p:spPr>
        <p:txBody>
          <a:bodyPr anchor="ctr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Overview header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F4CE491-18E0-F0DD-BBC7-1A9E44641625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CC6DC9-831F-6767-A68C-072E539AC6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6100" y="1581149"/>
            <a:ext cx="7243763" cy="3694113"/>
          </a:xfrm>
          <a:prstGeom prst="roundRect">
            <a:avLst>
              <a:gd name="adj" fmla="val 4978"/>
            </a:avLst>
          </a:prstGeom>
          <a:solidFill>
            <a:schemeClr val="bg1"/>
          </a:solidFill>
          <a:ln w="25400">
            <a:noFill/>
          </a:ln>
          <a:effectLst>
            <a:outerShdw blurRad="304800" dist="38100" dir="2700000" algn="tl" rotWithShape="0">
              <a:srgbClr val="8C8279">
                <a:alpha val="20000"/>
              </a:srgbClr>
            </a:outerShdw>
          </a:effectLst>
        </p:spPr>
        <p:txBody>
          <a:bodyPr wrap="square" lIns="457200" tIns="365760" rIns="457200" bIns="365760" anchor="ctr">
            <a:noAutofit/>
          </a:bodyPr>
          <a:lstStyle>
            <a:lvl1pPr>
              <a:defRPr lang="en-US" sz="2400" smtClean="0"/>
            </a:lvl1pPr>
            <a:lvl2pPr>
              <a:defRPr lang="en-US" sz="140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  <a:spcBef>
                <a:spcPts val="0"/>
              </a:spcBef>
            </a:pPr>
            <a:r>
              <a:rPr lang="en-US"/>
              <a:t>Click to add body content.</a:t>
            </a:r>
          </a:p>
        </p:txBody>
      </p:sp>
    </p:spTree>
    <p:extLst>
      <p:ext uri="{BB962C8B-B14F-4D97-AF65-F5344CB8AC3E}">
        <p14:creationId xmlns:p14="http://schemas.microsoft.com/office/powerpoint/2010/main" val="452418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176857"/>
            <a:ext cx="4714664" cy="1231106"/>
          </a:xfrm>
        </p:spPr>
        <p:txBody>
          <a:bodyPr anchor="b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584278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3088243"/>
            <a:ext cx="4712685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87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7250113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7247070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65176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9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hotos_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6CBF8D-4C8A-D667-58CE-C8A22C93DE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5365752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F2BCABA-7928-0037-D0EF-38F1FAAC5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4575104"/>
            <a:ext cx="5364429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6B6E8-083F-87EA-AD66-DF2D022A25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536217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07B0D1-31C1-C209-CE85-DD1D42B62A7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242049" y="1591310"/>
            <a:ext cx="5357813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CE4749-2B49-FDC6-1E4B-4745903086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3372" y="4575104"/>
            <a:ext cx="535649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C9D9DE-CE99-5608-0152-4E27F1BE0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2435" y="4976442"/>
            <a:ext cx="535759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969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60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20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2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CC0E392-D5CA-C32F-D9A7-56502655F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505538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6"/>
            <a:ext cx="505538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08FBC-E96F-C956-73C6-8A700A34C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0A31E97-520B-733B-C008-ADA22D8A5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2831A91-2F18-9527-DDF7-F70EC570E8C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135685B-B380-16DF-1547-81CB886F1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955AC14-E981-E3BB-D98D-2BC3501FCF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976BFD-AAFD-9CA8-02DC-76CF576C46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107210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hotos_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6CBF8D-4C8A-D667-58CE-C8A22C93DE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3481388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F2BCABA-7928-0037-D0EF-38F1FAAC5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575104"/>
            <a:ext cx="347907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6B6E8-083F-87EA-AD66-DF2D022A25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07B0D1-31C1-C209-CE85-DD1D42B62A7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4353560" y="1591310"/>
            <a:ext cx="3481388" cy="2687003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CE4749-2B49-FDC6-1E4B-4745903086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74792" y="4575104"/>
            <a:ext cx="3476891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C9D9DE-CE99-5608-0152-4E27F1BE00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83855" y="4976442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AAE6802-21C6-E5BE-3A2D-31CF010C9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8128000" y="1591309"/>
            <a:ext cx="3486092" cy="2684159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80D639A-857F-73A5-343B-28EC4082B8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3626" y="4571913"/>
            <a:ext cx="3485371" cy="18785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712E1C1-EE18-EA11-6D06-673117B00DC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8000" y="4973784"/>
            <a:ext cx="3486092" cy="1565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580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60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8118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Head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21656"/>
            <a:ext cx="8193024" cy="369332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21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iv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B8738-659C-4487-C179-9703F1061E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4A0B02-C6C0-76D3-BC6B-A619975932D2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810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5996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1"/>
            <a:ext cx="2011362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831140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pporting_Five cards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3810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5996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635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801064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pporting_Five cards_Flu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624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76098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0161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2828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2347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0470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FC0CFE3-E01F-87C1-5505-8E5440D118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88183" y="2286000"/>
            <a:ext cx="2011680" cy="2426043"/>
          </a:xfrm>
          <a:prstGeom prst="roundRect">
            <a:avLst>
              <a:gd name="adj" fmla="val 5490"/>
            </a:avLst>
          </a:prstGeom>
          <a:solidFill>
            <a:schemeClr val="bg1"/>
          </a:solidFill>
          <a:ln w="12700">
            <a:solidFill>
              <a:srgbClr val="D9D9D9"/>
            </a:solidFill>
          </a:ln>
          <a:effectLst>
            <a:outerShdw blurRad="215900" dist="38100" dir="10800000" algn="ctr" rotWithShape="0">
              <a:schemeClr val="tx1">
                <a:alpha val="20000"/>
              </a:scheme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28A90C3-A2FB-B3D4-7023-773976A242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83265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1704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970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6236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32487BB-F28F-624E-6B1F-8412C9E224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8501" y="4144742"/>
            <a:ext cx="2011362" cy="567302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48503B7-26F1-31BD-E252-7D7A92D8A0C4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2364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our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ED0B6-0772-8595-DDA6-FCFE92FDE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037EDD-BD21-5EBA-5A70-F2299BCCB50E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9473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394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508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398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99D8BF-7885-0C6F-40E7-1E8302ABEB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39543" y="2286000"/>
            <a:ext cx="2560320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8FE1B2B-6582-B2AB-95CB-994D678F30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84017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8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9473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9508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0F001ACD-BD00-3BDB-F414-2FBBC6306C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39783" y="4144741"/>
            <a:ext cx="2560320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8758C0F-8FEC-C1CC-1517-E499A0BF0FA3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57797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Thre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AF843-3DBB-64EC-0200-7065BF844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BF395-0982-6672-D85B-495E7EEA2F28}"/>
              </a:ext>
            </a:extLst>
          </p:cNvPr>
          <p:cNvSpPr/>
          <p:nvPr userDrawn="1"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CB9D8-091C-855D-6103-97E1C8B88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7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6BF77-842B-E478-2CD5-2F1B38D908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3912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DE381C-B715-D8CB-028F-82A8FA4A8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3718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C55940D-5215-4624-9763-659212CD60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98193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69AE215-68AF-1C26-1CC8-F113B53D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7999" y="2286000"/>
            <a:ext cx="3471863" cy="3281362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05156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E42ABD2-AAE7-4029-18D3-14883AA949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72474" y="2578100"/>
            <a:ext cx="594360" cy="59436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D18796-A5FA-3E18-DE30-EEA3FAF0EC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437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895944A-1BD4-F664-EB70-7FDEACD1C2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3718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F8F9704-C794-9448-7255-7C9E63B85D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999" y="4144741"/>
            <a:ext cx="3471863" cy="1130521"/>
          </a:xfrm>
        </p:spPr>
        <p:txBody>
          <a:bodyPr lIns="201168" rIns="18288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Supporting detail </a:t>
            </a:r>
            <a:br>
              <a:rPr lang="en-US"/>
            </a:br>
            <a:r>
              <a:rPr lang="en-US"/>
              <a:t>body content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D6E9C5C-6DF0-199B-2776-CC9F9EF38A31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218337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ive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776294" y="167752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2508379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76294" y="2599819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3430674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76294" y="352211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A718BA7-C022-AC6A-788C-61E8C34A12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216" y="4352969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C470E721-D70D-421E-AB17-3F84FC2C855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76294" y="4444409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5397520-97D2-0917-A920-CECA6D7DDF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5216" y="5275263"/>
            <a:ext cx="6592824" cy="73152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31AA0EE9-0115-42C1-650A-0E4215C6FD64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76294" y="5366703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1271476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Four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9690" y="172324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2642417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9690" y="2779577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3698750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29690" y="3835910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A718BA7-C022-AC6A-788C-61E8C34A12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216" y="4755082"/>
            <a:ext cx="6592824" cy="822960"/>
          </a:xfrm>
          <a:prstGeom prst="roundRect">
            <a:avLst>
              <a:gd name="adj" fmla="val 13247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C470E721-D70D-421E-AB17-3F84FC2C855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29690" y="4892242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560771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3E87F42-010F-3E27-4A6C-FF0B393B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6895759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89575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51606E-7ED4-0FCC-48A7-298DABEC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F65BD8-C626-5B2C-AF8A-7F9CB3809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075368-BA70-E259-E472-56961BBBB32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9016" y="0"/>
            <a:ext cx="4059936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BD3E7DB-4E42-00BB-7E78-2258EE569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FF3DE55-AA90-4C70-E066-1A6FD29B34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114B71-FD34-0DCF-DE50-BFD6EC4E44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2916890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ing_Three Cards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EF6B487-BBE1-1BBE-0BB8-EA6392C3E4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216" y="1586084"/>
            <a:ext cx="6592824" cy="1280160"/>
          </a:xfrm>
          <a:prstGeom prst="roundRect">
            <a:avLst>
              <a:gd name="adj" fmla="val 8039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6CBA228-536C-0BEC-D399-8BB6729C062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9690" y="195184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16B380D-A607-794F-148B-423F256C13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216" y="3110634"/>
            <a:ext cx="6592824" cy="1280160"/>
          </a:xfrm>
          <a:prstGeom prst="roundRect">
            <a:avLst>
              <a:gd name="adj" fmla="val 8783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EC3E464-906E-F731-E535-C94C1CE1F3A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29690" y="3476394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876E288-AF68-04AE-CC33-66C87D722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6" y="4635183"/>
            <a:ext cx="6592824" cy="1280160"/>
          </a:xfrm>
          <a:prstGeom prst="roundRect">
            <a:avLst>
              <a:gd name="adj" fmla="val 8039"/>
            </a:avLst>
          </a:prstGeom>
          <a:solidFill>
            <a:schemeClr val="bg1">
              <a:alpha val="66000"/>
            </a:schemeClr>
          </a:solidFill>
          <a:ln w="254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Supporting  detail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2FED055F-8EE4-726D-1505-A3D211F3254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29690" y="5000943"/>
            <a:ext cx="548640" cy="548640"/>
          </a:xfrm>
          <a:noFill/>
        </p:spPr>
        <p:txBody>
          <a:bodyPr anchor="ctr">
            <a:noAutofit/>
          </a:bodyPr>
          <a:lstStyle>
            <a:lvl1pPr algn="ctr">
              <a:defRPr sz="1000">
                <a:latin typeface="+mj-lt"/>
              </a:defRPr>
            </a:lvl1pPr>
          </a:lstStyle>
          <a:p>
            <a:r>
              <a:rPr lang="en-US" dirty="0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18925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fingerprint&#10;&#10;Description automatically generated">
            <a:extLst>
              <a:ext uri="{FF2B5EF4-FFF2-40B4-BE49-F238E27FC236}">
                <a16:creationId xmlns:a16="http://schemas.microsoft.com/office/drawing/2014/main" id="{E335B6B2-8C79-14D8-86E5-6C299BFAD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582614"/>
            <a:ext cx="9720263" cy="4984750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40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854EEF-C7A8-E835-8786-CE9606DBA72F}"/>
              </a:ext>
            </a:extLst>
          </p:cNvPr>
          <p:cNvGrpSpPr/>
          <p:nvPr userDrawn="1"/>
        </p:nvGrpSpPr>
        <p:grpSpPr>
          <a:xfrm>
            <a:off x="-363537" y="-794469"/>
            <a:ext cx="11967909" cy="6830621"/>
            <a:chOff x="-363537" y="-794469"/>
            <a:chExt cx="11967909" cy="6830621"/>
          </a:xfrm>
          <a:solidFill>
            <a:schemeClr val="bg1">
              <a:alpha val="5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14080C-F3F4-13A4-2D8E-5320ED763F40}"/>
                </a:ext>
              </a:extLst>
            </p:cNvPr>
            <p:cNvGrpSpPr/>
            <p:nvPr userDrawn="1"/>
          </p:nvGrpSpPr>
          <p:grpSpPr>
            <a:xfrm>
              <a:off x="-363537" y="-794469"/>
              <a:ext cx="3776662" cy="2755861"/>
              <a:chOff x="579438" y="1126541"/>
              <a:chExt cx="1890712" cy="1379668"/>
            </a:xfrm>
            <a:grpFill/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A5A5D7C-C668-A60C-1337-AD8F0D6A26DB}"/>
                  </a:ext>
                </a:extLst>
              </p:cNvPr>
              <p:cNvSpPr/>
              <p:nvPr/>
            </p:nvSpPr>
            <p:spPr>
              <a:xfrm>
                <a:off x="579438" y="1126586"/>
                <a:ext cx="853803" cy="1379623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76BEE04-3ED7-AD80-3879-30C1CBBF3E38}"/>
                  </a:ext>
                </a:extLst>
              </p:cNvPr>
              <p:cNvSpPr/>
              <p:nvPr/>
            </p:nvSpPr>
            <p:spPr>
              <a:xfrm>
                <a:off x="1619164" y="1126541"/>
                <a:ext cx="850986" cy="1378818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0D4CC-A130-7A9B-CEC9-C69848BA9B1F}"/>
                </a:ext>
              </a:extLst>
            </p:cNvPr>
            <p:cNvGrpSpPr/>
            <p:nvPr userDrawn="1"/>
          </p:nvGrpSpPr>
          <p:grpSpPr>
            <a:xfrm>
              <a:off x="9720263" y="4661303"/>
              <a:ext cx="1884109" cy="1374849"/>
              <a:chOff x="9720263" y="3973878"/>
              <a:chExt cx="1884109" cy="1374849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C0CB980-D16C-70CA-5907-7B1A40AD2E83}"/>
                  </a:ext>
                </a:extLst>
              </p:cNvPr>
              <p:cNvSpPr/>
              <p:nvPr/>
            </p:nvSpPr>
            <p:spPr>
              <a:xfrm rot="10800000">
                <a:off x="10753551" y="3973878"/>
                <a:ext cx="850821" cy="1374804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1529C7C-3341-030E-AF28-EBAE8B95AA15}"/>
                  </a:ext>
                </a:extLst>
              </p:cNvPr>
              <p:cNvSpPr/>
              <p:nvPr/>
            </p:nvSpPr>
            <p:spPr>
              <a:xfrm rot="10800000">
                <a:off x="9720263" y="3974725"/>
                <a:ext cx="848015" cy="1374002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5346775"/>
            <a:ext cx="6166943" cy="184666"/>
          </a:xfrm>
        </p:spPr>
        <p:txBody>
          <a:bodyPr anchor="b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5578907"/>
            <a:ext cx="6166943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512170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2936342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582613"/>
            <a:ext cx="9720263" cy="4984750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40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854EEF-C7A8-E835-8786-CE9606DBA72F}"/>
              </a:ext>
            </a:extLst>
          </p:cNvPr>
          <p:cNvGrpSpPr/>
          <p:nvPr userDrawn="1"/>
        </p:nvGrpSpPr>
        <p:grpSpPr>
          <a:xfrm>
            <a:off x="-363537" y="-795362"/>
            <a:ext cx="11967909" cy="6829584"/>
            <a:chOff x="-363537" y="-795362"/>
            <a:chExt cx="11967909" cy="6829584"/>
          </a:xfrm>
          <a:gradFill>
            <a:gsLst>
              <a:gs pos="50000">
                <a:srgbClr val="F4F3F5"/>
              </a:gs>
              <a:gs pos="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85000"/>
                  <a:alpha val="50000"/>
                </a:schemeClr>
              </a:gs>
            </a:gsLst>
            <a:lin ang="3600000" scaled="0"/>
          </a:gra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14080C-F3F4-13A4-2D8E-5320ED763F40}"/>
                </a:ext>
              </a:extLst>
            </p:cNvPr>
            <p:cNvGrpSpPr/>
            <p:nvPr userDrawn="1"/>
          </p:nvGrpSpPr>
          <p:grpSpPr>
            <a:xfrm>
              <a:off x="-363537" y="-795362"/>
              <a:ext cx="3776662" cy="2755861"/>
              <a:chOff x="579438" y="1126094"/>
              <a:chExt cx="1890712" cy="1379668"/>
            </a:xfrm>
            <a:grpFill/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A5A5D7C-C668-A60C-1337-AD8F0D6A26DB}"/>
                  </a:ext>
                </a:extLst>
              </p:cNvPr>
              <p:cNvSpPr/>
              <p:nvPr/>
            </p:nvSpPr>
            <p:spPr>
              <a:xfrm>
                <a:off x="579438" y="1126139"/>
                <a:ext cx="853803" cy="1379623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76BEE04-3ED7-AD80-3879-30C1CBBF3E38}"/>
                  </a:ext>
                </a:extLst>
              </p:cNvPr>
              <p:cNvSpPr/>
              <p:nvPr/>
            </p:nvSpPr>
            <p:spPr>
              <a:xfrm>
                <a:off x="1619164" y="1126094"/>
                <a:ext cx="850986" cy="1378818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0D4CC-A130-7A9B-CEC9-C69848BA9B1F}"/>
                </a:ext>
              </a:extLst>
            </p:cNvPr>
            <p:cNvGrpSpPr/>
            <p:nvPr userDrawn="1"/>
          </p:nvGrpSpPr>
          <p:grpSpPr>
            <a:xfrm>
              <a:off x="9720263" y="4659373"/>
              <a:ext cx="1884109" cy="1374849"/>
              <a:chOff x="9720263" y="3971948"/>
              <a:chExt cx="1884109" cy="1374849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C0CB980-D16C-70CA-5907-7B1A40AD2E83}"/>
                  </a:ext>
                </a:extLst>
              </p:cNvPr>
              <p:cNvSpPr/>
              <p:nvPr/>
            </p:nvSpPr>
            <p:spPr>
              <a:xfrm rot="10800000">
                <a:off x="10753551" y="3971948"/>
                <a:ext cx="850821" cy="1374804"/>
              </a:xfrm>
              <a:custGeom>
                <a:avLst/>
                <a:gdLst>
                  <a:gd name="connsiteX0" fmla="*/ 16097 w 2198084"/>
                  <a:gd name="connsiteY0" fmla="*/ 3550843 h 3551793"/>
                  <a:gd name="connsiteX1" fmla="*/ 2858 w 2198084"/>
                  <a:gd name="connsiteY1" fmla="*/ 3365486 h 3551793"/>
                  <a:gd name="connsiteX2" fmla="*/ 0 w 2198084"/>
                  <a:gd name="connsiteY2" fmla="*/ 2246680 h 3551793"/>
                  <a:gd name="connsiteX3" fmla="*/ 6001 w 2198084"/>
                  <a:gd name="connsiteY3" fmla="*/ 1766810 h 3551793"/>
                  <a:gd name="connsiteX4" fmla="*/ 56293 w 2198084"/>
                  <a:gd name="connsiteY4" fmla="*/ 1410956 h 3551793"/>
                  <a:gd name="connsiteX5" fmla="*/ 151257 w 2198084"/>
                  <a:gd name="connsiteY5" fmla="*/ 1105299 h 3551793"/>
                  <a:gd name="connsiteX6" fmla="*/ 274796 w 2198084"/>
                  <a:gd name="connsiteY6" fmla="*/ 857935 h 3551793"/>
                  <a:gd name="connsiteX7" fmla="*/ 556927 w 2198084"/>
                  <a:gd name="connsiteY7" fmla="*/ 502271 h 3551793"/>
                  <a:gd name="connsiteX8" fmla="*/ 851726 w 2198084"/>
                  <a:gd name="connsiteY8" fmla="*/ 273004 h 3551793"/>
                  <a:gd name="connsiteX9" fmla="*/ 1113758 w 2198084"/>
                  <a:gd name="connsiteY9" fmla="*/ 139273 h 3551793"/>
                  <a:gd name="connsiteX10" fmla="*/ 1589151 w 2198084"/>
                  <a:gd name="connsiteY10" fmla="*/ 13924 h 3551793"/>
                  <a:gd name="connsiteX11" fmla="*/ 1708499 w 2198084"/>
                  <a:gd name="connsiteY11" fmla="*/ 208 h 3551793"/>
                  <a:gd name="connsiteX12" fmla="*/ 1996059 w 2198084"/>
                  <a:gd name="connsiteY12" fmla="*/ 589 h 3551793"/>
                  <a:gd name="connsiteX13" fmla="*/ 1996631 w 2198084"/>
                  <a:gd name="connsiteY13" fmla="*/ 838599 h 3551793"/>
                  <a:gd name="connsiteX14" fmla="*/ 1981391 w 2198084"/>
                  <a:gd name="connsiteY14" fmla="*/ 855649 h 3551793"/>
                  <a:gd name="connsiteX15" fmla="*/ 1615535 w 2198084"/>
                  <a:gd name="connsiteY15" fmla="*/ 943850 h 3551793"/>
                  <a:gd name="connsiteX16" fmla="*/ 1292924 w 2198084"/>
                  <a:gd name="connsiteY16" fmla="*/ 1078915 h 3551793"/>
                  <a:gd name="connsiteX17" fmla="*/ 1012031 w 2198084"/>
                  <a:gd name="connsiteY17" fmla="*/ 1351997 h 3551793"/>
                  <a:gd name="connsiteX18" fmla="*/ 974979 w 2198084"/>
                  <a:gd name="connsiteY18" fmla="*/ 1437817 h 3551793"/>
                  <a:gd name="connsiteX19" fmla="*/ 959358 w 2198084"/>
                  <a:gd name="connsiteY19" fmla="*/ 1505540 h 3551793"/>
                  <a:gd name="connsiteX20" fmla="*/ 957929 w 2198084"/>
                  <a:gd name="connsiteY20" fmla="*/ 1767668 h 3551793"/>
                  <a:gd name="connsiteX21" fmla="*/ 2178272 w 2198084"/>
                  <a:gd name="connsiteY21" fmla="*/ 1768525 h 3551793"/>
                  <a:gd name="connsiteX22" fmla="*/ 2198084 w 2198084"/>
                  <a:gd name="connsiteY22" fmla="*/ 1787765 h 3551793"/>
                  <a:gd name="connsiteX23" fmla="*/ 2198084 w 2198084"/>
                  <a:gd name="connsiteY23" fmla="*/ 3535412 h 3551793"/>
                  <a:gd name="connsiteX24" fmla="*/ 2181892 w 2198084"/>
                  <a:gd name="connsiteY24" fmla="*/ 3551605 h 3551793"/>
                  <a:gd name="connsiteX25" fmla="*/ 16002 w 2198084"/>
                  <a:gd name="connsiteY25" fmla="*/ 3550938 h 355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084" h="3551793">
                    <a:moveTo>
                      <a:pt x="16097" y="3550843"/>
                    </a:moveTo>
                    <a:cubicBezTo>
                      <a:pt x="-286" y="3488549"/>
                      <a:pt x="3239" y="3426922"/>
                      <a:pt x="2858" y="3365486"/>
                    </a:cubicBezTo>
                    <a:cubicBezTo>
                      <a:pt x="-572" y="2992583"/>
                      <a:pt x="286" y="2619584"/>
                      <a:pt x="0" y="2246680"/>
                    </a:cubicBezTo>
                    <a:cubicBezTo>
                      <a:pt x="95" y="2086755"/>
                      <a:pt x="1429" y="1926735"/>
                      <a:pt x="6001" y="1766810"/>
                    </a:cubicBezTo>
                    <a:cubicBezTo>
                      <a:pt x="10668" y="1646891"/>
                      <a:pt x="28861" y="1527637"/>
                      <a:pt x="56293" y="1410956"/>
                    </a:cubicBezTo>
                    <a:cubicBezTo>
                      <a:pt x="77343" y="1306181"/>
                      <a:pt x="112205" y="1204550"/>
                      <a:pt x="151257" y="1105299"/>
                    </a:cubicBezTo>
                    <a:cubicBezTo>
                      <a:pt x="186023" y="1019860"/>
                      <a:pt x="230124" y="938421"/>
                      <a:pt x="274796" y="857935"/>
                    </a:cubicBezTo>
                    <a:cubicBezTo>
                      <a:pt x="349377" y="725156"/>
                      <a:pt x="449866" y="609713"/>
                      <a:pt x="556927" y="502271"/>
                    </a:cubicBezTo>
                    <a:cubicBezTo>
                      <a:pt x="647224" y="416641"/>
                      <a:pt x="745236" y="337679"/>
                      <a:pt x="851726" y="273004"/>
                    </a:cubicBezTo>
                    <a:cubicBezTo>
                      <a:pt x="935165" y="221474"/>
                      <a:pt x="1023842" y="178326"/>
                      <a:pt x="1113758" y="139273"/>
                    </a:cubicBezTo>
                    <a:cubicBezTo>
                      <a:pt x="1265873" y="77075"/>
                      <a:pt x="1426274" y="36022"/>
                      <a:pt x="1589151" y="13924"/>
                    </a:cubicBezTo>
                    <a:cubicBezTo>
                      <a:pt x="1628870" y="9257"/>
                      <a:pt x="1668494" y="1447"/>
                      <a:pt x="1708499" y="208"/>
                    </a:cubicBezTo>
                    <a:cubicBezTo>
                      <a:pt x="1804416" y="494"/>
                      <a:pt x="1900142" y="-649"/>
                      <a:pt x="1996059" y="589"/>
                    </a:cubicBezTo>
                    <a:cubicBezTo>
                      <a:pt x="1997774" y="279862"/>
                      <a:pt x="1996059" y="559231"/>
                      <a:pt x="1996631" y="838599"/>
                    </a:cubicBezTo>
                    <a:cubicBezTo>
                      <a:pt x="1996631" y="852696"/>
                      <a:pt x="1995011" y="853458"/>
                      <a:pt x="1981391" y="855649"/>
                    </a:cubicBezTo>
                    <a:cubicBezTo>
                      <a:pt x="1857947" y="877937"/>
                      <a:pt x="1735836" y="908322"/>
                      <a:pt x="1615535" y="943850"/>
                    </a:cubicBezTo>
                    <a:cubicBezTo>
                      <a:pt x="1503521" y="976902"/>
                      <a:pt x="1395603" y="1023289"/>
                      <a:pt x="1292924" y="1078915"/>
                    </a:cubicBezTo>
                    <a:cubicBezTo>
                      <a:pt x="1177957" y="1142923"/>
                      <a:pt x="1070991" y="1232077"/>
                      <a:pt x="1012031" y="1351997"/>
                    </a:cubicBezTo>
                    <a:cubicBezTo>
                      <a:pt x="998887" y="1380286"/>
                      <a:pt x="985361" y="1408575"/>
                      <a:pt x="974979" y="1437817"/>
                    </a:cubicBezTo>
                    <a:cubicBezTo>
                      <a:pt x="967264" y="1459534"/>
                      <a:pt x="964502" y="1482965"/>
                      <a:pt x="959358" y="1505540"/>
                    </a:cubicBezTo>
                    <a:cubicBezTo>
                      <a:pt x="940594" y="1592503"/>
                      <a:pt x="952024" y="1679561"/>
                      <a:pt x="957929" y="1767668"/>
                    </a:cubicBezTo>
                    <a:cubicBezTo>
                      <a:pt x="1364742" y="1770049"/>
                      <a:pt x="1771460" y="1767668"/>
                      <a:pt x="2178272" y="1768525"/>
                    </a:cubicBezTo>
                    <a:cubicBezTo>
                      <a:pt x="2191417" y="1768525"/>
                      <a:pt x="2198018" y="1774935"/>
                      <a:pt x="2198084" y="1787765"/>
                    </a:cubicBezTo>
                    <a:cubicBezTo>
                      <a:pt x="2198084" y="2370314"/>
                      <a:pt x="2198084" y="2952863"/>
                      <a:pt x="2198084" y="3535412"/>
                    </a:cubicBezTo>
                    <a:cubicBezTo>
                      <a:pt x="2198084" y="3546204"/>
                      <a:pt x="2192684" y="3551605"/>
                      <a:pt x="2181892" y="3551605"/>
                    </a:cubicBezTo>
                    <a:cubicBezTo>
                      <a:pt x="1459897" y="3551033"/>
                      <a:pt x="737902" y="3552748"/>
                      <a:pt x="16002" y="35509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1529C7C-3341-030E-AF28-EBAE8B95AA15}"/>
                  </a:ext>
                </a:extLst>
              </p:cNvPr>
              <p:cNvSpPr/>
              <p:nvPr/>
            </p:nvSpPr>
            <p:spPr>
              <a:xfrm rot="10800000">
                <a:off x="9720263" y="3972795"/>
                <a:ext cx="848015" cy="1374002"/>
              </a:xfrm>
              <a:custGeom>
                <a:avLst/>
                <a:gdLst>
                  <a:gd name="connsiteX0" fmla="*/ 1990609 w 2190834"/>
                  <a:gd name="connsiteY0" fmla="*/ 1371 h 3549719"/>
                  <a:gd name="connsiteX1" fmla="*/ 1990609 w 2190834"/>
                  <a:gd name="connsiteY1" fmla="*/ 854049 h 3549719"/>
                  <a:gd name="connsiteX2" fmla="*/ 1471782 w 2190834"/>
                  <a:gd name="connsiteY2" fmla="*/ 988161 h 3549719"/>
                  <a:gd name="connsiteX3" fmla="*/ 1232895 w 2190834"/>
                  <a:gd name="connsiteY3" fmla="*/ 1111605 h 3549719"/>
                  <a:gd name="connsiteX4" fmla="*/ 1007533 w 2190834"/>
                  <a:gd name="connsiteY4" fmla="*/ 1377448 h 3549719"/>
                  <a:gd name="connsiteX5" fmla="*/ 950193 w 2190834"/>
                  <a:gd name="connsiteY5" fmla="*/ 1754257 h 3549719"/>
                  <a:gd name="connsiteX6" fmla="*/ 965338 w 2190834"/>
                  <a:gd name="connsiteY6" fmla="*/ 1768830 h 3549719"/>
                  <a:gd name="connsiteX7" fmla="*/ 2189872 w 2190834"/>
                  <a:gd name="connsiteY7" fmla="*/ 1768640 h 3549719"/>
                  <a:gd name="connsiteX8" fmla="*/ 2190634 w 2190834"/>
                  <a:gd name="connsiteY8" fmla="*/ 3533241 h 3549719"/>
                  <a:gd name="connsiteX9" fmla="*/ 2174156 w 2190834"/>
                  <a:gd name="connsiteY9" fmla="*/ 3549719 h 3549719"/>
                  <a:gd name="connsiteX10" fmla="*/ 23220 w 2190834"/>
                  <a:gd name="connsiteY10" fmla="*/ 3549719 h 3549719"/>
                  <a:gd name="connsiteX11" fmla="*/ 4170 w 2190834"/>
                  <a:gd name="connsiteY11" fmla="*/ 3531146 h 3549719"/>
                  <a:gd name="connsiteX12" fmla="*/ 3027 w 2190834"/>
                  <a:gd name="connsiteY12" fmla="*/ 3087757 h 3549719"/>
                  <a:gd name="connsiteX13" fmla="*/ 5408 w 2190834"/>
                  <a:gd name="connsiteY13" fmla="*/ 2040102 h 3549719"/>
                  <a:gd name="connsiteX14" fmla="*/ 32936 w 2190834"/>
                  <a:gd name="connsiteY14" fmla="*/ 1627860 h 3549719"/>
                  <a:gd name="connsiteX15" fmla="*/ 118279 w 2190834"/>
                  <a:gd name="connsiteY15" fmla="*/ 1240193 h 3549719"/>
                  <a:gd name="connsiteX16" fmla="*/ 1375579 w 2190834"/>
                  <a:gd name="connsiteY16" fmla="*/ 52616 h 3549719"/>
                  <a:gd name="connsiteX17" fmla="*/ 1701335 w 2190834"/>
                  <a:gd name="connsiteY17" fmla="*/ 1752 h 3549719"/>
                  <a:gd name="connsiteX18" fmla="*/ 1990418 w 2190834"/>
                  <a:gd name="connsiteY18" fmla="*/ 1466 h 354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0834" h="3549719">
                    <a:moveTo>
                      <a:pt x="1990609" y="1371"/>
                    </a:moveTo>
                    <a:lnTo>
                      <a:pt x="1990609" y="854049"/>
                    </a:lnTo>
                    <a:cubicBezTo>
                      <a:pt x="1814587" y="885196"/>
                      <a:pt x="1638660" y="923105"/>
                      <a:pt x="1471782" y="988161"/>
                    </a:cubicBezTo>
                    <a:cubicBezTo>
                      <a:pt x="1386914" y="1018546"/>
                      <a:pt x="1308523" y="1063028"/>
                      <a:pt x="1232895" y="1111605"/>
                    </a:cubicBezTo>
                    <a:cubicBezTo>
                      <a:pt x="1134216" y="1176089"/>
                      <a:pt x="1054682" y="1269053"/>
                      <a:pt x="1007533" y="1377448"/>
                    </a:cubicBezTo>
                    <a:cubicBezTo>
                      <a:pt x="955813" y="1495748"/>
                      <a:pt x="945526" y="1626717"/>
                      <a:pt x="950193" y="1754257"/>
                    </a:cubicBezTo>
                    <a:cubicBezTo>
                      <a:pt x="950479" y="1765973"/>
                      <a:pt x="954098" y="1768830"/>
                      <a:pt x="965338" y="1768830"/>
                    </a:cubicBezTo>
                    <a:cubicBezTo>
                      <a:pt x="1373579" y="1768354"/>
                      <a:pt x="1781725" y="1768830"/>
                      <a:pt x="2189872" y="1768640"/>
                    </a:cubicBezTo>
                    <a:cubicBezTo>
                      <a:pt x="2191967" y="2356808"/>
                      <a:pt x="2189872" y="2945072"/>
                      <a:pt x="2190634" y="3533241"/>
                    </a:cubicBezTo>
                    <a:cubicBezTo>
                      <a:pt x="2190634" y="3544166"/>
                      <a:pt x="2185138" y="3549653"/>
                      <a:pt x="2174156" y="3549719"/>
                    </a:cubicBezTo>
                    <a:cubicBezTo>
                      <a:pt x="1457209" y="3549719"/>
                      <a:pt x="740167" y="3549719"/>
                      <a:pt x="23220" y="3549719"/>
                    </a:cubicBezTo>
                    <a:cubicBezTo>
                      <a:pt x="10523" y="3549719"/>
                      <a:pt x="4170" y="3543528"/>
                      <a:pt x="4170" y="3531146"/>
                    </a:cubicBezTo>
                    <a:cubicBezTo>
                      <a:pt x="3979" y="3383318"/>
                      <a:pt x="4170" y="3235490"/>
                      <a:pt x="3027" y="3087757"/>
                    </a:cubicBezTo>
                    <a:cubicBezTo>
                      <a:pt x="74" y="2738570"/>
                      <a:pt x="-2879" y="2389289"/>
                      <a:pt x="5408" y="2040102"/>
                    </a:cubicBezTo>
                    <a:cubicBezTo>
                      <a:pt x="7980" y="1902371"/>
                      <a:pt x="14076" y="1764449"/>
                      <a:pt x="32936" y="1627860"/>
                    </a:cubicBezTo>
                    <a:cubicBezTo>
                      <a:pt x="52366" y="1496796"/>
                      <a:pt x="79798" y="1367066"/>
                      <a:pt x="118279" y="1240193"/>
                    </a:cubicBezTo>
                    <a:cubicBezTo>
                      <a:pt x="303445" y="639832"/>
                      <a:pt x="762170" y="197967"/>
                      <a:pt x="1375579" y="52616"/>
                    </a:cubicBezTo>
                    <a:cubicBezTo>
                      <a:pt x="1482260" y="24707"/>
                      <a:pt x="1591702" y="10991"/>
                      <a:pt x="1701335" y="1752"/>
                    </a:cubicBezTo>
                    <a:cubicBezTo>
                      <a:pt x="1797632" y="-1296"/>
                      <a:pt x="1894025" y="323"/>
                      <a:pt x="1990418" y="14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5346775"/>
            <a:ext cx="6166943" cy="184666"/>
          </a:xfrm>
        </p:spPr>
        <p:txBody>
          <a:bodyPr anchor="b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5578907"/>
            <a:ext cx="6166943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512170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</p:spTree>
    <p:extLst>
      <p:ext uri="{BB962C8B-B14F-4D97-AF65-F5344CB8AC3E}">
        <p14:creationId xmlns:p14="http://schemas.microsoft.com/office/powerpoint/2010/main" val="2907066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ona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DB6741D-E112-B32A-45E9-4DCFCB970F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0345" y="5175044"/>
            <a:ext cx="6166943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6E9D18-10CD-EFF5-7F9D-D2CEACFCC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0345" y="5468731"/>
            <a:ext cx="6166943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84A1A5A6-DEC9-08DC-DCBE-9D260F64A95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35075" y="4946091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8FB14-F747-9339-3EE5-C4F449EB30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5075" y="1582751"/>
            <a:ext cx="9720263" cy="3051582"/>
          </a:xfrm>
          <a:prstGeom prst="rect">
            <a:avLst/>
          </a:prstGeom>
          <a:noFill/>
        </p:spPr>
        <p:txBody>
          <a:bodyPr lIns="182880" tIns="0" rIns="18288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E0CF2-AD58-E84C-DF7C-3ECD939CDA65}"/>
              </a:ext>
            </a:extLst>
          </p:cNvPr>
          <p:cNvGrpSpPr/>
          <p:nvPr userDrawn="1"/>
        </p:nvGrpSpPr>
        <p:grpSpPr>
          <a:xfrm>
            <a:off x="579438" y="1289050"/>
            <a:ext cx="11024934" cy="3676687"/>
            <a:chOff x="579438" y="1289050"/>
            <a:chExt cx="11024934" cy="3676687"/>
          </a:xfrm>
          <a:gradFill>
            <a:gsLst>
              <a:gs pos="50000">
                <a:schemeClr val="bg1">
                  <a:lumMod val="95000"/>
                </a:schemeClr>
              </a:gs>
              <a:gs pos="0">
                <a:srgbClr val="F4F3F5"/>
              </a:gs>
              <a:gs pos="100000">
                <a:srgbClr val="F4F3F5"/>
              </a:gs>
            </a:gsLst>
            <a:lin ang="3600000" scaled="0"/>
          </a:gra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A5A5D7C-C668-A60C-1337-AD8F0D6A26DB}"/>
                </a:ext>
              </a:extLst>
            </p:cNvPr>
            <p:cNvSpPr/>
            <p:nvPr/>
          </p:nvSpPr>
          <p:spPr>
            <a:xfrm>
              <a:off x="579438" y="1289095"/>
              <a:ext cx="853803" cy="137962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76BEE04-3ED7-AD80-3879-30C1CBBF3E38}"/>
                </a:ext>
              </a:extLst>
            </p:cNvPr>
            <p:cNvSpPr/>
            <p:nvPr/>
          </p:nvSpPr>
          <p:spPr>
            <a:xfrm>
              <a:off x="1619164" y="1289050"/>
              <a:ext cx="850986" cy="1378818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0CB980-D16C-70CA-5907-7B1A40AD2E83}"/>
                </a:ext>
              </a:extLst>
            </p:cNvPr>
            <p:cNvSpPr/>
            <p:nvPr/>
          </p:nvSpPr>
          <p:spPr>
            <a:xfrm rot="10800000">
              <a:off x="10753551" y="3590888"/>
              <a:ext cx="850821" cy="1374804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1529C7C-3341-030E-AF28-EBAE8B95AA15}"/>
                </a:ext>
              </a:extLst>
            </p:cNvPr>
            <p:cNvSpPr/>
            <p:nvPr/>
          </p:nvSpPr>
          <p:spPr>
            <a:xfrm rot="10800000">
              <a:off x="9720263" y="3591735"/>
              <a:ext cx="848015" cy="1374002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14711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8A7BA5-5995-943F-1384-32563AD848B2}"/>
              </a:ext>
            </a:extLst>
          </p:cNvPr>
          <p:cNvSpPr/>
          <p:nvPr userDrawn="1"/>
        </p:nvSpPr>
        <p:spPr bwMode="auto">
          <a:xfrm>
            <a:off x="588261" y="1578484"/>
            <a:ext cx="5360101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98AACE-2C06-CE93-F941-BC2DC57756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0904" y="3346435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56E5332-DFD7-DAC9-D209-9CFFA73590F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4FDAF6F-F674-CB0B-7DF4-B17760DCFCD2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E0F22F3-870D-4C92-B33F-4E9ACD4BE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0150" y="2194030"/>
            <a:ext cx="3154680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508E496-BD60-F6E0-09B6-408FD668D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0150" y="2487717"/>
            <a:ext cx="3154680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FBCCEAE-7763-3B28-690B-E986DA35C96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00904" y="1882617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75FFC1C-F717-B6BC-48FB-547121E8D1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904" y="3575050"/>
            <a:ext cx="4723670" cy="1992299"/>
          </a:xfrm>
          <a:prstGeom prst="rect">
            <a:avLst/>
          </a:prstGeom>
          <a:noFill/>
        </p:spPr>
        <p:txBody>
          <a:bodyPr lIns="182880" tIns="91440" rIns="182880" bIns="27432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937586-5580-F25A-12E0-115C5CFB0F8F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4998022" y="5110163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C4C7DD-78AF-4603-9C0F-78E60652DDC1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15FB823-98C1-629F-246F-63D075A7750C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2FEEDF3-A87B-E8D7-4076-109B1DB8E20D}"/>
              </a:ext>
            </a:extLst>
          </p:cNvPr>
          <p:cNvSpPr/>
          <p:nvPr userDrawn="1"/>
        </p:nvSpPr>
        <p:spPr bwMode="auto">
          <a:xfrm>
            <a:off x="6254529" y="1578484"/>
            <a:ext cx="5360101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D5B39C-FFEA-0EB0-A560-9937940CDA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67172" y="3346435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D0145B-1849-8915-DD24-35CD16C77E39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63022D-7203-0A46-C1E3-288F190B8880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8373318-4C78-54BA-B044-B498538CCF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6418" y="2194030"/>
            <a:ext cx="3154680" cy="246221"/>
          </a:xfrm>
        </p:spPr>
        <p:txBody>
          <a:bodyPr anchor="b"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B84CA70-334C-5E8C-4C24-38FB7F6F77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418" y="2487717"/>
            <a:ext cx="3154680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AE0D7FB4-1261-377E-2777-AF67EE7E4913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67172" y="1882617"/>
            <a:ext cx="1280160" cy="128016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83931CDE-ED46-0DDB-DA5A-27DEEEE3E7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7172" y="3575050"/>
            <a:ext cx="4723670" cy="1992299"/>
          </a:xfrm>
          <a:prstGeom prst="rect">
            <a:avLst/>
          </a:prstGeom>
          <a:noFill/>
        </p:spPr>
        <p:txBody>
          <a:bodyPr lIns="182880" tIns="91440" rIns="182880" bIns="27432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Persona quote here.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13CE26-DC09-4858-CA66-9F6DC96A112A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0664290" y="5110163"/>
            <a:ext cx="626552" cy="457200"/>
            <a:chOff x="534935" y="2971801"/>
            <a:chExt cx="4867570" cy="3551908"/>
          </a:xfrm>
          <a:gradFill>
            <a:gsLst>
              <a:gs pos="100000">
                <a:schemeClr val="bg1">
                  <a:lumMod val="85000"/>
                </a:schemeClr>
              </a:gs>
              <a:gs pos="0">
                <a:srgbClr val="B1B3B3">
                  <a:lumMod val="50000"/>
                  <a:lumOff val="50000"/>
                </a:srgbClr>
              </a:gs>
            </a:gsLst>
            <a:lin ang="3600000" scaled="0"/>
          </a:gra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BF11E04-1FD1-33F6-88CC-4589771C064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CC73F7-25CB-9D9E-14D1-F8720783BBAB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94118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FECC15D-20E1-49CB-73A5-B65015121C47}"/>
              </a:ext>
            </a:extLst>
          </p:cNvPr>
          <p:cNvSpPr/>
          <p:nvPr userDrawn="1"/>
        </p:nvSpPr>
        <p:spPr bwMode="auto">
          <a:xfrm>
            <a:off x="588262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F501FC-5C4C-D66E-54C5-6B6B2D33E78C}"/>
              </a:ext>
            </a:extLst>
          </p:cNvPr>
          <p:cNvGrpSpPr/>
          <p:nvPr userDrawn="1"/>
        </p:nvGrpSpPr>
        <p:grpSpPr>
          <a:xfrm>
            <a:off x="2818604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43D2AB-40A4-AA39-1EAF-F48806A6796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8DF1EF-4F11-362E-504C-78F431CAB9B6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5A235D0-36C4-9187-984E-599156041767}"/>
              </a:ext>
            </a:extLst>
          </p:cNvPr>
          <p:cNvSpPr/>
          <p:nvPr userDrawn="1"/>
        </p:nvSpPr>
        <p:spPr bwMode="auto">
          <a:xfrm>
            <a:off x="4382610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8F2663D-53BE-7004-1BF4-950003AC4EB5}"/>
              </a:ext>
            </a:extLst>
          </p:cNvPr>
          <p:cNvSpPr/>
          <p:nvPr userDrawn="1"/>
        </p:nvSpPr>
        <p:spPr bwMode="auto">
          <a:xfrm>
            <a:off x="8123650" y="1578484"/>
            <a:ext cx="3474720" cy="4279392"/>
          </a:xfrm>
          <a:prstGeom prst="roundRect">
            <a:avLst>
              <a:gd name="adj" fmla="val 4606"/>
            </a:avLst>
          </a:prstGeom>
          <a:solidFill>
            <a:srgbClr val="F4F3F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06CF0C8-15F1-91F8-8CB3-1EEE4B617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904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C836AFA-DA09-CA2B-BF8E-7359C03E9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904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DBCAEF1-E148-20F7-E44E-1931FC62D42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00904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125BD5A-1851-2879-A2A9-9E2DC5C46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759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430252D-7805-5056-57C8-55754617BC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759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5EE729A0-1470-4FDA-682A-67A9AA9A6C75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91759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2C70F1-89B1-D058-07CB-AC3BA5F14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2799" y="3281363"/>
            <a:ext cx="2852928" cy="246221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D0084B9-01CC-8917-9AFA-746280EEF6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2799" y="3575050"/>
            <a:ext cx="2852928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805C3C53-C092-2B53-5922-7171C06DFD5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432799" y="1882617"/>
            <a:ext cx="1097280" cy="109728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2DD8B1F-D06A-3201-C819-972A5153D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0904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5087FA9-BFC2-906C-07CB-BB680BBA9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759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E44649E-F23C-B213-A4D2-4306E57619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799" y="4120516"/>
            <a:ext cx="2852928" cy="1737360"/>
          </a:xfrm>
          <a:prstGeom prst="rect">
            <a:avLst/>
          </a:prstGeom>
          <a:noFill/>
        </p:spPr>
        <p:txBody>
          <a:bodyPr lIns="0" tIns="45720" rIns="274320" bIns="274320">
            <a:noAutofit/>
          </a:bodyPr>
          <a:lstStyle>
            <a:lvl1pPr marL="57150" indent="-57150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621E7E-E3DD-CD93-E97B-11B0D9A16DB3}"/>
              </a:ext>
            </a:extLst>
          </p:cNvPr>
          <p:cNvGrpSpPr/>
          <p:nvPr userDrawn="1"/>
        </p:nvGrpSpPr>
        <p:grpSpPr>
          <a:xfrm>
            <a:off x="6609459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F834AD2-0814-139D-605E-B49BD303F199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A39EBDA-FA33-83C7-1AAE-273950E727AE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484C799-224D-A501-3AF1-481294835126}"/>
              </a:ext>
            </a:extLst>
          </p:cNvPr>
          <p:cNvGrpSpPr/>
          <p:nvPr userDrawn="1"/>
        </p:nvGrpSpPr>
        <p:grpSpPr>
          <a:xfrm>
            <a:off x="10350499" y="1892320"/>
            <a:ext cx="939800" cy="68578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CCABA1B-4E22-8624-C9C0-B6B9C9EB5E18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B1ABD7F-5B46-723D-B2FD-09D7E1BDF6D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17907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s_Quar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FECC15D-20E1-49CB-73A5-B65015121C47}"/>
              </a:ext>
            </a:extLst>
          </p:cNvPr>
          <p:cNvSpPr/>
          <p:nvPr userDrawn="1"/>
        </p:nvSpPr>
        <p:spPr bwMode="auto">
          <a:xfrm>
            <a:off x="588261" y="1594484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F501FC-5C4C-D66E-54C5-6B6B2D33E7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73325" y="1858613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43D2AB-40A4-AA39-1EAF-F48806A67965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8DF1EF-4F11-362E-504C-78F431CAB9B6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06CF0C8-15F1-91F8-8CB3-1EEE4B617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111" y="3026542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C836AFA-DA09-CA2B-BF8E-7359C03E9D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11" y="3249218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DBCAEF1-E148-20F7-E44E-1931FC62D42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73814" y="1858613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52DD8B1F-D06A-3201-C819-972A5153D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70150" y="2076925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D2D506-305D-6591-A1D9-B650391DD6F5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5388664" y="3300730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6783E6A-E810-691C-D88B-906E835EE71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72DD79-9956-90C0-76E9-112DEBF664B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CFC960-84EB-71FD-0BD6-E4EA1EAD9C4C}"/>
              </a:ext>
            </a:extLst>
          </p:cNvPr>
          <p:cNvSpPr/>
          <p:nvPr userDrawn="1"/>
        </p:nvSpPr>
        <p:spPr bwMode="auto">
          <a:xfrm>
            <a:off x="588261" y="4053173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4158BC-88BF-B0FC-99D1-1E7CEE235F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73325" y="4317302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8F763D-8042-1181-79A5-55CA3D860EFF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A379A-2BE7-9B95-8151-ED39E0B2BBC4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CB5C34-9F03-634B-33AE-4A2B4D95C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2111" y="5485231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9A0C527-762D-7A8F-38F5-D45AE9B91A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111" y="5707907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3C7C6FED-5766-A6EE-28BC-F010793968E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1073814" y="4317302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70A076C-0F45-109C-70DC-B3285D91DB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0150" y="4535614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1DDD66-7CD4-B850-B88F-44397154F4E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5388664" y="5759419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8AF2DE8-B393-8CF5-4292-5A5AE9745CDB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521A9F1-6AA1-485D-BDAA-6BDE2FB0D458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E247FD-3EE0-8F83-C840-EAE9C4AA92BB}"/>
              </a:ext>
            </a:extLst>
          </p:cNvPr>
          <p:cNvSpPr/>
          <p:nvPr userDrawn="1"/>
        </p:nvSpPr>
        <p:spPr bwMode="auto">
          <a:xfrm>
            <a:off x="6243640" y="1594484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B22228-E016-A76F-5B9D-4556E34135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28704" y="1858613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F9371BC-532B-5A01-10F4-7DB3ADA74B6D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A2313B7-94CA-1922-1FCB-84FECF556DC3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42FB0CC-DD44-70C3-135B-F177815873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47490" y="3026542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AD52AE4F-82CE-34A8-CA84-2B318E5C07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47490" y="3249218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FAAF2EAC-C143-24AE-54BB-33849336290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729193" y="1858613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8AB1F3F2-C511-5F5C-D7C0-86A6AF3687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5529" y="2076925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EE61A72-ED5A-7E69-1A27-40D56EB31BDC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1044043" y="3300730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C08DDB-6D74-BB06-5236-4412E9BC294B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D4ACBF-DB38-7254-F4AC-8DA3B0B2C8EA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4D1C0E9-F30A-A686-8FC3-761DCAD9F888}"/>
              </a:ext>
            </a:extLst>
          </p:cNvPr>
          <p:cNvSpPr/>
          <p:nvPr userDrawn="1"/>
        </p:nvSpPr>
        <p:spPr bwMode="auto">
          <a:xfrm>
            <a:off x="6243640" y="4053173"/>
            <a:ext cx="5360101" cy="2194560"/>
          </a:xfrm>
          <a:prstGeom prst="roundRect">
            <a:avLst>
              <a:gd name="adj" fmla="val 4606"/>
            </a:avLst>
          </a:prstGeom>
          <a:solidFill>
            <a:srgbClr val="F4F3F5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AC4A80-723F-55DC-B117-1752F643967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28704" y="4317302"/>
            <a:ext cx="501242" cy="36576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2F5C16B-B44C-7E24-C143-0E16E21D1FD4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C71B7A9-7568-3A89-C6D8-5CC592F3620F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EC729A02-10E7-1194-1A24-A71443B21E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47490" y="5485231"/>
            <a:ext cx="1569246" cy="184666"/>
          </a:xfrm>
        </p:spPr>
        <p:txBody>
          <a:bodyPr anchor="b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Persona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99F75C12-A0E8-141E-5950-7A92585BC8E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47490" y="5707907"/>
            <a:ext cx="1569246" cy="18466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54142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 Title</a:t>
            </a:r>
          </a:p>
        </p:txBody>
      </p:sp>
      <p:sp>
        <p:nvSpPr>
          <p:cNvPr id="61" name="Picture Placeholder 12">
            <a:extLst>
              <a:ext uri="{FF2B5EF4-FFF2-40B4-BE49-F238E27FC236}">
                <a16:creationId xmlns:a16="http://schemas.microsoft.com/office/drawing/2014/main" id="{0BEA434A-BDEB-73E3-CE10-AEE8E0386FD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729193" y="4317302"/>
            <a:ext cx="1005840" cy="100584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454142">
                    <a:lumMod val="70000"/>
                    <a:lumOff val="30000"/>
                  </a:srgbClr>
                </a:gs>
                <a:gs pos="100000">
                  <a:srgbClr val="454142"/>
                </a:gs>
              </a:gsLst>
              <a:lin ang="3600000" scaled="0"/>
            </a:gra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D1040E38-2EF9-380B-81D7-BAE485390F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25529" y="4535614"/>
            <a:ext cx="3294446" cy="1229679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57150" indent="-57150" algn="ctr">
              <a:lnSpc>
                <a:spcPct val="114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“Persona quote here.”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76AAA81-1475-247C-C28A-570D95E3E7F9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1044043" y="5759419"/>
            <a:ext cx="375932" cy="274320"/>
            <a:chOff x="534935" y="2971801"/>
            <a:chExt cx="4867570" cy="3551908"/>
          </a:xfrm>
          <a:gradFill>
            <a:gsLst>
              <a:gs pos="0">
                <a:srgbClr val="B1B3B3">
                  <a:lumMod val="50000"/>
                  <a:lumOff val="50000"/>
                </a:srgb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25AF195-79AA-CD19-555A-9339A14B3A40}"/>
                </a:ext>
              </a:extLst>
            </p:cNvPr>
            <p:cNvSpPr/>
            <p:nvPr/>
          </p:nvSpPr>
          <p:spPr>
            <a:xfrm>
              <a:off x="534935" y="2971916"/>
              <a:ext cx="2198084" cy="3551793"/>
            </a:xfrm>
            <a:custGeom>
              <a:avLst/>
              <a:gdLst>
                <a:gd name="connsiteX0" fmla="*/ 16097 w 2198084"/>
                <a:gd name="connsiteY0" fmla="*/ 3550843 h 3551793"/>
                <a:gd name="connsiteX1" fmla="*/ 2858 w 2198084"/>
                <a:gd name="connsiteY1" fmla="*/ 3365486 h 3551793"/>
                <a:gd name="connsiteX2" fmla="*/ 0 w 2198084"/>
                <a:gd name="connsiteY2" fmla="*/ 2246680 h 3551793"/>
                <a:gd name="connsiteX3" fmla="*/ 6001 w 2198084"/>
                <a:gd name="connsiteY3" fmla="*/ 1766810 h 3551793"/>
                <a:gd name="connsiteX4" fmla="*/ 56293 w 2198084"/>
                <a:gd name="connsiteY4" fmla="*/ 1410956 h 3551793"/>
                <a:gd name="connsiteX5" fmla="*/ 151257 w 2198084"/>
                <a:gd name="connsiteY5" fmla="*/ 1105299 h 3551793"/>
                <a:gd name="connsiteX6" fmla="*/ 274796 w 2198084"/>
                <a:gd name="connsiteY6" fmla="*/ 857935 h 3551793"/>
                <a:gd name="connsiteX7" fmla="*/ 556927 w 2198084"/>
                <a:gd name="connsiteY7" fmla="*/ 502271 h 3551793"/>
                <a:gd name="connsiteX8" fmla="*/ 851726 w 2198084"/>
                <a:gd name="connsiteY8" fmla="*/ 273004 h 3551793"/>
                <a:gd name="connsiteX9" fmla="*/ 1113758 w 2198084"/>
                <a:gd name="connsiteY9" fmla="*/ 139273 h 3551793"/>
                <a:gd name="connsiteX10" fmla="*/ 1589151 w 2198084"/>
                <a:gd name="connsiteY10" fmla="*/ 13924 h 3551793"/>
                <a:gd name="connsiteX11" fmla="*/ 1708499 w 2198084"/>
                <a:gd name="connsiteY11" fmla="*/ 208 h 3551793"/>
                <a:gd name="connsiteX12" fmla="*/ 1996059 w 2198084"/>
                <a:gd name="connsiteY12" fmla="*/ 589 h 3551793"/>
                <a:gd name="connsiteX13" fmla="*/ 1996631 w 2198084"/>
                <a:gd name="connsiteY13" fmla="*/ 838599 h 3551793"/>
                <a:gd name="connsiteX14" fmla="*/ 1981391 w 2198084"/>
                <a:gd name="connsiteY14" fmla="*/ 855649 h 3551793"/>
                <a:gd name="connsiteX15" fmla="*/ 1615535 w 2198084"/>
                <a:gd name="connsiteY15" fmla="*/ 943850 h 3551793"/>
                <a:gd name="connsiteX16" fmla="*/ 1292924 w 2198084"/>
                <a:gd name="connsiteY16" fmla="*/ 1078915 h 3551793"/>
                <a:gd name="connsiteX17" fmla="*/ 1012031 w 2198084"/>
                <a:gd name="connsiteY17" fmla="*/ 1351997 h 3551793"/>
                <a:gd name="connsiteX18" fmla="*/ 974979 w 2198084"/>
                <a:gd name="connsiteY18" fmla="*/ 1437817 h 3551793"/>
                <a:gd name="connsiteX19" fmla="*/ 959358 w 2198084"/>
                <a:gd name="connsiteY19" fmla="*/ 1505540 h 3551793"/>
                <a:gd name="connsiteX20" fmla="*/ 957929 w 2198084"/>
                <a:gd name="connsiteY20" fmla="*/ 1767668 h 3551793"/>
                <a:gd name="connsiteX21" fmla="*/ 2178272 w 2198084"/>
                <a:gd name="connsiteY21" fmla="*/ 1768525 h 3551793"/>
                <a:gd name="connsiteX22" fmla="*/ 2198084 w 2198084"/>
                <a:gd name="connsiteY22" fmla="*/ 1787765 h 3551793"/>
                <a:gd name="connsiteX23" fmla="*/ 2198084 w 2198084"/>
                <a:gd name="connsiteY23" fmla="*/ 3535412 h 3551793"/>
                <a:gd name="connsiteX24" fmla="*/ 2181892 w 2198084"/>
                <a:gd name="connsiteY24" fmla="*/ 3551605 h 3551793"/>
                <a:gd name="connsiteX25" fmla="*/ 16002 w 2198084"/>
                <a:gd name="connsiteY25" fmla="*/ 3550938 h 355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8084" h="3551793">
                  <a:moveTo>
                    <a:pt x="16097" y="3550843"/>
                  </a:moveTo>
                  <a:cubicBezTo>
                    <a:pt x="-286" y="3488549"/>
                    <a:pt x="3239" y="3426922"/>
                    <a:pt x="2858" y="3365486"/>
                  </a:cubicBezTo>
                  <a:cubicBezTo>
                    <a:pt x="-572" y="2992583"/>
                    <a:pt x="286" y="2619584"/>
                    <a:pt x="0" y="2246680"/>
                  </a:cubicBezTo>
                  <a:cubicBezTo>
                    <a:pt x="95" y="2086755"/>
                    <a:pt x="1429" y="1926735"/>
                    <a:pt x="6001" y="1766810"/>
                  </a:cubicBezTo>
                  <a:cubicBezTo>
                    <a:pt x="10668" y="1646891"/>
                    <a:pt x="28861" y="1527637"/>
                    <a:pt x="56293" y="1410956"/>
                  </a:cubicBezTo>
                  <a:cubicBezTo>
                    <a:pt x="77343" y="1306181"/>
                    <a:pt x="112205" y="1204550"/>
                    <a:pt x="151257" y="1105299"/>
                  </a:cubicBezTo>
                  <a:cubicBezTo>
                    <a:pt x="186023" y="1019860"/>
                    <a:pt x="230124" y="938421"/>
                    <a:pt x="274796" y="857935"/>
                  </a:cubicBezTo>
                  <a:cubicBezTo>
                    <a:pt x="349377" y="725156"/>
                    <a:pt x="449866" y="609713"/>
                    <a:pt x="556927" y="502271"/>
                  </a:cubicBezTo>
                  <a:cubicBezTo>
                    <a:pt x="647224" y="416641"/>
                    <a:pt x="745236" y="337679"/>
                    <a:pt x="851726" y="273004"/>
                  </a:cubicBezTo>
                  <a:cubicBezTo>
                    <a:pt x="935165" y="221474"/>
                    <a:pt x="1023842" y="178326"/>
                    <a:pt x="1113758" y="139273"/>
                  </a:cubicBezTo>
                  <a:cubicBezTo>
                    <a:pt x="1265873" y="77075"/>
                    <a:pt x="1426274" y="36022"/>
                    <a:pt x="1589151" y="13924"/>
                  </a:cubicBezTo>
                  <a:cubicBezTo>
                    <a:pt x="1628870" y="9257"/>
                    <a:pt x="1668494" y="1447"/>
                    <a:pt x="1708499" y="208"/>
                  </a:cubicBezTo>
                  <a:cubicBezTo>
                    <a:pt x="1804416" y="494"/>
                    <a:pt x="1900142" y="-649"/>
                    <a:pt x="1996059" y="589"/>
                  </a:cubicBezTo>
                  <a:cubicBezTo>
                    <a:pt x="1997774" y="279862"/>
                    <a:pt x="1996059" y="559231"/>
                    <a:pt x="1996631" y="838599"/>
                  </a:cubicBezTo>
                  <a:cubicBezTo>
                    <a:pt x="1996631" y="852696"/>
                    <a:pt x="1995011" y="853458"/>
                    <a:pt x="1981391" y="855649"/>
                  </a:cubicBezTo>
                  <a:cubicBezTo>
                    <a:pt x="1857947" y="877937"/>
                    <a:pt x="1735836" y="908322"/>
                    <a:pt x="1615535" y="943850"/>
                  </a:cubicBezTo>
                  <a:cubicBezTo>
                    <a:pt x="1503521" y="976902"/>
                    <a:pt x="1395603" y="1023289"/>
                    <a:pt x="1292924" y="1078915"/>
                  </a:cubicBezTo>
                  <a:cubicBezTo>
                    <a:pt x="1177957" y="1142923"/>
                    <a:pt x="1070991" y="1232077"/>
                    <a:pt x="1012031" y="1351997"/>
                  </a:cubicBezTo>
                  <a:cubicBezTo>
                    <a:pt x="998887" y="1380286"/>
                    <a:pt x="985361" y="1408575"/>
                    <a:pt x="974979" y="1437817"/>
                  </a:cubicBezTo>
                  <a:cubicBezTo>
                    <a:pt x="967264" y="1459534"/>
                    <a:pt x="964502" y="1482965"/>
                    <a:pt x="959358" y="1505540"/>
                  </a:cubicBezTo>
                  <a:cubicBezTo>
                    <a:pt x="940594" y="1592503"/>
                    <a:pt x="952024" y="1679561"/>
                    <a:pt x="957929" y="1767668"/>
                  </a:cubicBezTo>
                  <a:cubicBezTo>
                    <a:pt x="1364742" y="1770049"/>
                    <a:pt x="1771460" y="1767668"/>
                    <a:pt x="2178272" y="1768525"/>
                  </a:cubicBezTo>
                  <a:cubicBezTo>
                    <a:pt x="2191417" y="1768525"/>
                    <a:pt x="2198018" y="1774935"/>
                    <a:pt x="2198084" y="1787765"/>
                  </a:cubicBezTo>
                  <a:cubicBezTo>
                    <a:pt x="2198084" y="2370314"/>
                    <a:pt x="2198084" y="2952863"/>
                    <a:pt x="2198084" y="3535412"/>
                  </a:cubicBezTo>
                  <a:cubicBezTo>
                    <a:pt x="2198084" y="3546204"/>
                    <a:pt x="2192684" y="3551605"/>
                    <a:pt x="2181892" y="3551605"/>
                  </a:cubicBezTo>
                  <a:cubicBezTo>
                    <a:pt x="1459897" y="3551033"/>
                    <a:pt x="737902" y="3552748"/>
                    <a:pt x="16002" y="3550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6426EBB-B272-6F20-331F-AD68258FA06D}"/>
                </a:ext>
              </a:extLst>
            </p:cNvPr>
            <p:cNvSpPr/>
            <p:nvPr/>
          </p:nvSpPr>
          <p:spPr>
            <a:xfrm>
              <a:off x="3211671" y="2971801"/>
              <a:ext cx="2190834" cy="3549719"/>
            </a:xfrm>
            <a:custGeom>
              <a:avLst/>
              <a:gdLst>
                <a:gd name="connsiteX0" fmla="*/ 1990609 w 2190834"/>
                <a:gd name="connsiteY0" fmla="*/ 1371 h 3549719"/>
                <a:gd name="connsiteX1" fmla="*/ 1990609 w 2190834"/>
                <a:gd name="connsiteY1" fmla="*/ 854049 h 3549719"/>
                <a:gd name="connsiteX2" fmla="*/ 1471782 w 2190834"/>
                <a:gd name="connsiteY2" fmla="*/ 988161 h 3549719"/>
                <a:gd name="connsiteX3" fmla="*/ 1232895 w 2190834"/>
                <a:gd name="connsiteY3" fmla="*/ 1111605 h 3549719"/>
                <a:gd name="connsiteX4" fmla="*/ 1007533 w 2190834"/>
                <a:gd name="connsiteY4" fmla="*/ 1377448 h 3549719"/>
                <a:gd name="connsiteX5" fmla="*/ 950193 w 2190834"/>
                <a:gd name="connsiteY5" fmla="*/ 1754257 h 3549719"/>
                <a:gd name="connsiteX6" fmla="*/ 965338 w 2190834"/>
                <a:gd name="connsiteY6" fmla="*/ 1768830 h 3549719"/>
                <a:gd name="connsiteX7" fmla="*/ 2189872 w 2190834"/>
                <a:gd name="connsiteY7" fmla="*/ 1768640 h 3549719"/>
                <a:gd name="connsiteX8" fmla="*/ 2190634 w 2190834"/>
                <a:gd name="connsiteY8" fmla="*/ 3533241 h 3549719"/>
                <a:gd name="connsiteX9" fmla="*/ 2174156 w 2190834"/>
                <a:gd name="connsiteY9" fmla="*/ 3549719 h 3549719"/>
                <a:gd name="connsiteX10" fmla="*/ 23220 w 2190834"/>
                <a:gd name="connsiteY10" fmla="*/ 3549719 h 3549719"/>
                <a:gd name="connsiteX11" fmla="*/ 4170 w 2190834"/>
                <a:gd name="connsiteY11" fmla="*/ 3531146 h 3549719"/>
                <a:gd name="connsiteX12" fmla="*/ 3027 w 2190834"/>
                <a:gd name="connsiteY12" fmla="*/ 3087757 h 3549719"/>
                <a:gd name="connsiteX13" fmla="*/ 5408 w 2190834"/>
                <a:gd name="connsiteY13" fmla="*/ 2040102 h 3549719"/>
                <a:gd name="connsiteX14" fmla="*/ 32936 w 2190834"/>
                <a:gd name="connsiteY14" fmla="*/ 1627860 h 3549719"/>
                <a:gd name="connsiteX15" fmla="*/ 118279 w 2190834"/>
                <a:gd name="connsiteY15" fmla="*/ 1240193 h 3549719"/>
                <a:gd name="connsiteX16" fmla="*/ 1375579 w 2190834"/>
                <a:gd name="connsiteY16" fmla="*/ 52616 h 3549719"/>
                <a:gd name="connsiteX17" fmla="*/ 1701335 w 2190834"/>
                <a:gd name="connsiteY17" fmla="*/ 1752 h 3549719"/>
                <a:gd name="connsiteX18" fmla="*/ 1990418 w 2190834"/>
                <a:gd name="connsiteY18" fmla="*/ 1466 h 354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0834" h="3549719">
                  <a:moveTo>
                    <a:pt x="1990609" y="1371"/>
                  </a:moveTo>
                  <a:lnTo>
                    <a:pt x="1990609" y="854049"/>
                  </a:lnTo>
                  <a:cubicBezTo>
                    <a:pt x="1814587" y="885196"/>
                    <a:pt x="1638660" y="923105"/>
                    <a:pt x="1471782" y="988161"/>
                  </a:cubicBezTo>
                  <a:cubicBezTo>
                    <a:pt x="1386914" y="1018546"/>
                    <a:pt x="1308523" y="1063028"/>
                    <a:pt x="1232895" y="1111605"/>
                  </a:cubicBezTo>
                  <a:cubicBezTo>
                    <a:pt x="1134216" y="1176089"/>
                    <a:pt x="1054682" y="1269053"/>
                    <a:pt x="1007533" y="1377448"/>
                  </a:cubicBezTo>
                  <a:cubicBezTo>
                    <a:pt x="955813" y="1495748"/>
                    <a:pt x="945526" y="1626717"/>
                    <a:pt x="950193" y="1754257"/>
                  </a:cubicBezTo>
                  <a:cubicBezTo>
                    <a:pt x="950479" y="1765973"/>
                    <a:pt x="954098" y="1768830"/>
                    <a:pt x="965338" y="1768830"/>
                  </a:cubicBezTo>
                  <a:cubicBezTo>
                    <a:pt x="1373579" y="1768354"/>
                    <a:pt x="1781725" y="1768830"/>
                    <a:pt x="2189872" y="1768640"/>
                  </a:cubicBezTo>
                  <a:cubicBezTo>
                    <a:pt x="2191967" y="2356808"/>
                    <a:pt x="2189872" y="2945072"/>
                    <a:pt x="2190634" y="3533241"/>
                  </a:cubicBezTo>
                  <a:cubicBezTo>
                    <a:pt x="2190634" y="3544166"/>
                    <a:pt x="2185138" y="3549653"/>
                    <a:pt x="2174156" y="3549719"/>
                  </a:cubicBezTo>
                  <a:cubicBezTo>
                    <a:pt x="1457209" y="3549719"/>
                    <a:pt x="740167" y="3549719"/>
                    <a:pt x="23220" y="3549719"/>
                  </a:cubicBezTo>
                  <a:cubicBezTo>
                    <a:pt x="10523" y="3549719"/>
                    <a:pt x="4170" y="3543528"/>
                    <a:pt x="4170" y="3531146"/>
                  </a:cubicBezTo>
                  <a:cubicBezTo>
                    <a:pt x="3979" y="3383318"/>
                    <a:pt x="4170" y="3235490"/>
                    <a:pt x="3027" y="3087757"/>
                  </a:cubicBezTo>
                  <a:cubicBezTo>
                    <a:pt x="74" y="2738570"/>
                    <a:pt x="-2879" y="2389289"/>
                    <a:pt x="5408" y="2040102"/>
                  </a:cubicBezTo>
                  <a:cubicBezTo>
                    <a:pt x="7980" y="1902371"/>
                    <a:pt x="14076" y="1764449"/>
                    <a:pt x="32936" y="1627860"/>
                  </a:cubicBezTo>
                  <a:cubicBezTo>
                    <a:pt x="52366" y="1496796"/>
                    <a:pt x="79798" y="1367066"/>
                    <a:pt x="118279" y="1240193"/>
                  </a:cubicBezTo>
                  <a:cubicBezTo>
                    <a:pt x="303445" y="639832"/>
                    <a:pt x="762170" y="197967"/>
                    <a:pt x="1375579" y="52616"/>
                  </a:cubicBezTo>
                  <a:cubicBezTo>
                    <a:pt x="1482260" y="24707"/>
                    <a:pt x="1591702" y="10991"/>
                    <a:pt x="1701335" y="1752"/>
                  </a:cubicBezTo>
                  <a:cubicBezTo>
                    <a:pt x="1797632" y="-1296"/>
                    <a:pt x="1894025" y="323"/>
                    <a:pt x="1990418" y="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3898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712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_Challenges and Goa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2BC406-5E41-4295-DFC0-1FEE2A015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38" y="1666240"/>
            <a:ext cx="3291840" cy="4389120"/>
          </a:xfrm>
          <a:prstGeom prst="roundRect">
            <a:avLst>
              <a:gd name="adj" fmla="val 549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</a:gradFill>
          <a:ln w="25400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defTabSz="914400"/>
            <a:r>
              <a:rPr lang="en-US"/>
              <a:t>Challenges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FC5F51D-DE8A-17A2-2BCE-594017AC7A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3374" y="1666240"/>
            <a:ext cx="3291840" cy="4389120"/>
          </a:xfrm>
          <a:prstGeom prst="roundRect">
            <a:avLst>
              <a:gd name="adj" fmla="val 5490"/>
            </a:avLst>
          </a:prstGeom>
          <a:solidFill>
            <a:schemeClr val="bg1">
              <a:alpha val="66000"/>
            </a:schemeClr>
          </a:solidFill>
          <a:ln w="38100">
            <a:gradFill>
              <a:gsLst>
                <a:gs pos="100000">
                  <a:srgbClr val="454142"/>
                </a:gs>
                <a:gs pos="0">
                  <a:srgbClr val="454142">
                    <a:lumMod val="70000"/>
                    <a:lumOff val="30000"/>
                  </a:srgbClr>
                </a:gs>
              </a:gsLst>
              <a:lin ang="3600000" scaled="0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7432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ts val="600"/>
              </a:spcBef>
              <a:defRPr kumimoji="0" lang="en-US" sz="2400" b="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en-US"/>
              <a:t>Goals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D2FC49-DF18-892C-5C6F-5D46660CE9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438" y="2578100"/>
            <a:ext cx="3291840" cy="3291840"/>
          </a:xfrm>
        </p:spPr>
        <p:txBody>
          <a:bodyPr lIns="274320" rIns="182880">
            <a:noAutofit/>
          </a:bodyPr>
          <a:lstStyle>
            <a:lvl1pPr marL="287338" indent="-227013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Body content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13ECA90-08CD-0CAA-95D5-9FFCCBCFC7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3374" y="2578100"/>
            <a:ext cx="3291840" cy="3291840"/>
          </a:xfrm>
        </p:spPr>
        <p:txBody>
          <a:bodyPr lIns="274320" rIns="182880">
            <a:noAutofit/>
          </a:bodyPr>
          <a:lstStyle>
            <a:lvl1pPr marL="287338" indent="-227013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Body content</a:t>
            </a:r>
          </a:p>
        </p:txBody>
      </p:sp>
    </p:spTree>
    <p:extLst>
      <p:ext uri="{BB962C8B-B14F-4D97-AF65-F5344CB8AC3E}">
        <p14:creationId xmlns:p14="http://schemas.microsoft.com/office/powerpoint/2010/main" val="416801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0" y="3576639"/>
            <a:ext cx="12192000" cy="3281362"/>
          </a:xfrm>
          <a:prstGeom prst="rect">
            <a:avLst/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41942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3588385"/>
            <a:ext cx="5365752" cy="2687003"/>
          </a:xfrm>
          <a:prstGeom prst="roundRect">
            <a:avLst>
              <a:gd name="adj" fmla="val 4496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2ED2145-4C6F-87B1-1452-FF2E8F5EB1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242049" y="3588385"/>
            <a:ext cx="5357813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32338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Full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6E14AAE-865A-8848-0110-5A143FFCA0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667" b="-73333"/>
            </a:stretch>
          </a:blipFill>
        </p:spPr>
        <p:txBody>
          <a:bodyPr lIns="0" tIns="237744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F62B460-7838-D919-2107-2AE2DB807F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4E53D-428B-872F-679F-3347A7E78D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9BB543-DD77-1FAF-565C-74322028C1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11" y="4963768"/>
            <a:ext cx="1700348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#1]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E8DD705-0138-7AF6-872C-EBDC94779E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911" y="5307501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#2]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746DB29-FA36-1490-E923-0B9C21A416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1" y="5651233"/>
            <a:ext cx="1720514" cy="294299"/>
          </a:xfrm>
          <a:prstGeom prst="roundRect">
            <a:avLst>
              <a:gd name="adj" fmla="val 50000"/>
            </a:avLst>
          </a:prstGeom>
          <a:solidFill>
            <a:srgbClr val="454142"/>
          </a:solidFill>
          <a:ln w="6350">
            <a:noFill/>
          </a:ln>
        </p:spPr>
        <p:txBody>
          <a:bodyPr vert="horz" wrap="none" lIns="137160" tIns="27432" rIns="137160" bIns="27432" rtlCol="0" anchor="ctr">
            <a:spAutoFit/>
          </a:bodyPr>
          <a:lstStyle>
            <a:lvl1pPr>
              <a:defRPr lang="en-US" sz="1000" dirty="0" smtClean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[Add Product name #3]</a:t>
            </a:r>
          </a:p>
        </p:txBody>
      </p:sp>
    </p:spTree>
    <p:extLst>
      <p:ext uri="{BB962C8B-B14F-4D97-AF65-F5344CB8AC3E}">
        <p14:creationId xmlns:p14="http://schemas.microsoft.com/office/powerpoint/2010/main" val="330181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ario_with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Scenario header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727409-148D-3C66-C81C-1CFE4EDD8C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3588385"/>
            <a:ext cx="3479800" cy="2687003"/>
          </a:xfrm>
          <a:prstGeom prst="roundRect">
            <a:avLst>
              <a:gd name="adj" fmla="val 4496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2ED2145-4C6F-87B1-1452-FF2E8F5EB1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4356101" y="3588385"/>
            <a:ext cx="3479800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55912-21FD-C80C-6F36-8FFEE0206A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F91D13-C250-918D-620C-5035AE0BF5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2050" y="1586417"/>
            <a:ext cx="5363562" cy="169494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F82FA8A-28AD-EF8F-A34E-CD8BDE5A576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ltGray">
          <a:xfrm>
            <a:off x="8128002" y="3588385"/>
            <a:ext cx="3479800" cy="2687003"/>
          </a:xfrm>
          <a:prstGeom prst="roundRect">
            <a:avLst>
              <a:gd name="adj" fmla="val 3502"/>
            </a:avLst>
          </a:prstGeom>
          <a:solidFill>
            <a:srgbClr val="F4F4F7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</a:t>
            </a:r>
          </a:p>
          <a:p>
            <a:r>
              <a:rPr lang="en-US" dirty="0"/>
              <a:t>here or click or tap </a:t>
            </a:r>
          </a:p>
          <a:p>
            <a:r>
              <a:rPr lang="en-US" dirty="0"/>
              <a:t>icon below 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403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ft Document_Layou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461649"/>
            <a:ext cx="8193024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5026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Green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017DD8-539B-05E2-42A4-C9F38E081C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838B9-DB6B-48C0-0E5F-37D986C2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05D734-63D3-E03F-CF97-1A1E03D56B12}"/>
                </a:ext>
              </a:extLst>
            </p:cNvPr>
            <p:cNvGrpSpPr/>
            <p:nvPr/>
          </p:nvGrpSpPr>
          <p:grpSpPr>
            <a:xfrm>
              <a:off x="2957230" y="6641803"/>
              <a:ext cx="5937176" cy="215446"/>
              <a:chOff x="2957230" y="6641803"/>
              <a:chExt cx="5937176" cy="2154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A2D29EF-FC8D-4C46-B973-B5C7F4092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/>
            </p:blipFill>
            <p:spPr>
              <a:xfrm rot="10800000">
                <a:off x="6901803" y="6641803"/>
                <a:ext cx="1992603" cy="21544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9FC1BD8-32CE-7D71-55D5-FDA338944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/>
            </p:blipFill>
            <p:spPr>
              <a:xfrm>
                <a:off x="5285116" y="6641803"/>
                <a:ext cx="1621767" cy="21544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E939FF7-C68C-A3C5-B553-F1BD803475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/>
            </p:blipFill>
            <p:spPr>
              <a:xfrm>
                <a:off x="2957230" y="6641803"/>
                <a:ext cx="2327885" cy="214693"/>
              </a:xfrm>
              <a:prstGeom prst="rect">
                <a:avLst/>
              </a:prstGeom>
            </p:spPr>
          </p:pic>
        </p:grp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0F78EF42-5FAC-9DC1-C053-3A2AD7C2E0FE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6DD842EE-4B40-D8A6-96EB-F49848F8A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</p:spTree>
    <p:extLst>
      <p:ext uri="{BB962C8B-B14F-4D97-AF65-F5344CB8AC3E}">
        <p14:creationId xmlns:p14="http://schemas.microsoft.com/office/powerpoint/2010/main" val="22693123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Blu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4D92F2-2214-C7BE-4816-A441AD38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1998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42BE36B-4EB4-3201-AE96-B526C138A717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8E1B4495-AD04-0652-C7D6-C116F8A29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</p:spTree>
    <p:extLst>
      <p:ext uri="{BB962C8B-B14F-4D97-AF65-F5344CB8AC3E}">
        <p14:creationId xmlns:p14="http://schemas.microsoft.com/office/powerpoint/2010/main" val="1621536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_Pink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F59B11-9969-6FD4-3D8E-7BC9DC56600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C47724-E978-071C-AF4D-91FA10541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C28164-C8B2-6ABE-9989-12337BD92CBD}"/>
                </a:ext>
              </a:extLst>
            </p:cNvPr>
            <p:cNvGrpSpPr/>
            <p:nvPr/>
          </p:nvGrpSpPr>
          <p:grpSpPr>
            <a:xfrm>
              <a:off x="3977640" y="6646087"/>
              <a:ext cx="5825490" cy="211912"/>
              <a:chOff x="3779520" y="6646087"/>
              <a:chExt cx="5825490" cy="2119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7295835-B998-542A-5016-4E091D7F8C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/>
            </p:blipFill>
            <p:spPr>
              <a:xfrm>
                <a:off x="3779520" y="6646087"/>
                <a:ext cx="3537983" cy="21191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516F71-8B32-F7A8-5362-945EFBDF30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/>
            </p:blipFill>
            <p:spPr>
              <a:xfrm>
                <a:off x="7309266" y="6646087"/>
                <a:ext cx="2295744" cy="211912"/>
              </a:xfrm>
              <a:prstGeom prst="rect">
                <a:avLst/>
              </a:prstGeom>
            </p:spPr>
          </p:pic>
        </p:grp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1AF01E0-A0BC-B3E6-39A3-AE9B913CD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978409" y="-508951"/>
            <a:ext cx="374904" cy="23317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54142"/>
          </a:solidFill>
        </p:spPr>
        <p:txBody>
          <a:bodyPr vert="vert270" wrap="none" lIns="64008" tIns="274320" rIns="64008" bIns="576072" anchor="ctr" anchorCtr="0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2-3 words desc.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6D1A0BE-6B04-2D57-BB50-6E7ECCF3B05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012363" y="382589"/>
            <a:ext cx="548640" cy="548640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4142"/>
            </a:solidFill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PERSONA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EB6097-8033-4D95-0718-D21D62B23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1003" y="582613"/>
            <a:ext cx="1038860" cy="153888"/>
          </a:xfrm>
        </p:spPr>
        <p:txBody>
          <a:bodyPr lIns="91440" anchor="ctr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Persona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244983-47DE-326A-112F-D0369B0A708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27175" y="1136353"/>
            <a:ext cx="9136063" cy="5139035"/>
          </a:xfrm>
          <a:prstGeom prst="roundRect">
            <a:avLst>
              <a:gd name="adj" fmla="val 2778"/>
            </a:avLst>
          </a:prstGeom>
          <a:solidFill>
            <a:schemeClr val="bg1"/>
          </a:solidFill>
          <a:effectLst>
            <a:outerShdw blurRad="152400" dist="381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Place demo screenshot here.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08D8FFE-16D4-20E3-0CCA-DDEA8E31CB5B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055964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F055FC1-EF87-C5EC-9545-B346C73ACD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89" y="2081710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EBA1527-2F4C-29A6-6A08-4FBA5CAE4E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89" y="3587124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81DC28-90DC-14C9-6ED7-101D16E58F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389" y="4077778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8404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958123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DB660C8-FCFE-8CB6-A08E-975F87F66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57C656-3E5F-8959-00F8-286B44FD1D70}"/>
              </a:ext>
            </a:extLst>
          </p:cNvPr>
          <p:cNvSpPr/>
          <p:nvPr userDrawn="1"/>
        </p:nvSpPr>
        <p:spPr bwMode="auto">
          <a:xfrm>
            <a:off x="0" y="0"/>
            <a:ext cx="12296446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8000">
                <a:schemeClr val="bg1">
                  <a:alpha val="0"/>
                </a:schemeClr>
              </a:gs>
            </a:gsLst>
            <a:lin ang="2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5AA619-22C5-E624-FD06-098868F01D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3035178"/>
            <a:ext cx="9144000" cy="4985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22000">
                      <a:schemeClr val="accent2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Session or demo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66251B6-6669-3E5F-CBBE-363F82903A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944363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0E4FF-03E7-74E2-2C3F-CA00E5E16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FA9AB-7BDD-6D32-5366-0BE5BF41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48823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50971" y="128134"/>
            <a:ext cx="685488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/>
            </a:lvl1pPr>
          </a:lstStyle>
          <a:p>
            <a:r>
              <a:rPr lang="en-US"/>
              <a:t>&lt;Agent Name&gt;</a:t>
            </a:r>
          </a:p>
        </p:txBody>
      </p:sp>
      <p:pic>
        <p:nvPicPr>
          <p:cNvPr id="6" name="Picture 5" descr="The image displays a color palette featuring various shades of purple, pink, orange, and gold.&#10;&#10;AI-generated content may be incorrect.">
            <a:extLst>
              <a:ext uri="{FF2B5EF4-FFF2-40B4-BE49-F238E27FC236}">
                <a16:creationId xmlns:a16="http://schemas.microsoft.com/office/drawing/2014/main" id="{9FF30883-54D9-2146-931D-CE439711C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393885" y="2854741"/>
            <a:ext cx="6857518" cy="1149001"/>
          </a:xfrm>
          <a:prstGeom prst="rect">
            <a:avLst/>
          </a:prstGeom>
        </p:spPr>
      </p:pic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63CE3381-E0E0-67C9-B3CF-0B212ED10FF2}"/>
              </a:ext>
            </a:extLst>
          </p:cNvPr>
          <p:cNvSpPr txBox="1">
            <a:spLocks/>
          </p:cNvSpPr>
          <p:nvPr userDrawn="1"/>
        </p:nvSpPr>
        <p:spPr>
          <a:xfrm>
            <a:off x="7612007" y="3923784"/>
            <a:ext cx="3845790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00000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2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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0" name="Rectangle: Rounded Corners 26">
            <a:extLst>
              <a:ext uri="{FF2B5EF4-FFF2-40B4-BE49-F238E27FC236}">
                <a16:creationId xmlns:a16="http://schemas.microsoft.com/office/drawing/2014/main" id="{95337CE6-DE34-3FE2-2851-208F0B2B8079}"/>
              </a:ext>
            </a:extLst>
          </p:cNvPr>
          <p:cNvSpPr/>
          <p:nvPr userDrawn="1"/>
        </p:nvSpPr>
        <p:spPr bwMode="auto">
          <a:xfrm>
            <a:off x="7596194" y="3429000"/>
            <a:ext cx="3399877" cy="381119"/>
          </a:xfrm>
          <a:prstGeom prst="roundRect">
            <a:avLst>
              <a:gd name="adj" fmla="val 19935"/>
            </a:avLst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noProof="0" dirty="0">
                <a:solidFill>
                  <a:srgbClr val="080808"/>
                </a:solidFill>
                <a:latin typeface="+mj-lt"/>
              </a:rPr>
              <a:t>✨ Features/Functionality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AC0E80-5936-0593-EF97-B99588BAAF4D}"/>
              </a:ext>
            </a:extLst>
          </p:cNvPr>
          <p:cNvSpPr txBox="1"/>
          <p:nvPr userDrawn="1"/>
        </p:nvSpPr>
        <p:spPr>
          <a:xfrm>
            <a:off x="447472" y="2713043"/>
            <a:ext cx="6729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80808"/>
                </a:solidFill>
                <a:latin typeface="+mj-lt"/>
              </a:rPr>
              <a:t>📝 Summary: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3AD230-4FDE-2A42-E820-30BD5D6F4F85}"/>
              </a:ext>
            </a:extLst>
          </p:cNvPr>
          <p:cNvSpPr txBox="1"/>
          <p:nvPr userDrawn="1"/>
        </p:nvSpPr>
        <p:spPr>
          <a:xfrm>
            <a:off x="447473" y="4822173"/>
            <a:ext cx="6729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8080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🎯 Expected Impact:</a:t>
            </a:r>
          </a:p>
        </p:txBody>
      </p:sp>
      <p:sp>
        <p:nvSpPr>
          <p:cNvPr id="53" name="Freeform: Shape 32">
            <a:extLst>
              <a:ext uri="{FF2B5EF4-FFF2-40B4-BE49-F238E27FC236}">
                <a16:creationId xmlns:a16="http://schemas.microsoft.com/office/drawing/2014/main" id="{A1DFC880-5A12-D93E-6681-212C090C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7596194" y="1344100"/>
            <a:ext cx="4309662" cy="1818244"/>
          </a:xfrm>
          <a:prstGeom prst="roundRect">
            <a:avLst>
              <a:gd name="adj" fmla="val 4762"/>
            </a:avLst>
          </a:prstGeom>
          <a:noFill/>
          <a:ln>
            <a:gradFill flip="none" rotWithShape="1">
              <a:gsLst>
                <a:gs pos="0">
                  <a:srgbClr val="7058A0"/>
                </a:gs>
                <a:gs pos="27000">
                  <a:srgbClr val="A060A0"/>
                </a:gs>
                <a:gs pos="53000">
                  <a:srgbClr val="C85890"/>
                </a:gs>
                <a:gs pos="100000">
                  <a:srgbClr val="F89070"/>
                </a:gs>
                <a:gs pos="77000">
                  <a:srgbClr val="E86088"/>
                </a:gs>
              </a:gsLst>
              <a:lin ang="2700000" scaled="1"/>
              <a:tileRect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L="228600" marR="0" lvl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endParaRPr kumimoji="0" lang="en-GB" sz="1600" b="0" i="0" u="none" strike="noStrike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5C54E71-BD14-1520-01C3-D4A35E44AB11}"/>
              </a:ext>
            </a:extLst>
          </p:cNvPr>
          <p:cNvSpPr/>
          <p:nvPr userDrawn="1"/>
        </p:nvSpPr>
        <p:spPr bwMode="auto">
          <a:xfrm>
            <a:off x="7596194" y="962981"/>
            <a:ext cx="2191419" cy="381119"/>
          </a:xfrm>
          <a:prstGeom prst="roundRect">
            <a:avLst>
              <a:gd name="adj" fmla="val 19935"/>
            </a:avLst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noProof="0" dirty="0">
                <a:solidFill>
                  <a:srgbClr val="080808"/>
                </a:solidFill>
                <a:latin typeface="+mj-lt"/>
              </a:rPr>
              <a:t>🎨 Product Set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59C38C-78E1-50DA-F3A8-F57E354374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473" y="1074738"/>
            <a:ext cx="6729616" cy="1463675"/>
          </a:xfrm>
          <a:prstGeom prst="roundRect">
            <a:avLst>
              <a:gd name="adj" fmla="val 7742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18505B-F95C-541B-1070-9A17F4DD8CD5}"/>
              </a:ext>
            </a:extLst>
          </p:cNvPr>
          <p:cNvSpPr txBox="1"/>
          <p:nvPr userDrawn="1"/>
        </p:nvSpPr>
        <p:spPr>
          <a:xfrm>
            <a:off x="62926" y="115983"/>
            <a:ext cx="5664711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32742">
              <a:lnSpc>
                <a:spcPct val="100000"/>
              </a:lnSpc>
              <a:spcBef>
                <a:spcPct val="0"/>
              </a:spcBef>
              <a:buNone/>
              <a:defRPr lang="en-US" sz="3600" b="0" cap="none" spc="-50" baseline="0" dirty="0" smtClean="0">
                <a:ln w="3175">
                  <a:noFill/>
                </a:ln>
                <a:effectLst/>
                <a:latin typeface="+mj-lt"/>
                <a:cs typeface="Segoe Sans Display" pitchFamily="2" charset="0"/>
              </a:defRPr>
            </a:lvl1pPr>
          </a:lstStyle>
          <a:p>
            <a:pPr lvl="0"/>
            <a:r>
              <a:rPr lang="en-US" dirty="0"/>
              <a:t>Scenario Overview -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D86ECDD-A4B3-E08E-EA60-3853C0EC33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471" y="3095349"/>
            <a:ext cx="6729411" cy="1573667"/>
          </a:xfrm>
          <a:prstGeom prst="roundRect">
            <a:avLst>
              <a:gd name="adj" fmla="val 6347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None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D45D1A7B-238E-691B-4C57-772B392B8B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470" y="5144204"/>
            <a:ext cx="6729411" cy="1308664"/>
          </a:xfrm>
          <a:prstGeom prst="roundRect">
            <a:avLst>
              <a:gd name="adj" fmla="val 6347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None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1768A44-5118-F266-93C2-2449C5570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6195" y="3810119"/>
            <a:ext cx="4309662" cy="2642747"/>
          </a:xfrm>
          <a:prstGeom prst="roundRect">
            <a:avLst>
              <a:gd name="adj" fmla="val 3826"/>
            </a:avLst>
          </a:prstGeom>
          <a:ln>
            <a:gradFill flip="none" rotWithShape="1">
              <a:gsLst>
                <a:gs pos="0">
                  <a:srgbClr val="7058A0"/>
                </a:gs>
                <a:gs pos="19264">
                  <a:srgbClr val="7060A8"/>
                </a:gs>
                <a:gs pos="84000">
                  <a:srgbClr val="E86088"/>
                </a:gs>
                <a:gs pos="38000">
                  <a:srgbClr val="A060A0"/>
                </a:gs>
                <a:gs pos="100000">
                  <a:srgbClr val="F89070"/>
                </a:gs>
                <a:gs pos="60000">
                  <a:srgbClr val="C85890"/>
                </a:gs>
              </a:gsLst>
              <a:lin ang="2700000" scaled="1"/>
              <a:tileRect/>
            </a:gradFill>
          </a:ln>
        </p:spPr>
        <p:txBody>
          <a:bodyPr/>
          <a:lstStyle>
            <a:lvl1pPr>
              <a:buFont typeface="Arial" panose="020B0604020202020204" pitchFamily="34" charset="0"/>
              <a:buChar char="•"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23914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16141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8415E179-CE80-28D4-BEBD-CEEC26CB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61" y="79564"/>
            <a:ext cx="9523477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77527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ith Head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21656"/>
            <a:ext cx="8193024" cy="369332"/>
          </a:xfr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07361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6344"/>
            <a:ext cx="7248356" cy="615553"/>
          </a:xfrm>
        </p:spPr>
        <p:txBody>
          <a:bodyPr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7250113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7247070" cy="4678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265176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1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00050"/>
            <a:ext cx="9543289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263" y="1414537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5378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B6BD-BBE7-B580-ACED-7CA15A11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1785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591F9-524E-EDB2-E1D5-E95C6CAD4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7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E31F-767F-DA91-D17A-7870AE47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38361" cy="5539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0183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orient="horz" pos="129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6F86-16A1-B3CB-6837-27DC27B1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99321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B593A8B-3FA9-1945-6047-46741D56A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9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72BC6B-6AAB-2A6B-F644-7C98F0F5A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2463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1CDC3C-ED02-5DCF-AE76-774B4EE3F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9612" y="1435100"/>
            <a:ext cx="3273425" cy="4833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710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294877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7194296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7194296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3617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616441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61993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704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463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6199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dirty="0" smtClean="0"/>
            </a:lvl1pPr>
            <a:lvl2pPr marL="228600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85800" indent="0">
              <a:buNone/>
              <a:defRPr lang="en-US" dirty="0" smtClean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624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_Gradient_Warm Gray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0FCDB8-9110-73B2-3622-E788D3CFC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06A20D-6595-A60E-C56C-327354C21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694944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DD5C656-A67B-D995-3684-B7DA465FC1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9E79D5A-6F2A-4695-B4B3-D65CC22349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077200" y="0"/>
            <a:ext cx="4114800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43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75">
          <p15:clr>
            <a:srgbClr val="FBAE40"/>
          </p15:clr>
        </p15:guide>
        <p15:guide id="2" orient="horz" pos="2450">
          <p15:clr>
            <a:srgbClr val="FBAE40"/>
          </p15:clr>
        </p15:guide>
        <p15:guide id="3" orient="horz" pos="264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08237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7235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/>
            </a:lvl1pPr>
            <a:lvl2pPr marL="255588" indent="0">
              <a:buFont typeface="Wingdings" panose="05000000000000000000" pitchFamily="2" charset="2"/>
              <a:buNone/>
              <a:defRPr lang="en-US" dirty="0" smtClean="0"/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/>
            </a:lvl3pPr>
            <a:lvl4pPr marL="652462" indent="0">
              <a:buFont typeface="Wingdings" panose="05000000000000000000" pitchFamily="2" charset="2"/>
              <a:buNone/>
              <a:defRPr lang="en-US" dirty="0" smtClean="0"/>
            </a:lvl4pPr>
            <a:lvl5pPr marL="854075" indent="0">
              <a:buFont typeface="Wingdings" panose="05000000000000000000" pitchFamily="2" charset="2"/>
              <a:buNone/>
              <a:tabLst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5510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69197" cy="5539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dirty="0" smtClean="0"/>
            </a:lvl1pPr>
            <a:lvl2pPr marL="342900" indent="-171450">
              <a:defRPr lang="en-US" dirty="0" smtClean="0"/>
            </a:lvl2pPr>
            <a:lvl3pPr marL="514350" indent="-171450">
              <a:defRPr lang="en-US" dirty="0" smtClean="0"/>
            </a:lvl3pPr>
            <a:lvl4pPr marL="666750" indent="-152400">
              <a:defRPr lang="en-US" dirty="0" smtClean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3693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dirty="0" smtClean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38222"/>
            <a:ext cx="5219700" cy="1754326"/>
          </a:xfrm>
          <a:prstGeom prst="rect">
            <a:avLst/>
          </a:prstGeom>
        </p:spPr>
        <p:txBody>
          <a:bodyPr anchor="ctr">
            <a:spAutoFit/>
          </a:bodyPr>
          <a:lstStyle>
            <a:lvl1pPr marL="171450" indent="-171450">
              <a:defRPr lang="en-US" smtClean="0"/>
            </a:lvl1pPr>
            <a:lvl2pPr marL="342900" indent="-171450">
              <a:defRPr lang="en-US" smtClean="0"/>
            </a:lvl2pPr>
            <a:lvl3pPr marL="514350" indent="-171450">
              <a:defRPr lang="en-US" smtClean="0"/>
            </a:lvl3pPr>
            <a:lvl4pPr marL="685800" indent="-136525">
              <a:defRPr lang="en-US" smtClean="0"/>
            </a:lvl4pPr>
            <a:lvl5pPr marL="793750" indent="-120650"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0464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523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22263" indent="-150813">
              <a:defRPr lang="en-US" sz="1600" dirty="0">
                <a:solidFill>
                  <a:schemeClr val="tx1"/>
                </a:solidFill>
              </a:defRPr>
            </a:lvl2pPr>
            <a:lvl3pPr marL="466725" indent="-138113">
              <a:defRPr lang="en-US" sz="1400" dirty="0">
                <a:solidFill>
                  <a:schemeClr val="tx1"/>
                </a:solidFill>
              </a:defRPr>
            </a:lvl3pPr>
            <a:lvl4pPr marL="595313" indent="-128588">
              <a:defRPr lang="en-US" sz="1400" dirty="0">
                <a:solidFill>
                  <a:schemeClr val="tx1"/>
                </a:solidFill>
              </a:defRPr>
            </a:lvl4pPr>
            <a:lvl5pPr marL="731838" indent="-122238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73866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8466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6213" indent="-176213">
              <a:defRPr lang="en-US" sz="2000" dirty="0">
                <a:solidFill>
                  <a:schemeClr val="tx1"/>
                </a:solidFill>
              </a:defRPr>
            </a:lvl1pPr>
            <a:lvl2pPr marL="398463" indent="-169863">
              <a:defRPr lang="en-US" sz="1600" dirty="0">
                <a:solidFill>
                  <a:schemeClr val="tx1"/>
                </a:solidFill>
              </a:defRPr>
            </a:lvl2pPr>
            <a:lvl3pPr marL="555625" indent="-157163">
              <a:defRPr lang="en-US" sz="1400" dirty="0">
                <a:solidFill>
                  <a:schemeClr val="tx1"/>
                </a:solidFill>
              </a:defRPr>
            </a:lvl3pPr>
            <a:lvl4pPr marL="685800" indent="-136525">
              <a:defRPr lang="en-US" sz="1400" dirty="0">
                <a:solidFill>
                  <a:schemeClr val="tx1"/>
                </a:solidFill>
              </a:defRPr>
            </a:lvl4pPr>
            <a:lvl5pPr marL="800100" indent="-111125"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0550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8446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lang="en-US" dirty="0" smtClean="0">
                <a:latin typeface="Segoe Sans Display" pitchFamily="2" charset="0"/>
                <a:cs typeface="Segoe Sans Display" pitchFamily="2" charset="0"/>
              </a:defRPr>
            </a:lvl3pPr>
            <a:lvl4pPr marL="652462" indent="0">
              <a:buFont typeface="Wingdings" panose="05000000000000000000" pitchFamily="2" charset="2"/>
              <a:buNone/>
              <a:defRPr lang="en-US" dirty="0" smtClean="0">
                <a:latin typeface="Segoe Sans Display" pitchFamily="2" charset="0"/>
                <a:cs typeface="Segoe Sans Display" pitchFamily="2" charset="0"/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lang="en-US" dirty="0">
                <a:latin typeface="Segoe Sans Display" pitchFamily="2" charset="0"/>
                <a:cs typeface="Segoe Sans Displ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10768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2416" y="1201737"/>
            <a:ext cx="8025384" cy="2330084"/>
          </a:xfrm>
          <a:prstGeom prst="rect">
            <a:avLst/>
          </a:prstGeom>
          <a:noFill/>
        </p:spPr>
        <p:txBody>
          <a:bodyPr wrap="square" lIns="0" tIns="0" rIns="0" bIns="0" anchor="t" anchorCtr="0">
            <a:norm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Quote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3977319"/>
            <a:ext cx="802538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8AB461E-CB73-9CEB-8B28-17831FA3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584200" y="1201737"/>
            <a:ext cx="2051050" cy="1833563"/>
            <a:chOff x="368" y="757"/>
            <a:chExt cx="1292" cy="1155"/>
          </a:xfrm>
          <a:gradFill>
            <a:gsLst>
              <a:gs pos="100000">
                <a:schemeClr val="accent2"/>
              </a:gs>
              <a:gs pos="10000">
                <a:schemeClr val="accent1"/>
              </a:gs>
            </a:gsLst>
            <a:path path="circle">
              <a:fillToRect r="100000" b="100000"/>
            </a:path>
          </a:gra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F29B8AD-C82A-7DC9-3F10-D7AD135CF5B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10" y="757"/>
              <a:ext cx="550" cy="1155"/>
            </a:xfrm>
            <a:custGeom>
              <a:avLst/>
              <a:gdLst>
                <a:gd name="T0" fmla="*/ 0 w 1276"/>
                <a:gd name="T1" fmla="*/ 0 h 2681"/>
                <a:gd name="T2" fmla="*/ 0 w 1276"/>
                <a:gd name="T3" fmla="*/ 0 h 2681"/>
                <a:gd name="T4" fmla="*/ 0 w 1276"/>
                <a:gd name="T5" fmla="*/ 1115 h 2681"/>
                <a:gd name="T6" fmla="*/ 45 w 1276"/>
                <a:gd name="T7" fmla="*/ 1661 h 2681"/>
                <a:gd name="T8" fmla="*/ 225 w 1276"/>
                <a:gd name="T9" fmla="*/ 2124 h 2681"/>
                <a:gd name="T10" fmla="*/ 610 w 1276"/>
                <a:gd name="T11" fmla="*/ 2473 h 2681"/>
                <a:gd name="T12" fmla="*/ 1276 w 1276"/>
                <a:gd name="T13" fmla="*/ 2681 h 2681"/>
                <a:gd name="T14" fmla="*/ 1276 w 1276"/>
                <a:gd name="T15" fmla="*/ 2047 h 2681"/>
                <a:gd name="T16" fmla="*/ 839 w 1276"/>
                <a:gd name="T17" fmla="*/ 1829 h 2681"/>
                <a:gd name="T18" fmla="*/ 707 w 1276"/>
                <a:gd name="T19" fmla="*/ 1341 h 2681"/>
                <a:gd name="T20" fmla="*/ 1276 w 1276"/>
                <a:gd name="T21" fmla="*/ 1341 h 2681"/>
                <a:gd name="T22" fmla="*/ 1276 w 1276"/>
                <a:gd name="T23" fmla="*/ 0 h 2681"/>
                <a:gd name="T24" fmla="*/ 0 w 1276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" h="2681">
                  <a:moveTo>
                    <a:pt x="0" y="0"/>
                  </a:moveTo>
                  <a:lnTo>
                    <a:pt x="0" y="0"/>
                  </a:lnTo>
                  <a:lnTo>
                    <a:pt x="0" y="1115"/>
                  </a:lnTo>
                  <a:cubicBezTo>
                    <a:pt x="0" y="1309"/>
                    <a:pt x="15" y="1491"/>
                    <a:pt x="45" y="1661"/>
                  </a:cubicBezTo>
                  <a:cubicBezTo>
                    <a:pt x="75" y="1831"/>
                    <a:pt x="135" y="1985"/>
                    <a:pt x="225" y="2124"/>
                  </a:cubicBezTo>
                  <a:cubicBezTo>
                    <a:pt x="315" y="2262"/>
                    <a:pt x="444" y="2379"/>
                    <a:pt x="610" y="2473"/>
                  </a:cubicBezTo>
                  <a:cubicBezTo>
                    <a:pt x="776" y="2568"/>
                    <a:pt x="998" y="2637"/>
                    <a:pt x="1276" y="2681"/>
                  </a:cubicBezTo>
                  <a:lnTo>
                    <a:pt x="1276" y="2047"/>
                  </a:lnTo>
                  <a:cubicBezTo>
                    <a:pt x="1068" y="2023"/>
                    <a:pt x="922" y="1950"/>
                    <a:pt x="839" y="1829"/>
                  </a:cubicBezTo>
                  <a:cubicBezTo>
                    <a:pt x="756" y="1707"/>
                    <a:pt x="707" y="1552"/>
                    <a:pt x="707" y="1341"/>
                  </a:cubicBezTo>
                  <a:lnTo>
                    <a:pt x="1276" y="1341"/>
                  </a:lnTo>
                  <a:lnTo>
                    <a:pt x="127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F46749D-766D-0E9A-DD7D-DAB77C6DB7F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68" y="757"/>
              <a:ext cx="547" cy="1155"/>
            </a:xfrm>
            <a:custGeom>
              <a:avLst/>
              <a:gdLst>
                <a:gd name="T0" fmla="*/ 0 w 1269"/>
                <a:gd name="T1" fmla="*/ 0 h 2681"/>
                <a:gd name="T2" fmla="*/ 0 w 1269"/>
                <a:gd name="T3" fmla="*/ 0 h 2681"/>
                <a:gd name="T4" fmla="*/ 0 w 1269"/>
                <a:gd name="T5" fmla="*/ 1332 h 2681"/>
                <a:gd name="T6" fmla="*/ 39 w 1269"/>
                <a:gd name="T7" fmla="*/ 1661 h 2681"/>
                <a:gd name="T8" fmla="*/ 219 w 1269"/>
                <a:gd name="T9" fmla="*/ 2124 h 2681"/>
                <a:gd name="T10" fmla="*/ 604 w 1269"/>
                <a:gd name="T11" fmla="*/ 2473 h 2681"/>
                <a:gd name="T12" fmla="*/ 1269 w 1269"/>
                <a:gd name="T13" fmla="*/ 2681 h 2681"/>
                <a:gd name="T14" fmla="*/ 1269 w 1269"/>
                <a:gd name="T15" fmla="*/ 2047 h 2681"/>
                <a:gd name="T16" fmla="*/ 833 w 1269"/>
                <a:gd name="T17" fmla="*/ 1829 h 2681"/>
                <a:gd name="T18" fmla="*/ 701 w 1269"/>
                <a:gd name="T19" fmla="*/ 1341 h 2681"/>
                <a:gd name="T20" fmla="*/ 1269 w 1269"/>
                <a:gd name="T21" fmla="*/ 1341 h 2681"/>
                <a:gd name="T22" fmla="*/ 1269 w 1269"/>
                <a:gd name="T23" fmla="*/ 0 h 2681"/>
                <a:gd name="T24" fmla="*/ 0 w 1269"/>
                <a:gd name="T25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2681">
                  <a:moveTo>
                    <a:pt x="0" y="0"/>
                  </a:moveTo>
                  <a:lnTo>
                    <a:pt x="0" y="0"/>
                  </a:lnTo>
                  <a:lnTo>
                    <a:pt x="0" y="1332"/>
                  </a:lnTo>
                  <a:cubicBezTo>
                    <a:pt x="7" y="1446"/>
                    <a:pt x="20" y="1556"/>
                    <a:pt x="39" y="1661"/>
                  </a:cubicBezTo>
                  <a:cubicBezTo>
                    <a:pt x="69" y="1831"/>
                    <a:pt x="129" y="1985"/>
                    <a:pt x="219" y="2124"/>
                  </a:cubicBezTo>
                  <a:cubicBezTo>
                    <a:pt x="309" y="2262"/>
                    <a:pt x="437" y="2379"/>
                    <a:pt x="604" y="2473"/>
                  </a:cubicBezTo>
                  <a:cubicBezTo>
                    <a:pt x="770" y="2568"/>
                    <a:pt x="992" y="2637"/>
                    <a:pt x="1269" y="2681"/>
                  </a:cubicBezTo>
                  <a:lnTo>
                    <a:pt x="1269" y="2047"/>
                  </a:lnTo>
                  <a:cubicBezTo>
                    <a:pt x="1061" y="2023"/>
                    <a:pt x="916" y="1950"/>
                    <a:pt x="833" y="1829"/>
                  </a:cubicBezTo>
                  <a:cubicBezTo>
                    <a:pt x="749" y="1707"/>
                    <a:pt x="701" y="1550"/>
                    <a:pt x="701" y="1341"/>
                  </a:cubicBezTo>
                  <a:lnTo>
                    <a:pt x="1269" y="1341"/>
                  </a:lnTo>
                  <a:lnTo>
                    <a:pt x="126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F52826-85AE-F49B-F24F-5263025FBC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629941"/>
            <a:ext cx="8025384" cy="49244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816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9C86-BE18-94A8-BCEB-D68C4BE9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79620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79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2238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-column_Larg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3127475"/>
            <a:ext cx="4710813" cy="615553"/>
          </a:xfrm>
        </p:spPr>
        <p:txBody>
          <a:bodyPr anchor="ctr" anchorCtr="0"/>
          <a:lstStyle>
            <a:lvl1pPr>
              <a:defRPr sz="4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407BFDD-926C-A843-EBF8-302E0C66AD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1337" y="582612"/>
            <a:ext cx="4708524" cy="56927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24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add agenda items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8A9FF3-4F9A-F932-1509-86ED6A29065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82613"/>
            <a:ext cx="0" cy="5692774"/>
          </a:xfrm>
          <a:prstGeom prst="line">
            <a:avLst/>
          </a:prstGeom>
          <a:ln w="6350">
            <a:gradFill>
              <a:gsLst>
                <a:gs pos="0">
                  <a:srgbClr val="454142"/>
                </a:gs>
                <a:gs pos="100000">
                  <a:schemeClr val="tx1"/>
                </a:gs>
              </a:gsLst>
              <a:lin ang="5400000" scaled="1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5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>
          <p15:clr>
            <a:srgbClr val="954F72"/>
          </p15:clr>
        </p15:guide>
        <p15:guide id="7" pos="1556">
          <p15:clr>
            <a:srgbClr val="954F72"/>
          </p15:clr>
        </p15:guide>
        <p15:guide id="8" pos="1958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D3AFA1B-C429-B83D-8D02-B5D274967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137" y="2588260"/>
            <a:ext cx="347186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tabLst>
                <a:tab pos="457200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C1871A-6E6A-2788-D8A8-24520DF00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6100" y="2588259"/>
            <a:ext cx="347821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</p:spTree>
    <p:extLst>
      <p:ext uri="{BB962C8B-B14F-4D97-AF65-F5344CB8AC3E}">
        <p14:creationId xmlns:p14="http://schemas.microsoft.com/office/powerpoint/2010/main" val="2567099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12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2">
          <p15:clr>
            <a:srgbClr val="954F7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_Big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E59AFC-909D-1098-D672-A384B9746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081" y="2448062"/>
            <a:ext cx="10430257" cy="1015663"/>
          </a:xfrm>
        </p:spPr>
        <p:txBody>
          <a:bodyPr anchor="b" anchorCtr="0"/>
          <a:lstStyle>
            <a:lvl1pPr>
              <a:defRPr sz="6600" spc="-100" baseline="0">
                <a:latin typeface="+mn-lt"/>
              </a:defRPr>
            </a:lvl1pPr>
          </a:lstStyle>
          <a:p>
            <a:r>
              <a:rPr lang="en-US"/>
              <a:t>Big headline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E3F76B-93DD-2A11-C7C5-3051EECE97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77A8E4-EDF0-DDB3-8098-28D44E234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640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784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36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591056"/>
            <a:ext cx="10426700" cy="46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8BC65CB-3B67-EDFD-AE06-FD968449FA7E}"/>
              </a:ext>
            </a:extLst>
          </p:cNvPr>
          <p:cNvSpPr txBox="1"/>
          <p:nvPr userDrawn="1"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2024 Microsoft Corporation All rights reserved.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4D30B8E-0F07-39FC-BF52-88C5E6A736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 rot="5400000">
            <a:off x="9610332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8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7" r:id="rId7"/>
    <p:sldLayoutId id="2147483688" r:id="rId8"/>
    <p:sldLayoutId id="2147483691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960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954" r:id="rId22"/>
    <p:sldLayoutId id="2147483961" r:id="rId23"/>
    <p:sldLayoutId id="2147484120" r:id="rId24"/>
    <p:sldLayoutId id="2147484123" r:id="rId25"/>
    <p:sldLayoutId id="2147483962" r:id="rId26"/>
    <p:sldLayoutId id="2147483963" r:id="rId27"/>
    <p:sldLayoutId id="2147483964" r:id="rId28"/>
    <p:sldLayoutId id="2147483965" r:id="rId29"/>
    <p:sldLayoutId id="2147483966" r:id="rId30"/>
    <p:sldLayoutId id="2147483953" r:id="rId31"/>
    <p:sldLayoutId id="2147483952" r:id="rId32"/>
    <p:sldLayoutId id="2147483951" r:id="rId33"/>
    <p:sldLayoutId id="2147483948" r:id="rId34"/>
    <p:sldLayoutId id="2147483950" r:id="rId35"/>
    <p:sldLayoutId id="2147483958" r:id="rId36"/>
    <p:sldLayoutId id="2147483970" r:id="rId37"/>
    <p:sldLayoutId id="2147483968" r:id="rId38"/>
    <p:sldLayoutId id="2147483967" r:id="rId39"/>
    <p:sldLayoutId id="2147483969" r:id="rId40"/>
    <p:sldLayoutId id="2147483971" r:id="rId41"/>
    <p:sldLayoutId id="2147483955" r:id="rId42"/>
    <p:sldLayoutId id="2147483956" r:id="rId43"/>
    <p:sldLayoutId id="2147483957" r:id="rId44"/>
    <p:sldLayoutId id="2147483705" r:id="rId45"/>
    <p:sldLayoutId id="2147483706" r:id="rId46"/>
    <p:sldLayoutId id="2147484426" r:id="rId47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0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None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5176" marR="0" indent="-109728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5A5A5"/>
          </p15:clr>
        </p15:guide>
        <p15:guide id="2" pos="7680">
          <p15:clr>
            <a:srgbClr val="A5A5A5"/>
          </p15:clr>
        </p15:guide>
        <p15:guide id="3" pos="186">
          <p15:clr>
            <a:srgbClr val="A5A5A5"/>
          </p15:clr>
        </p15:guide>
        <p15:guide id="26" pos="7496">
          <p15:clr>
            <a:srgbClr val="A5A5A5"/>
          </p15:clr>
        </p15:guide>
        <p15:guide id="27" orient="horz">
          <p15:clr>
            <a:srgbClr val="A5A5A5"/>
          </p15:clr>
        </p15:guide>
        <p15:guide id="28" orient="horz" pos="4320">
          <p15:clr>
            <a:srgbClr val="A5A5A5"/>
          </p15:clr>
        </p15:guide>
        <p15:guide id="29" orient="horz" pos="184">
          <p15:clr>
            <a:srgbClr val="A5A5A5"/>
          </p15:clr>
        </p15:guide>
        <p15:guide id="40" orient="horz" pos="4134">
          <p15:clr>
            <a:srgbClr val="A5A5A5"/>
          </p15:clr>
        </p15:guide>
        <p15:guide id="42" pos="365">
          <p15:clr>
            <a:srgbClr val="C35EA4"/>
          </p15:clr>
        </p15:guide>
        <p15:guide id="43" orient="horz" pos="367">
          <p15:clr>
            <a:srgbClr val="C35EA4"/>
          </p15:clr>
        </p15:guide>
        <p15:guide id="44" orient="horz" pos="3953">
          <p15:clr>
            <a:srgbClr val="C35EA4"/>
          </p15:clr>
        </p15:guide>
        <p15:guide id="45" pos="7307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551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237F3A2-D241-D824-1380-6811A20D5B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610332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40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59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456A697C-ECD8-57D5-D2E8-A0C9BCC411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000"/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pic>
        <p:nvPicPr>
          <p:cNvPr id="61" name="Image 3" descr="Une image contenant capture d’écran, Graphique, symbole, conception&#10;&#10;Description générée automatiquement">
            <a:extLst>
              <a:ext uri="{FF2B5EF4-FFF2-40B4-BE49-F238E27FC236}">
                <a16:creationId xmlns:a16="http://schemas.microsoft.com/office/drawing/2014/main" id="{0D2849B1-B8F5-9188-5F54-02446F61D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8" t="-9139" r="-5503" b="-13625"/>
          <a:stretch/>
        </p:blipFill>
        <p:spPr>
          <a:xfrm>
            <a:off x="11868685" y="6572788"/>
            <a:ext cx="251191" cy="213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</p:sldLayoutIdLst>
  <p:transition>
    <p:fade/>
  </p:transition>
  <p:hf sldNum="0" hdr="0" ftr="0" dt="0"/>
  <p:txStyles>
    <p:titleStyle>
      <a:lvl1pPr algn="ctr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22" descr="Une image contenant capture d’écran, Graphique, noir, conception&#10;&#10;Description générée automatiquement">
            <a:extLst>
              <a:ext uri="{FF2B5EF4-FFF2-40B4-BE49-F238E27FC236}">
                <a16:creationId xmlns:a16="http://schemas.microsoft.com/office/drawing/2014/main" id="{0CD7C2B1-E107-05F3-3DBA-FCC81C64973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4000"/>
          </a:blip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970630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6" name="Picture 5" descr="The image displays a color palette featuring various shades of purple, pink, orange, and gold.&#10;&#10;AI-generated content may be incorrect.">
            <a:extLst>
              <a:ext uri="{FF2B5EF4-FFF2-40B4-BE49-F238E27FC236}">
                <a16:creationId xmlns:a16="http://schemas.microsoft.com/office/drawing/2014/main" id="{9FF30883-54D9-2146-931D-CE439711C6F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393885" y="2854741"/>
            <a:ext cx="6857518" cy="1149001"/>
          </a:xfrm>
          <a:prstGeom prst="rect">
            <a:avLst/>
          </a:prstGeom>
        </p:spPr>
      </p:pic>
      <p:pic>
        <p:nvPicPr>
          <p:cNvPr id="48" name="Image 3" descr="Une image contenant capture d’écran, Graphique, symbole, conception&#10;&#10;Description générée automatiquement">
            <a:extLst>
              <a:ext uri="{FF2B5EF4-FFF2-40B4-BE49-F238E27FC236}">
                <a16:creationId xmlns:a16="http://schemas.microsoft.com/office/drawing/2014/main" id="{FF041198-52A6-AA07-38E3-867A5B563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8" t="-9139" r="-5503" b="-13625"/>
          <a:stretch/>
        </p:blipFill>
        <p:spPr>
          <a:xfrm>
            <a:off x="11868685" y="6572788"/>
            <a:ext cx="251191" cy="213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8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  <p:sldLayoutId id="2147484686" r:id="rId12"/>
    <p:sldLayoutId id="2147484687" r:id="rId13"/>
    <p:sldLayoutId id="2147484692" r:id="rId14"/>
    <p:sldLayoutId id="2147484711" r:id="rId1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10" Type="http://schemas.openxmlformats.org/officeDocument/2006/relationships/image" Target="../media/image33.jpe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FB79-EDF0-7B98-BAF7-BD235D99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4149DCA2-058B-8D5E-2A19-BDCE81E7D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834284" y="206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3B609-2E9F-259B-2D9F-4EEA050F19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88" y="2662933"/>
            <a:ext cx="7194296" cy="769441"/>
          </a:xfrm>
        </p:spPr>
        <p:txBody>
          <a:bodyPr/>
          <a:lstStyle/>
          <a:p>
            <a:pPr marL="0" indent="0">
              <a:buNone/>
            </a:pPr>
            <a:r>
              <a:rPr lang="en-US" sz="4400" b="1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</a:rPr>
              <a:t>Status Update Agent</a:t>
            </a:r>
          </a:p>
        </p:txBody>
      </p:sp>
      <p:pic>
        <p:nvPicPr>
          <p:cNvPr id="15" name="MS logo gray - EMF">
            <a:extLst>
              <a:ext uri="{FF2B5EF4-FFF2-40B4-BE49-F238E27FC236}">
                <a16:creationId xmlns:a16="http://schemas.microsoft.com/office/drawing/2014/main" id="{A7AA4944-5DF7-CEB1-2C9C-EBC7BDEC4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684288" y="679153"/>
            <a:ext cx="1359997" cy="291427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6305546-DC62-59EB-6DD9-F938DC0F6AE0}"/>
              </a:ext>
            </a:extLst>
          </p:cNvPr>
          <p:cNvSpPr txBox="1">
            <a:spLocks/>
          </p:cNvSpPr>
          <p:nvPr/>
        </p:nvSpPr>
        <p:spPr>
          <a:xfrm>
            <a:off x="684288" y="3622637"/>
            <a:ext cx="5055384" cy="246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noProof="0" dirty="0">
                <a:latin typeface="Segoe Sans Display"/>
                <a:cs typeface="Segoe Sans Display"/>
              </a:rPr>
              <a:t>Copilot Scenario Overview Deck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3034883-A0CE-3821-62E2-13B6D792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23146046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56098-82EE-6D49-0DAF-A97E10C93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9E7345-5527-F23A-98F6-C41073AC92B7}"/>
              </a:ext>
            </a:extLst>
          </p:cNvPr>
          <p:cNvSpPr txBox="1">
            <a:spLocks/>
          </p:cNvSpPr>
          <p:nvPr/>
        </p:nvSpPr>
        <p:spPr>
          <a:xfrm rot="5400000">
            <a:off x="1283494" y="-1152605"/>
            <a:ext cx="461963" cy="302895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  <a:prstDash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vert270" wrap="none" lIns="64008" tIns="274320" rIns="64008" bIns="5760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0" i="0" kern="1200" cap="none" spc="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Agent Snapshot</a:t>
            </a:r>
          </a:p>
        </p:txBody>
      </p:sp>
      <p:pic>
        <p:nvPicPr>
          <p:cNvPr id="10" name="Picture 9" descr="A draft of a weekly status email from Kai Carter, discussing progress on a 3D printer firmware roadmap and a competitive landscape review for mid-range 3D printers.&#10;&#10;AI-generated content may be incorrect.">
            <a:extLst>
              <a:ext uri="{FF2B5EF4-FFF2-40B4-BE49-F238E27FC236}">
                <a16:creationId xmlns:a16="http://schemas.microsoft.com/office/drawing/2014/main" id="{4F050E42-DA35-8713-EC43-9442D125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137" y="748797"/>
            <a:ext cx="5969726" cy="5558695"/>
          </a:xfrm>
          <a:prstGeom prst="roundRect">
            <a:avLst>
              <a:gd name="adj" fmla="val 2000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84327455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F74A-682B-52F4-912D-EF3F61041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C3FED76-37F6-19DD-5E18-DC0CD0CA8E74}"/>
              </a:ext>
            </a:extLst>
          </p:cNvPr>
          <p:cNvSpPr txBox="1">
            <a:spLocks/>
          </p:cNvSpPr>
          <p:nvPr/>
        </p:nvSpPr>
        <p:spPr>
          <a:xfrm>
            <a:off x="595885" y="2936557"/>
            <a:ext cx="8193024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i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sz="3200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Demo Prompts &amp; Eval Set</a:t>
            </a:r>
            <a:endParaRPr lang="en-US" sz="3200" noProof="0" dirty="0">
              <a:gradFill flip="none" rotWithShape="1">
                <a:gsLst>
                  <a:gs pos="54000">
                    <a:srgbClr val="C85890"/>
                  </a:gs>
                  <a:gs pos="10000">
                    <a:srgbClr val="7058A0"/>
                  </a:gs>
                  <a:gs pos="100000">
                    <a:srgbClr val="F89070"/>
                  </a:gs>
                </a:gsLst>
                <a:lin ang="0" scaled="1"/>
                <a:tileRect/>
              </a:gradFill>
              <a:latin typeface="Segoe Sans Display Semibold"/>
              <a:ea typeface="+mj-ea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3F2DB-7DC4-47E7-C8A5-F4C43462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cureLayer" hidden="1">
            <a:extLst>
              <a:ext uri="{FF2B5EF4-FFF2-40B4-BE49-F238E27FC236}">
                <a16:creationId xmlns:a16="http://schemas.microsoft.com/office/drawing/2014/main" id="{C2DBA8DB-A60A-EBA7-09F3-7DA1E9D98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80700" y="585248"/>
            <a:ext cx="11534938" cy="613172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bscureLayer" hidden="1">
            <a:extLst>
              <a:ext uri="{FF2B5EF4-FFF2-40B4-BE49-F238E27FC236}">
                <a16:creationId xmlns:a16="http://schemas.microsoft.com/office/drawing/2014/main" id="{D744931A-160C-4C9E-7F56-F3330D66C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396751" y="2989510"/>
            <a:ext cx="557669" cy="26828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46DBB-CDD1-6AB1-DFAA-2CC020107ADC}"/>
              </a:ext>
            </a:extLst>
          </p:cNvPr>
          <p:cNvSpPr txBox="1"/>
          <p:nvPr/>
        </p:nvSpPr>
        <p:spPr>
          <a:xfrm>
            <a:off x="680475" y="471137"/>
            <a:ext cx="755303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Demo Prompts &amp; Eval Set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926DFB-2DB4-76DD-0ED2-095E4F231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58557"/>
              </p:ext>
            </p:extLst>
          </p:nvPr>
        </p:nvGraphicFramePr>
        <p:xfrm>
          <a:off x="375071" y="1311943"/>
          <a:ext cx="11441858" cy="507492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7063">
                  <a:extLst>
                    <a:ext uri="{9D8B030D-6E8A-4147-A177-3AD203B41FA5}">
                      <a16:colId xmlns:a16="http://schemas.microsoft.com/office/drawing/2014/main" val="2532387307"/>
                    </a:ext>
                  </a:extLst>
                </a:gridCol>
                <a:gridCol w="2500875">
                  <a:extLst>
                    <a:ext uri="{9D8B030D-6E8A-4147-A177-3AD203B41FA5}">
                      <a16:colId xmlns:a16="http://schemas.microsoft.com/office/drawing/2014/main" val="333626627"/>
                    </a:ext>
                  </a:extLst>
                </a:gridCol>
                <a:gridCol w="3767060">
                  <a:extLst>
                    <a:ext uri="{9D8B030D-6E8A-4147-A177-3AD203B41FA5}">
                      <a16:colId xmlns:a16="http://schemas.microsoft.com/office/drawing/2014/main" val="4251062878"/>
                    </a:ext>
                  </a:extLst>
                </a:gridCol>
                <a:gridCol w="4736860">
                  <a:extLst>
                    <a:ext uri="{9D8B030D-6E8A-4147-A177-3AD203B41FA5}">
                      <a16:colId xmlns:a16="http://schemas.microsoft.com/office/drawing/2014/main" val="3318553500"/>
                    </a:ext>
                  </a:extLst>
                </a:gridCol>
              </a:tblGrid>
              <a:tr h="118069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</a:t>
                      </a:r>
                    </a:p>
                  </a:txBody>
                  <a:tcPr marL="3777" marR="3777" marT="1888" marB="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Test Scenario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Prompt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Expected Result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522270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Conversation Starter — Daily Wrap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Pull together everything I worked on today across my emails, meetings, Teams chats, and files, and give an encouraging end-of-day recap with 3–5 highlights and a one-line affirmation of my effort.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3 (Daily Rollup): 3–5 themed highlights with bold outcomes (≤2 sentences each), emoji-prefixed ## headers, sources cited by name, and a one-line affirmation. Offers to append to brag doc or export.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905032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2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Conversation Starter — Weekly Reflection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Hype me up! Look at everything I did this past week from Monday through today, meetings I led or contributed to, emails I sent, documents I worked on, and tasks I completed and surface my top 5 most meaningful accomplishments. Focus on my outcomes and impact.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2 (Reflection): numbered list of exactly 5 outcome-focused accomplishments grounded in M365 sources, brief affirmation 🌟, then 3–5 gentle reflection questions. Offers to capture answers privately in OneNote/Loop.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3168095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3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Conversation Starter — Brag Doc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Capture my most meaningful accomplishments with date range, theme, the outcome and impact, and who I collaborated with. Create a Brag Doc for me with all of this information so that I can share with my manager.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7 (Brag Doc — Shareable): code interpreter generates a polished standalone .docx (cover, TOC, per-entry: Date Range · Theme · Accomplishment · Impact · Collaborators), Aptos font. Confidential-review reminder before sharing.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639113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4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Conversation Starter — Manager Status Email Drafter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Draft a polished weekly status email I can send to my manager. Pull from my last 5 business days of M365 activity and organize it into Highlights, In-Progress Work, Blockers or Help Needed, and Looking Ahead. Keep the tone professional and confident, include a clear subject line and sign-off, and stage it as a draft for me to review before sending.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5 (Manager Status Email): ≤250-word draft with subject 'Weekly Status — [User] — [Date Range]', four sections (✨ Highlights · 🔄 In-Progress · 🚧 Blockers · 🚀 Looking Ahead), greeting + sign-off. Staged as draft, never auto-sent.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2147353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5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Conversation Starter — Goal Alignment Check-In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Help me see how I'm tracking against my goals this month. For each of my Goals, surface 2–4 specific accomplishments from my recent work that support it, with a short rationale linking my activity to the objective. Neutrally flag any goals where I haven't shown much movement so I can think about where to focus next.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6 (Goal/OKR Alignment): per-goal blocks (🎯 Goal → 📈 Progress → 🔍 Evidence with 2–4 grounded items + rationale). If goals not on file, asks the user to share them. Low-activity goals flagged neutrally as reflection prompts.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828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1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3ED8-C5A4-BEB1-7F7F-579621497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scureLayer" hidden="1">
            <a:extLst>
              <a:ext uri="{FF2B5EF4-FFF2-40B4-BE49-F238E27FC236}">
                <a16:creationId xmlns:a16="http://schemas.microsoft.com/office/drawing/2014/main" id="{EA019E72-856C-DBE5-12DE-0D2E207D0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80700" y="585248"/>
            <a:ext cx="11534938" cy="613172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bscureLayer" hidden="1">
            <a:extLst>
              <a:ext uri="{FF2B5EF4-FFF2-40B4-BE49-F238E27FC236}">
                <a16:creationId xmlns:a16="http://schemas.microsoft.com/office/drawing/2014/main" id="{9724A8EF-D834-AC3A-E878-5A0D96622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396751" y="2989510"/>
            <a:ext cx="557669" cy="26828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360FE-2C42-5DE0-C35B-0718DD036479}"/>
              </a:ext>
            </a:extLst>
          </p:cNvPr>
          <p:cNvSpPr txBox="1"/>
          <p:nvPr/>
        </p:nvSpPr>
        <p:spPr>
          <a:xfrm>
            <a:off x="680475" y="471137"/>
            <a:ext cx="755303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Demo Prompts &amp; Eval Set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3ADCFF-F6F4-F335-6148-131F4D8B1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614530"/>
              </p:ext>
            </p:extLst>
          </p:nvPr>
        </p:nvGraphicFramePr>
        <p:xfrm>
          <a:off x="375071" y="1640692"/>
          <a:ext cx="11441858" cy="457200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7063">
                  <a:extLst>
                    <a:ext uri="{9D8B030D-6E8A-4147-A177-3AD203B41FA5}">
                      <a16:colId xmlns:a16="http://schemas.microsoft.com/office/drawing/2014/main" val="2532387307"/>
                    </a:ext>
                  </a:extLst>
                </a:gridCol>
                <a:gridCol w="2500875">
                  <a:extLst>
                    <a:ext uri="{9D8B030D-6E8A-4147-A177-3AD203B41FA5}">
                      <a16:colId xmlns:a16="http://schemas.microsoft.com/office/drawing/2014/main" val="333626627"/>
                    </a:ext>
                  </a:extLst>
                </a:gridCol>
                <a:gridCol w="3767060">
                  <a:extLst>
                    <a:ext uri="{9D8B030D-6E8A-4147-A177-3AD203B41FA5}">
                      <a16:colId xmlns:a16="http://schemas.microsoft.com/office/drawing/2014/main" val="4251062878"/>
                    </a:ext>
                  </a:extLst>
                </a:gridCol>
                <a:gridCol w="4736860">
                  <a:extLst>
                    <a:ext uri="{9D8B030D-6E8A-4147-A177-3AD203B41FA5}">
                      <a16:colId xmlns:a16="http://schemas.microsoft.com/office/drawing/2014/main" val="3318553500"/>
                    </a:ext>
                  </a:extLst>
                </a:gridCol>
              </a:tblGrid>
              <a:tr h="118069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ID</a:t>
                      </a:r>
                    </a:p>
                  </a:txBody>
                  <a:tcPr marL="3777" marR="3777" marT="1888" marB="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Test Scenario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Prompt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b="1" noProof="0" dirty="0">
                          <a:solidFill>
                            <a:schemeClr val="bg1"/>
                          </a:solidFill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Expected Result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522270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6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Conversation Starter — Team Wins (For Leads)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Summarize my team's wins this week. Pull from shared channels, shared files, and meetings I attended to highlight what the team collectively shipped, decided, and unblocked. Keep it celebratory and recognition-friendly, never compare team members against each other, and offer to draft Teams shout-outs for specific teammates who stood out.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8 (Team Wins): themed wins (3–5 per theme) plus three sub-outputs (🎉 internal recap · 📊 upward report · 🎤 all-hands talking points). Offers Teams shout-outs. No comparisons, no ratings, no content from meetings the user didn't attend.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958008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7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Reflection — Past Quarter Reframe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Help me reflect on the past quarter. What could I have done differently? Provide me with some suggestions on how I can reframe problems into solutions.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2 (Reflection, quarterly): 5 outcome-focused quarter accomplishments + brief affirmation 🌟, then 3–5 quarter-tailored reflection questions. Reframing suggestions are constructive and gentle — never critical. Reflections stay private.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328537"/>
                  </a:ext>
                </a:extLst>
              </a:tr>
              <a:tr h="23393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8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Rollup — Exec-Friendly Skip Manager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I am presenting to my skip manager next week. Help me draft a rollup of my big wins this past month. Be sure to make it exec friendly.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3 (Monthly Rollup, exec-tuned): 3–5 themed highlights (🚚 Delivery · 🤝 Collaboration · 💡 Influence · 🌱 Growth · 🌟 Stakeholder Impact) with bold outcomes, jargon-light, outcome-first. One-line affirmation. Confidential-review reminder.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3837522"/>
                  </a:ext>
                </a:extLst>
              </a:tr>
              <a:tr h="239572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9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Reflection — Overlooked 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What progress did I make this week that I might be overlooking?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2 (Reflection, weekly, under-recognized lens): 3–5 grounded items emphasizing quiet collaboration, follow-through, prep work, support given, and decisions enabled. Each item cited from a named M365 source. Brief affirmation 🌟.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939720"/>
                  </a:ext>
                </a:extLst>
              </a:tr>
              <a:tr h="118069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10</a:t>
                      </a:r>
                    </a:p>
                  </a:txBody>
                  <a:tcPr marL="3777" marR="3777" marT="1888" marB="1888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Status Report — Teams Chat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Generate a status summary in a table that I can paste into a Teams chat message.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 noProof="0" dirty="0">
                          <a:effectLst/>
                          <a:latin typeface="Segoe Sans Display" pitchFamily="2" charset="0"/>
                          <a:cs typeface="Segoe Sans Display" pitchFamily="2" charset="0"/>
                        </a:rPr>
                        <a:t>Skill 4 (Status Report, chat-table format): compact markdown table (≤1 screen) with the four required sections — ✨ Key Accomplishments · 🔄 In-Progress · 🤝 Collaboration &amp; Support · 🚀 Next Period's Focus. Neutral/professional tone. Confidential-review reminder.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54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8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DFDA-8D30-E8AB-5F92-BA9CCB8EF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7071D8-853F-604B-8BC8-AFF1EED58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1466" y="3244849"/>
            <a:ext cx="9543289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 algn="ctr">
              <a:spcBef>
                <a:spcPct val="20000"/>
              </a:spcBef>
              <a:defRPr/>
            </a:pPr>
            <a:r>
              <a:rPr lang="en-US" sz="3600" noProof="0" dirty="0">
                <a:solidFill>
                  <a:schemeClr val="tx1"/>
                </a:solidFill>
                <a:latin typeface="Segoe Sans Display Semibold (Headings)"/>
                <a:cs typeface="Segoe UI Semibold"/>
              </a:rPr>
              <a:t>Thank You</a:t>
            </a:r>
            <a:endParaRPr lang="en-US" noProof="0" dirty="0">
              <a:solidFill>
                <a:schemeClr val="tx1"/>
              </a:solidFill>
              <a:latin typeface="Segoe Sans Display Semibold (Headings)"/>
            </a:endParaRPr>
          </a:p>
        </p:txBody>
      </p:sp>
      <p:pic>
        <p:nvPicPr>
          <p:cNvPr id="7" name="MS logo gray - EMF" descr="Microsoft Logo">
            <a:extLst>
              <a:ext uri="{FF2B5EF4-FFF2-40B4-BE49-F238E27FC236}">
                <a16:creationId xmlns:a16="http://schemas.microsoft.com/office/drawing/2014/main" id="{CC0A16FC-0F83-F89C-3580-12415686C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412780" y="5982780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8097E-6979-7096-A392-877D03D63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8388D5DD-1FD1-6D4D-9B12-7F2B1AA067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263" y="557362"/>
            <a:ext cx="9543289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Status Update Agent 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CA66B-D320-6217-E825-C48D0ECF741F}"/>
              </a:ext>
            </a:extLst>
          </p:cNvPr>
          <p:cNvSpPr txBox="1"/>
          <p:nvPr/>
        </p:nvSpPr>
        <p:spPr>
          <a:xfrm>
            <a:off x="666634" y="1380845"/>
            <a:ext cx="34888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noProof="0" dirty="0">
                <a:latin typeface="+mj-lt"/>
              </a:rPr>
              <a:t>Agent Overview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F0070-1178-F67E-22DF-11DA11F09BFF}"/>
              </a:ext>
            </a:extLst>
          </p:cNvPr>
          <p:cNvSpPr txBox="1"/>
          <p:nvPr/>
        </p:nvSpPr>
        <p:spPr>
          <a:xfrm>
            <a:off x="5983840" y="1507476"/>
            <a:ext cx="3165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Key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DDC77-9CF8-D30A-53E0-17F63A23DA0A}"/>
              </a:ext>
            </a:extLst>
          </p:cNvPr>
          <p:cNvSpPr txBox="1"/>
          <p:nvPr/>
        </p:nvSpPr>
        <p:spPr>
          <a:xfrm>
            <a:off x="5983841" y="1877224"/>
            <a:ext cx="5496706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Employees overlook meaningful progress amid daily workload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Accomplishments are scattered across email, chats, and files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Under-recognition weakens motivation, retention, and momentum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Manual self-tracking is inconsistent and time-consuming</a:t>
            </a:r>
            <a:endParaRPr lang="en-US" sz="1400" noProof="0" dirty="0">
              <a:cs typeface="Segoe Sans Display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C833F-4765-6050-0B0B-6F8746CEB3E0}"/>
              </a:ext>
            </a:extLst>
          </p:cNvPr>
          <p:cNvSpPr txBox="1"/>
          <p:nvPr/>
        </p:nvSpPr>
        <p:spPr>
          <a:xfrm>
            <a:off x="5983841" y="4903408"/>
            <a:ext cx="297109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Technical Features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06CE9-6659-C03F-A4A8-BFE14DCABB67}"/>
              </a:ext>
            </a:extLst>
          </p:cNvPr>
          <p:cNvSpPr txBox="1"/>
          <p:nvPr/>
        </p:nvSpPr>
        <p:spPr>
          <a:xfrm>
            <a:off x="5983839" y="5186524"/>
            <a:ext cx="587343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💬 Conversational access via Microsoft 365 Copilot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📋 Declarative agent grounded in mailbox, Teams Chats, SPO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🤖 AI </a:t>
            </a:r>
            <a:r>
              <a:rPr lang="en-US" sz="1400" noProof="0" dirty="0" err="1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summarisation</a:t>
            </a: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 of recent work into five meaningful wins</a:t>
            </a:r>
          </a:p>
          <a:p>
            <a:pPr marL="283464" indent="-283464" algn="l" rtl="0" eaLnBrk="1" latinLnBrk="0" hangingPunct="1">
              <a:buFont typeface="Arial" panose="020B0604020202020204" pitchFamily="34" charset="0"/>
              <a:buChar char="•"/>
            </a:pPr>
            <a:r>
              <a:rPr lang="en-US" sz="1400" noProof="0" dirty="0">
                <a:solidFill>
                  <a:srgbClr val="0D0D0D"/>
                </a:solidFill>
                <a:effectLst/>
                <a:latin typeface="Segoe UI" panose="020B0502040204020203" pitchFamily="34" charset="0"/>
              </a:rPr>
              <a:t>⚙️ Weekly Friday summary, daily reflection, motivation prompts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C114F6-498E-F495-31A4-12FB1676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1999" y="1304986"/>
            <a:ext cx="6015275" cy="3330106"/>
          </a:xfrm>
          <a:prstGeom prst="roundRect">
            <a:avLst>
              <a:gd name="adj" fmla="val 6587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666651-F87C-74E7-AC1B-BD2224165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1999" y="4765733"/>
            <a:ext cx="6015275" cy="1534905"/>
          </a:xfrm>
          <a:prstGeom prst="roundRect">
            <a:avLst>
              <a:gd name="adj" fmla="val 6587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140D110-CA90-DA09-EFC4-C0F90E567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8263" y="6534387"/>
            <a:ext cx="298108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6A6A55-AF5B-554C-6B3B-AF609C86FF7A}"/>
              </a:ext>
            </a:extLst>
          </p:cNvPr>
          <p:cNvSpPr txBox="1"/>
          <p:nvPr/>
        </p:nvSpPr>
        <p:spPr>
          <a:xfrm>
            <a:off x="585900" y="1769710"/>
            <a:ext cx="461475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600" noProof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Surface a user’s five most meaningful accomplishments from recent Microsoft 365 activity, delivered weekly or on demand to reinforce progress, momentum, and impact.</a:t>
            </a:r>
            <a:endParaRPr lang="en-US" sz="1600" noProof="0" dirty="0">
              <a:solidFill>
                <a:schemeClr val="tx1">
                  <a:lumMod val="95000"/>
                  <a:lumOff val="5000"/>
                </a:schemeClr>
              </a:solidFill>
              <a:cs typeface="Segoe Sans Display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570C0B-D8C9-5818-3AC9-CF842E60E5D0}"/>
              </a:ext>
            </a:extLst>
          </p:cNvPr>
          <p:cNvSpPr txBox="1"/>
          <p:nvPr/>
        </p:nvSpPr>
        <p:spPr>
          <a:xfrm>
            <a:off x="5983839" y="3041522"/>
            <a:ext cx="31651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noProof="0" dirty="0">
                <a:latin typeface="+mj-lt"/>
              </a:rPr>
              <a:t>Business Outcomes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7FA10-A6EB-2C74-857A-1FE1F4818389}"/>
              </a:ext>
            </a:extLst>
          </p:cNvPr>
          <p:cNvSpPr txBox="1"/>
          <p:nvPr/>
        </p:nvSpPr>
        <p:spPr>
          <a:xfrm>
            <a:off x="5983840" y="3427142"/>
            <a:ext cx="5740338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Lower turnover costs via better recognition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Save time by eliminating manual self-reporting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Boost productivity through higher engagement</a:t>
            </a:r>
            <a:endParaRPr lang="en-US" sz="1400" noProof="0" dirty="0">
              <a:cs typeface="Segoe Sans Display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noProof="0" dirty="0"/>
              <a:t>Speed up performance reviews with automated tracking</a:t>
            </a:r>
            <a:endParaRPr lang="en-US" sz="1400" noProof="0" dirty="0">
              <a:cs typeface="Segoe Sans Display"/>
            </a:endParaRPr>
          </a:p>
        </p:txBody>
      </p:sp>
      <p:pic>
        <p:nvPicPr>
          <p:cNvPr id="19" name="Picture 18" descr="The image displays a dashboard interface for a project management tool, featuring sections for daily and weekly updates, goal alignment, team achievements, and a section for drafting a managerial email.&#10;&#10;AI-generated content may be incorrect.">
            <a:extLst>
              <a:ext uri="{FF2B5EF4-FFF2-40B4-BE49-F238E27FC236}">
                <a16:creationId xmlns:a16="http://schemas.microsoft.com/office/drawing/2014/main" id="{28CC2296-C2B2-7571-6285-8E01A6F6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74" y="3023982"/>
            <a:ext cx="4485476" cy="3222220"/>
          </a:xfrm>
          <a:prstGeom prst="roundRect">
            <a:avLst>
              <a:gd name="adj" fmla="val 4935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1560008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309DCA-9A53-077A-F6A0-A33AED1C3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53798"/>
          </a:xfrm>
          <a:prstGeom prst="rect">
            <a:avLst/>
          </a:prstGeom>
          <a:gradFill flip="none" rotWithShape="1">
            <a:gsLst>
              <a:gs pos="0">
                <a:srgbClr val="E0E1F8"/>
              </a:gs>
              <a:gs pos="47000">
                <a:srgbClr val="FFFFFF">
                  <a:alpha val="74000"/>
                </a:srgbClr>
              </a:gs>
              <a:gs pos="100000">
                <a:srgbClr val="F4D0F0">
                  <a:alpha val="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noProof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262CCD-190A-8553-3108-2DC583C41B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1921" y="2931886"/>
            <a:ext cx="9706301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Table of Contents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0D85B9-D527-3A18-0E60-7323D27D11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83475" y="582613"/>
            <a:ext cx="4708525" cy="5692775"/>
          </a:xfrm>
          <a:prstGeom prst="rect">
            <a:avLst/>
          </a:prstGeom>
        </p:spPr>
        <p:txBody>
          <a:bodyPr numCol="1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Persona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User Journey Scenario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Solution Screenshots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Segoe Sans"/>
              </a:rPr>
              <a:t>Demo Prompts</a:t>
            </a:r>
          </a:p>
        </p:txBody>
      </p:sp>
    </p:spTree>
    <p:extLst>
      <p:ext uri="{BB962C8B-B14F-4D97-AF65-F5344CB8AC3E}">
        <p14:creationId xmlns:p14="http://schemas.microsoft.com/office/powerpoint/2010/main" val="39010092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36F33BF-5116-F758-C230-BD98F1C4E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93DB91-C67B-22BB-F999-8971793E1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0545" y="1304985"/>
            <a:ext cx="6516729" cy="4933255"/>
          </a:xfrm>
          <a:prstGeom prst="roundRect">
            <a:avLst>
              <a:gd name="adj" fmla="val 6587"/>
            </a:avLst>
          </a:prstGeom>
          <a:solidFill>
            <a:schemeClr val="bg1"/>
          </a:solidFill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lIns="1005840" rtlCol="0" anchor="ctr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33E44190-0429-7FFF-4095-170CD165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68" y="1501135"/>
            <a:ext cx="4341699" cy="3770263"/>
          </a:xfrm>
        </p:spPr>
        <p:txBody>
          <a:bodyPr/>
          <a:lstStyle/>
          <a:p>
            <a: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j-lt"/>
                <a:cs typeface="Segoe UI" panose="020B0502040204020203" pitchFamily="34" charset="0"/>
              </a:rPr>
              <a:t>The</a:t>
            </a:r>
            <a: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/>
                <a:ea typeface="+mj-lt"/>
                <a:cs typeface="Segoe UI Semibold"/>
              </a:rPr>
              <a:t> Status Update Agent</a:t>
            </a:r>
            <a: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  <a:t> is a declarative agent that highlights </a:t>
            </a:r>
            <a: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/>
                <a:ea typeface="+mj-lt"/>
                <a:cs typeface="Segoe UI Semibold"/>
              </a:rPr>
              <a:t>meaningful weekly accomplishments from a user’s recent Microsoft 365 activity, reinforcing progress, consistency, and impact without manual effort.</a:t>
            </a:r>
            <a:b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/>
                <a:ea typeface="+mj-lt"/>
                <a:cs typeface="Segoe UI Semibold"/>
              </a:rPr>
            </a:br>
            <a:endParaRPr lang="en-US" sz="1800" noProof="0" dirty="0">
              <a:solidFill>
                <a:schemeClr val="tx1">
                  <a:lumMod val="95000"/>
                  <a:lumOff val="5000"/>
                </a:schemeClr>
              </a:solidFill>
              <a:latin typeface="Segoe UI Semibold"/>
              <a:cs typeface="Segoe UI Semibold"/>
            </a:endParaRPr>
          </a:p>
          <a:p>
            <a: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  <a:t>Delivered weekly* (every Friday) or on explicit user request, the agent translates everyday work signals into clear, human-readable wins — supporting morale, reflection, and recognition.</a:t>
            </a:r>
            <a:b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</a:br>
            <a:br>
              <a:rPr lang="en-US" sz="18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</a:br>
            <a:r>
              <a:rPr lang="en-US" sz="1100" i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/>
                <a:ea typeface="+mj-lt"/>
                <a:cs typeface="Segoe UI"/>
              </a:rPr>
              <a:t>*Scheduled prompts in M365 Copilot Agent Builder coming soon!</a:t>
            </a:r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325FD89-8B07-FCCA-3E7D-4846098D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E9CD6BB-02EF-0BC3-58A1-38B44C2B51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88263" y="339295"/>
            <a:ext cx="5419132" cy="123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200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cs typeface="Segoe Sans Display" pitchFamily="2" charset="0"/>
              </a:rPr>
              <a:t>Overview</a:t>
            </a:r>
            <a:endParaRPr kumimoji="0" lang="en-US" sz="3200" b="0" i="0" u="none" strike="noStrike" kern="1200" cap="none" spc="-50" normalizeH="0" baseline="0" noProof="0" dirty="0">
              <a:ln w="3175">
                <a:noFill/>
              </a:ln>
              <a:gradFill flip="none" rotWithShape="1">
                <a:gsLst>
                  <a:gs pos="54000">
                    <a:srgbClr val="C85890"/>
                  </a:gs>
                  <a:gs pos="10000">
                    <a:srgbClr val="7058A0"/>
                  </a:gs>
                  <a:gs pos="100000">
                    <a:srgbClr val="F89070"/>
                  </a:gs>
                </a:gsLst>
                <a:lin ang="0" scaled="1"/>
                <a:tileRect/>
              </a:gradFill>
              <a:effectLst/>
              <a:uLnTx/>
              <a:uFillTx/>
              <a:latin typeface="Segoe Sans Display Semibold"/>
              <a:ea typeface="+mj-ea"/>
              <a:cs typeface="Segoe Sans Display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93C53-2E6E-69C7-1CAF-ADB50FC12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311" y="1423323"/>
            <a:ext cx="6392165" cy="470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0976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1674614"/>
            <a:ext cx="5501729" cy="3867298"/>
          </a:xfrm>
          <a:prstGeom prst="roundRect">
            <a:avLst>
              <a:gd name="adj" fmla="val 2955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95325" y="1927919"/>
            <a:ext cx="457200" cy="457200"/>
          </a:xfrm>
          <a:prstGeom prst="ellipse">
            <a:avLst/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0735" y="2053299"/>
            <a:ext cx="206184" cy="2061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5325" y="3191619"/>
            <a:ext cx="5025479" cy="905460"/>
          </a:xfrm>
          <a:prstGeom prst="roundRect">
            <a:avLst>
              <a:gd name="adj" fmla="val 13452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324" y="3191619"/>
            <a:ext cx="45719" cy="905460"/>
          </a:xfrm>
          <a:prstGeom prst="rect">
            <a:avLst/>
          </a:prstGeom>
          <a:solidFill>
            <a:srgbClr val="6B2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33219" y="1674614"/>
            <a:ext cx="5501729" cy="3867298"/>
          </a:xfrm>
          <a:prstGeom prst="roundRect">
            <a:avLst>
              <a:gd name="adj" fmla="val 2955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471344" y="1927919"/>
            <a:ext cx="457200" cy="457200"/>
          </a:xfrm>
          <a:prstGeom prst="ellipse">
            <a:avLst/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6610" y="2053299"/>
            <a:ext cx="206184" cy="2061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471344" y="3191619"/>
            <a:ext cx="5025479" cy="997609"/>
          </a:xfrm>
          <a:prstGeom prst="roundRect">
            <a:avLst>
              <a:gd name="adj" fmla="val 13452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81976" y="3191619"/>
            <a:ext cx="45719" cy="997609"/>
          </a:xfrm>
          <a:prstGeom prst="rect">
            <a:avLst/>
          </a:prstGeom>
          <a:solidFill>
            <a:srgbClr val="6B2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5724673"/>
            <a:ext cx="11277600" cy="828526"/>
          </a:xfrm>
          <a:prstGeom prst="roundRect">
            <a:avLst>
              <a:gd name="adj" fmla="val 11496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93" y="5759080"/>
            <a:ext cx="167564" cy="1466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188" y="380990"/>
            <a:ext cx="303987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200" b="1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Persona Example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88" y="939081"/>
            <a:ext cx="1011232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 core personas: the individual contributor reflecting on their work and the people manager recognizing their team.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89563" y="1956445"/>
            <a:ext cx="935769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Individual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9563" y="2194564"/>
            <a:ext cx="626775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0" i="0" noProof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Self-reflector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359" y="3282917"/>
            <a:ext cx="68127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Ask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359" y="3473412"/>
            <a:ext cx="4597599" cy="50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100" b="0" i="1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“Capture my most meaningful accomplishments with date range, theme, the outcome and impact, and who I collaborated with. Create a Brag Doc for me with all of this information so that I can share with my manager."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5438" y="1956445"/>
            <a:ext cx="1351588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 Manager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5438" y="2194564"/>
            <a:ext cx="692497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b="0" i="0" noProof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Recognizer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9234" y="3282917"/>
            <a:ext cx="681277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Typical Ask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9234" y="3508852"/>
            <a:ext cx="4709407" cy="5078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1100" b="0" i="1" noProof="0" dirty="0">
                <a:solidFill>
                  <a:srgbClr val="2D2053"/>
                </a:solidFill>
                <a:latin typeface="Segoe UI"/>
                <a:cs typeface="Segoe UI"/>
              </a:rPr>
              <a:t>“Summarize my team’s wins this week. Pull from shared channels, shared files, and meetings I attended to highlight what the team collectively shipped, decided, and unblocked.”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4113" y="5724673"/>
            <a:ext cx="220573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Challenges Addressed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4113" y="6048223"/>
            <a:ext cx="1054242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400" b="0" i="0" noProof="0" dirty="0">
                <a:solidFill>
                  <a:srgbClr val="6E64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Meaningful progress is lost in daily workload; accomplishments are scattered across email, chats, and files; under-recognition weakens morale and momentum.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307" y="2537456"/>
            <a:ext cx="5025353" cy="5119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67576" indent="-167576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Wants visibility into their own progress and impact</a:t>
            </a:r>
          </a:p>
          <a:p>
            <a:pPr marL="167576" indent="-167576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Looks for recognition and motivation in busy weeks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1182" y="2537456"/>
            <a:ext cx="5025353" cy="51193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67005" indent="-167005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Wants visible signals of team contribution and effort</a:t>
            </a:r>
          </a:p>
          <a:p>
            <a:pPr marL="167005" indent="-167005" algn="l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>
                <a:srgbClr val="6B2FAD"/>
              </a:buClr>
              <a:buSzPct val="100000"/>
              <a:buFont typeface="Inter" charset="0"/>
              <a:buChar char="●"/>
            </a:pPr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Needs material for recognition, reviews, and 1:1s</a:t>
            </a:r>
          </a:p>
        </p:txBody>
      </p:sp>
      <p:pic>
        <p:nvPicPr>
          <p:cNvPr id="28" name="Picture Placeholder 27" descr="A person wearing a headset and smiling">
            <a:extLst>
              <a:ext uri="{FF2B5EF4-FFF2-40B4-BE49-F238E27FC236}">
                <a16:creationId xmlns:a16="http://schemas.microsoft.com/office/drawing/2014/main" id="{92469F25-A0E9-A10A-BB91-0ED6270DB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373" y="1951431"/>
            <a:ext cx="408908" cy="4089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Placeholder 35" descr="A person talking on a phone">
            <a:extLst>
              <a:ext uri="{FF2B5EF4-FFF2-40B4-BE49-F238E27FC236}">
                <a16:creationId xmlns:a16="http://schemas.microsoft.com/office/drawing/2014/main" id="{B6460B6C-4434-DAF5-495D-43420C71B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394" y="1909478"/>
            <a:ext cx="456532" cy="456532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9955" y="1991716"/>
            <a:ext cx="228617" cy="2000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99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5582" y="3641404"/>
            <a:ext cx="106578" cy="1865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577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378" y="1977429"/>
            <a:ext cx="228583" cy="2286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6804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982" y="3641404"/>
            <a:ext cx="106579" cy="18653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458200" y="1720304"/>
            <a:ext cx="3276600" cy="4029075"/>
          </a:xfrm>
          <a:prstGeom prst="roundRect">
            <a:avLst>
              <a:gd name="adj" fmla="val 3488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0778" y="1977429"/>
            <a:ext cx="228594" cy="22859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680995" y="2348954"/>
            <a:ext cx="381000" cy="381000"/>
          </a:xfrm>
          <a:prstGeom prst="ellipse">
            <a:avLst/>
          </a:prstGeom>
          <a:solidFill>
            <a:srgbClr val="6B2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" y="5962650"/>
            <a:ext cx="11277600" cy="590550"/>
          </a:xfrm>
          <a:prstGeom prst="roundRect">
            <a:avLst>
              <a:gd name="adj" fmla="val 19354"/>
            </a:avLst>
          </a:prstGeom>
          <a:solidFill>
            <a:srgbClr val="EDE8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5062" y="6124575"/>
            <a:ext cx="19050" cy="266700"/>
          </a:xfrm>
          <a:prstGeom prst="rect">
            <a:avLst/>
          </a:prstGeom>
          <a:solidFill>
            <a:srgbClr val="D5CC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6808" y="6181570"/>
            <a:ext cx="133346" cy="152396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3241" y="6181570"/>
            <a:ext cx="152396" cy="152396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7607" y="6181567"/>
            <a:ext cx="114321" cy="152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188" y="380990"/>
            <a:ext cx="2369238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3200" b="1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User Journey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188" y="939081"/>
            <a:ext cx="10061124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1B1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a single prompt to five clear status updates, the agent reviews recent work signals automatically — employees never have to manually track or remember what they achieved.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583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5266" y="2425093"/>
            <a:ext cx="690702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Trigger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9978" y="2910856"/>
            <a:ext cx="2606659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4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Employee asks the agent in Copilot, e.g., “Give me my weekly recap” or “I need some motivation, what have I been working on?”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315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75666" y="2425093"/>
            <a:ext cx="1005212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80378" y="2910856"/>
            <a:ext cx="2785397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1400" b="0" i="0" noProof="0" dirty="0">
                <a:solidFill>
                  <a:srgbClr val="2D2053"/>
                </a:solidFill>
                <a:latin typeface="Segoe UI"/>
                <a:cs typeface="Segoe UI"/>
              </a:rPr>
              <a:t>Agent reviews recent Microsoft 365 activity (email, Teams, SPO) and identifies five meaningful, human-readable accomplishments.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1566" y="2439380"/>
            <a:ext cx="1025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 i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6066" y="2425093"/>
            <a:ext cx="689291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Output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80778" y="2910856"/>
            <a:ext cx="2679881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1400" b="0" i="0" noProof="0" dirty="0">
                <a:solidFill>
                  <a:srgbClr val="2D2053"/>
                </a:solidFill>
                <a:latin typeface="Segoe UI"/>
                <a:cs typeface="Segoe UI"/>
              </a:rPr>
              <a:t>Five status updates, delivered as a concise, encouraging summary.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5307" y="6167283"/>
            <a:ext cx="71013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1" i="0" noProof="0" dirty="0">
                <a:solidFill>
                  <a:srgbClr val="6B2F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Backbone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16352" y="6171301"/>
            <a:ext cx="1977786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365 Graph signals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1835" y="6171301"/>
            <a:ext cx="1994007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AI-driven wins summarization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47639" y="6171301"/>
            <a:ext cx="1848519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b="0" i="0" noProof="0" dirty="0">
                <a:solidFill>
                  <a:srgbClr val="2D205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Weekly Friday delivery</a:t>
            </a:r>
          </a:p>
        </p:txBody>
      </p:sp>
      <p:pic>
        <p:nvPicPr>
          <p:cNvPr id="33" name="Picture Placeholder 27" descr="A person wearing a headset and smiling">
            <a:extLst>
              <a:ext uri="{FF2B5EF4-FFF2-40B4-BE49-F238E27FC236}">
                <a16:creationId xmlns:a16="http://schemas.microsoft.com/office/drawing/2014/main" id="{D1413721-77AC-2878-5B35-F1D33F1B83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098" y="638331"/>
            <a:ext cx="421769" cy="42176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Placeholder 35" descr="A person talking on a phone">
            <a:extLst>
              <a:ext uri="{FF2B5EF4-FFF2-40B4-BE49-F238E27FC236}">
                <a16:creationId xmlns:a16="http://schemas.microsoft.com/office/drawing/2014/main" id="{7585B1B7-3418-AAFF-A9E8-5327888789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5860" y="946727"/>
            <a:ext cx="421769" cy="42176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41000">
                  <a:srgbClr val="3F3382"/>
                </a:gs>
                <a:gs pos="90000">
                  <a:srgbClr val="00206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2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5C8485C-16ED-D19F-6E8C-724317759CC3}"/>
              </a:ext>
            </a:extLst>
          </p:cNvPr>
          <p:cNvSpPr txBox="1"/>
          <p:nvPr/>
        </p:nvSpPr>
        <p:spPr>
          <a:xfrm>
            <a:off x="655075" y="471137"/>
            <a:ext cx="7553038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50" noProof="0" dirty="0">
                <a:ln w="3175">
                  <a:noFill/>
                </a:ln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High Level Agent Architecture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AF7312-322B-7F11-A408-8AD485F02273}"/>
              </a:ext>
            </a:extLst>
          </p:cNvPr>
          <p:cNvSpPr txBox="1"/>
          <p:nvPr/>
        </p:nvSpPr>
        <p:spPr>
          <a:xfrm>
            <a:off x="607264" y="10147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noProof="0" dirty="0">
                <a:ln w="3175">
                  <a:noFill/>
                </a:ln>
                <a:solidFill>
                  <a:srgbClr val="000000"/>
                </a:solidFill>
                <a:latin typeface="Segoe Sans Display Semibold (Headings)"/>
                <a:cs typeface="Segoe UI Semibold" panose="020B0502040204020203" pitchFamily="34" charset="0"/>
              </a:rPr>
              <a:t>Status Update Agent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558348-D647-5675-8C25-F55399057082}"/>
              </a:ext>
            </a:extLst>
          </p:cNvPr>
          <p:cNvSpPr txBox="1"/>
          <p:nvPr/>
        </p:nvSpPr>
        <p:spPr>
          <a:xfrm>
            <a:off x="655075" y="1626493"/>
            <a:ext cx="8622701" cy="190853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noProof="0" dirty="0">
                <a:latin typeface="+mj-lt"/>
                <a:cs typeface="Segoe UI" panose="020B0502040204020203" pitchFamily="34" charset="0"/>
              </a:rPr>
              <a:t>How it works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Segoe Sans Display "/>
              </a:rPr>
              <a:t>User interacts with the agent via Microsoft 365 Copilot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Segoe Sans Display "/>
              </a:rPr>
              <a:t>Declarative agent reviews recent activity across mailbox, Teams Chats, and SPO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Segoe Sans Display "/>
              </a:rPr>
              <a:t>AI identifies five meaningful accomplishments from the past week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noProof="0" dirty="0">
                <a:latin typeface="Segoe Sans Display "/>
              </a:rPr>
              <a:t>Agent returns an encouraging, human-readable summary of updates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900" noProof="0" dirty="0">
              <a:latin typeface="Segoe Sans Display 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D8FAC59-59D7-B5DB-79E1-46E2E84552A3}"/>
              </a:ext>
            </a:extLst>
          </p:cNvPr>
          <p:cNvGrpSpPr/>
          <p:nvPr/>
        </p:nvGrpSpPr>
        <p:grpSpPr>
          <a:xfrm>
            <a:off x="335290" y="3954927"/>
            <a:ext cx="11521419" cy="2142855"/>
            <a:chOff x="655075" y="3954927"/>
            <a:chExt cx="11521419" cy="21428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A9AD90-FC24-4938-41A0-8FC81CAEDAD4}"/>
                </a:ext>
              </a:extLst>
            </p:cNvPr>
            <p:cNvGrpSpPr/>
            <p:nvPr/>
          </p:nvGrpSpPr>
          <p:grpSpPr>
            <a:xfrm>
              <a:off x="655075" y="3954927"/>
              <a:ext cx="8855646" cy="2142855"/>
              <a:chOff x="655075" y="3954927"/>
              <a:chExt cx="8855646" cy="214285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3602D5F-7A82-BE3E-E5C9-DB08EA14FDF0}"/>
                  </a:ext>
                </a:extLst>
              </p:cNvPr>
              <p:cNvGrpSpPr/>
              <p:nvPr/>
            </p:nvGrpSpPr>
            <p:grpSpPr>
              <a:xfrm>
                <a:off x="655075" y="3954927"/>
                <a:ext cx="8855646" cy="2142855"/>
                <a:chOff x="655075" y="3954927"/>
                <a:chExt cx="8855646" cy="2142855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17D5FB3C-937C-5C0B-7739-4190DFAF6E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6070" y="4818558"/>
                  <a:ext cx="1088719" cy="0"/>
                </a:xfrm>
                <a:prstGeom prst="straightConnector1">
                  <a:avLst/>
                </a:prstGeom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8081292C-2608-B900-EE11-B89F1EC2687F}"/>
                    </a:ext>
                  </a:extLst>
                </p:cNvPr>
                <p:cNvGrpSpPr/>
                <p:nvPr/>
              </p:nvGrpSpPr>
              <p:grpSpPr>
                <a:xfrm>
                  <a:off x="1918806" y="4818558"/>
                  <a:ext cx="1100751" cy="306365"/>
                  <a:chOff x="1732056" y="4852645"/>
                  <a:chExt cx="1100751" cy="306365"/>
                </a:xfrm>
              </p:grpSpPr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15BE85CA-216C-77BD-F9D2-5DE94A5B09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32056" y="4852645"/>
                    <a:ext cx="1100751" cy="0"/>
                  </a:xfrm>
                  <a:prstGeom prst="straightConnector1">
                    <a:avLst/>
                  </a:prstGeom>
                  <a:ln w="3810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ot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232A78A2-A6F1-9FAA-434C-94E026A6CBD6}"/>
                      </a:ext>
                    </a:extLst>
                  </p:cNvPr>
                  <p:cNvSpPr txBox="1"/>
                  <p:nvPr/>
                </p:nvSpPr>
                <p:spPr>
                  <a:xfrm>
                    <a:off x="2090182" y="4912789"/>
                    <a:ext cx="376304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Segoe Sans Display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B178A4A-6D0E-14F6-5F5F-2206F5188C6A}"/>
                    </a:ext>
                  </a:extLst>
                </p:cNvPr>
                <p:cNvGrpSpPr/>
                <p:nvPr/>
              </p:nvGrpSpPr>
              <p:grpSpPr>
                <a:xfrm>
                  <a:off x="6458416" y="4818558"/>
                  <a:ext cx="1314759" cy="306365"/>
                  <a:chOff x="6412096" y="4852645"/>
                  <a:chExt cx="1314759" cy="306365"/>
                </a:xfrm>
              </p:grpSpPr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E0E94512-486F-313D-C943-FED8615DB5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12096" y="4852645"/>
                    <a:ext cx="1314759" cy="0"/>
                  </a:xfrm>
                  <a:prstGeom prst="straightConnector1">
                    <a:avLst/>
                  </a:prstGeom>
                  <a:ln w="3810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ot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1D2DFC6C-D95A-697E-66CF-B71D9698314D}"/>
                      </a:ext>
                    </a:extLst>
                  </p:cNvPr>
                  <p:cNvSpPr txBox="1"/>
                  <p:nvPr/>
                </p:nvSpPr>
                <p:spPr>
                  <a:xfrm>
                    <a:off x="6882402" y="4912789"/>
                    <a:ext cx="376304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Segoe Sans Display"/>
                        <a:ea typeface="+mn-ea"/>
                        <a:cs typeface="+mn-cs"/>
                      </a:rPr>
                      <a:t>2</a:t>
                    </a:r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40A08E1E-4100-8C1C-7447-F89336E1CBE1}"/>
                    </a:ext>
                  </a:extLst>
                </p:cNvPr>
                <p:cNvGrpSpPr/>
                <p:nvPr/>
              </p:nvGrpSpPr>
              <p:grpSpPr>
                <a:xfrm>
                  <a:off x="4669101" y="4475098"/>
                  <a:ext cx="2256363" cy="1130379"/>
                  <a:chOff x="4599615" y="4499835"/>
                  <a:chExt cx="2256363" cy="1130379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B2F1A3D3-58B9-413C-A352-A2B85E7A945C}"/>
                      </a:ext>
                    </a:extLst>
                  </p:cNvPr>
                  <p:cNvGrpSpPr/>
                  <p:nvPr/>
                </p:nvGrpSpPr>
                <p:grpSpPr>
                  <a:xfrm>
                    <a:off x="4599615" y="5153104"/>
                    <a:ext cx="2256363" cy="477110"/>
                    <a:chOff x="4913838" y="2958616"/>
                    <a:chExt cx="2256363" cy="477110"/>
                  </a:xfrm>
                </p:grpSpPr>
                <p:sp>
                  <p:nvSpPr>
                    <p:cNvPr id="43" name="CaixaDeTexto 25">
                      <a:extLst>
                        <a:ext uri="{FF2B5EF4-FFF2-40B4-BE49-F238E27FC236}">
                          <a16:creationId xmlns:a16="http://schemas.microsoft.com/office/drawing/2014/main" id="{7792B23D-A9C7-1E55-5E53-140AE90C18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3838" y="2958616"/>
                      <a:ext cx="22563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Status Update Agent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B712418A-4BF3-0AF9-A0F7-ABB3295936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13349" y="3204894"/>
                      <a:ext cx="1657339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9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Declarative Agent</a:t>
                      </a:r>
                    </a:p>
                  </p:txBody>
                </p:sp>
              </p:grpSp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81FDB8F0-4C87-60B3-C51E-E5B2080ECD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379284" y="4499835"/>
                    <a:ext cx="622206" cy="62220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5838EF6D-1098-7D75-8CEF-FDECFFC91EFE}"/>
                    </a:ext>
                  </a:extLst>
                </p:cNvPr>
                <p:cNvGrpSpPr/>
                <p:nvPr/>
              </p:nvGrpSpPr>
              <p:grpSpPr>
                <a:xfrm>
                  <a:off x="7814700" y="3954927"/>
                  <a:ext cx="1696021" cy="1793275"/>
                  <a:chOff x="7627950" y="3989014"/>
                  <a:chExt cx="1696021" cy="1793275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8BF0900A-8079-8F8F-5D22-56FF7FED68D2}"/>
                      </a:ext>
                    </a:extLst>
                  </p:cNvPr>
                  <p:cNvGrpSpPr/>
                  <p:nvPr/>
                </p:nvGrpSpPr>
                <p:grpSpPr>
                  <a:xfrm>
                    <a:off x="7672313" y="3989014"/>
                    <a:ext cx="850095" cy="691481"/>
                    <a:chOff x="7936660" y="4121489"/>
                    <a:chExt cx="850095" cy="691481"/>
                  </a:xfrm>
                </p:grpSpPr>
                <p:sp>
                  <p:nvSpPr>
                    <p:cNvPr id="39" name="CaixaDeTexto 25">
                      <a:extLst>
                        <a:ext uri="{FF2B5EF4-FFF2-40B4-BE49-F238E27FC236}">
                          <a16:creationId xmlns:a16="http://schemas.microsoft.com/office/drawing/2014/main" id="{938339CC-A438-7492-BA68-CBB6572E8A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36660" y="4535971"/>
                      <a:ext cx="85009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Outlook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p:txBody>
                </p:sp>
                <p:pic>
                  <p:nvPicPr>
                    <p:cNvPr id="40" name="Picture 39" descr="The image depicts a structured, blue, rectangular interface with a clear, blue, circular, clickable element, suggesting a user interface or software design.&#10;&#10;AI-generated content may be incorrect.">
                      <a:extLst>
                        <a:ext uri="{FF2B5EF4-FFF2-40B4-BE49-F238E27FC236}">
                          <a16:creationId xmlns:a16="http://schemas.microsoft.com/office/drawing/2014/main" id="{762F4D4E-12CE-A223-2130-DDB48C8F45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49363" y="4121489"/>
                      <a:ext cx="424929" cy="42492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8679B055-2788-AF7C-B718-6563EDC19629}"/>
                      </a:ext>
                    </a:extLst>
                  </p:cNvPr>
                  <p:cNvGrpSpPr/>
                  <p:nvPr/>
                </p:nvGrpSpPr>
                <p:grpSpPr>
                  <a:xfrm>
                    <a:off x="8411721" y="3994323"/>
                    <a:ext cx="912250" cy="683065"/>
                    <a:chOff x="9860998" y="4638539"/>
                    <a:chExt cx="912250" cy="683065"/>
                  </a:xfrm>
                </p:grpSpPr>
                <p:pic>
                  <p:nvPicPr>
                    <p:cNvPr id="37" name="Picture 36" descr="The image depicts three spherical blue shapes, each containing a different element, with the central sphere featuring the letter 'S' in a white font.&#10;&#10;AI-generated content may be incorrect.">
                      <a:extLst>
                        <a:ext uri="{FF2B5EF4-FFF2-40B4-BE49-F238E27FC236}">
                          <a16:creationId xmlns:a16="http://schemas.microsoft.com/office/drawing/2014/main" id="{3B2EB8CD-AB76-6C59-49C9-14F2696211A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092743" y="4638539"/>
                      <a:ext cx="448759" cy="44875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8" name="CaixaDeTexto 25">
                      <a:extLst>
                        <a:ext uri="{FF2B5EF4-FFF2-40B4-BE49-F238E27FC236}">
                          <a16:creationId xmlns:a16="http://schemas.microsoft.com/office/drawing/2014/main" id="{3D5B5918-E2DF-E5E4-126B-1F2B899063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60998" y="5044605"/>
                      <a:ext cx="91225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SharePoint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B7AD116-C39E-5948-C740-E87E9A6C724E}"/>
                      </a:ext>
                    </a:extLst>
                  </p:cNvPr>
                  <p:cNvSpPr txBox="1"/>
                  <p:nvPr/>
                </p:nvSpPr>
                <p:spPr>
                  <a:xfrm>
                    <a:off x="7627950" y="5551457"/>
                    <a:ext cx="1657339" cy="2308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900">
                        <a:solidFill>
                          <a:schemeClr val="bg2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Knowledge Sources</a:t>
                    </a: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8B092C31-13FD-95DD-41AE-858A0763579B}"/>
                    </a:ext>
                  </a:extLst>
                </p:cNvPr>
                <p:cNvGrpSpPr/>
                <p:nvPr/>
              </p:nvGrpSpPr>
              <p:grpSpPr>
                <a:xfrm>
                  <a:off x="655075" y="4372624"/>
                  <a:ext cx="1401855" cy="1499533"/>
                  <a:chOff x="468325" y="4406711"/>
                  <a:chExt cx="1401855" cy="1499533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216D01C7-A604-13F8-0FF3-28DD21DC7C3E}"/>
                      </a:ext>
                    </a:extLst>
                  </p:cNvPr>
                  <p:cNvGrpSpPr/>
                  <p:nvPr/>
                </p:nvGrpSpPr>
                <p:grpSpPr>
                  <a:xfrm>
                    <a:off x="468325" y="5182226"/>
                    <a:ext cx="1401855" cy="724018"/>
                    <a:chOff x="969298" y="2966678"/>
                    <a:chExt cx="1401855" cy="724018"/>
                  </a:xfrm>
                </p:grpSpPr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DC73B0E4-BE75-471E-9311-E127CFA8EE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2946" y="3182865"/>
                      <a:ext cx="1194558" cy="5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9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Developer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Maker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Knowledge Worker</a:t>
                      </a:r>
                    </a:p>
                  </p:txBody>
                </p:sp>
                <p:sp>
                  <p:nvSpPr>
                    <p:cNvPr id="33" name="CaixaDeTexto 25">
                      <a:extLst>
                        <a:ext uri="{FF2B5EF4-FFF2-40B4-BE49-F238E27FC236}">
                          <a16:creationId xmlns:a16="http://schemas.microsoft.com/office/drawing/2014/main" id="{6699C5E8-8C9D-2123-212D-40A113489F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69298" y="2966678"/>
                      <a:ext cx="140185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End User</a:t>
                      </a:r>
                    </a:p>
                  </p:txBody>
                </p:sp>
              </p:grpSp>
              <p:pic>
                <p:nvPicPr>
                  <p:cNvPr id="31" name="Picture 30" descr="The image shows a blue and purple gradient circle with a white silhouette of a human figure.&#10;&#10;AI-generated content may be incorrect.">
                    <a:extLst>
                      <a:ext uri="{FF2B5EF4-FFF2-40B4-BE49-F238E27FC236}">
                        <a16:creationId xmlns:a16="http://schemas.microsoft.com/office/drawing/2014/main" id="{E070EB46-EADA-1F1B-8C27-28C305491A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9610" y="4406711"/>
                    <a:ext cx="767877" cy="76787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4AC3979-293A-7797-7CE2-089833DBE609}"/>
                    </a:ext>
                  </a:extLst>
                </p:cNvPr>
                <p:cNvGrpSpPr/>
                <p:nvPr/>
              </p:nvGrpSpPr>
              <p:grpSpPr>
                <a:xfrm>
                  <a:off x="2950750" y="3954927"/>
                  <a:ext cx="1220170" cy="995716"/>
                  <a:chOff x="2950750" y="3954927"/>
                  <a:chExt cx="1220170" cy="995716"/>
                </a:xfrm>
              </p:grpSpPr>
              <p:sp>
                <p:nvSpPr>
                  <p:cNvPr id="26" name="CaixaDeTexto 25">
                    <a:extLst>
                      <a:ext uri="{FF2B5EF4-FFF2-40B4-BE49-F238E27FC236}">
                        <a16:creationId xmlns:a16="http://schemas.microsoft.com/office/drawing/2014/main" id="{DCF78EC0-8915-1781-C464-B869E11A249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0750" y="4488978"/>
                    <a:ext cx="1220170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chemeClr val="bg2">
                            <a:lumMod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Microsoft Teams</a:t>
                    </a:r>
                  </a:p>
                </p:txBody>
              </p:sp>
              <p:pic>
                <p:nvPicPr>
                  <p:cNvPr id="28" name="Picture 27" descr="T&#10;&#10;AI-generated content may be incorrect.">
                    <a:extLst>
                      <a:ext uri="{FF2B5EF4-FFF2-40B4-BE49-F238E27FC236}">
                        <a16:creationId xmlns:a16="http://schemas.microsoft.com/office/drawing/2014/main" id="{C7A49919-9B1E-902F-8889-DD55ABFF5E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46827" y="3954927"/>
                    <a:ext cx="569437" cy="56943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D10D480-1772-22AB-B692-C4F5B41F0875}"/>
                    </a:ext>
                  </a:extLst>
                </p:cNvPr>
                <p:cNvGrpSpPr/>
                <p:nvPr/>
              </p:nvGrpSpPr>
              <p:grpSpPr>
                <a:xfrm>
                  <a:off x="2950750" y="5136389"/>
                  <a:ext cx="1220170" cy="961393"/>
                  <a:chOff x="2950750" y="5136389"/>
                  <a:chExt cx="1220170" cy="961393"/>
                </a:xfrm>
              </p:grpSpPr>
              <p:sp>
                <p:nvSpPr>
                  <p:cNvPr id="21" name="CaixaDeTexto 25">
                    <a:extLst>
                      <a:ext uri="{FF2B5EF4-FFF2-40B4-BE49-F238E27FC236}">
                        <a16:creationId xmlns:a16="http://schemas.microsoft.com/office/drawing/2014/main" id="{609CF484-9AA8-A78D-F9F4-27445F16632B}"/>
                      </a:ext>
                    </a:extLst>
                  </p:cNvPr>
                  <p:cNvSpPr txBox="1"/>
                  <p:nvPr/>
                </p:nvSpPr>
                <p:spPr>
                  <a:xfrm>
                    <a:off x="2950750" y="5636117"/>
                    <a:ext cx="1220170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chemeClr val="bg2">
                            <a:lumMod val="2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Microsoft 365 Copilot</a:t>
                    </a:r>
                  </a:p>
                </p:txBody>
              </p:sp>
              <p:pic>
                <p:nvPicPr>
                  <p:cNvPr id="25" name="Picture 24" descr="The image depicts a vibrant, multicolored abstract looped ribbon with shades of blue, green, yellow, and purple.&#10;&#10;AI-generated content may be incorrect.">
                    <a:extLst>
                      <a:ext uri="{FF2B5EF4-FFF2-40B4-BE49-F238E27FC236}">
                        <a16:creationId xmlns:a16="http://schemas.microsoft.com/office/drawing/2014/main" id="{5A7BE505-A641-6FD8-12B0-B9E77F16B0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19232" y="5136389"/>
                    <a:ext cx="624625" cy="62376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" name="CaixaDeTexto 25">
                <a:extLst>
                  <a:ext uri="{FF2B5EF4-FFF2-40B4-BE49-F238E27FC236}">
                    <a16:creationId xmlns:a16="http://schemas.microsoft.com/office/drawing/2014/main" id="{71D1EF70-4334-1569-5120-9F23943F37AD}"/>
                  </a:ext>
                </a:extLst>
              </p:cNvPr>
              <p:cNvSpPr txBox="1"/>
              <p:nvPr/>
            </p:nvSpPr>
            <p:spPr>
              <a:xfrm>
                <a:off x="7951720" y="5148139"/>
                <a:ext cx="68596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bg2">
                        <a:lumMod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Teams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6" name="Picture 5" descr="T&#10;&#10;AI-generated content may be incorrect.">
                <a:extLst>
                  <a:ext uri="{FF2B5EF4-FFF2-40B4-BE49-F238E27FC236}">
                    <a16:creationId xmlns:a16="http://schemas.microsoft.com/office/drawing/2014/main" id="{1905E17C-BDA9-5C0B-1BAE-B61F11B53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2235" y="4733657"/>
                <a:ext cx="424929" cy="424929"/>
              </a:xfrm>
              <a:prstGeom prst="rect">
                <a:avLst/>
              </a:prstGeom>
            </p:spPr>
          </p:pic>
          <p:pic>
            <p:nvPicPr>
              <p:cNvPr id="9" name="Picture 8" descr="The image depicts a dark background with two overlapping, translucent blue, circular shapes.&#10;&#10;AI-generated content may be incorrect.">
                <a:extLst>
                  <a:ext uri="{FF2B5EF4-FFF2-40B4-BE49-F238E27FC236}">
                    <a16:creationId xmlns:a16="http://schemas.microsoft.com/office/drawing/2014/main" id="{22373831-FAD2-96E8-42EF-933C13CAC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7848" t="2701" r="4665" b="5100"/>
              <a:stretch>
                <a:fillRect/>
              </a:stretch>
            </p:blipFill>
            <p:spPr>
              <a:xfrm>
                <a:off x="8846981" y="4761015"/>
                <a:ext cx="362721" cy="365188"/>
              </a:xfrm>
              <a:prstGeom prst="roundRect">
                <a:avLst/>
              </a:prstGeom>
            </p:spPr>
          </p:pic>
          <p:sp>
            <p:nvSpPr>
              <p:cNvPr id="10" name="CaixaDeTexto 25">
                <a:extLst>
                  <a:ext uri="{FF2B5EF4-FFF2-40B4-BE49-F238E27FC236}">
                    <a16:creationId xmlns:a16="http://schemas.microsoft.com/office/drawing/2014/main" id="{15ACC1E2-FC6A-BE4F-0D54-C4BD4E37D84D}"/>
                  </a:ext>
                </a:extLst>
              </p:cNvPr>
              <p:cNvSpPr txBox="1"/>
              <p:nvPr/>
            </p:nvSpPr>
            <p:spPr>
              <a:xfrm>
                <a:off x="8653961" y="5148139"/>
                <a:ext cx="74876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chemeClr val="bg2">
                        <a:lumMod val="2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People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2310782-C5E5-92FF-DE0E-AD0B1D29B4CF}"/>
                </a:ext>
              </a:extLst>
            </p:cNvPr>
            <p:cNvGrpSpPr/>
            <p:nvPr/>
          </p:nvGrpSpPr>
          <p:grpSpPr>
            <a:xfrm>
              <a:off x="10519155" y="4192803"/>
              <a:ext cx="1657339" cy="1251509"/>
              <a:chOff x="9613643" y="4307802"/>
              <a:chExt cx="1657339" cy="1251509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AF12FF65-7342-13B9-F192-F63BD6D7F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3553" y="4307802"/>
                <a:ext cx="448760" cy="448760"/>
              </a:xfrm>
              <a:prstGeom prst="rect">
                <a:avLst/>
              </a:prstGeom>
            </p:spPr>
          </p:pic>
          <p:pic>
            <p:nvPicPr>
              <p:cNvPr id="56" name="Picture 55" descr="W&#10;&#10;AI-generated content may be incorrect.">
                <a:extLst>
                  <a:ext uri="{FF2B5EF4-FFF2-40B4-BE49-F238E27FC236}">
                    <a16:creationId xmlns:a16="http://schemas.microsoft.com/office/drawing/2014/main" id="{E63927B3-D3A4-A16E-027E-309CAAB2D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4531" y="4521080"/>
                <a:ext cx="594955" cy="594955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A474317-77FA-E3DE-4C0F-DD9753A74F03}"/>
                  </a:ext>
                </a:extLst>
              </p:cNvPr>
              <p:cNvSpPr txBox="1"/>
              <p:nvPr/>
            </p:nvSpPr>
            <p:spPr>
              <a:xfrm>
                <a:off x="9613643" y="5189979"/>
                <a:ext cx="16573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solidFill>
                      <a:schemeClr val="bg2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Code Interpreter Enabled for Brag Doc Generation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487ACE6-5A16-7997-CF8B-B857CB608AB6}"/>
                </a:ext>
              </a:extLst>
            </p:cNvPr>
            <p:cNvCxnSpPr>
              <a:cxnSpLocks/>
            </p:cNvCxnSpPr>
            <p:nvPr/>
          </p:nvCxnSpPr>
          <p:spPr>
            <a:xfrm>
              <a:off x="9444762" y="4818558"/>
              <a:ext cx="1314759" cy="0"/>
            </a:xfrm>
            <a:prstGeom prst="straightConnector1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42F8591-4262-3ABA-326E-BE7F899B8CF4}"/>
                </a:ext>
              </a:extLst>
            </p:cNvPr>
            <p:cNvSpPr txBox="1"/>
            <p:nvPr/>
          </p:nvSpPr>
          <p:spPr>
            <a:xfrm>
              <a:off x="9915068" y="4878702"/>
              <a:ext cx="37630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99404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E0A4-73D6-31AF-C655-AD03D35BF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8C67E-5B14-B5B2-E709-A098664DAE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885" y="2936557"/>
            <a:ext cx="8193024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-50" baseline="0" dirty="0">
                <a:ln w="3175">
                  <a:noFill/>
                </a:ln>
                <a:gradFill>
                  <a:gsLst>
                    <a:gs pos="21000">
                      <a:schemeClr val="accent1"/>
                    </a:gs>
                    <a:gs pos="100000">
                      <a:schemeClr val="accent3"/>
                    </a:gs>
                  </a:gsLst>
                  <a:lin ang="2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sz="3200" noProof="0" dirty="0">
                <a:gradFill flip="none" rotWithShape="1">
                  <a:gsLst>
                    <a:gs pos="54000">
                      <a:srgbClr val="C85890"/>
                    </a:gs>
                    <a:gs pos="10000">
                      <a:srgbClr val="7058A0"/>
                    </a:gs>
                    <a:gs pos="100000">
                      <a:srgbClr val="F89070"/>
                    </a:gs>
                  </a:gsLst>
                  <a:lin ang="0" scaled="1"/>
                  <a:tileRect/>
                </a:gradFill>
                <a:latin typeface="Segoe Sans Display Semibold"/>
                <a:ea typeface="+mj-ea"/>
                <a:cs typeface="Segoe Sans Display" pitchFamily="2" charset="0"/>
              </a:rPr>
              <a:t>Agent Solution Screenshots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85204E5-F14A-F3BF-B576-75C899D0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885" y="6439614"/>
            <a:ext cx="424246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© 2026 Microsoft Corporation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299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39B57-CCF6-00EC-7356-71FEA63C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8A6DD6-EC56-3BCA-98EB-D1C943B1F823}"/>
              </a:ext>
            </a:extLst>
          </p:cNvPr>
          <p:cNvSpPr txBox="1">
            <a:spLocks/>
          </p:cNvSpPr>
          <p:nvPr/>
        </p:nvSpPr>
        <p:spPr>
          <a:xfrm rot="5400000">
            <a:off x="1283494" y="-1152605"/>
            <a:ext cx="461963" cy="302895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  <a:prstDash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vert270" wrap="none" lIns="64008" tIns="274320" rIns="64008" bIns="5760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0" i="0" kern="1200" cap="none" spc="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>
              <a:defRPr/>
            </a:pPr>
            <a:r>
              <a:rPr lang="en-US" noProof="0" dirty="0"/>
              <a:t>Agent Snapshot</a:t>
            </a:r>
          </a:p>
        </p:txBody>
      </p:sp>
      <p:pic>
        <p:nvPicPr>
          <p:cNvPr id="12" name="Picture 11" descr="The image displays a draft of a weekly status email for Fabrikam, detailing progress, key projects, and areas needing attention.&#10;&#10;AI-generated content may be incorrect.">
            <a:extLst>
              <a:ext uri="{FF2B5EF4-FFF2-40B4-BE49-F238E27FC236}">
                <a16:creationId xmlns:a16="http://schemas.microsoft.com/office/drawing/2014/main" id="{0C4261C4-0F80-C625-9E82-4AF0BF45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422"/>
          <a:stretch>
            <a:fillRect/>
          </a:stretch>
        </p:blipFill>
        <p:spPr>
          <a:xfrm>
            <a:off x="1959073" y="932529"/>
            <a:ext cx="8273854" cy="5507461"/>
          </a:xfrm>
          <a:prstGeom prst="roundRect">
            <a:avLst>
              <a:gd name="adj" fmla="val 3825"/>
            </a:avLst>
          </a:prstGeom>
          <a:noFill/>
          <a:ln w="25400" cap="flat" cmpd="sng" algn="ctr">
            <a:gradFill>
              <a:gsLst>
                <a:gs pos="0">
                  <a:srgbClr val="1D78D4"/>
                </a:gs>
                <a:gs pos="100000">
                  <a:srgbClr val="C44ACC"/>
                </a:gs>
              </a:gsLst>
              <a:lin ang="0" scaled="0"/>
            </a:gra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5413479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utral Theme">
  <a:themeElements>
    <a:clrScheme name="BAR Light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702573"/>
      </a:accent1>
      <a:accent2>
        <a:srgbClr val="BF3AC4"/>
      </a:accent2>
      <a:accent3>
        <a:srgbClr val="FE5B38"/>
      </a:accent3>
      <a:accent4>
        <a:srgbClr val="D59DD7"/>
      </a:accent4>
      <a:accent5>
        <a:srgbClr val="FEE298"/>
      </a:accent5>
      <a:accent6>
        <a:srgbClr val="D7D2CA"/>
      </a:accent6>
      <a:hlink>
        <a:srgbClr val="0077D3"/>
      </a:hlink>
      <a:folHlink>
        <a:srgbClr val="0077D3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TEMPLATE - SA Overview Deck" id="{8E5F049E-6FB7-42A2-A1EC-A7AD212C974A}" vid="{D2ACA887-29B2-4E57-8E04-6830B6CC9D6E}"/>
    </a:ext>
  </a:extLst>
</a:theme>
</file>

<file path=ppt/theme/theme2.xml><?xml version="1.0" encoding="utf-8"?>
<a:theme xmlns:a="http://schemas.openxmlformats.org/drawingml/2006/main" name="CSA_CTO_PowerPoint Template_Light_July 2024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8DE971"/>
      </a:accent1>
      <a:accent2>
        <a:srgbClr val="49C5B1"/>
      </a:accent2>
      <a:accent3>
        <a:srgbClr val="FFB900"/>
      </a:accent3>
      <a:accent4>
        <a:srgbClr val="B3B3B3"/>
      </a:accent4>
      <a:accent5>
        <a:srgbClr val="FFF8F3"/>
      </a:accent5>
      <a:accent6>
        <a:srgbClr val="07641D"/>
      </a:accent6>
      <a:hlink>
        <a:srgbClr val="07641D"/>
      </a:hlink>
      <a:folHlink>
        <a:srgbClr val="07641D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Presentation2" id="{18A115A8-AD3F-42C3-B2F1-9257B4FF5B44}" vid="{E4DA761F-2C04-4754-AFA3-436850597A2D}"/>
    </a:ext>
  </a:extLst>
</a:theme>
</file>

<file path=ppt/theme/theme3.xml><?xml version="1.0" encoding="utf-8"?>
<a:theme xmlns:a="http://schemas.openxmlformats.org/drawingml/2006/main" name="3_Scenario_Slid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F4364C"/>
      </a:accent1>
      <a:accent2>
        <a:srgbClr val="C03BC4"/>
      </a:accent2>
      <a:accent3>
        <a:srgbClr val="8661C5"/>
      </a:accent3>
      <a:accent4>
        <a:srgbClr val="FF5C39"/>
      </a:accent4>
      <a:accent5>
        <a:srgbClr val="FF5C39"/>
      </a:accent5>
      <a:accent6>
        <a:srgbClr val="B3B3B3"/>
      </a:accent6>
      <a:hlink>
        <a:srgbClr val="F4364C"/>
      </a:hlink>
      <a:folHlink>
        <a:srgbClr val="F4364C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CSA_PPT Template + Guide_ABS_Light_June 2025.potx" id="{D42CBF77-7620-4F87-8588-EA01DB000D5B}" vid="{4355D422-3F3C-442F-B6D6-B0661108BC38}"/>
    </a:ext>
  </a:extLst>
</a:theme>
</file>

<file path=ppt/theme/theme4.xml><?xml version="1.0" encoding="utf-8"?>
<a:theme xmlns:a="http://schemas.openxmlformats.org/drawingml/2006/main" name="4_Text_Layouts">
  <a:themeElements>
    <a:clrScheme name="CAD COLORS">
      <a:dk1>
        <a:srgbClr val="000000"/>
      </a:dk1>
      <a:lt1>
        <a:srgbClr val="FFFFFF"/>
      </a:lt1>
      <a:dk2>
        <a:srgbClr val="000000"/>
      </a:dk2>
      <a:lt2>
        <a:srgbClr val="FFF8F3"/>
      </a:lt2>
      <a:accent1>
        <a:srgbClr val="F4364C"/>
      </a:accent1>
      <a:accent2>
        <a:srgbClr val="C03BC4"/>
      </a:accent2>
      <a:accent3>
        <a:srgbClr val="8661C5"/>
      </a:accent3>
      <a:accent4>
        <a:srgbClr val="FF5C39"/>
      </a:accent4>
      <a:accent5>
        <a:srgbClr val="FF5C39"/>
      </a:accent5>
      <a:accent6>
        <a:srgbClr val="B3B3B3"/>
      </a:accent6>
      <a:hlink>
        <a:srgbClr val="603BA1"/>
      </a:hlink>
      <a:folHlink>
        <a:srgbClr val="F4364C"/>
      </a:folHlink>
    </a:clrScheme>
    <a:fontScheme name="Microso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CSA_PPT Template + Guide_ABS_Light_June 2025.potx" id="{D42CBF77-7620-4F87-8588-EA01DB000D5B}" vid="{4355D422-3F3C-442F-B6D6-B0661108BC3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FFF8F3"/>
    </a:lt2>
    <a:accent1>
      <a:srgbClr val="F4364C"/>
    </a:accent1>
    <a:accent2>
      <a:srgbClr val="C03BC4"/>
    </a:accent2>
    <a:accent3>
      <a:srgbClr val="8661C5"/>
    </a:accent3>
    <a:accent4>
      <a:srgbClr val="FF5C39"/>
    </a:accent4>
    <a:accent5>
      <a:srgbClr val="FF5C39"/>
    </a:accent5>
    <a:accent6>
      <a:srgbClr val="B3B3B3"/>
    </a:accent6>
    <a:hlink>
      <a:srgbClr val="F4364C"/>
    </a:hlink>
    <a:folHlink>
      <a:srgbClr val="F4364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A3058A877025499986936A7323C48C" ma:contentTypeVersion="17" ma:contentTypeDescription="Create a new document." ma:contentTypeScope="" ma:versionID="29199521af1287f8cef2361c6072bc93">
  <xsd:schema xmlns:xsd="http://www.w3.org/2001/XMLSchema" xmlns:xs="http://www.w3.org/2001/XMLSchema" xmlns:p="http://schemas.microsoft.com/office/2006/metadata/properties" xmlns:ns1="http://schemas.microsoft.com/sharepoint/v3" xmlns:ns2="295e8ded-80fb-494f-b4c1-aa9f31a9ecec" xmlns:ns3="303932ad-3d36-4f4c-80bb-612f83547593" targetNamespace="http://schemas.microsoft.com/office/2006/metadata/properties" ma:root="true" ma:fieldsID="6f0a98644316328a530a52a01bef6413" ns1:_="" ns2:_="" ns3:_="">
    <xsd:import namespace="http://schemas.microsoft.com/sharepoint/v3"/>
    <xsd:import namespace="295e8ded-80fb-494f-b4c1-aa9f31a9ecec"/>
    <xsd:import namespace="303932ad-3d36-4f4c-80bb-612f835475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HasDigitalSignature" minOccurs="0"/>
                <xsd:element ref="ns2:DigitalSignatureProvide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e8ded-80fb-494f-b4c1-aa9f31a9e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HasDigitalSignature" ma:index="14" nillable="true" ma:displayName="Signed electronically" ma:internalName="HasDigitalSignature" ma:readOnly="true">
      <xsd:simpleType>
        <xsd:restriction base="dms:Boolean"/>
      </xsd:simpleType>
    </xsd:element>
    <xsd:element name="DigitalSignatureProvider" ma:index="15" nillable="true" ma:displayName="Signature provider" ma:internalName="DigitalSignatureProvider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932ad-3d36-4f4c-80bb-612f8354759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18545eb-4d6b-4e08-8e79-d6d68c6b0420}" ma:internalName="TaxCatchAll" ma:showField="CatchAllData" ma:web="303932ad-3d36-4f4c-80bb-612f835475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5e8ded-80fb-494f-b4c1-aa9f31a9ecec">
      <Terms xmlns="http://schemas.microsoft.com/office/infopath/2007/PartnerControls"/>
    </lcf76f155ced4ddcb4097134ff3c332f>
    <_ip_UnifiedCompliancePolicyUIAction xmlns="http://schemas.microsoft.com/sharepoint/v3" xsi:nil="true"/>
    <TaxCatchAll xmlns="303932ad-3d36-4f4c-80bb-612f8354759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D4D0C6F-0132-443E-868E-6E30E93453F5}"/>
</file>

<file path=customXml/itemProps2.xml><?xml version="1.0" encoding="utf-8"?>
<ds:datastoreItem xmlns:ds="http://schemas.openxmlformats.org/officeDocument/2006/customXml" ds:itemID="{962E216E-8770-41AE-A8D8-A0C87EB37117}"/>
</file>

<file path=customXml/itemProps3.xml><?xml version="1.0" encoding="utf-8"?>
<ds:datastoreItem xmlns:ds="http://schemas.openxmlformats.org/officeDocument/2006/customXml" ds:itemID="{D26155BC-1EBC-42BE-94F9-BE54480F569B}"/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TEMPLATE - SA Overview Deck</Template>
  <TotalTime>0</TotalTime>
  <Words>1731</Words>
  <Application>Microsoft Office PowerPoint</Application>
  <PresentationFormat>Widescreen</PresentationFormat>
  <Paragraphs>176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Aptos</vt:lpstr>
      <vt:lpstr>Arial</vt:lpstr>
      <vt:lpstr>Calibri</vt:lpstr>
      <vt:lpstr>Inter</vt:lpstr>
      <vt:lpstr>Segoe Sans</vt:lpstr>
      <vt:lpstr>Segoe Sans Display</vt:lpstr>
      <vt:lpstr>Segoe Sans Display </vt:lpstr>
      <vt:lpstr>Segoe Sans Display Semibold</vt:lpstr>
      <vt:lpstr>Segoe Sans Display Semibold (Headings)</vt:lpstr>
      <vt:lpstr>Segoe UI</vt:lpstr>
      <vt:lpstr>Segoe UI Semibold</vt:lpstr>
      <vt:lpstr>Wingdings</vt:lpstr>
      <vt:lpstr>Neutral Theme</vt:lpstr>
      <vt:lpstr>CSA_CTO_PowerPoint Template_Light_July 2024</vt:lpstr>
      <vt:lpstr>3_Scenario_Slides</vt:lpstr>
      <vt:lpstr>4_Text_Layouts</vt:lpstr>
      <vt:lpstr>PowerPoint Presentation</vt:lpstr>
      <vt:lpstr>Status Update Agent Summary</vt:lpstr>
      <vt:lpstr>Table of Contents</vt:lpstr>
      <vt:lpstr>The Status Update Agent is a declarative agent that highlights meaningful weekly accomplishments from a user’s recent Microsoft 365 activity, reinforcing progress, consistency, and impact without manual effort.  Delivered weekly* (every Friday) or on explicit user request, the agent translates everyday work signals into clear, human-readable wins — supporting morale, reflection, and recognition.  *Scheduled prompts in M365 Copilot Agent Builder coming soon!</vt:lpstr>
      <vt:lpstr>PowerPoint Presentation</vt:lpstr>
      <vt:lpstr>PowerPoint Presentation</vt:lpstr>
      <vt:lpstr>PowerPoint Presentation</vt:lpstr>
      <vt:lpstr>Agent Solution Screenshots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2026-05-02T07:33:17Z</dcterms:created>
  <dcterms:modified xsi:type="dcterms:W3CDTF">2026-05-02T07:35:52Z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0x010100A8A3058A877025499986936A7323C48C</vt:lpwstr>
  </property>
</Properties>
</file>