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37DDF9-9AE2-44C1-99E9-BA7617B9BEFF}" v="1" dt="2026-01-23T21:34:47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0769" autoAdjust="0"/>
  </p:normalViewPr>
  <p:slideViewPr>
    <p:cSldViewPr snapToGrid="0">
      <p:cViewPr varScale="1">
        <p:scale>
          <a:sx n="89" d="100"/>
          <a:sy n="89" d="100"/>
        </p:scale>
        <p:origin x="8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19A69C5A-1803-4596-955E-659335F215B4}"/>
    <pc:docChg chg="custSel modSld">
      <pc:chgData name="Jingnan Xie" userId="5c2f28a1-79a3-4aeb-a5f1-26f53b743562" providerId="ADAL" clId="{19A69C5A-1803-4596-955E-659335F215B4}" dt="2026-01-23T21:38:58.808" v="360" actId="20577"/>
      <pc:docMkLst>
        <pc:docMk/>
      </pc:docMkLst>
      <pc:sldChg chg="modSp mod modNotesTx">
        <pc:chgData name="Jingnan Xie" userId="5c2f28a1-79a3-4aeb-a5f1-26f53b743562" providerId="ADAL" clId="{19A69C5A-1803-4596-955E-659335F215B4}" dt="2026-01-23T21:27:00.419" v="248" actId="114"/>
        <pc:sldMkLst>
          <pc:docMk/>
          <pc:sldMk cId="3324784724" sldId="263"/>
        </pc:sldMkLst>
        <pc:spChg chg="mod">
          <ac:chgData name="Jingnan Xie" userId="5c2f28a1-79a3-4aeb-a5f1-26f53b743562" providerId="ADAL" clId="{19A69C5A-1803-4596-955E-659335F215B4}" dt="2026-01-23T21:27:00.419" v="248" actId="114"/>
          <ac:spMkLst>
            <pc:docMk/>
            <pc:sldMk cId="3324784724" sldId="263"/>
            <ac:spMk id="3" creationId="{B1B87EEA-37EC-59E2-2FD2-EB4B6B543F82}"/>
          </ac:spMkLst>
        </pc:spChg>
      </pc:sldChg>
      <pc:sldChg chg="modSp mod">
        <pc:chgData name="Jingnan Xie" userId="5c2f28a1-79a3-4aeb-a5f1-26f53b743562" providerId="ADAL" clId="{19A69C5A-1803-4596-955E-659335F215B4}" dt="2026-01-23T21:29:25.236" v="278" actId="20577"/>
        <pc:sldMkLst>
          <pc:docMk/>
          <pc:sldMk cId="595189331" sldId="265"/>
        </pc:sldMkLst>
        <pc:spChg chg="mod">
          <ac:chgData name="Jingnan Xie" userId="5c2f28a1-79a3-4aeb-a5f1-26f53b743562" providerId="ADAL" clId="{19A69C5A-1803-4596-955E-659335F215B4}" dt="2026-01-23T21:29:25.236" v="278" actId="20577"/>
          <ac:spMkLst>
            <pc:docMk/>
            <pc:sldMk cId="595189331" sldId="265"/>
            <ac:spMk id="3" creationId="{88DFA146-07B9-D9F6-4219-0BE8832901D6}"/>
          </ac:spMkLst>
        </pc:spChg>
      </pc:sldChg>
      <pc:sldChg chg="modNotesTx">
        <pc:chgData name="Jingnan Xie" userId="5c2f28a1-79a3-4aeb-a5f1-26f53b743562" providerId="ADAL" clId="{19A69C5A-1803-4596-955E-659335F215B4}" dt="2026-01-23T21:38:58.808" v="360" actId="20577"/>
        <pc:sldMkLst>
          <pc:docMk/>
          <pc:sldMk cId="2245616507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9CB2A-44FC-4C9C-A2C4-2521E8CBD2F3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757F3-2857-4BC1-8375-DE3290C7C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9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Orthogonal example: if statement can be used with any bool value</a:t>
            </a:r>
            <a:br>
              <a:rPr lang="en-US" dirty="0"/>
            </a:br>
            <a:r>
              <a:rPr lang="en-US" dirty="0"/>
              <a:t>                                  So if x&lt; 0 is allowed</a:t>
            </a:r>
          </a:p>
          <a:p>
            <a:r>
              <a:rPr lang="en-US" dirty="0"/>
              <a:t>                                       if f(x) is also allowed if f(x) returns a bool value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757F3-2857-4BC1-8375-DE3290C7C3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67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*p++</a:t>
            </a:r>
            <a:r>
              <a:rPr lang="en-US" dirty="0"/>
              <a:t> is interpreted as:</a:t>
            </a:r>
          </a:p>
          <a:p>
            <a:pPr rt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*(p++)  // create a copy of p, increment p, return a copy, then dereference the copy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757F3-2857-4BC1-8375-DE3290C7C3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66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F70-9C08-FC05-113C-FF91B4334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ED4606-0594-4F31-B346-AE31E5A1C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E91D5-8CF6-BB31-959F-4A9EBC5DA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9B8AE-B6D6-8D09-87E7-9C1EC601C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2B4DC-D23E-A6E9-2649-C738D52C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83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1ADDF-FAE1-5CB1-FFDC-1C6A606FF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40570-830A-C82D-C6AD-CA79474BF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FAC45-961D-AC1C-48A4-8D0FF3ED7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9AF7D-13AA-BF97-9534-0B16136C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3FEF9-3FA4-C337-2563-F387EE39E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26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9F872-4E64-1763-5728-0A075FEB6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B850F-CF36-0430-DB82-E30B124B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FD31D-C773-A1E8-BDF0-790872EEE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5854D-DAF6-C08E-6B55-505657EA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4E479-1F91-E71E-2324-58BDC99B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70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DB1EB-77BA-4E2F-FDE7-9D3F0BC55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231D7-BE89-2394-3296-97372F7EA2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01906B-216F-52DB-0E0B-5E5773A0E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16A597-69F1-5769-D7A0-BBCABAF16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49CCF-0E49-4C03-DDA9-DCCFB2E5D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E6571-A5DA-8202-A612-F2E4DC0B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2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891D-571B-2520-5143-E4A6D9B33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E1D4C-8694-92A4-F384-468BAB6E2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5A5DC-06B2-6906-5D62-5B6FE288E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411F3-8BF0-7263-FC8C-7087F7B777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D7BB1C-A9AB-DF6B-FF50-D95B3789E5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B878E-E8F7-F458-A4A4-695EA0A25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69F132-197F-ADDD-75CE-D6C01FC3A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A02D55-8D4C-C8E8-6F98-76AE0E8C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18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4EA8-1B98-7C26-A702-58953AF3F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92AB8D-A0CB-95E8-224D-9B8FBDC0D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E9820-F1E3-513F-5F92-B54348611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1469FF-35B5-8A05-0A5B-47683F9A9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690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035FE5-630A-9C05-BA1B-F56A9F1A3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12435-C304-A260-5565-6F58663D4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EC9A7-F40B-020B-0F45-7AF10906B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89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77BE7-A585-0417-B122-509CF7CE1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D66E7-F2D2-2DFC-1291-3EB15D698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EE055-313B-AF94-A393-07089DA45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61B8E-B2CE-96A8-CC84-318AC975C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1A5BB-6544-17DE-F47F-8A99B08B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76B49-1BDA-F52D-4BE7-4C531D4D2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27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CE6F8-DE0E-3C69-BD71-673EDA942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496716-ACBF-72C7-56E7-00874A9FEC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72F6A-397A-B4BE-99B9-126EEFFA8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D3D71-758F-D1A6-FD8B-B543F69D8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CA3EE-F477-4A8A-02FA-FD0AA4FAE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FF0470-9AA8-BA89-8D29-355216DC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21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26230-1801-F2C6-B088-281AD9E36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FD177-6D08-9D21-3065-03D05B2F0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E411F-09B9-496D-4996-DDF7BB7CE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91CA4-52C6-6125-F836-84019D370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61F72-6E45-8E45-209E-8DF6B4923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627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8D4B58-326C-9E8E-0B30-45F27E70FB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17D1C-47DA-A2CC-C727-0E077C0A0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029CE-BCEF-BD5E-948B-1BAE14358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A4BD-F758-8F2C-D153-EB6592266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9D2A4-B7F4-B841-752F-59D769017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4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500D7D-CB96-333B-A024-213A3D8F6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343DD-5097-2D1A-60C5-A94666537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A0CF2-FF49-5AF0-DB67-9BB9CB457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10CB95-1260-A04D-ACDB-71B58A2B8EA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20899-4BC4-B804-F6DA-553A68B64E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7B13D-6CE8-BDBE-0210-9F7AEDB80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47E4A5-B07E-E14F-9832-12651379F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5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08269-EB3D-24EB-DDC7-5AAAB29094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Language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955C69-6D5C-D5CC-BB56-E07483D571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444508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5" descr="A chronology of selected programming languages...">
            <a:extLst>
              <a:ext uri="{FF2B5EF4-FFF2-40B4-BE49-F238E27FC236}">
                <a16:creationId xmlns:a16="http://schemas.microsoft.com/office/drawing/2014/main" id="{3CF31869-AF55-2048-6329-FCE0E81125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14346" y="326017"/>
            <a:ext cx="6148147" cy="62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139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AB9AC-B4AB-8A5E-60F6-53258071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1CA0D-870C-5287-CDC7-644FF4E96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8747" y="2288784"/>
            <a:ext cx="7796540" cy="3997828"/>
          </a:xfrm>
        </p:spPr>
        <p:txBody>
          <a:bodyPr>
            <a:noAutofit/>
          </a:bodyPr>
          <a:lstStyle/>
          <a:p>
            <a:r>
              <a:rPr lang="en-US" dirty="0"/>
              <a:t>1. Scientific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 is paramount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Floating-point computations, arrays, matrices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Fortran, C++</a:t>
            </a:r>
          </a:p>
          <a:p>
            <a:r>
              <a:rPr lang="en-US" dirty="0"/>
              <a:t>2. Business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 generation, precise decimal arithmetic, high readability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COBOL, Java</a:t>
            </a:r>
          </a:p>
          <a:p>
            <a:pPr lvl="1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54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87554-8FEF-D94F-6923-3BD77B1B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3EAAF-C321-8509-84AE-AB376AF14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3. AI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Symbolic computation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Flexible structures: linked lists, trees, graphs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Code can be generated or updated while the program runs (dynamic execution)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Python, Lisp, Prolog</a:t>
            </a:r>
          </a:p>
        </p:txBody>
      </p:sp>
    </p:spTree>
    <p:extLst>
      <p:ext uri="{BB962C8B-B14F-4D97-AF65-F5344CB8AC3E}">
        <p14:creationId xmlns:p14="http://schemas.microsoft.com/office/powerpoint/2010/main" val="2948544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5E5A3-586A-577E-9A76-99D8DF7A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C64BB-4FE6-B490-0734-5C8B69493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4. Web</a:t>
            </a:r>
          </a:p>
          <a:p>
            <a:pPr lvl="1"/>
            <a:r>
              <a:rPr lang="en-US" dirty="0"/>
              <a:t>JavaScript, TypeScript, PHP, etc.</a:t>
            </a:r>
          </a:p>
          <a:p>
            <a:pPr lvl="1"/>
            <a:r>
              <a:rPr lang="en-US" dirty="0"/>
              <a:t>Markup and Style: HTML, CSS</a:t>
            </a:r>
          </a:p>
          <a:p>
            <a:r>
              <a:rPr lang="en-US" dirty="0"/>
              <a:t>5. Systems</a:t>
            </a:r>
          </a:p>
          <a:p>
            <a:pPr lvl="1"/>
            <a:r>
              <a:rPr lang="en-US" dirty="0"/>
              <a:t>Contrasted with application programming</a:t>
            </a:r>
          </a:p>
          <a:p>
            <a:pPr lvl="1"/>
            <a:r>
              <a:rPr lang="en-US" dirty="0"/>
              <a:t>Write OS components, compiler, game engine, browser engine,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Low-level hardware access</a:t>
            </a:r>
          </a:p>
          <a:p>
            <a:pPr lvl="1"/>
            <a:r>
              <a:rPr lang="en-US" dirty="0"/>
              <a:t>Examples: C, C++, Rust, D, Carbon, </a:t>
            </a:r>
            <a:r>
              <a:rPr lang="en-US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15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A2035-E97F-3372-AC0B-9F1B3514F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Evaluation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105B9-92D5-B323-9C80-8DDFA28AF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Controversial</a:t>
            </a:r>
          </a:p>
          <a:p>
            <a:r>
              <a:rPr lang="en-US" dirty="0"/>
              <a:t>From our textbook (Sebesta)</a:t>
            </a:r>
          </a:p>
          <a:p>
            <a:pPr lvl="1"/>
            <a:r>
              <a:rPr lang="en-US" dirty="0"/>
              <a:t>Readability – how easily code can be read and understood</a:t>
            </a:r>
          </a:p>
          <a:p>
            <a:pPr lvl="1"/>
            <a:r>
              <a:rPr lang="en-US" dirty="0"/>
              <a:t>Writability – how easily code can be written and expressed</a:t>
            </a:r>
          </a:p>
          <a:p>
            <a:pPr lvl="1"/>
            <a:r>
              <a:rPr lang="en-US" dirty="0"/>
              <a:t>Reliability – how consistently the language behaves according to its official rules</a:t>
            </a:r>
          </a:p>
          <a:p>
            <a:pPr lvl="1"/>
            <a:r>
              <a:rPr lang="en-US" dirty="0"/>
              <a:t>Cost – the overall expense of using the language, including training, development, and maintenance</a:t>
            </a:r>
          </a:p>
        </p:txBody>
      </p:sp>
    </p:spTree>
    <p:extLst>
      <p:ext uri="{BB962C8B-B14F-4D97-AF65-F5344CB8AC3E}">
        <p14:creationId xmlns:p14="http://schemas.microsoft.com/office/powerpoint/2010/main" val="251348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A0CD-2B46-1586-E8DD-7B1E1179C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Readability - Simplicity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C5AB4-4919-BCC3-9168-7C227C678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manageable set of features and constructs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feature multiplicity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ways to increment a variable t in C++?</a:t>
            </a:r>
          </a:p>
          <a:p>
            <a:pPr marL="342900" indent="-34290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operator overloading</a:t>
            </a:r>
          </a:p>
          <a:p>
            <a:pPr marL="793750" lvl="1" indent="-34290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operator + could do different things</a:t>
            </a:r>
          </a:p>
        </p:txBody>
      </p:sp>
    </p:spTree>
    <p:extLst>
      <p:ext uri="{BB962C8B-B14F-4D97-AF65-F5344CB8AC3E}">
        <p14:creationId xmlns:p14="http://schemas.microsoft.com/office/powerpoint/2010/main" val="950639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E7F5-D235-89B6-5B12-1A2B8F2A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Readability - Orthogonality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87EEA-37EC-59E2-2FD2-EB4B6B543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559859"/>
            <a:ext cx="7796540" cy="4490085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dirty="0"/>
              <a:t>A language is </a:t>
            </a:r>
            <a:r>
              <a:rPr lang="en-GB" altLang="en-US" i="1" dirty="0"/>
              <a:t>orthogonal</a:t>
            </a:r>
            <a:r>
              <a:rPr lang="en-GB" altLang="en-US" dirty="0"/>
              <a:t> if its features are built upon a small, </a:t>
            </a:r>
            <a:r>
              <a:rPr lang="en-GB" altLang="en-US" b="1" i="1" dirty="0"/>
              <a:t>mutually</a:t>
            </a:r>
            <a:r>
              <a:rPr lang="en-GB" altLang="en-US" i="1" dirty="0"/>
              <a:t> </a:t>
            </a:r>
            <a:r>
              <a:rPr lang="en-GB" altLang="en-US" b="1" i="1" dirty="0"/>
              <a:t>independent</a:t>
            </a:r>
            <a:r>
              <a:rPr lang="en-GB" altLang="en-US" i="1" dirty="0"/>
              <a:t> </a:t>
            </a:r>
            <a:r>
              <a:rPr lang="en-GB" altLang="en-US" dirty="0"/>
              <a:t>set of primitive operations.</a:t>
            </a:r>
          </a:p>
          <a:p>
            <a:r>
              <a:rPr lang="en-US" dirty="0"/>
              <a:t>Primitive operations are the small, basic building blocks of a language’s semantics, such as create variables, assign values, function calls, integer addition, conditional branch.</a:t>
            </a:r>
          </a:p>
          <a:p>
            <a:r>
              <a:rPr lang="en-US" b="1" i="1" dirty="0"/>
              <a:t>Mutually independent</a:t>
            </a:r>
            <a:r>
              <a:rPr lang="en-US" dirty="0"/>
              <a:t>: features work together consistently without special cases (fewer or no exceptional rules). </a:t>
            </a:r>
          </a:p>
          <a:p>
            <a:pPr lvl="1"/>
            <a:r>
              <a:rPr lang="en-US" dirty="0"/>
              <a:t>E.g. Any data type can be passed to any function unless explicitly disallowed</a:t>
            </a:r>
          </a:p>
          <a:p>
            <a:pPr lvl="1"/>
            <a:r>
              <a:rPr lang="en-US" dirty="0"/>
              <a:t>Non-orthogonal: a function cannot return an array</a:t>
            </a:r>
          </a:p>
        </p:txBody>
      </p:sp>
    </p:spTree>
    <p:extLst>
      <p:ext uri="{BB962C8B-B14F-4D97-AF65-F5344CB8AC3E}">
        <p14:creationId xmlns:p14="http://schemas.microsoft.com/office/powerpoint/2010/main" val="3324784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FE9EC-4E3B-6AFA-DD65-8C1269D2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Readability – 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731D2-2C6F-66A4-4CDB-B05CCE22A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Adequate predefined data types</a:t>
            </a:r>
          </a:p>
          <a:p>
            <a:r>
              <a:rPr lang="en-US" dirty="0"/>
              <a:t>Scalar: bool, char, short, int, double, etc.</a:t>
            </a:r>
          </a:p>
          <a:p>
            <a:r>
              <a:rPr lang="en-US" dirty="0"/>
              <a:t>Collection: array, vector, list, stack, queue, set, map,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175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C27BB-9915-9650-2FEB-652513A26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Readability -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FA146-07B9-D9F6-4219-0BE883290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Identifier forms: flexible composition</a:t>
            </a:r>
          </a:p>
          <a:p>
            <a:r>
              <a:rPr lang="en-US" dirty="0"/>
              <a:t>Keywords and methods of forming compound statements</a:t>
            </a:r>
          </a:p>
          <a:p>
            <a:pPr lvl="1"/>
            <a:r>
              <a:rPr lang="en-US" dirty="0"/>
              <a:t>If { … } vs. if … endif</a:t>
            </a:r>
          </a:p>
          <a:p>
            <a:pPr marL="349250" indent="-342900"/>
            <a:r>
              <a:rPr lang="en-US" dirty="0"/>
              <a:t>Form (code looks) and meaning (what code does): self-descriptive constructs, meaningful keywords, whitespace</a:t>
            </a:r>
          </a:p>
          <a:p>
            <a:pPr marL="800100" lvl="1" indent="-342900"/>
            <a:r>
              <a:rPr lang="en-US" dirty="0"/>
              <a:t>static in C++ is bad since it has several unrelated meanings</a:t>
            </a:r>
          </a:p>
        </p:txBody>
      </p:sp>
    </p:spTree>
    <p:extLst>
      <p:ext uri="{BB962C8B-B14F-4D97-AF65-F5344CB8AC3E}">
        <p14:creationId xmlns:p14="http://schemas.microsoft.com/office/powerpoint/2010/main" val="595189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395AC-EA88-CB49-1396-983A2F01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1C172-3D71-988F-713B-4AF3F327D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Simplicity and Orthogonality</a:t>
            </a:r>
          </a:p>
          <a:p>
            <a:r>
              <a:rPr lang="en-US" dirty="0"/>
              <a:t>Support for abstraction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define and use complex structures or operations in ways that allow details to be ignored</a:t>
            </a:r>
          </a:p>
          <a:p>
            <a:r>
              <a:rPr lang="en-US" sz="2600" dirty="0"/>
              <a:t>Expressiveness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set of relatively convenient ways of specifying operations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and richness of operators and built-in functions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OCaml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no built-in integer power (** is for floats)</a:t>
            </a:r>
          </a:p>
        </p:txBody>
      </p:sp>
    </p:spTree>
    <p:extLst>
      <p:ext uri="{BB962C8B-B14F-4D97-AF65-F5344CB8AC3E}">
        <p14:creationId xmlns:p14="http://schemas.microsoft.com/office/powerpoint/2010/main" val="461484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02DFD-9A87-4858-E67F-634FE5592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EB38B-58FA-A248-789A-72EA3A08F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198" y="1549101"/>
            <a:ext cx="8181941" cy="4500843"/>
          </a:xfrm>
        </p:spPr>
        <p:txBody>
          <a:bodyPr/>
          <a:lstStyle/>
          <a:p>
            <a:r>
              <a:rPr lang="en-US" dirty="0"/>
              <a:t>Type checking</a:t>
            </a:r>
          </a:p>
          <a:p>
            <a:pPr lvl="1"/>
            <a:r>
              <a:rPr lang="en-US" dirty="0"/>
              <a:t>Early versions of C compiler didn’t check parameter types</a:t>
            </a:r>
          </a:p>
          <a:p>
            <a:pPr lvl="1"/>
            <a:r>
              <a:rPr lang="en-US" dirty="0"/>
              <a:t>Implicit conversions</a:t>
            </a:r>
          </a:p>
          <a:p>
            <a:r>
              <a:rPr lang="en-US" dirty="0"/>
              <a:t>Exception handling</a:t>
            </a:r>
          </a:p>
          <a:p>
            <a:pPr lvl="1"/>
            <a:r>
              <a:rPr lang="en-US" dirty="0"/>
              <a:t>Deal with run-time errors</a:t>
            </a:r>
          </a:p>
          <a:p>
            <a:r>
              <a:rPr lang="en-US" dirty="0"/>
              <a:t>Aliasing pointers</a:t>
            </a:r>
          </a:p>
          <a:p>
            <a:pPr lvl="1"/>
            <a:r>
              <a:rPr lang="en-US" dirty="0"/>
              <a:t>Multiple names referencing the same memory cell</a:t>
            </a:r>
          </a:p>
        </p:txBody>
      </p:sp>
    </p:spTree>
    <p:extLst>
      <p:ext uri="{BB962C8B-B14F-4D97-AF65-F5344CB8AC3E}">
        <p14:creationId xmlns:p14="http://schemas.microsoft.com/office/powerpoint/2010/main" val="1740416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CD546-4ADE-7173-932A-46272C473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960AA-25AE-CF70-9B1A-2C6677A33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 programmers to use the language</a:t>
            </a:r>
          </a:p>
          <a:p>
            <a:r>
              <a:rPr lang="en-US" dirty="0"/>
              <a:t>Writing programs</a:t>
            </a:r>
          </a:p>
          <a:p>
            <a:r>
              <a:rPr lang="en-US" dirty="0"/>
              <a:t>Executing programs</a:t>
            </a:r>
          </a:p>
          <a:p>
            <a:r>
              <a:rPr lang="en-US" dirty="0"/>
              <a:t>Reliability</a:t>
            </a:r>
          </a:p>
          <a:p>
            <a:r>
              <a:rPr lang="en-US" dirty="0"/>
              <a:t>Maintenance</a:t>
            </a:r>
          </a:p>
        </p:txBody>
      </p:sp>
    </p:spTree>
    <p:extLst>
      <p:ext uri="{BB962C8B-B14F-4D97-AF65-F5344CB8AC3E}">
        <p14:creationId xmlns:p14="http://schemas.microsoft.com/office/powerpoint/2010/main" val="3422567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616DB-8961-0173-2590-E06376C54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Design Trade-offs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26F18-4F6A-798F-B298-5D3898586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7016" y="1112109"/>
            <a:ext cx="8803123" cy="4794422"/>
          </a:xfrm>
        </p:spPr>
        <p:txBody>
          <a:bodyPr>
            <a:normAutofit/>
          </a:bodyPr>
          <a:lstStyle/>
          <a:p>
            <a:r>
              <a:rPr lang="en-US" dirty="0"/>
              <a:t>Reliability vs. cost of execution</a:t>
            </a:r>
          </a:p>
          <a:p>
            <a:pPr lvl="1"/>
            <a:r>
              <a:rPr lang="en-US" dirty="0"/>
              <a:t>Example: Java arrays perform bounds checking automatically</a:t>
            </a:r>
          </a:p>
          <a:p>
            <a:pPr lvl="1"/>
            <a:r>
              <a:rPr lang="en-US" dirty="0"/>
              <a:t>Trade-off: extra runtime checks improve reliability but reduce performance</a:t>
            </a:r>
          </a:p>
          <a:p>
            <a:r>
              <a:rPr lang="en-US" dirty="0"/>
              <a:t>Readability vs. writability (expressiveness)</a:t>
            </a:r>
          </a:p>
          <a:p>
            <a:pPr lvl="1"/>
            <a:r>
              <a:rPr lang="en-US" dirty="0"/>
              <a:t>Highly concise or flexible syntax can make code hard to read.</a:t>
            </a:r>
          </a:p>
          <a:p>
            <a:pPr lvl="1"/>
            <a:r>
              <a:rPr lang="en-US" dirty="0"/>
              <a:t>Example: APL operators allow very compact, powerful expressions, but a single line can be nearly impossible to understand without experience.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36D971-255F-D50E-E5EE-623ACD55D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518" y="6049944"/>
            <a:ext cx="7772400" cy="43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44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92F53-0059-5A91-55BE-4346B9482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Design Trade-offs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180E3-88CA-E7F9-9E06-D2D39A141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Writability (flexibility) vs. reliability</a:t>
            </a:r>
          </a:p>
          <a:p>
            <a:pPr lvl="1"/>
            <a:r>
              <a:rPr lang="en-US" dirty="0"/>
              <a:t>Example: C++ pointers allow low-level memory manipulation:</a:t>
            </a:r>
          </a:p>
          <a:p>
            <a:pPr lvl="1"/>
            <a:r>
              <a:rPr lang="en-US" dirty="0"/>
              <a:t>while (*p++) ++s;  // concise but error-prone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16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188</TotalTime>
  <Words>689</Words>
  <Application>Microsoft Office PowerPoint</Application>
  <PresentationFormat>Widescreen</PresentationFormat>
  <Paragraphs>93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Aptos</vt:lpstr>
      <vt:lpstr>Aptos Display</vt:lpstr>
      <vt:lpstr>Arial</vt:lpstr>
      <vt:lpstr>MS Shell Dlg 2</vt:lpstr>
      <vt:lpstr>Times New Roman</vt:lpstr>
      <vt:lpstr>Wingdings</vt:lpstr>
      <vt:lpstr>Wingdings 3</vt:lpstr>
      <vt:lpstr>Madison</vt:lpstr>
      <vt:lpstr>Custom Design</vt:lpstr>
      <vt:lpstr>Language Evaluation</vt:lpstr>
      <vt:lpstr>PowerPoint Presentation</vt:lpstr>
      <vt:lpstr>Programming Domains</vt:lpstr>
      <vt:lpstr>Programming Domains</vt:lpstr>
      <vt:lpstr>Programming Domains</vt:lpstr>
      <vt:lpstr>Language Evaluation Criteria</vt:lpstr>
      <vt:lpstr>Readability - Simplicity</vt:lpstr>
      <vt:lpstr>Readability - Orthogonality</vt:lpstr>
      <vt:lpstr>Readability – Data Types</vt:lpstr>
      <vt:lpstr>Readability - Syntax</vt:lpstr>
      <vt:lpstr>Writability</vt:lpstr>
      <vt:lpstr>Reliability</vt:lpstr>
      <vt:lpstr>Cost</vt:lpstr>
      <vt:lpstr>Language Design Trade-offs</vt:lpstr>
      <vt:lpstr>Language Design Trade-offs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1</cp:revision>
  <dcterms:created xsi:type="dcterms:W3CDTF">2025-11-21T16:19:27Z</dcterms:created>
  <dcterms:modified xsi:type="dcterms:W3CDTF">2026-01-23T21:39:09Z</dcterms:modified>
</cp:coreProperties>
</file>