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1" r:id="rId6"/>
    <p:sldId id="260"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5" r:id="rId30"/>
    <p:sldId id="284" r:id="rId31"/>
    <p:sldId id="286" r:id="rId32"/>
    <p:sldId id="287"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27A007F-974B-A642-A484-FFE2C89A6851}" v="3" dt="2026-01-30T18:29:14.9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51"/>
    <p:restoredTop sz="94613"/>
  </p:normalViewPr>
  <p:slideViewPr>
    <p:cSldViewPr snapToGrid="0">
      <p:cViewPr varScale="1">
        <p:scale>
          <a:sx n="130" d="100"/>
          <a:sy n="130" d="100"/>
        </p:scale>
        <p:origin x="1008"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ingnan Xie" userId="5c2f28a1-79a3-4aeb-a5f1-26f53b743562" providerId="ADAL" clId="{99442E2A-D9CC-5B17-AA62-8A182CB6386A}"/>
    <pc:docChg chg="custSel modSld">
      <pc:chgData name="Jingnan Xie" userId="5c2f28a1-79a3-4aeb-a5f1-26f53b743562" providerId="ADAL" clId="{99442E2A-D9CC-5B17-AA62-8A182CB6386A}" dt="2026-01-30T18:30:00.854" v="22" actId="20577"/>
      <pc:docMkLst>
        <pc:docMk/>
      </pc:docMkLst>
      <pc:sldChg chg="modSp mod">
        <pc:chgData name="Jingnan Xie" userId="5c2f28a1-79a3-4aeb-a5f1-26f53b743562" providerId="ADAL" clId="{99442E2A-D9CC-5B17-AA62-8A182CB6386A}" dt="2026-01-30T18:30:00.854" v="22" actId="20577"/>
        <pc:sldMkLst>
          <pc:docMk/>
          <pc:sldMk cId="2823040284" sldId="264"/>
        </pc:sldMkLst>
        <pc:spChg chg="mod">
          <ac:chgData name="Jingnan Xie" userId="5c2f28a1-79a3-4aeb-a5f1-26f53b743562" providerId="ADAL" clId="{99442E2A-D9CC-5B17-AA62-8A182CB6386A}" dt="2026-01-30T18:30:00.854" v="22" actId="20577"/>
          <ac:spMkLst>
            <pc:docMk/>
            <pc:sldMk cId="2823040284" sldId="264"/>
            <ac:spMk id="3" creationId="{B258D1AC-B1EA-2D64-699D-608200D67102}"/>
          </ac:spMkLst>
        </pc:spChg>
      </pc:sldChg>
      <pc:sldChg chg="modAnim">
        <pc:chgData name="Jingnan Xie" userId="5c2f28a1-79a3-4aeb-a5f1-26f53b743562" providerId="ADAL" clId="{99442E2A-D9CC-5B17-AA62-8A182CB6386A}" dt="2026-01-28T15:19:21.780" v="5"/>
        <pc:sldMkLst>
          <pc:docMk/>
          <pc:sldMk cId="1579568964" sldId="269"/>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dirty="0"/>
              <a:t>1/30/26</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nchor="ctr"/>
          <a:lstStyle>
            <a:lvl1pPr>
              <a:defRPr sz="2400">
                <a:latin typeface="Times New Roman" panose="02020603050405020304" pitchFamily="18" charset="0"/>
                <a:cs typeface="Times New Roman" panose="02020603050405020304" pitchFamily="18" charset="0"/>
              </a:defRPr>
            </a:lvl1pPr>
            <a:lvl2pPr>
              <a:defRPr sz="2000">
                <a:latin typeface="Times New Roman" panose="02020603050405020304" pitchFamily="18" charset="0"/>
                <a:cs typeface="Times New Roman" panose="02020603050405020304" pitchFamily="18" charset="0"/>
              </a:defRPr>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7D162C4-EDD9-4389-A98B-B87ECEA2A816}" type="datetimeFigureOut">
              <a:rPr lang="en-US" dirty="0"/>
              <a:t>1/30/26</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5059C3-6A89-4494-99FF-5A4D6FFD50EB}" type="datetimeFigureOut">
              <a:rPr lang="en-US" dirty="0"/>
              <a:t>1/30/26</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dirty="0"/>
              <a:t>1/30/26</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dirty="0"/>
              <a:t>1/30/26</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dirty="0"/>
              <a:t>1/30/26</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t>1/30/26</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D525BB-DA17-4BA0-B3C8-3AC3ABC827E6}" type="datetimeFigureOut">
              <a:rPr lang="en-US" dirty="0"/>
              <a:t>1/30/26</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6C4C9A-3960-41CF-A4E9-2A8FB932454B}" type="datetimeFigureOut">
              <a:rPr lang="en-US" dirty="0"/>
              <a:t>1/30/26</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dirty="0"/>
              <a:t>1/30/26</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dirty="0"/>
              <a:t>1/30/26</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t>1/30/26</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6B4AE-47F2-7F66-244F-76BE12E7B7FA}"/>
              </a:ext>
            </a:extLst>
          </p:cNvPr>
          <p:cNvSpPr>
            <a:spLocks noGrp="1"/>
          </p:cNvSpPr>
          <p:nvPr>
            <p:ph type="ctrTitle"/>
          </p:nvPr>
        </p:nvSpPr>
        <p:spPr/>
        <p:txBody>
          <a:bodyPr/>
          <a:lstStyle/>
          <a:p>
            <a:r>
              <a:rPr lang="en-US" dirty="0"/>
              <a:t>Classes of Languages</a:t>
            </a:r>
          </a:p>
        </p:txBody>
      </p:sp>
      <p:sp>
        <p:nvSpPr>
          <p:cNvPr id="3" name="Subtitle 2">
            <a:extLst>
              <a:ext uri="{FF2B5EF4-FFF2-40B4-BE49-F238E27FC236}">
                <a16:creationId xmlns:a16="http://schemas.microsoft.com/office/drawing/2014/main" id="{BF709C80-EEBB-A8C9-F7EE-7568E356A27C}"/>
              </a:ext>
            </a:extLst>
          </p:cNvPr>
          <p:cNvSpPr>
            <a:spLocks noGrp="1"/>
          </p:cNvSpPr>
          <p:nvPr>
            <p:ph type="subTitle" idx="1"/>
          </p:nvPr>
        </p:nvSpPr>
        <p:spPr/>
        <p:txBody>
          <a:bodyPr/>
          <a:lstStyle/>
          <a:p>
            <a:r>
              <a:rPr lang="en-US" dirty="0"/>
              <a:t>CMSC 330: Programming Languages</a:t>
            </a:r>
          </a:p>
        </p:txBody>
      </p:sp>
    </p:spTree>
    <p:extLst>
      <p:ext uri="{BB962C8B-B14F-4D97-AF65-F5344CB8AC3E}">
        <p14:creationId xmlns:p14="http://schemas.microsoft.com/office/powerpoint/2010/main" val="3967758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03ABC-BE7B-E8B1-18FF-54F8B87EB081}"/>
              </a:ext>
            </a:extLst>
          </p:cNvPr>
          <p:cNvSpPr>
            <a:spLocks noGrp="1"/>
          </p:cNvSpPr>
          <p:nvPr>
            <p:ph type="title"/>
          </p:nvPr>
        </p:nvSpPr>
        <p:spPr/>
        <p:txBody>
          <a:bodyPr/>
          <a:lstStyle/>
          <a:p>
            <a:r>
              <a:rPr lang="en-US" dirty="0"/>
              <a:t>Common Classes of Languages</a:t>
            </a:r>
          </a:p>
        </p:txBody>
      </p:sp>
      <p:sp>
        <p:nvSpPr>
          <p:cNvPr id="3" name="Content Placeholder 2">
            <a:extLst>
              <a:ext uri="{FF2B5EF4-FFF2-40B4-BE49-F238E27FC236}">
                <a16:creationId xmlns:a16="http://schemas.microsoft.com/office/drawing/2014/main" id="{E524D841-0551-B923-9767-CBECFA8E6BA1}"/>
              </a:ext>
            </a:extLst>
          </p:cNvPr>
          <p:cNvSpPr>
            <a:spLocks noGrp="1"/>
          </p:cNvSpPr>
          <p:nvPr>
            <p:ph idx="1"/>
          </p:nvPr>
        </p:nvSpPr>
        <p:spPr/>
        <p:txBody>
          <a:bodyPr/>
          <a:lstStyle/>
          <a:p>
            <a:r>
              <a:rPr lang="en-US" dirty="0"/>
              <a:t>Imperative </a:t>
            </a:r>
          </a:p>
          <a:p>
            <a:r>
              <a:rPr lang="en-US" dirty="0"/>
              <a:t>Functional</a:t>
            </a:r>
          </a:p>
          <a:p>
            <a:r>
              <a:rPr lang="en-US" dirty="0"/>
              <a:t>Object-oriented</a:t>
            </a:r>
          </a:p>
          <a:p>
            <a:r>
              <a:rPr lang="en-US" dirty="0"/>
              <a:t>Logic</a:t>
            </a:r>
          </a:p>
          <a:p>
            <a:endParaRPr lang="en-US" dirty="0"/>
          </a:p>
        </p:txBody>
      </p:sp>
    </p:spTree>
    <p:extLst>
      <p:ext uri="{BB962C8B-B14F-4D97-AF65-F5344CB8AC3E}">
        <p14:creationId xmlns:p14="http://schemas.microsoft.com/office/powerpoint/2010/main" val="40740788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0AF66-E964-2F73-FA32-C7A275A8C032}"/>
              </a:ext>
            </a:extLst>
          </p:cNvPr>
          <p:cNvSpPr>
            <a:spLocks noGrp="1"/>
          </p:cNvSpPr>
          <p:nvPr>
            <p:ph type="title"/>
          </p:nvPr>
        </p:nvSpPr>
        <p:spPr/>
        <p:txBody>
          <a:bodyPr/>
          <a:lstStyle/>
          <a:p>
            <a:r>
              <a:rPr lang="en-US" dirty="0"/>
              <a:t>Von </a:t>
            </a:r>
            <a:r>
              <a:rPr lang="en-US" dirty="0" err="1"/>
              <a:t>Neumman</a:t>
            </a:r>
            <a:r>
              <a:rPr lang="en-US" dirty="0"/>
              <a:t> Model </a:t>
            </a:r>
          </a:p>
        </p:txBody>
      </p:sp>
      <p:pic>
        <p:nvPicPr>
          <p:cNvPr id="5" name="Content Placeholder 4" descr="A diagram of a computer system&#10;&#10;AI-generated content may be incorrect.">
            <a:extLst>
              <a:ext uri="{FF2B5EF4-FFF2-40B4-BE49-F238E27FC236}">
                <a16:creationId xmlns:a16="http://schemas.microsoft.com/office/drawing/2014/main" id="{8EBECD92-7311-4A68-7A00-B19A15501ACE}"/>
              </a:ext>
            </a:extLst>
          </p:cNvPr>
          <p:cNvPicPr>
            <a:picLocks noGrp="1" noChangeAspect="1"/>
          </p:cNvPicPr>
          <p:nvPr>
            <p:ph idx="1"/>
          </p:nvPr>
        </p:nvPicPr>
        <p:blipFill>
          <a:blip r:embed="rId2"/>
          <a:stretch>
            <a:fillRect/>
          </a:stretch>
        </p:blipFill>
        <p:spPr>
          <a:xfrm>
            <a:off x="998621" y="1569308"/>
            <a:ext cx="10359190" cy="5288692"/>
          </a:xfrm>
        </p:spPr>
      </p:pic>
    </p:spTree>
    <p:extLst>
      <p:ext uri="{BB962C8B-B14F-4D97-AF65-F5344CB8AC3E}">
        <p14:creationId xmlns:p14="http://schemas.microsoft.com/office/powerpoint/2010/main" val="8921616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54380-D090-E5AD-853F-0C1DCBB87239}"/>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Imperative Languages</a:t>
            </a:r>
          </a:p>
        </p:txBody>
      </p:sp>
      <p:sp>
        <p:nvSpPr>
          <p:cNvPr id="3" name="Content Placeholder 2">
            <a:extLst>
              <a:ext uri="{FF2B5EF4-FFF2-40B4-BE49-F238E27FC236}">
                <a16:creationId xmlns:a16="http://schemas.microsoft.com/office/drawing/2014/main" id="{816866AC-3D4F-74BF-3BA3-336BEA2B0104}"/>
              </a:ext>
            </a:extLst>
          </p:cNvPr>
          <p:cNvSpPr>
            <a:spLocks noGrp="1"/>
          </p:cNvSpPr>
          <p:nvPr>
            <p:ph idx="1"/>
          </p:nvPr>
        </p:nvSpPr>
        <p:spPr>
          <a:xfrm>
            <a:off x="2477036" y="974888"/>
            <a:ext cx="7796540" cy="3997828"/>
          </a:xfrm>
        </p:spPr>
        <p:txBody>
          <a:bodyPr/>
          <a:lstStyle/>
          <a:p>
            <a:r>
              <a:rPr lang="en-US" dirty="0"/>
              <a:t>An imperative language sticks close to this model, and the semantics is all about what happens in the memory. It therefore emphasizes statements which have an effect on memory.</a:t>
            </a:r>
          </a:p>
          <a:p>
            <a:endParaRPr lang="en-US" dirty="0"/>
          </a:p>
        </p:txBody>
      </p:sp>
      <p:pic>
        <p:nvPicPr>
          <p:cNvPr id="5" name="Picture 4" descr="A diagram of a graph&#10;&#10;AI-generated content may be incorrect.">
            <a:extLst>
              <a:ext uri="{FF2B5EF4-FFF2-40B4-BE49-F238E27FC236}">
                <a16:creationId xmlns:a16="http://schemas.microsoft.com/office/drawing/2014/main" id="{2B2F694A-BED9-E09B-BCEC-3AAAE96F1858}"/>
              </a:ext>
            </a:extLst>
          </p:cNvPr>
          <p:cNvPicPr>
            <a:picLocks noChangeAspect="1"/>
          </p:cNvPicPr>
          <p:nvPr/>
        </p:nvPicPr>
        <p:blipFill>
          <a:blip r:embed="rId2"/>
          <a:stretch>
            <a:fillRect/>
          </a:stretch>
        </p:blipFill>
        <p:spPr>
          <a:xfrm>
            <a:off x="2477036" y="3794133"/>
            <a:ext cx="7958331" cy="2952656"/>
          </a:xfrm>
          <a:prstGeom prst="rect">
            <a:avLst/>
          </a:prstGeom>
        </p:spPr>
      </p:pic>
    </p:spTree>
    <p:extLst>
      <p:ext uri="{BB962C8B-B14F-4D97-AF65-F5344CB8AC3E}">
        <p14:creationId xmlns:p14="http://schemas.microsoft.com/office/powerpoint/2010/main" val="35502886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diagram of a computer code&#10;&#10;AI-generated content may be incorrect.">
            <a:extLst>
              <a:ext uri="{FF2B5EF4-FFF2-40B4-BE49-F238E27FC236}">
                <a16:creationId xmlns:a16="http://schemas.microsoft.com/office/drawing/2014/main" id="{F5ED2B46-696B-5BC3-2829-134781BA4E6D}"/>
              </a:ext>
            </a:extLst>
          </p:cNvPr>
          <p:cNvPicPr>
            <a:picLocks noGrp="1" noChangeAspect="1"/>
          </p:cNvPicPr>
          <p:nvPr>
            <p:ph idx="1"/>
          </p:nvPr>
        </p:nvPicPr>
        <p:blipFill>
          <a:blip r:embed="rId2"/>
          <a:stretch>
            <a:fillRect/>
          </a:stretch>
        </p:blipFill>
        <p:spPr>
          <a:xfrm>
            <a:off x="2197894" y="245096"/>
            <a:ext cx="7796212" cy="2051510"/>
          </a:xfrm>
        </p:spPr>
      </p:pic>
      <p:pic>
        <p:nvPicPr>
          <p:cNvPr id="7" name="Picture 6" descr="A diagram of a computer code&#10;&#10;AI-generated content may be incorrect.">
            <a:extLst>
              <a:ext uri="{FF2B5EF4-FFF2-40B4-BE49-F238E27FC236}">
                <a16:creationId xmlns:a16="http://schemas.microsoft.com/office/drawing/2014/main" id="{7AA8F451-C27A-FE29-8033-0CBE8697CA2A}"/>
              </a:ext>
            </a:extLst>
          </p:cNvPr>
          <p:cNvPicPr>
            <a:picLocks noChangeAspect="1"/>
          </p:cNvPicPr>
          <p:nvPr/>
        </p:nvPicPr>
        <p:blipFill>
          <a:blip r:embed="rId3"/>
          <a:stretch>
            <a:fillRect/>
          </a:stretch>
        </p:blipFill>
        <p:spPr>
          <a:xfrm>
            <a:off x="2209800" y="2296606"/>
            <a:ext cx="7796212" cy="2200905"/>
          </a:xfrm>
          <a:prstGeom prst="rect">
            <a:avLst/>
          </a:prstGeom>
        </p:spPr>
      </p:pic>
      <p:pic>
        <p:nvPicPr>
          <p:cNvPr id="9" name="Picture 8" descr="A diagram of a computer code&#10;&#10;AI-generated content may be incorrect.">
            <a:extLst>
              <a:ext uri="{FF2B5EF4-FFF2-40B4-BE49-F238E27FC236}">
                <a16:creationId xmlns:a16="http://schemas.microsoft.com/office/drawing/2014/main" id="{E0DB38E7-2301-C401-F0D5-58BCBC199C0E}"/>
              </a:ext>
            </a:extLst>
          </p:cNvPr>
          <p:cNvPicPr>
            <a:picLocks noChangeAspect="1"/>
          </p:cNvPicPr>
          <p:nvPr/>
        </p:nvPicPr>
        <p:blipFill>
          <a:blip r:embed="rId4"/>
          <a:stretch>
            <a:fillRect/>
          </a:stretch>
        </p:blipFill>
        <p:spPr>
          <a:xfrm>
            <a:off x="2209800" y="4497511"/>
            <a:ext cx="7808118" cy="2200905"/>
          </a:xfrm>
          <a:prstGeom prst="rect">
            <a:avLst/>
          </a:prstGeom>
        </p:spPr>
      </p:pic>
    </p:spTree>
    <p:extLst>
      <p:ext uri="{BB962C8B-B14F-4D97-AF65-F5344CB8AC3E}">
        <p14:creationId xmlns:p14="http://schemas.microsoft.com/office/powerpoint/2010/main" val="42058046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B0F3308-12C4-4DD7-ABB4-D0DFAA3C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6A24046D-AAB6-4470-AC22-6448D576E5B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6" name="Picture 15">
            <a:extLst>
              <a:ext uri="{FF2B5EF4-FFF2-40B4-BE49-F238E27FC236}">
                <a16:creationId xmlns:a16="http://schemas.microsoft.com/office/drawing/2014/main" id="{211A0A85-392D-49DA-B9EC-82262B3B96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8" name="Rectangle 17">
            <a:extLst>
              <a:ext uri="{FF2B5EF4-FFF2-40B4-BE49-F238E27FC236}">
                <a16:creationId xmlns:a16="http://schemas.microsoft.com/office/drawing/2014/main" id="{73AFD74C-283C-45BD-885B-6E6635E4B3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CE3DE725-FEB0-422F-BDBA-A29C95768A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05058156-257B-4118-BA50-5869C8AF6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F95EF5-D5C2-7544-83F0-000E932A53C9}"/>
              </a:ext>
            </a:extLst>
          </p:cNvPr>
          <p:cNvSpPr>
            <a:spLocks noGrp="1"/>
          </p:cNvSpPr>
          <p:nvPr>
            <p:ph type="title"/>
          </p:nvPr>
        </p:nvSpPr>
        <p:spPr>
          <a:xfrm>
            <a:off x="1969803" y="808056"/>
            <a:ext cx="8608037" cy="1077229"/>
          </a:xfrm>
        </p:spPr>
        <p:txBody>
          <a:bodyPr>
            <a:normAutofit/>
          </a:bodyPr>
          <a:lstStyle/>
          <a:p>
            <a:r>
              <a:rPr lang="en-US" dirty="0">
                <a:latin typeface="Times New Roman" panose="02020603050405020304" pitchFamily="18" charset="0"/>
                <a:cs typeface="Times New Roman" panose="02020603050405020304" pitchFamily="18" charset="0"/>
              </a:rPr>
              <a:t>Imperative Languages</a:t>
            </a:r>
          </a:p>
        </p:txBody>
      </p:sp>
      <p:sp>
        <p:nvSpPr>
          <p:cNvPr id="9" name="Content Placeholder 8">
            <a:extLst>
              <a:ext uri="{FF2B5EF4-FFF2-40B4-BE49-F238E27FC236}">
                <a16:creationId xmlns:a16="http://schemas.microsoft.com/office/drawing/2014/main" id="{C5FA242A-695C-5A12-E6CC-357428A0B2E9}"/>
              </a:ext>
            </a:extLst>
          </p:cNvPr>
          <p:cNvSpPr>
            <a:spLocks noGrp="1"/>
          </p:cNvSpPr>
          <p:nvPr>
            <p:ph idx="1"/>
          </p:nvPr>
        </p:nvSpPr>
        <p:spPr>
          <a:xfrm>
            <a:off x="1975805" y="1495168"/>
            <a:ext cx="8645394" cy="4856205"/>
          </a:xfrm>
        </p:spPr>
        <p:txBody>
          <a:bodyPr>
            <a:normAutofit/>
          </a:bodyPr>
          <a:lstStyle/>
          <a:p>
            <a:r>
              <a:rPr lang="en-US" dirty="0"/>
              <a:t>In programming language theory (and in this course), the memory, as a whole, in whatever form and technology it involves, is called the state, so just remember: </a:t>
            </a:r>
          </a:p>
          <a:p>
            <a:pPr marL="1371600" lvl="3" indent="0">
              <a:buNone/>
            </a:pPr>
            <a:r>
              <a:rPr lang="en-US" sz="2400" dirty="0"/>
              <a:t>State = All the data stored in memory </a:t>
            </a:r>
          </a:p>
          <a:p>
            <a:pPr marL="349250" indent="-342900"/>
            <a:r>
              <a:rPr lang="en-US" dirty="0"/>
              <a:t>Therefore, the meaning of an imperative language is the sequence of state transitions that the statements in the language produce. Such a process is therefore called stateful.</a:t>
            </a:r>
          </a:p>
        </p:txBody>
      </p:sp>
      <p:sp>
        <p:nvSpPr>
          <p:cNvPr id="24" name="Rectangle 23">
            <a:extLst>
              <a:ext uri="{FF2B5EF4-FFF2-40B4-BE49-F238E27FC236}">
                <a16:creationId xmlns:a16="http://schemas.microsoft.com/office/drawing/2014/main" id="{D23B4D99-FEA8-489A-8436-A2F113BE1B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77952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28CCF-9F0F-4E8D-D7C8-4130A508580C}"/>
              </a:ext>
            </a:extLst>
          </p:cNvPr>
          <p:cNvSpPr>
            <a:spLocks noGrp="1"/>
          </p:cNvSpPr>
          <p:nvPr>
            <p:ph type="title"/>
          </p:nvPr>
        </p:nvSpPr>
        <p:spPr/>
        <p:txBody>
          <a:bodyPr>
            <a:normAutofit/>
          </a:bodyPr>
          <a:lstStyle/>
          <a:p>
            <a:r>
              <a:rPr lang="en-US" sz="3200" dirty="0">
                <a:latin typeface="Times New Roman" panose="02020603050405020304" pitchFamily="18" charset="0"/>
                <a:cs typeface="Times New Roman" panose="02020603050405020304" pitchFamily="18" charset="0"/>
              </a:rPr>
              <a:t>What is Wrong with the Imperative Paradigm?</a:t>
            </a:r>
          </a:p>
        </p:txBody>
      </p:sp>
      <p:sp>
        <p:nvSpPr>
          <p:cNvPr id="3" name="Content Placeholder 2">
            <a:extLst>
              <a:ext uri="{FF2B5EF4-FFF2-40B4-BE49-F238E27FC236}">
                <a16:creationId xmlns:a16="http://schemas.microsoft.com/office/drawing/2014/main" id="{7AF2FA52-786B-E2BC-6B79-E76853EBDD1F}"/>
              </a:ext>
            </a:extLst>
          </p:cNvPr>
          <p:cNvSpPr>
            <a:spLocks noGrp="1"/>
          </p:cNvSpPr>
          <p:nvPr>
            <p:ph idx="1"/>
          </p:nvPr>
        </p:nvSpPr>
        <p:spPr/>
        <p:txBody>
          <a:bodyPr>
            <a:normAutofit/>
          </a:bodyPr>
          <a:lstStyle/>
          <a:p>
            <a:r>
              <a:rPr lang="en-US" dirty="0"/>
              <a:t>Memory is complicated (registers, status bits, caches, RAM, run-time stack, …) and does not always correspond in a natural way to program structure. </a:t>
            </a:r>
          </a:p>
          <a:p>
            <a:r>
              <a:rPr lang="en-US" dirty="0"/>
              <a:t>Mentally keeping track of dozens or 100’s of variables is difficult. </a:t>
            </a:r>
          </a:p>
          <a:p>
            <a:r>
              <a:rPr lang="en-US" dirty="0"/>
              <a:t>Debuggers (Eclipse, GDB) help, but are very complicated (many people just use print statements to print out all relevant variables)</a:t>
            </a:r>
          </a:p>
        </p:txBody>
      </p:sp>
    </p:spTree>
    <p:extLst>
      <p:ext uri="{BB962C8B-B14F-4D97-AF65-F5344CB8AC3E}">
        <p14:creationId xmlns:p14="http://schemas.microsoft.com/office/powerpoint/2010/main" val="4001508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276E5-DA19-9161-815A-0F2095688486}"/>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Functional Languages</a:t>
            </a:r>
          </a:p>
        </p:txBody>
      </p:sp>
      <p:sp>
        <p:nvSpPr>
          <p:cNvPr id="3" name="Content Placeholder 2">
            <a:extLst>
              <a:ext uri="{FF2B5EF4-FFF2-40B4-BE49-F238E27FC236}">
                <a16:creationId xmlns:a16="http://schemas.microsoft.com/office/drawing/2014/main" id="{8D82AB60-DC0D-A253-D2AB-798C4069255F}"/>
              </a:ext>
            </a:extLst>
          </p:cNvPr>
          <p:cNvSpPr>
            <a:spLocks noGrp="1"/>
          </p:cNvSpPr>
          <p:nvPr>
            <p:ph idx="1"/>
          </p:nvPr>
        </p:nvSpPr>
        <p:spPr>
          <a:xfrm>
            <a:off x="2442411" y="1660357"/>
            <a:ext cx="8127728" cy="4596063"/>
          </a:xfrm>
        </p:spPr>
        <p:txBody>
          <a:bodyPr/>
          <a:lstStyle/>
          <a:p>
            <a:r>
              <a:rPr lang="en-US" dirty="0"/>
              <a:t>What is the essence of mathematical reasoning?</a:t>
            </a:r>
          </a:p>
          <a:p>
            <a:r>
              <a:rPr lang="en-US" dirty="0"/>
              <a:t>For example, in the case of ordinary algebra:</a:t>
            </a:r>
          </a:p>
          <a:p>
            <a:r>
              <a:rPr lang="en-US" dirty="0"/>
              <a:t>(3 + 4) * (5 - 2) = 7 * (5 - 2) = 7 * 3 = 21</a:t>
            </a:r>
          </a:p>
          <a:p>
            <a:r>
              <a:rPr lang="en-US" dirty="0"/>
              <a:t>No variables keeping track of the state.</a:t>
            </a:r>
          </a:p>
          <a:p>
            <a:r>
              <a:rPr lang="en-US" dirty="0"/>
              <a:t>The computation rewrite one term to another using basic definitions of  +, -, and *.</a:t>
            </a:r>
          </a:p>
        </p:txBody>
      </p:sp>
    </p:spTree>
    <p:extLst>
      <p:ext uri="{BB962C8B-B14F-4D97-AF65-F5344CB8AC3E}">
        <p14:creationId xmlns:p14="http://schemas.microsoft.com/office/powerpoint/2010/main" val="40397573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80EC3-E505-80BF-A665-DC9F201BEE0D}"/>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Functional Languages</a:t>
            </a:r>
          </a:p>
        </p:txBody>
      </p:sp>
      <p:sp>
        <p:nvSpPr>
          <p:cNvPr id="3" name="Content Placeholder 2">
            <a:extLst>
              <a:ext uri="{FF2B5EF4-FFF2-40B4-BE49-F238E27FC236}">
                <a16:creationId xmlns:a16="http://schemas.microsoft.com/office/drawing/2014/main" id="{B258D1AC-B1EA-2D64-699D-608200D67102}"/>
              </a:ext>
            </a:extLst>
          </p:cNvPr>
          <p:cNvSpPr>
            <a:spLocks noGrp="1"/>
          </p:cNvSpPr>
          <p:nvPr>
            <p:ph idx="1"/>
          </p:nvPr>
        </p:nvSpPr>
        <p:spPr>
          <a:xfrm>
            <a:off x="2286000" y="1756611"/>
            <a:ext cx="8284139" cy="4293333"/>
          </a:xfrm>
        </p:spPr>
        <p:txBody>
          <a:bodyPr>
            <a:normAutofit fontScale="92500" lnSpcReduction="20000"/>
          </a:bodyPr>
          <a:lstStyle/>
          <a:p>
            <a:r>
              <a:rPr lang="en-US" dirty="0"/>
              <a:t>Functional programming is a style of programming in which the fundamental method of computation is </a:t>
            </a:r>
            <a:r>
              <a:rPr lang="en-US" dirty="0">
                <a:solidFill>
                  <a:srgbClr val="00B0F0"/>
                </a:solidFill>
              </a:rPr>
              <a:t>applying a function to arguments</a:t>
            </a:r>
            <a:r>
              <a:rPr lang="en-US" dirty="0"/>
              <a:t>; a functional programming language is one that supports and encourages the functional style. </a:t>
            </a:r>
          </a:p>
          <a:p>
            <a:r>
              <a:rPr lang="en-US" dirty="0"/>
              <a:t>Functional programming avoids mutable state: variables are immutable bindings rather than changeable memory locations, and new data structures are created instead of updated. Memory is implicit—the programmer manipulates values rather than memory locations. Pure functional code is </a:t>
            </a:r>
            <a:r>
              <a:rPr lang="en-US" dirty="0">
                <a:solidFill>
                  <a:srgbClr val="00B0F0"/>
                </a:solidFill>
              </a:rPr>
              <a:t>referentially transparent</a:t>
            </a:r>
            <a:r>
              <a:rPr lang="en-US" dirty="0"/>
              <a:t>: </a:t>
            </a:r>
            <a:r>
              <a:rPr lang="en-US" i="1" dirty="0"/>
              <a:t>expressions can be replaced by their results without changing </a:t>
            </a:r>
            <a:r>
              <a:rPr lang="en-US" i="1"/>
              <a:t>program behavior</a:t>
            </a:r>
            <a:endParaRPr lang="en-US" dirty="0">
              <a:solidFill>
                <a:srgbClr val="00B0F0"/>
              </a:solidFill>
            </a:endParaRPr>
          </a:p>
        </p:txBody>
      </p:sp>
    </p:spTree>
    <p:extLst>
      <p:ext uri="{BB962C8B-B14F-4D97-AF65-F5344CB8AC3E}">
        <p14:creationId xmlns:p14="http://schemas.microsoft.com/office/powerpoint/2010/main" val="28230402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1C10D-53E9-938E-17D8-3DE670C117E5}"/>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Referential Transparency</a:t>
            </a:r>
          </a:p>
        </p:txBody>
      </p:sp>
      <p:sp>
        <p:nvSpPr>
          <p:cNvPr id="3" name="Content Placeholder 2">
            <a:extLst>
              <a:ext uri="{FF2B5EF4-FFF2-40B4-BE49-F238E27FC236}">
                <a16:creationId xmlns:a16="http://schemas.microsoft.com/office/drawing/2014/main" id="{26731804-CAA5-FF89-F660-58187EB0B77E}"/>
              </a:ext>
            </a:extLst>
          </p:cNvPr>
          <p:cNvSpPr>
            <a:spLocks noGrp="1"/>
          </p:cNvSpPr>
          <p:nvPr>
            <p:ph idx="1"/>
          </p:nvPr>
        </p:nvSpPr>
        <p:spPr/>
        <p:txBody>
          <a:bodyPr/>
          <a:lstStyle/>
          <a:p>
            <a:r>
              <a:rPr lang="en-US" dirty="0"/>
              <a:t>A function is </a:t>
            </a:r>
            <a:r>
              <a:rPr lang="en-US" i="1" dirty="0"/>
              <a:t>referentially transparent</a:t>
            </a:r>
            <a:r>
              <a:rPr lang="en-US" dirty="0"/>
              <a:t> if a call can be replaced by its value without changing program behavior.</a:t>
            </a:r>
          </a:p>
          <a:p>
            <a:r>
              <a:rPr lang="en-US" dirty="0"/>
              <a:t>Output depends </a:t>
            </a:r>
            <a:r>
              <a:rPr lang="en-US" b="1" dirty="0"/>
              <a:t>only</a:t>
            </a:r>
            <a:r>
              <a:rPr lang="en-US" dirty="0"/>
              <a:t> on input.</a:t>
            </a:r>
          </a:p>
          <a:p>
            <a:r>
              <a:rPr lang="en-US" dirty="0"/>
              <a:t>No side effects (no modifying global variables, no hidden state, no I/O).</a:t>
            </a:r>
          </a:p>
          <a:p>
            <a:r>
              <a:rPr lang="en-US" dirty="0"/>
              <a:t>Same input → always same output.</a:t>
            </a:r>
          </a:p>
        </p:txBody>
      </p:sp>
    </p:spTree>
    <p:extLst>
      <p:ext uri="{BB962C8B-B14F-4D97-AF65-F5344CB8AC3E}">
        <p14:creationId xmlns:p14="http://schemas.microsoft.com/office/powerpoint/2010/main" val="23609273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B1E44-B3C9-B7BB-AEE9-CCFCE1CA9002}"/>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Referential Transparency</a:t>
            </a:r>
          </a:p>
        </p:txBody>
      </p:sp>
      <p:sp>
        <p:nvSpPr>
          <p:cNvPr id="3" name="Content Placeholder 2">
            <a:extLst>
              <a:ext uri="{FF2B5EF4-FFF2-40B4-BE49-F238E27FC236}">
                <a16:creationId xmlns:a16="http://schemas.microsoft.com/office/drawing/2014/main" id="{E29745CB-33DD-C4D0-6B45-DA7B94AC84DB}"/>
              </a:ext>
            </a:extLst>
          </p:cNvPr>
          <p:cNvSpPr>
            <a:spLocks noGrp="1"/>
          </p:cNvSpPr>
          <p:nvPr>
            <p:ph idx="1"/>
          </p:nvPr>
        </p:nvSpPr>
        <p:spPr>
          <a:xfrm>
            <a:off x="2436714" y="1101621"/>
            <a:ext cx="7796540" cy="3997828"/>
          </a:xfrm>
        </p:spPr>
        <p:txBody>
          <a:bodyPr/>
          <a:lstStyle/>
          <a:p>
            <a:r>
              <a:rPr lang="en-US" dirty="0"/>
              <a:t>More predictable and easier to reason about.</a:t>
            </a:r>
          </a:p>
          <a:p>
            <a:r>
              <a:rPr lang="en-US" dirty="0"/>
              <a:t>Easier debugging and testing.</a:t>
            </a:r>
          </a:p>
          <a:p>
            <a:r>
              <a:rPr lang="en-US" dirty="0"/>
              <a:t>Enables compiler optimization and safe parallel execution.</a:t>
            </a:r>
          </a:p>
          <a:p>
            <a:endParaRPr lang="en-US" dirty="0"/>
          </a:p>
        </p:txBody>
      </p:sp>
      <p:pic>
        <p:nvPicPr>
          <p:cNvPr id="5" name="Picture 4">
            <a:extLst>
              <a:ext uri="{FF2B5EF4-FFF2-40B4-BE49-F238E27FC236}">
                <a16:creationId xmlns:a16="http://schemas.microsoft.com/office/drawing/2014/main" id="{CE74E13F-8FEA-CD8A-AEE4-EB9DD75FC779}"/>
              </a:ext>
            </a:extLst>
          </p:cNvPr>
          <p:cNvPicPr>
            <a:picLocks noChangeAspect="1"/>
          </p:cNvPicPr>
          <p:nvPr/>
        </p:nvPicPr>
        <p:blipFill>
          <a:blip r:embed="rId2"/>
          <a:stretch>
            <a:fillRect/>
          </a:stretch>
        </p:blipFill>
        <p:spPr>
          <a:xfrm>
            <a:off x="2436714" y="3990619"/>
            <a:ext cx="7772400" cy="2822121"/>
          </a:xfrm>
          <a:prstGeom prst="rect">
            <a:avLst/>
          </a:prstGeom>
        </p:spPr>
      </p:pic>
    </p:spTree>
    <p:extLst>
      <p:ext uri="{BB962C8B-B14F-4D97-AF65-F5344CB8AC3E}">
        <p14:creationId xmlns:p14="http://schemas.microsoft.com/office/powerpoint/2010/main" val="10800650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08D52-267F-5634-E955-F03A9E24B76B}"/>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Ways to Compare Languages</a:t>
            </a:r>
          </a:p>
        </p:txBody>
      </p:sp>
      <p:sp>
        <p:nvSpPr>
          <p:cNvPr id="3" name="Content Placeholder 2">
            <a:extLst>
              <a:ext uri="{FF2B5EF4-FFF2-40B4-BE49-F238E27FC236}">
                <a16:creationId xmlns:a16="http://schemas.microsoft.com/office/drawing/2014/main" id="{07123BBC-4BB4-5ACB-289F-B6A65879895F}"/>
              </a:ext>
            </a:extLst>
          </p:cNvPr>
          <p:cNvSpPr>
            <a:spLocks noGrp="1"/>
          </p:cNvSpPr>
          <p:nvPr>
            <p:ph idx="1"/>
          </p:nvPr>
        </p:nvSpPr>
        <p:spPr/>
        <p:txBody>
          <a:bodyPr/>
          <a:lstStyle/>
          <a:p>
            <a:r>
              <a:rPr lang="en-US" dirty="0"/>
              <a:t>Imperative vs. Declarative</a:t>
            </a:r>
          </a:p>
          <a:p>
            <a:r>
              <a:rPr lang="en-US" dirty="0"/>
              <a:t>Structured vs. Non-structured</a:t>
            </a:r>
          </a:p>
          <a:p>
            <a:r>
              <a:rPr lang="en-US" dirty="0"/>
              <a:t>Compiled vs. Interpreted vs. Hybrid</a:t>
            </a:r>
          </a:p>
        </p:txBody>
      </p:sp>
    </p:spTree>
    <p:extLst>
      <p:ext uri="{BB962C8B-B14F-4D97-AF65-F5344CB8AC3E}">
        <p14:creationId xmlns:p14="http://schemas.microsoft.com/office/powerpoint/2010/main" val="40530252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9E052-E155-18F9-6BC4-BD5377761AAB}"/>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Imperative vs. Declarative</a:t>
            </a:r>
          </a:p>
        </p:txBody>
      </p:sp>
      <p:sp>
        <p:nvSpPr>
          <p:cNvPr id="3" name="Content Placeholder 2">
            <a:extLst>
              <a:ext uri="{FF2B5EF4-FFF2-40B4-BE49-F238E27FC236}">
                <a16:creationId xmlns:a16="http://schemas.microsoft.com/office/drawing/2014/main" id="{F884D5AB-EBA9-F7F9-09D8-631984FA26D9}"/>
              </a:ext>
            </a:extLst>
          </p:cNvPr>
          <p:cNvSpPr>
            <a:spLocks noGrp="1"/>
          </p:cNvSpPr>
          <p:nvPr>
            <p:ph idx="1"/>
          </p:nvPr>
        </p:nvSpPr>
        <p:spPr>
          <a:xfrm>
            <a:off x="2370221" y="1430086"/>
            <a:ext cx="8199918" cy="3997828"/>
          </a:xfrm>
        </p:spPr>
        <p:txBody>
          <a:bodyPr/>
          <a:lstStyle/>
          <a:p>
            <a:r>
              <a:rPr lang="en-US" dirty="0"/>
              <a:t>A declarative language lets you </a:t>
            </a:r>
            <a:r>
              <a:rPr lang="en-US" b="1" dirty="0"/>
              <a:t>state what you want</a:t>
            </a:r>
            <a:r>
              <a:rPr lang="en-US" dirty="0"/>
              <a:t>, without specifying the exact sequence of steps to achieve it.</a:t>
            </a:r>
          </a:p>
          <a:p>
            <a:r>
              <a:rPr lang="en-US" dirty="0"/>
              <a:t>E.g., JavaScript DOM (imperative) vs </a:t>
            </a:r>
            <a:r>
              <a:rPr lang="en-US" dirty="0" err="1"/>
              <a:t>React.js</a:t>
            </a:r>
            <a:r>
              <a:rPr lang="en-US" dirty="0"/>
              <a:t> (declarative)</a:t>
            </a:r>
          </a:p>
          <a:p>
            <a:r>
              <a:rPr lang="en-US" dirty="0"/>
              <a:t>E.g., </a:t>
            </a:r>
          </a:p>
          <a:p>
            <a:endParaRPr lang="en-US" dirty="0"/>
          </a:p>
        </p:txBody>
      </p:sp>
      <p:pic>
        <p:nvPicPr>
          <p:cNvPr id="5" name="Picture 4">
            <a:extLst>
              <a:ext uri="{FF2B5EF4-FFF2-40B4-BE49-F238E27FC236}">
                <a16:creationId xmlns:a16="http://schemas.microsoft.com/office/drawing/2014/main" id="{8E4C3E1B-FC00-B0A7-EDA0-4AEF8B6E9D8C}"/>
              </a:ext>
            </a:extLst>
          </p:cNvPr>
          <p:cNvPicPr>
            <a:picLocks noChangeAspect="1"/>
          </p:cNvPicPr>
          <p:nvPr/>
        </p:nvPicPr>
        <p:blipFill>
          <a:blip r:embed="rId2"/>
          <a:stretch>
            <a:fillRect/>
          </a:stretch>
        </p:blipFill>
        <p:spPr>
          <a:xfrm>
            <a:off x="1776663" y="4483100"/>
            <a:ext cx="3517900" cy="2146300"/>
          </a:xfrm>
          <a:prstGeom prst="rect">
            <a:avLst/>
          </a:prstGeom>
        </p:spPr>
      </p:pic>
      <p:pic>
        <p:nvPicPr>
          <p:cNvPr id="6" name="Picture 5">
            <a:extLst>
              <a:ext uri="{FF2B5EF4-FFF2-40B4-BE49-F238E27FC236}">
                <a16:creationId xmlns:a16="http://schemas.microsoft.com/office/drawing/2014/main" id="{EEDBE6B6-704A-02D7-B8C0-72957E2C4D93}"/>
              </a:ext>
            </a:extLst>
          </p:cNvPr>
          <p:cNvPicPr>
            <a:picLocks noChangeAspect="1"/>
          </p:cNvPicPr>
          <p:nvPr/>
        </p:nvPicPr>
        <p:blipFill>
          <a:blip r:embed="rId3"/>
          <a:stretch>
            <a:fillRect/>
          </a:stretch>
        </p:blipFill>
        <p:spPr>
          <a:xfrm>
            <a:off x="5294563" y="4972716"/>
            <a:ext cx="6053754" cy="719677"/>
          </a:xfrm>
          <a:prstGeom prst="rect">
            <a:avLst/>
          </a:prstGeom>
        </p:spPr>
      </p:pic>
    </p:spTree>
    <p:extLst>
      <p:ext uri="{BB962C8B-B14F-4D97-AF65-F5344CB8AC3E}">
        <p14:creationId xmlns:p14="http://schemas.microsoft.com/office/powerpoint/2010/main" val="4547785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88AE3-0E72-70D6-D03E-5D8BA867CCCD}"/>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Structured vs. Unstructured</a:t>
            </a:r>
          </a:p>
        </p:txBody>
      </p:sp>
      <p:sp>
        <p:nvSpPr>
          <p:cNvPr id="3" name="Content Placeholder 2">
            <a:extLst>
              <a:ext uri="{FF2B5EF4-FFF2-40B4-BE49-F238E27FC236}">
                <a16:creationId xmlns:a16="http://schemas.microsoft.com/office/drawing/2014/main" id="{10F64C1C-3030-70A7-1C26-CFE1A4768026}"/>
              </a:ext>
            </a:extLst>
          </p:cNvPr>
          <p:cNvSpPr>
            <a:spLocks noGrp="1"/>
          </p:cNvSpPr>
          <p:nvPr>
            <p:ph idx="1"/>
          </p:nvPr>
        </p:nvSpPr>
        <p:spPr/>
        <p:txBody>
          <a:bodyPr/>
          <a:lstStyle/>
          <a:p>
            <a:r>
              <a:rPr lang="en-US" dirty="0"/>
              <a:t>Structured Languages use three control flow mechanisms</a:t>
            </a:r>
          </a:p>
          <a:p>
            <a:pPr marL="457200" lvl="1" indent="0">
              <a:buNone/>
            </a:pPr>
            <a:r>
              <a:rPr lang="en-US" dirty="0"/>
              <a:t>1. Sequence (successive statements)</a:t>
            </a:r>
          </a:p>
          <a:p>
            <a:pPr marL="457200" lvl="1" indent="0">
              <a:buNone/>
            </a:pPr>
            <a:r>
              <a:rPr lang="en-US" dirty="0"/>
              <a:t>2. Selection (e.g., if/else or switch)</a:t>
            </a:r>
          </a:p>
          <a:p>
            <a:pPr marL="457200" lvl="1" indent="0">
              <a:buNone/>
            </a:pPr>
            <a:r>
              <a:rPr lang="en-US" dirty="0"/>
              <a:t>3. Repetition (e.g., for loops, while loops)</a:t>
            </a:r>
          </a:p>
          <a:p>
            <a:r>
              <a:rPr lang="en-US" dirty="0"/>
              <a:t>Any computable function can be computed with only these three mechanisms </a:t>
            </a:r>
          </a:p>
          <a:p>
            <a:endParaRPr lang="en-US" dirty="0"/>
          </a:p>
        </p:txBody>
      </p:sp>
    </p:spTree>
    <p:extLst>
      <p:ext uri="{BB962C8B-B14F-4D97-AF65-F5344CB8AC3E}">
        <p14:creationId xmlns:p14="http://schemas.microsoft.com/office/powerpoint/2010/main" val="1579568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80868-DDF3-DCC5-1517-E4C4897DA9B0}"/>
              </a:ext>
            </a:extLst>
          </p:cNvPr>
          <p:cNvSpPr>
            <a:spLocks noGrp="1"/>
          </p:cNvSpPr>
          <p:nvPr>
            <p:ph type="title"/>
          </p:nvPr>
        </p:nvSpPr>
        <p:spPr/>
        <p:txBody>
          <a:bodyPr/>
          <a:lstStyle/>
          <a:p>
            <a:r>
              <a:rPr lang="en-US" dirty="0"/>
              <a:t>Structured Languages</a:t>
            </a:r>
          </a:p>
        </p:txBody>
      </p:sp>
      <p:pic>
        <p:nvPicPr>
          <p:cNvPr id="5" name="Content Placeholder 4">
            <a:extLst>
              <a:ext uri="{FF2B5EF4-FFF2-40B4-BE49-F238E27FC236}">
                <a16:creationId xmlns:a16="http://schemas.microsoft.com/office/drawing/2014/main" id="{FA0DE2E8-B959-9BED-C0BB-127F6074236D}"/>
              </a:ext>
            </a:extLst>
          </p:cNvPr>
          <p:cNvPicPr>
            <a:picLocks noGrp="1" noChangeAspect="1"/>
          </p:cNvPicPr>
          <p:nvPr>
            <p:ph idx="1"/>
          </p:nvPr>
        </p:nvPicPr>
        <p:blipFill>
          <a:blip r:embed="rId2"/>
          <a:stretch>
            <a:fillRect/>
          </a:stretch>
        </p:blipFill>
        <p:spPr>
          <a:xfrm>
            <a:off x="2157414" y="1643064"/>
            <a:ext cx="8072436" cy="4829174"/>
          </a:xfrm>
        </p:spPr>
      </p:pic>
    </p:spTree>
    <p:extLst>
      <p:ext uri="{BB962C8B-B14F-4D97-AF65-F5344CB8AC3E}">
        <p14:creationId xmlns:p14="http://schemas.microsoft.com/office/powerpoint/2010/main" val="27244826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838E4-8963-AAF6-4893-169C5A5FDC68}"/>
              </a:ext>
            </a:extLst>
          </p:cNvPr>
          <p:cNvSpPr>
            <a:spLocks noGrp="1"/>
          </p:cNvSpPr>
          <p:nvPr>
            <p:ph type="title"/>
          </p:nvPr>
        </p:nvSpPr>
        <p:spPr/>
        <p:txBody>
          <a:bodyPr/>
          <a:lstStyle/>
          <a:p>
            <a:r>
              <a:rPr lang="en-US" dirty="0"/>
              <a:t>Unstructured Languages</a:t>
            </a:r>
          </a:p>
        </p:txBody>
      </p:sp>
      <p:pic>
        <p:nvPicPr>
          <p:cNvPr id="5" name="Content Placeholder 4">
            <a:extLst>
              <a:ext uri="{FF2B5EF4-FFF2-40B4-BE49-F238E27FC236}">
                <a16:creationId xmlns:a16="http://schemas.microsoft.com/office/drawing/2014/main" id="{1020A2EB-6BEB-4D8D-9A47-538372B5702B}"/>
              </a:ext>
            </a:extLst>
          </p:cNvPr>
          <p:cNvPicPr>
            <a:picLocks noGrp="1" noChangeAspect="1"/>
          </p:cNvPicPr>
          <p:nvPr>
            <p:ph idx="1"/>
          </p:nvPr>
        </p:nvPicPr>
        <p:blipFill>
          <a:blip r:embed="rId2"/>
          <a:stretch>
            <a:fillRect/>
          </a:stretch>
        </p:blipFill>
        <p:spPr>
          <a:xfrm>
            <a:off x="1971675" y="1600200"/>
            <a:ext cx="8929688" cy="4914900"/>
          </a:xfrm>
        </p:spPr>
      </p:pic>
    </p:spTree>
    <p:extLst>
      <p:ext uri="{BB962C8B-B14F-4D97-AF65-F5344CB8AC3E}">
        <p14:creationId xmlns:p14="http://schemas.microsoft.com/office/powerpoint/2010/main" val="10100103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93EE8-734C-4A0C-188F-8ED62C790A0B}"/>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A3EA3CB7-9CE3-ED0F-10F8-0164B4154076}"/>
              </a:ext>
            </a:extLst>
          </p:cNvPr>
          <p:cNvSpPr>
            <a:spLocks noGrp="1"/>
          </p:cNvSpPr>
          <p:nvPr>
            <p:ph idx="1"/>
          </p:nvPr>
        </p:nvSpPr>
        <p:spPr>
          <a:xfrm>
            <a:off x="1971675" y="1357313"/>
            <a:ext cx="8598464" cy="5014912"/>
          </a:xfrm>
        </p:spPr>
        <p:txBody>
          <a:bodyPr>
            <a:normAutofit/>
          </a:bodyPr>
          <a:lstStyle/>
          <a:p>
            <a:r>
              <a:rPr lang="en-US" dirty="0"/>
              <a:t>What languages are structured?</a:t>
            </a:r>
          </a:p>
          <a:p>
            <a:r>
              <a:rPr lang="en-US" dirty="0"/>
              <a:t>What languages are unstructured?</a:t>
            </a:r>
          </a:p>
          <a:p>
            <a:r>
              <a:rPr lang="en-US" dirty="0"/>
              <a:t>Why would you want to program in an unstructured language?</a:t>
            </a:r>
          </a:p>
          <a:p>
            <a:pPr lvl="1"/>
            <a:r>
              <a:rPr lang="en-US" sz="2400" dirty="0"/>
              <a:t>Maximum control and efficiency (direct access to CPU instructions and registers)</a:t>
            </a:r>
          </a:p>
          <a:p>
            <a:pPr lvl="1"/>
            <a:r>
              <a:rPr lang="en-US" sz="2400" dirty="0"/>
              <a:t>Hardware-level manipulation</a:t>
            </a:r>
          </a:p>
          <a:p>
            <a:pPr lvl="1"/>
            <a:r>
              <a:rPr lang="en-US" sz="2400" dirty="0"/>
              <a:t>Use very little resources</a:t>
            </a:r>
          </a:p>
        </p:txBody>
      </p:sp>
    </p:spTree>
    <p:extLst>
      <p:ext uri="{BB962C8B-B14F-4D97-AF65-F5344CB8AC3E}">
        <p14:creationId xmlns:p14="http://schemas.microsoft.com/office/powerpoint/2010/main" val="4142499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3F92F-5BF0-E5CE-F1AE-30C73F4B91A1}"/>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Compiled vs. Interpreted vs. Hybrid</a:t>
            </a:r>
          </a:p>
        </p:txBody>
      </p:sp>
      <p:sp>
        <p:nvSpPr>
          <p:cNvPr id="3" name="Content Placeholder 2">
            <a:extLst>
              <a:ext uri="{FF2B5EF4-FFF2-40B4-BE49-F238E27FC236}">
                <a16:creationId xmlns:a16="http://schemas.microsoft.com/office/drawing/2014/main" id="{E4B3B9A6-E258-7802-DE9B-F14F0ABC253F}"/>
              </a:ext>
            </a:extLst>
          </p:cNvPr>
          <p:cNvSpPr>
            <a:spLocks noGrp="1"/>
          </p:cNvSpPr>
          <p:nvPr>
            <p:ph idx="1"/>
          </p:nvPr>
        </p:nvSpPr>
        <p:spPr>
          <a:xfrm>
            <a:off x="2346158" y="1648326"/>
            <a:ext cx="8223981" cy="4584032"/>
          </a:xfrm>
        </p:spPr>
        <p:txBody>
          <a:bodyPr/>
          <a:lstStyle/>
          <a:p>
            <a:r>
              <a:rPr lang="en-US" dirty="0"/>
              <a:t>Language Implementation Methods</a:t>
            </a:r>
          </a:p>
          <a:p>
            <a:r>
              <a:rPr lang="en-US" dirty="0"/>
              <a:t>Ahead-Of-Time (AOT) Compilation</a:t>
            </a:r>
          </a:p>
          <a:p>
            <a:pPr lvl="1"/>
            <a:r>
              <a:rPr lang="en-US" dirty="0"/>
              <a:t>Entire program translated from source to target before being run.</a:t>
            </a:r>
          </a:p>
          <a:p>
            <a:pPr lvl="1"/>
            <a:r>
              <a:rPr lang="en-US" dirty="0"/>
              <a:t>Target language is at lower level of abstraction.</a:t>
            </a:r>
          </a:p>
          <a:p>
            <a:r>
              <a:rPr lang="en-US" dirty="0"/>
              <a:t>Just-In-Time (JIT) Compilation</a:t>
            </a:r>
          </a:p>
          <a:p>
            <a:pPr lvl="1"/>
            <a:r>
              <a:rPr lang="en-US" dirty="0"/>
              <a:t>Compiles Intermediate Representation (IR) to machine code at runtime</a:t>
            </a:r>
          </a:p>
          <a:p>
            <a:endParaRPr lang="en-US" dirty="0"/>
          </a:p>
        </p:txBody>
      </p:sp>
    </p:spTree>
    <p:extLst>
      <p:ext uri="{BB962C8B-B14F-4D97-AF65-F5344CB8AC3E}">
        <p14:creationId xmlns:p14="http://schemas.microsoft.com/office/powerpoint/2010/main" val="2529916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B8A72-968C-C299-85AA-920357B6B1A0}"/>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Compiled vs. Interpreted vs. Hybrid</a:t>
            </a:r>
          </a:p>
        </p:txBody>
      </p:sp>
      <p:sp>
        <p:nvSpPr>
          <p:cNvPr id="3" name="Content Placeholder 2">
            <a:extLst>
              <a:ext uri="{FF2B5EF4-FFF2-40B4-BE49-F238E27FC236}">
                <a16:creationId xmlns:a16="http://schemas.microsoft.com/office/drawing/2014/main" id="{92AC4C04-F970-19E2-F4CC-6202E52DA1E4}"/>
              </a:ext>
            </a:extLst>
          </p:cNvPr>
          <p:cNvSpPr>
            <a:spLocks noGrp="1"/>
          </p:cNvSpPr>
          <p:nvPr>
            <p:ph idx="1"/>
          </p:nvPr>
        </p:nvSpPr>
        <p:spPr/>
        <p:txBody>
          <a:bodyPr/>
          <a:lstStyle/>
          <a:p>
            <a:r>
              <a:rPr lang="en-US" dirty="0"/>
              <a:t>Pure Interpretation</a:t>
            </a:r>
          </a:p>
          <a:p>
            <a:pPr lvl="1"/>
            <a:r>
              <a:rPr lang="en-US" dirty="0"/>
              <a:t>Statements are executed immediately</a:t>
            </a:r>
          </a:p>
          <a:p>
            <a:r>
              <a:rPr lang="en-US" dirty="0"/>
              <a:t>Hybrid Implementation Systems</a:t>
            </a:r>
          </a:p>
          <a:p>
            <a:pPr lvl="1"/>
            <a:r>
              <a:rPr lang="en-US" dirty="0"/>
              <a:t>Compile to Intermediate Representation (IR) which then is interpreted</a:t>
            </a:r>
          </a:p>
        </p:txBody>
      </p:sp>
    </p:spTree>
    <p:extLst>
      <p:ext uri="{BB962C8B-B14F-4D97-AF65-F5344CB8AC3E}">
        <p14:creationId xmlns:p14="http://schemas.microsoft.com/office/powerpoint/2010/main" val="7823943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38FFE-D869-1670-D0B7-EF9D9E471246}"/>
              </a:ext>
            </a:extLst>
          </p:cNvPr>
          <p:cNvSpPr>
            <a:spLocks noGrp="1"/>
          </p:cNvSpPr>
          <p:nvPr>
            <p:ph type="title"/>
          </p:nvPr>
        </p:nvSpPr>
        <p:spPr/>
        <p:txBody>
          <a:bodyPr/>
          <a:lstStyle/>
          <a:p>
            <a:endParaRPr lang="en-US"/>
          </a:p>
        </p:txBody>
      </p:sp>
      <p:pic>
        <p:nvPicPr>
          <p:cNvPr id="1026" name="Picture 2" descr="CSE Btech Notes: Multilevel viewpoint of a machine">
            <a:extLst>
              <a:ext uri="{FF2B5EF4-FFF2-40B4-BE49-F238E27FC236}">
                <a16:creationId xmlns:a16="http://schemas.microsoft.com/office/drawing/2014/main" id="{3F4A705D-0157-B0F8-20BC-8D6484C74E3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66474" y="808057"/>
            <a:ext cx="8103665" cy="5568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43370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7A115-2B36-F984-F3A1-58C79D811BED}"/>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AOT Compilation</a:t>
            </a:r>
          </a:p>
        </p:txBody>
      </p:sp>
      <p:pic>
        <p:nvPicPr>
          <p:cNvPr id="5" name="Content Placeholder 4">
            <a:extLst>
              <a:ext uri="{FF2B5EF4-FFF2-40B4-BE49-F238E27FC236}">
                <a16:creationId xmlns:a16="http://schemas.microsoft.com/office/drawing/2014/main" id="{15DB2FA1-E199-30D1-4E39-CE4E883ABF6F}"/>
              </a:ext>
            </a:extLst>
          </p:cNvPr>
          <p:cNvPicPr>
            <a:picLocks noGrp="1" noChangeAspect="1"/>
          </p:cNvPicPr>
          <p:nvPr>
            <p:ph idx="1"/>
          </p:nvPr>
        </p:nvPicPr>
        <p:blipFill>
          <a:blip r:embed="rId2"/>
          <a:stretch>
            <a:fillRect/>
          </a:stretch>
        </p:blipFill>
        <p:spPr>
          <a:xfrm>
            <a:off x="2165683" y="1583684"/>
            <a:ext cx="8115133" cy="2865801"/>
          </a:xfrm>
        </p:spPr>
      </p:pic>
      <p:sp>
        <p:nvSpPr>
          <p:cNvPr id="6" name="TextBox 5">
            <a:extLst>
              <a:ext uri="{FF2B5EF4-FFF2-40B4-BE49-F238E27FC236}">
                <a16:creationId xmlns:a16="http://schemas.microsoft.com/office/drawing/2014/main" id="{0AF6F5C6-450B-9EC2-2245-C906F1DB9AE2}"/>
              </a:ext>
            </a:extLst>
          </p:cNvPr>
          <p:cNvSpPr txBox="1"/>
          <p:nvPr/>
        </p:nvSpPr>
        <p:spPr>
          <a:xfrm>
            <a:off x="2262891" y="5041232"/>
            <a:ext cx="6111087" cy="923330"/>
          </a:xfrm>
          <a:prstGeom prst="rect">
            <a:avLst/>
          </a:prstGeom>
          <a:noFill/>
        </p:spPr>
        <p:txBody>
          <a:bodyPr wrap="square" rtlCol="0">
            <a:spAutoFit/>
          </a:bodyPr>
          <a:lstStyle/>
          <a:p>
            <a:pPr marL="285750" indent="-285750">
              <a:buFont typeface="Arial" panose="020B0604020202020204" pitchFamily="34" charset="0"/>
              <a:buChar char="•"/>
            </a:pPr>
            <a:r>
              <a:rPr lang="en-US" dirty="0"/>
              <a:t>Examples?</a:t>
            </a:r>
          </a:p>
          <a:p>
            <a:pPr marL="285750" indent="-285750">
              <a:buFont typeface="Arial" panose="020B0604020202020204" pitchFamily="34" charset="0"/>
              <a:buChar char="•"/>
            </a:pPr>
            <a:r>
              <a:rPr lang="en-US" dirty="0"/>
              <a:t>C/C++, Rust, Go </a:t>
            </a:r>
          </a:p>
          <a:p>
            <a:endParaRPr lang="en-US" dirty="0"/>
          </a:p>
        </p:txBody>
      </p:sp>
    </p:spTree>
    <p:extLst>
      <p:ext uri="{BB962C8B-B14F-4D97-AF65-F5344CB8AC3E}">
        <p14:creationId xmlns:p14="http://schemas.microsoft.com/office/powerpoint/2010/main" val="2367339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linds(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blinds(horizontal)">
                                      <p:cBhvr>
                                        <p:cTn id="1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F3E52-466B-D7B7-DDF3-E71E3B6B6EAA}"/>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Pure Interpretation</a:t>
            </a:r>
          </a:p>
        </p:txBody>
      </p:sp>
      <p:sp>
        <p:nvSpPr>
          <p:cNvPr id="3" name="Content Placeholder 2">
            <a:extLst>
              <a:ext uri="{FF2B5EF4-FFF2-40B4-BE49-F238E27FC236}">
                <a16:creationId xmlns:a16="http://schemas.microsoft.com/office/drawing/2014/main" id="{2905CCDB-F1CE-564B-32AE-E2748D4FEBE1}"/>
              </a:ext>
            </a:extLst>
          </p:cNvPr>
          <p:cNvSpPr>
            <a:spLocks noGrp="1"/>
          </p:cNvSpPr>
          <p:nvPr>
            <p:ph idx="1"/>
          </p:nvPr>
        </p:nvSpPr>
        <p:spPr/>
        <p:txBody>
          <a:bodyPr>
            <a:normAutofit fontScale="92500" lnSpcReduction="10000"/>
          </a:bodyPr>
          <a:lstStyle/>
          <a:p>
            <a:endParaRPr lang="en-US" dirty="0"/>
          </a:p>
          <a:p>
            <a:endParaRPr lang="en-US" dirty="0"/>
          </a:p>
          <a:p>
            <a:endParaRPr lang="en-US" dirty="0"/>
          </a:p>
          <a:p>
            <a:endParaRPr lang="en-US" dirty="0"/>
          </a:p>
          <a:p>
            <a:endParaRPr lang="en-US" dirty="0"/>
          </a:p>
          <a:p>
            <a:r>
              <a:rPr lang="en-US" dirty="0"/>
              <a:t>Examples?</a:t>
            </a:r>
          </a:p>
          <a:p>
            <a:r>
              <a:rPr lang="en-US" dirty="0"/>
              <a:t>Python, Ruby, PHP (commonly hybrid, but can be pure as toys)</a:t>
            </a:r>
          </a:p>
          <a:p>
            <a:endParaRPr lang="en-US" dirty="0"/>
          </a:p>
        </p:txBody>
      </p:sp>
      <p:pic>
        <p:nvPicPr>
          <p:cNvPr id="5" name="Picture 4">
            <a:extLst>
              <a:ext uri="{FF2B5EF4-FFF2-40B4-BE49-F238E27FC236}">
                <a16:creationId xmlns:a16="http://schemas.microsoft.com/office/drawing/2014/main" id="{EF183031-DF2E-E165-0BBA-5E0D8F33D3A5}"/>
              </a:ext>
            </a:extLst>
          </p:cNvPr>
          <p:cNvPicPr>
            <a:picLocks noChangeAspect="1"/>
          </p:cNvPicPr>
          <p:nvPr/>
        </p:nvPicPr>
        <p:blipFill>
          <a:blip r:embed="rId2"/>
          <a:stretch>
            <a:fillRect/>
          </a:stretch>
        </p:blipFill>
        <p:spPr>
          <a:xfrm>
            <a:off x="2335776" y="1528096"/>
            <a:ext cx="8234363" cy="2872453"/>
          </a:xfrm>
          <a:prstGeom prst="rect">
            <a:avLst/>
          </a:prstGeom>
        </p:spPr>
      </p:pic>
    </p:spTree>
    <p:extLst>
      <p:ext uri="{BB962C8B-B14F-4D97-AF65-F5344CB8AC3E}">
        <p14:creationId xmlns:p14="http://schemas.microsoft.com/office/powerpoint/2010/main" val="2784078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blinds(horizontal)">
                                      <p:cBhvr>
                                        <p:cTn id="7" dur="500"/>
                                        <p:tgtEl>
                                          <p:spTgt spid="3">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blinds(horizontal)">
                                      <p:cBhvr>
                                        <p:cTn id="1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DFA45-B9DF-95DE-DD1C-0C35595C2D74}"/>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Pure Interpretation</a:t>
            </a:r>
          </a:p>
        </p:txBody>
      </p:sp>
      <p:sp>
        <p:nvSpPr>
          <p:cNvPr id="3" name="Content Placeholder 2">
            <a:extLst>
              <a:ext uri="{FF2B5EF4-FFF2-40B4-BE49-F238E27FC236}">
                <a16:creationId xmlns:a16="http://schemas.microsoft.com/office/drawing/2014/main" id="{8F5DDAD9-2549-DE52-3916-FD78F6B09396}"/>
              </a:ext>
            </a:extLst>
          </p:cNvPr>
          <p:cNvSpPr>
            <a:spLocks noGrp="1"/>
          </p:cNvSpPr>
          <p:nvPr>
            <p:ph idx="1"/>
          </p:nvPr>
        </p:nvSpPr>
        <p:spPr>
          <a:xfrm>
            <a:off x="2328863" y="1757363"/>
            <a:ext cx="8241276" cy="4700587"/>
          </a:xfrm>
        </p:spPr>
        <p:txBody>
          <a:bodyPr>
            <a:normAutofit/>
          </a:bodyPr>
          <a:lstStyle/>
          <a:p>
            <a:r>
              <a:rPr lang="en-US" dirty="0"/>
              <a:t>The interpreter itself is usually </a:t>
            </a:r>
            <a:r>
              <a:rPr lang="en-US" b="1" dirty="0"/>
              <a:t>compiled once</a:t>
            </a:r>
            <a:r>
              <a:rPr lang="en-US" dirty="0"/>
              <a:t> to machine code (e.g., in C).</a:t>
            </a:r>
          </a:p>
          <a:p>
            <a:r>
              <a:rPr lang="en-US" dirty="0"/>
              <a:t>In a real interpreter :</a:t>
            </a:r>
          </a:p>
          <a:p>
            <a:pPr lvl="1">
              <a:buFont typeface="Arial" panose="020B0604020202020204" pitchFamily="34" charset="0"/>
              <a:buChar char="•"/>
            </a:pPr>
            <a:r>
              <a:rPr lang="en-US" dirty="0"/>
              <a:t>There is a </a:t>
            </a:r>
            <a:r>
              <a:rPr lang="en-US" b="1" dirty="0" err="1"/>
              <a:t>lexer</a:t>
            </a:r>
            <a:r>
              <a:rPr lang="en-US" dirty="0"/>
              <a:t> (tokenizes source code)</a:t>
            </a:r>
          </a:p>
          <a:p>
            <a:pPr lvl="1">
              <a:buFont typeface="Arial" panose="020B0604020202020204" pitchFamily="34" charset="0"/>
              <a:buChar char="•"/>
            </a:pPr>
            <a:r>
              <a:rPr lang="en-US" dirty="0"/>
              <a:t>A </a:t>
            </a:r>
            <a:r>
              <a:rPr lang="en-US" b="1" dirty="0"/>
              <a:t>parser</a:t>
            </a:r>
            <a:r>
              <a:rPr lang="en-US" dirty="0"/>
              <a:t> (builds a structure like an AST — abstract syntax tree)</a:t>
            </a:r>
          </a:p>
          <a:p>
            <a:pPr lvl="1">
              <a:buFont typeface="Arial" panose="020B0604020202020204" pitchFamily="34" charset="0"/>
              <a:buChar char="•"/>
            </a:pPr>
            <a:r>
              <a:rPr lang="en-US" dirty="0"/>
              <a:t>An </a:t>
            </a:r>
            <a:r>
              <a:rPr lang="en-US" b="1" dirty="0"/>
              <a:t>executor</a:t>
            </a:r>
            <a:r>
              <a:rPr lang="en-US" dirty="0"/>
              <a:t> (walks the AST and performs operations)</a:t>
            </a:r>
          </a:p>
          <a:p>
            <a:pPr lvl="1">
              <a:buFont typeface="Arial" panose="020B0604020202020204" pitchFamily="34" charset="0"/>
              <a:buChar char="•"/>
            </a:pPr>
            <a:r>
              <a:rPr lang="en-US" dirty="0"/>
              <a:t>Support for </a:t>
            </a:r>
            <a:r>
              <a:rPr lang="en-US" b="1" dirty="0"/>
              <a:t>many types, operators, control flow, functions, I/O, etc.</a:t>
            </a:r>
            <a:endParaRPr lang="en-US" dirty="0"/>
          </a:p>
          <a:p>
            <a:endParaRPr lang="en-US" dirty="0"/>
          </a:p>
        </p:txBody>
      </p:sp>
    </p:spTree>
    <p:extLst>
      <p:ext uri="{BB962C8B-B14F-4D97-AF65-F5344CB8AC3E}">
        <p14:creationId xmlns:p14="http://schemas.microsoft.com/office/powerpoint/2010/main" val="3469197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551ED-A8D7-A9B8-4C7E-9282499003D6}"/>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Pure Interpretation – a simple example</a:t>
            </a:r>
          </a:p>
        </p:txBody>
      </p:sp>
      <p:pic>
        <p:nvPicPr>
          <p:cNvPr id="5" name="Content Placeholder 4">
            <a:extLst>
              <a:ext uri="{FF2B5EF4-FFF2-40B4-BE49-F238E27FC236}">
                <a16:creationId xmlns:a16="http://schemas.microsoft.com/office/drawing/2014/main" id="{C517DA69-C573-709F-F54F-6755B4439836}"/>
              </a:ext>
            </a:extLst>
          </p:cNvPr>
          <p:cNvPicPr>
            <a:picLocks noGrp="1" noChangeAspect="1"/>
          </p:cNvPicPr>
          <p:nvPr>
            <p:ph idx="1"/>
          </p:nvPr>
        </p:nvPicPr>
        <p:blipFill>
          <a:blip r:embed="rId2"/>
          <a:stretch>
            <a:fillRect/>
          </a:stretch>
        </p:blipFill>
        <p:spPr>
          <a:xfrm>
            <a:off x="2500313" y="1514475"/>
            <a:ext cx="7358061" cy="5157787"/>
          </a:xfrm>
        </p:spPr>
      </p:pic>
    </p:spTree>
    <p:extLst>
      <p:ext uri="{BB962C8B-B14F-4D97-AF65-F5344CB8AC3E}">
        <p14:creationId xmlns:p14="http://schemas.microsoft.com/office/powerpoint/2010/main" val="28211076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B70DF-169D-A3F3-DF18-D2A8415311D4}"/>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Compiler Advantages</a:t>
            </a:r>
          </a:p>
        </p:txBody>
      </p:sp>
      <p:sp>
        <p:nvSpPr>
          <p:cNvPr id="3" name="Content Placeholder 2">
            <a:extLst>
              <a:ext uri="{FF2B5EF4-FFF2-40B4-BE49-F238E27FC236}">
                <a16:creationId xmlns:a16="http://schemas.microsoft.com/office/drawing/2014/main" id="{6F3AC6A1-71E2-6E76-591B-D5791CB27B9B}"/>
              </a:ext>
            </a:extLst>
          </p:cNvPr>
          <p:cNvSpPr>
            <a:spLocks noGrp="1"/>
          </p:cNvSpPr>
          <p:nvPr>
            <p:ph idx="1"/>
          </p:nvPr>
        </p:nvSpPr>
        <p:spPr>
          <a:xfrm>
            <a:off x="2428875" y="1657350"/>
            <a:ext cx="8141264" cy="4686300"/>
          </a:xfrm>
        </p:spPr>
        <p:txBody>
          <a:bodyPr>
            <a:normAutofit lnSpcReduction="10000"/>
          </a:bodyPr>
          <a:lstStyle/>
          <a:p>
            <a:r>
              <a:rPr lang="en-US" dirty="0"/>
              <a:t>Code often runs faster (can be &gt;10x). Why?</a:t>
            </a:r>
          </a:p>
          <a:p>
            <a:pPr lvl="1"/>
            <a:r>
              <a:rPr lang="en-US" dirty="0"/>
              <a:t>avoiding the extra work of reading and executing each line one by one at runtime</a:t>
            </a:r>
          </a:p>
          <a:p>
            <a:r>
              <a:rPr lang="en-US" dirty="0"/>
              <a:t>Code is smaller</a:t>
            </a:r>
          </a:p>
          <a:p>
            <a:r>
              <a:rPr lang="en-US" dirty="0"/>
              <a:t>Less memory usage. Why?</a:t>
            </a:r>
          </a:p>
          <a:p>
            <a:pPr lvl="1"/>
            <a:r>
              <a:rPr lang="en-US" dirty="0"/>
              <a:t>interpreter must store the source code, parsing structures, and execution rules in memory</a:t>
            </a:r>
          </a:p>
          <a:p>
            <a:r>
              <a:rPr lang="en-US" dirty="0"/>
              <a:t>No re-interpretation</a:t>
            </a:r>
          </a:p>
          <a:p>
            <a:r>
              <a:rPr lang="en-US" dirty="0"/>
              <a:t>Can distribute executable files</a:t>
            </a:r>
          </a:p>
        </p:txBody>
      </p:sp>
    </p:spTree>
    <p:extLst>
      <p:ext uri="{BB962C8B-B14F-4D97-AF65-F5344CB8AC3E}">
        <p14:creationId xmlns:p14="http://schemas.microsoft.com/office/powerpoint/2010/main" val="311639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625B6-F774-85CF-BB33-DFC4ED9BDE01}"/>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Interpreter Advantages</a:t>
            </a:r>
          </a:p>
        </p:txBody>
      </p:sp>
      <p:sp>
        <p:nvSpPr>
          <p:cNvPr id="3" name="Content Placeholder 2">
            <a:extLst>
              <a:ext uri="{FF2B5EF4-FFF2-40B4-BE49-F238E27FC236}">
                <a16:creationId xmlns:a16="http://schemas.microsoft.com/office/drawing/2014/main" id="{A9A6D3B4-E253-B93F-4F58-C0E16B594DEF}"/>
              </a:ext>
            </a:extLst>
          </p:cNvPr>
          <p:cNvSpPr>
            <a:spLocks noGrp="1"/>
          </p:cNvSpPr>
          <p:nvPr>
            <p:ph idx="1"/>
          </p:nvPr>
        </p:nvSpPr>
        <p:spPr>
          <a:xfrm>
            <a:off x="2071688" y="1500188"/>
            <a:ext cx="8498451" cy="5143499"/>
          </a:xfrm>
        </p:spPr>
        <p:txBody>
          <a:bodyPr>
            <a:normAutofit/>
          </a:bodyPr>
          <a:lstStyle/>
          <a:p>
            <a:r>
              <a:rPr lang="en-US" dirty="0"/>
              <a:t>Easier to write. Why?</a:t>
            </a:r>
          </a:p>
          <a:p>
            <a:pPr lvl="1"/>
            <a:r>
              <a:rPr lang="en-US" dirty="0"/>
              <a:t>Flexible syntax, e.g., Since the interpreter reads and executes code line by line at runtime, it can handle variables and structures dynamically, deciding types on the fly</a:t>
            </a:r>
          </a:p>
          <a:p>
            <a:r>
              <a:rPr lang="en-US" dirty="0"/>
              <a:t>Aids debugging (better diagnostics, why?)</a:t>
            </a:r>
          </a:p>
          <a:p>
            <a:pPr lvl="1"/>
            <a:r>
              <a:rPr lang="en-US" dirty="0"/>
              <a:t>interpreter runs code line by line and can immediately report exactly where an error occurs, including runtime values and context, instead of just failing after a full compilation</a:t>
            </a:r>
          </a:p>
          <a:p>
            <a:r>
              <a:rPr lang="en-US" dirty="0"/>
              <a:t>More flexibility</a:t>
            </a:r>
          </a:p>
          <a:p>
            <a:r>
              <a:rPr lang="en-US" dirty="0"/>
              <a:t>No build time</a:t>
            </a:r>
          </a:p>
        </p:txBody>
      </p:sp>
    </p:spTree>
    <p:extLst>
      <p:ext uri="{BB962C8B-B14F-4D97-AF65-F5344CB8AC3E}">
        <p14:creationId xmlns:p14="http://schemas.microsoft.com/office/powerpoint/2010/main" val="2221583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1A894-D86C-A9E4-E868-639D4362E36D}"/>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Hybrid Implementation Systems</a:t>
            </a:r>
          </a:p>
        </p:txBody>
      </p:sp>
      <p:sp>
        <p:nvSpPr>
          <p:cNvPr id="3" name="Content Placeholder 2">
            <a:extLst>
              <a:ext uri="{FF2B5EF4-FFF2-40B4-BE49-F238E27FC236}">
                <a16:creationId xmlns:a16="http://schemas.microsoft.com/office/drawing/2014/main" id="{1CD7C279-2B61-090D-4B1D-10A7BF8F4D3D}"/>
              </a:ext>
            </a:extLst>
          </p:cNvPr>
          <p:cNvSpPr>
            <a:spLocks noGrp="1"/>
          </p:cNvSpPr>
          <p:nvPr>
            <p:ph idx="1"/>
          </p:nvPr>
        </p:nvSpPr>
        <p:spPr/>
        <p:txBody>
          <a:bodyPr/>
          <a:lstStyle/>
          <a:p>
            <a:r>
              <a:rPr lang="en-US" dirty="0"/>
              <a:t>Many modern language implementations use a combination of interpretation and compilation</a:t>
            </a:r>
          </a:p>
          <a:p>
            <a:r>
              <a:rPr lang="en-US" dirty="0"/>
              <a:t>Compromise between compilers and pure interpreters</a:t>
            </a:r>
          </a:p>
          <a:p>
            <a:r>
              <a:rPr lang="en-US" dirty="0"/>
              <a:t>Compiles to Intermediate Representation (IR) which is then interpreted</a:t>
            </a:r>
          </a:p>
          <a:p>
            <a:r>
              <a:rPr lang="en-US" dirty="0"/>
              <a:t>Faster than pure interpretation</a:t>
            </a:r>
          </a:p>
          <a:p>
            <a:r>
              <a:rPr lang="en-US" dirty="0"/>
              <a:t>Examples: Lisp, Perl (5), Python, Java</a:t>
            </a:r>
          </a:p>
        </p:txBody>
      </p:sp>
    </p:spTree>
    <p:extLst>
      <p:ext uri="{BB962C8B-B14F-4D97-AF65-F5344CB8AC3E}">
        <p14:creationId xmlns:p14="http://schemas.microsoft.com/office/powerpoint/2010/main" val="39773817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353A5-4E64-F2B4-34A4-7C20B5F1B251}"/>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Hybrid Implementation Process</a:t>
            </a:r>
          </a:p>
        </p:txBody>
      </p:sp>
      <p:pic>
        <p:nvPicPr>
          <p:cNvPr id="5" name="Content Placeholder 4">
            <a:extLst>
              <a:ext uri="{FF2B5EF4-FFF2-40B4-BE49-F238E27FC236}">
                <a16:creationId xmlns:a16="http://schemas.microsoft.com/office/drawing/2014/main" id="{B4341F47-B4B9-6B2A-A73D-86022B25EC32}"/>
              </a:ext>
            </a:extLst>
          </p:cNvPr>
          <p:cNvPicPr>
            <a:picLocks noGrp="1" noChangeAspect="1"/>
          </p:cNvPicPr>
          <p:nvPr>
            <p:ph idx="1"/>
          </p:nvPr>
        </p:nvPicPr>
        <p:blipFill>
          <a:blip r:embed="rId2"/>
          <a:stretch>
            <a:fillRect/>
          </a:stretch>
        </p:blipFill>
        <p:spPr>
          <a:xfrm>
            <a:off x="3544702" y="1457325"/>
            <a:ext cx="3456173" cy="5257799"/>
          </a:xfrm>
        </p:spPr>
      </p:pic>
      <p:sp>
        <p:nvSpPr>
          <p:cNvPr id="6" name="TextBox 5">
            <a:extLst>
              <a:ext uri="{FF2B5EF4-FFF2-40B4-BE49-F238E27FC236}">
                <a16:creationId xmlns:a16="http://schemas.microsoft.com/office/drawing/2014/main" id="{0240C4D4-F8CC-54E8-3802-2D61409153EB}"/>
              </a:ext>
            </a:extLst>
          </p:cNvPr>
          <p:cNvSpPr txBox="1"/>
          <p:nvPr/>
        </p:nvSpPr>
        <p:spPr>
          <a:xfrm>
            <a:off x="7000875" y="5031343"/>
            <a:ext cx="771525" cy="369332"/>
          </a:xfrm>
          <a:prstGeom prst="rect">
            <a:avLst/>
          </a:prstGeom>
          <a:noFill/>
        </p:spPr>
        <p:txBody>
          <a:bodyPr wrap="square" rtlCol="0">
            <a:spAutoFit/>
          </a:bodyPr>
          <a:lstStyle/>
          <a:p>
            <a:r>
              <a:rPr lang="en-US" dirty="0"/>
              <a:t>Input</a:t>
            </a:r>
          </a:p>
        </p:txBody>
      </p:sp>
      <p:sp>
        <p:nvSpPr>
          <p:cNvPr id="7" name="TextBox 6">
            <a:extLst>
              <a:ext uri="{FF2B5EF4-FFF2-40B4-BE49-F238E27FC236}">
                <a16:creationId xmlns:a16="http://schemas.microsoft.com/office/drawing/2014/main" id="{C6D60111-DF72-94F2-615D-0E6B8AD0BBCE}"/>
              </a:ext>
            </a:extLst>
          </p:cNvPr>
          <p:cNvSpPr txBox="1"/>
          <p:nvPr/>
        </p:nvSpPr>
        <p:spPr>
          <a:xfrm>
            <a:off x="7115174" y="4200525"/>
            <a:ext cx="3454965" cy="646331"/>
          </a:xfrm>
          <a:prstGeom prst="rect">
            <a:avLst/>
          </a:prstGeom>
          <a:noFill/>
        </p:spPr>
        <p:txBody>
          <a:bodyPr wrap="square" rtlCol="0">
            <a:spAutoFit/>
          </a:bodyPr>
          <a:lstStyle/>
          <a:p>
            <a:r>
              <a:rPr lang="en-US" dirty="0"/>
              <a:t>Intermediate Code Example: Java Bytecode</a:t>
            </a:r>
          </a:p>
        </p:txBody>
      </p:sp>
    </p:spTree>
    <p:extLst>
      <p:ext uri="{BB962C8B-B14F-4D97-AF65-F5344CB8AC3E}">
        <p14:creationId xmlns:p14="http://schemas.microsoft.com/office/powerpoint/2010/main" val="30823178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564A7-9063-045E-5A03-C5A858B6D566}"/>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Java </a:t>
            </a:r>
            <a:r>
              <a:rPr lang="en-US" dirty="0" err="1">
                <a:latin typeface="Times New Roman" panose="02020603050405020304" pitchFamily="18" charset="0"/>
                <a:cs typeface="Times New Roman" panose="02020603050405020304" pitchFamily="18" charset="0"/>
              </a:rPr>
              <a:t>HotSpot</a:t>
            </a:r>
            <a:r>
              <a:rPr lang="en-US" dirty="0">
                <a:latin typeface="Times New Roman" panose="02020603050405020304" pitchFamily="18" charset="0"/>
                <a:cs typeface="Times New Roman" panose="02020603050405020304" pitchFamily="18" charset="0"/>
              </a:rPr>
              <a:t> JVM</a:t>
            </a:r>
          </a:p>
        </p:txBody>
      </p:sp>
      <p:sp>
        <p:nvSpPr>
          <p:cNvPr id="3" name="Content Placeholder 2">
            <a:extLst>
              <a:ext uri="{FF2B5EF4-FFF2-40B4-BE49-F238E27FC236}">
                <a16:creationId xmlns:a16="http://schemas.microsoft.com/office/drawing/2014/main" id="{D77C0C7F-D897-0747-4BEC-3F65E9741A3D}"/>
              </a:ext>
            </a:extLst>
          </p:cNvPr>
          <p:cNvSpPr>
            <a:spLocks noGrp="1"/>
          </p:cNvSpPr>
          <p:nvPr>
            <p:ph idx="1"/>
          </p:nvPr>
        </p:nvSpPr>
        <p:spPr>
          <a:xfrm>
            <a:off x="2773599" y="1514475"/>
            <a:ext cx="7796540" cy="4829175"/>
          </a:xfrm>
        </p:spPr>
        <p:txBody>
          <a:bodyPr>
            <a:normAutofit/>
          </a:bodyPr>
          <a:lstStyle/>
          <a:p>
            <a:r>
              <a:rPr lang="en-US" dirty="0"/>
              <a:t>Java source program is first compiled to Java Bytecode</a:t>
            </a:r>
          </a:p>
          <a:p>
            <a:r>
              <a:rPr lang="en-US" dirty="0"/>
              <a:t>Java </a:t>
            </a:r>
            <a:r>
              <a:rPr lang="en-US" dirty="0" err="1"/>
              <a:t>HotSpot</a:t>
            </a:r>
            <a:r>
              <a:rPr lang="en-US" dirty="0"/>
              <a:t> JVM has </a:t>
            </a:r>
            <a:r>
              <a:rPr lang="en-US" b="1" dirty="0"/>
              <a:t>two execution modes</a:t>
            </a:r>
            <a:r>
              <a:rPr lang="en-US" dirty="0"/>
              <a:t>:</a:t>
            </a:r>
          </a:p>
          <a:p>
            <a:pPr lvl="1"/>
            <a:r>
              <a:rPr lang="en-US" sz="2400" dirty="0"/>
              <a:t>Interpreter: runs bytecode immediately, used for startup and for rarely called methods</a:t>
            </a:r>
          </a:p>
          <a:p>
            <a:pPr lvl="1"/>
            <a:r>
              <a:rPr lang="en-US" sz="2400" dirty="0"/>
              <a:t>JIT compiler: finds and compiles hot methods into optimized machine code</a:t>
            </a:r>
          </a:p>
        </p:txBody>
      </p:sp>
    </p:spTree>
    <p:extLst>
      <p:ext uri="{BB962C8B-B14F-4D97-AF65-F5344CB8AC3E}">
        <p14:creationId xmlns:p14="http://schemas.microsoft.com/office/powerpoint/2010/main" val="10535185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193F3-2327-7BC8-5904-D9994C58D2BB}"/>
              </a:ext>
            </a:extLst>
          </p:cNvPr>
          <p:cNvSpPr>
            <a:spLocks noGrp="1"/>
          </p:cNvSpPr>
          <p:nvPr>
            <p:ph type="title"/>
          </p:nvPr>
        </p:nvSpPr>
        <p:spPr/>
        <p:txBody>
          <a:bodyPr/>
          <a:lstStyle/>
          <a:p>
            <a:r>
              <a:rPr lang="en-US" dirty="0"/>
              <a:t>JIT Implementation Systems</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99C89A2-45FC-B7F8-3A1A-C24BD6315C11}"/>
              </a:ext>
            </a:extLst>
          </p:cNvPr>
          <p:cNvSpPr>
            <a:spLocks noGrp="1"/>
          </p:cNvSpPr>
          <p:nvPr>
            <p:ph idx="1"/>
          </p:nvPr>
        </p:nvSpPr>
        <p:spPr/>
        <p:txBody>
          <a:bodyPr/>
          <a:lstStyle/>
          <a:p>
            <a:r>
              <a:rPr lang="en-US" dirty="0"/>
              <a:t>Source code is compiled to an </a:t>
            </a:r>
            <a:r>
              <a:rPr lang="en-US" b="1" dirty="0"/>
              <a:t>intermediate representation (IR)</a:t>
            </a:r>
          </a:p>
          <a:p>
            <a:r>
              <a:rPr lang="en-US" dirty="0"/>
              <a:t>At runtime, the VM JIT-compiles hot IR sections into native machine code</a:t>
            </a:r>
          </a:p>
          <a:p>
            <a:r>
              <a:rPr lang="en-US" dirty="0"/>
              <a:t>The generated machine code is </a:t>
            </a:r>
            <a:r>
              <a:rPr lang="en-US" b="1" dirty="0"/>
              <a:t>cached</a:t>
            </a:r>
            <a:r>
              <a:rPr lang="en-US" dirty="0"/>
              <a:t> and reused for future executions</a:t>
            </a:r>
          </a:p>
        </p:txBody>
      </p:sp>
    </p:spTree>
    <p:extLst>
      <p:ext uri="{BB962C8B-B14F-4D97-AF65-F5344CB8AC3E}">
        <p14:creationId xmlns:p14="http://schemas.microsoft.com/office/powerpoint/2010/main" val="35300754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B452C-940F-0F4F-2C2A-51BC718CC97C}"/>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.NET JIT Compilation</a:t>
            </a:r>
          </a:p>
        </p:txBody>
      </p:sp>
      <p:sp>
        <p:nvSpPr>
          <p:cNvPr id="3" name="Content Placeholder 2">
            <a:extLst>
              <a:ext uri="{FF2B5EF4-FFF2-40B4-BE49-F238E27FC236}">
                <a16:creationId xmlns:a16="http://schemas.microsoft.com/office/drawing/2014/main" id="{8C19B8D8-E8D8-E7E1-A023-BE0236B49F58}"/>
              </a:ext>
            </a:extLst>
          </p:cNvPr>
          <p:cNvSpPr>
            <a:spLocks noGrp="1"/>
          </p:cNvSpPr>
          <p:nvPr>
            <p:ph idx="1"/>
          </p:nvPr>
        </p:nvSpPr>
        <p:spPr/>
        <p:txBody>
          <a:bodyPr/>
          <a:lstStyle/>
          <a:p>
            <a:r>
              <a:rPr lang="en-US" dirty="0"/>
              <a:t>C# / VB.NET / F# → compiled to </a:t>
            </a:r>
            <a:r>
              <a:rPr lang="en-US" b="1" dirty="0"/>
              <a:t>CIL (Common Intermediate Language) (IR)</a:t>
            </a:r>
          </a:p>
          <a:p>
            <a:r>
              <a:rPr lang="en-US" dirty="0"/>
              <a:t>CIL is an object-oriented assembly language</a:t>
            </a:r>
          </a:p>
          <a:p>
            <a:r>
              <a:rPr lang="en-US" b="1" dirty="0"/>
              <a:t> </a:t>
            </a:r>
            <a:r>
              <a:rPr lang="en-US" dirty="0"/>
              <a:t>At runtime, the </a:t>
            </a:r>
            <a:r>
              <a:rPr lang="en-US" b="1" dirty="0"/>
              <a:t>CLR JIT compiler</a:t>
            </a:r>
            <a:r>
              <a:rPr lang="en-US" dirty="0"/>
              <a:t> translates CIL → </a:t>
            </a:r>
            <a:r>
              <a:rPr lang="en-US" b="1" dirty="0"/>
              <a:t>native machine code</a:t>
            </a:r>
          </a:p>
          <a:p>
            <a:r>
              <a:rPr lang="en-US" dirty="0"/>
              <a:t>The machine code is executed directly by the CPU</a:t>
            </a:r>
          </a:p>
        </p:txBody>
      </p:sp>
    </p:spTree>
    <p:extLst>
      <p:ext uri="{BB962C8B-B14F-4D97-AF65-F5344CB8AC3E}">
        <p14:creationId xmlns:p14="http://schemas.microsoft.com/office/powerpoint/2010/main" val="23895031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85E7F-EF63-3FBF-1D13-E40B0EA2FE35}"/>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F2E18E67-D242-25FE-939C-5EB9B56F82DA}"/>
              </a:ext>
            </a:extLst>
          </p:cNvPr>
          <p:cNvPicPr>
            <a:picLocks noGrp="1" noChangeAspect="1"/>
          </p:cNvPicPr>
          <p:nvPr>
            <p:ph idx="1"/>
          </p:nvPr>
        </p:nvPicPr>
        <p:blipFill>
          <a:blip r:embed="rId2"/>
          <a:stretch>
            <a:fillRect/>
          </a:stretch>
        </p:blipFill>
        <p:spPr>
          <a:xfrm>
            <a:off x="2357438" y="535603"/>
            <a:ext cx="8458200" cy="6150947"/>
          </a:xfrm>
        </p:spPr>
      </p:pic>
    </p:spTree>
    <p:extLst>
      <p:ext uri="{BB962C8B-B14F-4D97-AF65-F5344CB8AC3E}">
        <p14:creationId xmlns:p14="http://schemas.microsoft.com/office/powerpoint/2010/main" val="334140641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docMetadata/LabelInfo.xml><?xml version="1.0" encoding="utf-8"?>
<clbl:labelList xmlns:clbl="http://schemas.microsoft.com/office/2020/mipLabelMetadata">
  <clbl:label id="{f8dde695-4535-408a-8dbf-d6791aad1a12}" enabled="1" method="Privileged" siteId="{92ec3794-b8f0-4f93-b733-7a30a8a2b51b}" removed="0"/>
</clbl:labelList>
</file>

<file path=docProps/app.xml><?xml version="1.0" encoding="utf-8"?>
<Properties xmlns="http://schemas.openxmlformats.org/officeDocument/2006/extended-properties" xmlns:vt="http://schemas.openxmlformats.org/officeDocument/2006/docPropsVTypes">
  <Template>Madison</Template>
  <TotalTime>1277</TotalTime>
  <Words>1134</Words>
  <Application>Microsoft Macintosh PowerPoint</Application>
  <PresentationFormat>Widescreen</PresentationFormat>
  <Paragraphs>128</Paragraphs>
  <Slides>32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Arial</vt:lpstr>
      <vt:lpstr>MS Shell Dlg 2</vt:lpstr>
      <vt:lpstr>Times New Roman</vt:lpstr>
      <vt:lpstr>Wingdings</vt:lpstr>
      <vt:lpstr>Wingdings 3</vt:lpstr>
      <vt:lpstr>Madison</vt:lpstr>
      <vt:lpstr>Classes of Languages</vt:lpstr>
      <vt:lpstr>Common Classes of Languages</vt:lpstr>
      <vt:lpstr>Von Neumman Model </vt:lpstr>
      <vt:lpstr>Imperative Languages</vt:lpstr>
      <vt:lpstr>PowerPoint Presentation</vt:lpstr>
      <vt:lpstr>Imperative Languages</vt:lpstr>
      <vt:lpstr>What is Wrong with the Imperative Paradigm?</vt:lpstr>
      <vt:lpstr>Functional Languages</vt:lpstr>
      <vt:lpstr>Functional Languages</vt:lpstr>
      <vt:lpstr>Referential Transparency</vt:lpstr>
      <vt:lpstr>Referential Transparency</vt:lpstr>
      <vt:lpstr>Ways to Compare Languages</vt:lpstr>
      <vt:lpstr>Imperative vs. Declarative</vt:lpstr>
      <vt:lpstr>Structured vs. Unstructured</vt:lpstr>
      <vt:lpstr>Structured Languages</vt:lpstr>
      <vt:lpstr>Unstructured Languages</vt:lpstr>
      <vt:lpstr>Questions</vt:lpstr>
      <vt:lpstr>Compiled vs. Interpreted vs. Hybrid</vt:lpstr>
      <vt:lpstr>Compiled vs. Interpreted vs. Hybrid</vt:lpstr>
      <vt:lpstr>PowerPoint Presentation</vt:lpstr>
      <vt:lpstr>AOT Compilation</vt:lpstr>
      <vt:lpstr>Pure Interpretation</vt:lpstr>
      <vt:lpstr>Pure Interpretation</vt:lpstr>
      <vt:lpstr>Pure Interpretation – a simple example</vt:lpstr>
      <vt:lpstr>Compiler Advantages</vt:lpstr>
      <vt:lpstr>Interpreter Advantages</vt:lpstr>
      <vt:lpstr>Hybrid Implementation Systems</vt:lpstr>
      <vt:lpstr>Hybrid Implementation Process</vt:lpstr>
      <vt:lpstr>Java HotSpot JVM</vt:lpstr>
      <vt:lpstr>JIT Implementation Systems</vt:lpstr>
      <vt:lpstr>.NET JIT Compilation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Classes of Languages</dc:title>
  <dc:creator>Jingnan Xie</dc:creator>
  <cp:lastModifiedBy>Jingnan Xie</cp:lastModifiedBy>
  <cp:revision>1</cp:revision>
  <dcterms:created xsi:type="dcterms:W3CDTF">2025-11-21T19:05:52Z</dcterms:created>
  <dcterms:modified xsi:type="dcterms:W3CDTF">2026-01-30T18:30:02Z</dcterms:modified>
</cp:coreProperties>
</file>