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73" r:id="rId15"/>
    <p:sldId id="282" r:id="rId16"/>
    <p:sldId id="274" r:id="rId17"/>
    <p:sldId id="275" r:id="rId18"/>
    <p:sldId id="276" r:id="rId19"/>
    <p:sldId id="266" r:id="rId20"/>
    <p:sldId id="267" r:id="rId21"/>
    <p:sldId id="268" r:id="rId22"/>
    <p:sldId id="269" r:id="rId23"/>
    <p:sldId id="277" r:id="rId24"/>
    <p:sldId id="278" r:id="rId25"/>
    <p:sldId id="279" r:id="rId26"/>
    <p:sldId id="280" r:id="rId27"/>
    <p:sldId id="281" r:id="rId28"/>
    <p:sldId id="285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897EF-E3FE-7B4C-B641-B7C7A95D7862}" v="2" dt="2026-03-03T15:27:46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0"/>
    <p:restoredTop sz="85805"/>
  </p:normalViewPr>
  <p:slideViewPr>
    <p:cSldViewPr snapToGrid="0">
      <p:cViewPr varScale="1">
        <p:scale>
          <a:sx n="117" d="100"/>
          <a:sy n="117" d="100"/>
        </p:scale>
        <p:origin x="1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">
      <pc:chgData name="Jingnan Xie" userId="5c2f28a1-79a3-4aeb-a5f1-26f53b743562" providerId="ADAL" clId="{99442E2A-D9CC-5B17-AA62-8A182CB6386A}" dt="2026-03-03T15:27:30.652" v="3422" actId="20577"/>
      <pc:docMkLst>
        <pc:docMk/>
      </pc:docMkLst>
      <pc:sldChg chg="modNotesTx">
        <pc:chgData name="Jingnan Xie" userId="5c2f28a1-79a3-4aeb-a5f1-26f53b743562" providerId="ADAL" clId="{99442E2A-D9CC-5B17-AA62-8A182CB6386A}" dt="2026-02-02T18:32:27.269" v="3399" actId="20577"/>
        <pc:sldMkLst>
          <pc:docMk/>
          <pc:sldMk cId="1429702235" sldId="263"/>
        </pc:sldMkLst>
      </pc:sldChg>
      <pc:sldChg chg="modSp mod">
        <pc:chgData name="Jingnan Xie" userId="5c2f28a1-79a3-4aeb-a5f1-26f53b743562" providerId="ADAL" clId="{99442E2A-D9CC-5B17-AA62-8A182CB6386A}" dt="2026-02-02T19:38:31.662" v="3402" actId="313"/>
        <pc:sldMkLst>
          <pc:docMk/>
          <pc:sldMk cId="2130345131" sldId="268"/>
        </pc:sldMkLst>
        <pc:spChg chg="mod">
          <ac:chgData name="Jingnan Xie" userId="5c2f28a1-79a3-4aeb-a5f1-26f53b743562" providerId="ADAL" clId="{99442E2A-D9CC-5B17-AA62-8A182CB6386A}" dt="2026-02-02T19:38:31.662" v="3402" actId="313"/>
          <ac:spMkLst>
            <pc:docMk/>
            <pc:sldMk cId="2130345131" sldId="268"/>
            <ac:spMk id="3" creationId="{4BA2D55A-9F17-0E7D-E95A-1B45EBF03C4A}"/>
          </ac:spMkLst>
        </pc:spChg>
      </pc:sldChg>
      <pc:sldChg chg="addSp delSp modSp mod">
        <pc:chgData name="Jingnan Xie" userId="5c2f28a1-79a3-4aeb-a5f1-26f53b743562" providerId="ADAL" clId="{99442E2A-D9CC-5B17-AA62-8A182CB6386A}" dt="2026-03-03T15:26:25.061" v="3411" actId="1076"/>
        <pc:sldMkLst>
          <pc:docMk/>
          <pc:sldMk cId="1680823352" sldId="272"/>
        </pc:sldMkLst>
        <pc:picChg chg="add mod">
          <ac:chgData name="Jingnan Xie" userId="5c2f28a1-79a3-4aeb-a5f1-26f53b743562" providerId="ADAL" clId="{99442E2A-D9CC-5B17-AA62-8A182CB6386A}" dt="2026-03-03T15:26:25.061" v="3411" actId="1076"/>
          <ac:picMkLst>
            <pc:docMk/>
            <pc:sldMk cId="1680823352" sldId="272"/>
            <ac:picMk id="5" creationId="{21BEADF9-3776-E557-2E72-61CCBA25C414}"/>
          </ac:picMkLst>
        </pc:picChg>
        <pc:picChg chg="del">
          <ac:chgData name="Jingnan Xie" userId="5c2f28a1-79a3-4aeb-a5f1-26f53b743562" providerId="ADAL" clId="{99442E2A-D9CC-5B17-AA62-8A182CB6386A}" dt="2026-03-03T15:26:04.915" v="3405" actId="478"/>
          <ac:picMkLst>
            <pc:docMk/>
            <pc:sldMk cId="1680823352" sldId="272"/>
            <ac:picMk id="9" creationId="{BFE06955-A86C-0326-2198-2F93175363E9}"/>
          </ac:picMkLst>
        </pc:picChg>
      </pc:sldChg>
      <pc:sldChg chg="modNotesTx">
        <pc:chgData name="Jingnan Xie" userId="5c2f28a1-79a3-4aeb-a5f1-26f53b743562" providerId="ADAL" clId="{99442E2A-D9CC-5B17-AA62-8A182CB6386A}" dt="2026-03-03T15:27:30.652" v="3422" actId="20577"/>
        <pc:sldMkLst>
          <pc:docMk/>
          <pc:sldMk cId="3903633521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36489-57DF-BC45-A05A-AC36D3DA26E2}" type="datetimeFigureOut">
              <a:rPr lang="en-US" smtClean="0"/>
              <a:t>3/3/26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F8155-F185-A647-8447-CD80C3696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8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String_of_int: int -&gt; string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43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Keyword function</a:t>
            </a:r>
            <a:r>
              <a:rPr lang="en-US" dirty="0"/>
              <a:t> is syntactic sugar for:</a:t>
            </a:r>
          </a:p>
          <a:p>
            <a:pPr rt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 x -&gt; match x with ...</a:t>
            </a:r>
          </a:p>
          <a:p>
            <a:pPr rt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/>
              <a:t>So:</a:t>
            </a:r>
          </a:p>
          <a:p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</a:t>
            </a:r>
            <a:r>
              <a:rPr lang="en-US"/>
              <a:t> immediately performs pattern matching on its single argument.</a:t>
            </a:r>
          </a:p>
          <a:p>
            <a:pPr rt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rec last </a:t>
            </a:r>
            <a:r>
              <a:rPr lang="en-US" dirty="0" err="1"/>
              <a:t>lst</a:t>
            </a:r>
            <a:r>
              <a:rPr lang="en-US" dirty="0"/>
              <a:t> =</a:t>
            </a:r>
          </a:p>
          <a:p>
            <a:r>
              <a:rPr lang="en-US" dirty="0"/>
              <a:t>  match </a:t>
            </a:r>
            <a:r>
              <a:rPr lang="en-US" dirty="0" err="1"/>
              <a:t>lst</a:t>
            </a:r>
            <a:r>
              <a:rPr lang="en-US" dirty="0"/>
              <a:t> with</a:t>
            </a:r>
          </a:p>
          <a:p>
            <a:r>
              <a:rPr lang="en-US" dirty="0"/>
              <a:t>  | [] -&gt; </a:t>
            </a:r>
            <a:r>
              <a:rPr lang="en-US" dirty="0" err="1"/>
              <a:t>failwith</a:t>
            </a:r>
            <a:r>
              <a:rPr lang="en-US" dirty="0"/>
              <a:t> "Empty list has no last element"</a:t>
            </a:r>
          </a:p>
          <a:p>
            <a:r>
              <a:rPr lang="en-US" dirty="0"/>
              <a:t>  | [x] -&gt; x               (* only one element → return it *)</a:t>
            </a:r>
          </a:p>
          <a:p>
            <a:r>
              <a:rPr lang="en-US" dirty="0"/>
              <a:t>  | _ :: </a:t>
            </a:r>
            <a:r>
              <a:rPr lang="en-US" dirty="0" err="1"/>
              <a:t>xs</a:t>
            </a:r>
            <a:r>
              <a:rPr lang="en-US" dirty="0"/>
              <a:t> -&gt; last </a:t>
            </a:r>
            <a:r>
              <a:rPr lang="en-US" dirty="0" err="1"/>
              <a:t>xs</a:t>
            </a:r>
            <a:r>
              <a:rPr lang="en-US" dirty="0"/>
              <a:t>     (* otherwise, recurse on the tail *)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99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rec map f </a:t>
            </a:r>
            <a:r>
              <a:rPr lang="en-US" dirty="0" err="1"/>
              <a:t>lst</a:t>
            </a:r>
            <a:r>
              <a:rPr lang="en-US" dirty="0"/>
              <a:t> =</a:t>
            </a:r>
          </a:p>
          <a:p>
            <a:r>
              <a:rPr lang="en-US" dirty="0"/>
              <a:t>  match </a:t>
            </a:r>
            <a:r>
              <a:rPr lang="en-US" dirty="0" err="1"/>
              <a:t>lst</a:t>
            </a:r>
            <a:r>
              <a:rPr lang="en-US" dirty="0"/>
              <a:t> with</a:t>
            </a:r>
          </a:p>
          <a:p>
            <a:r>
              <a:rPr lang="en-US" dirty="0"/>
              <a:t>  | [] -&gt; []</a:t>
            </a:r>
          </a:p>
          <a:p>
            <a:r>
              <a:rPr lang="en-US" dirty="0"/>
              <a:t>  | x :: </a:t>
            </a:r>
            <a:r>
              <a:rPr lang="en-US" dirty="0" err="1"/>
              <a:t>xs</a:t>
            </a:r>
            <a:r>
              <a:rPr lang="en-US" dirty="0"/>
              <a:t> -&gt; (f x) :: map f </a:t>
            </a:r>
            <a:r>
              <a:rPr lang="en-US" dirty="0" err="1"/>
              <a:t>xs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5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x: a</a:t>
            </a:r>
          </a:p>
          <a:p>
            <a:r>
              <a:rPr lang="en-US" dirty="0" err="1"/>
              <a:t>lst</a:t>
            </a:r>
            <a:r>
              <a:rPr lang="en-US" dirty="0"/>
              <a:t>: ’b list</a:t>
            </a:r>
          </a:p>
          <a:p>
            <a:r>
              <a:rPr lang="en-US" dirty="0"/>
              <a:t>f: a-&gt;b-&gt;a</a:t>
            </a:r>
          </a:p>
          <a:p>
            <a:r>
              <a:rPr lang="en-US" dirty="0"/>
              <a:t>Accumulate: (a-&gt;b-&gt;a)-&gt;a-&gt;’b list-&gt;a</a:t>
            </a:r>
          </a:p>
          <a:p>
            <a:r>
              <a:rPr lang="en-US" dirty="0"/>
              <a:t>It folds the function f over the list </a:t>
            </a:r>
            <a:r>
              <a:rPr lang="en-US" dirty="0" err="1"/>
              <a:t>lst</a:t>
            </a:r>
            <a:r>
              <a:rPr lang="en-US" dirty="0"/>
              <a:t>, with </a:t>
            </a:r>
            <a:r>
              <a:rPr lang="en-US"/>
              <a:t>initial value 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9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caml.org/play" TargetMode="External"/><Relationship Id="rId2" Type="http://schemas.openxmlformats.org/officeDocument/2006/relationships/hyperlink" Target="https://ocaml.org/instal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9B973-95A5-A862-F2D4-9A012A389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OCaml</a:t>
            </a:r>
            <a:r>
              <a:rPr lang="en-US"/>
              <a:t>: Introduction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58E90-E2B7-2A75-6A1C-D71C382254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352239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4C4AE-AE4F-52E2-0223-FCF89215E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OCaml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C8B01-13B8-066E-F2A6-8842C92DB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general-purpose functional programming language</a:t>
            </a:r>
          </a:p>
          <a:p>
            <a:r>
              <a:rPr lang="en-US" dirty="0"/>
              <a:t>Support functional, imperative, and object-oriented styles</a:t>
            </a:r>
          </a:p>
          <a:p>
            <a:r>
              <a:rPr lang="en-US" dirty="0"/>
              <a:t>High reliability, strong static typing, and efficient machine code</a:t>
            </a:r>
          </a:p>
          <a:p>
            <a:r>
              <a:rPr lang="en-US" dirty="0"/>
              <a:t>Originated in the ML family</a:t>
            </a:r>
          </a:p>
        </p:txBody>
      </p:sp>
    </p:spTree>
    <p:extLst>
      <p:ext uri="{BB962C8B-B14F-4D97-AF65-F5344CB8AC3E}">
        <p14:creationId xmlns:p14="http://schemas.microsoft.com/office/powerpoint/2010/main" val="308684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0CA0-65CE-A11A-3DE9-85C4D90B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the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7537F-9522-CEAA-DAE2-53CE6A34D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753496"/>
            <a:ext cx="7796540" cy="4528970"/>
          </a:xfrm>
        </p:spPr>
        <p:txBody>
          <a:bodyPr>
            <a:normAutofit/>
          </a:bodyPr>
          <a:lstStyle/>
          <a:p>
            <a:r>
              <a:rPr lang="en-US" dirty="0"/>
              <a:t>We have set up an environment for you on the Arch Linux server</a:t>
            </a:r>
          </a:p>
          <a:p>
            <a:r>
              <a:rPr lang="en-US" dirty="0" err="1"/>
              <a:t>OCaml</a:t>
            </a:r>
            <a:r>
              <a:rPr lang="en-US" dirty="0"/>
              <a:t> Platform: </a:t>
            </a:r>
            <a:r>
              <a:rPr lang="en-US" dirty="0">
                <a:hlinkClick r:id="rId2"/>
              </a:rPr>
              <a:t>https://ocaml.org/install</a:t>
            </a:r>
            <a:endParaRPr lang="en-US" dirty="0"/>
          </a:p>
          <a:p>
            <a:r>
              <a:rPr lang="en-US" dirty="0"/>
              <a:t>Online try it: </a:t>
            </a:r>
            <a:r>
              <a:rPr lang="en-US" dirty="0">
                <a:hlinkClick r:id="rId3"/>
              </a:rPr>
              <a:t>https://ocaml.org/play</a:t>
            </a:r>
            <a:endParaRPr lang="en-US" dirty="0"/>
          </a:p>
          <a:p>
            <a:r>
              <a:rPr lang="en-US" dirty="0"/>
              <a:t>Demo: VS Code + Linux server </a:t>
            </a:r>
          </a:p>
          <a:p>
            <a:r>
              <a:rPr lang="en-US" dirty="0"/>
              <a:t>To compile, use the command: </a:t>
            </a:r>
          </a:p>
          <a:p>
            <a:pPr marL="450850" lvl="1" indent="0">
              <a:buNone/>
            </a:pPr>
            <a:r>
              <a:rPr lang="en-US" dirty="0" err="1"/>
              <a:t>ocamlopt</a:t>
            </a:r>
            <a:r>
              <a:rPr lang="en-US" dirty="0"/>
              <a:t> </a:t>
            </a:r>
            <a:r>
              <a:rPr lang="en-US" dirty="0" err="1"/>
              <a:t>source_file.ml</a:t>
            </a:r>
            <a:r>
              <a:rPr lang="en-US" dirty="0"/>
              <a:t> -o </a:t>
            </a:r>
            <a:r>
              <a:rPr lang="en-US" dirty="0" err="1"/>
              <a:t>test_file_name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99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A13E2-6138-E5CF-FE86-AD4407EA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Types, Expressions, and Values</a:t>
            </a:r>
          </a:p>
        </p:txBody>
      </p:sp>
      <p:pic>
        <p:nvPicPr>
          <p:cNvPr id="5" name="Content Placeholder 4" descr="A diagram of types and values&#10;&#10;AI-generated content may be incorrect.">
            <a:extLst>
              <a:ext uri="{FF2B5EF4-FFF2-40B4-BE49-F238E27FC236}">
                <a16:creationId xmlns:a16="http://schemas.microsoft.com/office/drawing/2014/main" id="{9C0DE8C6-DD14-53DB-6541-F74A7D661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430" y="1885285"/>
            <a:ext cx="6393202" cy="4758985"/>
          </a:xfrm>
        </p:spPr>
      </p:pic>
    </p:spTree>
    <p:extLst>
      <p:ext uri="{BB962C8B-B14F-4D97-AF65-F5344CB8AC3E}">
        <p14:creationId xmlns:p14="http://schemas.microsoft.com/office/powerpoint/2010/main" val="3257483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6F5-C8EB-F8F9-CED2-507966F06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998A2-89AD-861C-0E7B-BD3313959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57845"/>
            <a:ext cx="7796540" cy="3997828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OCaml</a:t>
            </a:r>
            <a:r>
              <a:rPr lang="en-US" dirty="0"/>
              <a:t>, types will be inferred</a:t>
            </a:r>
          </a:p>
          <a:p>
            <a:r>
              <a:rPr lang="en-US" dirty="0"/>
              <a:t>We normally do not write any types explicitly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 up of a number&#10;&#10;AI-generated content may be incorrect.">
            <a:extLst>
              <a:ext uri="{FF2B5EF4-FFF2-40B4-BE49-F238E27FC236}">
                <a16:creationId xmlns:a16="http://schemas.microsoft.com/office/drawing/2014/main" id="{C28E2323-972C-628D-81CD-5B6DAE536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431" y="3556759"/>
            <a:ext cx="7772400" cy="2555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FFD7C-2B43-DB5A-0E9C-DC5F2C202E2F}"/>
              </a:ext>
            </a:extLst>
          </p:cNvPr>
          <p:cNvSpPr txBox="1"/>
          <p:nvPr/>
        </p:nvSpPr>
        <p:spPr>
          <a:xfrm>
            <a:off x="2773599" y="6413157"/>
            <a:ext cx="628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'a list = a list of elements of any type ‘a (polymorphic)</a:t>
            </a:r>
          </a:p>
        </p:txBody>
      </p:sp>
    </p:spTree>
    <p:extLst>
      <p:ext uri="{BB962C8B-B14F-4D97-AF65-F5344CB8AC3E}">
        <p14:creationId xmlns:p14="http://schemas.microsoft.com/office/powerpoint/2010/main" val="1999628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B49A3-C089-9E22-EEAF-C7A00117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 Expressions - int</a:t>
            </a:r>
          </a:p>
        </p:txBody>
      </p:sp>
      <p:pic>
        <p:nvPicPr>
          <p:cNvPr id="5" name="Content Placeholder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524ACC16-6123-A784-6ED6-B24940B12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2052638"/>
            <a:ext cx="7178824" cy="4385232"/>
          </a:xfrm>
        </p:spPr>
      </p:pic>
    </p:spTree>
    <p:extLst>
      <p:ext uri="{BB962C8B-B14F-4D97-AF65-F5344CB8AC3E}">
        <p14:creationId xmlns:p14="http://schemas.microsoft.com/office/powerpoint/2010/main" val="40584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AAE07-302A-7388-99AF-A035CE88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 Expressions - float </a:t>
            </a:r>
          </a:p>
        </p:txBody>
      </p:sp>
      <p:pic>
        <p:nvPicPr>
          <p:cNvPr id="5" name="Content Placeholder 4" descr="A number and numbers on a white background&#10;&#10;AI-generated content may be incorrect.">
            <a:extLst>
              <a:ext uri="{FF2B5EF4-FFF2-40B4-BE49-F238E27FC236}">
                <a16:creationId xmlns:a16="http://schemas.microsoft.com/office/drawing/2014/main" id="{93694AD9-4A01-6371-6B70-76F4C396A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1885285"/>
            <a:ext cx="7780224" cy="4398100"/>
          </a:xfrm>
        </p:spPr>
      </p:pic>
    </p:spTree>
    <p:extLst>
      <p:ext uri="{BB962C8B-B14F-4D97-AF65-F5344CB8AC3E}">
        <p14:creationId xmlns:p14="http://schemas.microsoft.com/office/powerpoint/2010/main" val="190468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270F-54D7-7159-7767-C2CB9CDA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 Expressions - string </a:t>
            </a:r>
          </a:p>
        </p:txBody>
      </p:sp>
      <p:pic>
        <p:nvPicPr>
          <p:cNvPr id="5" name="Content Placeholder 4" descr="A close-up of a text&#10;&#10;AI-generated content may be incorrect.">
            <a:extLst>
              <a:ext uri="{FF2B5EF4-FFF2-40B4-BE49-F238E27FC236}">
                <a16:creationId xmlns:a16="http://schemas.microsoft.com/office/drawing/2014/main" id="{6074AAF3-6860-6754-DE29-506495CC3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1174" y="2774972"/>
            <a:ext cx="9279654" cy="2538434"/>
          </a:xfrm>
        </p:spPr>
      </p:pic>
    </p:spTree>
    <p:extLst>
      <p:ext uri="{BB962C8B-B14F-4D97-AF65-F5344CB8AC3E}">
        <p14:creationId xmlns:p14="http://schemas.microsoft.com/office/powerpoint/2010/main" val="1429702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1ADBF-0D13-E7CE-9553-0D7A34E74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424E8-1983-96AA-36DA-007D1B00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757149"/>
            <a:ext cx="7796540" cy="3997828"/>
          </a:xfrm>
        </p:spPr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 Variables are by default </a:t>
            </a:r>
            <a:r>
              <a:rPr lang="en-US" dirty="0">
                <a:solidFill>
                  <a:srgbClr val="FF0000"/>
                </a:solidFill>
              </a:rPr>
              <a:t>immutable</a:t>
            </a:r>
          </a:p>
          <a:p>
            <a:r>
              <a:rPr lang="en-US" dirty="0"/>
              <a:t>But you can create a reference, and update the reference using :=, dereference it using !</a:t>
            </a:r>
          </a:p>
          <a:p>
            <a:endParaRPr lang="en-US" dirty="0"/>
          </a:p>
        </p:txBody>
      </p:sp>
      <p:pic>
        <p:nvPicPr>
          <p:cNvPr id="5" name="Picture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10B7024F-1204-AD79-4B7F-C45076859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3295650"/>
            <a:ext cx="77724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27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E9F2E-5695-A017-5277-3FA08F5C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4121C-68F7-759A-C433-546A324D4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Functions are basic building blocks of </a:t>
            </a:r>
            <a:r>
              <a:rPr lang="en-US" dirty="0" err="1"/>
              <a:t>OCaml</a:t>
            </a:r>
            <a:endParaRPr lang="en-US" dirty="0"/>
          </a:p>
          <a:p>
            <a:pPr lvl="1"/>
            <a:r>
              <a:rPr lang="en-US" dirty="0"/>
              <a:t>Functions are expressions</a:t>
            </a:r>
          </a:p>
          <a:p>
            <a:pPr lvl="1"/>
            <a:r>
              <a:rPr lang="en-US" dirty="0"/>
              <a:t>Functions have a type</a:t>
            </a:r>
          </a:p>
          <a:p>
            <a:pPr lvl="1"/>
            <a:r>
              <a:rPr lang="en-US" dirty="0"/>
              <a:t>Functions (when fully invoked) yield a value	</a:t>
            </a:r>
          </a:p>
        </p:txBody>
      </p:sp>
    </p:spTree>
    <p:extLst>
      <p:ext uri="{BB962C8B-B14F-4D97-AF65-F5344CB8AC3E}">
        <p14:creationId xmlns:p14="http://schemas.microsoft.com/office/powerpoint/2010/main" val="120067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CBE1-73D8-AD3E-8C55-204732D5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40CEA-A235-331D-B53F-580BE2F2A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32397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Tupled</a:t>
            </a:r>
            <a:r>
              <a:rPr lang="en-US" dirty="0"/>
              <a:t> arguments </a:t>
            </a:r>
          </a:p>
          <a:p>
            <a:endParaRPr lang="en-US" dirty="0"/>
          </a:p>
          <a:p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int*int -&gt; int</a:t>
            </a:r>
          </a:p>
          <a:p>
            <a:r>
              <a:rPr lang="en-US" dirty="0"/>
              <a:t>2. Currying (Do This!)</a:t>
            </a:r>
          </a:p>
          <a:p>
            <a:endParaRPr lang="en-US" dirty="0"/>
          </a:p>
          <a:p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-&gt; (int -&gt; int)</a:t>
            </a: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040B474-93D1-ECB2-5928-655555E23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326" y="2883587"/>
            <a:ext cx="4128873" cy="749300"/>
          </a:xfrm>
          <a:prstGeom prst="rect">
            <a:avLst/>
          </a:prstGeom>
        </p:spPr>
      </p:pic>
      <p:pic>
        <p:nvPicPr>
          <p:cNvPr id="9" name="Picture 8" descr="A black background with pink and blue letters&#10;&#10;AI-generated content may be incorrect.">
            <a:extLst>
              <a:ext uri="{FF2B5EF4-FFF2-40B4-BE49-F238E27FC236}">
                <a16:creationId xmlns:a16="http://schemas.microsoft.com/office/drawing/2014/main" id="{D7E9289D-6DE7-522C-2721-79A538E05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326" y="4789959"/>
            <a:ext cx="4128872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A151-5B3C-93AD-3B51-AB48CA655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38F84-482C-2A73-55B9-B82E406A3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141" y="2054711"/>
            <a:ext cx="8209998" cy="4309019"/>
          </a:xfrm>
        </p:spPr>
        <p:txBody>
          <a:bodyPr>
            <a:normAutofit/>
          </a:bodyPr>
          <a:lstStyle/>
          <a:p>
            <a:r>
              <a:rPr lang="en-US" dirty="0"/>
              <a:t>In pure functional programming, functions conceptually take ONE argument at a time</a:t>
            </a:r>
          </a:p>
          <a:p>
            <a:r>
              <a:rPr lang="en-US" dirty="0"/>
              <a:t>Multi-argument functions are expressed as a sequence of single-argument function applications</a:t>
            </a:r>
          </a:p>
          <a:p>
            <a:r>
              <a:rPr lang="en-US" dirty="0"/>
              <a:t>In the example:</a:t>
            </a:r>
          </a:p>
          <a:p>
            <a:r>
              <a:rPr lang="en-US" dirty="0"/>
              <a:t>add x returns a function that maps an int y to another int x + y</a:t>
            </a:r>
          </a:p>
          <a:p>
            <a:r>
              <a:rPr lang="en-US" dirty="0"/>
              <a:t>So 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-&gt; (int -&gt; int)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black background with pink and blue letters&#10;&#10;AI-generated content may be incorrect.">
            <a:extLst>
              <a:ext uri="{FF2B5EF4-FFF2-40B4-BE49-F238E27FC236}">
                <a16:creationId xmlns:a16="http://schemas.microsoft.com/office/drawing/2014/main" id="{2FB352C3-93EB-1406-18BA-FCEFED653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33" y="3646137"/>
            <a:ext cx="27940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09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C058-0772-47F4-2D5B-6CE0436DC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FEA82-1E1E-D429-B3F0-6B9B4B503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3997828"/>
          </a:xfrm>
        </p:spPr>
        <p:txBody>
          <a:bodyPr/>
          <a:lstStyle/>
          <a:p>
            <a:r>
              <a:rPr lang="en-US" dirty="0"/>
              <a:t>Abbreviated:</a:t>
            </a:r>
          </a:p>
          <a:p>
            <a:r>
              <a:rPr lang="en-US" dirty="0"/>
              <a:t>Full:</a:t>
            </a:r>
          </a:p>
          <a:p>
            <a:r>
              <a:rPr lang="en-US" dirty="0"/>
              <a:t>Function evaluation </a:t>
            </a:r>
          </a:p>
        </p:txBody>
      </p:sp>
      <p:pic>
        <p:nvPicPr>
          <p:cNvPr id="7" name="Picture 6" descr="A black background with red letters&#10;&#10;AI-generated content may be incorrect.">
            <a:extLst>
              <a:ext uri="{FF2B5EF4-FFF2-40B4-BE49-F238E27FC236}">
                <a16:creationId xmlns:a16="http://schemas.microsoft.com/office/drawing/2014/main" id="{4B5977B9-A2B4-D8A4-E189-E6110B8C3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347" y="3213100"/>
            <a:ext cx="3528885" cy="431800"/>
          </a:xfrm>
          <a:prstGeom prst="rect">
            <a:avLst/>
          </a:prstGeom>
        </p:spPr>
      </p:pic>
      <p:pic>
        <p:nvPicPr>
          <p:cNvPr id="11" name="Picture 10" descr="A black background with colorful letters&#10;&#10;AI-generated content may be incorrect.">
            <a:extLst>
              <a:ext uri="{FF2B5EF4-FFF2-40B4-BE49-F238E27FC236}">
                <a16:creationId xmlns:a16="http://schemas.microsoft.com/office/drawing/2014/main" id="{0FFB8F36-3FA5-1CD8-56DA-1C2088939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642" y="5137275"/>
            <a:ext cx="4374979" cy="1079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BEADF9-3776-E557-2E72-61CCBA25C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163" y="3811731"/>
            <a:ext cx="4926694" cy="5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23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907E-716E-2334-FA9B-E65039B7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61AB4-27A7-EC06-678B-048916062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Curried arguments allow partial evaluation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7AE79767-0400-2FC0-EBC7-D51A52E19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309820"/>
            <a:ext cx="7772400" cy="14729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628B58-EA99-5374-6EC0-C1ACFB89F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782723"/>
            <a:ext cx="7772400" cy="621477"/>
          </a:xfrm>
          <a:prstGeom prst="rect">
            <a:avLst/>
          </a:prstGeom>
        </p:spPr>
      </p:pic>
      <p:pic>
        <p:nvPicPr>
          <p:cNvPr id="9" name="Picture 8" descr="A red text with a white background&#10;&#10;AI-generated content may be incorrect.">
            <a:extLst>
              <a:ext uri="{FF2B5EF4-FFF2-40B4-BE49-F238E27FC236}">
                <a16:creationId xmlns:a16="http://schemas.microsoft.com/office/drawing/2014/main" id="{870E7634-1BD9-32BE-81BD-848CA7243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5404200"/>
            <a:ext cx="7772400" cy="14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60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8601-9869-46B9-B57F-4F824B6A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Applicative Order (Eager Evaluation)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EA33B-D1CB-0981-186F-223C9BC43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52116"/>
            <a:ext cx="7958331" cy="39978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Arguments of a function are </a:t>
            </a:r>
            <a:r>
              <a:rPr lang="en-US" b="1" dirty="0"/>
              <a:t>evaluated first (left to right)</a:t>
            </a:r>
            <a:r>
              <a:rPr lang="en-US" dirty="0"/>
              <a:t>, then the function is applied.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Applicative order evaluates (</a:t>
            </a:r>
            <a:r>
              <a:rPr lang="en-US" dirty="0" err="1"/>
              <a:t>mul</a:t>
            </a:r>
            <a:r>
              <a:rPr lang="en-US" dirty="0"/>
              <a:t> 2 3) first, then (</a:t>
            </a:r>
            <a:r>
              <a:rPr lang="en-US" dirty="0" err="1"/>
              <a:t>mul</a:t>
            </a:r>
            <a:r>
              <a:rPr lang="en-US" dirty="0"/>
              <a:t> 4 5)</a:t>
            </a:r>
          </a:p>
          <a:p>
            <a:r>
              <a:rPr lang="en-US" dirty="0"/>
              <a:t>Then apply add</a:t>
            </a:r>
          </a:p>
          <a:p>
            <a:endParaRPr lang="en-US" dirty="0"/>
          </a:p>
        </p:txBody>
      </p:sp>
      <p:pic>
        <p:nvPicPr>
          <p:cNvPr id="5" name="Picture 4" descr="A black background with red and blue letters&#10;&#10;AI-generated content may be incorrect.">
            <a:extLst>
              <a:ext uri="{FF2B5EF4-FFF2-40B4-BE49-F238E27FC236}">
                <a16:creationId xmlns:a16="http://schemas.microsoft.com/office/drawing/2014/main" id="{0BE4A1F7-02EC-D872-A259-4FA416643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737" y="3003721"/>
            <a:ext cx="4699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48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4FBCF-C00C-F63A-031A-13118A8F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Bindings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E42C3-235F-0A02-2E33-953546E37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Bindings are applied at the </a:t>
            </a:r>
            <a:r>
              <a:rPr lang="en-US" dirty="0">
                <a:solidFill>
                  <a:srgbClr val="FF0000"/>
                </a:solidFill>
              </a:rPr>
              <a:t>global scope</a:t>
            </a:r>
          </a:p>
          <a:p>
            <a:r>
              <a:rPr lang="en-US" dirty="0"/>
              <a:t>If we want a local binding that is temporarily used, we have: let .. in ..</a:t>
            </a:r>
          </a:p>
          <a:p>
            <a:endParaRPr lang="en-US" dirty="0"/>
          </a:p>
        </p:txBody>
      </p:sp>
      <p:pic>
        <p:nvPicPr>
          <p:cNvPr id="5" name="Picture 4" descr="A black background with colorful text&#10;&#10;AI-generated content may be incorrect.">
            <a:extLst>
              <a:ext uri="{FF2B5EF4-FFF2-40B4-BE49-F238E27FC236}">
                <a16:creationId xmlns:a16="http://schemas.microsoft.com/office/drawing/2014/main" id="{01401F24-7F81-355A-ADF2-2A7CCBDA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073" y="4691043"/>
            <a:ext cx="5065970" cy="195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25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A1091-D64E-1BBD-468E-F37427517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96709-AEA7-BE24-71A6-EADC16B3F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607273"/>
            <a:ext cx="7796540" cy="3997828"/>
          </a:xfrm>
        </p:spPr>
        <p:txBody>
          <a:bodyPr/>
          <a:lstStyle/>
          <a:p>
            <a:r>
              <a:rPr lang="en-US" dirty="0"/>
              <a:t>if … then … else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696E626-0409-2ABB-2B89-6F15F4AAA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60" y="2501365"/>
            <a:ext cx="7772400" cy="435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16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3A30-B2FA-7AD4-713B-AFA0CA5D5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A984A-FC3A-057A-970B-18DF8C960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the keyword rec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black background with colorful text&#10;&#10;AI-generated content may be incorrect.">
            <a:extLst>
              <a:ext uri="{FF2B5EF4-FFF2-40B4-BE49-F238E27FC236}">
                <a16:creationId xmlns:a16="http://schemas.microsoft.com/office/drawing/2014/main" id="{0383AB27-CD75-F92F-0C1E-77BDA30A8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9" y="2879125"/>
            <a:ext cx="6370401" cy="370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21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264F-8CF5-CEEE-29C3-2F268D67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6A3C5-11D8-1F8C-B737-C628F063C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03" y="2463501"/>
            <a:ext cx="7796540" cy="461917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Lists are immutable (cannot be changed)</a:t>
            </a:r>
          </a:p>
          <a:p>
            <a:r>
              <a:rPr lang="en-US" dirty="0"/>
              <a:t>Finite sequence of elements</a:t>
            </a:r>
          </a:p>
          <a:p>
            <a:r>
              <a:rPr lang="en-US" dirty="0"/>
              <a:t>All elements must have the same type</a:t>
            </a:r>
          </a:p>
          <a:p>
            <a:r>
              <a:rPr lang="en-US" dirty="0"/>
              <a:t>Empty list: []</a:t>
            </a:r>
          </a:p>
          <a:p>
            <a:r>
              <a:rPr lang="en-US" dirty="0"/>
              <a:t>[1; 2; 3]</a:t>
            </a:r>
          </a:p>
          <a:p>
            <a:r>
              <a:rPr lang="en-US" dirty="0"/>
              <a:t>1::[2;3]</a:t>
            </a:r>
          </a:p>
          <a:p>
            <a:r>
              <a:rPr lang="en-US" dirty="0"/>
              <a:t>1::2::3::[]</a:t>
            </a:r>
          </a:p>
          <a:p>
            <a:r>
              <a:rPr lang="en-US" dirty="0"/>
              <a:t>Data 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list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13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80E82-CFC1-A9D5-E48B-B6A97E99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C97BF-2E83-6CB7-55C3-04020B6CD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2744" y="2052116"/>
            <a:ext cx="8117395" cy="3997828"/>
          </a:xfrm>
        </p:spPr>
        <p:txBody>
          <a:bodyPr/>
          <a:lstStyle/>
          <a:p>
            <a:r>
              <a:rPr lang="en-US" dirty="0"/>
              <a:t>::</a:t>
            </a:r>
          </a:p>
          <a:p>
            <a:r>
              <a:rPr lang="en-US" dirty="0"/>
              <a:t>Cons: prepend a single element to the front of a list</a:t>
            </a:r>
          </a:p>
          <a:p>
            <a:r>
              <a:rPr lang="en-US" dirty="0"/>
              <a:t>NO modification, type must match, original list can be empty</a:t>
            </a:r>
          </a:p>
          <a:p>
            <a:r>
              <a:rPr lang="en-US" dirty="0"/>
              <a:t>E.g. 1::[2; 3],  1::2::3::[]</a:t>
            </a:r>
          </a:p>
          <a:p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-&gt; (‘a list -&gt; ‘a list)</a:t>
            </a:r>
          </a:p>
        </p:txBody>
      </p:sp>
    </p:spTree>
    <p:extLst>
      <p:ext uri="{BB962C8B-B14F-4D97-AF65-F5344CB8AC3E}">
        <p14:creationId xmlns:p14="http://schemas.microsoft.com/office/powerpoint/2010/main" val="273935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00F1C-8D7A-844C-766A-A7D43F36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2D55A-9F17-0E7D-E95A-1B45EBF03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@</a:t>
            </a:r>
          </a:p>
          <a:p>
            <a:r>
              <a:rPr lang="en-US" dirty="0"/>
              <a:t>List concatenation: append a list to the end of another list</a:t>
            </a:r>
          </a:p>
          <a:p>
            <a:r>
              <a:rPr lang="en-US" dirty="0"/>
              <a:t>No modification, type must match</a:t>
            </a:r>
          </a:p>
          <a:p>
            <a:r>
              <a:rPr lang="en-US" dirty="0"/>
              <a:t>E.g. [1]@[2; 3; 4],  [1; 2]@[3]</a:t>
            </a:r>
          </a:p>
          <a:p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list 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-&gt; (‘a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list -&gt; ‘a list)</a:t>
            </a:r>
          </a:p>
        </p:txBody>
      </p:sp>
    </p:spTree>
    <p:extLst>
      <p:ext uri="{BB962C8B-B14F-4D97-AF65-F5344CB8AC3E}">
        <p14:creationId xmlns:p14="http://schemas.microsoft.com/office/powerpoint/2010/main" val="2130345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8EF0-7045-9544-52A6-55FBCBBD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Observers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24F8-17AE-DCF2-80D6-FE3E682F9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List.hd</a:t>
            </a:r>
            <a:r>
              <a:rPr lang="en-US" dirty="0"/>
              <a:t>       returns the fist element of a list     </a:t>
            </a:r>
          </a:p>
          <a:p>
            <a:pPr lvl="1"/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list -&gt; ‘a</a:t>
            </a:r>
          </a:p>
          <a:p>
            <a:r>
              <a:rPr lang="en-US" dirty="0" err="1"/>
              <a:t>List.tl</a:t>
            </a:r>
            <a:r>
              <a:rPr lang="en-US" dirty="0"/>
              <a:t>         returns the rest of a list (other than the head)</a:t>
            </a:r>
          </a:p>
          <a:p>
            <a:pPr lvl="1"/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list -&gt; ‘a list</a:t>
            </a:r>
          </a:p>
          <a:p>
            <a:r>
              <a:rPr lang="en-US" dirty="0" err="1"/>
              <a:t>List.length</a:t>
            </a:r>
            <a:r>
              <a:rPr lang="en-US" dirty="0"/>
              <a:t> returns the number of elements of a list</a:t>
            </a:r>
          </a:p>
          <a:p>
            <a:pPr lvl="1"/>
            <a:r>
              <a:rPr lang="en-US" dirty="0"/>
              <a:t>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-&gt; 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30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3E44-E983-1A67-779A-EDF135C0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50213-4217-2CE9-3446-E96891E30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890" y="2052116"/>
            <a:ext cx="8142249" cy="3997828"/>
          </a:xfrm>
        </p:spPr>
        <p:txBody>
          <a:bodyPr/>
          <a:lstStyle/>
          <a:p>
            <a:r>
              <a:rPr lang="en-US" dirty="0"/>
              <a:t>Like an if-else, but checks the structure of data (e.g., empty list, head/tail of a list, tuple).</a:t>
            </a:r>
          </a:p>
          <a:p>
            <a:r>
              <a:rPr lang="en-US" dirty="0"/>
              <a:t>Keywords:</a:t>
            </a:r>
          </a:p>
          <a:p>
            <a:pPr lvl="1"/>
            <a:r>
              <a:rPr lang="en-US" dirty="0"/>
              <a:t>match … with → explicit pattern matching</a:t>
            </a:r>
          </a:p>
          <a:p>
            <a:pPr lvl="1"/>
            <a:r>
              <a:rPr lang="en-US" dirty="0"/>
              <a:t>function → shorthand for matching </a:t>
            </a:r>
            <a:r>
              <a:rPr lang="en-US" b="1" dirty="0"/>
              <a:t>a single argument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436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8BC03-14F2-F843-F81E-497A723FE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 on Boolean Values</a:t>
            </a:r>
          </a:p>
        </p:txBody>
      </p:sp>
      <p:pic>
        <p:nvPicPr>
          <p:cNvPr id="5" name="Content Placeholder 4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4F15DE47-78A9-08A2-E2FC-E109EDCCB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1637003"/>
            <a:ext cx="7175949" cy="411065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DF2957-8CA7-BDCF-E1AD-DEC2917DAA6A}"/>
              </a:ext>
            </a:extLst>
          </p:cNvPr>
          <p:cNvSpPr txBox="1"/>
          <p:nvPr/>
        </p:nvSpPr>
        <p:spPr>
          <a:xfrm>
            <a:off x="2611808" y="5973288"/>
            <a:ext cx="755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 : wildcard pattern, matches any value, but does NOT bind it to a name</a:t>
            </a:r>
          </a:p>
        </p:txBody>
      </p:sp>
    </p:spTree>
    <p:extLst>
      <p:ext uri="{BB962C8B-B14F-4D97-AF65-F5344CB8AC3E}">
        <p14:creationId xmlns:p14="http://schemas.microsoft.com/office/powerpoint/2010/main" val="2585462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35F3-6A55-D34D-ACA5-5119C800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 on Tuples</a:t>
            </a:r>
          </a:p>
        </p:txBody>
      </p:sp>
      <p:pic>
        <p:nvPicPr>
          <p:cNvPr id="5" name="Content Placeholder 4" descr="A white background with text and symbols&#10;&#10;AI-generated content may be incorrect.">
            <a:extLst>
              <a:ext uri="{FF2B5EF4-FFF2-40B4-BE49-F238E27FC236}">
                <a16:creationId xmlns:a16="http://schemas.microsoft.com/office/drawing/2014/main" id="{2B94F41F-0E6A-2B2B-4362-331A9F729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060" y="2052638"/>
            <a:ext cx="7744817" cy="4397589"/>
          </a:xfrm>
        </p:spPr>
      </p:pic>
    </p:spTree>
    <p:extLst>
      <p:ext uri="{BB962C8B-B14F-4D97-AF65-F5344CB8AC3E}">
        <p14:creationId xmlns:p14="http://schemas.microsoft.com/office/powerpoint/2010/main" val="1383741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1598C-3908-B592-A909-2EE101E21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 on Lists</a:t>
            </a:r>
          </a:p>
        </p:txBody>
      </p:sp>
      <p:pic>
        <p:nvPicPr>
          <p:cNvPr id="5" name="Content Placeholder 4" descr="A computer screen with text and symbols&#10;&#10;AI-generated content may be incorrect.">
            <a:extLst>
              <a:ext uri="{FF2B5EF4-FFF2-40B4-BE49-F238E27FC236}">
                <a16:creationId xmlns:a16="http://schemas.microsoft.com/office/drawing/2014/main" id="{2283B57D-62DA-C154-CD72-C62794697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1808" y="1494734"/>
            <a:ext cx="7811957" cy="4555209"/>
          </a:xfrm>
        </p:spPr>
      </p:pic>
    </p:spTree>
    <p:extLst>
      <p:ext uri="{BB962C8B-B14F-4D97-AF65-F5344CB8AC3E}">
        <p14:creationId xmlns:p14="http://schemas.microsoft.com/office/powerpoint/2010/main" val="3903633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2981-B70F-C316-AD0E-2FE46D046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 and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58B25-DB29-A565-A35B-A439C5523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4317" y="2052116"/>
            <a:ext cx="8215822" cy="39978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Remove all occurrences of a given element x from a list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Rewrite it using the keyword function</a:t>
            </a:r>
          </a:p>
          <a:p>
            <a:r>
              <a:rPr lang="en-US" dirty="0"/>
              <a:t>Type?</a:t>
            </a:r>
          </a:p>
        </p:txBody>
      </p:sp>
      <p:pic>
        <p:nvPicPr>
          <p:cNvPr id="5" name="Picture 4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4407F312-5FC0-A44B-296F-D7B7F65FD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2747070"/>
            <a:ext cx="7772400" cy="205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13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B3A5D-8112-695E-0648-14767B20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 and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06C84-DACA-B18B-FA1E-CE56D34E7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 the last element of a list</a:t>
            </a:r>
          </a:p>
          <a:p>
            <a:r>
              <a:rPr lang="en-US" dirty="0"/>
              <a:t>Type?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17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F021-2438-FAFE-5DEF-72426CB4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 and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E5E9E-E3EB-1BE2-C11E-0A0736135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 a new list by applying a given function f to each element of a list</a:t>
            </a:r>
          </a:p>
          <a:p>
            <a:r>
              <a:rPr lang="en-US" dirty="0"/>
              <a:t>Type?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68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AE51-C2AD-6FF8-EAEE-F22DD5006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 and Exercises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9522B8-4455-4B52-B865-A39374708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778" y="1606378"/>
            <a:ext cx="8049361" cy="47944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Check this example: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What is the type of f? not that x and y may not have the same type</a:t>
            </a:r>
          </a:p>
          <a:p>
            <a:r>
              <a:rPr lang="en-US" dirty="0"/>
              <a:t>What is the type of accumulate?</a:t>
            </a:r>
          </a:p>
          <a:p>
            <a:r>
              <a:rPr lang="en-US" dirty="0"/>
              <a:t>What does accumulate do?</a:t>
            </a:r>
          </a:p>
        </p:txBody>
      </p:sp>
      <p:pic>
        <p:nvPicPr>
          <p:cNvPr id="8" name="Content Placeholder 4" descr="A black background with pink and purple text&#10;&#10;AI-generated content may be incorrect.">
            <a:extLst>
              <a:ext uri="{FF2B5EF4-FFF2-40B4-BE49-F238E27FC236}">
                <a16:creationId xmlns:a16="http://schemas.microsoft.com/office/drawing/2014/main" id="{C4779B55-CF80-93B8-BB2E-A02A53723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760" y="2335427"/>
            <a:ext cx="5956964" cy="174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95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598</TotalTime>
  <Words>954</Words>
  <Application>Microsoft Macintosh PowerPoint</Application>
  <PresentationFormat>Widescreen</PresentationFormat>
  <Paragraphs>154</Paragraphs>
  <Slides>30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Aptos</vt:lpstr>
      <vt:lpstr>Arial</vt:lpstr>
      <vt:lpstr>Courier New</vt:lpstr>
      <vt:lpstr>MS Shell Dlg 2</vt:lpstr>
      <vt:lpstr>Times New Roman</vt:lpstr>
      <vt:lpstr>Wingdings</vt:lpstr>
      <vt:lpstr>Wingdings 3</vt:lpstr>
      <vt:lpstr>Madison</vt:lpstr>
      <vt:lpstr> OCaml: Introduction</vt:lpstr>
      <vt:lpstr>What is OCaml?</vt:lpstr>
      <vt:lpstr>Setting Up the Environment</vt:lpstr>
      <vt:lpstr>Types, Expressions, and Values</vt:lpstr>
      <vt:lpstr>OCaml Types</vt:lpstr>
      <vt:lpstr>OCaml Expressions - int</vt:lpstr>
      <vt:lpstr>OCaml Expressions - float </vt:lpstr>
      <vt:lpstr>OCaml Expressions - string </vt:lpstr>
      <vt:lpstr>OCaml Variables</vt:lpstr>
      <vt:lpstr>Functions</vt:lpstr>
      <vt:lpstr>Function Syntax</vt:lpstr>
      <vt:lpstr>Currying</vt:lpstr>
      <vt:lpstr>Currying</vt:lpstr>
      <vt:lpstr>Partial Evaluation</vt:lpstr>
      <vt:lpstr>Applicative Order (Eager Evaluation)</vt:lpstr>
      <vt:lpstr>Local Bindings</vt:lpstr>
      <vt:lpstr>Basic Control Flow</vt:lpstr>
      <vt:lpstr>Recursive Function</vt:lpstr>
      <vt:lpstr>Lists</vt:lpstr>
      <vt:lpstr>List Operators</vt:lpstr>
      <vt:lpstr>List Operators </vt:lpstr>
      <vt:lpstr>List Observers </vt:lpstr>
      <vt:lpstr>Pattern Matching</vt:lpstr>
      <vt:lpstr>Pattern Matching on Boolean Values</vt:lpstr>
      <vt:lpstr>Pattern Matching on Tuples</vt:lpstr>
      <vt:lpstr>Pattern Matching on Lists</vt:lpstr>
      <vt:lpstr>More Examples and Exercises</vt:lpstr>
      <vt:lpstr>More Examples and Exercises</vt:lpstr>
      <vt:lpstr>More Examples and Exercises</vt:lpstr>
      <vt:lpstr>More Examples and Exercises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OCaml</dc:title>
  <dc:creator>Jingnan Xie</dc:creator>
  <cp:lastModifiedBy>Jingnan Xie</cp:lastModifiedBy>
  <cp:revision>1</cp:revision>
  <dcterms:created xsi:type="dcterms:W3CDTF">2025-11-24T14:39:26Z</dcterms:created>
  <dcterms:modified xsi:type="dcterms:W3CDTF">2026-03-03T15:27:51Z</dcterms:modified>
</cp:coreProperties>
</file>