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3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16BE85-EE51-F742-B8C5-EC723E0B3189}" v="17" dt="2026-02-09T19:53:15.6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42"/>
    <p:restoredTop sz="80274"/>
  </p:normalViewPr>
  <p:slideViewPr>
    <p:cSldViewPr snapToGrid="0">
      <p:cViewPr varScale="1">
        <p:scale>
          <a:sx n="101" d="100"/>
          <a:sy n="101" d="100"/>
        </p:scale>
        <p:origin x="1168" y="184"/>
      </p:cViewPr>
      <p:guideLst/>
    </p:cSldViewPr>
  </p:slideViewPr>
  <p:notesTextViewPr>
    <p:cViewPr>
      <p:scale>
        <a:sx n="1" d="1"/>
        <a:sy n="1" d="1"/>
      </p:scale>
      <p:origin x="0" y="-1272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99442E2A-D9CC-5B17-AA62-8A182CB6386A}"/>
    <pc:docChg chg="custSel addSld modSld sldOrd">
      <pc:chgData name="Jingnan Xie" userId="5c2f28a1-79a3-4aeb-a5f1-26f53b743562" providerId="ADAL" clId="{99442E2A-D9CC-5B17-AA62-8A182CB6386A}" dt="2026-02-09T19:55:50.351" v="649" actId="20577"/>
      <pc:docMkLst>
        <pc:docMk/>
      </pc:docMkLst>
      <pc:sldChg chg="modSp mod modAnim">
        <pc:chgData name="Jingnan Xie" userId="5c2f28a1-79a3-4aeb-a5f1-26f53b743562" providerId="ADAL" clId="{99442E2A-D9CC-5B17-AA62-8A182CB6386A}" dt="2026-01-28T16:03:05.519" v="4" actId="14100"/>
        <pc:sldMkLst>
          <pc:docMk/>
          <pc:sldMk cId="387021816" sldId="270"/>
        </pc:sldMkLst>
        <pc:spChg chg="mod">
          <ac:chgData name="Jingnan Xie" userId="5c2f28a1-79a3-4aeb-a5f1-26f53b743562" providerId="ADAL" clId="{99442E2A-D9CC-5B17-AA62-8A182CB6386A}" dt="2026-01-28T16:02:54.540" v="1" actId="20577"/>
          <ac:spMkLst>
            <pc:docMk/>
            <pc:sldMk cId="387021816" sldId="270"/>
            <ac:spMk id="3" creationId="{D17CA5D4-D64E-550F-02DB-07A15DD1F36C}"/>
          </ac:spMkLst>
        </pc:spChg>
        <pc:picChg chg="mod">
          <ac:chgData name="Jingnan Xie" userId="5c2f28a1-79a3-4aeb-a5f1-26f53b743562" providerId="ADAL" clId="{99442E2A-D9CC-5B17-AA62-8A182CB6386A}" dt="2026-01-28T16:03:05.519" v="4" actId="14100"/>
          <ac:picMkLst>
            <pc:docMk/>
            <pc:sldMk cId="387021816" sldId="270"/>
            <ac:picMk id="4" creationId="{935C6CBE-3626-6BFD-8F90-FE76069E0106}"/>
          </ac:picMkLst>
        </pc:picChg>
      </pc:sldChg>
      <pc:sldChg chg="ord">
        <pc:chgData name="Jingnan Xie" userId="5c2f28a1-79a3-4aeb-a5f1-26f53b743562" providerId="ADAL" clId="{99442E2A-D9CC-5B17-AA62-8A182CB6386A}" dt="2026-02-09T18:23:54.502" v="21" actId="20578"/>
        <pc:sldMkLst>
          <pc:docMk/>
          <pc:sldMk cId="2304468208" sldId="271"/>
        </pc:sldMkLst>
      </pc:sldChg>
      <pc:sldChg chg="modSp new mod modNotesTx">
        <pc:chgData name="Jingnan Xie" userId="5c2f28a1-79a3-4aeb-a5f1-26f53b743562" providerId="ADAL" clId="{99442E2A-D9CC-5B17-AA62-8A182CB6386A}" dt="2026-02-09T19:55:50.351" v="649" actId="20577"/>
        <pc:sldMkLst>
          <pc:docMk/>
          <pc:sldMk cId="2580721115" sldId="272"/>
        </pc:sldMkLst>
        <pc:spChg chg="mod">
          <ac:chgData name="Jingnan Xie" userId="5c2f28a1-79a3-4aeb-a5f1-26f53b743562" providerId="ADAL" clId="{99442E2A-D9CC-5B17-AA62-8A182CB6386A}" dt="2026-02-09T18:23:04.051" v="13" actId="20577"/>
          <ac:spMkLst>
            <pc:docMk/>
            <pc:sldMk cId="2580721115" sldId="272"/>
            <ac:spMk id="2" creationId="{8A2CB163-A234-EF5C-FEF8-6A80E9C292FA}"/>
          </ac:spMkLst>
        </pc:spChg>
        <pc:spChg chg="mod">
          <ac:chgData name="Jingnan Xie" userId="5c2f28a1-79a3-4aeb-a5f1-26f53b743562" providerId="ADAL" clId="{99442E2A-D9CC-5B17-AA62-8A182CB6386A}" dt="2026-02-09T18:27:37.645" v="54" actId="20577"/>
          <ac:spMkLst>
            <pc:docMk/>
            <pc:sldMk cId="2580721115" sldId="272"/>
            <ac:spMk id="3" creationId="{EA224F43-9333-8E9F-95F1-D0D8FF9B6D77}"/>
          </ac:spMkLst>
        </pc:spChg>
      </pc:sldChg>
      <pc:sldChg chg="modSp new mod ord">
        <pc:chgData name="Jingnan Xie" userId="5c2f28a1-79a3-4aeb-a5f1-26f53b743562" providerId="ADAL" clId="{99442E2A-D9CC-5B17-AA62-8A182CB6386A}" dt="2026-02-09T18:54:08.550" v="244" actId="20578"/>
        <pc:sldMkLst>
          <pc:docMk/>
          <pc:sldMk cId="3712576380" sldId="273"/>
        </pc:sldMkLst>
        <pc:spChg chg="mod">
          <ac:chgData name="Jingnan Xie" userId="5c2f28a1-79a3-4aeb-a5f1-26f53b743562" providerId="ADAL" clId="{99442E2A-D9CC-5B17-AA62-8A182CB6386A}" dt="2026-02-09T18:49:51.994" v="144" actId="20577"/>
          <ac:spMkLst>
            <pc:docMk/>
            <pc:sldMk cId="3712576380" sldId="273"/>
            <ac:spMk id="2" creationId="{42212DA6-A84E-8DE3-5DB3-8995ADD4908D}"/>
          </ac:spMkLst>
        </pc:spChg>
        <pc:spChg chg="mod">
          <ac:chgData name="Jingnan Xie" userId="5c2f28a1-79a3-4aeb-a5f1-26f53b743562" providerId="ADAL" clId="{99442E2A-D9CC-5B17-AA62-8A182CB6386A}" dt="2026-02-09T18:53:37.743" v="243" actId="20577"/>
          <ac:spMkLst>
            <pc:docMk/>
            <pc:sldMk cId="3712576380" sldId="273"/>
            <ac:spMk id="3" creationId="{3BEA4D89-11C1-FA6C-1787-E6FDB30E703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6A250-A0CB-994A-B5CB-211E49312B6A}" type="datetimeFigureOut">
              <a:rPr lang="en-US" smtClean="0"/>
              <a:t>2/9/26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604B-6E98-0948-A14E-DCFDC96CD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0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66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factorial n =</a:t>
            </a:r>
          </a:p>
          <a:p>
            <a:r>
              <a:rPr lang="en-US" dirty="0"/>
              <a:t>  let rec helper n acc =</a:t>
            </a:r>
          </a:p>
          <a:p>
            <a:r>
              <a:rPr lang="en-US" dirty="0"/>
              <a:t>    if n = 0 then acc</a:t>
            </a:r>
          </a:p>
          <a:p>
            <a:r>
              <a:rPr lang="en-US" dirty="0"/>
              <a:t>    else helper (n - 1) (n * acc)</a:t>
            </a:r>
          </a:p>
          <a:p>
            <a:r>
              <a:rPr lang="en-US" dirty="0"/>
              <a:t>  in</a:t>
            </a:r>
          </a:p>
          <a:p>
            <a:r>
              <a:rPr lang="en-US" dirty="0"/>
              <a:t>  helper n 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let fib n =</a:t>
            </a:r>
          </a:p>
          <a:p>
            <a:r>
              <a:rPr lang="en-US" dirty="0"/>
              <a:t>  let rec helper n a b =</a:t>
            </a:r>
          </a:p>
          <a:p>
            <a:r>
              <a:rPr lang="en-US" dirty="0"/>
              <a:t>    if n = 0 then a</a:t>
            </a:r>
          </a:p>
          <a:p>
            <a:r>
              <a:rPr lang="en-US" dirty="0"/>
              <a:t>    else helper (n-1) b (</a:t>
            </a:r>
            <a:r>
              <a:rPr lang="en-US" dirty="0" err="1"/>
              <a:t>a+b</a:t>
            </a:r>
            <a:r>
              <a:rPr lang="en-US" dirty="0"/>
              <a:t>)</a:t>
            </a:r>
          </a:p>
          <a:p>
            <a:r>
              <a:rPr lang="en-US" dirty="0"/>
              <a:t>  in</a:t>
            </a:r>
          </a:p>
          <a:p>
            <a:r>
              <a:rPr lang="en-US" dirty="0"/>
              <a:t>  helper n 0 1</a:t>
            </a:r>
          </a:p>
          <a:p>
            <a:endParaRPr lang="en-US" dirty="0"/>
          </a:p>
          <a:p>
            <a:r>
              <a:rPr lang="en-US" dirty="0"/>
              <a:t>For fib: (n) to (n-1) is to track the number of steps needed. We actually compute fib n from bottom up</a:t>
            </a:r>
            <a:br>
              <a:rPr lang="en-US" dirty="0"/>
            </a:br>
            <a:r>
              <a:rPr lang="en-US" dirty="0"/>
              <a:t>0 1 1 2 3 5 8 13 …</a:t>
            </a:r>
            <a:br>
              <a:rPr lang="en-US" dirty="0"/>
            </a:br>
            <a:r>
              <a:rPr lang="en-US" dirty="0"/>
              <a:t>So starting from 0 1, then 1 1, then 1 2, then 2 3, we use a b to carry two numbers at each step. After n steps, return the result </a:t>
            </a:r>
            <a:r>
              <a:rPr lang="en-US"/>
              <a:t>(i.e., a)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4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2/9/26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47D-FD5A-849B-EF26-58973DB6A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OCaml</a:t>
            </a:r>
            <a:r>
              <a:rPr lang="en-US" dirty="0"/>
              <a:t>: Tail Recursion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2B7DA-91CC-8B07-CAD3-C6C2D1F64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72182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EB95-8D47-3D9A-8982-E0866FADC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31CA8-C565-76E1-73E8-83A267036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540042"/>
            <a:ext cx="7796540" cy="4509902"/>
          </a:xfrm>
        </p:spPr>
        <p:txBody>
          <a:bodyPr>
            <a:normAutofit/>
          </a:bodyPr>
          <a:lstStyle/>
          <a:p>
            <a:r>
              <a:rPr lang="en-US" dirty="0"/>
              <a:t>A function is </a:t>
            </a:r>
            <a:r>
              <a:rPr lang="en-US" dirty="0">
                <a:solidFill>
                  <a:srgbClr val="00B0F0"/>
                </a:solidFill>
              </a:rPr>
              <a:t>recursive</a:t>
            </a:r>
            <a:r>
              <a:rPr lang="en-US" dirty="0"/>
              <a:t> if it calls itself</a:t>
            </a:r>
          </a:p>
          <a:p>
            <a:r>
              <a:rPr lang="en-US" dirty="0"/>
              <a:t>Two required components:</a:t>
            </a:r>
          </a:p>
          <a:p>
            <a:pPr lvl="1"/>
            <a:r>
              <a:rPr lang="en-US" dirty="0"/>
              <a:t>A base case: very simple so it can be trivially solved. Does NOT call itself</a:t>
            </a:r>
          </a:p>
          <a:p>
            <a:pPr lvl="1"/>
            <a:r>
              <a:rPr lang="en-US" dirty="0"/>
              <a:t>A recursive case: reduce the problem to a smaller version of the same problem towards the base case </a:t>
            </a:r>
          </a:p>
          <a:p>
            <a:r>
              <a:rPr lang="en-US" dirty="0"/>
              <a:t>We can have multiple base cases</a:t>
            </a:r>
          </a:p>
          <a:p>
            <a:r>
              <a:rPr lang="en-US" dirty="0"/>
              <a:t>We can have multiple recursive cases</a:t>
            </a:r>
          </a:p>
        </p:txBody>
      </p:sp>
    </p:spTree>
    <p:extLst>
      <p:ext uri="{BB962C8B-B14F-4D97-AF65-F5344CB8AC3E}">
        <p14:creationId xmlns:p14="http://schemas.microsoft.com/office/powerpoint/2010/main" val="2692129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18330-4455-AC9B-70DF-B0611FB06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F3E16-9A52-42D3-D1A0-27DBDE051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443789"/>
            <a:ext cx="8127012" cy="4606155"/>
          </a:xfrm>
        </p:spPr>
        <p:txBody>
          <a:bodyPr/>
          <a:lstStyle/>
          <a:p>
            <a:r>
              <a:rPr lang="en-US" dirty="0"/>
              <a:t>A function is tail recursive when its recursive call is the very last operation the function performs</a:t>
            </a:r>
          </a:p>
          <a:p>
            <a:r>
              <a:rPr lang="en-US" dirty="0"/>
              <a:t>This means that the result of the recursive call cannot be further used in any computation</a:t>
            </a:r>
          </a:p>
          <a:p>
            <a:r>
              <a:rPr lang="en-US" dirty="0"/>
              <a:t>Is this tail recursion: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1483B0-5B53-6B14-79EA-9C40D2DCD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871" y="4465220"/>
            <a:ext cx="6264108" cy="239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9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874E7-81CB-194C-6216-D674C7704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Recursive Problem: Summing 0 … 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4EF58-E716-FE0E-188A-D081CB57B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‘state’ of this function?</a:t>
            </a:r>
          </a:p>
          <a:p>
            <a:r>
              <a:rPr lang="en-US" dirty="0"/>
              <a:t>If we need to rewrite it with a loop, what variables would we introduce?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68D965-147B-3554-4CA9-706C980C5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719" y="4307305"/>
            <a:ext cx="6927492" cy="245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13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057E-9512-6905-BEAF-09601F6CE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Recursive Problem: Summing 0 … 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5AC60-A7B4-53A6-D3CA-2B24FEFC8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3" y="2052116"/>
            <a:ext cx="8645086" cy="3997828"/>
          </a:xfrm>
        </p:spPr>
        <p:txBody>
          <a:bodyPr/>
          <a:lstStyle/>
          <a:p>
            <a:r>
              <a:rPr lang="en-US" dirty="0"/>
              <a:t>The ‘state’ sum changes: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0 -&gt; 1 -&gt; 3 -&gt; 6 -&gt; 10 -&gt; …</a:t>
            </a:r>
          </a:p>
          <a:p>
            <a:r>
              <a:rPr lang="en-US" dirty="0"/>
              <a:t>Can we keep track of the state in a recursive function and make it tail recursive?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457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D4DC3-C335-E2B3-2103-93F1FDE10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Recursive Problem: Summing 0 … 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B4D6CB-09FB-98E6-8565-B8365B028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49306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is equivalent to a while loop with</a:t>
            </a:r>
          </a:p>
          <a:p>
            <a:pPr marL="920750" lvl="2" indent="0">
              <a:buNone/>
            </a:pPr>
            <a:r>
              <a:rPr lang="en-US" dirty="0"/>
              <a:t> sum = sum + n</a:t>
            </a:r>
          </a:p>
          <a:p>
            <a:pPr marL="920750" lvl="2" indent="0">
              <a:buNone/>
            </a:pPr>
            <a:r>
              <a:rPr lang="en-US" dirty="0"/>
              <a:t>     n  = n - 1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C72102-CE7C-EEC3-3780-AF2FABFFA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739" y="1459778"/>
            <a:ext cx="7772400" cy="332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08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600CF-6778-EBF2-1F2E-E415232FB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Problem: The Extra Parameter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869D39-43D1-7353-E2F8-7A5328F9D1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8" y="2052638"/>
            <a:ext cx="7958330" cy="4685046"/>
          </a:xfrm>
        </p:spPr>
      </p:pic>
    </p:spTree>
    <p:extLst>
      <p:ext uri="{BB962C8B-B14F-4D97-AF65-F5344CB8AC3E}">
        <p14:creationId xmlns:p14="http://schemas.microsoft.com/office/powerpoint/2010/main" val="3517327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05F73-50DB-A7FC-0815-535355925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1: Rebind (DO NOT DO THIS!)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FD1B0D-CFE2-2E8C-01CC-0A5E5E01CC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9136" y="2052638"/>
            <a:ext cx="7851003" cy="4636920"/>
          </a:xfrm>
        </p:spPr>
      </p:pic>
    </p:spTree>
    <p:extLst>
      <p:ext uri="{BB962C8B-B14F-4D97-AF65-F5344CB8AC3E}">
        <p14:creationId xmlns:p14="http://schemas.microsoft.com/office/powerpoint/2010/main" val="3082309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A801A-4280-5322-2B16-832A12AB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2: Create a Local Binding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18589-1586-89B5-2E47-E9A54E93C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How to create a local environment?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330AD0-289D-E7D6-7731-CD2CDDF0A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571" y="3284621"/>
            <a:ext cx="7772400" cy="352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5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01D8-96DB-CA36-F5C1-670A2B987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3: Renamed Local Binding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C38493-A076-ED1C-87F9-60A1093E8E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7" y="2052638"/>
            <a:ext cx="7958331" cy="4695003"/>
          </a:xfrm>
        </p:spPr>
      </p:pic>
    </p:spTree>
    <p:extLst>
      <p:ext uri="{BB962C8B-B14F-4D97-AF65-F5344CB8AC3E}">
        <p14:creationId xmlns:p14="http://schemas.microsoft.com/office/powerpoint/2010/main" val="3948007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E9162-6F56-B6F1-6D40-EB463F27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Bonus: Removing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6299A-0740-0002-7793-D7634D5DC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490574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200" dirty="0"/>
              <a:t>This also works. Why?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514967-FB01-EE46-E2AE-30D2C0CB7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739" y="1885284"/>
            <a:ext cx="7772400" cy="322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1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EA72E-7EB9-8DD2-1E17-3307C6AC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Even Do Tail Recursion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0A4F9-2B3A-6C05-6FD6-2D0AA289C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08083"/>
            <a:ext cx="7958330" cy="4887310"/>
          </a:xfrm>
        </p:spPr>
        <p:txBody>
          <a:bodyPr>
            <a:normAutofit/>
          </a:bodyPr>
          <a:lstStyle/>
          <a:p>
            <a:r>
              <a:rPr lang="en-US" dirty="0"/>
              <a:t>It is a while loop. We get our loops back.</a:t>
            </a:r>
          </a:p>
          <a:p>
            <a:r>
              <a:rPr lang="en-US" dirty="0"/>
              <a:t>Deep non-tail recursion can overflow the call stack</a:t>
            </a:r>
          </a:p>
          <a:p>
            <a:r>
              <a:rPr lang="en-US" dirty="0"/>
              <a:t>Many functional programming languages such as </a:t>
            </a:r>
            <a:r>
              <a:rPr lang="en-US" dirty="0" err="1"/>
              <a:t>OCaml</a:t>
            </a:r>
            <a:r>
              <a:rPr lang="en-US" dirty="0"/>
              <a:t> guarantee </a:t>
            </a:r>
            <a:r>
              <a:rPr lang="en-US" i="1" dirty="0"/>
              <a:t>tail-call optimization </a:t>
            </a:r>
            <a:r>
              <a:rPr lang="en-US" dirty="0"/>
              <a:t>(TCO)</a:t>
            </a:r>
          </a:p>
          <a:p>
            <a:r>
              <a:rPr lang="en-US" dirty="0"/>
              <a:t>Many imperative/OOP languages such as Java lack guaranteed TCO</a:t>
            </a:r>
          </a:p>
          <a:p>
            <a:r>
              <a:rPr lang="en-US" dirty="0"/>
              <a:t>While some C++ compilers may apply TCO in certain cases, the language does not require or guarantee it</a:t>
            </a:r>
          </a:p>
        </p:txBody>
      </p:sp>
    </p:spTree>
    <p:extLst>
      <p:ext uri="{BB962C8B-B14F-4D97-AF65-F5344CB8AC3E}">
        <p14:creationId xmlns:p14="http://schemas.microsoft.com/office/powerpoint/2010/main" val="1519976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9069A-5FF8-AAA2-4C70-132D9910C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 Safety</a:t>
            </a:r>
          </a:p>
        </p:txBody>
      </p:sp>
      <p:pic>
        <p:nvPicPr>
          <p:cNvPr id="1026" name="Picture 2" descr="image of stack frame usage">
            <a:extLst>
              <a:ext uri="{FF2B5EF4-FFF2-40B4-BE49-F238E27FC236}">
                <a16:creationId xmlns:a16="http://schemas.microsoft.com/office/drawing/2014/main" id="{7AE18A49-BA4F-8966-4632-786A8460BA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808" y="2052638"/>
            <a:ext cx="7958331" cy="480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288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12DA6-A84E-8DE3-5DB3-8995ADD49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 of 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A4D89-11C1-FA6C-1787-E6FDB30E7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The result is already in the parameter</a:t>
            </a:r>
            <a:r>
              <a:rPr lang="en-US" dirty="0"/>
              <a:t>, so recursion is tail-recursive</a:t>
            </a:r>
          </a:p>
          <a:p>
            <a:pPr lvl="1"/>
            <a:r>
              <a:rPr lang="en-US" dirty="0"/>
              <a:t>The parameter is called an accumulator</a:t>
            </a:r>
          </a:p>
          <a:p>
            <a:r>
              <a:rPr lang="en-US" dirty="0"/>
              <a:t>Tail recursion typically has only ONE recursive call per step</a:t>
            </a:r>
          </a:p>
          <a:p>
            <a:pPr lvl="1"/>
            <a:r>
              <a:rPr lang="en-US" dirty="0"/>
              <a:t>Walk forward step by step and carry enough info to return immediately</a:t>
            </a:r>
          </a:p>
          <a:p>
            <a:pPr lvl="1"/>
            <a:r>
              <a:rPr lang="en-US" dirty="0"/>
              <a:t>The carried info is saved in accumulator(s)</a:t>
            </a:r>
          </a:p>
        </p:txBody>
      </p:sp>
    </p:spTree>
    <p:extLst>
      <p:ext uri="{BB962C8B-B14F-4D97-AF65-F5344CB8AC3E}">
        <p14:creationId xmlns:p14="http://schemas.microsoft.com/office/powerpoint/2010/main" val="3712576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052AB-CCC8-3A8B-BDB2-168F2013B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Problem: Reverse a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CA5D4-D64E-550F-02DB-07A15DD1F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481959"/>
            <a:ext cx="7796540" cy="5092262"/>
          </a:xfrm>
        </p:spPr>
        <p:txBody>
          <a:bodyPr/>
          <a:lstStyle/>
          <a:p>
            <a:r>
              <a:rPr lang="en-US" dirty="0"/>
              <a:t>Recall the example we did: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Operator @ takes O(n) where n is the length of the left list</a:t>
            </a:r>
          </a:p>
          <a:p>
            <a:r>
              <a:rPr lang="en-US" dirty="0"/>
              <a:t>What is the total running time of reverse?</a:t>
            </a:r>
          </a:p>
        </p:txBody>
      </p:sp>
      <p:pic>
        <p:nvPicPr>
          <p:cNvPr id="4" name="Content Placeholder 4" descr="A computer screen with text and symbols&#10;&#10;AI-generated content may be incorrect.">
            <a:extLst>
              <a:ext uri="{FF2B5EF4-FFF2-40B4-BE49-F238E27FC236}">
                <a16:creationId xmlns:a16="http://schemas.microsoft.com/office/drawing/2014/main" id="{935C6CBE-3626-6BFD-8F90-FE76069E0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599" y="2392326"/>
            <a:ext cx="7811957" cy="272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F0B0F-573A-E510-EA08-57F49A86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a List: 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0702C-156E-428F-7C4F-49E3E42A2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71145"/>
            <a:ext cx="7796540" cy="4776952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Can you rewrite it in tail recursion?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the running time of this tail recursive version?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B7816B-C046-A807-F26A-D11B79D48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924" y="2748374"/>
            <a:ext cx="7772400" cy="262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46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CB163-A234-EF5C-FEF8-6A80E9C29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4F43-9333-8E9F-95F1-D0D8FF9B6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Factorial of n (Tail Recursive with local helper)</a:t>
            </a:r>
          </a:p>
          <a:p>
            <a:r>
              <a:rPr lang="en-US" dirty="0"/>
              <a:t>Fibonacci n-</a:t>
            </a:r>
            <a:r>
              <a:rPr lang="en-US" dirty="0" err="1"/>
              <a:t>th</a:t>
            </a:r>
            <a:r>
              <a:rPr lang="en-US" dirty="0"/>
              <a:t> number (Tail Recursive with local helper)</a:t>
            </a:r>
          </a:p>
        </p:txBody>
      </p:sp>
    </p:spTree>
    <p:extLst>
      <p:ext uri="{BB962C8B-B14F-4D97-AF65-F5344CB8AC3E}">
        <p14:creationId xmlns:p14="http://schemas.microsoft.com/office/powerpoint/2010/main" val="25807211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Privilege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5866</TotalTime>
  <Words>628</Words>
  <Application>Microsoft Macintosh PowerPoint</Application>
  <PresentationFormat>Widescreen</PresentationFormat>
  <Paragraphs>99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Arial</vt:lpstr>
      <vt:lpstr>Courier New</vt:lpstr>
      <vt:lpstr>MS Shell Dlg 2</vt:lpstr>
      <vt:lpstr>Times New Roman</vt:lpstr>
      <vt:lpstr>Wingdings</vt:lpstr>
      <vt:lpstr>Wingdings 3</vt:lpstr>
      <vt:lpstr>Madison</vt:lpstr>
      <vt:lpstr>OCaml: Tail Recursion</vt:lpstr>
      <vt:lpstr>Recursion</vt:lpstr>
      <vt:lpstr>Tail Recursion</vt:lpstr>
      <vt:lpstr>A Recursive Problem: Summing 0 … N</vt:lpstr>
      <vt:lpstr>A Recursive Problem: Summing 0 … N</vt:lpstr>
      <vt:lpstr>A Recursive Problem: Summing 0 … N</vt:lpstr>
      <vt:lpstr>Problem: The Extra Parameter </vt:lpstr>
      <vt:lpstr>Solution 1: Rebind (DO NOT DO THIS!)</vt:lpstr>
      <vt:lpstr>Solution 2: Create a Local Binding</vt:lpstr>
      <vt:lpstr>Solution 3: Renamed Local Binding</vt:lpstr>
      <vt:lpstr>Bonus: Removing Arguments</vt:lpstr>
      <vt:lpstr>Why Even Do Tail Recursion </vt:lpstr>
      <vt:lpstr>Call Stack Safety</vt:lpstr>
      <vt:lpstr>Keys of Tail Recursion</vt:lpstr>
      <vt:lpstr>Another Problem: Reverse a List</vt:lpstr>
      <vt:lpstr>Reverse a List: Tail Recursion</vt:lpstr>
      <vt:lpstr>Exercise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OCaml: Tail Recursion</dc:title>
  <dc:creator>Jingnan Xie</dc:creator>
  <cp:lastModifiedBy>Jingnan Xie</cp:lastModifiedBy>
  <cp:revision>1</cp:revision>
  <dcterms:created xsi:type="dcterms:W3CDTF">2025-11-25T19:23:33Z</dcterms:created>
  <dcterms:modified xsi:type="dcterms:W3CDTF">2026-02-09T19:55:57Z</dcterms:modified>
</cp:coreProperties>
</file>