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ngnan Xie" initials="JX" lastIdx="2" clrIdx="0">
    <p:extLst>
      <p:ext uri="{19B8F6BF-5375-455C-9EA6-DF929625EA0E}">
        <p15:presenceInfo xmlns:p15="http://schemas.microsoft.com/office/powerpoint/2012/main" userId="S::Jingnan.Xie@millersville.edu::5c2f28a1-79a3-4aeb-a5f1-26f53b7435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1658F72D-3AFD-4702-A347-8A556FF6DCFA}"/>
    <pc:docChg chg="modSld">
      <pc:chgData name="Jingnan Xie" userId="5c2f28a1-79a3-4aeb-a5f1-26f53b743562" providerId="ADAL" clId="{1658F72D-3AFD-4702-A347-8A556FF6DCFA}" dt="2025-08-26T14:01:44.572" v="7" actId="20577"/>
      <pc:docMkLst>
        <pc:docMk/>
      </pc:docMkLst>
      <pc:sldChg chg="modSp mod">
        <pc:chgData name="Jingnan Xie" userId="5c2f28a1-79a3-4aeb-a5f1-26f53b743562" providerId="ADAL" clId="{1658F72D-3AFD-4702-A347-8A556FF6DCFA}" dt="2025-08-26T14:01:44.572" v="7" actId="20577"/>
        <pc:sldMkLst>
          <pc:docMk/>
          <pc:sldMk cId="136615240" sldId="256"/>
        </pc:sldMkLst>
        <pc:spChg chg="mod">
          <ac:chgData name="Jingnan Xie" userId="5c2f28a1-79a3-4aeb-a5f1-26f53b743562" providerId="ADAL" clId="{1658F72D-3AFD-4702-A347-8A556FF6DCFA}" dt="2025-08-26T14:01:44.572" v="7" actId="20577"/>
          <ac:spMkLst>
            <pc:docMk/>
            <pc:sldMk cId="136615240" sldId="256"/>
            <ac:spMk id="2" creationId="{0B01DCD9-862B-4394-895E-424DF1FED94F}"/>
          </ac:spMkLst>
        </pc:spChg>
      </pc:sldChg>
    </pc:docChg>
  </pc:docChgLst>
  <pc:docChgLst>
    <pc:chgData name="Jingnan Xie" userId="5c2f28a1-79a3-4aeb-a5f1-26f53b743562" providerId="ADAL" clId="{91488143-A383-4AA1-B75C-7E3087C3FD9B}"/>
    <pc:docChg chg="modSld">
      <pc:chgData name="Jingnan Xie" userId="5c2f28a1-79a3-4aeb-a5f1-26f53b743562" providerId="ADAL" clId="{91488143-A383-4AA1-B75C-7E3087C3FD9B}" dt="2021-01-22T16:01:50.563" v="161" actId="13926"/>
      <pc:docMkLst>
        <pc:docMk/>
      </pc:docMkLst>
      <pc:sldChg chg="modSp mod">
        <pc:chgData name="Jingnan Xie" userId="5c2f28a1-79a3-4aeb-a5f1-26f53b743562" providerId="ADAL" clId="{91488143-A383-4AA1-B75C-7E3087C3FD9B}" dt="2021-01-20T15:51:55.476" v="109" actId="20577"/>
        <pc:sldMkLst>
          <pc:docMk/>
          <pc:sldMk cId="2221272934" sldId="259"/>
        </pc:sldMkLst>
      </pc:sldChg>
      <pc:sldChg chg="modSp mod">
        <pc:chgData name="Jingnan Xie" userId="5c2f28a1-79a3-4aeb-a5f1-26f53b743562" providerId="ADAL" clId="{91488143-A383-4AA1-B75C-7E3087C3FD9B}" dt="2021-01-20T14:52:09.560" v="69" actId="12"/>
        <pc:sldMkLst>
          <pc:docMk/>
          <pc:sldMk cId="3902099103" sldId="260"/>
        </pc:sldMkLst>
      </pc:sldChg>
      <pc:sldChg chg="modSp mod">
        <pc:chgData name="Jingnan Xie" userId="5c2f28a1-79a3-4aeb-a5f1-26f53b743562" providerId="ADAL" clId="{91488143-A383-4AA1-B75C-7E3087C3FD9B}" dt="2021-01-20T14:52:37.572" v="70" actId="12"/>
        <pc:sldMkLst>
          <pc:docMk/>
          <pc:sldMk cId="3582172651" sldId="261"/>
        </pc:sldMkLst>
      </pc:sldChg>
      <pc:sldChg chg="modSp mod">
        <pc:chgData name="Jingnan Xie" userId="5c2f28a1-79a3-4aeb-a5f1-26f53b743562" providerId="ADAL" clId="{91488143-A383-4AA1-B75C-7E3087C3FD9B}" dt="2021-01-20T14:52:52.277" v="73" actId="12"/>
        <pc:sldMkLst>
          <pc:docMk/>
          <pc:sldMk cId="11145998" sldId="262"/>
        </pc:sldMkLst>
      </pc:sldChg>
      <pc:sldChg chg="modSp mod">
        <pc:chgData name="Jingnan Xie" userId="5c2f28a1-79a3-4aeb-a5f1-26f53b743562" providerId="ADAL" clId="{91488143-A383-4AA1-B75C-7E3087C3FD9B}" dt="2021-01-20T14:53:15.169" v="77" actId="12"/>
        <pc:sldMkLst>
          <pc:docMk/>
          <pc:sldMk cId="910001271" sldId="263"/>
        </pc:sldMkLst>
      </pc:sldChg>
      <pc:sldChg chg="modSp mod">
        <pc:chgData name="Jingnan Xie" userId="5c2f28a1-79a3-4aeb-a5f1-26f53b743562" providerId="ADAL" clId="{91488143-A383-4AA1-B75C-7E3087C3FD9B}" dt="2021-01-20T14:53:42.395" v="79" actId="12"/>
        <pc:sldMkLst>
          <pc:docMk/>
          <pc:sldMk cId="764002350" sldId="264"/>
        </pc:sldMkLst>
      </pc:sldChg>
      <pc:sldChg chg="modSp mod">
        <pc:chgData name="Jingnan Xie" userId="5c2f28a1-79a3-4aeb-a5f1-26f53b743562" providerId="ADAL" clId="{91488143-A383-4AA1-B75C-7E3087C3FD9B}" dt="2021-01-22T16:01:50.563" v="161" actId="13926"/>
        <pc:sldMkLst>
          <pc:docMk/>
          <pc:sldMk cId="3852903370" sldId="265"/>
        </pc:sldMkLst>
      </pc:sldChg>
      <pc:sldChg chg="modSp mod">
        <pc:chgData name="Jingnan Xie" userId="5c2f28a1-79a3-4aeb-a5f1-26f53b743562" providerId="ADAL" clId="{91488143-A383-4AA1-B75C-7E3087C3FD9B}" dt="2021-01-20T16:22:55.462" v="110" actId="1076"/>
        <pc:sldMkLst>
          <pc:docMk/>
          <pc:sldMk cId="3688777492" sldId="270"/>
        </pc:sldMkLst>
      </pc:sldChg>
      <pc:sldChg chg="modSp">
        <pc:chgData name="Jingnan Xie" userId="5c2f28a1-79a3-4aeb-a5f1-26f53b743562" providerId="ADAL" clId="{91488143-A383-4AA1-B75C-7E3087C3FD9B}" dt="2021-01-20T16:28:23.298" v="111" actId="20578"/>
        <pc:sldMkLst>
          <pc:docMk/>
          <pc:sldMk cId="223828250" sldId="273"/>
        </pc:sldMkLst>
      </pc:sldChg>
      <pc:sldChg chg="modSp mod">
        <pc:chgData name="Jingnan Xie" userId="5c2f28a1-79a3-4aeb-a5f1-26f53b743562" providerId="ADAL" clId="{91488143-A383-4AA1-B75C-7E3087C3FD9B}" dt="2021-01-20T16:33:50.092" v="145" actId="20577"/>
        <pc:sldMkLst>
          <pc:docMk/>
          <pc:sldMk cId="2266985560" sldId="275"/>
        </pc:sldMkLst>
      </pc:sldChg>
      <pc:sldChg chg="modSp mod">
        <pc:chgData name="Jingnan Xie" userId="5c2f28a1-79a3-4aeb-a5f1-26f53b743562" providerId="ADAL" clId="{91488143-A383-4AA1-B75C-7E3087C3FD9B}" dt="2021-01-20T16:46:29.008" v="160" actId="20577"/>
        <pc:sldMkLst>
          <pc:docMk/>
          <pc:sldMk cId="718879484" sldId="287"/>
        </pc:sldMkLst>
      </pc:sldChg>
      <pc:sldChg chg="modSp mod">
        <pc:chgData name="Jingnan Xie" userId="5c2f28a1-79a3-4aeb-a5f1-26f53b743562" providerId="ADAL" clId="{91488143-A383-4AA1-B75C-7E3087C3FD9B}" dt="2021-01-15T16:02:17.979" v="41" actId="14100"/>
        <pc:sldMkLst>
          <pc:docMk/>
          <pc:sldMk cId="849814290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2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9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4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2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1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43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8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8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1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5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8995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80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048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94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1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8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D23DA-1662-4521-8C0E-DF3C0C09A46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9247B3-7CEA-41C8-9EB2-EBF49BA12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3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s.millersville.edu/~jxie/csci366/366_Syllabus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1DCD9-862B-4394-895E-424DF1FED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CMSC </a:t>
            </a:r>
            <a:r>
              <a:rPr lang="en-US" dirty="0"/>
              <a:t>366: Database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33955-993F-41A5-89F9-A4259A29D0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13661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E119-1430-4717-8C32-7563CABD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My Website and Course 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CDDBD-E18C-4571-84A5-42457006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Website gives you the schedule of our classes</a:t>
            </a:r>
          </a:p>
          <a:p>
            <a:r>
              <a:rPr lang="en-US" dirty="0">
                <a:solidFill>
                  <a:schemeClr val="tx1"/>
                </a:solidFill>
              </a:rPr>
              <a:t>http://cs.millersville.edu/~jxie</a:t>
            </a:r>
            <a:endParaRPr lang="en-US" dirty="0">
              <a:solidFill>
                <a:srgbClr val="99CA3C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http://cs.millersville.edu/~jxie/csci366/366_Syllabus.pdf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9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C35D-528B-4B2D-8F73-E68AF7A6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30137"/>
            <a:ext cx="8596668" cy="73878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3C84F-DC26-441A-ACF9-AFBA000E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4"/>
          </a:xfrm>
        </p:spPr>
        <p:txBody>
          <a:bodyPr/>
          <a:lstStyle/>
          <a:p>
            <a:pPr indent="-365760"/>
            <a:r>
              <a:rPr lang="en-US" altLang="en-US" dirty="0"/>
              <a:t>Database-System Applications</a:t>
            </a:r>
          </a:p>
          <a:p>
            <a:pPr indent="-365760"/>
            <a:r>
              <a:rPr lang="en-US" altLang="en-US" dirty="0"/>
              <a:t>Purpose of Database Systems</a:t>
            </a:r>
          </a:p>
          <a:p>
            <a:pPr indent="-365760"/>
            <a:r>
              <a:rPr lang="en-US" altLang="en-US" dirty="0"/>
              <a:t>View of Data</a:t>
            </a:r>
          </a:p>
          <a:p>
            <a:pPr indent="-365760"/>
            <a:r>
              <a:rPr lang="en-US" altLang="en-US" dirty="0"/>
              <a:t>Database Languages</a:t>
            </a:r>
          </a:p>
          <a:p>
            <a:pPr indent="-365760"/>
            <a:r>
              <a:rPr lang="en-US" altLang="en-US" dirty="0"/>
              <a:t>Database Design</a:t>
            </a:r>
          </a:p>
          <a:p>
            <a:pPr indent="-365760"/>
            <a:r>
              <a:rPr lang="en-US" altLang="en-US" dirty="0"/>
              <a:t>Database Engine</a:t>
            </a:r>
          </a:p>
          <a:p>
            <a:pPr indent="-365760"/>
            <a:r>
              <a:rPr lang="en-US" altLang="en-US" dirty="0"/>
              <a:t>Database Architecture</a:t>
            </a:r>
          </a:p>
          <a:p>
            <a:pPr indent="-365760"/>
            <a:r>
              <a:rPr lang="en-US" altLang="en-US" dirty="0"/>
              <a:t>Database Users and Administrators</a:t>
            </a:r>
          </a:p>
          <a:p>
            <a:pPr indent="-365760"/>
            <a:r>
              <a:rPr lang="en-US" altLang="en-US" dirty="0"/>
              <a:t>Non-Relational Database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1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92A5-688B-46DC-A732-1CED0E209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B384B-0F1E-4FEF-979B-0B036A89A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 indent="-365760"/>
            <a:r>
              <a:rPr lang="en-US" altLang="en-US" sz="1700" dirty="0"/>
              <a:t>DBMS (Database Management Systems) contains information about a particular enterprise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Collection of interrelated data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Set of programs to access the data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An environment that is both </a:t>
            </a:r>
            <a:r>
              <a:rPr lang="en-US" altLang="en-US" sz="1700" i="1" dirty="0"/>
              <a:t>convenient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efficient</a:t>
            </a:r>
            <a:r>
              <a:rPr lang="en-US" altLang="en-US" sz="1700" dirty="0"/>
              <a:t> to use</a:t>
            </a:r>
          </a:p>
          <a:p>
            <a:pPr indent="-365760"/>
            <a:r>
              <a:rPr lang="en-US" altLang="en-US" sz="1700" dirty="0"/>
              <a:t>Database systems are used to manage collections of data that are: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Highly valuable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Relatively large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Accessed by multiple users and applications, often at the same time.</a:t>
            </a:r>
          </a:p>
          <a:p>
            <a:pPr marL="365760" indent="-365760"/>
            <a:r>
              <a:rPr lang="en-US" altLang="en-US" sz="1700" dirty="0"/>
              <a:t>A modern database system is a complex software system whose task is to manage a large, complex collection of data.</a:t>
            </a:r>
          </a:p>
          <a:p>
            <a:pPr indent="-365760"/>
            <a:r>
              <a:rPr lang="en-US" sz="1700" dirty="0">
                <a:ea typeface="ＭＳ Ｐゴシック" pitchFamily="34" charset="-128"/>
              </a:rPr>
              <a:t>Databases touch all aspects of our lives</a:t>
            </a:r>
          </a:p>
          <a:p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72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B19B-3426-410A-B1AD-FBE5CC102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sz="3600" dirty="0">
                <a:effectLst/>
                <a:ea typeface="ＭＳ Ｐゴシック" pitchFamily="34" charset="-128"/>
              </a:rPr>
              <a:t>Database Applications 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05845-2667-4ACB-B812-645E30209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29179"/>
            <a:ext cx="8596668" cy="4712183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Enterprise Information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Sales: customers, products, purchases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Accounting: payments, receipts, assets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Human Resources: Information about employees, salaries, payroll taxes.</a:t>
            </a:r>
          </a:p>
          <a:p>
            <a:r>
              <a:rPr lang="en-US" sz="1700" dirty="0">
                <a:ea typeface="ＭＳ Ｐゴシック" pitchFamily="34" charset="-128"/>
              </a:rPr>
              <a:t>Manufacturing: management of production, inventory, orders, supply chain.</a:t>
            </a:r>
          </a:p>
          <a:p>
            <a:r>
              <a:rPr lang="en-US" sz="1700" dirty="0">
                <a:ea typeface="ＭＳ Ｐゴシック" pitchFamily="34" charset="-128"/>
              </a:rPr>
              <a:t>Banking and finance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customer information, accounts, loans, and banking transactions.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Credit card transactions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Finance:  sales and purchases of financial instruments (e.g., stocks and bonds; storing real-time market data</a:t>
            </a:r>
          </a:p>
          <a:p>
            <a:r>
              <a:rPr lang="en-US" sz="1700" dirty="0">
                <a:ea typeface="ＭＳ Ｐゴシック" pitchFamily="34" charset="-128"/>
              </a:rPr>
              <a:t>Universities:  registration, grades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99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F4E42-DD88-41FF-BFF7-285F4F45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sz="3600" dirty="0">
                <a:effectLst/>
                <a:ea typeface="ＭＳ Ｐゴシック" pitchFamily="34" charset="-128"/>
              </a:rPr>
              <a:t>Database Applications Examples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23E2B-D8B5-4612-BE0E-F170DA9CB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557"/>
            <a:ext cx="8596668" cy="4438805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Airlines: reservations, schedules</a:t>
            </a:r>
          </a:p>
          <a:p>
            <a:r>
              <a:rPr lang="en-US" sz="1700" dirty="0">
                <a:ea typeface="ＭＳ Ｐゴシック" pitchFamily="34" charset="-128"/>
              </a:rPr>
              <a:t>Telecommunication: records of calls, texts, and data usage, generating monthly bills, maintaining balances on prepaid calling cards</a:t>
            </a:r>
          </a:p>
          <a:p>
            <a:r>
              <a:rPr lang="en-US" sz="1700" dirty="0">
                <a:ea typeface="ＭＳ Ｐゴシック" pitchFamily="34" charset="-128"/>
              </a:rPr>
              <a:t>Web-based services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Online retailers: order tracking, customized recommendations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>
                <a:ea typeface="ＭＳ Ｐゴシック" pitchFamily="34" charset="-128"/>
              </a:rPr>
              <a:t>Online advertisements</a:t>
            </a:r>
          </a:p>
          <a:p>
            <a:r>
              <a:rPr lang="en-US" sz="1700" dirty="0">
                <a:ea typeface="ＭＳ Ｐゴシック" pitchFamily="34" charset="-128"/>
              </a:rPr>
              <a:t>Document databases</a:t>
            </a:r>
          </a:p>
          <a:p>
            <a:r>
              <a:rPr lang="en-US" sz="1700" dirty="0">
                <a:ea typeface="ＭＳ Ｐゴシック" pitchFamily="34" charset="-128"/>
              </a:rPr>
              <a:t>Navigation systems: For maintaining the locations of varies places of interest along with the exact routes of roads, train systems, buses,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7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BEB1-C80F-49C3-A164-CE86E369F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Purpose of Database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21D8-8012-43C6-BE28-2010DF679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80735"/>
            <a:ext cx="8596668" cy="3860628"/>
          </a:xfrm>
        </p:spPr>
        <p:txBody>
          <a:bodyPr/>
          <a:lstStyle/>
          <a:p>
            <a:r>
              <a:rPr lang="en-US" altLang="en-US" sz="1700" dirty="0"/>
              <a:t>Data redundancy and inconsistency: data is stored  in multiple file formats resulting in duplication of information in different files</a:t>
            </a:r>
          </a:p>
          <a:p>
            <a:r>
              <a:rPr lang="en-US" altLang="en-US" sz="1700" dirty="0"/>
              <a:t>Difficulty in accessing data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Need to write a new program to carry out each new task</a:t>
            </a:r>
          </a:p>
          <a:p>
            <a:r>
              <a:rPr lang="en-US" altLang="en-US" sz="1700" dirty="0"/>
              <a:t>Data isolation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Multiple files and formats</a:t>
            </a:r>
          </a:p>
          <a:p>
            <a:r>
              <a:rPr lang="en-US" altLang="en-US" sz="1700" dirty="0"/>
              <a:t>Integrity problems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Integrity constraints  (e.g., account balance &gt; 0) become </a:t>
            </a:r>
            <a:r>
              <a:rPr lang="ja-JP" altLang="en-US" sz="1700" dirty="0"/>
              <a:t>“</a:t>
            </a:r>
            <a:r>
              <a:rPr lang="en-US" altLang="ja-JP" sz="1700" dirty="0"/>
              <a:t>buried</a:t>
            </a:r>
            <a:r>
              <a:rPr lang="ja-JP" altLang="en-US" sz="1700" dirty="0"/>
              <a:t>”</a:t>
            </a:r>
            <a:r>
              <a:rPr lang="en-US" altLang="ja-JP" sz="1700" dirty="0"/>
              <a:t> in program code rather than being stated explicitly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Hard to add new constraints or change existing ones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062B7-05BC-4832-ABEB-A32F3D697672}"/>
              </a:ext>
            </a:extLst>
          </p:cNvPr>
          <p:cNvSpPr txBox="1"/>
          <p:nvPr/>
        </p:nvSpPr>
        <p:spPr>
          <a:xfrm>
            <a:off x="754144" y="1395167"/>
            <a:ext cx="8519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en-US" sz="1800" dirty="0">
                <a:latin typeface="+mn-lt"/>
                <a:cs typeface="ＭＳ Ｐゴシック" charset="0"/>
              </a:rPr>
              <a:t>In the early days, database applications were built directly on top of file systems, which leads to:</a:t>
            </a:r>
          </a:p>
        </p:txBody>
      </p:sp>
    </p:spTree>
    <p:extLst>
      <p:ext uri="{BB962C8B-B14F-4D97-AF65-F5344CB8AC3E}">
        <p14:creationId xmlns:p14="http://schemas.microsoft.com/office/powerpoint/2010/main" val="1114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DB07-D1C8-435F-A933-C3224055D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6796"/>
            <a:ext cx="8596668" cy="682226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Purpose of Database Systems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23BF2-FEF9-4DA4-BB9F-E20FB169B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31217"/>
            <a:ext cx="8596668" cy="4468306"/>
          </a:xfrm>
        </p:spPr>
        <p:txBody>
          <a:bodyPr/>
          <a:lstStyle/>
          <a:p>
            <a:r>
              <a:rPr lang="en-US" altLang="en-US" sz="1700" dirty="0"/>
              <a:t>Atomicity of updates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Failures may leave database in an inconsistent state with partial updates carried out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Example: Transfer of funds from one account to another should either complete or not happen at all</a:t>
            </a:r>
          </a:p>
          <a:p>
            <a:r>
              <a:rPr lang="en-US" altLang="en-US" sz="1700" dirty="0"/>
              <a:t>Concurrent access by multiple users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Concurrent access needed for performance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Uncontrolled concurrent accesses can lead to inconsistencies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altLang="en-US" sz="1700" dirty="0"/>
              <a:t>Ex: Two people reading a balance (say 100) and updating it by withdrawing money (say 50 each) at the same time</a:t>
            </a:r>
          </a:p>
          <a:p>
            <a:r>
              <a:rPr lang="en-US" altLang="en-US" sz="1700" dirty="0"/>
              <a:t>Security problems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Hard to provide user access to some, but not all, data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6143FC-A110-4C74-AA3D-CCBC788343CF}"/>
              </a:ext>
            </a:extLst>
          </p:cNvPr>
          <p:cNvSpPr txBox="1"/>
          <p:nvPr/>
        </p:nvSpPr>
        <p:spPr>
          <a:xfrm>
            <a:off x="677334" y="5863472"/>
            <a:ext cx="85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2060"/>
                </a:solidFill>
              </a:rPr>
              <a:t> Database systems offer solutions to all the above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0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A44A1-727C-401F-91F7-83E83EBA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408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University Database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29915-4AD3-4FF3-A5AF-29B816E92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0009"/>
            <a:ext cx="8596668" cy="4561354"/>
          </a:xfrm>
        </p:spPr>
        <p:txBody>
          <a:bodyPr/>
          <a:lstStyle/>
          <a:p>
            <a:r>
              <a:rPr lang="en-US" altLang="en-US" sz="1700" dirty="0"/>
              <a:t>In this lecture slides, we will be using a university database to illustrate all the concepts</a:t>
            </a:r>
          </a:p>
          <a:p>
            <a:r>
              <a:rPr lang="en-US" altLang="en-US" sz="1700" dirty="0"/>
              <a:t>Data consists of information about: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Students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Instructors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Classes</a:t>
            </a:r>
          </a:p>
          <a:p>
            <a:r>
              <a:rPr lang="en-US" altLang="en-US" sz="1700" dirty="0"/>
              <a:t>Application program examples: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Add new students, instructors, and courses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Register students for courses, and generate class rosters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Assign grades to students, compute grade point averages (GPA) and generate transcripts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0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B245-DDF8-4AD0-9C80-E2856C8B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3019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View of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744C0-EA15-40D3-AA25-DF353863A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0265"/>
            <a:ext cx="8596668" cy="4401098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database system is a collection of interrelated data and a set of programs that allow users to access and modify these data. 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major purpose of a database system is to provide users with an abstract view of the data.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>
                <a:highlight>
                  <a:srgbClr val="00FF00"/>
                </a:highlight>
              </a:rPr>
              <a:t>Data models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>
                <a:highlight>
                  <a:srgbClr val="00FF00"/>
                </a:highlight>
              </a:rPr>
              <a:t>A collection of conceptual tools for describing data, data relationships, data semantics, and consistency constraints.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Data abstraction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Hide the complexity  of data structures to represent data in the database from users through several levels of data abstraction.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03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F5E8D-EB54-4484-A47B-202D6EB50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3019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E7FC6-0025-4C20-9BB9-322C1201C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461"/>
            <a:ext cx="8596668" cy="4683902"/>
          </a:xfrm>
        </p:spPr>
        <p:txBody>
          <a:bodyPr/>
          <a:lstStyle/>
          <a:p>
            <a:r>
              <a:rPr lang="en-US" altLang="en-US" sz="1700" dirty="0"/>
              <a:t>A collection of tools for describing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relationships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semantics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constraints</a:t>
            </a:r>
          </a:p>
          <a:p>
            <a:r>
              <a:rPr lang="en-US" altLang="en-US" sz="1700" dirty="0"/>
              <a:t>Relational model</a:t>
            </a:r>
          </a:p>
          <a:p>
            <a:r>
              <a:rPr lang="en-US" altLang="en-US" sz="1700" dirty="0"/>
              <a:t>Entity-Relationship data model (mainly for database design) </a:t>
            </a:r>
          </a:p>
          <a:p>
            <a:r>
              <a:rPr lang="en-US" altLang="en-US" sz="1700" dirty="0"/>
              <a:t>Object-based data models (Object-oriented and Object-relational)</a:t>
            </a:r>
          </a:p>
          <a:p>
            <a:r>
              <a:rPr lang="en-US" altLang="en-US" sz="1700" dirty="0"/>
              <a:t>Semi-structured data model  (XML, JSON)</a:t>
            </a:r>
          </a:p>
          <a:p>
            <a:r>
              <a:rPr lang="en-US" altLang="en-US" sz="1700" dirty="0"/>
              <a:t>Other older models:</a:t>
            </a:r>
          </a:p>
          <a:p>
            <a:pPr lvl="1"/>
            <a:r>
              <a:rPr lang="en-US" altLang="en-US" sz="1700" dirty="0"/>
              <a:t>Network model </a:t>
            </a:r>
          </a:p>
          <a:p>
            <a:pPr lvl="1"/>
            <a:r>
              <a:rPr lang="en-US" altLang="en-US" sz="1700" dirty="0"/>
              <a:t>Hierarchical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152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04BB-8179-4770-AACB-56D1DCC5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39919"/>
            <a:ext cx="8596668" cy="559323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/>
              </a:rPr>
              <a:t>Relational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72F34-8011-4254-B027-5DB4CEF09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0071"/>
            <a:ext cx="8596668" cy="848411"/>
          </a:xfrm>
        </p:spPr>
        <p:txBody>
          <a:bodyPr/>
          <a:lstStyle/>
          <a:p>
            <a:r>
              <a:rPr lang="en-US" altLang="en-US" sz="1800" dirty="0"/>
              <a:t>All the data is stored in various tables.</a:t>
            </a:r>
          </a:p>
          <a:p>
            <a:r>
              <a:rPr lang="en-US" altLang="en-US" sz="1800" dirty="0"/>
              <a:t>Example of tabular data in the relational model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577B4-2EAD-4E10-8A9A-BE338B318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49" y="2029131"/>
            <a:ext cx="7662821" cy="43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56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E6553-479A-43FB-BC33-AB45B78F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7942"/>
            <a:ext cx="8596668" cy="578177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/>
              </a:rPr>
              <a:t>A Sample Relational Database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CBFD0B-BDE9-42A5-8AEC-CED86193D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095" y="1151883"/>
            <a:ext cx="6711883" cy="5453404"/>
          </a:xfrm>
        </p:spPr>
      </p:pic>
    </p:spTree>
    <p:extLst>
      <p:ext uri="{BB962C8B-B14F-4D97-AF65-F5344CB8AC3E}">
        <p14:creationId xmlns:p14="http://schemas.microsoft.com/office/powerpoint/2010/main" val="236978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48E4-2838-40B8-A0DC-9C0D50B52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/>
              </a:rPr>
              <a:t>Levels of Abstraction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087D5-F4B9-4263-8383-2F1699017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423"/>
            <a:ext cx="8596668" cy="4485939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Physical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how a record (e.g., instructor) is stored.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Logical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data stored in database, and the relationships among the data.</a:t>
            </a:r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	type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= </a:t>
            </a:r>
            <a:r>
              <a:rPr lang="en-US" altLang="en-US" sz="1700" b="1" dirty="0"/>
              <a:t>record</a:t>
            </a:r>
            <a:endParaRPr lang="en-US" altLang="en-US" sz="1700" dirty="0"/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	</a:t>
            </a:r>
            <a:r>
              <a:rPr lang="en-US" altLang="en-US" sz="1700" i="1" dirty="0"/>
              <a:t>ID</a:t>
            </a:r>
            <a:r>
              <a:rPr lang="en-US" altLang="en-US" sz="1700" dirty="0"/>
              <a:t> : string; </a:t>
            </a:r>
            <a:br>
              <a:rPr lang="en-US" altLang="en-US" sz="1700" dirty="0"/>
            </a:br>
            <a:r>
              <a:rPr lang="en-US" altLang="en-US" sz="1700" i="1" dirty="0"/>
              <a:t>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i="1" dirty="0" err="1"/>
              <a:t>dept_name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i="1" dirty="0"/>
              <a:t>salary</a:t>
            </a:r>
            <a:r>
              <a:rPr lang="en-US" altLang="en-US" sz="1700" dirty="0"/>
              <a:t> : integer;</a:t>
            </a:r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    end</a:t>
            </a:r>
            <a:r>
              <a:rPr lang="en-US" altLang="en-US" sz="1700" dirty="0"/>
              <a:t>;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View 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application programs hide details of data types.  Views can also hide information (such as an employee</a:t>
            </a:r>
            <a:r>
              <a:rPr lang="ja-JP" altLang="en-US" sz="1700" dirty="0"/>
              <a:t>’</a:t>
            </a:r>
            <a:r>
              <a:rPr lang="en-US" altLang="ja-JP" sz="1700" dirty="0"/>
              <a:t>s salary) for security purposes. </a:t>
            </a:r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0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52AE-23F1-49CD-B0AB-AA532F7A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View of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F7E82-7922-4D76-98A6-5FC51D13E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29179"/>
            <a:ext cx="8596668" cy="377072"/>
          </a:xfrm>
        </p:spPr>
        <p:txBody>
          <a:bodyPr/>
          <a:lstStyle/>
          <a:p>
            <a:r>
              <a:rPr lang="en-US" altLang="en-US" sz="1800" dirty="0"/>
              <a:t>An architecture for a database system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21AF8-9DF2-400E-AA45-831D5A5CB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274" y="2082139"/>
            <a:ext cx="6426788" cy="416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7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92B27-75BD-492B-89F9-5B9773A45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5311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/>
              </a:rPr>
              <a:t>Instances and Schemas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89492-F27D-48D1-9904-E88FAD27F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1984"/>
            <a:ext cx="8596668" cy="4438805"/>
          </a:xfrm>
        </p:spPr>
        <p:txBody>
          <a:bodyPr/>
          <a:lstStyle/>
          <a:p>
            <a:r>
              <a:rPr lang="en-US" altLang="en-US" sz="1700" dirty="0"/>
              <a:t>Similar to types and variables in programming languages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Logical Schema </a:t>
            </a:r>
            <a:r>
              <a:rPr lang="en-US" altLang="en-US" sz="1700" dirty="0"/>
              <a:t>– the overall logical structure of the database </a:t>
            </a:r>
          </a:p>
          <a:p>
            <a:pPr lvl="1"/>
            <a:r>
              <a:rPr lang="en-US" altLang="en-US" sz="1700" dirty="0"/>
              <a:t>Example: The database consists of information about a set of customers and accounts in a bank and the relationship between them</a:t>
            </a:r>
          </a:p>
          <a:p>
            <a:pPr lvl="1"/>
            <a:r>
              <a:rPr lang="en-US" altLang="en-US" sz="1700" dirty="0"/>
              <a:t>Analogous to type information of a variable in a program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Physical schema </a:t>
            </a:r>
            <a:r>
              <a:rPr lang="en-US" altLang="en-US" sz="1700" dirty="0"/>
              <a:t>– the overall physical  structure of the database 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Instance</a:t>
            </a:r>
            <a:r>
              <a:rPr lang="en-US" altLang="en-US" sz="1700" dirty="0">
                <a:solidFill>
                  <a:srgbClr val="FF0000"/>
                </a:solidFill>
              </a:rPr>
              <a:t> </a:t>
            </a:r>
            <a:r>
              <a:rPr lang="en-US" altLang="en-US" sz="1700" dirty="0"/>
              <a:t>– the actual content of the database at a particular point in time </a:t>
            </a:r>
          </a:p>
          <a:p>
            <a:pPr lvl="1"/>
            <a:r>
              <a:rPr lang="en-US" altLang="en-US" sz="1700" dirty="0"/>
              <a:t>Analogous to the value of a variable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890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61A5-312A-4A3E-A77C-C11D1FB63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8689"/>
          </a:xfrm>
        </p:spPr>
        <p:txBody>
          <a:bodyPr/>
          <a:lstStyle/>
          <a:p>
            <a:r>
              <a:rPr lang="en-US" altLang="en-US" sz="3600" dirty="0"/>
              <a:t>Physical Data Independence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F718B-BE4B-4792-BB7B-06CF486BB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5105"/>
            <a:ext cx="8596668" cy="431625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Physical Data Independence </a:t>
            </a:r>
            <a:r>
              <a:rPr lang="en-US" altLang="en-US" sz="1700" dirty="0"/>
              <a:t>– the ability to modify the physical schema without changing the logical schema</a:t>
            </a:r>
          </a:p>
          <a:p>
            <a:pPr lvl="1"/>
            <a:r>
              <a:rPr lang="en-US" altLang="en-US" sz="1700" dirty="0"/>
              <a:t>Applications depend on the logical schema</a:t>
            </a:r>
          </a:p>
          <a:p>
            <a:pPr lvl="1"/>
            <a:r>
              <a:rPr lang="en-US" altLang="en-US" sz="1700" dirty="0"/>
              <a:t>In general, the interfaces between the various levels and components should be well defined so that changes in some parts do not seriously influence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26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33B8E-8551-4542-9DEF-F7C5C9016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 Definition Language (DDL)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B1C3B-3343-49E3-9974-5D65EC72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Specification notation for defining the database schema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Example:	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(8,2))</a:t>
            </a:r>
          </a:p>
          <a:p>
            <a:r>
              <a:rPr lang="en-US" altLang="en-US" sz="1700" dirty="0"/>
              <a:t>DDL compiler generates a set of table templates stored in a </a:t>
            </a:r>
            <a:r>
              <a:rPr lang="en-US" altLang="en-US" sz="1700" b="1" i="1" dirty="0">
                <a:solidFill>
                  <a:srgbClr val="002060"/>
                </a:solidFill>
              </a:rPr>
              <a:t>data dictionary</a:t>
            </a:r>
          </a:p>
          <a:p>
            <a:r>
              <a:rPr lang="en-US" altLang="en-US" sz="1700" dirty="0"/>
              <a:t>Data dictionary contains metadata (i.e., data about data)</a:t>
            </a:r>
          </a:p>
          <a:p>
            <a:pPr lvl="1"/>
            <a:r>
              <a:rPr lang="en-US" altLang="en-US" sz="1700" dirty="0"/>
              <a:t>Database schema </a:t>
            </a:r>
          </a:p>
          <a:p>
            <a:pPr lvl="1"/>
            <a:r>
              <a:rPr lang="en-US" altLang="en-US" sz="1700" dirty="0"/>
              <a:t>Integrity constraints</a:t>
            </a:r>
          </a:p>
          <a:p>
            <a:pPr lvl="2"/>
            <a:r>
              <a:rPr lang="en-US" altLang="en-US" sz="1700" dirty="0"/>
              <a:t>Primary key (ID uniquely identifies instructors)</a:t>
            </a:r>
          </a:p>
          <a:p>
            <a:pPr lvl="1"/>
            <a:r>
              <a:rPr lang="en-US" altLang="en-US" sz="1700" dirty="0"/>
              <a:t>Authorization</a:t>
            </a:r>
          </a:p>
          <a:p>
            <a:pPr lvl="2"/>
            <a:r>
              <a:rPr lang="en-US" altLang="en-US" sz="1700" dirty="0"/>
              <a:t>Who can access what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8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82119-7323-4B62-9A5F-D6FF2FEDF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 Manipulation Language (DML)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2AEB3-517C-4199-8EAD-667B7DE4F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423"/>
            <a:ext cx="8596668" cy="4485940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Language for accessing and updating the data organized by the appropriate data model</a:t>
            </a:r>
          </a:p>
          <a:p>
            <a:pPr lvl="1"/>
            <a:r>
              <a:rPr lang="en-US" altLang="en-US" sz="1700" dirty="0"/>
              <a:t>DML also known as query language</a:t>
            </a:r>
          </a:p>
          <a:p>
            <a:r>
              <a:rPr lang="en-US" altLang="en-US" dirty="0"/>
              <a:t>There are basically two types of data-manipulation language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Procedural DML </a:t>
            </a:r>
            <a:r>
              <a:rPr lang="en-US" altLang="en-US" dirty="0">
                <a:cs typeface="ＭＳ Ｐゴシック" charset="0"/>
              </a:rPr>
              <a:t>--  require a user to specify what data are needed and how to get those data.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Declarative DML  </a:t>
            </a:r>
            <a:r>
              <a:rPr lang="en-US" altLang="en-US" dirty="0">
                <a:cs typeface="ＭＳ Ｐゴシック" charset="0"/>
              </a:rPr>
              <a:t>-- require a user to specify what data are needed without specifying how to get those data. </a:t>
            </a:r>
          </a:p>
          <a:p>
            <a:r>
              <a:rPr lang="en-US" altLang="en-US" dirty="0"/>
              <a:t>Declarative DMLs are usually easier to learn and use than are procedural DMLs.  </a:t>
            </a:r>
          </a:p>
          <a:p>
            <a:r>
              <a:rPr lang="en-US" altLang="en-US" dirty="0"/>
              <a:t>Declarative DMLs are also referred to as non-procedural DMLs</a:t>
            </a:r>
          </a:p>
          <a:p>
            <a:r>
              <a:rPr lang="en-US" altLang="en-US" dirty="0"/>
              <a:t>The portion of a DML that involves information retrieval is called a </a:t>
            </a:r>
            <a:r>
              <a:rPr lang="en-US" altLang="en-US" b="1" dirty="0">
                <a:solidFill>
                  <a:srgbClr val="002060"/>
                </a:solidFill>
              </a:rPr>
              <a:t>query</a:t>
            </a:r>
            <a:r>
              <a:rPr lang="en-US" altLang="en-US" dirty="0"/>
              <a:t> language.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86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43AA-3E83-4748-BD39-DA8C89BC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866" y="547458"/>
            <a:ext cx="8596668" cy="729006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SQL Query Language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485E2-FF3D-436D-BBBE-C1B3A1598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r>
              <a:rPr lang="en-US" altLang="en-US" sz="1700" dirty="0"/>
              <a:t>SQL  query language is nonprocedural. A query takes as input several tables (possibly only one) and always returns a single table.</a:t>
            </a:r>
          </a:p>
          <a:p>
            <a:pPr>
              <a:tabLst>
                <a:tab pos="983456" algn="l"/>
              </a:tabLst>
            </a:pPr>
            <a:r>
              <a:rPr lang="en-US" altLang="en-US" sz="1700" dirty="0"/>
              <a:t>Example to find all instructors in Comp. Sci. dept</a:t>
            </a:r>
          </a:p>
          <a:p>
            <a:pPr>
              <a:buNone/>
              <a:tabLst>
                <a:tab pos="983456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=</a:t>
            </a:r>
            <a:r>
              <a:rPr lang="en-US" altLang="en-US" sz="1700" dirty="0"/>
              <a:t> </a:t>
            </a:r>
            <a:r>
              <a:rPr lang="en-US" altLang="ja-JP" sz="1700" dirty="0"/>
              <a:t>'Comp. Sci.'</a:t>
            </a:r>
            <a:endParaRPr lang="en-US" altLang="en-US" sz="1700" dirty="0"/>
          </a:p>
          <a:p>
            <a:r>
              <a:rPr lang="en-US" altLang="en-US" sz="1700" dirty="0"/>
              <a:t>SQL is </a:t>
            </a:r>
            <a:r>
              <a:rPr lang="en-US" altLang="en-US" sz="1700" b="1" dirty="0">
                <a:solidFill>
                  <a:srgbClr val="002060"/>
                </a:solidFill>
              </a:rPr>
              <a:t>NOT</a:t>
            </a:r>
            <a:r>
              <a:rPr lang="en-US" altLang="en-US" sz="1700" dirty="0"/>
              <a:t> a Turing machine equivalent language (Not as powerful as Java or C++)</a:t>
            </a:r>
          </a:p>
          <a:p>
            <a:r>
              <a:rPr lang="en-US" altLang="en-US" sz="1700" dirty="0"/>
              <a:t>To be able to compute complex functions SQL is usually embedded in some higher-level language</a:t>
            </a:r>
          </a:p>
          <a:p>
            <a:r>
              <a:rPr lang="en-US" altLang="en-US" sz="1700" dirty="0"/>
              <a:t>Application programs generally access databases through one of</a:t>
            </a:r>
          </a:p>
          <a:p>
            <a:pPr lvl="1"/>
            <a:r>
              <a:rPr lang="en-US" altLang="en-US" sz="1700" dirty="0"/>
              <a:t>Language extensions to allow embedded SQL</a:t>
            </a:r>
          </a:p>
          <a:p>
            <a:pPr lvl="1"/>
            <a:r>
              <a:rPr lang="en-US" altLang="en-US" sz="1700" dirty="0"/>
              <a:t>Application program interface (e.g., ODBC/JD</a:t>
            </a:r>
            <a:r>
              <a:rPr lang="en-US" altLang="en-US" dirty="0"/>
              <a:t>BC) which allow SQL queries to be sent to a database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85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9602-3275-44F8-84C0-62965B01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00346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Access from Application Program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7DA24-7172-44E3-BC41-D7C692A58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Non-procedural query languages such as SQL are not as powerful as a universal Turing machine.</a:t>
            </a:r>
            <a:r>
              <a:rPr lang="en-US" altLang="en-US" sz="1800" dirty="0">
                <a:sym typeface="Symbol" panose="05050102010706020507" pitchFamily="18" charset="2"/>
              </a:rPr>
              <a:t>    </a:t>
            </a:r>
          </a:p>
          <a:p>
            <a:r>
              <a:rPr lang="en-US" altLang="en-US" sz="1800" dirty="0">
                <a:sym typeface="Symbol" panose="05050102010706020507" pitchFamily="18" charset="2"/>
              </a:rPr>
              <a:t>SQL does not support actions such as input from users, output to displays, or communication over the network.  </a:t>
            </a:r>
          </a:p>
          <a:p>
            <a:r>
              <a:rPr lang="en-US" altLang="en-US" sz="1800" dirty="0">
                <a:sym typeface="Symbol" panose="05050102010706020507" pitchFamily="18" charset="2"/>
              </a:rPr>
              <a:t>Such computations and actions must be written in a </a:t>
            </a:r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host</a:t>
            </a:r>
            <a:r>
              <a:rPr lang="en-US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language</a:t>
            </a:r>
            <a:r>
              <a:rPr lang="en-US" altLang="en-US" sz="1800" dirty="0">
                <a:sym typeface="Symbol" panose="05050102010706020507" pitchFamily="18" charset="2"/>
              </a:rPr>
              <a:t>, such as C/C++, Java or Python, with embedded SQL queries that access the data in the database.</a:t>
            </a:r>
          </a:p>
          <a:p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Application programs </a:t>
            </a:r>
            <a:r>
              <a:rPr lang="en-US" altLang="en-US" sz="1800" dirty="0">
                <a:sym typeface="Symbol" panose="05050102010706020507" pitchFamily="18" charset="2"/>
              </a:rPr>
              <a:t>-- are programs that are used to interact with the database in this fashion.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66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87BA8-9136-46CC-9756-07986F98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7D417-BBE4-4E16-AD40-5E6FA1D77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700" dirty="0"/>
              <a:t>Logical Design –  Deciding on the database schema. Database design requires that we find a </a:t>
            </a:r>
            <a:r>
              <a:rPr lang="ja-JP" altLang="en-US" sz="1700" dirty="0"/>
              <a:t>“</a:t>
            </a:r>
            <a:r>
              <a:rPr lang="en-US" altLang="ja-JP" sz="1700" dirty="0"/>
              <a:t>good</a:t>
            </a:r>
            <a:r>
              <a:rPr lang="ja-JP" altLang="en-US" sz="1700" dirty="0"/>
              <a:t>”</a:t>
            </a:r>
            <a:r>
              <a:rPr lang="en-US" altLang="ja-JP" sz="1700" dirty="0"/>
              <a:t> collection of relation schemas.</a:t>
            </a:r>
          </a:p>
          <a:p>
            <a:pPr lvl="1"/>
            <a:r>
              <a:rPr lang="en-US" altLang="en-US" sz="1700" dirty="0"/>
              <a:t>Business decision – What attributes should we record in the database?</a:t>
            </a:r>
          </a:p>
          <a:p>
            <a:pPr lvl="1"/>
            <a:r>
              <a:rPr lang="en-US" altLang="en-US" sz="1700" dirty="0"/>
              <a:t>Computer Science decision –  What relation schemas should we have and how should the attributes be distributed among the various relation schemas?</a:t>
            </a:r>
          </a:p>
          <a:p>
            <a:r>
              <a:rPr lang="en-US" altLang="en-US" sz="1700" dirty="0"/>
              <a:t>Physical Design – Deciding on the physical layout of the database               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7908A-B924-4422-B59F-3E57B92A3B62}"/>
              </a:ext>
            </a:extLst>
          </p:cNvPr>
          <p:cNvSpPr txBox="1"/>
          <p:nvPr/>
        </p:nvSpPr>
        <p:spPr>
          <a:xfrm>
            <a:off x="677334" y="1527142"/>
            <a:ext cx="8596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800" dirty="0"/>
              <a:t>The process of designing the general structure of the database: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48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FA40B-0C2C-48CC-9ABA-14435197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/>
              </a:rPr>
              <a:t>Database Engine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4A604-4A12-4107-B47E-5E201E5C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2875"/>
            <a:ext cx="8596668" cy="4608488"/>
          </a:xfrm>
        </p:spPr>
        <p:txBody>
          <a:bodyPr/>
          <a:lstStyle/>
          <a:p>
            <a:r>
              <a:rPr lang="en-US" altLang="en-US" sz="1700" dirty="0"/>
              <a:t>A database system is partitioned into modules that deal with each of the responsibilities of the overall system.  </a:t>
            </a:r>
          </a:p>
          <a:p>
            <a:r>
              <a:rPr lang="en-US" altLang="en-US" sz="1700" dirty="0"/>
              <a:t>The functional components of a database system can be divided into</a:t>
            </a:r>
          </a:p>
          <a:p>
            <a:pPr lvl="1"/>
            <a:r>
              <a:rPr lang="en-US" altLang="en-US" sz="1700" dirty="0"/>
              <a:t>The storage manager,</a:t>
            </a:r>
          </a:p>
          <a:p>
            <a:pPr lvl="1"/>
            <a:r>
              <a:rPr lang="en-US" altLang="en-US" sz="1700" dirty="0"/>
              <a:t>The  query processor component, </a:t>
            </a:r>
          </a:p>
          <a:p>
            <a:pPr lvl="1"/>
            <a:r>
              <a:rPr lang="en-US" altLang="en-US" sz="1700" dirty="0"/>
              <a:t>The transaction management component.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95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C7D4-AC41-4029-A451-6F5F9DFB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Storage Manager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A4582-DEB4-4268-90D3-7B19A9AC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r>
              <a:rPr lang="en-US" altLang="en-US" sz="1700" dirty="0"/>
              <a:t>A program module that provides the interface between the low-level data stored in the database and the application programs and queries submitted to the system.</a:t>
            </a:r>
          </a:p>
          <a:p>
            <a:r>
              <a:rPr lang="en-US" altLang="en-US" sz="1700" dirty="0"/>
              <a:t>The storage manager is responsible to the following tasks: </a:t>
            </a:r>
          </a:p>
          <a:p>
            <a:pPr lvl="1"/>
            <a:r>
              <a:rPr lang="en-US" altLang="en-US" sz="1700" dirty="0"/>
              <a:t>Interaction with the OS file manager </a:t>
            </a:r>
          </a:p>
          <a:p>
            <a:pPr lvl="1"/>
            <a:r>
              <a:rPr lang="en-US" altLang="en-US" sz="1700" dirty="0"/>
              <a:t>Efficient storing, retrieving and updating of data</a:t>
            </a:r>
          </a:p>
          <a:p>
            <a:r>
              <a:rPr lang="en-US" altLang="en-US" sz="1700" dirty="0"/>
              <a:t>The storage manager components include:</a:t>
            </a:r>
          </a:p>
          <a:p>
            <a:pPr lvl="1"/>
            <a:r>
              <a:rPr lang="en-US" altLang="en-US" sz="1700" dirty="0"/>
              <a:t>Authorization and integrity manager</a:t>
            </a:r>
          </a:p>
          <a:p>
            <a:pPr lvl="1"/>
            <a:r>
              <a:rPr lang="en-US" altLang="en-US" sz="1700" dirty="0"/>
              <a:t>Transaction manager</a:t>
            </a:r>
          </a:p>
          <a:p>
            <a:pPr lvl="1"/>
            <a:r>
              <a:rPr lang="en-US" altLang="en-US" sz="1700" dirty="0"/>
              <a:t>File manager</a:t>
            </a:r>
          </a:p>
          <a:p>
            <a:pPr lvl="1"/>
            <a:r>
              <a:rPr lang="en-US" altLang="en-US" sz="1700" dirty="0"/>
              <a:t>Buffer manager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291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2EE8-AE6B-4B4C-AABA-3CC5F09B7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Storage Manager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60D82-0B3F-4347-AE23-6C9CF3F5F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/>
          <a:lstStyle/>
          <a:p>
            <a:r>
              <a:rPr lang="en-US" altLang="en-US" sz="1700" dirty="0"/>
              <a:t>The storage manager implements several data structures as part of the physical system implementation:</a:t>
            </a:r>
          </a:p>
          <a:p>
            <a:pPr lvl="1"/>
            <a:r>
              <a:rPr lang="en-US" altLang="en-US" sz="1700" dirty="0"/>
              <a:t>Data files -- store the database itself</a:t>
            </a:r>
          </a:p>
          <a:p>
            <a:pPr lvl="1"/>
            <a:r>
              <a:rPr lang="en-US" altLang="en-US" sz="1700" dirty="0"/>
              <a:t>Data dictionary --  stores metadata about the structure of the database, in particular the schema of the database.</a:t>
            </a:r>
          </a:p>
          <a:p>
            <a:pPr lvl="1"/>
            <a:r>
              <a:rPr lang="en-US" altLang="en-US" sz="1700" dirty="0"/>
              <a:t>Indices --  can provide fast access to data items.  A database index provides pointers to those data items that hold a particular value.  </a:t>
            </a:r>
          </a:p>
          <a:p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80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A204-92E2-40E5-AC86-102A862A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Query Processor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9EC87-B0AF-4F94-B0BB-55EF14825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2875"/>
            <a:ext cx="8596668" cy="4608488"/>
          </a:xfrm>
        </p:spPr>
        <p:txBody>
          <a:bodyPr/>
          <a:lstStyle/>
          <a:p>
            <a:r>
              <a:rPr lang="en-US" altLang="en-US" sz="1700" dirty="0"/>
              <a:t>The query processor components include:</a:t>
            </a:r>
          </a:p>
          <a:p>
            <a:pPr lvl="1"/>
            <a:r>
              <a:rPr lang="en-US" altLang="en-US" sz="1700" dirty="0"/>
              <a:t>DDL  interpreter --  interprets DDL statements and records the definitions in the data dictionary.</a:t>
            </a:r>
          </a:p>
          <a:p>
            <a:pPr lvl="1"/>
            <a:r>
              <a:rPr lang="en-US" altLang="en-US" sz="1700" dirty="0"/>
              <a:t>DML compiler -- translates DML statements in a query language into an evaluation plan consisting of low-level instructions that the query evaluation engine understands.</a:t>
            </a:r>
          </a:p>
          <a:p>
            <a:pPr lvl="2"/>
            <a:r>
              <a:rPr lang="en-US" altLang="en-US" sz="1700" dirty="0"/>
              <a:t>The DML compiler performs query optimization; that is, it picks the lowest cost evaluation plan from among the various alternatives.</a:t>
            </a:r>
          </a:p>
          <a:p>
            <a:pPr lvl="1"/>
            <a:r>
              <a:rPr lang="en-US" altLang="en-US" sz="1700" dirty="0"/>
              <a:t>Query evaluation engine -- executes low-level instructions generated by the DML compiler.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01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465C2-3C61-4C7F-9294-400497DA5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Transaction Management</a:t>
            </a:r>
            <a:r>
              <a:rPr lang="en-US" altLang="en-US" dirty="0">
                <a:effectLst/>
              </a:rPr>
              <a:t>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BFBB5-069E-491B-B9FE-28D8EF940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r>
              <a:rPr lang="en-US" altLang="en-US" sz="1800" dirty="0">
                <a:sym typeface="Symbol" panose="05050102010706020507" pitchFamily="18" charset="2"/>
              </a:rPr>
              <a:t>A</a:t>
            </a:r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 transaction </a:t>
            </a:r>
            <a:r>
              <a:rPr lang="en-US" altLang="en-US" sz="1800" dirty="0"/>
              <a:t>is a collection of operations that performs a single logical function in a database application</a:t>
            </a:r>
          </a:p>
          <a:p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Transaction-management component </a:t>
            </a:r>
            <a:r>
              <a:rPr lang="en-US" altLang="en-US" sz="1800" dirty="0"/>
              <a:t>ensures that the database remains in a consistent (correct) state despite system failures (e.g., power failures and operating system crashes) and transaction failures.</a:t>
            </a:r>
          </a:p>
          <a:p>
            <a:r>
              <a:rPr lang="en-US" altLang="en-US" sz="1800" b="1" dirty="0">
                <a:solidFill>
                  <a:srgbClr val="002060"/>
                </a:solidFill>
                <a:sym typeface="Symbol" panose="05050102010706020507" pitchFamily="18" charset="2"/>
              </a:rPr>
              <a:t>Concurrency-control manager </a:t>
            </a:r>
            <a:r>
              <a:rPr lang="en-US" altLang="en-US" sz="1800" dirty="0"/>
              <a:t>controls the interaction among the concurrent transactions, to ensure the consistency of the database.</a:t>
            </a:r>
            <a:r>
              <a:rPr lang="en-US" altLang="en-US" sz="1800" b="1" dirty="0">
                <a:solidFill>
                  <a:schemeClr val="tx2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64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95DAF-96E1-45D9-AEC7-D4879E37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27520-DC04-4B2D-B33C-1129AE263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461"/>
            <a:ext cx="8596668" cy="4683902"/>
          </a:xfrm>
        </p:spPr>
        <p:txBody>
          <a:bodyPr>
            <a:normAutofit/>
          </a:bodyPr>
          <a:lstStyle/>
          <a:p>
            <a:r>
              <a:rPr lang="en-US" altLang="en-US" sz="1800" dirty="0"/>
              <a:t>Centralized databases</a:t>
            </a:r>
          </a:p>
          <a:p>
            <a:pPr lvl="1"/>
            <a:r>
              <a:rPr lang="en-US" altLang="en-US" sz="1700" dirty="0"/>
              <a:t>One to a few cores, shared memory</a:t>
            </a:r>
          </a:p>
          <a:p>
            <a:r>
              <a:rPr lang="en-US" altLang="en-US" sz="1800" dirty="0"/>
              <a:t>Client-server, </a:t>
            </a:r>
          </a:p>
          <a:p>
            <a:pPr lvl="1"/>
            <a:r>
              <a:rPr lang="en-US" altLang="en-US" sz="1700" dirty="0"/>
              <a:t>One server machine executes work on behalf of multiple client machines.</a:t>
            </a:r>
          </a:p>
          <a:p>
            <a:r>
              <a:rPr lang="en-US" altLang="en-US" sz="1800" dirty="0"/>
              <a:t>Parallel databases</a:t>
            </a:r>
          </a:p>
          <a:p>
            <a:pPr lvl="1"/>
            <a:r>
              <a:rPr lang="en-US" altLang="en-US" sz="1700" dirty="0"/>
              <a:t>Many core shared memory</a:t>
            </a:r>
          </a:p>
          <a:p>
            <a:pPr lvl="1"/>
            <a:r>
              <a:rPr lang="en-US" altLang="en-US" sz="1700" dirty="0"/>
              <a:t>Shared disk</a:t>
            </a:r>
          </a:p>
          <a:p>
            <a:pPr lvl="1"/>
            <a:r>
              <a:rPr lang="en-US" altLang="en-US" sz="1700" dirty="0"/>
              <a:t>Shared nothing</a:t>
            </a:r>
          </a:p>
          <a:p>
            <a:r>
              <a:rPr lang="en-US" altLang="en-US" sz="1800" dirty="0"/>
              <a:t>Distributed databases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Geographical distribution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Schema/data heterogeneity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72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1195-6BD7-4256-9C30-44DC1655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EE00F-D521-4F60-AB18-32CE1A1A5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94788"/>
            <a:ext cx="8596668" cy="4146575"/>
          </a:xfrm>
        </p:spPr>
        <p:txBody>
          <a:bodyPr/>
          <a:lstStyle/>
          <a:p>
            <a:r>
              <a:rPr lang="en-US" altLang="en-US" sz="1700" dirty="0"/>
              <a:t>Two-tier architecture --  the application resides at the client machine, where it invokes database system functionality at the server machine</a:t>
            </a:r>
          </a:p>
          <a:p>
            <a:r>
              <a:rPr lang="en-US" altLang="en-US" sz="1700" dirty="0"/>
              <a:t>Three-tier architecture -- the client machine acts as a front end and does not contain any direct database calls.  </a:t>
            </a:r>
          </a:p>
          <a:p>
            <a:pPr lvl="1"/>
            <a:r>
              <a:rPr lang="en-US" altLang="en-US" sz="1700" dirty="0"/>
              <a:t>The client end communicates with an application server, usually through a forms interface.  </a:t>
            </a:r>
          </a:p>
          <a:p>
            <a:pPr lvl="1"/>
            <a:r>
              <a:rPr lang="en-US" altLang="en-US" sz="1700" dirty="0"/>
              <a:t>The application server in turn communicates with a database system to access data. 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E2939-A853-4D28-B46D-435B096F40EC}"/>
              </a:ext>
            </a:extLst>
          </p:cNvPr>
          <p:cNvSpPr txBox="1"/>
          <p:nvPr/>
        </p:nvSpPr>
        <p:spPr>
          <a:xfrm>
            <a:off x="782425" y="1357460"/>
            <a:ext cx="849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800" dirty="0"/>
              <a:t>Database applications are usually partitioned into two or three parts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78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D191-3A06-4611-B80A-BDC66F63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Two-tier and three-tier architectures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B4A739-2213-402E-9030-0F84F4337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4424" y="1776470"/>
            <a:ext cx="6830546" cy="4576297"/>
          </a:xfrm>
        </p:spPr>
      </p:pic>
    </p:spTree>
    <p:extLst>
      <p:ext uri="{BB962C8B-B14F-4D97-AF65-F5344CB8AC3E}">
        <p14:creationId xmlns:p14="http://schemas.microsoft.com/office/powerpoint/2010/main" val="2328225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1F868-D5D6-4200-9F13-59085E1F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1872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Database Administrator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37EA-3B3E-4102-88A9-284F4F600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90713"/>
            <a:ext cx="8596668" cy="3750649"/>
          </a:xfrm>
        </p:spPr>
        <p:txBody>
          <a:bodyPr/>
          <a:lstStyle/>
          <a:p>
            <a:r>
              <a:rPr lang="en-US" altLang="en-US" sz="1800" dirty="0"/>
              <a:t>Schema definition</a:t>
            </a:r>
          </a:p>
          <a:p>
            <a:r>
              <a:rPr lang="en-US" altLang="en-US" sz="1800" dirty="0"/>
              <a:t>Storage structure and access-method definition</a:t>
            </a:r>
          </a:p>
          <a:p>
            <a:r>
              <a:rPr lang="en-US" altLang="en-US" sz="1800" dirty="0"/>
              <a:t>Schema and physical-organization modification</a:t>
            </a:r>
          </a:p>
          <a:p>
            <a:r>
              <a:rPr lang="en-US" altLang="en-US" sz="1800" dirty="0"/>
              <a:t>Granting of authorization for data access</a:t>
            </a:r>
          </a:p>
          <a:p>
            <a:r>
              <a:rPr lang="en-US" altLang="en-US" sz="1800" dirty="0"/>
              <a:t>Routine maintenance</a:t>
            </a:r>
          </a:p>
          <a:p>
            <a:r>
              <a:rPr lang="en-US" altLang="en-US" sz="1800" dirty="0"/>
              <a:t>Periodically backing up the database</a:t>
            </a:r>
          </a:p>
          <a:p>
            <a:r>
              <a:rPr lang="en-US" altLang="en-US" sz="1800" dirty="0"/>
              <a:t>Ensuring that enough free disk space is available for normal operations, and upgrading disk space as required</a:t>
            </a:r>
          </a:p>
          <a:p>
            <a:r>
              <a:rPr lang="en-US" altLang="en-US" sz="1800" dirty="0"/>
              <a:t>Monitoring jobs running on the database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F0423A-4C82-4BF6-9F3F-2843FBAC4091}"/>
              </a:ext>
            </a:extLst>
          </p:cNvPr>
          <p:cNvSpPr txBox="1"/>
          <p:nvPr/>
        </p:nvSpPr>
        <p:spPr>
          <a:xfrm>
            <a:off x="677334" y="1470581"/>
            <a:ext cx="8596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 person who has central control over the system is called a </a:t>
            </a:r>
            <a:r>
              <a:rPr lang="en-US" sz="1800" b="1" dirty="0">
                <a:solidFill>
                  <a:srgbClr val="002060"/>
                </a:solidFill>
              </a:rPr>
              <a:t>database administrator </a:t>
            </a:r>
            <a:r>
              <a:rPr lang="en-US" sz="1800" b="1" dirty="0"/>
              <a:t>(</a:t>
            </a:r>
            <a:r>
              <a:rPr lang="en-US" sz="1800" b="1" dirty="0">
                <a:solidFill>
                  <a:srgbClr val="002060"/>
                </a:solidFill>
              </a:rPr>
              <a:t>DBA</a:t>
            </a:r>
            <a:r>
              <a:rPr lang="en-US" sz="1800" b="1" dirty="0"/>
              <a:t>).  </a:t>
            </a:r>
            <a:r>
              <a:rPr lang="en-US" sz="1800" dirty="0"/>
              <a:t>Functions of a DBA include: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65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1770F-B8D6-42E5-8DA1-FF38FB17B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662"/>
          </a:xfrm>
        </p:spPr>
        <p:txBody>
          <a:bodyPr/>
          <a:lstStyle/>
          <a:p>
            <a:r>
              <a:rPr lang="en-US" dirty="0"/>
              <a:t>Structured Data vs Unstructured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1CFAC-F4EE-4B01-99E1-907171170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3795"/>
            <a:ext cx="8596668" cy="4647568"/>
          </a:xfrm>
        </p:spPr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0070C0"/>
                </a:solidFill>
              </a:rPr>
              <a:t>Structured Data: 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dirty="0"/>
              <a:t>Have a predefined model, which organizes data into a form that is relatively easy to store, process, retrieve </a:t>
            </a:r>
            <a:br>
              <a:rPr lang="en-US" sz="1600" dirty="0"/>
            </a:br>
            <a:r>
              <a:rPr lang="en-US" sz="1600" dirty="0"/>
              <a:t>and manage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dirty="0"/>
              <a:t>E.g., relational data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0070C0"/>
                </a:solidFill>
              </a:rPr>
              <a:t>Unstructured Data: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dirty="0"/>
              <a:t>Opposite of structured data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dirty="0"/>
              <a:t>E.g., text, images, video or audio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u="sng" dirty="0"/>
              <a:t>Note</a:t>
            </a:r>
            <a:r>
              <a:rPr lang="en-US" sz="1600" dirty="0"/>
              <a:t>: data is not completely devoid of a structure (e.g., an audio file may still have an encoding structure and some metadata associated with it)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14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9D1DD-0E5A-4DD7-9316-0CB1A074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9806"/>
          </a:xfrm>
        </p:spPr>
        <p:txBody>
          <a:bodyPr/>
          <a:lstStyle/>
          <a:p>
            <a:r>
              <a:rPr lang="en-US" dirty="0"/>
              <a:t>NoSQL (not only SQL)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67377-F39B-4E4E-A736-FCC6CA524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9205"/>
            <a:ext cx="8596668" cy="453215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/>
              <a:t>Key-Value Store – Hash table of keys</a:t>
            </a:r>
          </a:p>
          <a:p>
            <a:pPr>
              <a:defRPr/>
            </a:pPr>
            <a:r>
              <a:rPr lang="en-US" sz="2000" dirty="0"/>
              <a:t>Column Store – Each storage block contains data from only one column</a:t>
            </a:r>
          </a:p>
          <a:p>
            <a:pPr>
              <a:defRPr/>
            </a:pPr>
            <a:r>
              <a:rPr lang="en-US" sz="2000" dirty="0"/>
              <a:t>Document Store – stores documents made up of tagged elements</a:t>
            </a:r>
          </a:p>
          <a:p>
            <a:pPr>
              <a:defRPr/>
            </a:pPr>
            <a:r>
              <a:rPr lang="en-US" sz="2000" dirty="0"/>
              <a:t>Graph Databases</a:t>
            </a:r>
          </a:p>
          <a:p>
            <a:pPr>
              <a:defRPr/>
            </a:pPr>
            <a:r>
              <a:rPr lang="en-US" sz="2000" dirty="0"/>
              <a:t>XML Databases</a:t>
            </a:r>
          </a:p>
          <a:p>
            <a:pPr>
              <a:defRPr/>
            </a:pPr>
            <a:r>
              <a:rPr lang="en-US" sz="2000" dirty="0" err="1"/>
              <a:t>Codasyl</a:t>
            </a:r>
            <a:r>
              <a:rPr lang="en-US" sz="2000" dirty="0"/>
              <a:t> Databases</a:t>
            </a:r>
          </a:p>
          <a:p>
            <a:pPr>
              <a:defRPr/>
            </a:pPr>
            <a:r>
              <a:rPr lang="en-US" sz="2000" dirty="0"/>
              <a:t>Object Oriented Databases</a:t>
            </a:r>
          </a:p>
        </p:txBody>
      </p:sp>
    </p:spTree>
    <p:extLst>
      <p:ext uri="{BB962C8B-B14F-4D97-AF65-F5344CB8AC3E}">
        <p14:creationId xmlns:p14="http://schemas.microsoft.com/office/powerpoint/2010/main" val="7188794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462</TotalTime>
  <Words>2183</Words>
  <Application>Microsoft Office PowerPoint</Application>
  <PresentationFormat>Widescreen</PresentationFormat>
  <Paragraphs>238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Monotype Sorts</vt:lpstr>
      <vt:lpstr>ＭＳ Ｐゴシック</vt:lpstr>
      <vt:lpstr>Arial</vt:lpstr>
      <vt:lpstr>Symbol</vt:lpstr>
      <vt:lpstr>Trebuchet MS</vt:lpstr>
      <vt:lpstr>Wingdings</vt:lpstr>
      <vt:lpstr>Wingdings 3</vt:lpstr>
      <vt:lpstr>Facet</vt:lpstr>
      <vt:lpstr>CMSC 366: Database Systems</vt:lpstr>
      <vt:lpstr>My Website and Course Syllabus</vt:lpstr>
      <vt:lpstr>Outline</vt:lpstr>
      <vt:lpstr>Database Systems</vt:lpstr>
      <vt:lpstr>Database Applications Examples</vt:lpstr>
      <vt:lpstr>Database Applications Examples (Cont.)</vt:lpstr>
      <vt:lpstr>Purpose of Database Systems</vt:lpstr>
      <vt:lpstr>Purpose of Database Systems (Cont.)</vt:lpstr>
      <vt:lpstr>University Database Example</vt:lpstr>
      <vt:lpstr>View of Data</vt:lpstr>
      <vt:lpstr>Data Models</vt:lpstr>
      <vt:lpstr>Relational Model</vt:lpstr>
      <vt:lpstr>A Sample Relational Database</vt:lpstr>
      <vt:lpstr>Levels of Abstraction</vt:lpstr>
      <vt:lpstr>View of Data</vt:lpstr>
      <vt:lpstr>Instances and Schemas</vt:lpstr>
      <vt:lpstr>Physical Data Independence </vt:lpstr>
      <vt:lpstr>Data Definition Language (DDL)</vt:lpstr>
      <vt:lpstr>Data Manipulation Language (DML)</vt:lpstr>
      <vt:lpstr>SQL Query Language</vt:lpstr>
      <vt:lpstr>Database Access from Application Program</vt:lpstr>
      <vt:lpstr>Database Design</vt:lpstr>
      <vt:lpstr>Database Engine</vt:lpstr>
      <vt:lpstr>Storage Manager</vt:lpstr>
      <vt:lpstr>Storage Manager (Cont.)</vt:lpstr>
      <vt:lpstr>Query Processor</vt:lpstr>
      <vt:lpstr>Transaction Management </vt:lpstr>
      <vt:lpstr>Database Architecture</vt:lpstr>
      <vt:lpstr>Database Applications</vt:lpstr>
      <vt:lpstr>Two-tier and three-tier architectures</vt:lpstr>
      <vt:lpstr>Database Administrator</vt:lpstr>
      <vt:lpstr>Structured Data vs Unstructured Data</vt:lpstr>
      <vt:lpstr>NoSQL (not only SQL) Database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 366: Database Systems</dc:title>
  <dc:creator>Jingnan Xie</dc:creator>
  <cp:lastModifiedBy>Jingnan Xie</cp:lastModifiedBy>
  <cp:revision>3</cp:revision>
  <dcterms:created xsi:type="dcterms:W3CDTF">2021-01-14T21:34:44Z</dcterms:created>
  <dcterms:modified xsi:type="dcterms:W3CDTF">2025-08-26T14:01:47Z</dcterms:modified>
</cp:coreProperties>
</file>