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83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89C3DAC9-F664-48D0-B1F0-E59805C608A5}"/>
    <pc:docChg chg="modSld">
      <pc:chgData name="Jingnan Xie" userId="5c2f28a1-79a3-4aeb-a5f1-26f53b743562" providerId="ADAL" clId="{89C3DAC9-F664-48D0-B1F0-E59805C608A5}" dt="2025-09-08T14:15:16.477" v="0" actId="1076"/>
      <pc:docMkLst>
        <pc:docMk/>
      </pc:docMkLst>
      <pc:sldChg chg="modSp mod">
        <pc:chgData name="Jingnan Xie" userId="5c2f28a1-79a3-4aeb-a5f1-26f53b743562" providerId="ADAL" clId="{89C3DAC9-F664-48D0-B1F0-E59805C608A5}" dt="2025-09-08T14:15:16.477" v="0" actId="1076"/>
        <pc:sldMkLst>
          <pc:docMk/>
          <pc:sldMk cId="4091755953" sldId="272"/>
        </pc:sldMkLst>
        <pc:picChg chg="mod">
          <ac:chgData name="Jingnan Xie" userId="5c2f28a1-79a3-4aeb-a5f1-26f53b743562" providerId="ADAL" clId="{89C3DAC9-F664-48D0-B1F0-E59805C608A5}" dt="2025-09-08T14:15:16.477" v="0" actId="1076"/>
          <ac:picMkLst>
            <pc:docMk/>
            <pc:sldMk cId="4091755953" sldId="272"/>
            <ac:picMk id="4" creationId="{06172510-DEA7-4A2C-99F5-4FE03D325B7D}"/>
          </ac:picMkLst>
        </pc:picChg>
      </pc:sldChg>
    </pc:docChg>
  </pc:docChgLst>
  <pc:docChgLst>
    <pc:chgData name="Jingnan Xie" userId="5c2f28a1-79a3-4aeb-a5f1-26f53b743562" providerId="ADAL" clId="{3443ED4C-1846-47E9-BEEF-D5674248AABA}"/>
    <pc:docChg chg="undo custSel addSld delSld modSld sldOrd">
      <pc:chgData name="Jingnan Xie" userId="5c2f28a1-79a3-4aeb-a5f1-26f53b743562" providerId="ADAL" clId="{3443ED4C-1846-47E9-BEEF-D5674248AABA}" dt="2021-02-10T14:54:33.780" v="1355" actId="1076"/>
      <pc:docMkLst>
        <pc:docMk/>
      </pc:docMkLst>
      <pc:sldChg chg="modSp new mod">
        <pc:chgData name="Jingnan Xie" userId="5c2f28a1-79a3-4aeb-a5f1-26f53b743562" providerId="ADAL" clId="{3443ED4C-1846-47E9-BEEF-D5674248AABA}" dt="2021-01-15T21:22:52.790" v="24" actId="20577"/>
        <pc:sldMkLst>
          <pc:docMk/>
          <pc:sldMk cId="715826334" sldId="256"/>
        </pc:sldMkLst>
      </pc:sldChg>
      <pc:sldChg chg="modSp new mod">
        <pc:chgData name="Jingnan Xie" userId="5c2f28a1-79a3-4aeb-a5f1-26f53b743562" providerId="ADAL" clId="{3443ED4C-1846-47E9-BEEF-D5674248AABA}" dt="2021-01-15T21:24:29.264" v="29"/>
        <pc:sldMkLst>
          <pc:docMk/>
          <pc:sldMk cId="4221316611" sldId="257"/>
        </pc:sldMkLst>
      </pc:sldChg>
      <pc:sldChg chg="modSp new mod">
        <pc:chgData name="Jingnan Xie" userId="5c2f28a1-79a3-4aeb-a5f1-26f53b743562" providerId="ADAL" clId="{3443ED4C-1846-47E9-BEEF-D5674248AABA}" dt="2021-01-15T21:25:43.766" v="34"/>
        <pc:sldMkLst>
          <pc:docMk/>
          <pc:sldMk cId="1763018050" sldId="258"/>
        </pc:sldMkLst>
      </pc:sldChg>
      <pc:sldChg chg="modSp new mod">
        <pc:chgData name="Jingnan Xie" userId="5c2f28a1-79a3-4aeb-a5f1-26f53b743562" providerId="ADAL" clId="{3443ED4C-1846-47E9-BEEF-D5674248AABA}" dt="2021-01-15T21:26:37.286" v="39"/>
        <pc:sldMkLst>
          <pc:docMk/>
          <pc:sldMk cId="1010080577" sldId="259"/>
        </pc:sldMkLst>
      </pc:sldChg>
      <pc:sldChg chg="modSp new mod">
        <pc:chgData name="Jingnan Xie" userId="5c2f28a1-79a3-4aeb-a5f1-26f53b743562" providerId="ADAL" clId="{3443ED4C-1846-47E9-BEEF-D5674248AABA}" dt="2021-01-15T21:27:53.047" v="48"/>
        <pc:sldMkLst>
          <pc:docMk/>
          <pc:sldMk cId="2641204731" sldId="260"/>
        </pc:sldMkLst>
      </pc:sldChg>
      <pc:sldChg chg="modSp new mod">
        <pc:chgData name="Jingnan Xie" userId="5c2f28a1-79a3-4aeb-a5f1-26f53b743562" providerId="ADAL" clId="{3443ED4C-1846-47E9-BEEF-D5674248AABA}" dt="2021-01-27T22:52:39.479" v="1294" actId="108"/>
        <pc:sldMkLst>
          <pc:docMk/>
          <pc:sldMk cId="3622525756" sldId="261"/>
        </pc:sldMkLst>
      </pc:sldChg>
      <pc:sldChg chg="modSp new mod">
        <pc:chgData name="Jingnan Xie" userId="5c2f28a1-79a3-4aeb-a5f1-26f53b743562" providerId="ADAL" clId="{3443ED4C-1846-47E9-BEEF-D5674248AABA}" dt="2021-01-15T21:34:07.355" v="157" actId="20577"/>
        <pc:sldMkLst>
          <pc:docMk/>
          <pc:sldMk cId="1477818838" sldId="262"/>
        </pc:sldMkLst>
      </pc:sldChg>
      <pc:sldChg chg="addSp modSp new mod">
        <pc:chgData name="Jingnan Xie" userId="5c2f28a1-79a3-4aeb-a5f1-26f53b743562" providerId="ADAL" clId="{3443ED4C-1846-47E9-BEEF-D5674248AABA}" dt="2021-01-29T15:50:19.973" v="1296" actId="1076"/>
        <pc:sldMkLst>
          <pc:docMk/>
          <pc:sldMk cId="4067027681" sldId="263"/>
        </pc:sldMkLst>
      </pc:sldChg>
      <pc:sldChg chg="modSp new mod">
        <pc:chgData name="Jingnan Xie" userId="5c2f28a1-79a3-4aeb-a5f1-26f53b743562" providerId="ADAL" clId="{3443ED4C-1846-47E9-BEEF-D5674248AABA}" dt="2021-01-15T21:36:06.851" v="166"/>
        <pc:sldMkLst>
          <pc:docMk/>
          <pc:sldMk cId="539075974" sldId="264"/>
        </pc:sldMkLst>
      </pc:sldChg>
      <pc:sldChg chg="addSp">
        <pc:chgData name="Jingnan Xie" userId="5c2f28a1-79a3-4aeb-a5f1-26f53b743562" providerId="ADAL" clId="{3443ED4C-1846-47E9-BEEF-D5674248AABA}" dt="2021-01-27T22:50:12.026" v="1240"/>
        <pc:sldMkLst>
          <pc:docMk/>
          <pc:sldMk cId="2379064735" sldId="265"/>
        </pc:sldMkLst>
      </pc:sldChg>
      <pc:sldChg chg="modSp new add del mod">
        <pc:chgData name="Jingnan Xie" userId="5c2f28a1-79a3-4aeb-a5f1-26f53b743562" providerId="ADAL" clId="{3443ED4C-1846-47E9-BEEF-D5674248AABA}" dt="2021-02-09T21:13:08.133" v="1314" actId="20577"/>
        <pc:sldMkLst>
          <pc:docMk/>
          <pc:sldMk cId="2695221955" sldId="265"/>
        </pc:sldMkLst>
      </pc:sldChg>
      <pc:sldChg chg="modSp new del mod">
        <pc:chgData name="Jingnan Xie" userId="5c2f28a1-79a3-4aeb-a5f1-26f53b743562" providerId="ADAL" clId="{3443ED4C-1846-47E9-BEEF-D5674248AABA}" dt="2021-02-09T21:12:52.381" v="1300" actId="2696"/>
        <pc:sldMkLst>
          <pc:docMk/>
          <pc:sldMk cId="460666945" sldId="266"/>
        </pc:sldMkLst>
      </pc:sldChg>
      <pc:sldChg chg="modSp new mod ord">
        <pc:chgData name="Jingnan Xie" userId="5c2f28a1-79a3-4aeb-a5f1-26f53b743562" providerId="ADAL" clId="{3443ED4C-1846-47E9-BEEF-D5674248AABA}" dt="2021-01-15T22:41:53.700" v="350" actId="14"/>
        <pc:sldMkLst>
          <pc:docMk/>
          <pc:sldMk cId="3934314100" sldId="267"/>
        </pc:sldMkLst>
      </pc:sldChg>
      <pc:sldChg chg="addSp">
        <pc:chgData name="Jingnan Xie" userId="5c2f28a1-79a3-4aeb-a5f1-26f53b743562" providerId="ADAL" clId="{3443ED4C-1846-47E9-BEEF-D5674248AABA}" dt="2021-01-15T22:47:47.391" v="399"/>
        <pc:sldMkLst>
          <pc:docMk/>
          <pc:sldMk cId="1160837464" sldId="268"/>
        </pc:sldMkLst>
      </pc:sldChg>
      <pc:sldChg chg="addSp">
        <pc:chgData name="Jingnan Xie" userId="5c2f28a1-79a3-4aeb-a5f1-26f53b743562" providerId="ADAL" clId="{3443ED4C-1846-47E9-BEEF-D5674248AABA}" dt="2021-01-15T22:48:06.178" v="406"/>
        <pc:sldMkLst>
          <pc:docMk/>
          <pc:sldMk cId="1872136187" sldId="268"/>
        </pc:sldMkLst>
      </pc:sldChg>
      <pc:sldChg chg="modSp new add del mod">
        <pc:chgData name="Jingnan Xie" userId="5c2f28a1-79a3-4aeb-a5f1-26f53b743562" providerId="ADAL" clId="{3443ED4C-1846-47E9-BEEF-D5674248AABA}" dt="2021-02-09T21:12:38.328" v="1299" actId="2696"/>
        <pc:sldMkLst>
          <pc:docMk/>
          <pc:sldMk cId="3385173756" sldId="268"/>
        </pc:sldMkLst>
      </pc:sldChg>
      <pc:sldChg chg="modSp new mod">
        <pc:chgData name="Jingnan Xie" userId="5c2f28a1-79a3-4aeb-a5f1-26f53b743562" providerId="ADAL" clId="{3443ED4C-1846-47E9-BEEF-D5674248AABA}" dt="2021-01-15T22:50:39.710" v="422" actId="12"/>
        <pc:sldMkLst>
          <pc:docMk/>
          <pc:sldMk cId="2643921672" sldId="269"/>
        </pc:sldMkLst>
      </pc:sldChg>
      <pc:sldChg chg="modSp new mod">
        <pc:chgData name="Jingnan Xie" userId="5c2f28a1-79a3-4aeb-a5f1-26f53b743562" providerId="ADAL" clId="{3443ED4C-1846-47E9-BEEF-D5674248AABA}" dt="2021-01-15T22:52:58.639" v="477" actId="207"/>
        <pc:sldMkLst>
          <pc:docMk/>
          <pc:sldMk cId="946203978" sldId="270"/>
        </pc:sldMkLst>
      </pc:sldChg>
      <pc:sldChg chg="addSp modSp new mod">
        <pc:chgData name="Jingnan Xie" userId="5c2f28a1-79a3-4aeb-a5f1-26f53b743562" providerId="ADAL" clId="{3443ED4C-1846-47E9-BEEF-D5674248AABA}" dt="2021-01-21T16:26:59.516" v="1239" actId="1076"/>
        <pc:sldMkLst>
          <pc:docMk/>
          <pc:sldMk cId="687452319" sldId="271"/>
        </pc:sldMkLst>
      </pc:sldChg>
      <pc:sldChg chg="addSp modSp new mod">
        <pc:chgData name="Jingnan Xie" userId="5c2f28a1-79a3-4aeb-a5f1-26f53b743562" providerId="ADAL" clId="{3443ED4C-1846-47E9-BEEF-D5674248AABA}" dt="2021-02-09T21:28:52.390" v="1320" actId="12"/>
        <pc:sldMkLst>
          <pc:docMk/>
          <pc:sldMk cId="4091755953" sldId="272"/>
        </pc:sldMkLst>
      </pc:sldChg>
      <pc:sldChg chg="modSp new mod">
        <pc:chgData name="Jingnan Xie" userId="5c2f28a1-79a3-4aeb-a5f1-26f53b743562" providerId="ADAL" clId="{3443ED4C-1846-47E9-BEEF-D5674248AABA}" dt="2021-01-18T21:52:09.358" v="515" actId="12"/>
        <pc:sldMkLst>
          <pc:docMk/>
          <pc:sldMk cId="555891581" sldId="273"/>
        </pc:sldMkLst>
      </pc:sldChg>
      <pc:sldChg chg="addSp modSp new mod">
        <pc:chgData name="Jingnan Xie" userId="5c2f28a1-79a3-4aeb-a5f1-26f53b743562" providerId="ADAL" clId="{3443ED4C-1846-47E9-BEEF-D5674248AABA}" dt="2021-01-18T21:56:33.623" v="539" actId="1076"/>
        <pc:sldMkLst>
          <pc:docMk/>
          <pc:sldMk cId="2001339268" sldId="274"/>
        </pc:sldMkLst>
      </pc:sldChg>
      <pc:sldChg chg="addSp modSp new mod">
        <pc:chgData name="Jingnan Xie" userId="5c2f28a1-79a3-4aeb-a5f1-26f53b743562" providerId="ADAL" clId="{3443ED4C-1846-47E9-BEEF-D5674248AABA}" dt="2021-01-18T22:01:40.354" v="784" actId="1076"/>
        <pc:sldMkLst>
          <pc:docMk/>
          <pc:sldMk cId="2958035148" sldId="275"/>
        </pc:sldMkLst>
      </pc:sldChg>
      <pc:sldChg chg="addSp modSp new mod">
        <pc:chgData name="Jingnan Xie" userId="5c2f28a1-79a3-4aeb-a5f1-26f53b743562" providerId="ADAL" clId="{3443ED4C-1846-47E9-BEEF-D5674248AABA}" dt="2021-02-09T21:40:55.653" v="1332" actId="1076"/>
        <pc:sldMkLst>
          <pc:docMk/>
          <pc:sldMk cId="817707092" sldId="276"/>
        </pc:sldMkLst>
      </pc:sldChg>
      <pc:sldChg chg="addSp delSp modSp new mod">
        <pc:chgData name="Jingnan Xie" userId="5c2f28a1-79a3-4aeb-a5f1-26f53b743562" providerId="ADAL" clId="{3443ED4C-1846-47E9-BEEF-D5674248AABA}" dt="2021-02-09T21:41:33.231" v="1342" actId="1076"/>
        <pc:sldMkLst>
          <pc:docMk/>
          <pc:sldMk cId="132202930" sldId="277"/>
        </pc:sldMkLst>
      </pc:sldChg>
      <pc:sldChg chg="addSp delSp modSp new mod">
        <pc:chgData name="Jingnan Xie" userId="5c2f28a1-79a3-4aeb-a5f1-26f53b743562" providerId="ADAL" clId="{3443ED4C-1846-47E9-BEEF-D5674248AABA}" dt="2021-02-10T14:54:33.780" v="1355" actId="1076"/>
        <pc:sldMkLst>
          <pc:docMk/>
          <pc:sldMk cId="634068146" sldId="278"/>
        </pc:sldMkLst>
      </pc:sldChg>
      <pc:sldChg chg="modSp new mod">
        <pc:chgData name="Jingnan Xie" userId="5c2f28a1-79a3-4aeb-a5f1-26f53b743562" providerId="ADAL" clId="{3443ED4C-1846-47E9-BEEF-D5674248AABA}" dt="2021-01-19T16:50:35.485" v="993"/>
        <pc:sldMkLst>
          <pc:docMk/>
          <pc:sldMk cId="2539209538" sldId="279"/>
        </pc:sldMkLst>
      </pc:sldChg>
      <pc:sldChg chg="modSp new mod">
        <pc:chgData name="Jingnan Xie" userId="5c2f28a1-79a3-4aeb-a5f1-26f53b743562" providerId="ADAL" clId="{3443ED4C-1846-47E9-BEEF-D5674248AABA}" dt="2021-01-19T16:54:51.863" v="1007" actId="14100"/>
        <pc:sldMkLst>
          <pc:docMk/>
          <pc:sldMk cId="1630335207" sldId="280"/>
        </pc:sldMkLst>
      </pc:sldChg>
      <pc:sldChg chg="modSp new mod">
        <pc:chgData name="Jingnan Xie" userId="5c2f28a1-79a3-4aeb-a5f1-26f53b743562" providerId="ADAL" clId="{3443ED4C-1846-47E9-BEEF-D5674248AABA}" dt="2021-01-19T16:55:53.751" v="1014" actId="12"/>
        <pc:sldMkLst>
          <pc:docMk/>
          <pc:sldMk cId="232628217" sldId="281"/>
        </pc:sldMkLst>
      </pc:sldChg>
      <pc:sldChg chg="modSp new mod">
        <pc:chgData name="Jingnan Xie" userId="5c2f28a1-79a3-4aeb-a5f1-26f53b743562" providerId="ADAL" clId="{3443ED4C-1846-47E9-BEEF-D5674248AABA}" dt="2021-01-19T16:58:27.461" v="1026"/>
        <pc:sldMkLst>
          <pc:docMk/>
          <pc:sldMk cId="290259697" sldId="282"/>
        </pc:sldMkLst>
      </pc:sldChg>
      <pc:sldChg chg="addSp modSp new mod">
        <pc:chgData name="Jingnan Xie" userId="5c2f28a1-79a3-4aeb-a5f1-26f53b743562" providerId="ADAL" clId="{3443ED4C-1846-47E9-BEEF-D5674248AABA}" dt="2021-02-09T21:38:18.324" v="1328" actId="1076"/>
        <pc:sldMkLst>
          <pc:docMk/>
          <pc:sldMk cId="2309944928" sldId="283"/>
        </pc:sldMkLst>
      </pc:sldChg>
      <pc:sldChg chg="modSp new mod">
        <pc:chgData name="Jingnan Xie" userId="5c2f28a1-79a3-4aeb-a5f1-26f53b743562" providerId="ADAL" clId="{3443ED4C-1846-47E9-BEEF-D5674248AABA}" dt="2021-01-19T16:59:20.965" v="1033" actId="12"/>
        <pc:sldMkLst>
          <pc:docMk/>
          <pc:sldMk cId="1833058863" sldId="284"/>
        </pc:sldMkLst>
      </pc:sldChg>
      <pc:sldChg chg="modSp new mod">
        <pc:chgData name="Jingnan Xie" userId="5c2f28a1-79a3-4aeb-a5f1-26f53b743562" providerId="ADAL" clId="{3443ED4C-1846-47E9-BEEF-D5674248AABA}" dt="2021-01-19T17:00:37.509" v="1040" actId="12"/>
        <pc:sldMkLst>
          <pc:docMk/>
          <pc:sldMk cId="2215162988" sldId="285"/>
        </pc:sldMkLst>
      </pc:sldChg>
      <pc:sldChg chg="modSp new mod">
        <pc:chgData name="Jingnan Xie" userId="5c2f28a1-79a3-4aeb-a5f1-26f53b743562" providerId="ADAL" clId="{3443ED4C-1846-47E9-BEEF-D5674248AABA}" dt="2021-01-19T17:02:26.520" v="1062" actId="113"/>
        <pc:sldMkLst>
          <pc:docMk/>
          <pc:sldMk cId="3499364582" sldId="286"/>
        </pc:sldMkLst>
      </pc:sldChg>
      <pc:sldChg chg="modSp new mod">
        <pc:chgData name="Jingnan Xie" userId="5c2f28a1-79a3-4aeb-a5f1-26f53b743562" providerId="ADAL" clId="{3443ED4C-1846-47E9-BEEF-D5674248AABA}" dt="2021-01-19T17:26:16.463" v="1067"/>
        <pc:sldMkLst>
          <pc:docMk/>
          <pc:sldMk cId="1793685620" sldId="287"/>
        </pc:sldMkLst>
      </pc:sldChg>
      <pc:sldChg chg="addSp delSp modSp new mod">
        <pc:chgData name="Jingnan Xie" userId="5c2f28a1-79a3-4aeb-a5f1-26f53b743562" providerId="ADAL" clId="{3443ED4C-1846-47E9-BEEF-D5674248AABA}" dt="2021-02-09T21:46:48.731" v="1347" actId="14100"/>
        <pc:sldMkLst>
          <pc:docMk/>
          <pc:sldMk cId="1237379830" sldId="288"/>
        </pc:sldMkLst>
      </pc:sldChg>
      <pc:sldChg chg="addSp modSp new mod">
        <pc:chgData name="Jingnan Xie" userId="5c2f28a1-79a3-4aeb-a5f1-26f53b743562" providerId="ADAL" clId="{3443ED4C-1846-47E9-BEEF-D5674248AABA}" dt="2021-01-19T17:29:14.446" v="1104" actId="1076"/>
        <pc:sldMkLst>
          <pc:docMk/>
          <pc:sldMk cId="2686563462" sldId="289"/>
        </pc:sldMkLst>
      </pc:sldChg>
      <pc:sldChg chg="addSp modSp new mod">
        <pc:chgData name="Jingnan Xie" userId="5c2f28a1-79a3-4aeb-a5f1-26f53b743562" providerId="ADAL" clId="{3443ED4C-1846-47E9-BEEF-D5674248AABA}" dt="2021-02-09T21:47:55.179" v="1350" actId="14100"/>
        <pc:sldMkLst>
          <pc:docMk/>
          <pc:sldMk cId="4092326603" sldId="290"/>
        </pc:sldMkLst>
      </pc:sldChg>
      <pc:sldChg chg="modSp new mod">
        <pc:chgData name="Jingnan Xie" userId="5c2f28a1-79a3-4aeb-a5f1-26f53b743562" providerId="ADAL" clId="{3443ED4C-1846-47E9-BEEF-D5674248AABA}" dt="2021-01-19T17:32:14.621" v="1234" actId="20577"/>
        <pc:sldMkLst>
          <pc:docMk/>
          <pc:sldMk cId="2545578126" sldId="29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3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0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1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6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5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4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8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81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9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277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44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8304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59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28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60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DF04E-E6D7-4898-BFA6-747B25962F8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186D69-8318-4B35-AB2A-C8479B990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5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4E6F4-D2D9-4A03-8BE1-B969D5CB3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SQL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464E8-30EB-44F0-9541-7839475583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X</a:t>
            </a:r>
          </a:p>
        </p:txBody>
      </p:sp>
    </p:spTree>
    <p:extLst>
      <p:ext uri="{BB962C8B-B14F-4D97-AF65-F5344CB8AC3E}">
        <p14:creationId xmlns:p14="http://schemas.microsoft.com/office/powerpoint/2010/main" val="71582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E647E-5573-4042-9C1D-7FEB6E74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592"/>
          </a:xfrm>
        </p:spPr>
        <p:txBody>
          <a:bodyPr/>
          <a:lstStyle/>
          <a:p>
            <a:r>
              <a:rPr lang="en-US" altLang="en-US" sz="3600" dirty="0"/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84332-0CF6-4FA3-9761-5A916AA8D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3193"/>
            <a:ext cx="8596668" cy="4778170"/>
          </a:xfrm>
        </p:spPr>
        <p:txBody>
          <a:bodyPr/>
          <a:lstStyle/>
          <a:p>
            <a:r>
              <a:rPr lang="en-US" altLang="en-US" sz="1800" dirty="0"/>
              <a:t>Overview of The SQL Query Language</a:t>
            </a:r>
          </a:p>
          <a:p>
            <a:r>
              <a:rPr lang="en-US" altLang="en-US" sz="1800" dirty="0"/>
              <a:t>SQL Data Definition</a:t>
            </a:r>
          </a:p>
          <a:p>
            <a:r>
              <a:rPr lang="en-US" altLang="en-US" sz="1800" dirty="0"/>
              <a:t>Basic Query Structure of SQL Queries</a:t>
            </a:r>
          </a:p>
          <a:p>
            <a:r>
              <a:rPr lang="en-US" altLang="en-US" sz="1800" dirty="0"/>
              <a:t>Additional Basic Operations</a:t>
            </a:r>
          </a:p>
          <a:p>
            <a:r>
              <a:rPr lang="en-US" altLang="en-US" sz="1800" dirty="0"/>
              <a:t>Set Operations</a:t>
            </a:r>
          </a:p>
          <a:p>
            <a:r>
              <a:rPr lang="en-US" altLang="en-US" sz="1800" dirty="0"/>
              <a:t>Null Values</a:t>
            </a:r>
          </a:p>
          <a:p>
            <a:r>
              <a:rPr lang="en-US" altLang="en-US" sz="1800" dirty="0"/>
              <a:t>Aggregate Functions</a:t>
            </a:r>
          </a:p>
          <a:p>
            <a:r>
              <a:rPr lang="en-US" altLang="en-US" sz="1800" dirty="0"/>
              <a:t>Nested Subqueries</a:t>
            </a:r>
          </a:p>
          <a:p>
            <a:r>
              <a:rPr lang="en-US" altLang="en-US" sz="1800" dirty="0"/>
              <a:t>Modification of the Database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31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B06F1-3428-45BA-A341-94114B616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2445"/>
          </a:xfrm>
        </p:spPr>
        <p:txBody>
          <a:bodyPr/>
          <a:lstStyle/>
          <a:p>
            <a:r>
              <a:rPr lang="en-US" altLang="en-US" sz="3600" dirty="0"/>
              <a:t>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D902D-01AA-4E36-9D61-D5FB0ABB7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82045"/>
            <a:ext cx="8596668" cy="4759317"/>
          </a:xfrm>
        </p:spPr>
        <p:txBody>
          <a:bodyPr/>
          <a:lstStyle/>
          <a:p>
            <a:r>
              <a:rPr lang="en-US" altLang="en-US" sz="1700" dirty="0"/>
              <a:t>IBM Sequel (</a:t>
            </a:r>
            <a:r>
              <a:rPr lang="en-US" sz="16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Structured English </a:t>
            </a:r>
            <a:r>
              <a:rPr lang="en-US" sz="1600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QUEry</a:t>
            </a:r>
            <a:r>
              <a:rPr lang="en-US" sz="16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Language</a:t>
            </a:r>
            <a:r>
              <a:rPr lang="en-US" altLang="en-US" sz="1700" dirty="0"/>
              <a:t>) language developed as part of System R project at the IBM San Jose Research Laboratory</a:t>
            </a:r>
          </a:p>
          <a:p>
            <a:r>
              <a:rPr lang="en-US" altLang="en-US" sz="1700" dirty="0"/>
              <a:t>Renamed Structured Query Language (SQL) due to trade mark issues</a:t>
            </a:r>
          </a:p>
          <a:p>
            <a:r>
              <a:rPr lang="en-US" altLang="en-US" sz="1700" dirty="0"/>
              <a:t>ANSI and ISO standard SQL:</a:t>
            </a:r>
          </a:p>
          <a:p>
            <a:pPr lvl="1"/>
            <a:r>
              <a:rPr lang="en-US" altLang="en-US" sz="1700" dirty="0"/>
              <a:t>SQL-86</a:t>
            </a:r>
          </a:p>
          <a:p>
            <a:pPr lvl="1"/>
            <a:r>
              <a:rPr lang="en-US" altLang="en-US" sz="1700" dirty="0"/>
              <a:t>SQL-89</a:t>
            </a:r>
          </a:p>
          <a:p>
            <a:pPr lvl="1"/>
            <a:r>
              <a:rPr lang="en-US" altLang="en-US" sz="1700" dirty="0"/>
              <a:t>SQL-92 </a:t>
            </a:r>
          </a:p>
          <a:p>
            <a:pPr lvl="1"/>
            <a:r>
              <a:rPr lang="en-US" altLang="en-US" sz="1700" dirty="0"/>
              <a:t>SQL:1999 (language name became Y2K compliant!)</a:t>
            </a:r>
          </a:p>
          <a:p>
            <a:pPr lvl="1"/>
            <a:r>
              <a:rPr lang="en-US" altLang="en-US" sz="1700" dirty="0"/>
              <a:t>SQL:2003</a:t>
            </a:r>
          </a:p>
          <a:p>
            <a:r>
              <a:rPr lang="en-US" altLang="en-US" sz="1700" dirty="0"/>
              <a:t>Commercial systems offer most, if not all, SQL-92 features, plus varying feature sets from later standards and special proprietary features.  </a:t>
            </a:r>
          </a:p>
          <a:p>
            <a:pPr lvl="1"/>
            <a:r>
              <a:rPr lang="en-US" altLang="en-US" sz="1700" dirty="0"/>
              <a:t>Not all examples here may work on your particular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01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A5412-F3B1-45CE-82B1-A0B9DB3AA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4165"/>
          </a:xfrm>
        </p:spPr>
        <p:txBody>
          <a:bodyPr/>
          <a:lstStyle/>
          <a:p>
            <a:r>
              <a:rPr lang="en-US" altLang="en-US" sz="3600" dirty="0"/>
              <a:t>SQL Parts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D880E-090C-48FC-A512-8581AC709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r>
              <a:rPr lang="en-US" altLang="en-US" sz="1800" dirty="0"/>
              <a:t>DML -- provides the ability to query information from the database and to insert tuples into, delete tuples from, and modify tuples in the database.</a:t>
            </a:r>
          </a:p>
          <a:p>
            <a:r>
              <a:rPr lang="en-US" altLang="en-US" sz="1800" dirty="0"/>
              <a:t>integrity – the  DDL includes commands for specifying integrity constraints (e.g., Domain, Primary Key, Foreign Key).</a:t>
            </a:r>
          </a:p>
          <a:p>
            <a:r>
              <a:rPr lang="en-US" altLang="en-US" sz="1800" dirty="0"/>
              <a:t>View definition -- The DDL  includes commands for defining views.</a:t>
            </a:r>
          </a:p>
          <a:p>
            <a:r>
              <a:rPr lang="en-US" altLang="en-US" sz="1800" dirty="0"/>
              <a:t>Transaction control –includes commands for specifying the beginning and ending of transactions.</a:t>
            </a:r>
          </a:p>
          <a:p>
            <a:r>
              <a:rPr lang="en-US" altLang="en-US" sz="1800" dirty="0"/>
              <a:t>Embedded  SQL  and dynamic SQL -- define how SQL statements can be embedded within general-purpose programming languages.</a:t>
            </a:r>
          </a:p>
          <a:p>
            <a:r>
              <a:rPr lang="en-US" altLang="en-US" sz="1800" dirty="0"/>
              <a:t>Authorization – includes commands for specifying access rights to relations and views.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80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2EDA3-09D4-4F03-8CF0-86F0A9B8D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 altLang="en-US" sz="3600" dirty="0"/>
              <a:t>Data Definition Language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1491D-AE7C-461C-BE5C-F9437557B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0009"/>
            <a:ext cx="8596668" cy="4561354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en-US" sz="1800" dirty="0"/>
              <a:t>The SQL data-definition language (DDL) allows the specification of information about relations, including:</a:t>
            </a:r>
          </a:p>
          <a:p>
            <a:r>
              <a:rPr lang="en-US" altLang="en-US" sz="1800" dirty="0"/>
              <a:t>The schema for each relation.</a:t>
            </a:r>
          </a:p>
          <a:p>
            <a:r>
              <a:rPr lang="en-US" altLang="en-US" sz="1800" dirty="0"/>
              <a:t>The type of values associated with each attribute.</a:t>
            </a:r>
          </a:p>
          <a:p>
            <a:r>
              <a:rPr lang="en-US" altLang="en-US" sz="1800" dirty="0"/>
              <a:t>The Integrity constraints</a:t>
            </a:r>
          </a:p>
          <a:p>
            <a:r>
              <a:rPr lang="en-US" altLang="en-US" sz="1800" dirty="0"/>
              <a:t>The set of indices to be maintained for each relation.</a:t>
            </a:r>
          </a:p>
          <a:p>
            <a:r>
              <a:rPr lang="en-US" altLang="en-US" sz="1800" dirty="0"/>
              <a:t>Security and authorization information for each relation.</a:t>
            </a:r>
          </a:p>
          <a:p>
            <a:r>
              <a:rPr lang="en-US" altLang="en-US" sz="1800" dirty="0"/>
              <a:t>The physical storage structure of each relation on disk.</a:t>
            </a:r>
          </a:p>
          <a:p>
            <a:pPr marL="0" indent="0">
              <a:buNone/>
            </a:pPr>
            <a:endParaRPr kumimoji="1" lang="en-US" alt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04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BD454-41DF-4916-913C-54E9842CF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994"/>
          </a:xfrm>
        </p:spPr>
        <p:txBody>
          <a:bodyPr/>
          <a:lstStyle/>
          <a:p>
            <a:r>
              <a:rPr lang="en-US" altLang="en-US" sz="3600" dirty="0"/>
              <a:t>Domain Types in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EB5B2-FCDC-4DE9-BD5C-BB3B44C6E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9753"/>
            <a:ext cx="8596668" cy="472160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1800" b="1" dirty="0">
                <a:solidFill>
                  <a:srgbClr val="002060"/>
                </a:solidFill>
              </a:rPr>
              <a:t>char(n).</a:t>
            </a:r>
            <a:r>
              <a:rPr lang="en-US" altLang="en-US" sz="1800" dirty="0">
                <a:solidFill>
                  <a:srgbClr val="002060"/>
                </a:solidFill>
              </a:rPr>
              <a:t>  </a:t>
            </a:r>
            <a:r>
              <a:rPr lang="en-US" altLang="en-US" sz="1800" dirty="0"/>
              <a:t>Fixed length character string, with user-specified length </a:t>
            </a:r>
            <a:r>
              <a:rPr lang="en-US" altLang="en-US" sz="1800" i="1" dirty="0"/>
              <a:t>n.</a:t>
            </a: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b="1" dirty="0">
                <a:solidFill>
                  <a:srgbClr val="002060"/>
                </a:solidFill>
              </a:rPr>
              <a:t>varchar(n). </a:t>
            </a:r>
            <a:r>
              <a:rPr lang="en-US" altLang="en-US" sz="1800" dirty="0">
                <a:solidFill>
                  <a:srgbClr val="002060"/>
                </a:solidFill>
              </a:rPr>
              <a:t> </a:t>
            </a:r>
            <a:r>
              <a:rPr lang="en-US" altLang="en-US" sz="1800" dirty="0"/>
              <a:t>Variable length character strings, with user-specified maximum length </a:t>
            </a:r>
            <a:r>
              <a:rPr lang="en-US" altLang="en-US" sz="1800" i="1" dirty="0"/>
              <a:t>n.</a:t>
            </a:r>
          </a:p>
          <a:p>
            <a:pPr>
              <a:lnSpc>
                <a:spcPct val="90000"/>
              </a:lnSpc>
            </a:pPr>
            <a:r>
              <a:rPr lang="en-US" altLang="en-US" sz="1800" b="1" dirty="0">
                <a:solidFill>
                  <a:srgbClr val="002060"/>
                </a:solidFill>
              </a:rPr>
              <a:t>int.</a:t>
            </a:r>
            <a:r>
              <a:rPr lang="en-US" altLang="en-US" sz="1800" b="1" dirty="0"/>
              <a:t>  </a:t>
            </a:r>
            <a:r>
              <a:rPr lang="en-US" altLang="en-US" sz="1800" dirty="0"/>
              <a:t>Integer (a finite subset of the integers that is machine-dependent).</a:t>
            </a:r>
          </a:p>
          <a:p>
            <a:pPr>
              <a:lnSpc>
                <a:spcPct val="90000"/>
              </a:lnSpc>
            </a:pPr>
            <a:r>
              <a:rPr lang="en-US" altLang="en-US" sz="1800" b="1" dirty="0" err="1">
                <a:solidFill>
                  <a:srgbClr val="002060"/>
                </a:solidFill>
              </a:rPr>
              <a:t>smallint</a:t>
            </a:r>
            <a:r>
              <a:rPr lang="en-US" altLang="en-US" sz="1800" b="1" dirty="0">
                <a:solidFill>
                  <a:srgbClr val="002060"/>
                </a:solidFill>
              </a:rPr>
              <a:t>.</a:t>
            </a:r>
            <a:r>
              <a:rPr lang="en-US" altLang="en-US" sz="1800" dirty="0">
                <a:solidFill>
                  <a:srgbClr val="002060"/>
                </a:solidFill>
              </a:rPr>
              <a:t>  </a:t>
            </a:r>
            <a:r>
              <a:rPr lang="en-US" altLang="en-US" sz="1800" dirty="0"/>
              <a:t>Small integer (a machine-dependent subset of the integer domain type).</a:t>
            </a:r>
          </a:p>
          <a:p>
            <a:pPr>
              <a:lnSpc>
                <a:spcPct val="90000"/>
              </a:lnSpc>
            </a:pPr>
            <a:r>
              <a:rPr lang="en-US" altLang="en-US" sz="1800" b="1" dirty="0">
                <a:solidFill>
                  <a:srgbClr val="002060"/>
                </a:solidFill>
              </a:rPr>
              <a:t>numeric(</a:t>
            </a:r>
            <a:r>
              <a:rPr lang="en-US" altLang="en-US" sz="1800" b="1" dirty="0" err="1">
                <a:solidFill>
                  <a:srgbClr val="002060"/>
                </a:solidFill>
              </a:rPr>
              <a:t>p,d</a:t>
            </a:r>
            <a:r>
              <a:rPr lang="en-US" altLang="en-US" sz="1800" b="1" dirty="0">
                <a:solidFill>
                  <a:srgbClr val="002060"/>
                </a:solidFill>
              </a:rPr>
              <a:t>).</a:t>
            </a:r>
            <a:r>
              <a:rPr lang="en-US" altLang="en-US" sz="1800" dirty="0">
                <a:solidFill>
                  <a:srgbClr val="002060"/>
                </a:solidFill>
              </a:rPr>
              <a:t>  </a:t>
            </a:r>
            <a:r>
              <a:rPr lang="en-US" altLang="en-US" sz="1800" dirty="0"/>
              <a:t>Fixed point number, with user-specified precision of </a:t>
            </a:r>
            <a:r>
              <a:rPr lang="en-US" altLang="en-US" sz="1800" i="1" dirty="0"/>
              <a:t>p</a:t>
            </a:r>
            <a:r>
              <a:rPr lang="en-US" altLang="en-US" sz="1800" dirty="0"/>
              <a:t> digits, with </a:t>
            </a:r>
            <a:r>
              <a:rPr lang="en-US" altLang="en-US" sz="1800" i="1" dirty="0"/>
              <a:t>d</a:t>
            </a:r>
            <a:r>
              <a:rPr lang="en-US" altLang="en-US" sz="1800" dirty="0"/>
              <a:t> digits to the right of decimal point.  (ex., </a:t>
            </a:r>
            <a:r>
              <a:rPr lang="en-US" altLang="en-US" sz="1800" b="1" dirty="0"/>
              <a:t>numeric</a:t>
            </a:r>
            <a:r>
              <a:rPr lang="en-US" altLang="en-US" sz="1800" dirty="0"/>
              <a:t>(3,1), allows 44.5 to be stores exactly, but not 444.5 or 0.32)</a:t>
            </a:r>
          </a:p>
          <a:p>
            <a:pPr>
              <a:lnSpc>
                <a:spcPct val="90000"/>
              </a:lnSpc>
            </a:pPr>
            <a:r>
              <a:rPr lang="en-US" altLang="en-US" sz="1800" b="1" dirty="0">
                <a:solidFill>
                  <a:srgbClr val="002060"/>
                </a:solidFill>
              </a:rPr>
              <a:t>real, double precision.</a:t>
            </a:r>
            <a:r>
              <a:rPr lang="en-US" altLang="en-US" sz="1800" dirty="0">
                <a:solidFill>
                  <a:srgbClr val="002060"/>
                </a:solidFill>
              </a:rPr>
              <a:t>  </a:t>
            </a:r>
            <a:r>
              <a:rPr lang="en-US" altLang="en-US" sz="1800" dirty="0"/>
              <a:t>Floating point and double-precision floating point numbers, with machine-dependent precision.</a:t>
            </a:r>
          </a:p>
          <a:p>
            <a:pPr>
              <a:lnSpc>
                <a:spcPct val="90000"/>
              </a:lnSpc>
            </a:pPr>
            <a:r>
              <a:rPr lang="en-US" altLang="en-US" sz="1800" b="1" dirty="0">
                <a:solidFill>
                  <a:srgbClr val="002060"/>
                </a:solidFill>
              </a:rPr>
              <a:t>float(n).</a:t>
            </a:r>
            <a:r>
              <a:rPr lang="en-US" altLang="en-US" sz="1800" dirty="0">
                <a:solidFill>
                  <a:srgbClr val="002060"/>
                </a:solidFill>
              </a:rPr>
              <a:t>  </a:t>
            </a:r>
            <a:r>
              <a:rPr lang="en-US" altLang="en-US" sz="1800" dirty="0"/>
              <a:t>Floating point number, with user-specified precision of at least </a:t>
            </a:r>
            <a:r>
              <a:rPr lang="en-US" altLang="en-US" sz="1800" i="1" dirty="0"/>
              <a:t>n</a:t>
            </a:r>
            <a:r>
              <a:rPr lang="en-US" altLang="en-US" sz="1800" dirty="0"/>
              <a:t> digits. 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SQL Server treats </a:t>
            </a:r>
            <a:r>
              <a:rPr lang="en-US" b="0" i="1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 as one of two possible values. If </a:t>
            </a:r>
            <a:r>
              <a:rPr lang="en-US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1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&lt;=n&lt;=</a:t>
            </a:r>
            <a:r>
              <a:rPr lang="en-US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24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, </a:t>
            </a:r>
            <a:r>
              <a:rPr lang="en-US" b="0" i="1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 is treated as </a:t>
            </a:r>
            <a:r>
              <a:rPr lang="en-US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24 (single)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. If </a:t>
            </a:r>
            <a:r>
              <a:rPr lang="en-US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25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&lt;=n&lt;=</a:t>
            </a:r>
            <a:r>
              <a:rPr lang="en-US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53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, </a:t>
            </a:r>
            <a:r>
              <a:rPr lang="en-US" b="0" i="1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n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 is treated as </a:t>
            </a:r>
            <a:r>
              <a:rPr lang="en-US" b="1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53 (double).</a:t>
            </a: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</a:rPr>
              <a:t>SERIAL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 </a:t>
            </a:r>
            <a:r>
              <a:rPr lang="en-US" dirty="0"/>
              <a:t>SERIAL data type allows you to automatically generate unique integer numbers (IDs, identity, auto-increment, sequence) for a column.</a:t>
            </a: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52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B22AB-F0EF-4024-95C4-13FC0524A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4842"/>
            <a:ext cx="8596668" cy="731796"/>
          </a:xfrm>
        </p:spPr>
        <p:txBody>
          <a:bodyPr/>
          <a:lstStyle/>
          <a:p>
            <a:r>
              <a:rPr lang="en-US" altLang="en-US" sz="3600" dirty="0"/>
              <a:t>Create Table Construct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A1D8F-9C38-413A-B1E4-2C814932F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8596668" cy="5244797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1489075" algn="l"/>
                <a:tab pos="1949450" algn="l"/>
                <a:tab pos="3036888" algn="l"/>
              </a:tabLst>
            </a:pPr>
            <a:r>
              <a:rPr kumimoji="0" lang="en-US" altLang="en-US" sz="1700" dirty="0"/>
              <a:t>An SQL relation is defined using the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create table </a:t>
            </a:r>
            <a:r>
              <a:rPr kumimoji="0" lang="en-US" altLang="en-US" sz="1700" dirty="0"/>
              <a:t>command</a:t>
            </a:r>
            <a:r>
              <a:rPr lang="en-US" altLang="en-US" sz="1700" dirty="0"/>
              <a:t>: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create table </a:t>
            </a:r>
            <a:r>
              <a:rPr lang="en-US" altLang="en-US" sz="1700" i="1" dirty="0"/>
              <a:t>r (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                                    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</a:t>
            </a:r>
            <a:r>
              <a:rPr lang="en-US" altLang="en-US" sz="1700" i="1" dirty="0"/>
              <a:t>D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  <a:r>
              <a:rPr lang="en-US" altLang="en-US" sz="1700" i="1" dirty="0"/>
              <a:t>D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D</a:t>
            </a:r>
            <a:r>
              <a:rPr lang="en-US" altLang="en-US" sz="1700" i="1" baseline="-25000" dirty="0" err="1"/>
              <a:t>n</a:t>
            </a:r>
            <a:r>
              <a:rPr lang="en-US" altLang="en-US" sz="1700" i="1" dirty="0"/>
              <a:t>,</a:t>
            </a:r>
            <a:br>
              <a:rPr lang="en-US" altLang="en-US" sz="1700" i="1" dirty="0"/>
            </a:br>
            <a:r>
              <a:rPr lang="en-US" altLang="en-US" sz="1700" i="1" dirty="0"/>
              <a:t>	             </a:t>
            </a:r>
            <a:r>
              <a:rPr lang="en-US" altLang="en-US" sz="1700" dirty="0"/>
              <a:t>(integrity-constraint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),</a:t>
            </a:r>
            <a:br>
              <a:rPr lang="en-US" altLang="en-US" sz="1700" dirty="0"/>
            </a:br>
            <a:r>
              <a:rPr lang="en-US" altLang="en-US" sz="1700" dirty="0"/>
              <a:t>	                 ...,</a:t>
            </a:r>
            <a:br>
              <a:rPr lang="en-US" altLang="en-US" sz="1700" dirty="0"/>
            </a:br>
            <a:r>
              <a:rPr lang="en-US" altLang="en-US" sz="1700" dirty="0"/>
              <a:t>                               (integrity-</a:t>
            </a:r>
            <a:r>
              <a:rPr lang="en-US" altLang="en-US" sz="1700" dirty="0" err="1"/>
              <a:t>constraint</a:t>
            </a:r>
            <a:r>
              <a:rPr lang="en-US" altLang="en-US" sz="1700" baseline="-25000" dirty="0" err="1"/>
              <a:t>k</a:t>
            </a:r>
            <a:r>
              <a:rPr lang="en-US" altLang="en-US" sz="1700" dirty="0"/>
              <a:t>)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                        );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dirty="0"/>
              <a:t> is the name of the relation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each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is an attribute name in the schema of relation </a:t>
            </a:r>
            <a:r>
              <a:rPr lang="en-US" altLang="en-US" sz="1700" i="1" dirty="0"/>
              <a:t>r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D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is the data type of values in the domain of attribute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i</a:t>
            </a:r>
            <a:endParaRPr lang="en-US" altLang="en-US" sz="1700" dirty="0"/>
          </a:p>
          <a:p>
            <a:pPr>
              <a:tabLst>
                <a:tab pos="1489075" algn="l"/>
                <a:tab pos="1949450" algn="l"/>
                <a:tab pos="3036888" algn="l"/>
              </a:tabLst>
            </a:pPr>
            <a:r>
              <a:rPr kumimoji="0" lang="en-US" altLang="en-US" sz="1700" dirty="0"/>
              <a:t>Example</a:t>
            </a:r>
            <a:r>
              <a:rPr lang="en-US" altLang="en-US" sz="1700" dirty="0"/>
              <a:t>: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		 </a:t>
            </a: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</a:t>
            </a:r>
            <a:r>
              <a:rPr lang="en-US" altLang="en-US" sz="1700" b="1" dirty="0"/>
              <a:t>,</a:t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             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                          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1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CEC9C-D4DC-42FF-B66E-4D93664C0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07391"/>
            <a:ext cx="8596668" cy="763570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Integrity Constraints in Create Table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B4557-F3DA-4D02-92A3-E91924287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70961"/>
            <a:ext cx="8596668" cy="5070402"/>
          </a:xfrm>
        </p:spPr>
        <p:txBody>
          <a:bodyPr/>
          <a:lstStyle/>
          <a:p>
            <a:r>
              <a:rPr lang="en-US" altLang="en-US" sz="1700" dirty="0"/>
              <a:t>Types of integrity constraints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b="1" dirty="0"/>
              <a:t>primary key</a:t>
            </a:r>
            <a:r>
              <a:rPr lang="en-US" altLang="en-US" sz="1700" dirty="0"/>
              <a:t> 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 </a:t>
            </a:r>
            <a:r>
              <a:rPr lang="en-US" altLang="en-US" sz="1700" dirty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b="1" dirty="0"/>
              <a:t>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m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 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r</a:t>
            </a:r>
            <a:endParaRPr lang="en-US" altLang="en-US" sz="17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b="1" dirty="0"/>
              <a:t>not null</a:t>
            </a:r>
          </a:p>
          <a:p>
            <a:r>
              <a:rPr lang="en-US" altLang="en-US" sz="1700" dirty="0"/>
              <a:t>SQL prevents any update to the database that violates an integrity constraint.</a:t>
            </a:r>
          </a:p>
          <a:p>
            <a:r>
              <a:rPr lang="en-US" altLang="en-US" sz="1700" dirty="0"/>
              <a:t>Example:</a:t>
            </a:r>
          </a:p>
          <a:p>
            <a:pPr>
              <a:buNone/>
            </a:pPr>
            <a:r>
              <a:rPr lang="en-US" altLang="en-US" sz="1700" b="1" dirty="0"/>
              <a:t>         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 </a:t>
            </a:r>
            <a:r>
              <a:rPr lang="en-US" altLang="en-US" sz="1700" b="1" dirty="0"/>
              <a:t>not null,</a:t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b="1" dirty="0"/>
              <a:t>primary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</a:p>
          <a:p>
            <a:pPr>
              <a:buNone/>
            </a:pPr>
            <a:r>
              <a:rPr lang="en-US" altLang="en-US" sz="1700" i="1" dirty="0"/>
              <a:t>         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/>
              <a:t>primary key declaration on an attribute automatically ensures not null</a:t>
            </a:r>
            <a:endParaRPr lang="en-US" altLang="en-US" sz="1700" i="1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ADC3B2-F260-4E8B-8C1C-9B4AA2146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769" y="2968713"/>
            <a:ext cx="3584759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27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36C3D-4C80-4661-8285-00DF6393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670"/>
            <a:ext cx="8596668" cy="725864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And a Few More Relation Definitions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D7838-94BF-4812-BCF3-BCFDFD264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61535"/>
            <a:ext cx="8596668" cy="507982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800" b="1" dirty="0"/>
              <a:t>create table</a:t>
            </a:r>
            <a:r>
              <a:rPr lang="en-US" altLang="en-US" sz="1800" dirty="0"/>
              <a:t> </a:t>
            </a:r>
            <a:r>
              <a:rPr lang="en-US" altLang="en-US" sz="1800" i="1" dirty="0"/>
              <a:t>student</a:t>
            </a:r>
            <a:r>
              <a:rPr lang="en-US" altLang="en-US" sz="1800" dirty="0"/>
              <a:t> (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ID</a:t>
            </a:r>
            <a:r>
              <a:rPr lang="en-US" altLang="en-US" sz="1800" dirty="0"/>
              <a:t>             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(5),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name</a:t>
            </a:r>
            <a:r>
              <a:rPr lang="en-US" altLang="en-US" sz="1800" dirty="0"/>
              <a:t>        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(20) not null,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 err="1"/>
              <a:t>dept_name</a:t>
            </a:r>
            <a:r>
              <a:rPr lang="en-US" altLang="en-US" sz="1800" dirty="0"/>
              <a:t>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(20),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 err="1"/>
              <a:t>tot_cred</a:t>
            </a:r>
            <a:r>
              <a:rPr lang="en-US" altLang="en-US" sz="1800" dirty="0"/>
              <a:t>           </a:t>
            </a:r>
            <a:r>
              <a:rPr lang="en-US" altLang="en-US" sz="1800" b="1" dirty="0"/>
              <a:t>numeric</a:t>
            </a:r>
            <a:r>
              <a:rPr lang="en-US" altLang="en-US" sz="1800" dirty="0"/>
              <a:t>(3,0),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b="1" dirty="0"/>
              <a:t>primary key </a:t>
            </a:r>
            <a:r>
              <a:rPr lang="en-US" altLang="en-US" sz="1800" i="1" dirty="0"/>
              <a:t>(ID),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800" b="1" dirty="0"/>
              <a:t>             foreign key </a:t>
            </a:r>
            <a:r>
              <a:rPr lang="en-US" altLang="en-US" sz="1800" i="1" dirty="0"/>
              <a:t>(</a:t>
            </a:r>
            <a:r>
              <a:rPr lang="en-US" altLang="en-US" sz="1800" i="1" dirty="0" err="1"/>
              <a:t>dept_name</a:t>
            </a:r>
            <a:r>
              <a:rPr lang="en-US" altLang="en-US" sz="1800" dirty="0"/>
              <a:t>) </a:t>
            </a:r>
            <a:r>
              <a:rPr lang="en-US" altLang="en-US" sz="1800" b="1" dirty="0"/>
              <a:t>references </a:t>
            </a:r>
            <a:r>
              <a:rPr lang="en-US" altLang="en-US" sz="1800" i="1" dirty="0"/>
              <a:t>department</a:t>
            </a:r>
            <a:r>
              <a:rPr lang="en-US" altLang="en-US" sz="1800" dirty="0"/>
              <a:t>);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1800" dirty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800" b="1" dirty="0"/>
              <a:t>create table</a:t>
            </a:r>
            <a:r>
              <a:rPr lang="en-US" altLang="en-US" sz="1800" dirty="0"/>
              <a:t> </a:t>
            </a:r>
            <a:r>
              <a:rPr lang="en-US" altLang="en-US" sz="1800" i="1" dirty="0"/>
              <a:t>takes</a:t>
            </a:r>
            <a:r>
              <a:rPr lang="en-US" altLang="en-US" sz="1800" dirty="0"/>
              <a:t> (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ID</a:t>
            </a:r>
            <a:r>
              <a:rPr lang="en-US" altLang="en-US" sz="1800" dirty="0"/>
              <a:t>            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(5),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 err="1"/>
              <a:t>course_id</a:t>
            </a:r>
            <a:r>
              <a:rPr lang="en-US" altLang="en-US" sz="1800" dirty="0"/>
              <a:t>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(8),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 err="1"/>
              <a:t>sec_id</a:t>
            </a:r>
            <a:r>
              <a:rPr lang="en-US" altLang="en-US" sz="1800" dirty="0"/>
              <a:t>     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(8),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semester</a:t>
            </a:r>
            <a:r>
              <a:rPr lang="en-US" altLang="en-US" sz="1800" dirty="0"/>
              <a:t> 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(6),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year</a:t>
            </a:r>
            <a:r>
              <a:rPr lang="en-US" altLang="en-US" sz="1800" dirty="0"/>
              <a:t>                </a:t>
            </a:r>
            <a:r>
              <a:rPr lang="en-US" altLang="en-US" sz="1800" b="1" dirty="0"/>
              <a:t>numeric</a:t>
            </a:r>
            <a:r>
              <a:rPr lang="en-US" altLang="en-US" sz="1800" dirty="0"/>
              <a:t>(4,0),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grade</a:t>
            </a:r>
            <a:r>
              <a:rPr lang="en-US" altLang="en-US" sz="1800" dirty="0"/>
              <a:t>       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(2),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800" b="1" dirty="0"/>
              <a:t>              primary key </a:t>
            </a:r>
            <a:r>
              <a:rPr lang="en-US" altLang="en-US" sz="1800" i="1" dirty="0"/>
              <a:t>(ID, 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, </a:t>
            </a:r>
            <a:r>
              <a:rPr lang="en-US" altLang="en-US" sz="1800" i="1" dirty="0" err="1"/>
              <a:t>sec_id</a:t>
            </a:r>
            <a:r>
              <a:rPr lang="en-US" altLang="en-US" sz="1800" i="1" dirty="0"/>
              <a:t>, semester, year)</a:t>
            </a:r>
            <a:r>
              <a:rPr lang="en-US" altLang="en-US" sz="1800" dirty="0"/>
              <a:t> 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800" b="1" dirty="0"/>
              <a:t>              foreign key </a:t>
            </a:r>
            <a:r>
              <a:rPr lang="en-US" altLang="en-US" sz="1800" dirty="0"/>
              <a:t>(</a:t>
            </a:r>
            <a:r>
              <a:rPr lang="en-US" altLang="en-US" sz="1800" i="1" dirty="0"/>
              <a:t>ID</a:t>
            </a:r>
            <a:r>
              <a:rPr lang="en-US" altLang="en-US" sz="1800" dirty="0"/>
              <a:t>) </a:t>
            </a:r>
            <a:r>
              <a:rPr lang="en-US" altLang="en-US" sz="1800" b="1" dirty="0"/>
              <a:t>references </a:t>
            </a:r>
            <a:r>
              <a:rPr lang="en-US" altLang="en-US" sz="1800" b="1" i="1" dirty="0"/>
              <a:t> </a:t>
            </a:r>
            <a:r>
              <a:rPr lang="en-US" altLang="en-US" sz="1800" i="1" dirty="0"/>
              <a:t>student,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b="1" dirty="0"/>
              <a:t>foreign key </a:t>
            </a:r>
            <a:r>
              <a:rPr lang="en-US" altLang="en-US" sz="1800" dirty="0"/>
              <a:t>(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, </a:t>
            </a:r>
            <a:r>
              <a:rPr lang="en-US" altLang="en-US" sz="1800" i="1" dirty="0" err="1"/>
              <a:t>sec_id</a:t>
            </a:r>
            <a:r>
              <a:rPr lang="en-US" altLang="en-US" sz="1800" i="1" dirty="0"/>
              <a:t>, semester, year</a:t>
            </a:r>
            <a:r>
              <a:rPr lang="en-US" altLang="en-US" sz="1800" dirty="0"/>
              <a:t>) </a:t>
            </a:r>
            <a:r>
              <a:rPr lang="en-US" altLang="en-US" sz="1800" b="1" dirty="0"/>
              <a:t>references </a:t>
            </a:r>
            <a:r>
              <a:rPr lang="en-US" altLang="en-US" sz="1800" i="1" dirty="0"/>
              <a:t>section</a:t>
            </a:r>
            <a:r>
              <a:rPr lang="en-US" altLang="en-US" sz="1800" dirty="0"/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75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4345-6326-47FD-A1A4-0C6CBB458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 sz="3600" dirty="0"/>
              <a:t>And More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B8DE0-3E0F-4E0F-A6C3-40E9DEB6D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>
            <a:normAutofit lnSpcReduction="10000"/>
          </a:bodyPr>
          <a:lstStyle/>
          <a:p>
            <a:r>
              <a:rPr lang="en-US" altLang="en-US" sz="1800" b="1" dirty="0"/>
              <a:t>create table</a:t>
            </a:r>
            <a:r>
              <a:rPr lang="en-US" altLang="en-US" sz="1800" dirty="0"/>
              <a:t> </a:t>
            </a:r>
            <a:r>
              <a:rPr lang="en-US" altLang="en-US" sz="1800" i="1" dirty="0"/>
              <a:t>course</a:t>
            </a:r>
            <a:r>
              <a:rPr lang="en-US" altLang="en-US" sz="1800" dirty="0"/>
              <a:t> (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 err="1"/>
              <a:t>course_id</a:t>
            </a:r>
            <a:r>
              <a:rPr lang="en-US" altLang="en-US" sz="1800" dirty="0"/>
              <a:t>  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(8),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title</a:t>
            </a:r>
            <a:r>
              <a:rPr lang="en-US" altLang="en-US" sz="1800" dirty="0"/>
              <a:t>                  </a:t>
            </a:r>
            <a:r>
              <a:rPr lang="en-US" altLang="en-US" sz="1800" b="1" dirty="0"/>
              <a:t>varchar(</a:t>
            </a:r>
            <a:r>
              <a:rPr lang="en-US" altLang="en-US" sz="1800" dirty="0"/>
              <a:t>50),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 err="1"/>
              <a:t>dept_name</a:t>
            </a:r>
            <a:r>
              <a:rPr lang="en-US" altLang="en-US" sz="1800" dirty="0"/>
              <a:t>      </a:t>
            </a:r>
            <a:r>
              <a:rPr lang="en-US" altLang="en-US" sz="1800" b="1" dirty="0"/>
              <a:t>varchar</a:t>
            </a:r>
            <a:r>
              <a:rPr lang="en-US" altLang="en-US" sz="1800" dirty="0"/>
              <a:t>(20),</a:t>
            </a:r>
            <a:br>
              <a:rPr lang="en-US" altLang="en-US" sz="1800" dirty="0"/>
            </a:br>
            <a:r>
              <a:rPr lang="en-US" altLang="en-US" sz="1800" dirty="0"/>
              <a:t>        </a:t>
            </a:r>
            <a:r>
              <a:rPr lang="en-US" altLang="en-US" sz="1800" i="1" dirty="0"/>
              <a:t>credits</a:t>
            </a:r>
            <a:r>
              <a:rPr lang="en-US" altLang="en-US" sz="1800" dirty="0"/>
              <a:t>             </a:t>
            </a:r>
            <a:r>
              <a:rPr lang="en-US" altLang="en-US" sz="1800" b="1" dirty="0"/>
              <a:t>numeric</a:t>
            </a:r>
            <a:r>
              <a:rPr lang="en-US" altLang="en-US" sz="1800" dirty="0"/>
              <a:t>(2,0),</a:t>
            </a:r>
          </a:p>
          <a:p>
            <a:pPr>
              <a:spcBef>
                <a:spcPct val="0"/>
              </a:spcBef>
              <a:buFont typeface="Monotype Sorts" charset="2"/>
              <a:buNone/>
            </a:pPr>
            <a:r>
              <a:rPr lang="en-US" altLang="en-US" sz="1800" dirty="0"/>
              <a:t>             </a:t>
            </a:r>
            <a:r>
              <a:rPr lang="en-US" altLang="en-US" sz="1800" b="1" dirty="0"/>
              <a:t>primary key </a:t>
            </a:r>
            <a:r>
              <a:rPr lang="en-US" altLang="en-US" sz="1800" i="1" dirty="0"/>
              <a:t>(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),</a:t>
            </a:r>
          </a:p>
          <a:p>
            <a:pPr>
              <a:spcBef>
                <a:spcPct val="0"/>
              </a:spcBef>
              <a:buFont typeface="Monotype Sorts" charset="2"/>
              <a:buNone/>
            </a:pPr>
            <a:r>
              <a:rPr lang="en-US" altLang="en-US" sz="1800" b="1" dirty="0"/>
              <a:t>     </a:t>
            </a:r>
            <a:r>
              <a:rPr lang="en-US" altLang="en-US" sz="1800" dirty="0"/>
              <a:t>        </a:t>
            </a:r>
            <a:r>
              <a:rPr lang="en-US" altLang="en-US" sz="1800" b="1" dirty="0"/>
              <a:t>foreign key </a:t>
            </a:r>
            <a:r>
              <a:rPr lang="en-US" altLang="en-US" sz="1800" i="1" dirty="0"/>
              <a:t>(</a:t>
            </a:r>
            <a:r>
              <a:rPr lang="en-US" altLang="en-US" sz="1800" i="1" dirty="0" err="1"/>
              <a:t>dept_name</a:t>
            </a:r>
            <a:r>
              <a:rPr lang="en-US" altLang="en-US" sz="1800" dirty="0"/>
              <a:t>) </a:t>
            </a:r>
            <a:r>
              <a:rPr lang="en-US" altLang="en-US" sz="1800" b="1" dirty="0"/>
              <a:t>references </a:t>
            </a:r>
            <a:r>
              <a:rPr lang="en-US" altLang="en-US" sz="1800" i="1" dirty="0"/>
              <a:t>department</a:t>
            </a:r>
            <a:r>
              <a:rPr lang="en-US" altLang="en-US" sz="1800" dirty="0"/>
              <a:t>);</a:t>
            </a:r>
          </a:p>
          <a:p>
            <a:r>
              <a:rPr lang="en-US" dirty="0"/>
              <a:t>CREATE TABLE teams</a:t>
            </a:r>
          </a:p>
          <a:p>
            <a:pPr marL="0" indent="0">
              <a:buNone/>
            </a:pPr>
            <a:r>
              <a:rPr lang="en-US" dirty="0"/>
              <a:t>     (</a:t>
            </a:r>
          </a:p>
          <a:p>
            <a:pPr marL="0" indent="0">
              <a:buNone/>
            </a:pPr>
            <a:r>
              <a:rPr lang="en-US" dirty="0"/>
              <a:t>          id   SERIAL, </a:t>
            </a:r>
          </a:p>
          <a:p>
            <a:pPr marL="0" indent="0">
              <a:buNone/>
            </a:pPr>
            <a:r>
              <a:rPr lang="en-US" dirty="0"/>
              <a:t>          name VARCHAR(90)</a:t>
            </a:r>
          </a:p>
          <a:p>
            <a:pPr marL="0" indent="0">
              <a:buNone/>
            </a:pPr>
            <a:r>
              <a:rPr lang="en-US" dirty="0"/>
              <a:t>     );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SERIAL data type allows you to automatically generate unique integer numbers (IDs, identity, auto-increment, sequence) for a column.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2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9227-7805-451A-AB37-4FD3BFE7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82804"/>
            <a:ext cx="8596668" cy="631596"/>
          </a:xfrm>
        </p:spPr>
        <p:txBody>
          <a:bodyPr>
            <a:normAutofit fontScale="90000"/>
          </a:bodyPr>
          <a:lstStyle/>
          <a:p>
            <a:r>
              <a:rPr lang="en-US" dirty="0"/>
              <a:t>Updates to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AADB1-ECCA-484F-97BC-291C19334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18095"/>
            <a:ext cx="8596668" cy="5023267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Insert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 first way specifies both the column names and the values to be inserted: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INSERT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INTO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table_name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column1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column2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column3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...)</a:t>
            </a:r>
            <a:b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VALUES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value1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value2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value3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...);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If you are adding values for all the columns of the table: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INSERT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INTO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table_name</a:t>
            </a:r>
            <a:br>
              <a:rPr lang="en-US" dirty="0"/>
            </a:b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VALUES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value1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value2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1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value3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...);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Delete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Remove all tuples from a table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DELETE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table_name</a:t>
            </a:r>
            <a:r>
              <a:rPr lang="en-US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Drop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TABLE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table_name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b="0" i="1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0" i="1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314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0DD48-FBCD-49F2-A560-18CC052A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/>
              <a:t>Basic Query Structure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B1780-8877-451C-B81E-BD7958361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8289"/>
            <a:ext cx="8596668" cy="4533073"/>
          </a:xfrm>
        </p:spPr>
        <p:txBody>
          <a:bodyPr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A typical SQL query has the form:</a:t>
            </a:r>
            <a:br>
              <a:rPr lang="en-US" altLang="en-US" sz="1700" dirty="0"/>
            </a:b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m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P</a:t>
            </a:r>
            <a:br>
              <a:rPr lang="en-US" altLang="en-US" sz="1700" i="1" dirty="0"/>
            </a:br>
            <a:endParaRPr lang="en-US" altLang="en-US" sz="1700" dirty="0"/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i="1" dirty="0"/>
              <a:t>A</a:t>
            </a:r>
            <a:r>
              <a:rPr lang="en-US" altLang="en-US" sz="1700" i="1" baseline="-25000" dirty="0"/>
              <a:t>i </a:t>
            </a:r>
            <a:r>
              <a:rPr lang="en-US" altLang="en-US" sz="1700" dirty="0"/>
              <a:t>represents an attribute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i="1" baseline="-25000" dirty="0"/>
              <a:t>i </a:t>
            </a:r>
            <a:r>
              <a:rPr lang="en-US" altLang="en-US" sz="1700" dirty="0"/>
              <a:t>represents a relation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i="1" dirty="0"/>
              <a:t>P</a:t>
            </a:r>
            <a:r>
              <a:rPr lang="en-US" altLang="en-US" sz="1700" dirty="0"/>
              <a:t> is a predicate.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The result of an SQL query is a relation.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921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E46B1-D266-4F43-A303-C26A9E205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sz="3600" dirty="0"/>
              <a:t>The select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2367B-8F93-4687-9CD7-CD35659BF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7461"/>
            <a:ext cx="8596668" cy="4683902"/>
          </a:xfrm>
        </p:spPr>
        <p:txBody>
          <a:bodyPr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clause lists the attributes desired in the result of a query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dirty="0"/>
              <a:t>corresponds to the projection operation of the relational algebra</a:t>
            </a:r>
          </a:p>
          <a:p>
            <a:pPr>
              <a:lnSpc>
                <a:spcPct val="110000"/>
              </a:lnSpc>
              <a:tabLst>
                <a:tab pos="2055813" algn="l"/>
              </a:tabLst>
            </a:pPr>
            <a:r>
              <a:rPr lang="en-US" altLang="en-US" sz="1700" dirty="0"/>
              <a:t>Example: find the names of all instructors: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name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NOTE:  SQL names are case insensitive (i.e., you may use upper- or lower-case letters.)  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dirty="0"/>
              <a:t>E.g., 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≡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≡ </a:t>
            </a:r>
            <a:r>
              <a:rPr lang="en-US" altLang="en-US" sz="1700" i="1" dirty="0"/>
              <a:t>name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dirty="0"/>
              <a:t>Some people use upper case wherever we use bold font.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b="1" dirty="0"/>
              <a:t>                        </a:t>
            </a:r>
            <a:r>
              <a:rPr lang="en-US" altLang="en-US" sz="1700" b="1" dirty="0">
                <a:solidFill>
                  <a:srgbClr val="0070C0"/>
                </a:solidFill>
              </a:rPr>
              <a:t>SELECT</a:t>
            </a:r>
            <a:r>
              <a:rPr lang="en-US" altLang="en-US" sz="1700" b="1" dirty="0"/>
              <a:t> </a:t>
            </a:r>
            <a:r>
              <a:rPr lang="en-US" altLang="en-US" sz="1700" i="1" dirty="0"/>
              <a:t>name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>
                <a:solidFill>
                  <a:srgbClr val="0070C0"/>
                </a:solidFill>
              </a:rPr>
              <a:t>FROM </a:t>
            </a:r>
            <a:r>
              <a:rPr lang="en-US" altLang="en-US" sz="1700" i="1" dirty="0"/>
              <a:t>instructor</a:t>
            </a:r>
            <a:endParaRPr lang="en-US" alt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03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1BE8-06B2-4390-9702-A57D435DA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sz="3600" dirty="0"/>
              <a:t>The select Clause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C8851-98D9-4AC7-90B0-09ED6A414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85741"/>
            <a:ext cx="8596668" cy="4655622"/>
          </a:xfrm>
        </p:spPr>
        <p:txBody>
          <a:bodyPr/>
          <a:lstStyle/>
          <a:p>
            <a:pPr>
              <a:tabLst>
                <a:tab pos="2055813" algn="l"/>
              </a:tabLst>
            </a:pPr>
            <a:r>
              <a:rPr lang="en-US" altLang="en-US" sz="1800" dirty="0"/>
              <a:t>SQL allows duplicates in relations as well as in query results.</a:t>
            </a:r>
          </a:p>
          <a:p>
            <a:pPr>
              <a:tabLst>
                <a:tab pos="2055813" algn="l"/>
              </a:tabLst>
            </a:pPr>
            <a:r>
              <a:rPr lang="en-US" altLang="en-US" sz="1800" dirty="0"/>
              <a:t>To force the elimination of duplicates, insert the keyword </a:t>
            </a:r>
            <a:r>
              <a:rPr lang="en-US" altLang="en-US" sz="1800" b="1" dirty="0">
                <a:solidFill>
                  <a:srgbClr val="002060"/>
                </a:solidFill>
              </a:rPr>
              <a:t>distinct</a:t>
            </a:r>
            <a:r>
              <a:rPr lang="en-US" altLang="en-US" sz="1800" b="1" dirty="0">
                <a:solidFill>
                  <a:schemeClr val="tx2"/>
                </a:solidFill>
              </a:rPr>
              <a:t> </a:t>
            </a:r>
            <a:r>
              <a:rPr lang="en-US" altLang="en-US" sz="1800" dirty="0"/>
              <a:t>after select</a:t>
            </a:r>
            <a:r>
              <a:rPr lang="en-US" altLang="en-US" sz="1800" b="1" dirty="0"/>
              <a:t>.</a:t>
            </a:r>
          </a:p>
          <a:p>
            <a:pPr>
              <a:tabLst>
                <a:tab pos="2055813" algn="l"/>
              </a:tabLst>
            </a:pPr>
            <a:r>
              <a:rPr lang="en-US" altLang="en-US" sz="1800" dirty="0"/>
              <a:t>Find the department names of all instructors, and remove duplicates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800" dirty="0"/>
              <a:t>		</a:t>
            </a:r>
            <a:r>
              <a:rPr lang="en-US" altLang="en-US" sz="1800" b="1" dirty="0"/>
              <a:t>select distinct </a:t>
            </a:r>
            <a:r>
              <a:rPr lang="en-US" altLang="en-US" sz="1800" i="1" dirty="0" err="1"/>
              <a:t>dept_name</a:t>
            </a:r>
            <a:br>
              <a:rPr lang="en-US" altLang="en-US" sz="1800" dirty="0"/>
            </a:br>
            <a:r>
              <a:rPr lang="en-US" altLang="en-US" sz="1800" dirty="0"/>
              <a:t>	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800" dirty="0"/>
              <a:t>The keyword </a:t>
            </a:r>
            <a:r>
              <a:rPr lang="en-US" altLang="en-US" sz="1800" b="1" dirty="0"/>
              <a:t>all </a:t>
            </a:r>
            <a:r>
              <a:rPr lang="en-US" altLang="en-US" sz="1800" dirty="0"/>
              <a:t>specifies that duplicates should not be removed.</a:t>
            </a:r>
            <a:br>
              <a:rPr lang="en-US" altLang="en-US" sz="1800" dirty="0"/>
            </a:br>
            <a:r>
              <a:rPr lang="en-US" altLang="en-US" sz="900" dirty="0"/>
              <a:t> 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800" dirty="0"/>
              <a:t>		</a:t>
            </a:r>
            <a:r>
              <a:rPr lang="en-US" altLang="en-US" sz="1800" b="1" dirty="0"/>
              <a:t>select all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dept_name</a:t>
            </a:r>
            <a:br>
              <a:rPr lang="en-US" altLang="en-US" sz="1800" i="1" dirty="0"/>
            </a:br>
            <a:r>
              <a:rPr lang="en-US" altLang="en-US" sz="1800" i="1" dirty="0"/>
              <a:t>	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instructor</a:t>
            </a:r>
          </a:p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CA32BAC-4F00-42DA-B429-FFAC065CE4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967" r="32712" b="12784"/>
          <a:stretch/>
        </p:blipFill>
        <p:spPr>
          <a:xfrm>
            <a:off x="8131002" y="3429000"/>
            <a:ext cx="1143000" cy="28447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E5EBAE-7FF1-4432-BC76-FD447EBEE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8322" y="-62080"/>
            <a:ext cx="3583678" cy="307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452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9E4A-BA25-4CF4-A489-3E69E8010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altLang="en-US" sz="3600" dirty="0"/>
              <a:t>The select Clause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909C9-987E-4E71-95E1-885855AFB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8289"/>
            <a:ext cx="8596668" cy="4533073"/>
          </a:xfrm>
        </p:spPr>
        <p:txBody>
          <a:bodyPr>
            <a:normAutofit/>
          </a:bodyPr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An asterisk in the select clause denotes “all attributes”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		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select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clause can contain arithmetic expressions involving the operation,</a:t>
            </a:r>
          </a:p>
          <a:p>
            <a:pPr marL="0" indent="0">
              <a:buNone/>
              <a:tabLst>
                <a:tab pos="2055813" algn="l"/>
              </a:tabLst>
            </a:pPr>
            <a:r>
              <a:rPr lang="en-US" altLang="en-US" sz="1700" dirty="0"/>
              <a:t> +, –, </a:t>
            </a:r>
            <a:r>
              <a:rPr lang="en-US" altLang="en-US" sz="1700" dirty="0">
                <a:latin typeface="Symbol" panose="05050102010706020507" pitchFamily="18" charset="2"/>
              </a:rPr>
              <a:t></a:t>
            </a:r>
            <a:r>
              <a:rPr lang="en-US" altLang="en-US" sz="1700" dirty="0"/>
              <a:t>, and /, and operating on constants or attributes of tuples.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dirty="0"/>
              <a:t>The query: 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                  select</a:t>
            </a:r>
            <a:r>
              <a:rPr lang="en-US" altLang="en-US" sz="1700" dirty="0"/>
              <a:t> </a:t>
            </a:r>
            <a:r>
              <a:rPr lang="en-US" altLang="en-US" sz="1700" i="1" dirty="0"/>
              <a:t>ID, name, salary/12</a:t>
            </a:r>
            <a:br>
              <a:rPr lang="en-US" altLang="en-US" sz="1700" dirty="0"/>
            </a:br>
            <a:r>
              <a:rPr lang="en-US" altLang="en-US" sz="1700" dirty="0"/>
              <a:t>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</a:t>
            </a:r>
            <a:r>
              <a:rPr lang="en-US" altLang="en-US" sz="1700" dirty="0"/>
              <a:t>would return a relation that is the same as the </a:t>
            </a:r>
            <a:r>
              <a:rPr lang="en-US" altLang="en-US" sz="1700" i="1" dirty="0"/>
              <a:t>instructor </a:t>
            </a:r>
            <a:r>
              <a:rPr lang="en-US" altLang="en-US" sz="1700" dirty="0"/>
              <a:t>relation, except that the value of the attribute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is divided by 12.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dirty="0"/>
              <a:t>Can rename “s</a:t>
            </a:r>
            <a:r>
              <a:rPr lang="en-US" altLang="en-US" sz="1700" i="1" dirty="0"/>
              <a:t>alary/12” </a:t>
            </a:r>
            <a:r>
              <a:rPr lang="en-US" altLang="en-US" sz="1700" dirty="0"/>
              <a:t>using the </a:t>
            </a:r>
            <a:r>
              <a:rPr lang="en-US" altLang="en-US" sz="1700" b="1" dirty="0"/>
              <a:t>as </a:t>
            </a:r>
            <a:r>
              <a:rPr lang="en-US" altLang="en-US" sz="1700" dirty="0"/>
              <a:t>clause: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       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ID, name, salary/12  </a:t>
            </a:r>
            <a:r>
              <a:rPr lang="en-US" altLang="en-US" sz="1700" b="1" dirty="0"/>
              <a:t>as </a:t>
            </a:r>
            <a:r>
              <a:rPr lang="en-US" altLang="en-US" sz="1700" i="1" dirty="0" err="1"/>
              <a:t>monthly_salary</a:t>
            </a:r>
            <a:br>
              <a:rPr lang="en-US" altLang="en-US" sz="1700" i="1" dirty="0"/>
            </a:br>
            <a:endParaRPr lang="en-US" altLang="en-US" sz="17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172510-DEA7-4A2C-99F5-4FE03D325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534" y="1338606"/>
            <a:ext cx="3123227" cy="28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55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ECE88-0305-4674-ABF5-AE47AD99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2445"/>
          </a:xfrm>
        </p:spPr>
        <p:txBody>
          <a:bodyPr/>
          <a:lstStyle/>
          <a:p>
            <a:r>
              <a:rPr lang="en-US" altLang="en-US" dirty="0"/>
              <a:t>The from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CAA09-2248-46EA-A443-5B560F88A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5167"/>
            <a:ext cx="8596668" cy="4646195"/>
          </a:xfrm>
        </p:spPr>
        <p:txBody>
          <a:bodyPr/>
          <a:lstStyle/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from</a:t>
            </a:r>
            <a:r>
              <a:rPr lang="en-US" altLang="en-US" sz="1700" b="1" dirty="0"/>
              <a:t> </a:t>
            </a:r>
            <a:r>
              <a:rPr lang="en-US" altLang="en-US" sz="1700" dirty="0"/>
              <a:t>clause lists the relations involved in the query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635000" algn="l"/>
                <a:tab pos="2403475" algn="l"/>
              </a:tabLst>
            </a:pPr>
            <a:r>
              <a:rPr lang="en-US" altLang="en-US" sz="1700" dirty="0"/>
              <a:t>Corresponds to the Cartesian product operation of the relational algebra.</a:t>
            </a:r>
          </a:p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Find the Cartesian product </a:t>
            </a:r>
            <a:r>
              <a:rPr lang="en-US" altLang="en-US" sz="1700" i="1" dirty="0"/>
              <a:t>instructor X teaches</a:t>
            </a:r>
            <a:endParaRPr lang="en-US" altLang="en-US" sz="1700" dirty="0"/>
          </a:p>
          <a:p>
            <a:pPr>
              <a:buFont typeface="Monotype Sorts" charset="2"/>
              <a:buNone/>
              <a:tabLst>
                <a:tab pos="635000" algn="l"/>
                <a:tab pos="2403475" algn="l"/>
              </a:tabLst>
            </a:pPr>
            <a:r>
              <a:rPr lang="en-US" altLang="en-US" sz="1700" b="1" dirty="0"/>
              <a:t>			select </a:t>
            </a:r>
            <a:r>
              <a:rPr lang="en-US" altLang="en-US" sz="1700" dirty="0">
                <a:latin typeface="Symbol" panose="05050102010706020507" pitchFamily="18" charset="2"/>
              </a:rPr>
              <a:t>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instructor, teaches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635000" algn="l"/>
                <a:tab pos="2403475" algn="l"/>
              </a:tabLst>
            </a:pPr>
            <a:r>
              <a:rPr lang="en-US" altLang="en-US" sz="1700" dirty="0"/>
              <a:t>generates every possible instructor – teaches pair, with all attributes from both relations.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635000" algn="l"/>
                <a:tab pos="2403475" algn="l"/>
              </a:tabLst>
            </a:pPr>
            <a:r>
              <a:rPr lang="en-US" altLang="en-US" sz="1700" dirty="0"/>
              <a:t>For common attributes (e.g., </a:t>
            </a:r>
            <a:r>
              <a:rPr lang="en-US" altLang="en-US" sz="1700" i="1" dirty="0"/>
              <a:t>ID</a:t>
            </a:r>
            <a:r>
              <a:rPr lang="en-US" altLang="en-US" sz="1700" dirty="0"/>
              <a:t>), the attributes  in the resulting table are renamed using the  relation name (e.g., </a:t>
            </a:r>
            <a:r>
              <a:rPr lang="en-US" altLang="en-US" sz="1700" i="1" dirty="0"/>
              <a:t>instructor.ID</a:t>
            </a:r>
            <a:r>
              <a:rPr lang="en-US" altLang="en-US" sz="1700" dirty="0"/>
              <a:t>)</a:t>
            </a:r>
          </a:p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b="1" dirty="0"/>
              <a:t>Cartesian product is not very useful directly, but useful combined with where-clause condition (selection operation in relational algebra).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891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3B037-6283-40E9-847E-B3E02019F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altLang="en-US" sz="3600" dirty="0"/>
              <a:t>The where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44244-281D-4FC6-A467-76F5DC296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9435"/>
            <a:ext cx="8596668" cy="4551927"/>
          </a:xfrm>
        </p:spPr>
        <p:txBody>
          <a:bodyPr>
            <a:normAutofit lnSpcReduction="10000"/>
          </a:bodyPr>
          <a:lstStyle/>
          <a:p>
            <a:pPr>
              <a:tabLst>
                <a:tab pos="1311275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where</a:t>
            </a:r>
            <a:r>
              <a:rPr lang="en-US" altLang="en-US" sz="1700" b="1" dirty="0"/>
              <a:t> </a:t>
            </a:r>
            <a:r>
              <a:rPr lang="en-US" altLang="en-US" sz="1700" dirty="0"/>
              <a:t>clause specifies conditions that the result must satisfy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311275" algn="l"/>
              </a:tabLst>
            </a:pPr>
            <a:r>
              <a:rPr lang="en-US" altLang="en-US" sz="1700" dirty="0"/>
              <a:t>Corresponds to the selection predicate of the relational algebra.  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To find all instructors’ names in Comp. Sci. dept</a:t>
            </a:r>
          </a:p>
          <a:p>
            <a:pPr>
              <a:buFont typeface="Monotype Sorts" charset="2"/>
              <a:buNone/>
              <a:tabLst>
                <a:tab pos="1311275" algn="l"/>
              </a:tabLst>
            </a:pPr>
            <a:r>
              <a:rPr lang="en-US" altLang="en-US" sz="1700" b="1" dirty="0"/>
              <a:t>	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=</a:t>
            </a:r>
            <a:r>
              <a:rPr lang="en-US" altLang="en-US" sz="1700" dirty="0"/>
              <a:t> </a:t>
            </a:r>
            <a:r>
              <a:rPr lang="en-US" altLang="en-US" sz="1700" i="1" dirty="0"/>
              <a:t>'</a:t>
            </a:r>
            <a:r>
              <a:rPr lang="en-US" altLang="ja-JP" sz="1700" dirty="0"/>
              <a:t>Comp. Sci.'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SQL allows the use of the logical connectives </a:t>
            </a:r>
            <a:r>
              <a:rPr lang="en-US" altLang="en-US" sz="1700" b="1" dirty="0"/>
              <a:t> and, or, </a:t>
            </a:r>
            <a:r>
              <a:rPr lang="en-US" altLang="en-US" sz="1700" dirty="0"/>
              <a:t>and </a:t>
            </a:r>
            <a:r>
              <a:rPr lang="en-US" altLang="en-US" sz="1700" b="1" dirty="0"/>
              <a:t>not </a:t>
            </a:r>
            <a:endParaRPr lang="en-US" altLang="en-US" sz="1700" dirty="0"/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The operands of the logical connectives can be expressions involving the comparison operators &lt;, &lt;=, &gt;, &gt;=, =, and &lt;&gt;.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Comparisons can be applied to results of arithmetic expressions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To find all instructors in Comp. Sci. dept with salary &gt; 70000</a:t>
            </a:r>
          </a:p>
          <a:p>
            <a:pPr lvl="1">
              <a:buFont typeface="Monotype Sorts" charset="2"/>
              <a:buNone/>
              <a:tabLst>
                <a:tab pos="1311275" algn="l"/>
              </a:tabLst>
            </a:pPr>
            <a:r>
              <a:rPr lang="en-US" altLang="en-US" sz="1700" b="1" dirty="0"/>
              <a:t>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=</a:t>
            </a:r>
            <a:r>
              <a:rPr lang="en-US" altLang="en-US" sz="1700" dirty="0"/>
              <a:t> </a:t>
            </a:r>
            <a:r>
              <a:rPr lang="en-US" altLang="en-US" sz="1700" i="1" dirty="0"/>
              <a:t>'</a:t>
            </a:r>
            <a:r>
              <a:rPr lang="en-US" altLang="ja-JP" sz="1700" dirty="0"/>
              <a:t>Comp. Sci.'</a:t>
            </a:r>
            <a:r>
              <a:rPr lang="en-US" altLang="ja-JP" sz="1700" i="1" dirty="0"/>
              <a:t>  </a:t>
            </a:r>
            <a:r>
              <a:rPr lang="en-US" altLang="ja-JP" sz="1700" b="1" dirty="0"/>
              <a:t>and </a:t>
            </a:r>
            <a:r>
              <a:rPr lang="en-US" altLang="ja-JP" sz="1700" i="1" dirty="0"/>
              <a:t>salary </a:t>
            </a:r>
            <a:r>
              <a:rPr lang="en-US" altLang="ja-JP" sz="1700" dirty="0"/>
              <a:t>&gt; 70000</a:t>
            </a:r>
          </a:p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D9D8D64-051A-46E5-ACEF-966065647B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3197"/>
          <a:stretch/>
        </p:blipFill>
        <p:spPr>
          <a:xfrm>
            <a:off x="7889467" y="0"/>
            <a:ext cx="4087333" cy="351116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D00B0CA-65E9-4E1C-AFFC-547344CACA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2307" t="787" r="41816" b="37397"/>
          <a:stretch/>
        </p:blipFill>
        <p:spPr>
          <a:xfrm>
            <a:off x="7644178" y="4531404"/>
            <a:ext cx="1422000" cy="15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339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49C34-4DFB-45C5-97BC-7E45388E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66275"/>
            <a:ext cx="8596668" cy="700726"/>
          </a:xfrm>
        </p:spPr>
        <p:txBody>
          <a:bodyPr/>
          <a:lstStyle/>
          <a:p>
            <a:r>
              <a:rPr lang="en-US" altLang="en-US" sz="3600" dirty="0"/>
              <a:t>Examples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6FD0A-52CC-46F7-9B8C-382E7C579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8033"/>
            <a:ext cx="8596668" cy="4693329"/>
          </a:xfrm>
        </p:spPr>
        <p:txBody>
          <a:bodyPr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who have taught some course and the </a:t>
            </a:r>
            <a:r>
              <a:rPr lang="en-US" altLang="en-US" sz="1700" dirty="0" err="1"/>
              <a:t>course_id</a:t>
            </a:r>
            <a:endParaRPr lang="en-US" altLang="en-US" sz="1700" dirty="0"/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dirty="0" err="1"/>
              <a:t>course_id</a:t>
            </a:r>
            <a:r>
              <a:rPr lang="en-US" altLang="en-US" sz="1700" dirty="0"/>
              <a:t> is in teaches relation (table)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dirty="0"/>
              <a:t>Not all instructors have taught some course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name, 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, teaches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instructor.ID = teaches.ID 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in the Art  department who have taught some course and the </a:t>
            </a:r>
            <a:r>
              <a:rPr lang="en-US" altLang="en-US" sz="1700" dirty="0" err="1"/>
              <a:t>course_id</a:t>
            </a:r>
            <a:endParaRPr lang="en-US" altLang="en-US" sz="1700" dirty="0"/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500" dirty="0"/>
              <a:t>When two or more relations (tables) involved, use </a:t>
            </a:r>
            <a:r>
              <a:rPr lang="en-US" altLang="en-US" sz="1500" dirty="0" err="1"/>
              <a:t>table_name.attribute</a:t>
            </a:r>
            <a:endParaRPr lang="en-US" altLang="en-US" sz="1500" dirty="0"/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name, 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, teaches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instructor.ID = teaches.ID  </a:t>
            </a:r>
            <a:br>
              <a:rPr lang="en-US" altLang="en-US" sz="1700" i="1" dirty="0"/>
            </a:br>
            <a:r>
              <a:rPr lang="en-US" altLang="en-US" sz="1700" i="1" dirty="0"/>
              <a:t>          </a:t>
            </a:r>
            <a:r>
              <a:rPr lang="en-US" altLang="en-US" sz="1700" b="1" i="1" dirty="0"/>
              <a:t>and</a:t>
            </a:r>
            <a:r>
              <a:rPr lang="en-US" altLang="en-US" sz="1700" i="1" dirty="0"/>
              <a:t>  instructor.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= </a:t>
            </a:r>
            <a:r>
              <a:rPr lang="en-US" altLang="en-US" sz="1700" dirty="0"/>
              <a:t>'Art'</a:t>
            </a:r>
          </a:p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90CD587-1255-4CF8-B889-08743628E8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2705" t="875" r="32623" b="14122"/>
          <a:stretch/>
        </p:blipFill>
        <p:spPr>
          <a:xfrm>
            <a:off x="9488704" y="123995"/>
            <a:ext cx="2322871" cy="426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35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611B9-456E-4958-9661-3594422D4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altLang="en-US" sz="3600" dirty="0"/>
              <a:t>Where Clause Predicates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FE97-F866-4305-BB2B-516E22B7E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2557"/>
            <a:ext cx="8596668" cy="4438805"/>
          </a:xfrm>
        </p:spPr>
        <p:txBody>
          <a:bodyPr/>
          <a:lstStyle/>
          <a:p>
            <a:r>
              <a:rPr lang="en-US" altLang="en-US" sz="1700" dirty="0"/>
              <a:t>SQL includes a </a:t>
            </a:r>
            <a:r>
              <a:rPr lang="en-US" altLang="en-US" sz="1700" b="1" dirty="0">
                <a:solidFill>
                  <a:srgbClr val="002060"/>
                </a:solidFill>
              </a:rPr>
              <a:t>between</a:t>
            </a:r>
            <a:r>
              <a:rPr lang="en-US" altLang="en-US" sz="1700" dirty="0"/>
              <a:t> comparison operator</a:t>
            </a:r>
          </a:p>
          <a:p>
            <a:r>
              <a:rPr lang="en-US" altLang="en-US" sz="1700" dirty="0"/>
              <a:t>Example:  Find the names of all instructors with salary between $90,000 and $100,000 (that is, </a:t>
            </a:r>
            <a:r>
              <a:rPr lang="en-US" altLang="en-US" sz="1700" dirty="0">
                <a:latin typeface="Symbol" panose="05050102010706020507" pitchFamily="18" charset="2"/>
              </a:rPr>
              <a:t> </a:t>
            </a:r>
            <a:r>
              <a:rPr lang="en-US" altLang="en-US" sz="1700" dirty="0"/>
              <a:t>$90,000 and </a:t>
            </a:r>
            <a:r>
              <a:rPr lang="en-US" altLang="en-US" sz="1700" dirty="0">
                <a:latin typeface="Symbol" panose="05050102010706020507" pitchFamily="18" charset="2"/>
              </a:rPr>
              <a:t> </a:t>
            </a:r>
            <a:r>
              <a:rPr lang="en-US" altLang="en-US" sz="1700" dirty="0"/>
              <a:t>$100,000)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b="1" dirty="0"/>
              <a:t>select</a:t>
            </a:r>
            <a:r>
              <a:rPr lang="en-US" altLang="en-US" sz="1700" i="1" dirty="0"/>
              <a:t> 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b="1" dirty="0"/>
              <a:t>between </a:t>
            </a:r>
            <a:r>
              <a:rPr lang="en-US" altLang="en-US" sz="1700" dirty="0"/>
              <a:t>90000 </a:t>
            </a:r>
            <a:r>
              <a:rPr lang="en-US" altLang="en-US" sz="1700" b="1" dirty="0"/>
              <a:t>and </a:t>
            </a:r>
            <a:r>
              <a:rPr lang="en-US" altLang="en-US" sz="1700" dirty="0"/>
              <a:t>100000</a:t>
            </a:r>
          </a:p>
          <a:p>
            <a:r>
              <a:rPr lang="en-US" altLang="en-US" sz="1700" dirty="0"/>
              <a:t>Tuple comparison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kumimoji="0" lang="en-US" altLang="en-US" sz="1700" b="1" dirty="0"/>
              <a:t>select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 err="1"/>
              <a:t>course_id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teaches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where </a:t>
            </a:r>
            <a:r>
              <a:rPr kumimoji="0" lang="en-US" altLang="en-US" sz="1700" dirty="0"/>
              <a:t>(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.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 err="1"/>
              <a:t>dept_name</a:t>
            </a:r>
            <a:r>
              <a:rPr kumimoji="0" lang="en-US" altLang="en-US" sz="1700" dirty="0"/>
              <a:t>) = (</a:t>
            </a:r>
            <a:r>
              <a:rPr kumimoji="0" lang="en-US" altLang="en-US" sz="1700" i="1" dirty="0"/>
              <a:t>teaches</a:t>
            </a:r>
            <a:r>
              <a:rPr kumimoji="0" lang="en-US" altLang="en-US" sz="1700" dirty="0"/>
              <a:t>.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'Biology');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7AB0F-B895-4BF2-83A9-125747A79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457" y="284183"/>
            <a:ext cx="3390222" cy="3144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672B3E-6516-4FB7-A633-5937B4F93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657" y="3404483"/>
            <a:ext cx="3321009" cy="345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44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80B7-3221-4BBD-913A-169ED6565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/>
          <a:lstStyle/>
          <a:p>
            <a:r>
              <a:rPr lang="en-US" altLang="en-US" sz="3600" dirty="0"/>
              <a:t>The Rename Operation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4B0ED-7DEA-4F18-B4C1-6EC60A82A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0837"/>
            <a:ext cx="8596668" cy="4410525"/>
          </a:xfrm>
        </p:spPr>
        <p:txBody>
          <a:bodyPr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SQL allows renaming relations and attributes using the </a:t>
            </a:r>
            <a:r>
              <a:rPr lang="en-US" altLang="en-US" sz="1700" b="1" dirty="0"/>
              <a:t>as </a:t>
            </a:r>
            <a:r>
              <a:rPr lang="en-US" altLang="en-US" sz="1700" dirty="0"/>
              <a:t>clause: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	old-name </a:t>
            </a:r>
            <a:r>
              <a:rPr lang="en-US" altLang="en-US" sz="1700" b="1" dirty="0"/>
              <a:t>as</a:t>
            </a:r>
            <a:r>
              <a:rPr lang="en-US" altLang="en-US" sz="1700" i="1" dirty="0"/>
              <a:t> new-name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who have a higher salary than </a:t>
            </a:r>
            <a:br>
              <a:rPr lang="en-US" altLang="en-US" sz="1700" dirty="0"/>
            </a:br>
            <a:r>
              <a:rPr lang="en-US" altLang="en-US" sz="1700" dirty="0"/>
              <a:t>some instructor in 'Comp. Sci'.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2055813" algn="l"/>
              </a:tabLst>
            </a:pPr>
            <a:r>
              <a:rPr lang="en-US" altLang="en-US" sz="1700" b="1" dirty="0"/>
              <a:t>select distinct </a:t>
            </a:r>
            <a:r>
              <a:rPr lang="en-US" altLang="en-US" sz="1700" i="1" dirty="0"/>
              <a:t>T.name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T, 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T.salary</a:t>
            </a:r>
            <a:r>
              <a:rPr lang="en-US" altLang="en-US" sz="1700" i="1" dirty="0"/>
              <a:t> &gt; </a:t>
            </a:r>
            <a:r>
              <a:rPr lang="en-US" altLang="en-US" sz="1700" i="1" dirty="0" err="1"/>
              <a:t>S.salary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S.dept_name</a:t>
            </a:r>
            <a:r>
              <a:rPr lang="en-US" altLang="en-US" sz="1700" i="1" dirty="0"/>
              <a:t> = 'Comp. Sci.’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Keyword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is optional and may be omitted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 ≡ instructor</a:t>
            </a:r>
            <a:r>
              <a:rPr lang="en-US" altLang="en-US" sz="1700" b="1" dirty="0"/>
              <a:t> </a:t>
            </a:r>
            <a:r>
              <a:rPr lang="en-US" altLang="en-US" sz="1700" i="1" dirty="0"/>
              <a:t>T</a:t>
            </a:r>
            <a:endParaRPr lang="en-US" altLang="en-US" sz="17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ED84D-E033-4D1E-B879-2F963CBA1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435" y="470355"/>
            <a:ext cx="3389670" cy="3145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2D77A9-DEBF-4BBA-AA82-A29F311BA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435" y="3654258"/>
            <a:ext cx="3389670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07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B6F24-0D2A-4A7F-B798-32D5EDB09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77072"/>
            <a:ext cx="8596668" cy="904973"/>
          </a:xfrm>
        </p:spPr>
        <p:txBody>
          <a:bodyPr/>
          <a:lstStyle/>
          <a:p>
            <a:r>
              <a:rPr lang="en-US" altLang="en-US" sz="3600" dirty="0"/>
              <a:t>Self Join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619A9-7BE6-4E55-A610-43D6D816B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0009"/>
            <a:ext cx="8596668" cy="4561354"/>
          </a:xfrm>
        </p:spPr>
        <p:txBody>
          <a:bodyPr/>
          <a:lstStyle/>
          <a:p>
            <a:pPr>
              <a:tabLst>
                <a:tab pos="2055813" algn="l"/>
              </a:tabLst>
            </a:pPr>
            <a:r>
              <a:rPr lang="en-US" altLang="en-US" sz="1800" dirty="0"/>
              <a:t>Relation </a:t>
            </a:r>
            <a:r>
              <a:rPr lang="en-US" altLang="en-US" sz="1800" i="1" dirty="0"/>
              <a:t>emp-super</a:t>
            </a:r>
          </a:p>
          <a:p>
            <a:pPr>
              <a:tabLst>
                <a:tab pos="2055813" algn="l"/>
              </a:tabLst>
            </a:pPr>
            <a:endParaRPr lang="en-US" altLang="en-US" sz="1800" i="1" dirty="0"/>
          </a:p>
          <a:p>
            <a:pPr>
              <a:tabLst>
                <a:tab pos="2055813" algn="l"/>
              </a:tabLst>
            </a:pPr>
            <a:endParaRPr lang="en-US" altLang="en-US" sz="1800" i="1" dirty="0"/>
          </a:p>
          <a:p>
            <a:pPr>
              <a:tabLst>
                <a:tab pos="2055813" algn="l"/>
              </a:tabLst>
            </a:pPr>
            <a:endParaRPr lang="en-US" altLang="en-US" sz="1800" i="1" dirty="0"/>
          </a:p>
          <a:p>
            <a:pPr>
              <a:tabLst>
                <a:tab pos="2055813" algn="l"/>
              </a:tabLst>
            </a:pPr>
            <a:endParaRPr lang="en-US" altLang="en-US" sz="1800" i="1" dirty="0"/>
          </a:p>
          <a:p>
            <a:pPr>
              <a:buNone/>
              <a:tabLst>
                <a:tab pos="2055813" algn="l"/>
              </a:tabLst>
            </a:pPr>
            <a:endParaRPr lang="en-US" altLang="en-US" sz="1800" i="1" dirty="0"/>
          </a:p>
          <a:p>
            <a:pPr>
              <a:tabLst>
                <a:tab pos="2055813" algn="l"/>
              </a:tabLst>
            </a:pPr>
            <a:r>
              <a:rPr lang="en-US" altLang="en-US" sz="1800" dirty="0"/>
              <a:t>Find the supervisor of “Bob”</a:t>
            </a:r>
          </a:p>
          <a:p>
            <a:pPr>
              <a:tabLst>
                <a:tab pos="2055813" algn="l"/>
              </a:tabLst>
            </a:pPr>
            <a:r>
              <a:rPr lang="en-US" altLang="en-US" sz="1800" dirty="0"/>
              <a:t>Find the supervisor of the supervisor of “Bob”</a:t>
            </a:r>
          </a:p>
          <a:p>
            <a:pPr>
              <a:tabLst>
                <a:tab pos="2055813" algn="l"/>
              </a:tabLst>
            </a:pPr>
            <a:r>
              <a:rPr lang="en-US" altLang="en-US" sz="1800" dirty="0"/>
              <a:t>Can you find  ALL the supervisors (direct and indirect) of “Bob”?</a:t>
            </a:r>
          </a:p>
          <a:p>
            <a:endParaRPr lang="en-US" dirty="0"/>
          </a:p>
        </p:txBody>
      </p:sp>
      <p:pic>
        <p:nvPicPr>
          <p:cNvPr id="4" name="Picture 1" descr="C:\Users\as668\Desktop\Judi\3_100.jpg">
            <a:extLst>
              <a:ext uri="{FF2B5EF4-FFF2-40B4-BE49-F238E27FC236}">
                <a16:creationId xmlns:a16="http://schemas.microsoft.com/office/drawing/2014/main" id="{9A194CD6-8E91-4294-B233-F799482D0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3618" y="2167241"/>
            <a:ext cx="1784870" cy="1261759"/>
          </a:xfrm>
          <a:prstGeom prst="rect">
            <a:avLst/>
          </a:prstGeom>
          <a:noFill/>
        </p:spPr>
      </p:pic>
      <p:pic>
        <p:nvPicPr>
          <p:cNvPr id="5" name="Picture 1" descr="C:\Users\as668\Desktop\Judi\3_100.jpg">
            <a:extLst>
              <a:ext uri="{FF2B5EF4-FFF2-40B4-BE49-F238E27FC236}">
                <a16:creationId xmlns:a16="http://schemas.microsoft.com/office/drawing/2014/main" id="{74377755-2BC4-4EDF-8912-B70B72AD8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6204" y="1480009"/>
            <a:ext cx="1784870" cy="126175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022D41-52D3-4077-AE81-55C702616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383" y="978636"/>
            <a:ext cx="1786283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2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1C3C-1955-48EB-B66E-2FF27C5F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1728"/>
          </a:xfrm>
        </p:spPr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96C245-1DAD-4565-94D6-A9A1D24CE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81329"/>
            <a:ext cx="8596668" cy="4660034"/>
          </a:xfrm>
        </p:spPr>
        <p:txBody>
          <a:bodyPr/>
          <a:lstStyle/>
          <a:p>
            <a:pPr lvl="1">
              <a:tabLst>
                <a:tab pos="2055813" algn="l"/>
              </a:tabLst>
            </a:pPr>
            <a:r>
              <a:rPr lang="en-US" altLang="en-US" sz="1800" b="1" dirty="0"/>
              <a:t>select </a:t>
            </a:r>
            <a:r>
              <a:rPr lang="en-US" altLang="en-US" sz="1800" dirty="0"/>
              <a:t>supervisor</a:t>
            </a:r>
            <a:br>
              <a:rPr lang="en-US" altLang="en-US" sz="1800" i="1" dirty="0"/>
            </a:br>
            <a:r>
              <a:rPr lang="en-US" altLang="en-US" sz="1800" b="1" dirty="0"/>
              <a:t>from </a:t>
            </a:r>
            <a:r>
              <a:rPr lang="en-US" altLang="en-US" sz="1800" dirty="0" err="1"/>
              <a:t>emp_super</a:t>
            </a:r>
            <a:br>
              <a:rPr lang="en-US" altLang="en-US" sz="1800" i="1" dirty="0"/>
            </a:br>
            <a:r>
              <a:rPr lang="en-US" altLang="en-US" sz="1800" b="1" dirty="0"/>
              <a:t>where </a:t>
            </a:r>
            <a:r>
              <a:rPr lang="en-US" altLang="en-US" sz="1800" dirty="0"/>
              <a:t>person = ‘Bob’</a:t>
            </a:r>
          </a:p>
          <a:p>
            <a:pPr lvl="1">
              <a:tabLst>
                <a:tab pos="2055813" algn="l"/>
              </a:tabLst>
            </a:pPr>
            <a:endParaRPr lang="en-US" altLang="en-US" sz="1800" i="1" dirty="0"/>
          </a:p>
          <a:p>
            <a:pPr lvl="1">
              <a:tabLst>
                <a:tab pos="2055813" algn="l"/>
              </a:tabLst>
            </a:pPr>
            <a:r>
              <a:rPr lang="en-US" altLang="en-US" sz="1800" b="1" dirty="0"/>
              <a:t>select </a:t>
            </a:r>
            <a:r>
              <a:rPr lang="en-US" altLang="en-US" sz="1800" dirty="0" err="1"/>
              <a:t>T.supervisor</a:t>
            </a:r>
            <a:br>
              <a:rPr lang="en-US" altLang="en-US" sz="1800" i="1" dirty="0"/>
            </a:br>
            <a:r>
              <a:rPr lang="en-US" altLang="en-US" sz="1800" b="1" dirty="0"/>
              <a:t>from </a:t>
            </a:r>
            <a:r>
              <a:rPr lang="en-US" altLang="en-US" sz="1800" dirty="0" err="1"/>
              <a:t>emp_super</a:t>
            </a:r>
            <a:r>
              <a:rPr lang="en-US" altLang="en-US" sz="1800" dirty="0"/>
              <a:t> S, </a:t>
            </a:r>
            <a:r>
              <a:rPr lang="en-US" altLang="en-US" sz="1800" dirty="0" err="1"/>
              <a:t>emp_super</a:t>
            </a:r>
            <a:r>
              <a:rPr lang="en-US" altLang="en-US" sz="1800" dirty="0"/>
              <a:t> T</a:t>
            </a:r>
            <a:br>
              <a:rPr lang="en-US" altLang="en-US" sz="1800" i="1" dirty="0"/>
            </a:br>
            <a:r>
              <a:rPr lang="en-US" altLang="en-US" sz="1800" b="1" dirty="0"/>
              <a:t>where </a:t>
            </a:r>
            <a:r>
              <a:rPr lang="en-US" altLang="en-US" sz="1800" dirty="0" err="1"/>
              <a:t>S.person</a:t>
            </a:r>
            <a:r>
              <a:rPr lang="en-US" altLang="en-US" sz="1800" dirty="0"/>
              <a:t> = ‘Bob’ and </a:t>
            </a:r>
            <a:r>
              <a:rPr lang="en-US" altLang="en-US" sz="1800" dirty="0" err="1"/>
              <a:t>S.supervisor</a:t>
            </a:r>
            <a:r>
              <a:rPr lang="en-US" altLang="en-US" sz="1800" dirty="0"/>
              <a:t> = </a:t>
            </a:r>
            <a:r>
              <a:rPr lang="en-US" altLang="en-US" sz="1800" dirty="0" err="1"/>
              <a:t>T.person</a:t>
            </a:r>
            <a:endParaRPr lang="en-US" altLang="en-US" sz="1800" dirty="0"/>
          </a:p>
          <a:p>
            <a:pPr lvl="1">
              <a:tabLst>
                <a:tab pos="2055813" algn="l"/>
              </a:tabLst>
            </a:pPr>
            <a:endParaRPr lang="en-US" altLang="en-US" sz="1800" dirty="0"/>
          </a:p>
          <a:p>
            <a:pPr lvl="1">
              <a:tabLst>
                <a:tab pos="2055813" algn="l"/>
              </a:tabLst>
            </a:pPr>
            <a:r>
              <a:rPr lang="en-US" altLang="en-US" sz="1800" dirty="0"/>
              <a:t> What should we do? Recursive Query in the future</a:t>
            </a:r>
          </a:p>
          <a:p>
            <a:pPr lvl="1">
              <a:tabLst>
                <a:tab pos="2055813" algn="l"/>
              </a:tabLst>
            </a:pPr>
            <a:endParaRPr lang="en-US" altLang="en-US" sz="18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63036-0C25-48E5-9826-082247ED6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45" y="1607991"/>
            <a:ext cx="1786283" cy="12619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01DCC0-F0A9-4CA7-86D1-53666B6B4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128" y="1074052"/>
            <a:ext cx="1786283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68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C47B0-D44F-4CF3-9AB5-9F339088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 altLang="en-US" sz="3600" dirty="0"/>
              <a:t>String Operations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DAD75-9FF8-4E4E-8900-F6B099499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/>
          <a:lstStyle/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SQL includes a string-matching operator for comparisons on character strings.  The operator </a:t>
            </a:r>
            <a:r>
              <a:rPr lang="en-US" altLang="en-US" sz="1700" b="1" dirty="0"/>
              <a:t>like</a:t>
            </a:r>
            <a:r>
              <a:rPr lang="en-US" altLang="en-US" sz="1700" dirty="0"/>
              <a:t> uses patterns that are described using two special characters: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percent ( % ).  The % character matches any substring.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underscore ( _ ).  The _ character matches any character.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Find the names of all instructors whose name includes the substring “</a:t>
            </a:r>
            <a:r>
              <a:rPr lang="en-US" altLang="en-US" sz="1700" dirty="0" err="1"/>
              <a:t>dar</a:t>
            </a:r>
            <a:r>
              <a:rPr lang="en-US" altLang="en-US" sz="1700" dirty="0"/>
              <a:t>”.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b="1" dirty="0"/>
              <a:t>		se</a:t>
            </a:r>
            <a:r>
              <a:rPr lang="en-US" altLang="en-US" sz="1700" dirty="0"/>
              <a:t>le</a:t>
            </a:r>
            <a:r>
              <a:rPr lang="en-US" altLang="en-US" sz="1700" b="1" dirty="0"/>
              <a:t>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</a:t>
            </a:r>
            <a:r>
              <a:rPr lang="en-US" altLang="en-US" sz="1700" b="1" i="1" dirty="0"/>
              <a:t> </a:t>
            </a:r>
            <a:r>
              <a:rPr lang="en-US" altLang="en-US" sz="1700" i="1" dirty="0"/>
              <a:t>name </a:t>
            </a:r>
            <a:r>
              <a:rPr lang="en-US" altLang="en-US" sz="1700" b="1" dirty="0"/>
              <a:t>like </a:t>
            </a:r>
            <a:r>
              <a:rPr lang="en-US" altLang="en-US" sz="1700" b="1" dirty="0">
                <a:latin typeface="Century Gothic" panose="020B0502020202020204" pitchFamily="34" charset="0"/>
              </a:rPr>
              <a:t>'</a:t>
            </a:r>
            <a:r>
              <a:rPr lang="en-US" altLang="en-US" sz="1700" dirty="0"/>
              <a:t>%</a:t>
            </a:r>
            <a:r>
              <a:rPr lang="en-US" altLang="en-US" sz="1700" dirty="0" err="1"/>
              <a:t>dar</a:t>
            </a:r>
            <a:r>
              <a:rPr lang="en-US" altLang="en-US" sz="1700" dirty="0"/>
              <a:t>%</a:t>
            </a:r>
            <a:r>
              <a:rPr lang="en-US" altLang="en-US" sz="1700" dirty="0">
                <a:latin typeface="Century Gothic" panose="020B0502020202020204" pitchFamily="34" charset="0"/>
              </a:rPr>
              <a:t>'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Match the string “100%”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			</a:t>
            </a:r>
            <a:r>
              <a:rPr lang="en-US" altLang="en-US" sz="1700" b="1" dirty="0"/>
              <a:t>like </a:t>
            </a:r>
            <a:r>
              <a:rPr lang="en-US" altLang="en-US" sz="1700" b="1" dirty="0">
                <a:latin typeface="Century Gothic" panose="020B0502020202020204" pitchFamily="34" charset="0"/>
              </a:rPr>
              <a:t>'</a:t>
            </a:r>
            <a:r>
              <a:rPr lang="en-US" altLang="ja-JP" sz="1700" dirty="0"/>
              <a:t>100 \%</a:t>
            </a:r>
            <a:r>
              <a:rPr lang="en-US" altLang="ja-JP" sz="1700" dirty="0">
                <a:latin typeface="Century Gothic" panose="020B0502020202020204" pitchFamily="34" charset="0"/>
              </a:rPr>
              <a:t>' </a:t>
            </a:r>
            <a:r>
              <a:rPr lang="en-US" altLang="ja-JP" sz="1700" dirty="0"/>
              <a:t> </a:t>
            </a:r>
            <a:r>
              <a:rPr lang="en-US" altLang="ja-JP" sz="1700" b="1" dirty="0"/>
              <a:t>escape  </a:t>
            </a:r>
            <a:r>
              <a:rPr lang="en-US" altLang="ja-JP" sz="1700" b="1" dirty="0">
                <a:latin typeface="Century Gothic" panose="020B0502020202020204" pitchFamily="34" charset="0"/>
              </a:rPr>
              <a:t>'</a:t>
            </a:r>
            <a:r>
              <a:rPr lang="en-US" altLang="ja-JP" sz="1700" dirty="0"/>
              <a:t>\</a:t>
            </a:r>
            <a:r>
              <a:rPr lang="en-US" altLang="ja-JP" sz="1700" dirty="0">
                <a:latin typeface="Century Gothic" panose="020B0502020202020204" pitchFamily="34" charset="0"/>
              </a:rPr>
              <a:t>' </a:t>
            </a:r>
            <a:endParaRPr lang="en-US" altLang="ja-JP" sz="1700" dirty="0"/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      in that above we use backslash (\) as the escape character.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209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C831-9609-495C-AC51-2A3A612E6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8792"/>
            <a:ext cx="8596668" cy="1018095"/>
          </a:xfrm>
        </p:spPr>
        <p:txBody>
          <a:bodyPr/>
          <a:lstStyle/>
          <a:p>
            <a:r>
              <a:rPr lang="en-US" altLang="en-US" sz="3600" dirty="0"/>
              <a:t>String Operations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55DBA-8643-44D3-82E4-838C59055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6887"/>
            <a:ext cx="8596668" cy="4674475"/>
          </a:xfrm>
        </p:spPr>
        <p:txBody>
          <a:bodyPr>
            <a:normAutofit/>
          </a:bodyPr>
          <a:lstStyle/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Patterns are case sensitive.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Pattern matching examples: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'Intro%' matches any string beginning with “Intro”.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'%Comp%' matches any string containing “Comp” as a substring.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'_ _ _' matches any string of exactly three characters.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'_ _ _ %' matches any string of at least three characters.</a:t>
            </a:r>
          </a:p>
          <a:p>
            <a:pPr lvl="1"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SQL supports a variety of string operations such as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concatenation (using “||”)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converting from upper to lower case (and vice versa)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finding string length, extracting substrings, etc.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LOWER()   LEN()   UPPER()</a:t>
            </a:r>
          </a:p>
          <a:p>
            <a:pPr lvl="1">
              <a:tabLst>
                <a:tab pos="1889125" algn="l"/>
                <a:tab pos="2403475" algn="l"/>
              </a:tabLst>
            </a:pPr>
            <a:endParaRPr lang="en-US" alt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35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9023B-B12E-45E1-818C-BAF0D5F1F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6396"/>
          </a:xfrm>
        </p:spPr>
        <p:txBody>
          <a:bodyPr/>
          <a:lstStyle/>
          <a:p>
            <a:r>
              <a:rPr lang="en-US" altLang="en-US" sz="3600" dirty="0"/>
              <a:t>Ordering the Display of Tuples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9BE2A-42DF-4806-99D9-A486833A1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5997"/>
            <a:ext cx="8596668" cy="4495366"/>
          </a:xfrm>
        </p:spPr>
        <p:txBody>
          <a:bodyPr/>
          <a:lstStyle/>
          <a:p>
            <a:pPr>
              <a:tabLst>
                <a:tab pos="906463" algn="l"/>
              </a:tabLst>
            </a:pPr>
            <a:r>
              <a:rPr lang="en-US" altLang="en-US" sz="1700" dirty="0"/>
              <a:t>List in alphabetic order the names of all instructors </a:t>
            </a:r>
          </a:p>
          <a:p>
            <a:pPr>
              <a:buFont typeface="Monotype Sorts" charset="2"/>
              <a:buNone/>
              <a:tabLst>
                <a:tab pos="906463" algn="l"/>
              </a:tabLst>
            </a:pPr>
            <a:r>
              <a:rPr lang="en-US" altLang="en-US" sz="1700" dirty="0"/>
              <a:t>              </a:t>
            </a:r>
            <a:r>
              <a:rPr lang="en-US" altLang="en-US" sz="1700" b="1" dirty="0"/>
              <a:t>select distinct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  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dirty="0"/>
              <a:t>	</a:t>
            </a:r>
            <a:r>
              <a:rPr lang="en-US" altLang="en-US" sz="1700" b="1" dirty="0"/>
              <a:t>order by </a:t>
            </a:r>
            <a:r>
              <a:rPr lang="en-US" altLang="en-US" sz="1700" i="1" dirty="0"/>
              <a:t>name</a:t>
            </a:r>
            <a:endParaRPr lang="en-US" altLang="en-US" sz="1700" dirty="0"/>
          </a:p>
          <a:p>
            <a:pPr>
              <a:tabLst>
                <a:tab pos="906463" algn="l"/>
              </a:tabLst>
            </a:pPr>
            <a:r>
              <a:rPr lang="en-US" altLang="en-US" sz="1700" dirty="0"/>
              <a:t>We may specify </a:t>
            </a:r>
            <a:r>
              <a:rPr lang="en-US" altLang="en-US" sz="1700" b="1" dirty="0">
                <a:solidFill>
                  <a:srgbClr val="002060"/>
                </a:solidFill>
              </a:rPr>
              <a:t>desc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for descending order or </a:t>
            </a:r>
            <a:r>
              <a:rPr lang="en-US" altLang="en-US" sz="1700" b="1" dirty="0" err="1">
                <a:solidFill>
                  <a:srgbClr val="002060"/>
                </a:solidFill>
              </a:rPr>
              <a:t>asc</a:t>
            </a:r>
            <a:r>
              <a:rPr lang="en-US" altLang="en-US" sz="1700" dirty="0"/>
              <a:t> for ascending order, for each attribute; ascending order is the default.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906463" algn="l"/>
              </a:tabLst>
            </a:pPr>
            <a:r>
              <a:rPr lang="en-US" altLang="en-US" sz="1700" dirty="0"/>
              <a:t>Example:  </a:t>
            </a:r>
            <a:r>
              <a:rPr lang="en-US" altLang="en-US" sz="1700" b="1" dirty="0"/>
              <a:t>order by</a:t>
            </a:r>
            <a:r>
              <a:rPr lang="en-US" altLang="en-US" sz="1700" dirty="0"/>
              <a:t>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</a:t>
            </a:r>
            <a:r>
              <a:rPr lang="en-US" altLang="en-US" sz="1700" b="1" dirty="0"/>
              <a:t>desc</a:t>
            </a:r>
          </a:p>
          <a:p>
            <a:pPr>
              <a:tabLst>
                <a:tab pos="906463" algn="l"/>
              </a:tabLst>
            </a:pPr>
            <a:r>
              <a:rPr lang="en-US" altLang="en-US" sz="1700" dirty="0"/>
              <a:t>Can sort on multiple attributes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906463" algn="l"/>
              </a:tabLst>
            </a:pPr>
            <a:r>
              <a:rPr lang="en-US" altLang="en-US" sz="1700" dirty="0"/>
              <a:t>Example: </a:t>
            </a:r>
            <a:r>
              <a:rPr lang="en-US" altLang="en-US" sz="1700" b="1" dirty="0"/>
              <a:t>order by 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, name</a:t>
            </a:r>
            <a:endParaRPr lang="en-US" alt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28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CB9A3-86DA-4FE9-99E9-7CA0BDD71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sz="3600" dirty="0"/>
              <a:t>Set Operations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E11C0-64DE-4A19-B035-EE68A5778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85741"/>
            <a:ext cx="8596668" cy="4655622"/>
          </a:xfrm>
        </p:spPr>
        <p:txBody>
          <a:bodyPr/>
          <a:lstStyle/>
          <a:p>
            <a:r>
              <a:rPr lang="en-US" altLang="en-US" sz="2000" dirty="0"/>
              <a:t>Find courses that ran in Fall 2017 or in Spring 2018</a:t>
            </a:r>
          </a:p>
          <a:p>
            <a:pPr marL="0" indent="0">
              <a:buNone/>
            </a:pPr>
            <a:r>
              <a:rPr lang="en-US" altLang="en-US" sz="2000" dirty="0"/>
              <a:t>          </a:t>
            </a:r>
            <a:r>
              <a:rPr lang="en-US" altLang="en-US" sz="1800" dirty="0"/>
              <a:t>(</a:t>
            </a:r>
            <a:r>
              <a:rPr lang="en-US" altLang="en-US" sz="1800" b="1" dirty="0"/>
              <a:t>select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where </a:t>
            </a:r>
            <a:r>
              <a:rPr lang="en-US" altLang="en-US" sz="1800" i="1" dirty="0" err="1"/>
              <a:t>sem</a:t>
            </a:r>
            <a:r>
              <a:rPr lang="en-US" altLang="en-US" sz="1800" i="1" dirty="0"/>
              <a:t> = </a:t>
            </a:r>
            <a:r>
              <a:rPr lang="en-US" altLang="en-US" sz="1800" dirty="0"/>
              <a:t>'Fall'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 = </a:t>
            </a:r>
            <a:r>
              <a:rPr lang="en-US" altLang="en-US" sz="1800" dirty="0"/>
              <a:t>2017)</a:t>
            </a:r>
            <a:br>
              <a:rPr lang="en-US" altLang="en-US" sz="1800" dirty="0"/>
            </a:br>
            <a:r>
              <a:rPr lang="en-US" altLang="en-US" sz="1800" dirty="0"/>
              <a:t>           </a:t>
            </a:r>
            <a:r>
              <a:rPr lang="en-US" altLang="en-US" sz="1800" b="1" dirty="0"/>
              <a:t>union</a:t>
            </a:r>
            <a:br>
              <a:rPr lang="en-US" altLang="en-US" sz="1800" b="1" dirty="0"/>
            </a:br>
            <a:r>
              <a:rPr lang="en-US" altLang="en-US" sz="1800" b="1" dirty="0"/>
              <a:t>           </a:t>
            </a:r>
            <a:r>
              <a:rPr lang="en-US" altLang="en-US" sz="1800" dirty="0"/>
              <a:t>(</a:t>
            </a:r>
            <a:r>
              <a:rPr lang="en-US" altLang="en-US" sz="1800" b="1" dirty="0"/>
              <a:t>select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where </a:t>
            </a:r>
            <a:r>
              <a:rPr lang="en-US" altLang="en-US" sz="1800" i="1" dirty="0" err="1"/>
              <a:t>sem</a:t>
            </a:r>
            <a:r>
              <a:rPr lang="en-US" altLang="en-US" sz="1800" i="1" dirty="0"/>
              <a:t> = </a:t>
            </a:r>
            <a:r>
              <a:rPr lang="en-US" altLang="en-US" sz="1800" dirty="0"/>
              <a:t>'Spring'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 = </a:t>
            </a:r>
            <a:r>
              <a:rPr lang="en-US" altLang="en-US" sz="1800" dirty="0"/>
              <a:t>2018)</a:t>
            </a:r>
            <a:endParaRPr lang="en-US" altLang="en-US" sz="2000" dirty="0"/>
          </a:p>
          <a:p>
            <a:r>
              <a:rPr lang="en-US" altLang="en-US" sz="2000" dirty="0"/>
              <a:t>Find courses that ran in Fall 2017 and in Spring 2018</a:t>
            </a:r>
          </a:p>
          <a:p>
            <a:pPr marL="0" indent="0">
              <a:buNone/>
            </a:pPr>
            <a:r>
              <a:rPr lang="en-US" altLang="en-US" sz="2000" dirty="0"/>
              <a:t>         </a:t>
            </a:r>
            <a:r>
              <a:rPr lang="en-US" altLang="en-US" sz="2400" dirty="0"/>
              <a:t> </a:t>
            </a:r>
            <a:r>
              <a:rPr lang="en-US" altLang="en-US" sz="1800" dirty="0"/>
              <a:t>(</a:t>
            </a:r>
            <a:r>
              <a:rPr lang="en-US" altLang="en-US" sz="1800" b="1" dirty="0"/>
              <a:t>select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where </a:t>
            </a:r>
            <a:r>
              <a:rPr lang="en-US" altLang="en-US" sz="1800" i="1" dirty="0" err="1"/>
              <a:t>sem</a:t>
            </a:r>
            <a:r>
              <a:rPr lang="en-US" altLang="en-US" sz="1800" i="1" dirty="0"/>
              <a:t> = </a:t>
            </a:r>
            <a:r>
              <a:rPr lang="en-US" altLang="en-US" sz="1800" dirty="0"/>
              <a:t>'Fall'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 = </a:t>
            </a:r>
            <a:r>
              <a:rPr lang="en-US" altLang="en-US" sz="1800" dirty="0"/>
              <a:t>2017)</a:t>
            </a:r>
            <a:br>
              <a:rPr lang="en-US" altLang="en-US" sz="1800" dirty="0"/>
            </a:br>
            <a:r>
              <a:rPr lang="en-US" altLang="en-US" sz="1800" dirty="0"/>
              <a:t>           </a:t>
            </a:r>
            <a:r>
              <a:rPr lang="en-US" altLang="en-US" sz="1800" b="1" dirty="0"/>
              <a:t>intersect</a:t>
            </a:r>
            <a:br>
              <a:rPr lang="en-US" altLang="en-US" sz="1800" b="1" dirty="0"/>
            </a:br>
            <a:r>
              <a:rPr lang="en-US" altLang="en-US" sz="1800" b="1" dirty="0"/>
              <a:t>           </a:t>
            </a:r>
            <a:r>
              <a:rPr lang="en-US" altLang="en-US" sz="1800" dirty="0"/>
              <a:t>(</a:t>
            </a:r>
            <a:r>
              <a:rPr lang="en-US" altLang="en-US" sz="1800" b="1" dirty="0"/>
              <a:t>select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where </a:t>
            </a:r>
            <a:r>
              <a:rPr lang="en-US" altLang="en-US" sz="1800" i="1" dirty="0" err="1"/>
              <a:t>sem</a:t>
            </a:r>
            <a:r>
              <a:rPr lang="en-US" altLang="en-US" sz="1800" i="1" dirty="0"/>
              <a:t> = </a:t>
            </a:r>
            <a:r>
              <a:rPr lang="en-US" altLang="en-US" sz="1800" dirty="0"/>
              <a:t>'Spring'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 = </a:t>
            </a:r>
            <a:r>
              <a:rPr lang="en-US" altLang="en-US" sz="1800" dirty="0"/>
              <a:t>2018)</a:t>
            </a:r>
            <a:endParaRPr lang="en-US" altLang="en-US" sz="2000" dirty="0"/>
          </a:p>
          <a:p>
            <a:r>
              <a:rPr lang="en-US" altLang="en-US" sz="2000" dirty="0"/>
              <a:t>Find courses that ran in Fall 2017 but not in Spring 2018</a:t>
            </a:r>
          </a:p>
          <a:p>
            <a:pPr marL="0" indent="0">
              <a:buNone/>
            </a:pPr>
            <a:r>
              <a:rPr lang="en-US" altLang="en-US" sz="2400" dirty="0"/>
              <a:t>         </a:t>
            </a:r>
            <a:r>
              <a:rPr lang="en-US" altLang="en-US" sz="1800" dirty="0"/>
              <a:t>(</a:t>
            </a:r>
            <a:r>
              <a:rPr lang="en-US" altLang="en-US" sz="1800" b="1" dirty="0"/>
              <a:t>select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where </a:t>
            </a:r>
            <a:r>
              <a:rPr lang="en-US" altLang="en-US" sz="1800" i="1" dirty="0" err="1"/>
              <a:t>sem</a:t>
            </a:r>
            <a:r>
              <a:rPr lang="en-US" altLang="en-US" sz="1800" i="1" dirty="0"/>
              <a:t> = </a:t>
            </a:r>
            <a:r>
              <a:rPr lang="en-US" altLang="en-US" sz="1800" dirty="0"/>
              <a:t>'Fall'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 = </a:t>
            </a:r>
            <a:r>
              <a:rPr lang="en-US" altLang="en-US" sz="1800" dirty="0"/>
              <a:t>2017)</a:t>
            </a:r>
            <a:br>
              <a:rPr lang="en-US" altLang="en-US" sz="1800" dirty="0"/>
            </a:br>
            <a:r>
              <a:rPr lang="en-US" altLang="en-US" sz="1800" dirty="0"/>
              <a:t>           </a:t>
            </a:r>
            <a:r>
              <a:rPr lang="en-US" altLang="en-US" sz="1800" b="1" dirty="0"/>
              <a:t>except</a:t>
            </a:r>
            <a:br>
              <a:rPr lang="en-US" altLang="en-US" sz="1800" b="1" dirty="0"/>
            </a:br>
            <a:r>
              <a:rPr lang="en-US" altLang="en-US" sz="1800" b="1" dirty="0"/>
              <a:t>           </a:t>
            </a:r>
            <a:r>
              <a:rPr lang="en-US" altLang="en-US" sz="1800" dirty="0"/>
              <a:t>(</a:t>
            </a:r>
            <a:r>
              <a:rPr lang="en-US" altLang="en-US" sz="1800" b="1" dirty="0"/>
              <a:t>select</a:t>
            </a:r>
            <a:r>
              <a:rPr lang="en-US" altLang="en-US" sz="1800" dirty="0"/>
              <a:t> </a:t>
            </a:r>
            <a:r>
              <a:rPr lang="en-US" altLang="en-US" sz="1800" i="1" dirty="0" err="1"/>
              <a:t>course_id</a:t>
            </a:r>
            <a:r>
              <a:rPr lang="en-US" altLang="en-US" sz="1800" i="1" dirty="0"/>
              <a:t>  </a:t>
            </a:r>
            <a:r>
              <a:rPr lang="en-US" altLang="en-US" sz="1800" b="1" dirty="0"/>
              <a:t>from </a:t>
            </a:r>
            <a:r>
              <a:rPr lang="en-US" altLang="en-US" sz="1800" i="1" dirty="0"/>
              <a:t>section </a:t>
            </a:r>
            <a:r>
              <a:rPr lang="en-US" altLang="en-US" sz="1800" b="1" dirty="0"/>
              <a:t>where </a:t>
            </a:r>
            <a:r>
              <a:rPr lang="en-US" altLang="en-US" sz="1800" i="1" dirty="0" err="1"/>
              <a:t>sem</a:t>
            </a:r>
            <a:r>
              <a:rPr lang="en-US" altLang="en-US" sz="1800" i="1" dirty="0"/>
              <a:t> = </a:t>
            </a:r>
            <a:r>
              <a:rPr lang="en-US" altLang="en-US" sz="1800" dirty="0"/>
              <a:t>'Spring' </a:t>
            </a:r>
            <a:r>
              <a:rPr lang="en-US" altLang="en-US" sz="1800" b="1" dirty="0"/>
              <a:t>and </a:t>
            </a:r>
            <a:r>
              <a:rPr lang="en-US" altLang="en-US" sz="1800" i="1" dirty="0"/>
              <a:t>year = </a:t>
            </a:r>
            <a:r>
              <a:rPr lang="en-US" altLang="en-US" sz="1800" dirty="0"/>
              <a:t>2018)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9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1141C-7C45-44BD-9557-DDCAC8FE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altLang="en-US" sz="3600" dirty="0"/>
              <a:t>Set Operations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0B83-E6F2-4ED5-A4F9-FC0D8C251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0837"/>
            <a:ext cx="8596668" cy="4410525"/>
          </a:xfrm>
        </p:spPr>
        <p:txBody>
          <a:bodyPr/>
          <a:lstStyle/>
          <a:p>
            <a:r>
              <a:rPr lang="en-US" altLang="en-US" sz="1700" dirty="0"/>
              <a:t>Set operations </a:t>
            </a:r>
            <a:r>
              <a:rPr lang="en-US" altLang="en-US" sz="1700" b="1" dirty="0">
                <a:solidFill>
                  <a:srgbClr val="002060"/>
                </a:solidFill>
              </a:rPr>
              <a:t>union</a:t>
            </a:r>
            <a:r>
              <a:rPr lang="en-US" altLang="en-US" sz="1700" b="1" dirty="0"/>
              <a:t>, </a:t>
            </a:r>
            <a:r>
              <a:rPr lang="en-US" altLang="en-US" sz="1700" b="1" dirty="0">
                <a:solidFill>
                  <a:srgbClr val="002060"/>
                </a:solidFill>
              </a:rPr>
              <a:t>intersect</a:t>
            </a:r>
            <a:r>
              <a:rPr lang="en-US" altLang="en-US" sz="1700" b="1" dirty="0"/>
              <a:t>, </a:t>
            </a:r>
            <a:r>
              <a:rPr lang="en-US" altLang="en-US" sz="1700" dirty="0"/>
              <a:t>and </a:t>
            </a:r>
            <a:r>
              <a:rPr lang="en-US" altLang="en-US" sz="1700" b="1" dirty="0">
                <a:solidFill>
                  <a:srgbClr val="002060"/>
                </a:solidFill>
              </a:rPr>
              <a:t>except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>
                <a:sym typeface="Symbol" panose="05050102010706020507" pitchFamily="18" charset="2"/>
              </a:rPr>
              <a:t>Each of the above operations automatically eliminates duplicates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To retain all duplicates use the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union all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,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intersect all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except all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.</a:t>
            </a:r>
            <a:b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</a:br>
            <a:endParaRPr lang="en-US" altLang="en-US" sz="17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58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92D10-AE08-4B89-B26F-638FCD1F1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0153"/>
          </a:xfrm>
        </p:spPr>
        <p:txBody>
          <a:bodyPr/>
          <a:lstStyle/>
          <a:p>
            <a:r>
              <a:rPr lang="en-US" altLang="en-US" sz="3600" dirty="0"/>
              <a:t>Null Values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937E9-39D1-43E6-8FAE-9A96A2A07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5423"/>
            <a:ext cx="8596668" cy="4485939"/>
          </a:xfrm>
        </p:spPr>
        <p:txBody>
          <a:bodyPr/>
          <a:lstStyle/>
          <a:p>
            <a:r>
              <a:rPr lang="en-US" altLang="en-US" sz="1700" dirty="0"/>
              <a:t>It is possible for tuples to have a null value, denoted by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, for some of their attributes</a:t>
            </a:r>
          </a:p>
          <a:p>
            <a:r>
              <a:rPr lang="en-US" altLang="en-US" sz="1700" b="1" dirty="0"/>
              <a:t>null</a:t>
            </a:r>
            <a:r>
              <a:rPr lang="en-US" altLang="en-US" sz="1700" dirty="0"/>
              <a:t> signifies an unknown value or that a value does not exist.</a:t>
            </a:r>
          </a:p>
          <a:p>
            <a:r>
              <a:rPr lang="en-US" altLang="en-US" sz="1700" dirty="0"/>
              <a:t>The result of any arithmetic expression involving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 is </a:t>
            </a:r>
            <a:r>
              <a:rPr lang="en-US" altLang="en-US" sz="1700" b="1" dirty="0"/>
              <a:t>null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Example:  5 +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  returns </a:t>
            </a:r>
            <a:r>
              <a:rPr lang="en-US" altLang="en-US" sz="1700" b="1" dirty="0"/>
              <a:t>null</a:t>
            </a:r>
          </a:p>
          <a:p>
            <a:r>
              <a:rPr lang="en-US" altLang="en-US" sz="1700" dirty="0"/>
              <a:t>The predicate  </a:t>
            </a:r>
            <a:r>
              <a:rPr lang="en-US" altLang="en-US" sz="1700" b="1" dirty="0"/>
              <a:t>is null</a:t>
            </a:r>
            <a:r>
              <a:rPr lang="en-US" altLang="en-US" sz="1700" dirty="0"/>
              <a:t> can be used to check for null values.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Example: Find all instructors whose salary is null</a:t>
            </a:r>
            <a:r>
              <a:rPr lang="en-US" altLang="en-US" sz="1700" i="1" dirty="0"/>
              <a:t>.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		select</a:t>
            </a:r>
            <a:r>
              <a:rPr lang="en-US" altLang="en-US" sz="1700" i="1" dirty="0"/>
              <a:t> 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i="1" dirty="0"/>
              <a:t> 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b="1" dirty="0"/>
              <a:t>is null</a:t>
            </a:r>
            <a:endParaRPr lang="en-US" altLang="en-US" sz="1700" dirty="0"/>
          </a:p>
          <a:p>
            <a:r>
              <a:rPr lang="en-US" altLang="en-US" sz="1700" dirty="0"/>
              <a:t>The predicate </a:t>
            </a:r>
            <a:r>
              <a:rPr lang="en-US" altLang="en-US" sz="1700" b="1" dirty="0"/>
              <a:t>is not null </a:t>
            </a:r>
            <a:r>
              <a:rPr lang="en-US" altLang="en-US" sz="1700" dirty="0"/>
              <a:t>succeeds if the value on which it is applied is not null.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62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187F8-B736-425C-90BE-C0DFED73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3952"/>
            <a:ext cx="8596668" cy="810704"/>
          </a:xfrm>
        </p:spPr>
        <p:txBody>
          <a:bodyPr/>
          <a:lstStyle/>
          <a:p>
            <a:r>
              <a:rPr lang="en-US" altLang="en-US" sz="3600" dirty="0"/>
              <a:t>Null Values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57A04-FA05-4D50-A0F8-AEF8F4B9B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87777"/>
            <a:ext cx="8596668" cy="4853586"/>
          </a:xfrm>
        </p:spPr>
        <p:txBody>
          <a:bodyPr/>
          <a:lstStyle/>
          <a:p>
            <a:r>
              <a:rPr lang="en-US" altLang="en-US" sz="1700" dirty="0"/>
              <a:t>SQL treats as </a:t>
            </a:r>
            <a:r>
              <a:rPr lang="en-US" altLang="en-US" sz="1700" b="1" dirty="0"/>
              <a:t>unknown</a:t>
            </a:r>
            <a:r>
              <a:rPr lang="en-US" altLang="en-US" sz="1700" dirty="0"/>
              <a:t> the result of any comparison involving a null value (other than predicates </a:t>
            </a:r>
            <a:r>
              <a:rPr lang="en-US" altLang="en-US" sz="1700" b="1" dirty="0"/>
              <a:t>is null </a:t>
            </a:r>
            <a:r>
              <a:rPr lang="en-US" altLang="en-US" sz="1700" dirty="0"/>
              <a:t>and  </a:t>
            </a:r>
            <a:r>
              <a:rPr lang="en-US" altLang="en-US" sz="1700" b="1" dirty="0"/>
              <a:t>is not null</a:t>
            </a:r>
            <a:r>
              <a:rPr lang="en-US" altLang="en-US" sz="1700" dirty="0"/>
              <a:t>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Example</a:t>
            </a:r>
            <a:r>
              <a:rPr lang="en-US" altLang="en-US" sz="1700" i="1" dirty="0"/>
              <a:t>: 5 &lt;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  </a:t>
            </a:r>
            <a:r>
              <a:rPr lang="en-US" altLang="en-US" sz="1700" dirty="0"/>
              <a:t>or</a:t>
            </a:r>
            <a:r>
              <a:rPr lang="en-US" altLang="en-US" sz="1700" i="1" dirty="0"/>
              <a:t>  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&lt;&gt;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   </a:t>
            </a:r>
            <a:r>
              <a:rPr lang="en-US" altLang="en-US" sz="1700" dirty="0"/>
              <a:t>or</a:t>
            </a:r>
            <a:r>
              <a:rPr lang="en-US" altLang="en-US" sz="1700" i="1" dirty="0"/>
              <a:t>   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= </a:t>
            </a:r>
            <a:r>
              <a:rPr lang="en-US" altLang="en-US" sz="1700" b="1" dirty="0"/>
              <a:t>null</a:t>
            </a:r>
            <a:endParaRPr lang="en-US" altLang="en-US" sz="1700" dirty="0"/>
          </a:p>
          <a:p>
            <a:r>
              <a:rPr lang="en-US" altLang="en-US" sz="1700" dirty="0"/>
              <a:t>The predicate in a </a:t>
            </a:r>
            <a:r>
              <a:rPr lang="en-US" altLang="en-US" sz="1700" b="1" dirty="0"/>
              <a:t>where</a:t>
            </a:r>
            <a:r>
              <a:rPr lang="en-US" altLang="en-US" sz="1700" dirty="0"/>
              <a:t> clause can involve Boolean operations (</a:t>
            </a:r>
            <a:r>
              <a:rPr lang="en-US" altLang="en-US" sz="1700" b="1" dirty="0"/>
              <a:t>not</a:t>
            </a:r>
            <a:r>
              <a:rPr lang="en-US" altLang="en-US" sz="1700" dirty="0"/>
              <a:t>, </a:t>
            </a:r>
            <a:r>
              <a:rPr lang="en-US" altLang="en-US" sz="1700" b="1" dirty="0"/>
              <a:t>and</a:t>
            </a:r>
            <a:r>
              <a:rPr lang="en-US" altLang="en-US" sz="1700" dirty="0"/>
              <a:t>, </a:t>
            </a:r>
            <a:r>
              <a:rPr lang="en-US" altLang="en-US" sz="1700" b="1" dirty="0"/>
              <a:t>or</a:t>
            </a:r>
            <a:r>
              <a:rPr lang="en-US" altLang="en-US" sz="1700" dirty="0"/>
              <a:t>); thus the definitions of the Boolean operations need to be  extended to deal with the value </a:t>
            </a:r>
            <a:r>
              <a:rPr lang="en-US" altLang="en-US" sz="1700" b="1" dirty="0"/>
              <a:t>unknown</a:t>
            </a:r>
            <a:r>
              <a:rPr lang="en-US" altLang="en-US" sz="1700" dirty="0"/>
              <a:t>.</a:t>
            </a:r>
          </a:p>
          <a:p>
            <a:pPr lvl="1"/>
            <a:r>
              <a:rPr lang="en-US" altLang="en-US" sz="1700" b="1" dirty="0"/>
              <a:t>and </a:t>
            </a:r>
            <a:r>
              <a:rPr lang="en-US" altLang="en-US" sz="1700" dirty="0"/>
              <a:t>:</a:t>
            </a:r>
            <a:r>
              <a:rPr lang="en-US" altLang="en-US" sz="1700" i="1" dirty="0"/>
              <a:t> (true</a:t>
            </a:r>
            <a:r>
              <a:rPr lang="en-US" altLang="en-US" sz="1700" b="1" dirty="0"/>
              <a:t> and </a:t>
            </a:r>
            <a:r>
              <a:rPr lang="en-US" altLang="en-US" sz="1700" i="1" dirty="0"/>
              <a:t>unknown)  = unknown,    </a:t>
            </a:r>
            <a:br>
              <a:rPr lang="en-US" altLang="en-US" sz="1700" i="1" dirty="0"/>
            </a:br>
            <a:r>
              <a:rPr lang="en-US" altLang="en-US" sz="1700" i="1" dirty="0"/>
              <a:t>          (false</a:t>
            </a:r>
            <a:r>
              <a:rPr lang="en-US" altLang="en-US" sz="1700" b="1" dirty="0"/>
              <a:t> and </a:t>
            </a:r>
            <a:r>
              <a:rPr lang="en-US" altLang="en-US" sz="1700" i="1" dirty="0"/>
              <a:t>unknown) = false,</a:t>
            </a:r>
            <a:br>
              <a:rPr lang="en-US" altLang="en-US" sz="1700" i="1" dirty="0"/>
            </a:br>
            <a:r>
              <a:rPr lang="en-US" altLang="en-US" sz="1700" i="1" dirty="0"/>
              <a:t>          (unknown </a:t>
            </a:r>
            <a:r>
              <a:rPr lang="en-US" altLang="en-US" sz="1700" b="1" dirty="0"/>
              <a:t>and</a:t>
            </a:r>
            <a:r>
              <a:rPr lang="en-US" altLang="en-US" sz="1700" i="1" dirty="0"/>
              <a:t> unknown) = unknown</a:t>
            </a:r>
            <a:endParaRPr lang="en-US" altLang="en-US" sz="1700" dirty="0"/>
          </a:p>
          <a:p>
            <a:pPr lvl="1"/>
            <a:r>
              <a:rPr lang="en-US" altLang="en-US" sz="1700" b="1" dirty="0"/>
              <a:t>or:    </a:t>
            </a:r>
            <a:r>
              <a:rPr lang="en-US" altLang="en-US" sz="1700" dirty="0"/>
              <a:t> (</a:t>
            </a:r>
            <a:r>
              <a:rPr lang="en-US" altLang="en-US" sz="1700" i="1" dirty="0"/>
              <a:t>unknown</a:t>
            </a:r>
            <a:r>
              <a:rPr lang="en-US" altLang="en-US" sz="1700" dirty="0"/>
              <a:t> </a:t>
            </a:r>
            <a:r>
              <a:rPr lang="en-US" altLang="en-US" sz="1700" b="1" dirty="0"/>
              <a:t>or</a:t>
            </a:r>
            <a:r>
              <a:rPr lang="en-US" altLang="en-US" sz="1700" dirty="0"/>
              <a:t> </a:t>
            </a:r>
            <a:r>
              <a:rPr lang="en-US" altLang="en-US" sz="1700" i="1" dirty="0"/>
              <a:t>true</a:t>
            </a:r>
            <a:r>
              <a:rPr lang="en-US" altLang="en-US" sz="1700" dirty="0"/>
              <a:t>)   = </a:t>
            </a:r>
            <a:r>
              <a:rPr lang="en-US" altLang="en-US" sz="1700" i="1" dirty="0"/>
              <a:t>true</a:t>
            </a:r>
            <a:r>
              <a:rPr lang="en-US" altLang="en-US" sz="1700" dirty="0"/>
              <a:t>,</a:t>
            </a:r>
            <a:br>
              <a:rPr lang="en-US" altLang="en-US" sz="1700" dirty="0"/>
            </a:br>
            <a:r>
              <a:rPr lang="en-US" altLang="en-US" sz="1700" dirty="0"/>
              <a:t>          (</a:t>
            </a:r>
            <a:r>
              <a:rPr lang="en-US" altLang="en-US" sz="1700" i="1" dirty="0"/>
              <a:t>unknown</a:t>
            </a:r>
            <a:r>
              <a:rPr lang="en-US" altLang="en-US" sz="1700" dirty="0"/>
              <a:t> </a:t>
            </a:r>
            <a:r>
              <a:rPr lang="en-US" altLang="en-US" sz="1700" b="1" dirty="0"/>
              <a:t>or</a:t>
            </a:r>
            <a:r>
              <a:rPr lang="en-US" altLang="en-US" sz="1700" dirty="0"/>
              <a:t> </a:t>
            </a:r>
            <a:r>
              <a:rPr lang="en-US" altLang="en-US" sz="1700" i="1" dirty="0"/>
              <a:t>false</a:t>
            </a:r>
            <a:r>
              <a:rPr lang="en-US" altLang="en-US" sz="1700" dirty="0"/>
              <a:t>)  = </a:t>
            </a:r>
            <a:r>
              <a:rPr lang="en-US" altLang="en-US" sz="1700" i="1" dirty="0"/>
              <a:t>unknown</a:t>
            </a:r>
            <a:br>
              <a:rPr lang="en-US" altLang="en-US" sz="1700" dirty="0"/>
            </a:br>
            <a:r>
              <a:rPr lang="en-US" altLang="en-US" sz="1700" dirty="0"/>
              <a:t>          (</a:t>
            </a:r>
            <a:r>
              <a:rPr lang="en-US" altLang="en-US" sz="1700" i="1" dirty="0"/>
              <a:t>unknown </a:t>
            </a:r>
            <a:r>
              <a:rPr lang="en-US" altLang="en-US" sz="1700" b="1" dirty="0"/>
              <a:t>or</a:t>
            </a:r>
            <a:r>
              <a:rPr lang="en-US" altLang="en-US" sz="1700" i="1" dirty="0"/>
              <a:t> unknown) = unknown</a:t>
            </a:r>
          </a:p>
          <a:p>
            <a:r>
              <a:rPr lang="en-US" altLang="en-US" sz="1700" dirty="0"/>
              <a:t>Result of </a:t>
            </a:r>
            <a:r>
              <a:rPr lang="en-US" altLang="en-US" sz="1700" b="1" dirty="0"/>
              <a:t>where </a:t>
            </a:r>
            <a:r>
              <a:rPr lang="en-US" altLang="en-US" sz="1700" dirty="0"/>
              <a:t>clause predicate is treated as </a:t>
            </a:r>
            <a:r>
              <a:rPr lang="en-US" altLang="en-US" sz="1700" i="1" dirty="0"/>
              <a:t>false </a:t>
            </a:r>
            <a:r>
              <a:rPr lang="en-US" altLang="en-US" sz="1700" dirty="0"/>
              <a:t>if it evaluates to </a:t>
            </a:r>
            <a:r>
              <a:rPr lang="en-US" altLang="en-US" sz="1700" i="1" dirty="0"/>
              <a:t>unknown</a:t>
            </a:r>
            <a:endParaRPr lang="en-US" alt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364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D04E4-5430-4145-A6C0-0DF26298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 sz="3600" dirty="0"/>
              <a:t>Aggregate Functions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0AEF6-1935-4C2D-91D0-5EB61BF7D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277"/>
            <a:ext cx="8596668" cy="4467086"/>
          </a:xfrm>
        </p:spPr>
        <p:txBody>
          <a:bodyPr/>
          <a:lstStyle/>
          <a:p>
            <a:pPr>
              <a:tabLst>
                <a:tab pos="2222500" algn="l"/>
              </a:tabLst>
            </a:pPr>
            <a:r>
              <a:rPr lang="en-US" altLang="en-US" sz="1800" dirty="0"/>
              <a:t>These functions operate on the multiset of values of a column of a relation, and return a value</a:t>
            </a:r>
          </a:p>
          <a:p>
            <a:pPr>
              <a:buFont typeface="Monotype Sorts" charset="2"/>
              <a:buNone/>
              <a:tabLst>
                <a:tab pos="2222500" algn="l"/>
              </a:tabLst>
            </a:pPr>
            <a:r>
              <a:rPr lang="en-US" altLang="en-US" sz="1800" dirty="0"/>
              <a:t>		</a:t>
            </a:r>
            <a:r>
              <a:rPr lang="en-US" altLang="en-US" sz="1800" b="1" dirty="0"/>
              <a:t>avg: </a:t>
            </a:r>
            <a:r>
              <a:rPr lang="en-US" altLang="en-US" sz="1800" dirty="0"/>
              <a:t>average value</a:t>
            </a:r>
            <a:br>
              <a:rPr lang="en-US" altLang="en-US" sz="1800" dirty="0"/>
            </a:br>
            <a:r>
              <a:rPr lang="en-US" altLang="en-US" sz="1800" dirty="0"/>
              <a:t>	</a:t>
            </a:r>
            <a:r>
              <a:rPr lang="en-US" altLang="en-US" sz="1800" b="1" dirty="0"/>
              <a:t>min:  </a:t>
            </a:r>
            <a:r>
              <a:rPr lang="en-US" altLang="en-US" sz="1800" dirty="0"/>
              <a:t>minimum value</a:t>
            </a:r>
            <a:br>
              <a:rPr lang="en-US" altLang="en-US" sz="1800" dirty="0"/>
            </a:br>
            <a:r>
              <a:rPr lang="en-US" altLang="en-US" sz="1800" dirty="0"/>
              <a:t>	</a:t>
            </a:r>
            <a:r>
              <a:rPr lang="en-US" altLang="en-US" sz="1800" b="1" dirty="0"/>
              <a:t>max:  </a:t>
            </a:r>
            <a:r>
              <a:rPr lang="en-US" altLang="en-US" sz="1800" dirty="0"/>
              <a:t>maximum value</a:t>
            </a:r>
            <a:br>
              <a:rPr lang="en-US" altLang="en-US" sz="1800" dirty="0"/>
            </a:br>
            <a:r>
              <a:rPr lang="en-US" altLang="en-US" sz="1800" dirty="0"/>
              <a:t>	</a:t>
            </a:r>
            <a:r>
              <a:rPr lang="en-US" altLang="en-US" sz="1800" b="1" dirty="0"/>
              <a:t>sum:  </a:t>
            </a:r>
            <a:r>
              <a:rPr lang="en-US" altLang="en-US" sz="1800" dirty="0"/>
              <a:t>sum of values</a:t>
            </a:r>
            <a:br>
              <a:rPr lang="en-US" altLang="en-US" sz="1800" dirty="0"/>
            </a:br>
            <a:r>
              <a:rPr lang="en-US" altLang="en-US" sz="1800" dirty="0"/>
              <a:t>	</a:t>
            </a:r>
            <a:r>
              <a:rPr lang="en-US" altLang="en-US" sz="1800" b="1" dirty="0"/>
              <a:t>count:  </a:t>
            </a:r>
            <a:r>
              <a:rPr lang="en-US" altLang="en-US" sz="1800" dirty="0"/>
              <a:t>number of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85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74540-94DE-4AFC-9AE0-9A78ABBB2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altLang="en-US" sz="3600" dirty="0"/>
              <a:t>Aggregate Functions Examples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BD5CE-1AA5-4D2B-8591-85B68242D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2875"/>
            <a:ext cx="8596668" cy="4608488"/>
          </a:xfrm>
        </p:spPr>
        <p:txBody>
          <a:bodyPr/>
          <a:lstStyle/>
          <a:p>
            <a:pPr>
              <a:tabLst>
                <a:tab pos="1711325" algn="l"/>
              </a:tabLst>
            </a:pPr>
            <a:r>
              <a:rPr lang="en-US" altLang="en-US" sz="1700" dirty="0"/>
              <a:t>Find the average salary of instructors in the Computer Science department 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711325" algn="l"/>
              </a:tabLst>
            </a:pPr>
            <a:r>
              <a:rPr lang="en-US" altLang="en-US" sz="1700" b="1" dirty="0"/>
              <a:t>select avg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= 'Comp. Sci.';</a:t>
            </a:r>
          </a:p>
          <a:p>
            <a:pPr>
              <a:tabLst>
                <a:tab pos="1711325" algn="l"/>
              </a:tabLst>
            </a:pPr>
            <a:r>
              <a:rPr kumimoji="0" lang="en-US" altLang="en-US" sz="1700" dirty="0"/>
              <a:t>Find the total number of instructors who teach a course in the Spring 2018 semester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711325" algn="l"/>
              </a:tabLst>
            </a:pPr>
            <a:r>
              <a:rPr kumimoji="0" lang="en-US" altLang="en-US" sz="1700" b="1" dirty="0"/>
              <a:t>select count </a:t>
            </a:r>
            <a:r>
              <a:rPr kumimoji="0" lang="en-US" altLang="en-US" sz="1700" dirty="0"/>
              <a:t>(</a:t>
            </a:r>
            <a:r>
              <a:rPr kumimoji="0" lang="en-US" altLang="en-US" sz="1700" b="1" dirty="0"/>
              <a:t>distinct 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)</a:t>
            </a:r>
            <a:br>
              <a:rPr kumimoji="0" lang="en-US" altLang="en-US" sz="1700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teaches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where </a:t>
            </a:r>
            <a:r>
              <a:rPr kumimoji="0" lang="en-US" altLang="en-US" sz="1700" i="1" dirty="0"/>
              <a:t>semester </a:t>
            </a:r>
            <a:r>
              <a:rPr kumimoji="0" lang="en-US" altLang="en-US" sz="1700" dirty="0"/>
              <a:t>= 'Spring' </a:t>
            </a:r>
            <a:r>
              <a:rPr kumimoji="0" lang="en-US" altLang="en-US" sz="1700" b="1" dirty="0"/>
              <a:t>and </a:t>
            </a:r>
            <a:r>
              <a:rPr kumimoji="0" lang="en-US" altLang="en-US" sz="1700" i="1" dirty="0"/>
              <a:t>year </a:t>
            </a:r>
            <a:r>
              <a:rPr kumimoji="0" lang="en-US" altLang="en-US" sz="1700" dirty="0"/>
              <a:t>= 2018;</a:t>
            </a:r>
          </a:p>
          <a:p>
            <a:pPr>
              <a:tabLst>
                <a:tab pos="1711325" algn="l"/>
              </a:tabLst>
            </a:pPr>
            <a:r>
              <a:rPr kumimoji="0" lang="en-US" altLang="en-US" sz="1700" dirty="0"/>
              <a:t>Find the number of tuples (records) in the </a:t>
            </a:r>
            <a:r>
              <a:rPr kumimoji="0" lang="en-US" altLang="en-US" sz="1700" i="1" dirty="0"/>
              <a:t>course </a:t>
            </a:r>
            <a:r>
              <a:rPr kumimoji="0" lang="en-US" altLang="en-US" sz="1700" dirty="0"/>
              <a:t>relation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1711325" algn="l"/>
              </a:tabLst>
            </a:pPr>
            <a:r>
              <a:rPr kumimoji="0" lang="en-US" altLang="en-US" sz="1700" b="1" dirty="0"/>
              <a:t>select count </a:t>
            </a:r>
            <a:r>
              <a:rPr kumimoji="0" lang="en-US" altLang="en-US" sz="1700" dirty="0"/>
              <a:t>(*)</a:t>
            </a:r>
            <a:br>
              <a:rPr kumimoji="0" lang="en-US" altLang="en-US" sz="1700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course</a:t>
            </a:r>
            <a:r>
              <a:rPr kumimoji="0" lang="en-US" altLang="en-US" sz="1700" dirty="0"/>
              <a:t>;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B91948-0E9F-4599-AD38-C1B681900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374" y="3177274"/>
            <a:ext cx="3582121" cy="365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798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CC25D-AAC2-459D-8F1D-C37D9924A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sz="3600" dirty="0"/>
              <a:t>Aggregate Functions – Group By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1E722-ACF7-4774-9D80-17A0FDF9C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7143"/>
            <a:ext cx="8596668" cy="4514220"/>
          </a:xfrm>
        </p:spPr>
        <p:txBody>
          <a:bodyPr/>
          <a:lstStyle/>
          <a:p>
            <a:pPr>
              <a:tabLst>
                <a:tab pos="625475" algn="l"/>
              </a:tabLst>
            </a:pPr>
            <a:r>
              <a:rPr lang="en-US" altLang="en-US" sz="1700" dirty="0"/>
              <a:t>Find the average salary of instructors in each department</a:t>
            </a:r>
          </a:p>
          <a:p>
            <a:pPr lvl="1">
              <a:buFont typeface="Wingdings" panose="05000000000000000000" pitchFamily="2" charset="2"/>
              <a:buChar char="q"/>
              <a:tabLst>
                <a:tab pos="625475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/>
              <a:t>avg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avg_salary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group by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;</a:t>
            </a:r>
          </a:p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5C1F6C9-1138-4131-8EB1-8C364C0B7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771" t="2012" r="19587" b="13353"/>
          <a:stretch/>
        </p:blipFill>
        <p:spPr>
          <a:xfrm>
            <a:off x="842705" y="2934056"/>
            <a:ext cx="3930444" cy="341553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DADD2D8-F257-472C-8C9E-605A0330D3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384" t="3188" r="31718" b="23128"/>
          <a:stretch/>
        </p:blipFill>
        <p:spPr>
          <a:xfrm>
            <a:off x="5727738" y="3526081"/>
            <a:ext cx="2426304" cy="223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63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ADF5B-AECA-49B9-B49B-A90E05328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726"/>
          </a:xfrm>
        </p:spPr>
        <p:txBody>
          <a:bodyPr/>
          <a:lstStyle/>
          <a:p>
            <a:r>
              <a:rPr lang="en-US" altLang="en-US" sz="3600" dirty="0"/>
              <a:t>Aggregation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D8027-4C1A-41E6-84EC-8EA018575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7143"/>
            <a:ext cx="8596668" cy="4514220"/>
          </a:xfrm>
        </p:spPr>
        <p:txBody>
          <a:bodyPr/>
          <a:lstStyle/>
          <a:p>
            <a:r>
              <a:rPr lang="en-US" altLang="en-US" sz="1700" dirty="0"/>
              <a:t>Attributes in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clause outside of aggregate functions must appear in </a:t>
            </a:r>
            <a:r>
              <a:rPr lang="en-US" altLang="en-US" sz="1700" b="1" dirty="0"/>
              <a:t>group by</a:t>
            </a:r>
            <a:r>
              <a:rPr lang="en-US" altLang="en-US" sz="1700" dirty="0"/>
              <a:t> list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700" dirty="0"/>
              <a:t>/* erroneous query */</a:t>
            </a:r>
            <a:br>
              <a:rPr lang="en-US" altLang="en-US" sz="1700" dirty="0"/>
            </a:br>
            <a:r>
              <a:rPr lang="en-US" altLang="en-US" sz="1700" b="1" dirty="0"/>
              <a:t>select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ID</a:t>
            </a:r>
            <a:r>
              <a:rPr lang="en-US" altLang="en-US" sz="1700" dirty="0"/>
              <a:t>, </a:t>
            </a:r>
            <a:r>
              <a:rPr lang="en-US" altLang="en-US" sz="1700" b="1" dirty="0"/>
              <a:t>avg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group by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;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5BF0AD-811A-4FC2-B991-A040AB0A1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092" y="2265264"/>
            <a:ext cx="4341039" cy="398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26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43D58-53B1-40E6-953F-F085069B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726"/>
          </a:xfrm>
        </p:spPr>
        <p:txBody>
          <a:bodyPr/>
          <a:lstStyle/>
          <a:p>
            <a:r>
              <a:rPr lang="en-US" altLang="en-US" sz="3600" dirty="0"/>
              <a:t>Aggregate Functions – Having Clause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D5E9A-41EE-47DF-820F-2B8E45FB9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7143"/>
            <a:ext cx="8596668" cy="4514220"/>
          </a:xfrm>
        </p:spPr>
        <p:txBody>
          <a:bodyPr/>
          <a:lstStyle/>
          <a:p>
            <a:pPr>
              <a:tabLst>
                <a:tab pos="1489075" algn="l"/>
              </a:tabLst>
            </a:pPr>
            <a:r>
              <a:rPr lang="en-US" altLang="en-US" sz="1800" dirty="0"/>
              <a:t>Find the names and average salaries of all departments whose average salary is greater than 42000</a:t>
            </a:r>
          </a:p>
          <a:p>
            <a:pPr marL="57150" indent="0">
              <a:buNone/>
            </a:pPr>
            <a:r>
              <a:rPr lang="en-US" altLang="en-US" sz="1600" b="1" dirty="0"/>
              <a:t>                          select </a:t>
            </a:r>
            <a:r>
              <a:rPr lang="en-US" altLang="en-US" sz="1600" i="1" dirty="0" err="1"/>
              <a:t>dept_name</a:t>
            </a:r>
            <a:r>
              <a:rPr lang="en-US" altLang="en-US" sz="1600" dirty="0"/>
              <a:t>, </a:t>
            </a:r>
            <a:r>
              <a:rPr lang="en-US" altLang="en-US" sz="1600" b="1" dirty="0"/>
              <a:t>avg </a:t>
            </a:r>
            <a:r>
              <a:rPr lang="en-US" altLang="en-US" sz="1600" dirty="0"/>
              <a:t>(</a:t>
            </a:r>
            <a:r>
              <a:rPr lang="en-US" altLang="en-US" sz="1600" i="1" dirty="0"/>
              <a:t>salary</a:t>
            </a:r>
            <a:r>
              <a:rPr lang="en-US" altLang="en-US" sz="1600" dirty="0"/>
              <a:t>) </a:t>
            </a:r>
            <a:r>
              <a:rPr lang="en-US" altLang="en-US" sz="1600" b="1" dirty="0"/>
              <a:t>as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avg_salary</a:t>
            </a:r>
            <a:endParaRPr lang="en-US" altLang="en-US" sz="1600" i="1" dirty="0"/>
          </a:p>
          <a:p>
            <a:pPr marL="57150" indent="0">
              <a:buNone/>
            </a:pPr>
            <a:r>
              <a:rPr lang="en-US" altLang="en-US" sz="1600" b="1" dirty="0"/>
              <a:t>                          from </a:t>
            </a:r>
            <a:r>
              <a:rPr lang="en-US" altLang="en-US" sz="1600" i="1" dirty="0"/>
              <a:t>instructor</a:t>
            </a:r>
          </a:p>
          <a:p>
            <a:pPr marL="57150" indent="0">
              <a:buNone/>
            </a:pPr>
            <a:r>
              <a:rPr lang="en-US" altLang="en-US" sz="1600" b="1" dirty="0"/>
              <a:t>                          group by </a:t>
            </a:r>
            <a:r>
              <a:rPr lang="en-US" altLang="en-US" sz="1600" i="1" dirty="0" err="1"/>
              <a:t>dept_name</a:t>
            </a:r>
            <a:endParaRPr lang="en-US" altLang="en-US" sz="1600" i="1" dirty="0"/>
          </a:p>
          <a:p>
            <a:pPr marL="57150" indent="0">
              <a:buNone/>
            </a:pPr>
            <a:r>
              <a:rPr lang="en-US" altLang="en-US" sz="1600" b="1" dirty="0"/>
              <a:t>                          having avg </a:t>
            </a:r>
            <a:r>
              <a:rPr lang="en-US" altLang="en-US" sz="1600" dirty="0"/>
              <a:t>(</a:t>
            </a:r>
            <a:r>
              <a:rPr lang="en-US" altLang="en-US" sz="1600" i="1" dirty="0"/>
              <a:t>salary</a:t>
            </a:r>
            <a:r>
              <a:rPr lang="en-US" altLang="en-US" sz="1600" dirty="0"/>
              <a:t>) &gt; 42000;</a:t>
            </a:r>
            <a:endParaRPr lang="en-US" altLang="en-US" sz="1800" dirty="0"/>
          </a:p>
          <a:p>
            <a:pPr>
              <a:tabLst>
                <a:tab pos="1489075" algn="l"/>
              </a:tabLst>
            </a:pPr>
            <a:endParaRPr lang="en-US" altLang="en-US" sz="900" dirty="0"/>
          </a:p>
          <a:p>
            <a:pPr>
              <a:tabLst>
                <a:tab pos="1489075" algn="l"/>
              </a:tabLst>
            </a:pPr>
            <a:r>
              <a:rPr lang="en-US" altLang="en-US" sz="1800" dirty="0"/>
              <a:t>Note: predicates in the </a:t>
            </a:r>
            <a:r>
              <a:rPr lang="en-US" altLang="en-US" sz="1800" b="1" dirty="0"/>
              <a:t>having</a:t>
            </a:r>
            <a:r>
              <a:rPr lang="en-US" altLang="en-US" sz="1800" dirty="0"/>
              <a:t> clause are applied after the formation of groups whereas predicates in the </a:t>
            </a:r>
            <a:r>
              <a:rPr lang="en-US" altLang="en-US" sz="1800" b="1" dirty="0"/>
              <a:t>where</a:t>
            </a:r>
            <a:r>
              <a:rPr lang="en-US" altLang="en-US" sz="1800" dirty="0"/>
              <a:t> clause are applied before forming groups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5781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439</TotalTime>
  <Words>3106</Words>
  <Application>Microsoft Office PowerPoint</Application>
  <PresentationFormat>Widescreen</PresentationFormat>
  <Paragraphs>266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Monotype Sorts</vt:lpstr>
      <vt:lpstr>Arial</vt:lpstr>
      <vt:lpstr>Century Gothic</vt:lpstr>
      <vt:lpstr>Consolas</vt:lpstr>
      <vt:lpstr>Roboto</vt:lpstr>
      <vt:lpstr>Segoe UI</vt:lpstr>
      <vt:lpstr>Symbol</vt:lpstr>
      <vt:lpstr>Trebuchet MS</vt:lpstr>
      <vt:lpstr>verdana</vt:lpstr>
      <vt:lpstr>verdana</vt:lpstr>
      <vt:lpstr>Wingdings</vt:lpstr>
      <vt:lpstr>Wingdings 3</vt:lpstr>
      <vt:lpstr>Facet</vt:lpstr>
      <vt:lpstr>Intro to SQL</vt:lpstr>
      <vt:lpstr>Outline</vt:lpstr>
      <vt:lpstr>History</vt:lpstr>
      <vt:lpstr>SQL Parts</vt:lpstr>
      <vt:lpstr>Data Definition Language</vt:lpstr>
      <vt:lpstr>Domain Types in SQL</vt:lpstr>
      <vt:lpstr>Create Table Construct</vt:lpstr>
      <vt:lpstr>Integrity Constraints in Create Table</vt:lpstr>
      <vt:lpstr>And a Few More Relation Definitions</vt:lpstr>
      <vt:lpstr>And More</vt:lpstr>
      <vt:lpstr>Updates to Tables</vt:lpstr>
      <vt:lpstr>Basic Query Structure </vt:lpstr>
      <vt:lpstr>The select Clause</vt:lpstr>
      <vt:lpstr>The select Clause (Cont.)</vt:lpstr>
      <vt:lpstr>The select Clause (Cont.)</vt:lpstr>
      <vt:lpstr>The from Clause</vt:lpstr>
      <vt:lpstr>The where Clause</vt:lpstr>
      <vt:lpstr>Examples</vt:lpstr>
      <vt:lpstr>Where Clause Predicates</vt:lpstr>
      <vt:lpstr>The Rename Operation</vt:lpstr>
      <vt:lpstr>Self Join Example</vt:lpstr>
      <vt:lpstr>Solutions</vt:lpstr>
      <vt:lpstr>String Operations</vt:lpstr>
      <vt:lpstr>String Operations (Cont.)</vt:lpstr>
      <vt:lpstr>Ordering the Display of Tuples</vt:lpstr>
      <vt:lpstr>Set Operations</vt:lpstr>
      <vt:lpstr>Set Operations (Cont.)</vt:lpstr>
      <vt:lpstr>Null Values</vt:lpstr>
      <vt:lpstr>Null Values (Cont.)</vt:lpstr>
      <vt:lpstr>Aggregate Functions</vt:lpstr>
      <vt:lpstr>Aggregate Functions Examples</vt:lpstr>
      <vt:lpstr>Aggregate Functions – Group By</vt:lpstr>
      <vt:lpstr>Aggregation (Cont.)</vt:lpstr>
      <vt:lpstr>Aggregate Functions – Having Clause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SQL</dc:title>
  <dc:creator>Jingnan Xie</dc:creator>
  <cp:lastModifiedBy>Jingnan Xie</cp:lastModifiedBy>
  <cp:revision>4</cp:revision>
  <dcterms:created xsi:type="dcterms:W3CDTF">2021-01-15T21:22:33Z</dcterms:created>
  <dcterms:modified xsi:type="dcterms:W3CDTF">2025-09-08T14:15:25Z</dcterms:modified>
</cp:coreProperties>
</file>