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8" r:id="rId29"/>
    <p:sldId id="289" r:id="rId30"/>
    <p:sldId id="290" r:id="rId31"/>
    <p:sldId id="292" r:id="rId32"/>
    <p:sldId id="293" r:id="rId33"/>
    <p:sldId id="295" r:id="rId34"/>
    <p:sldId id="294" r:id="rId35"/>
    <p:sldId id="296" r:id="rId36"/>
    <p:sldId id="297" r:id="rId37"/>
    <p:sldId id="298" r:id="rId38"/>
    <p:sldId id="299" r:id="rId39"/>
    <p:sldId id="302" r:id="rId40"/>
    <p:sldId id="303" r:id="rId41"/>
    <p:sldId id="304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7" r:id="rId50"/>
    <p:sldId id="318" r:id="rId51"/>
    <p:sldId id="319" r:id="rId52"/>
    <p:sldId id="320" r:id="rId53"/>
    <p:sldId id="324" r:id="rId54"/>
    <p:sldId id="325" r:id="rId55"/>
    <p:sldId id="326" r:id="rId56"/>
    <p:sldId id="327" r:id="rId57"/>
    <p:sldId id="328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49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69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6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3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14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6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8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3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5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65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583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37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2160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45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30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4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7E522-C1A5-48B3-8A85-65579FA4A63C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45135AB-D48B-4758-9EBF-5221DB633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0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0764F-5174-4F5D-BFB5-2E7909FB1E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Database Design Using the E-R Model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F116E-D2C7-459F-A038-6BEC63DDFE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X</a:t>
            </a:r>
          </a:p>
        </p:txBody>
      </p:sp>
    </p:spTree>
    <p:extLst>
      <p:ext uri="{BB962C8B-B14F-4D97-AF65-F5344CB8AC3E}">
        <p14:creationId xmlns:p14="http://schemas.microsoft.com/office/powerpoint/2010/main" val="2469651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F7EAD-70C0-469B-985B-4EC4BC2CC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4738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38E6A-BCAD-4053-9C9C-1A67D097B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5167"/>
            <a:ext cx="8596668" cy="4646195"/>
          </a:xfrm>
        </p:spPr>
        <p:txBody>
          <a:bodyPr>
            <a:normAutofit/>
          </a:bodyPr>
          <a:lstStyle/>
          <a:p>
            <a:r>
              <a:rPr lang="en-US" altLang="en-US" sz="1800" dirty="0"/>
              <a:t>Overview of the Design Process</a:t>
            </a:r>
          </a:p>
          <a:p>
            <a:r>
              <a:rPr lang="en-US" altLang="en-US" sz="1800" dirty="0"/>
              <a:t>The Entity-Relationship Model</a:t>
            </a:r>
          </a:p>
          <a:p>
            <a:r>
              <a:rPr lang="en-US" altLang="en-US" sz="1800" dirty="0"/>
              <a:t>Mapping Cardinalities</a:t>
            </a:r>
          </a:p>
          <a:p>
            <a:r>
              <a:rPr lang="en-US" altLang="en-US" sz="1800" dirty="0"/>
              <a:t>Primary Key</a:t>
            </a:r>
          </a:p>
          <a:p>
            <a:r>
              <a:rPr lang="en-US" altLang="en-US" sz="1800" dirty="0"/>
              <a:t>Removing Redundant Attributes in Entity Sets</a:t>
            </a:r>
          </a:p>
          <a:p>
            <a:r>
              <a:rPr lang="en-US" altLang="en-US" sz="1800" dirty="0"/>
              <a:t>Reducing ER Diagrams to Relational Schemas</a:t>
            </a:r>
          </a:p>
          <a:p>
            <a:r>
              <a:rPr lang="en-US" altLang="en-US" dirty="0"/>
              <a:t>Extended E-R Features</a:t>
            </a:r>
          </a:p>
          <a:p>
            <a:r>
              <a:rPr lang="en-US" altLang="en-US" dirty="0"/>
              <a:t>Entity-Relationship Design Issues</a:t>
            </a:r>
          </a:p>
          <a:p>
            <a:r>
              <a:rPr lang="en-US" altLang="en-US" dirty="0"/>
              <a:t>Alternative Notations for Modeling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45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15CF0-FEDC-4750-BA27-C633D3B9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994"/>
          </a:xfrm>
        </p:spPr>
        <p:txBody>
          <a:bodyPr/>
          <a:lstStyle/>
          <a:p>
            <a:r>
              <a:rPr lang="en-US" altLang="en-US" dirty="0">
                <a:effectLst/>
              </a:rPr>
              <a:t>Design Phases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49571-2296-4A47-AE19-1DBE32ABD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69"/>
            <a:ext cx="8596668" cy="450479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Initial phase -- characterize fully the data needs of the prospective database users.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Second phase  -- choosing  a data model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Applying the concepts of the chosen data model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Translating  these requirements into a conceptual schema of the database.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 fully developed conceptual schema indicates the functional requirements of the enterprise.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Describe the kinds of operations (or transactions) that will be performed on the data.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9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ECF0C-52ED-4592-9EF2-A42FE0D6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 altLang="en-US" dirty="0">
                <a:effectLst/>
              </a:rPr>
              <a:t>Design Phases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BB9D6-3ECA-4E59-9DDF-5AFC1F07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4849"/>
            <a:ext cx="8596668" cy="447651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Final Phase -- Moving from an abstract data model to the implementation of the database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Logical Design –  Deciding on the database schema. </a:t>
            </a:r>
          </a:p>
          <a:p>
            <a:pPr marL="11430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Database design requires that we find a “good” collection of relation schemas.</a:t>
            </a:r>
          </a:p>
          <a:p>
            <a:pPr marL="11430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Business decision – What attributes should we record in the database?</a:t>
            </a:r>
          </a:p>
          <a:p>
            <a:pPr marL="1143000" marR="0" lvl="2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Computer Science decision –  What relation schemas should we have and how should the attributes be distributed among the various relation schemas?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Physical Design – Deciding on the physical layout of the database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4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760EC-7A54-4021-A165-0F4209534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/>
          <a:lstStyle/>
          <a:p>
            <a:r>
              <a:rPr lang="en-US" altLang="en-US" dirty="0">
                <a:effectLst/>
              </a:rPr>
              <a:t>Design Alternatives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FAC75-5B4C-4DF9-8E81-5B6FEDDA5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9435"/>
            <a:ext cx="8596668" cy="455192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designing a database schema, we must ensure that we avoid two major pitfalls: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Redundancy:  a bad design  may result in repeat information. 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Redundant representation of information may lead to data inconsistency among the various copies of information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Incompleteness: a bad design may make certain aspects of the enterprise difficult or impossible to model.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Avoiding bad designs is not enough. There may be a  large number  of  good designs from which we must choose.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1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013F-8201-4507-9DBB-B046AF18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0153"/>
          </a:xfrm>
        </p:spPr>
        <p:txBody>
          <a:bodyPr/>
          <a:lstStyle/>
          <a:p>
            <a:r>
              <a:rPr lang="en-US" altLang="en-US" dirty="0">
                <a:effectLst/>
              </a:rPr>
              <a:t>Design Approaches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75414-9399-4C71-AEE0-4ABBC1307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9435"/>
            <a:ext cx="8596668" cy="455192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Entity Relationship Model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Models an enterprise as a collection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entities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relationships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Entity: a “thing” or “object” in the enterprise that is distinguishable from other objects</a:t>
            </a:r>
          </a:p>
          <a:p>
            <a:pPr marL="1428750" marR="0" lvl="3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Described by a set of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attributes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panose="020B0600070205080204" pitchFamily="34" charset="-128"/>
            </a:endParaRP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Relationship: an association among several entities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Represented diagrammatically by an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entity-relationship diagram: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Normalization Theory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Formalize what designs are bad, and test for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8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E542-92CE-47C5-9554-7342B1316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97964"/>
            <a:ext cx="8596668" cy="618673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ER model -- Database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82ED6-C77B-46AC-8B1F-D77FC8BB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7"/>
            <a:ext cx="8596668" cy="522472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ER data model employs three basic concepts: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entity sets,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relationship sets,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attributes.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ER model also has an associated diagrammatic representation,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ER diagram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which can express the overall logical structure of a database graphically</a:t>
            </a:r>
            <a:r>
              <a:rPr kumimoji="1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2CA2FC-AAB3-4F0D-B594-96A073BFC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618" y="3876958"/>
            <a:ext cx="6322100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352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F0AEB-FB41-4515-B9D8-8B55CE42F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421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Entity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3F053-D6CB-4D14-AA4E-116EB7B67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9435"/>
            <a:ext cx="8596668" cy="455192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entity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an object that exists and is distinguishable from other objects.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Example:  specific person, company, event, plant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entity set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a set of entities of the same type that share the same properties.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Example: set of all persons, companies, trees, holidays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entity is represented by a set of attributes; i.e., descriptive properties possessed by all members of an entity set.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Example: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    	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instructor 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ID, name, salary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)</a:t>
            </a:r>
            <a:b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</a:b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	course=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, title, credits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)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Helvetica"/>
              <a:ea typeface="ＭＳ Ｐゴシック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subset of the attributes form a 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primary key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of the entity set</a:t>
            </a: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 which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uniquely identify each member (entity) of the set.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280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CAB44-74B9-40CA-806A-909CD6EF7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Entity Sets --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instructor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and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student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565362-F936-4351-A162-246C9EBFE7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508" y="2124239"/>
            <a:ext cx="6742820" cy="375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29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E9061-7A07-4344-ABE8-29572A729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27902"/>
            <a:ext cx="8596668" cy="848412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Entity sets in ER Diagram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99C24-381D-4A17-AD6F-450872B28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9435"/>
            <a:ext cx="8596668" cy="4551927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  Entity sets can be represented graphically as follows: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Rectangles represent entity sets.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Attributes listed inside entity rectangle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Underline indicates primary key attribute(s)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BAFA30-D676-4AF2-ABFE-AD990B3EB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053" y="3429000"/>
            <a:ext cx="4462659" cy="17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57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86EB0-3031-473D-BD71-13591FAB4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421"/>
          </a:xfrm>
        </p:spPr>
        <p:txBody>
          <a:bodyPr/>
          <a:lstStyle/>
          <a:p>
            <a:r>
              <a:rPr lang="en-US" dirty="0">
                <a:ea typeface="+mj-ea"/>
              </a:rPr>
              <a:t>Relationship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F999F-B4B6-448F-8EFA-A4F892449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69"/>
            <a:ext cx="8596668" cy="450479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536700" algn="ctr"/>
                <a:tab pos="3543300" algn="ctr"/>
                <a:tab pos="5481638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relationship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an association among several entities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Example: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44553 (Peltier</a:t>
            </a:r>
            <a:r>
              <a:rPr kumimoji="1" lang="en-US" altLang="en-US" sz="17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	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advisor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22222 (</a:t>
            </a:r>
            <a:r>
              <a:rPr kumimoji="1" lang="en-US" altLang="en-US" sz="17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Einstein)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entity	relationship set 	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entity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>
                <a:tab pos="1536700" algn="ctr"/>
                <a:tab pos="3543300" algn="ctr"/>
                <a:tab pos="5481638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relationship set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a mathematical relation among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 2 entities, each taken from entity sets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			{(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…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1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) |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 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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…,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1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  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1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}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</a:b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where (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1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2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, …,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e</a:t>
            </a:r>
            <a:r>
              <a:rPr kumimoji="1" lang="en-US" altLang="en-US" sz="1700" b="0" i="1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) is a relationship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>
                <a:tab pos="1536700" algn="ctr"/>
                <a:tab pos="3543300" algn="ctr"/>
                <a:tab pos="5481638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  <a:sym typeface="Symbol" panose="05050102010706020507" pitchFamily="18" charset="2"/>
              </a:rPr>
              <a:t>Example: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  <a:sym typeface="Symbol" panose="05050102010706020507" pitchFamily="18" charset="2"/>
              </a:rPr>
              <a:t>		        (44553 (Peltier), 22222 (Einstein)) 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  <a:sym typeface="Symbol" panose="05050102010706020507" pitchFamily="18" charset="2"/>
              </a:rPr>
              <a:t>advisor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793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5CAB-CF03-46F4-A5EE-F8B6A147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086E3-2C0C-4D22-9B0E-3652FD1EF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703"/>
            <a:ext cx="8596668" cy="4457659"/>
          </a:xfrm>
        </p:spPr>
        <p:txBody>
          <a:bodyPr/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Example: we define the relationship set  </a:t>
            </a:r>
            <a:r>
              <a:rPr kumimoji="1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advisor</a:t>
            </a: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to denote the associations between students and the instructors who act as their advisors.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Pictorially, we draw a line between related entities.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D27D2C-EFC4-4A72-BE7C-561214598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131" y="2889805"/>
            <a:ext cx="4968671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87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95642-0495-4C48-A812-4E554F356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40091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Relationship  Sets via ER Diagrams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1749-3551-48BF-8C35-938DCB9BA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79629"/>
            <a:ext cx="8596668" cy="4061733"/>
          </a:xfrm>
        </p:spPr>
        <p:txBody>
          <a:bodyPr/>
          <a:lstStyle/>
          <a:p>
            <a:r>
              <a:rPr kumimoji="1" lang="en-US" altLang="en-US" sz="1800" dirty="0"/>
              <a:t>Diamonds represent relationship sets.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AA3F8C-CDB7-4BD2-9E52-5611CFE7D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128" y="3152615"/>
            <a:ext cx="6005080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27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025A-D15C-421A-82EA-813676DAD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384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30A3A-E314-4A96-87EF-3B613A53C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8545"/>
            <a:ext cx="8596668" cy="437281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A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ttribute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(s) can also be associated with a relationship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instance,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advisor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relationship set between entity sets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may have the attribute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date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which tracks when the student started being associated with the advisor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A00AA7-F984-4B18-9A0C-0A3E98A19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170" y="3200381"/>
            <a:ext cx="5998984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75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E6E2-DFE1-4F77-9FE0-64DE34E26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384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with Attributes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CFD701-B0FB-4808-A79D-7267D5671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368" y="2154367"/>
            <a:ext cx="6931753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31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F30D1-95DD-44E7-AD18-BBA68738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875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Roles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07C9E-314C-4574-AC43-1D63635A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703"/>
            <a:ext cx="8596668" cy="4457659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Entity sets of a relationship need not be distinct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Each occurrence of an entity set plays a “role” in the relationship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labels “</a:t>
            </a:r>
            <a:r>
              <a:rPr kumimoji="1" lang="en-US" altLang="ja-JP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”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“</a:t>
            </a:r>
            <a:r>
              <a:rPr kumimoji="1" lang="en-US" altLang="ja-JP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prereq_id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”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are called </a:t>
            </a:r>
            <a:r>
              <a:rPr kumimoji="1" lang="en-US" altLang="ja-JP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roles</a:t>
            </a:r>
            <a:r>
              <a:rPr kumimoji="1" lang="en-US" altLang="ja-JP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4F155A-D8BF-47D6-9603-EEE13B8C1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427" y="3502589"/>
            <a:ext cx="5139373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39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4EDE7-8A67-4B81-8A7C-A556EF16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6396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Degree of a Relationship 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F9410-FCBF-4CE4-AD9E-1CA839905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8544"/>
            <a:ext cx="8596668" cy="4372819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Binary relationship Set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involve two entity sets (or degree two).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most relationship sets in a database system are binary.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Relationships </a:t>
            </a: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among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more than two entity sets are rare.  Most relationships are binary.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Example: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students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work on research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projects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under the guidance of an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relationship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proj_guide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is a ternary relationship </a:t>
            </a: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ＭＳ Ｐゴシック" panose="020B0600070205080204" pitchFamily="34" charset="-128"/>
              </a:rPr>
              <a:t>among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instructor, student,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project</a:t>
            </a:r>
            <a:endParaRPr kumimoji="0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4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506DC-078F-42DC-9510-299507360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Non-binary Relationship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55AF-2975-4657-9798-61C68CA3B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5997"/>
            <a:ext cx="8596668" cy="449536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Most relationship sets are binary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There are  occasions when it is more convenient to represent relationships as non-binary.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E-R Diagram with a Ternary Relationship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5A46A4-CE88-4978-A318-981F09768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522" y="3348921"/>
            <a:ext cx="5096698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75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55CE-9C96-4D05-94A8-4495D6729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9835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Cardinality Constraints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2E624-5C61-43C8-99E6-2E9F44319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277"/>
            <a:ext cx="8596668" cy="446708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Express the number of entities to which another entity can be associated via a relationship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Most useful in describing binary relationship sets.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a binary relationship set, the mapping cardinality must be one of the following types: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One to one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One to many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Many to one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Many to many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902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7237-585D-4649-BB80-E5885FF54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8689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Cardinalities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A43EB07-5351-4B78-8804-BFE0418802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552" y="1651840"/>
            <a:ext cx="6876955" cy="4596560"/>
          </a:xfrm>
        </p:spPr>
      </p:pic>
    </p:spTree>
    <p:extLst>
      <p:ext uri="{BB962C8B-B14F-4D97-AF65-F5344CB8AC3E}">
        <p14:creationId xmlns:p14="http://schemas.microsoft.com/office/powerpoint/2010/main" val="2977364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47F5C-B96E-4129-83B2-09EEB53C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994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Cardinalities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92F11C-A92D-4BB2-B0CA-13A332365E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726" y="1529373"/>
            <a:ext cx="6353667" cy="4908372"/>
          </a:xfrm>
        </p:spPr>
      </p:pic>
    </p:spTree>
    <p:extLst>
      <p:ext uri="{BB962C8B-B14F-4D97-AF65-F5344CB8AC3E}">
        <p14:creationId xmlns:p14="http://schemas.microsoft.com/office/powerpoint/2010/main" val="1853292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286A7-80A0-412A-9A64-E7AC81B11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96652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Cardinality Constraints in ER Diagram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1A3E8-7A29-43F5-84E5-3F9D4F880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7081"/>
            <a:ext cx="8596668" cy="418428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express cardinality constraints by drawing either a directed line (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  <a:sym typeface="Symbol" panose="05050102010706020507" pitchFamily="18" charset="2"/>
              </a:rPr>
              <a:t>), signifying “one,” or an undirected line (—), signifying “many,” between the relationship set and the entity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endParaRPr kumimoji="1" lang="en-US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One-to-one relationship between an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: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 student is associated with at most one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via the relationship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advisor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An instructor is associated with at most one student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3B297D-BCFE-47B9-B708-ABC186CDC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031" y="4072065"/>
            <a:ext cx="553564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80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3334-D164-4A8A-99A2-E0B4EBF6B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One-to-Many Relationship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FF58E-AEAA-4BD8-9042-40DE11DC6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277"/>
            <a:ext cx="8596668" cy="446708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one-to-many relationship between an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an instructor is associated with several (including 0) students via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advisor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 student is associated with at most one instructor via advisor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6EBC6-77DB-4850-A124-5DEF437C7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623" y="3320149"/>
            <a:ext cx="5151566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9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AD0A9-C55C-4B5C-AA25-F7A3AB29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726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Many-to-One Relationships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3A196-9A6A-4948-9B3B-AFCBFA55E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69"/>
            <a:ext cx="8596668" cy="450479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a many-to-one relationship between an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student,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an instructor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is associated with at most one student via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advisor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,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and a student is associated with several (including 0) instructors via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advisor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C0CC1A-3ACC-4D9A-89E0-AC3FB7CDE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708" y="3521163"/>
            <a:ext cx="5877053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11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AFFDE-98BD-4826-A0F2-2E99486B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Many-to-Many Relationship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52E9A-4A6D-44E8-A812-3DE0F7B86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7971"/>
            <a:ext cx="8596668" cy="436339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instructor is associated with several (possibly 0) students via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advisor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student is associated with several (possibly 0) instructors via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advisor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4FC02B-97D0-449E-B99E-6F3560105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873" y="3429000"/>
            <a:ext cx="6163590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66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F2C85-A5A7-4DEB-BBB3-BCF82C32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981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Total and Partial Participation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5E17DA-17AA-4DAE-93D9-2C6E48C6F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2232" y="1640264"/>
            <a:ext cx="7771670" cy="4185501"/>
          </a:xfrm>
        </p:spPr>
      </p:pic>
    </p:spTree>
    <p:extLst>
      <p:ext uri="{BB962C8B-B14F-4D97-AF65-F5344CB8AC3E}">
        <p14:creationId xmlns:p14="http://schemas.microsoft.com/office/powerpoint/2010/main" val="2092834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BA067-B878-472D-82EA-D80ADF2FF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4780"/>
            <a:ext cx="8596668" cy="1046376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Notation for Expressing More Complex Constraints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01CE7-D1B3-4026-BA35-F4149B706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1984"/>
            <a:ext cx="8596668" cy="4515439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A line may have an associated minimum and maximum cardinality, shown in the form </a:t>
            </a:r>
            <a:r>
              <a:rPr kumimoji="1" lang="en-US" altLang="en-US" sz="1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l..h</a:t>
            </a: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, where </a:t>
            </a:r>
            <a:r>
              <a:rPr kumimoji="1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l</a:t>
            </a: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is the minimum and </a:t>
            </a:r>
            <a:r>
              <a:rPr kumimoji="1" lang="en-US" alt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h</a:t>
            </a: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 the maximum cardinality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A minimum value of 1 indicates total participation.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A maximum value of 1 indicates that the entity participates  in at most one relationship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A maximum value of * indicates no limit.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Example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MS PGothic" panose="020B0600070205080204" pitchFamily="34" charset="-128"/>
                <a:cs typeface="+mn-cs"/>
              </a:rPr>
              <a:t>Instructor can advise 0 or more students.  A student must have 1 advisor; cannot have multiple advisors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2C6F5A-4250-4EE1-84EA-C1D8DD9B7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002" y="3996162"/>
            <a:ext cx="5389331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17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AEE2-3F79-4AF6-9406-3A69FBA9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421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85542-D3D0-4E46-9201-AF017133B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4021"/>
            <a:ext cx="8596668" cy="462734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Primary keys provide a way to specify how entities and  relations are distinguished.  We will consider: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Entity sets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Relationship sets.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Weak entity 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62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56534-CF2E-48DF-B2ED-74CABBB9E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 for Entity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A9CC5-48C3-4B31-AC2C-1CFB04B24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5997"/>
            <a:ext cx="8596668" cy="449536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By definition</a:t>
            </a: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individual entities are distinct.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From database perspective, the differences among them must be expressed in terms of their attributes.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attribute values of an entity must be such that they can uniquely identify the entity.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No two (different) entities in an entity set are allowed to have exactly the same value for all attributes.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key for an entity is a set of attributes that is sufficient to distinguish entities from each other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431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10C24-9174-4791-9581-3A261638C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 for Relationship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34703-2474-4CD9-AE3C-E494C55E2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choice of the primary key for a relationship set depends on  the mapping cardinality of the relationship set.</a:t>
            </a:r>
          </a:p>
          <a:p>
            <a:r>
              <a:rPr lang="en-US" altLang="en-US" sz="1600" dirty="0"/>
              <a:t>Many-to-Many relationships.   The union of the primary keys of every entity set is a minimal </a:t>
            </a:r>
            <a:r>
              <a:rPr lang="en-US" altLang="en-US" sz="1600" dirty="0" err="1"/>
              <a:t>superkey</a:t>
            </a:r>
            <a:r>
              <a:rPr lang="en-US" altLang="en-US" sz="1600" dirty="0"/>
              <a:t> and is chosen  as the primary key.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For example, if advisor is Many-to-Many, then (</a:t>
            </a:r>
            <a:r>
              <a:rPr lang="en-US" altLang="en-US" dirty="0" err="1"/>
              <a:t>Student_ID</a:t>
            </a:r>
            <a:r>
              <a:rPr lang="en-US" altLang="en-US" dirty="0"/>
              <a:t>, </a:t>
            </a:r>
            <a:r>
              <a:rPr lang="en-US" altLang="en-US" dirty="0" err="1"/>
              <a:t>Instructor_ID</a:t>
            </a:r>
            <a:r>
              <a:rPr lang="en-US" altLang="en-US" dirty="0"/>
              <a:t>) is the primary key of advisor.</a:t>
            </a:r>
          </a:p>
          <a:p>
            <a:r>
              <a:rPr lang="en-US" altLang="en-US" sz="1600" dirty="0"/>
              <a:t>One-to-Many relationships . The primary key of the “Many” side is a minimal </a:t>
            </a:r>
            <a:r>
              <a:rPr lang="en-US" altLang="en-US" sz="1600" dirty="0" err="1"/>
              <a:t>superkey</a:t>
            </a:r>
            <a:r>
              <a:rPr lang="en-US" altLang="en-US" sz="1600" dirty="0"/>
              <a:t> and is used as the primary key.</a:t>
            </a:r>
          </a:p>
          <a:p>
            <a:r>
              <a:rPr lang="en-US" altLang="en-US" sz="1600" dirty="0"/>
              <a:t>Many-to-one relationships. The primary key of the “Many” side is a minimal </a:t>
            </a:r>
            <a:r>
              <a:rPr lang="en-US" altLang="en-US" sz="1600" dirty="0" err="1"/>
              <a:t>superkey</a:t>
            </a:r>
            <a:r>
              <a:rPr lang="en-US" altLang="en-US" sz="1600" dirty="0"/>
              <a:t> and is used as the primary key.</a:t>
            </a:r>
          </a:p>
          <a:p>
            <a:r>
              <a:rPr lang="en-US" altLang="en-US" sz="1600" dirty="0"/>
              <a:t>One-to-one relationships. The primary key of either one of the participating entity sets forms a minimal </a:t>
            </a:r>
            <a:r>
              <a:rPr lang="en-US" altLang="en-US" sz="1600" dirty="0" err="1"/>
              <a:t>superkey</a:t>
            </a:r>
            <a:r>
              <a:rPr lang="en-US" altLang="en-US" sz="1600" dirty="0"/>
              <a:t>, and either one can be chosen as the primary key.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86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561E-08E1-4A3F-A045-92130D151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4738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E1749-DD7E-4E1A-8620-B2012854B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6887"/>
            <a:ext cx="8596668" cy="467447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Consider 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entity, which is uniquely identified by a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semester, year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and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Clearly, section entities are related to course entities. Suppose we create a relationship set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sec_course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between entity sets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Note that the information in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sec_course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redundant, since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already has an attribute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which identifies the course with which the section is related.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One option to deal with this redundancy is to get rid of the relationship </a:t>
            </a:r>
            <a:r>
              <a:rPr kumimoji="1" lang="en-US" altLang="en-US" sz="1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ec_course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;  however, by doing so the relationship between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becomes implicit, which is not desirable.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68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0D5D-1335-4E18-A55D-E1A2E1E18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211C-0F78-4ACF-9FFA-03D88B7D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2875"/>
            <a:ext cx="8596668" cy="460848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alternative way to deal with this redundancy is to not store the attribute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in 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entity and to only store the remaining attributes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year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and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semester.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However, the entity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then does not have enough attributes to identify a particular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entity uniquely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deal with this problem, we treat the relationship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sec_course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as a special relationship that provides extra information, in this case, the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required to identify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entities uniquely.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weak entity set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is one whose existence is dependent on another entity, called its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identifying entity</a:t>
            </a: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Instead of associating a primary key with a weak entity, we use the identifying entity, along with extra attributes called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discriminator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uniquely identify a weak entity.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22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4B0FA-5750-4A46-BFB8-21E33D83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6140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Expressing Weak Entity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8A85F-990A-4336-A2A5-E16E0A374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E-R diagrams, a weak entity set is depicted via a double rectangle.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underline the discriminator of a weak entity set  with a dashed line.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relationship set connecting the  weak entity set to the identifying strong entity set is depicted by a double diamond.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Primary key for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– (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semester, year</a:t>
            </a:r>
            <a:r>
              <a:rPr kumimoji="1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8851C-8C6A-4A7D-8EF1-FA2898A63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494" y="3943110"/>
            <a:ext cx="6590347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37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BD26B-BFCC-4E00-99FF-4B3FACA46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28267-4EC8-4F25-9D4A-B3B1B844B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1729"/>
            <a:ext cx="8596668" cy="458963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entity set that is not a weak entity set is termed a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strong entity set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Every weak entity must be associated with an identifying entity; that is, the weak entity set is said to be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existence dependent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on the identifying entity set.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identifying entity set is said to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own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the weak entity set that it identifies.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relationship associating the weak entity set with the identifying entity set is called the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identifying relationship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Note that the relational schema (SQL: create table section…) we eventually create from the entity set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does have the attribute </a:t>
            </a:r>
            <a:r>
              <a:rPr kumimoji="1" lang="en-US" altLang="en-US" sz="17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even though we have dropped the attribute </a:t>
            </a:r>
            <a:r>
              <a:rPr kumimoji="1" lang="en-US" altLang="en-US" sz="17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from the entity set </a:t>
            </a:r>
            <a:r>
              <a:rPr kumimoji="1" lang="en-US" altLang="en-US" sz="17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12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FA600-40F0-41FC-AD7D-1F11505EB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3952"/>
            <a:ext cx="8596668" cy="669302"/>
          </a:xfrm>
        </p:spPr>
        <p:txBody>
          <a:bodyPr>
            <a:normAutofit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Redundant Attributes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7F013-0576-4117-B196-CE04D130E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33255"/>
            <a:ext cx="8596668" cy="5108108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Suppose we have entity sets: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student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, with attributes: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name,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tot_cred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dept_name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panose="020B0600070205080204" pitchFamily="34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department,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with attributes: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, building, budget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model the fact that each student has an associated department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using a relationship set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stud_dept</a:t>
            </a: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attribute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dept_name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below replicates information present in the relationship and is therefore  redundant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and needs to be removed.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ＭＳ Ｐゴシック" panose="020B0600070205080204" pitchFamily="34" charset="-128"/>
              </a:rPr>
              <a:t>removing it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from the E-R model does NOT mean it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is removed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from the relation schema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F2A11-9664-445E-A7BB-EA7EB33FB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824" y="4374640"/>
            <a:ext cx="5566130" cy="20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551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DAC4-8D3A-40AA-BC56-0E26A523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8792"/>
            <a:ext cx="8596668" cy="688156"/>
          </a:xfrm>
        </p:spPr>
        <p:txBody>
          <a:bodyPr>
            <a:normAutofit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E-R Diagram for a University Enterprise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100C99-5812-4A5B-9DA6-C746081D6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5025" y="1214903"/>
            <a:ext cx="6825466" cy="531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08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DCFC-4EAE-4907-ADB7-47B6FEB0A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015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Reduction to Relation Schemas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C4431-8762-4E72-BB73-33CF8FC43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69"/>
            <a:ext cx="8596668" cy="450479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Entity sets and relationship sets can be expressed uniformly as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relation schemas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that represent the contents of the database.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database which conforms to an E-R diagram can be represented by a collection of schemas.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each entity set and relationship set there is a unique schema that is assigned the name of the corresponding entity set or relationship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Each schema has a number of columns (generally corresponding to attributes), which have unique names.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365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A7B19-5D0C-4995-B5E8-872204BEE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287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Entity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31D61-6C9B-41C6-B1FA-0C9FD1CB4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7715"/>
            <a:ext cx="8596668" cy="452364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strong entity set reduces to a schema with the same attributes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student(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name, </a:t>
            </a:r>
            <a:r>
              <a:rPr kumimoji="1" lang="en-US" altLang="en-US" sz="1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tot_cred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endParaRPr kumimoji="1" lang="en-US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weak entity set becomes a table that includes a column for the primary key of the identifying strong entity set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b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</a:b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 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section ( </a:t>
            </a:r>
            <a:r>
              <a:rPr kumimoji="1" lang="en-US" altLang="en-US" sz="17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course_id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sec_id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sem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year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4C9FC1-9B9C-41A8-A178-C53673E91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112" y="4470448"/>
            <a:ext cx="6474513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45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74A25-C340-49E1-AFAC-978E6C338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Relationship Sets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65120-BA6A-47EB-BE52-6787CC3F7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1729"/>
            <a:ext cx="8596668" cy="4589634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many-to-many relationship set is represented as a schema with attributes for the primary keys of the two participating entity sets, and any descriptive attributes of the relationship set.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Example: schema for relationship set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advisor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endParaRPr kumimoji="1" lang="en-US" altLang="en-US" sz="1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MS PGothic" panose="020B0600070205080204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Monotype Sorts" charset="2"/>
              <a:buNone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	        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advisor =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</a:t>
            </a:r>
            <a:r>
              <a:rPr kumimoji="1" lang="en-US" altLang="en-US" sz="17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s_id</a:t>
            </a:r>
            <a:r>
              <a:rPr kumimoji="1" lang="en-US" altLang="en-US" sz="17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, </a:t>
            </a:r>
            <a:r>
              <a:rPr kumimoji="1" lang="en-US" altLang="en-US" sz="17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i_id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1A491-0B61-44ED-BD4C-B7A74ED2A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683" y="4043704"/>
            <a:ext cx="5590517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9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A44B8-A936-4B91-9549-D5CEECE6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07391"/>
            <a:ext cx="8596668" cy="642778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D508B-665C-475B-A584-0D23AA596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40643"/>
            <a:ext cx="8596668" cy="490072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800" dirty="0"/>
              <a:t>Many-to-one and one-to-many relationship sets that are total on the many-side can be represented by adding an extra attribute to the “many” side, containing the primary key of the “one” side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i="1" dirty="0"/>
              <a:t>Example: Add </a:t>
            </a:r>
            <a:r>
              <a:rPr kumimoji="1" lang="en-US" altLang="en-US" i="1" dirty="0" err="1"/>
              <a:t>cdid</a:t>
            </a:r>
            <a:r>
              <a:rPr kumimoji="1" lang="en-US" altLang="en-US" i="1" dirty="0"/>
              <a:t> (The primary key of the “one” side) to Track (“many” side)</a:t>
            </a:r>
            <a:endParaRPr kumimoji="1" lang="en-US" altLang="en-US" sz="1800" i="1" dirty="0"/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800" dirty="0"/>
              <a:t>Example: Instead of creating a schema for relationship set </a:t>
            </a:r>
            <a:r>
              <a:rPr kumimoji="1" lang="en-US" altLang="en-US" sz="1800" i="1" dirty="0" err="1"/>
              <a:t>inst_dept</a:t>
            </a:r>
            <a:r>
              <a:rPr kumimoji="1" lang="en-US" altLang="en-US" sz="1800" dirty="0"/>
              <a:t>, add an attribute </a:t>
            </a:r>
            <a:r>
              <a:rPr kumimoji="1" lang="en-US" altLang="en-US" sz="1800" i="1" dirty="0" err="1"/>
              <a:t>dept_name</a:t>
            </a:r>
            <a:r>
              <a:rPr kumimoji="1" lang="en-US" altLang="en-US" sz="1800" dirty="0"/>
              <a:t> to the schema arising from entity set </a:t>
            </a:r>
            <a:r>
              <a:rPr kumimoji="1" lang="en-US" altLang="en-US" sz="1800" i="1" dirty="0"/>
              <a:t>instructor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AF7827-80AE-41C7-A85F-12F21EF8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173" y="3429000"/>
            <a:ext cx="6322100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390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0895-F42D-4428-BADB-DCAE124DE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592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FB664-5C25-410A-BC86-664AD1A94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8289"/>
            <a:ext cx="8596668" cy="453307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one-to-one relationship sets, either side can be chosen to act as the “many” side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That is, an extra attribute can be added to either of the tables corresponding to the two entity sets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If participation is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partial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on the “many” side, replacing a schema by an extra attribute in the schema corresponding to the “many” side could result in null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379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40095-6C9E-46D1-A3CE-63895D01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726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Specialization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0EA07-5298-420B-94E4-1ED224B34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2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Top-down design process; we designate sub-groupings within an entity set that are distinctive from other entities in the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These sub-groupings become lower-level entity sets that have attributes or participate in relationships that do not apply to the higher-level entity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Depicted by a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triangle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component labeled ISA (e.g.,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instructor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“is a”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person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Attribute inheritance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– a lower-level entity set inherits all the attributes and relationship participation of the higher-level entity set to which it is linked.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5671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280D-4716-4AB2-B4E4-DA5B3FA32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9835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Specialization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C5E86-8BE1-4E99-907F-ACAD00E41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9435"/>
            <a:ext cx="8596668" cy="4551927"/>
          </a:xfrm>
        </p:spPr>
        <p:txBody>
          <a:bodyPr/>
          <a:lstStyle/>
          <a:p>
            <a:r>
              <a:rPr lang="en-US" altLang="en-US" sz="1800" b="1" dirty="0">
                <a:solidFill>
                  <a:srgbClr val="002060"/>
                </a:solidFill>
              </a:rPr>
              <a:t>Overlapping</a:t>
            </a:r>
            <a:r>
              <a:rPr lang="en-US" altLang="en-US" sz="1800" dirty="0"/>
              <a:t> – </a:t>
            </a:r>
            <a:r>
              <a:rPr lang="en-US" altLang="en-US" sz="1800" i="1" dirty="0"/>
              <a:t>employee</a:t>
            </a:r>
            <a:r>
              <a:rPr lang="en-US" altLang="en-US" sz="1800" dirty="0"/>
              <a:t> and </a:t>
            </a:r>
            <a:r>
              <a:rPr lang="en-US" altLang="en-US" sz="1800" i="1" dirty="0"/>
              <a:t>student</a:t>
            </a:r>
          </a:p>
          <a:p>
            <a:r>
              <a:rPr lang="en-US" altLang="en-US" sz="1800" b="1" dirty="0">
                <a:solidFill>
                  <a:srgbClr val="002060"/>
                </a:solidFill>
              </a:rPr>
              <a:t>Disjoint</a:t>
            </a:r>
            <a:r>
              <a:rPr lang="en-US" altLang="en-US" sz="1800" dirty="0"/>
              <a:t> – </a:t>
            </a:r>
            <a:r>
              <a:rPr lang="en-US" altLang="en-US" sz="1800" i="1" dirty="0"/>
              <a:t>instructor</a:t>
            </a:r>
            <a:r>
              <a:rPr lang="en-US" altLang="en-US" sz="1800" dirty="0"/>
              <a:t> and </a:t>
            </a:r>
            <a:r>
              <a:rPr lang="en-US" altLang="en-US" sz="1800" i="1" dirty="0"/>
              <a:t>secretary</a:t>
            </a:r>
          </a:p>
          <a:p>
            <a:r>
              <a:rPr lang="en-US" altLang="en-US" sz="1800" dirty="0"/>
              <a:t>Total and partial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2DBEBB-7DFD-4698-9C8C-B89DE7EF8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651" y="2426121"/>
            <a:ext cx="3493311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321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483BB-E434-4E9A-84FC-97F13DD9B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2128"/>
          </a:xfrm>
        </p:spPr>
        <p:txBody>
          <a:bodyPr/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Specialization via Schemas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DE77E1-FEFE-4978-A98D-9CFE72FA5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825" y="1537991"/>
            <a:ext cx="7758262" cy="4730165"/>
          </a:xfrm>
        </p:spPr>
      </p:pic>
    </p:spTree>
    <p:extLst>
      <p:ext uri="{BB962C8B-B14F-4D97-AF65-F5344CB8AC3E}">
        <p14:creationId xmlns:p14="http://schemas.microsoft.com/office/powerpoint/2010/main" val="3737156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8C2D1-637C-4653-91EE-A7AC5A21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68371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Specialization as Schemas (Cont.)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9C8D62-0F93-44CD-8AB9-DC5FDF4AF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2616" y="1932495"/>
            <a:ext cx="8106016" cy="4315905"/>
          </a:xfrm>
        </p:spPr>
      </p:pic>
    </p:spTree>
    <p:extLst>
      <p:ext uri="{BB962C8B-B14F-4D97-AF65-F5344CB8AC3E}">
        <p14:creationId xmlns:p14="http://schemas.microsoft.com/office/powerpoint/2010/main" val="924694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37EDA-B88C-45AE-8E65-E8A678F7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7860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Generalization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F1ED1-3875-4F7C-AD64-59D7F2097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277"/>
            <a:ext cx="8596668" cy="446708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bottom-up design process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– combine a number of entity sets that share the same features into a higher-level entity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Specialization and generalization are simple inversions of each other; they are represented in an E-R diagram in the same way.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terms specialization and generalization are used interchangeably.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69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1C376-F5D1-4EC8-93D2-A1AF2E42C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3274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Completeness constraint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9C80-4305-4642-B97A-BE8EC4A77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2557"/>
            <a:ext cx="8596668" cy="4438805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Completeness constraint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-- specifies whether or not an entity in the higher-level entity set must belong to at least one of the lower-level entity sets within a generalization.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total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: an entity must belong to one of the lower-level entity sets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partial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: an entity need not belong to one of the lower-level entity sets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kern="0" dirty="0">
                <a:solidFill>
                  <a:srgbClr val="000000"/>
                </a:solidFill>
                <a:latin typeface="Helvetica"/>
                <a:ea typeface="ＭＳ Ｐゴシック" panose="020B0600070205080204" pitchFamily="34" charset="-128"/>
              </a:rPr>
              <a:t>Example, if every person must be a student or an employee, then it is total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1" lang="en-US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194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167B-9FB9-472C-97C0-8AE2F45F2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421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Completeness constraint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1BE74-1199-4D89-882A-EF9EA807B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6569"/>
            <a:ext cx="8596668" cy="4504793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Partial generalization is the default.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We can specify total generalization in an ER diagram by adding the keyword </a:t>
            </a:r>
            <a:r>
              <a:rPr kumimoji="1" lang="en-US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total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in the diagram and drawing a dashed line from the keyword to the corresponding hollow arrow-head to which it applies (for a total generalization), or to the set of hollow arrow-heads to which it applies (for an overlapping generalization).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student</a:t>
            </a: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generalization is total: All student entities must be either graduate or undergraduate. Because the higher-level entity set arrived at through generalization is generally composed of only those entities in the lower-level entity sets, the completeness constraint for a generalized higher-level entity set is usually total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975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2E5F-BABF-4B42-A3CA-28B56732B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579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Mistakes in E-R Diagrams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205CE5-126D-4C28-AC0D-A93CA4192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251" y="1509160"/>
            <a:ext cx="7010069" cy="4915106"/>
          </a:xfrm>
        </p:spPr>
      </p:pic>
    </p:spTree>
    <p:extLst>
      <p:ext uri="{BB962C8B-B14F-4D97-AF65-F5344CB8AC3E}">
        <p14:creationId xmlns:p14="http://schemas.microsoft.com/office/powerpoint/2010/main" val="28046443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3E30F-EAB7-48B4-80AB-2EDB1F53F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3122"/>
            <a:ext cx="8596668" cy="678730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Mistakes in E-R Diagrams (Cont.)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99BF24-EF6C-494C-9E78-FA83677DE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7103" y="1672227"/>
            <a:ext cx="7981173" cy="2588488"/>
          </a:xfrm>
        </p:spPr>
      </p:pic>
    </p:spTree>
    <p:extLst>
      <p:ext uri="{BB962C8B-B14F-4D97-AF65-F5344CB8AC3E}">
        <p14:creationId xmlns:p14="http://schemas.microsoft.com/office/powerpoint/2010/main" val="28826385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BCCC8-B57F-46B5-B77A-52003FFF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9938"/>
            <a:ext cx="8596668" cy="763571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Entities vs. Attributes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E2AD1-7D5F-4E47-B8FB-F89F5EAC9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49" y="1225485"/>
            <a:ext cx="8596668" cy="4749890"/>
          </a:xfrm>
        </p:spPr>
        <p:txBody>
          <a:bodyPr/>
          <a:lstStyle/>
          <a:p>
            <a:r>
              <a:rPr lang="en-US" altLang="en-US" sz="1800" dirty="0"/>
              <a:t>Use of entity sets vs. attributes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br>
              <a:rPr lang="en-US" altLang="en-US" sz="1800" dirty="0"/>
            </a:br>
            <a:endParaRPr lang="en-US" altLang="en-US" sz="1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altLang="en-US" sz="1800" dirty="0"/>
              <a:t>Use of phone as an entity allows extra information about phone numbers (plus multiple phone numbers)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B9871D-6DD9-4A4A-801F-947CA9CB4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905" y="2074630"/>
            <a:ext cx="5596613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066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EA407-EF5A-4D6F-8F96-B22F2AEB9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994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Entities vs. Relationship sets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639506-4239-44EC-97EB-29AFFC34D7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547" y="1404593"/>
            <a:ext cx="7880808" cy="5052055"/>
          </a:xfrm>
        </p:spPr>
      </p:pic>
    </p:spTree>
    <p:extLst>
      <p:ext uri="{BB962C8B-B14F-4D97-AF65-F5344CB8AC3E}">
        <p14:creationId xmlns:p14="http://schemas.microsoft.com/office/powerpoint/2010/main" val="13670454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F4AD4-09D8-4BDA-8118-29DA1B93D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2445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E-R Design Decisions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74FDC-393D-4CC8-8B42-2329B609C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581"/>
            <a:ext cx="8596668" cy="457078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use of an attribute or entity set to represent an object.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Whether a real-world concept is best expressed by an entity set or a relationship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use of a ternary relationship versus a pair of binary relationships.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use of a strong or weak entity set.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use of specialization/generalization – contributes to modularity in the design.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use of aggregation – can treat the aggregate entity set as a single unit without concern for the details of its internal structure.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956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91E0D-9687-42E1-9367-EFF40DC64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>
            <a:normAutofit fontScale="90000"/>
          </a:bodyPr>
          <a:lstStyle/>
          <a:p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Symbols Used in E-R Notation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2162BD-528D-4334-BEF5-61725F6DD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7929" y="1623544"/>
            <a:ext cx="7712796" cy="442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24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BF1FA-35CB-43EE-8D7C-8F7F16BF5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531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Symbols Used in E-R Notation (Cont.)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CFC853-2AFD-4F87-B919-3163B0760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1155" y="1405088"/>
            <a:ext cx="6816803" cy="462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200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A9377-DA91-4DD0-B55C-320F1846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Alternative ER Notations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13E090-51DD-4EDC-A282-D37BAA750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107" y="1667251"/>
            <a:ext cx="7729980" cy="4592905"/>
          </a:xfrm>
        </p:spPr>
      </p:pic>
    </p:spTree>
    <p:extLst>
      <p:ext uri="{BB962C8B-B14F-4D97-AF65-F5344CB8AC3E}">
        <p14:creationId xmlns:p14="http://schemas.microsoft.com/office/powerpoint/2010/main" val="34540385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B97FE-B1A8-46C1-BFA8-DAB7A3E04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Alternative ER Notations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0161A0-25B3-4735-85A4-BB4B39308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497" y="1468324"/>
            <a:ext cx="7164371" cy="4942633"/>
          </a:xfrm>
        </p:spPr>
      </p:pic>
    </p:spTree>
    <p:extLst>
      <p:ext uri="{BB962C8B-B14F-4D97-AF65-F5344CB8AC3E}">
        <p14:creationId xmlns:p14="http://schemas.microsoft.com/office/powerpoint/2010/main" val="35519558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1463</TotalTime>
  <Words>2994</Words>
  <Application>Microsoft Office PowerPoint</Application>
  <PresentationFormat>Widescreen</PresentationFormat>
  <Paragraphs>252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Monotype Sorts</vt:lpstr>
      <vt:lpstr>Arial</vt:lpstr>
      <vt:lpstr>Helvetica</vt:lpstr>
      <vt:lpstr>Trebuchet MS</vt:lpstr>
      <vt:lpstr>Wingdings</vt:lpstr>
      <vt:lpstr>Wingdings 3</vt:lpstr>
      <vt:lpstr>Facet</vt:lpstr>
      <vt:lpstr>Database Design Using the E-R Model</vt:lpstr>
      <vt:lpstr>Outline</vt:lpstr>
      <vt:lpstr>Design Phases</vt:lpstr>
      <vt:lpstr>Design Phases (Cont.)</vt:lpstr>
      <vt:lpstr>Design Alternatives</vt:lpstr>
      <vt:lpstr>Design Approaches</vt:lpstr>
      <vt:lpstr>ER model -- Database Modeling</vt:lpstr>
      <vt:lpstr>Entity Sets</vt:lpstr>
      <vt:lpstr>Entity Sets -- instructor and student</vt:lpstr>
      <vt:lpstr>Representing Entity sets in ER Diagram</vt:lpstr>
      <vt:lpstr>Relationship Sets</vt:lpstr>
      <vt:lpstr>Relationship Sets (Cont.)</vt:lpstr>
      <vt:lpstr>Representing Relationship  Sets via ER Diagrams </vt:lpstr>
      <vt:lpstr>Relationship Sets (Cont.)</vt:lpstr>
      <vt:lpstr>Relationship Sets with Attributes</vt:lpstr>
      <vt:lpstr>Roles</vt:lpstr>
      <vt:lpstr>Degree of a Relationship Set</vt:lpstr>
      <vt:lpstr>Non-binary Relationship Sets</vt:lpstr>
      <vt:lpstr>Mapping Cardinality Constraints</vt:lpstr>
      <vt:lpstr>Mapping Cardinalities</vt:lpstr>
      <vt:lpstr>Mapping Cardinalities </vt:lpstr>
      <vt:lpstr>Representing Cardinality Constraints in ER Diagram</vt:lpstr>
      <vt:lpstr>One-to-Many Relationship</vt:lpstr>
      <vt:lpstr>Many-to-One Relationships</vt:lpstr>
      <vt:lpstr>Many-to-Many Relationship</vt:lpstr>
      <vt:lpstr>Total and Partial Participation</vt:lpstr>
      <vt:lpstr>Notation for Expressing More Complex Constraints</vt:lpstr>
      <vt:lpstr>Primary Key</vt:lpstr>
      <vt:lpstr>Primary key for Entity Sets</vt:lpstr>
      <vt:lpstr>Primary Key for Relationship Sets</vt:lpstr>
      <vt:lpstr>Weak Entity Sets</vt:lpstr>
      <vt:lpstr>Weak Entity Sets (Cont.)</vt:lpstr>
      <vt:lpstr>Expressing Weak Entity Sets</vt:lpstr>
      <vt:lpstr>Weak Entity Sets (Cont.)</vt:lpstr>
      <vt:lpstr>Redundant Attributes</vt:lpstr>
      <vt:lpstr>E-R Diagram for a University Enterprise</vt:lpstr>
      <vt:lpstr>Reduction to Relation Schemas</vt:lpstr>
      <vt:lpstr>Representing Entity Sets</vt:lpstr>
      <vt:lpstr>Representing Relationship Sets</vt:lpstr>
      <vt:lpstr>Redundancy of Schemas</vt:lpstr>
      <vt:lpstr>Redundancy of Schemas (Cont.)</vt:lpstr>
      <vt:lpstr>Specialization</vt:lpstr>
      <vt:lpstr>Specialization Example</vt:lpstr>
      <vt:lpstr>Representing Specialization via Schemas</vt:lpstr>
      <vt:lpstr>Representing Specialization as Schemas (Cont.)</vt:lpstr>
      <vt:lpstr>Generalization</vt:lpstr>
      <vt:lpstr>Completeness constraint</vt:lpstr>
      <vt:lpstr>Completeness constraint (Cont.)</vt:lpstr>
      <vt:lpstr>Common Mistakes in E-R Diagrams</vt:lpstr>
      <vt:lpstr>Common Mistakes in E-R Diagrams (Cont.)</vt:lpstr>
      <vt:lpstr>Entities vs. Attributes</vt:lpstr>
      <vt:lpstr>Entities vs. Relationship sets</vt:lpstr>
      <vt:lpstr>E-R Design Decisions</vt:lpstr>
      <vt:lpstr>Summary of Symbols Used in E-R Notation</vt:lpstr>
      <vt:lpstr>Symbols Used in E-R Notation (Cont.)</vt:lpstr>
      <vt:lpstr>Alternative ER Notations</vt:lpstr>
      <vt:lpstr>Alternative ER Notations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Design Using the E-R Model</dc:title>
  <dc:creator>Jingnan Xie</dc:creator>
  <cp:lastModifiedBy>Jingnan Xie</cp:lastModifiedBy>
  <cp:revision>12</cp:revision>
  <dcterms:created xsi:type="dcterms:W3CDTF">2021-03-10T17:51:57Z</dcterms:created>
  <dcterms:modified xsi:type="dcterms:W3CDTF">2022-03-20T23:30:48Z</dcterms:modified>
</cp:coreProperties>
</file>