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89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1" r:id="rId56"/>
    <p:sldId id="312" r:id="rId57"/>
    <p:sldId id="313" r:id="rId58"/>
    <p:sldId id="314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2"/>
    <p:restoredTop sz="94592"/>
  </p:normalViewPr>
  <p:slideViewPr>
    <p:cSldViewPr snapToGrid="0">
      <p:cViewPr varScale="1">
        <p:scale>
          <a:sx n="149" d="100"/>
          <a:sy n="149" d="100"/>
        </p:scale>
        <p:origin x="19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modSld">
      <pc:chgData name="Jingnan Xie" userId="5c2f28a1-79a3-4aeb-a5f1-26f53b743562" providerId="ADAL" clId="{99442E2A-D9CC-5B17-AA62-8A182CB6386A}" dt="2025-10-28T14:08:07.491" v="1" actId="20577"/>
      <pc:docMkLst>
        <pc:docMk/>
      </pc:docMkLst>
      <pc:sldChg chg="modSp mod">
        <pc:chgData name="Jingnan Xie" userId="5c2f28a1-79a3-4aeb-a5f1-26f53b743562" providerId="ADAL" clId="{99442E2A-D9CC-5B17-AA62-8A182CB6386A}" dt="2025-10-28T14:08:07.491" v="1" actId="20577"/>
        <pc:sldMkLst>
          <pc:docMk/>
          <pc:sldMk cId="995081626" sldId="273"/>
        </pc:sldMkLst>
        <pc:spChg chg="mod">
          <ac:chgData name="Jingnan Xie" userId="5c2f28a1-79a3-4aeb-a5f1-26f53b743562" providerId="ADAL" clId="{99442E2A-D9CC-5B17-AA62-8A182CB6386A}" dt="2025-10-28T14:08:07.491" v="1" actId="20577"/>
          <ac:spMkLst>
            <pc:docMk/>
            <pc:sldMk cId="995081626" sldId="273"/>
            <ac:spMk id="3" creationId="{1B376CB5-4A7A-46F3-89DE-FD8816FD77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85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33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1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1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6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7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9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6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99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32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835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34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4961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88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01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69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BB3F1-DD4B-4854-8DF9-7E8505436D35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9DD5456-D676-4949-8135-47C43D1F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3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4CC46-F0B6-437D-B5F4-DD87E0FC9F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Normalization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AF0808-9E06-43F9-AED3-C40D662D75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X</a:t>
            </a:r>
          </a:p>
        </p:txBody>
      </p:sp>
    </p:spTree>
    <p:extLst>
      <p:ext uri="{BB962C8B-B14F-4D97-AF65-F5344CB8AC3E}">
        <p14:creationId xmlns:p14="http://schemas.microsoft.com/office/powerpoint/2010/main" val="1273249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EB80E-6922-4810-A681-D98CF6618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11085"/>
            <a:ext cx="8596668" cy="763571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04213-9804-4872-AA27-5A29E084C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74657"/>
            <a:ext cx="8596668" cy="496670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Features of Good Relational Design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Functional Dependencies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Decomposition Using Functional Dependencies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Normal Forms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Functional Dependency Theory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Algorithms for Decomposition using Functional Dependencies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140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A7396-E271-4365-A26C-AB7E1F675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3378"/>
            <a:ext cx="8596668" cy="725864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Features of Good Relational Designs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FF81F-CF76-4449-A55A-F0EB3F044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9497"/>
            <a:ext cx="8596668" cy="488186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Suppose we combine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into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in_dep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which represents the natural join on the relations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There is repetition of information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Need to use null values (if we add a new department with no instructors) </a:t>
            </a:r>
          </a:p>
          <a:p>
            <a:endParaRPr lang="en-US" dirty="0"/>
          </a:p>
        </p:txBody>
      </p:sp>
      <p:pic>
        <p:nvPicPr>
          <p:cNvPr id="4" name="Picture 5" descr="8">
            <a:extLst>
              <a:ext uri="{FF2B5EF4-FFF2-40B4-BE49-F238E27FC236}">
                <a16:creationId xmlns:a16="http://schemas.microsoft.com/office/drawing/2014/main" id="{DAD1AAAF-3075-4714-AB0D-233A650D9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446" y="1796668"/>
            <a:ext cx="5612859" cy="300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63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79E0-7416-4EE7-8FCC-27BD4D0E2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579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 Combined Schema Without Repetition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C4719-7FC2-46C9-AF8E-D1579DD6A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70"/>
            <a:ext cx="8596668" cy="4485940"/>
          </a:xfrm>
        </p:spPr>
        <p:txBody>
          <a:bodyPr/>
          <a:lstStyle/>
          <a:p>
            <a:pPr marL="0" indent="0" defTabSz="9144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None/>
              <a:defRPr/>
            </a:pPr>
            <a:r>
              <a:rPr lang="en-US" altLang="en-US" sz="1800" dirty="0"/>
              <a:t>Not all combined schemas result in repetition of information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None/>
              <a:tabLst/>
              <a:defRPr/>
            </a:pPr>
            <a:endParaRPr kumimoji="1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Consider combining relations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sec_class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building,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semester, year)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into one relation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semester, year, 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building,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 repetition in this case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97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B854A-42A7-4CD0-8C71-7FF49A028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Decomposition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8C970-6D6B-43CE-A1F7-43226BBC4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2301"/>
            <a:ext cx="8596668" cy="4599061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only way to avoid the repetition-of-information problem in the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n_dep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schema is to decompose it into two schemas – instructor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schemas.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all decompositions are good.  Suppose we decompose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employee(ID, name, street, city, salary)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into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employee1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employee2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street, city, salary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The problem arises when we have two employees with the same name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next slide shows how we lose information -- we cannot reconstruct the original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employee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relation -- and so, this is 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lossy decomposition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168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91B6C-6C1B-490D-83B8-E5F3EEC9B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671"/>
            <a:ext cx="8596668" cy="580968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 Lossy Decomposition</a:t>
            </a:r>
            <a:endParaRPr lang="en-US" dirty="0"/>
          </a:p>
        </p:txBody>
      </p:sp>
      <p:pic>
        <p:nvPicPr>
          <p:cNvPr id="4" name="Picture 5" descr="8">
            <a:extLst>
              <a:ext uri="{FF2B5EF4-FFF2-40B4-BE49-F238E27FC236}">
                <a16:creationId xmlns:a16="http://schemas.microsoft.com/office/drawing/2014/main" id="{690A0093-8795-4E83-985A-DEF912A5EF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071" y="1209946"/>
            <a:ext cx="6381345" cy="529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63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61683-8890-4B60-A621-79FA6B312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Lossless Decomposition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98889E-83FF-4011-9DED-428E10B87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687396"/>
            <a:ext cx="9161414" cy="3949832"/>
          </a:xfrm>
        </p:spPr>
      </p:pic>
    </p:spTree>
    <p:extLst>
      <p:ext uri="{BB962C8B-B14F-4D97-AF65-F5344CB8AC3E}">
        <p14:creationId xmlns:p14="http://schemas.microsoft.com/office/powerpoint/2010/main" val="673192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4991-9E85-4ACD-B771-D145DE2C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Lossless Decomposition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5263B6-5053-4D62-86C7-CDC9C9A40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9240" y="1557808"/>
            <a:ext cx="7417679" cy="4690592"/>
          </a:xfrm>
        </p:spPr>
      </p:pic>
    </p:spTree>
    <p:extLst>
      <p:ext uri="{BB962C8B-B14F-4D97-AF65-F5344CB8AC3E}">
        <p14:creationId xmlns:p14="http://schemas.microsoft.com/office/powerpoint/2010/main" val="2593693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1FCC3-B7C8-4AC3-A932-74C19BD42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86500"/>
            <a:ext cx="8596668" cy="707009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Normalization Theory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158FA-1DB5-4F02-8DD3-99520C818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0899"/>
            <a:ext cx="8596668" cy="474046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Decide whether a particular relation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in 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“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good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”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form.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the case that a relation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not in 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“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good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”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form, decompose it into  set of relations {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ja-JP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R</a:t>
            </a:r>
            <a:r>
              <a:rPr kumimoji="1" lang="en-US" altLang="ja-JP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..., R</a:t>
            </a:r>
            <a:r>
              <a:rPr kumimoji="1" lang="en-US" altLang="ja-JP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} such that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Each relation is in good form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decomposition is a lossless decomposition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Our theory is based on: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Functional dependencies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Multivalued dependencies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194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9011C-59B1-486B-B6D2-5CC873080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1658"/>
            <a:ext cx="8596668" cy="895546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FBD01-C52F-4B8F-8F32-D8609C2CB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8033"/>
            <a:ext cx="8596668" cy="4693329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There are usually a variety of constraints (rules) on the data in the real world.</a:t>
            </a:r>
            <a:endParaRPr lang="en-US" altLang="en-US" sz="1700" i="1" dirty="0">
              <a:ea typeface="ＭＳ Ｐゴシック" pitchFamily="34" charset="-128"/>
            </a:endParaRPr>
          </a:p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For example, some of the constraints that are expected to hold  in a university database are: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Students and instructors are uniquely identified by their ID.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student and instructor has only one name.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instructor and student is (primarily) associated with only one department.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department has only one value for its budget, and only one associated building.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11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9793-B7F4-46BE-8D37-F4AC29423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E744D-4976-4B9C-AE9A-0075B3AC8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3131"/>
            <a:ext cx="8596668" cy="444823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An instance of a relation that satisfies all such real-world constraints is called a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legal instance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of the relation;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A set of legal instances of a database is one where all the relation instances are legal instances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Constraints on the set of legal relations require that the value for a certain set of attributes determines uniquely the value for another set of attributes.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functional dependency is a generalization of the notion of 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key.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490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7858F-C2B7-49B6-ACE8-C5FE215D2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24206"/>
            <a:ext cx="8596668" cy="612742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 Definition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FE1611-75DC-496E-93A6-F5B68B94BE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413" y="1173337"/>
            <a:ext cx="7777113" cy="5239830"/>
          </a:xfrm>
        </p:spPr>
      </p:pic>
    </p:spTree>
    <p:extLst>
      <p:ext uri="{BB962C8B-B14F-4D97-AF65-F5344CB8AC3E}">
        <p14:creationId xmlns:p14="http://schemas.microsoft.com/office/powerpoint/2010/main" val="3307808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7622-A2CA-4728-B35D-A5C643784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3378"/>
            <a:ext cx="8596668" cy="631596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05FCE-52DE-4EC5-BD36-1E9C9F868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31217"/>
            <a:ext cx="8596668" cy="491014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Given a set of functional dependencies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there are certain other functional dependencies that are logically implied by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If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and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,  then we can infer that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C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etc.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set of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functional dependencies logically implied by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closure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denote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closure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by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1" i="1" u="none" strike="noStrike" kern="0" cap="none" spc="0" normalizeH="0" baseline="44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i="1" kern="0" dirty="0">
                <a:solidFill>
                  <a:srgbClr val="000099"/>
                </a:solidFill>
                <a:latin typeface="Helvetica"/>
                <a:ea typeface="MS PGothic" panose="020B0600070205080204" pitchFamily="34" charset="-128"/>
              </a:rPr>
              <a:t>Example: Student (ID, Name, </a:t>
            </a:r>
            <a:r>
              <a:rPr kumimoji="1" lang="en-US" altLang="en-US" sz="1700" i="1" kern="0" dirty="0" err="1">
                <a:solidFill>
                  <a:srgbClr val="000099"/>
                </a:solidFill>
                <a:latin typeface="Helvetica"/>
                <a:ea typeface="MS PGothic" panose="020B0600070205080204" pitchFamily="34" charset="-128"/>
              </a:rPr>
              <a:t>Total_Creds</a:t>
            </a:r>
            <a:r>
              <a:rPr kumimoji="1" lang="en-US" altLang="en-US" sz="1700" i="1" kern="0" dirty="0">
                <a:solidFill>
                  <a:srgbClr val="000099"/>
                </a:solidFill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i="1" kern="0" dirty="0" err="1">
                <a:solidFill>
                  <a:srgbClr val="000099"/>
                </a:solidFill>
                <a:latin typeface="Helvetica"/>
                <a:ea typeface="MS PGothic" panose="020B0600070205080204" pitchFamily="34" charset="-128"/>
              </a:rPr>
              <a:t>Department_Name</a:t>
            </a:r>
            <a:r>
              <a:rPr kumimoji="1" lang="en-US" altLang="en-US" sz="1700" i="1" kern="0" dirty="0">
                <a:solidFill>
                  <a:srgbClr val="000099"/>
                </a:solidFill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= {ID}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i="1" kern="0" dirty="0">
                <a:solidFill>
                  <a:srgbClr val="000099"/>
                </a:solidFill>
                <a:latin typeface="Helvetica"/>
                <a:ea typeface="MS PGothic" panose="020B0600070205080204" pitchFamily="34" charset="-128"/>
              </a:rPr>
              <a:t>What is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1" i="1" u="none" strike="noStrike" kern="0" cap="none" spc="0" normalizeH="0" baseline="44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38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7E4D-24E6-44B2-8E06-9003240D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0153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Keys and Functional Dependencies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B146C-1351-4103-8CAB-B26365A26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K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is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for relation schema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if and only if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K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K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is a candidate key for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if and only if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K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, and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for no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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K,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Functional dependencies allow us to express constraints that cannot be expressed using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superkeys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  Consider the schema: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in_dep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name, salary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building, budget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expect these functional dependencies to hold: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      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building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                             ID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Wingdings" panose="05000000000000000000" pitchFamily="2" charset="2"/>
              </a:rPr>
              <a:t>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Wingdings" panose="05000000000000000000" pitchFamily="2" charset="2"/>
              </a:rPr>
              <a:t> building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but would not expect the following to hold: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		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salary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06C09-6996-45A1-8336-E62E2A884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5098"/>
            <a:ext cx="8596668" cy="810704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 of Functional Dependencies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6255E-B9E7-4DB2-A1C8-2AF9C92A4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31217"/>
            <a:ext cx="8596668" cy="491014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use functional dependencies to: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test relations to see if they are legal under a given set of functional dependencies.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If a relation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legal under a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of functional dependencies, we say that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satisfies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specify constraints on the set of legal relations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say that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holds 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if all legal relations 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satisfy the set of functional dependencies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Note:  A specific instance of a relation schema may satisfy a functional dependency even if the functional dependency does not hold on all legal instances.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example, a specific instance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may, by chance, satisfy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12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9619D-BAF2-4D9B-9F0D-DAA54DDEA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9682"/>
            <a:ext cx="8596668" cy="848413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Trivial Functional Dependencies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103A5-48EC-4440-B791-E12B2E445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06631"/>
            <a:ext cx="8596668" cy="483473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functional dependency is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trivial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if it is satisfied by all instances of a relation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Example</a:t>
            </a:r>
            <a:r>
              <a:rPr kumimoji="1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ID, 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name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name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 general, </a:t>
            </a: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is trivial if</a:t>
            </a:r>
            <a:r>
              <a:rPr kumimoji="1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</a:t>
            </a: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 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76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38EE-8B32-4D4F-A1F8-BFF13663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5354"/>
            <a:ext cx="8596668" cy="848412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Lossless Decomposition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46CE37-1183-463D-9AFA-C0434FA99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4489" y="1383456"/>
            <a:ext cx="8622810" cy="4546004"/>
          </a:xfrm>
        </p:spPr>
      </p:pic>
    </p:spTree>
    <p:extLst>
      <p:ext uri="{BB962C8B-B14F-4D97-AF65-F5344CB8AC3E}">
        <p14:creationId xmlns:p14="http://schemas.microsoft.com/office/powerpoint/2010/main" val="610949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9DEA9-6D94-4726-BEBD-E0111904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6817"/>
            <a:ext cx="8596668" cy="697584"/>
          </a:xfrm>
        </p:spPr>
        <p:txBody>
          <a:bodyPr/>
          <a:lstStyle/>
          <a:p>
            <a:r>
              <a:rPr lang="en-US" sz="3600" dirty="0">
                <a:ea typeface="ＭＳ Ｐゴシック" pitchFamily="34" charset="-128"/>
              </a:rPr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6CB5-4A7A-46F3-89DE-FD8816FD7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40643"/>
            <a:ext cx="8596668" cy="4900719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0542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 = (A, B, C)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= {A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B, 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0542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= (A, B),   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= (B, C)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0542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Lossless decomposition: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20542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1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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{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0542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1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= (A, B),   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= (A, C)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0542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Lossless decomposition: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20542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1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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=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{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A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0542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Note: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0542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20542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a shorthand notation for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0542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{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B, 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4E885-32A9-499E-8118-2518204B2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301" y="1278968"/>
            <a:ext cx="6729043" cy="12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81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33D3A-08F9-494C-8366-AA4E99213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0257"/>
            <a:ext cx="8596668" cy="656381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7391E-AA68-4100-8BBF-6DA815A5D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86121"/>
            <a:ext cx="8596668" cy="5155242"/>
          </a:xfrm>
        </p:spPr>
        <p:txBody>
          <a:bodyPr/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Testing functional dependency constraints each time the database is updated can be costly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It is useful to design the database in a way that constraints can be tested efficiently. 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testing a functional dependency can be done by considering just one relation, then the cost of testing this constraint is low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A functional dependency X → Y is preserved in a relation R if R contains all the attributes of X and Y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 functional dependency can therefore be checked by accessing only 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Consider the following scenario: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decompose R(A, B, C, D) under F = {A → B, B → C}.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Our decomposition resulted in: R1(AB), R2(AC), and R3(AD)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 → B is preserved in R1.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B → C is not preserved in any relation.</a:t>
            </a:r>
          </a:p>
        </p:txBody>
      </p:sp>
    </p:spTree>
    <p:extLst>
      <p:ext uri="{BB962C8B-B14F-4D97-AF65-F5344CB8AC3E}">
        <p14:creationId xmlns:p14="http://schemas.microsoft.com/office/powerpoint/2010/main" val="3194800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7D4C5-BDA8-4C9C-9DE1-56848862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579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FDA73-DB0E-4D59-852A-8C255514D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3131"/>
            <a:ext cx="8596668" cy="444823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Consider a schema: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dept_advisor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With function dependencies: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dept_name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i_ID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In the above design we are forced to repeat the department name once for each time an instructor participates in a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dept_advisor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 relationship.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To fix this, we need to decompose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dept_advisor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Any decomposition will not include all the attributes in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i_ID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Thus, the composition NOT be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CCECFF">
                    <a:lumMod val="25000"/>
                  </a:srgbClr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dependency preserving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itchFamily="18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616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EE0C-4114-4214-84DA-E87938676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99622"/>
            <a:ext cx="8596668" cy="735290"/>
          </a:xfrm>
        </p:spPr>
        <p:txBody>
          <a:bodyPr>
            <a:normAutofit/>
          </a:bodyPr>
          <a:lstStyle/>
          <a:p>
            <a:r>
              <a:rPr lang="en-US" sz="3600" dirty="0">
                <a:ea typeface="ＭＳ Ｐゴシック" pitchFamily="34" charset="-128"/>
              </a:rPr>
              <a:t>Example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C5140D-106C-4C1A-9FC0-0D6AC6B78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911" y="1229615"/>
            <a:ext cx="7612055" cy="5005816"/>
          </a:xfrm>
        </p:spPr>
      </p:pic>
    </p:spTree>
    <p:extLst>
      <p:ext uri="{BB962C8B-B14F-4D97-AF65-F5344CB8AC3E}">
        <p14:creationId xmlns:p14="http://schemas.microsoft.com/office/powerpoint/2010/main" val="3530767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9E5F7-DDC3-419C-ABA1-322B4F50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670"/>
            <a:ext cx="8596668" cy="725864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Boyce-Codd Normal Form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F2ECF-2500-4664-8CED-93A8F1B9C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3766"/>
            <a:ext cx="8596668" cy="392155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relation schema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in BCNF with respect to a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of functional  dependencies if for all functional dependencies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of the form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               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where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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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at least one of the following holds: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is trivial (i.e.,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 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is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for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555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380BA-0292-4AC2-B46B-A9E872BF8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994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Boyce-Codd Normal Form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752DE-8361-4D5B-A691-91C8A7E0C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4595"/>
            <a:ext cx="8596668" cy="463676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 schema BCNF</a:t>
            </a: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 or NOT?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in_dep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name, salary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building, budget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because 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building, budget 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holds on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in_dep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but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is not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superkey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When decompose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in_dept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into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instructor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department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is in BCNF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department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in BCNF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41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7C82E-71FE-4991-8004-5F7680018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299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Decomposing a Schema into BCNF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0C7CE-A0A2-44FA-995B-C61993F08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Let  R be a schema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that is not in BCNF.  Let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be the FD that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causes a violation of BCNF.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decompose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into: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Times" panose="02020603050405020304" pitchFamily="18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U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)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Times" panose="02020603050405020304" pitchFamily="18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- (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-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) )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our example of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in_dep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=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=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building, budget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in_dep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replaced by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(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U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) = (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building, budget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)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- (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-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) ) = (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ID, name,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salary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346EA6-ED1B-4A31-A0E7-785895FD6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755" y="2834588"/>
            <a:ext cx="4762913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23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F4BF-9F1A-463F-9ED3-587CDF4CE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8793"/>
            <a:ext cx="8596668" cy="735290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and Dependency Preservation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75CC8-4B2F-4F4F-A5DA-0F483ED77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3193"/>
            <a:ext cx="8596668" cy="477817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It is not always possible to achieve both BCNF and dependency preservation 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Consider a schema: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dept_advisor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With function dependencies: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dept_name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i_ID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dept_advisor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not in BCNF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is not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Any decomposition  of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dept_advisor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will not include all the attributes in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i_ID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Thus, the composition is  NOT be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CCECFF">
                    <a:lumMod val="25000"/>
                  </a:srgbClr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itchFamily="18" charset="2"/>
              </a:rPr>
              <a:t>dependency preserving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51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FC5A3-ED46-42E4-A423-21ED8616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9366"/>
            <a:ext cx="8596668" cy="810704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Third Normal Form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E1953-9662-4FC1-99B9-62945C43B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0071"/>
            <a:ext cx="8596668" cy="489129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738438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relation schema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in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third normal form (3NF)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for all: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2738438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F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+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2738438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at least one of the following holds: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738438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is trivial (i.e.,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 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738438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is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for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R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738438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Each attribute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–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is contained in a candidate key for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R.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2738438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(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NOTE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: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each attribute may be in a different candidate key)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738438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If a relation is in BCNF it is in 3NF (since in BCNF one of the first two conditions above must hold).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738438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Third condition is a minimal relaxation of BCNF to ensure dependency preservation (will see why later).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15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E393-C6D9-455C-8C07-6C8AB235B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592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3NF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AD43C-328A-43F2-8763-656B64647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3447"/>
            <a:ext cx="8596668" cy="461791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Consider a schema: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dept_advisor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With function dependencies: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i_ID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Two candidate keys =  {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}, {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}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We have seen before that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dept_advisor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not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in BCNF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R,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however,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in  3NF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superkey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NOT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, but: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{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 – {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}  =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{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 and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is contained in a  candidate key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endParaRPr kumimoji="1" lang="en-US" altLang="en-US" sz="20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81646-E61B-41EB-BEB0-5008D6CE2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6396"/>
            <a:ext cx="5570703" cy="18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959F-9946-41A3-BED9-7943B0E8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2445"/>
          </a:xfrm>
        </p:spPr>
        <p:txBody>
          <a:bodyPr/>
          <a:lstStyle/>
          <a:p>
            <a:r>
              <a:rPr lang="en-US" sz="3600" dirty="0">
                <a:ea typeface="ＭＳ Ｐゴシック" pitchFamily="34" charset="-128"/>
              </a:rPr>
              <a:t>Redundancy in 3NF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6C1AF8B-DD04-46C6-A8AB-DBA0269529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282045"/>
            <a:ext cx="8686629" cy="5015299"/>
          </a:xfrm>
        </p:spPr>
      </p:pic>
    </p:spTree>
    <p:extLst>
      <p:ext uri="{BB962C8B-B14F-4D97-AF65-F5344CB8AC3E}">
        <p14:creationId xmlns:p14="http://schemas.microsoft.com/office/powerpoint/2010/main" val="279484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7F5F5-6BA0-42C4-AAD1-43B9FA38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Comparison of BCNF and 3NF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48973-1659-4274-BC7E-47996E27E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Advantages to 3NF over BCNF.  It is always possible to obtain a 3NF design without sacrificing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losslessness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or dependency preservation.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Disadvantages to 3NF.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may have to use null values to represent some of the possible meaningful relationships among data items.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There is the problem of repetition of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10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312B-4C75-42A2-874B-32E42E7A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4738"/>
          </a:xfrm>
        </p:spPr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Goals of Normalization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B77D3-CEF6-4905-A137-6A0A606CA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1729"/>
            <a:ext cx="8596668" cy="458963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be a relation scheme with a set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of functional dependencies.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Decide whether a relation scheme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in 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“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good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”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form.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the case that a relation scheme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not in 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“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good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”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form, need to decompose it into a set of relation scheme  {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ja-JP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R</a:t>
            </a:r>
            <a:r>
              <a:rPr kumimoji="1" lang="en-US" altLang="ja-JP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..., R</a:t>
            </a:r>
            <a:r>
              <a:rPr kumimoji="1" lang="en-US" altLang="ja-JP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} such that: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Each relation scheme is in good form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decomposition is a lossless decomposition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Preferably, the decomposition should be dependency preserving.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42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E0D24-A5B8-4160-B18A-D39B389C1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How good is BCNF?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29900B-8362-473F-AC07-8F0CE289A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560922"/>
            <a:ext cx="7882204" cy="4717227"/>
          </a:xfrm>
        </p:spPr>
      </p:pic>
    </p:spTree>
    <p:extLst>
      <p:ext uri="{BB962C8B-B14F-4D97-AF65-F5344CB8AC3E}">
        <p14:creationId xmlns:p14="http://schemas.microsoft.com/office/powerpoint/2010/main" val="3746602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DE78-925E-4408-B003-63548729A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How good is BCNF?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F7ADB-4397-4543-97ED-1F128C767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1985"/>
            <a:ext cx="8596668" cy="4429378"/>
          </a:xfrm>
        </p:spPr>
        <p:txBody>
          <a:bodyPr/>
          <a:lstStyle/>
          <a:p>
            <a:pPr>
              <a:tabLst>
                <a:tab pos="1993900" algn="l"/>
              </a:tabLst>
            </a:pPr>
            <a:r>
              <a:rPr kumimoji="0" lang="en-US" altLang="en-US" sz="1800" dirty="0"/>
              <a:t>There are no non-trivial functional dependencies and therefore the relation is in BCNF </a:t>
            </a:r>
          </a:p>
          <a:p>
            <a:pPr>
              <a:tabLst>
                <a:tab pos="1993900" algn="l"/>
              </a:tabLst>
            </a:pPr>
            <a:r>
              <a:rPr kumimoji="0" lang="en-US" altLang="en-US" sz="1800" dirty="0"/>
              <a:t>Insertion anomalies – i.e., if we add a phone 981-992-3443 to 99999, we need to add two tuples</a:t>
            </a:r>
          </a:p>
          <a:p>
            <a:pPr>
              <a:buFont typeface="Monotype Sorts" pitchFamily="-84" charset="2"/>
              <a:buNone/>
              <a:tabLst>
                <a:tab pos="1993900" algn="l"/>
              </a:tabLst>
            </a:pPr>
            <a:r>
              <a:rPr kumimoji="0" lang="en-US" altLang="en-US" sz="1800" dirty="0"/>
              <a:t>		(99999, David,   981-992-3443)</a:t>
            </a:r>
            <a:br>
              <a:rPr kumimoji="0" lang="en-US" altLang="en-US" sz="1800" dirty="0"/>
            </a:br>
            <a:r>
              <a:rPr kumimoji="0" lang="en-US" altLang="en-US" sz="1800" dirty="0"/>
              <a:t>	(99999, William, 981-992-3443)</a:t>
            </a:r>
            <a:br>
              <a:rPr kumimoji="0" lang="en-US" altLang="en-US" sz="1800" dirty="0"/>
            </a:br>
            <a:endParaRPr kumimoji="0" lang="en-US" alt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248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E1CA3-01C8-45F3-90D9-F53D0169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726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Higher Normal Forms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C174B5-1DFE-4D81-B3EE-D18606F05D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72" y="1534832"/>
            <a:ext cx="8166224" cy="4913103"/>
          </a:xfrm>
        </p:spPr>
      </p:pic>
    </p:spTree>
    <p:extLst>
      <p:ext uri="{BB962C8B-B14F-4D97-AF65-F5344CB8AC3E}">
        <p14:creationId xmlns:p14="http://schemas.microsoft.com/office/powerpoint/2010/main" val="3518968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F2E02-EEB2-4B03-BBDB-D6FE7BDEE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9366"/>
            <a:ext cx="8596668" cy="791850"/>
          </a:xfrm>
        </p:spPr>
        <p:txBody>
          <a:bodyPr>
            <a:normAutofit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Design Goals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44C8F-94AB-4E70-8BA5-C89DB1297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0327"/>
            <a:ext cx="8596668" cy="473103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Goal for a relational database design is: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BCNF.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Lossless join.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Dependency preservation.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we cannot achieve this, we accept one of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Lack of dependency preservation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Redundancy due to use of 3NF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94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48FF-055A-4023-B40D-60AACE66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671"/>
            <a:ext cx="8596668" cy="707010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Functional-Dependency Theory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F6C2A-5886-4152-B1D9-3DF11234B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34911"/>
            <a:ext cx="8596668" cy="4806451"/>
          </a:xfrm>
        </p:spPr>
        <p:txBody>
          <a:bodyPr/>
          <a:lstStyle/>
          <a:p>
            <a:r>
              <a:rPr lang="en-US" altLang="en-US" dirty="0"/>
              <a:t>We now consider the formal theory that tells us which functional dependencies are implied logically by a given set of functional dependencies.</a:t>
            </a:r>
          </a:p>
          <a:p>
            <a:r>
              <a:rPr lang="en-US" altLang="en-US" dirty="0"/>
              <a:t>We then develop algorithms to generate lossless decompositions into BCNF and 3NF</a:t>
            </a:r>
          </a:p>
          <a:p>
            <a:r>
              <a:rPr lang="en-US" altLang="en-US" dirty="0"/>
              <a:t>We then develop algorithms to test if a decomposition is dependency-preserving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81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13283-0607-4ADE-8F8E-1ADD9897B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FFDAF-79D4-4108-9A0B-2BA96DAA5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2557"/>
            <a:ext cx="8596668" cy="443880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Given a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set of functional dependencies, there are certain other functional dependencies that are logically implied by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If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and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,  then we can infer that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C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etc.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set of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functional dependencies logically implied by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closure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denote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closure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by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1" i="1" u="none" strike="noStrike" kern="0" cap="none" spc="0" normalizeH="0" baseline="44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38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8D0F7-5EFA-47C6-9CD0-C40863B55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3C11D-EBE6-4D70-9AD9-688427CA9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can compute F</a:t>
            </a:r>
            <a:r>
              <a:rPr kumimoji="1" lang="en-US" altLang="en-US" sz="1700" b="0" i="1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the closure of F, by repeatedly applying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Armstrong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</a:rPr>
              <a:t>’</a:t>
            </a:r>
            <a:r>
              <a:rPr kumimoji="1" lang="en-US" altLang="ja-JP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 Axioms</a:t>
            </a:r>
            <a:r>
              <a:rPr kumimoji="1" lang="en-US" altLang="ja-JP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Reflexive rule: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 , then 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 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Augmentation  rule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: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if 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then 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Transitivity rule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: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if 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, then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</a:t>
            </a:r>
            <a:endParaRPr kumimoji="1" lang="en-US" altLang="en-US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These rules are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Sound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-- generate only functional dependencies that actually hold,  and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Complete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-- generate all functional dependencies that hold.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8958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0B94-8E64-4FE8-8472-6095A59B1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4524"/>
            <a:ext cx="8596668" cy="90497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</a:t>
            </a:r>
            <a:r>
              <a:rPr lang="en-US" altLang="en-US" dirty="0">
                <a:sym typeface="MS LineDraw"/>
              </a:rPr>
              <a:t> </a:t>
            </a:r>
            <a:r>
              <a:rPr lang="en-US" altLang="en-US" i="1" dirty="0">
                <a:sym typeface="MS LineDraw"/>
              </a:rPr>
              <a:t>F</a:t>
            </a:r>
            <a:r>
              <a:rPr lang="en-US" altLang="en-US" baseline="30000" dirty="0">
                <a:sym typeface="MS LineDraw"/>
              </a:rPr>
              <a:t>+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16EF-20D3-4985-9349-B7A549642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9753"/>
            <a:ext cx="8596668" cy="4721609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80327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 = (A, B, C, G, H, I)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{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S LineDraw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80327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Some members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F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+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S LineDraw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80327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       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80327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by transitivity 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80327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       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80327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by augmenting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with G, to get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AG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CG 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          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then transitivity with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80327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HI     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80327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by augmenting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to infer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CG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I,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anose="05030102010509060703" pitchFamily="18" charset="2"/>
              <a:buNone/>
              <a:tabLst>
                <a:tab pos="80327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  and augmenting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to infer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CGI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HI,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anose="05030102010509060703" pitchFamily="18" charset="2"/>
              <a:buNone/>
              <a:tabLst>
                <a:tab pos="80327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                 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then transitivity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193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1685F-0782-4585-B143-05E8F1E5F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Functional Dependencies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64D65-77AF-4FFC-AB60-CCE2120A6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3131"/>
            <a:ext cx="8596668" cy="444823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Additional rules: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Union rule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: If 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holds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nd 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holds,  then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holds.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Decomposition rule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: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holds, then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holds and 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holds.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Pseudotransitivity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rule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: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holds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nd 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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holds, then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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holds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The above rules can be inferred from Armstrong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sym typeface="Greek Symbols"/>
              </a:rPr>
              <a:t>’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s axioms.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674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4602-8340-4A09-AD5A-3B69CDB4D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>
            <a:normAutofit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Procedure for Computing F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+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21729-D242-4061-ABED-91A2071AA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compute the closure of a set of functional dependencies F: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F 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=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repeat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each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functional dependency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b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apply reflexivity and augmentation rules 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add the resulting functional dependencies 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b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each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pair of functional dependencies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b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can be combined using transitivity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add the resulting functional dependency 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b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until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does not change any further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9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ADD3E-4AF8-4461-BC51-B6898B77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Attribute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C7A9A-2C69-4D1C-91C4-179CE7E19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277"/>
            <a:ext cx="8596668" cy="446708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Given a set of attributes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MS PGothic" panose="020B0600070205080204" pitchFamily="34" charset="-128"/>
                <a:sym typeface="Greek Symbols"/>
              </a:rPr>
              <a:t>a,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define the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closure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under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(denoted by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) as the set of attributes that are functionally determined by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under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Algorithm to compute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, the closure of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under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   	result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:=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;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while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(changes 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result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)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do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		for each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in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F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do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			begin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				if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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result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then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result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:=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result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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		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end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  <a:defRPr/>
            </a:pPr>
            <a:endParaRPr kumimoji="1" lang="en-US" altLang="en-US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01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C2589-A078-41DB-BF6F-90296D68B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07390"/>
            <a:ext cx="8596668" cy="74471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Attribute Set Closure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8D113-CFA7-4CD8-A40E-3266E322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0071"/>
            <a:ext cx="8596668" cy="4891292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 = (A, B, C, G, H, I)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=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{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 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CG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Iconic Symbols Ext"/>
              </a:rPr>
              <a:t>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  <a:endParaRPr kumimoji="1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S LineDraw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(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AG)</a:t>
            </a:r>
            <a:r>
              <a:rPr kumimoji="1" lang="en-US" altLang="en-US" sz="16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+</a:t>
            </a:r>
            <a:endParaRPr kumimoji="1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S LineDraw"/>
            </a:endParaRPr>
          </a:p>
          <a:p>
            <a:pPr marL="762000" marR="0" lvl="1" indent="-3048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1.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result = AG</a:t>
            </a:r>
            <a:endParaRPr kumimoji="1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S LineDraw"/>
            </a:endParaRPr>
          </a:p>
          <a:p>
            <a:pPr marL="762000" marR="0" lvl="1" indent="-3048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2.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result = ABCG	(A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B)</a:t>
            </a:r>
            <a:endParaRPr kumimoji="1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762000" marR="0" lvl="1" indent="-3048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3.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result = ABCG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	(CG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and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CG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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AGBC)</a:t>
            </a:r>
          </a:p>
          <a:p>
            <a:pPr marL="762000" marR="0" lvl="1" indent="-3048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4.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S LineDraw"/>
              </a:rPr>
              <a:t>result = ABCG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HI	(CG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and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CG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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AGBCH)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Is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AG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a candidate key?  </a:t>
            </a:r>
          </a:p>
          <a:p>
            <a:pPr marL="762000" marR="0" lvl="1" indent="-3048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Is AG a super key? YES</a:t>
            </a:r>
          </a:p>
          <a:p>
            <a:pPr marL="762000" marR="0" lvl="1" indent="-3048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AutoNum type="arabicPeriod" startAt="2"/>
              <a:tabLst>
                <a:tab pos="803275" algn="l"/>
                <a:tab pos="2633663" algn="l"/>
                <a:tab pos="314007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any subset of AG a </a:t>
            </a:r>
            <a:r>
              <a:rPr kumimoji="1" lang="en-US" alt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superkey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936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98074-B24B-4B8C-9BFD-BB0F77A9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Uses of Attribute Closure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EA56F-B81D-4A66-A692-8F1FFBD46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4021"/>
            <a:ext cx="8596668" cy="4627341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There are several uses of the attribute closure algorithm: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Testing for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test if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is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we compute 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+,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and check if 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contains all attributes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Testing functional dependencies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To check if a functional dependency    holds (or, in other words, is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), just check if   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That is, we compute 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by using attribute closure, and then check if it contains .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Is a simple and cheap test, and very useful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Computing closure of 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For each  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we find the closure 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and for each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 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we output a functional dependency  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0616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8D82F-5404-44AE-964A-99E3828EA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299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2627B-D783-47EC-88F4-F85E7EBD6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1729"/>
            <a:ext cx="8596668" cy="458963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Suppose that we have a set of functional dependencies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on a relation schema. Whenever a user performs an update on the relation, the database system must ensure that the update does not violate any functional dependencies; that is, all the functional dependencies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are satisfied in the new database state.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an update violates any functional dependencies in the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system must roll back the update.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can reduce the effort spent in checking for violations by testing a simplified set of functional dependencies that has the same closure as the given set.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This simplified set is termed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canonical cover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/>
                <a:ea typeface="ＭＳ Ｐゴシック" pitchFamily="34" charset="-128"/>
              </a:rPr>
              <a:t>To define canonical cover we must first define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elvetica"/>
                <a:ea typeface="ＭＳ Ｐゴシック" pitchFamily="34" charset="-128"/>
              </a:rPr>
              <a:t>e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xtraneous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attributes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attribute of a functional dependency 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extraneous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we can remove it without changing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 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662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DC5D-7F9F-4E8D-B516-4630B65C5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567DF-54AB-4722-A02D-73319D47F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5997"/>
            <a:ext cx="8596668" cy="449536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Removing an attribute from the left side of a functional dependency could make it a stronger constraint.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example, if we have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 and remove B, we get the possibly stronger result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C.  It may be stronger because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 logically implies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C, but 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 does not, on its own, logically imply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But, depending on what our set F of functional dependencies happens to be, we may be able to remove B from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 safely.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example, suppose that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=  {AB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C,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D, D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C}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Then we can show that F logically implies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C, making extraneous in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742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46A5B-298C-497D-8133-11B6E1EDD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F17C3-BE84-4107-BA7C-3C01DC079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7143"/>
            <a:ext cx="8596668" cy="451422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Removing an attribute from the right side of a functional dependency could make it a weaker constraint.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example, if we have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CD and remove C, we get the possibly weaker result AB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D.  It may be weaker because using just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D, we can no longer infer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But, depending on what our set F of functional dependencies happens to be, we may be able to remove C from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CD safely.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example, suppose that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F = { AB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CD,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C}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Then we can show that even after replacing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CD by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D, we can still infer AB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 and thus AB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5483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46498-5465-4909-BD42-BB2EC7CC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6817"/>
            <a:ext cx="8596668" cy="772998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49DE7-769A-4C02-B3EB-CE5815527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31217"/>
            <a:ext cx="8596668" cy="491014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attribute of a functional dependency 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extraneous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we can remove it without changing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 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Consider a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of functional dependencies and the functional dependency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Remove from the left side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: Attribute A is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extraneous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if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 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and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logically implies 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– {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})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 {(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–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)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}.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Remove from the right side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: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Attribute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extraneous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 if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 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and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The set of functional dependencies   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anose="05030102010509060703" pitchFamily="18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     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– {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})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 {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(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–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)} logically implies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Note: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implication in the opposite direction is trivial in each of the cases above, since a 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sym typeface="Greek Symbols"/>
              </a:rPr>
              <a:t>“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stronger</a:t>
            </a:r>
            <a:r>
              <a:rPr kumimoji="1" lang="ja-JP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sym typeface="Greek Symbols"/>
              </a:rPr>
              <a:t>”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functional dependency always implies a weaker 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094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530F4-77E9-4D99-A59D-7AC87F17A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if an Attribute is Extraneous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E134D-B5D2-4233-B01F-FA1B0CBA1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3131"/>
            <a:ext cx="8596668" cy="4448232"/>
          </a:xfrm>
        </p:spPr>
        <p:txBody>
          <a:bodyPr/>
          <a:lstStyle/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be  a relation  schema and  let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be  a set of functional dependencies that hold 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. Consider an attribute  in the functional dependency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.</a:t>
            </a: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To test if attribute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 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is extraneous 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Consider the set: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      F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sym typeface="Greek Symbols"/>
              </a:rPr>
              <a:t>'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= (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– {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})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 {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(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– </a:t>
            </a:r>
            <a:r>
              <a:rPr kumimoji="1" lang="en-US" altLang="ja-JP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)}, 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check that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+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contains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A;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if it does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,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is extraneous 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</a:p>
          <a:p>
            <a:pPr marL="381000" marR="0" lvl="0" indent="-3810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To test if attribute A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 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is extraneous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Let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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– {A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}. Check if 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can be inferred  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F. </a:t>
            </a:r>
          </a:p>
          <a:p>
            <a:pPr marL="11430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Compute 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+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using the dependencies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11430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If 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+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includes all attributes in  then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is extraneous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Greek Symbol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0317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7D168-E178-441F-9C3E-DC7470AEC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Examples of Extraneous Attributes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67DE0-AB84-4411-956C-BEB259D49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703"/>
            <a:ext cx="8596668" cy="4457659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= {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E, 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check if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extraneous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CD,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Compute the attribute closure of AB under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' = {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AB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D,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E, 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C}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closure is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ABCDE,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which includes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This implies tha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 C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extraneous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6589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A0F1-20B2-4FDB-B259-B7937D305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C08B84-F301-4B4C-AE39-35C3E7923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5" y="1596959"/>
            <a:ext cx="8596668" cy="3880013"/>
          </a:xfrm>
        </p:spPr>
      </p:pic>
    </p:spTree>
    <p:extLst>
      <p:ext uri="{BB962C8B-B14F-4D97-AF65-F5344CB8AC3E}">
        <p14:creationId xmlns:p14="http://schemas.microsoft.com/office/powerpoint/2010/main" val="15607678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3A958-7240-4A58-AA63-4A30336B8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86500"/>
            <a:ext cx="8596668" cy="838986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CC8C8-8404-4EFC-97BA-023D86ACA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compute a canonical cover for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repeat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Use the union rule to replace any dependencies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of the form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and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with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2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	Find a functional dependency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with an extraneous 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            attribute either 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or 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b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               /* Note: test for extraneous attributes done using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c,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not F*/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	If an extraneous attribute is found, delete it from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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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b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until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F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not change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pitchFamily="-84" charset="2"/>
              <a:buNone/>
              <a:tabLst/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Greek Symbols"/>
              </a:rPr>
              <a:t>Note: Union rule may become applicable after some extraneous attributes have been deleted, so it has to be re-applied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306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E9E6A-4CF0-4098-8102-8E188970B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0830"/>
            <a:ext cx="8596668" cy="744716"/>
          </a:xfrm>
        </p:spPr>
        <p:txBody>
          <a:bodyPr>
            <a:normAutofit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Example: Computing a Canonical Cover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9CA57-1995-42FF-8EC0-9D0851C20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02937"/>
            <a:ext cx="8596668" cy="5213022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(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A, B, C)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= {A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  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  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b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AB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Combine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into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Set is now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{A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BC, 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C, AB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is extraneous in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AB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Check if the result of deleting A from 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AB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 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implied by the other dependencies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Yes: in fact, 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is already present!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Set is now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{A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BC, 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}</a:t>
            </a:r>
            <a:endParaRPr kumimoji="1" lang="en-US" altLang="en-US" sz="16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Monotype Sorts" pitchFamily="-84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is extraneous in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BC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Check if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is logically implied by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and the other dependencies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Yes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: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using transitivity on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  and 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C. </a:t>
            </a:r>
          </a:p>
          <a:p>
            <a:pPr marL="1428750" marR="0" lvl="3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00"/>
              </a:buClr>
              <a:buSzTx/>
              <a:buFont typeface="Arial" panose="020B0604020202020204" pitchFamily="34" charset="0"/>
              <a:buChar char="•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Can use attribute closure of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in more complex cases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684213" algn="l"/>
                <a:tab pos="2917825" algn="l"/>
              </a:tabLst>
              <a:defRPr/>
            </a:pP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The canonical cover is: 	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A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B</a:t>
            </a:r>
            <a:b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</a:b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		B 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</a:t>
            </a:r>
            <a:r>
              <a:rPr kumimoji="1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 </a:t>
            </a:r>
            <a:r>
              <a:rPr kumimoji="1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Monotype Sorts" pitchFamily="-84" charset="2"/>
              </a:rPr>
              <a:t>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7919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90800-5426-4C2D-920B-F31F7DE9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2488"/>
            <a:ext cx="8596668" cy="697582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0EBAB-1FEC-4364-888C-CDC91065D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0008"/>
            <a:ext cx="8596668" cy="456135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be the set of dependencies  on schema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and let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2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.., 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be a decomposition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The restriction of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is the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of all  functional dependencies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 </a:t>
            </a:r>
            <a:r>
              <a:rPr kumimoji="1" lang="en-US" altLang="en-US" sz="1700" b="0" i="1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that include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only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attributes 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.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be the set of dependencies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 </a:t>
            </a:r>
            <a:r>
              <a:rPr kumimoji="1" lang="en-US" altLang="en-US" sz="1700" b="0" i="1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that include only attributes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  decomposition is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dependency preserving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 if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Webdings" panose="05030102010509060703" pitchFamily="18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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2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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…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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)</a:t>
            </a:r>
            <a:r>
              <a:rPr kumimoji="1" lang="en-US" altLang="en-US" sz="1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=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 </a:t>
            </a:r>
            <a:r>
              <a:rPr kumimoji="1" lang="en-US" altLang="en-US" sz="1700" b="0" i="1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Using the above definition,  testing for dependency preservation take exponential time.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Not that if a decomposition is NOT dependency preserving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then checking updates for violation of functional dependencies may require computing joins, which is expensive.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0689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79F2-60F8-4B8E-847E-237920911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5A1ED-F99F-491E-AD81-2058D9996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1729"/>
            <a:ext cx="8596668" cy="458963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Since all functional dependencies in a restriction involve attributes of only one relation schema, it is possible to test such a dependency for satisfaction by checking only one relation.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Note that the definition of restriction uses all dependencies in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 </a:t>
            </a:r>
            <a:r>
              <a:rPr kumimoji="1" lang="en-US" altLang="en-US" sz="1700" b="0" i="1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not just those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set of restrictions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F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2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.. 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F</a:t>
            </a:r>
            <a:r>
              <a:rPr kumimoji="1" lang="en-US" altLang="en-US" sz="1700" b="0" i="0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the set of functional  dependencies that can be checked efficiently.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3130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FEF8-F3BB-40FE-9CA6-B7DBCAC4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2701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A92E1-8C33-47F8-9A41-25D19EC33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0837"/>
            <a:ext cx="8596668" cy="4410525"/>
          </a:xfrm>
        </p:spPr>
        <p:txBody>
          <a:bodyPr/>
          <a:lstStyle/>
          <a:p>
            <a:pPr>
              <a:tabLst>
                <a:tab pos="744538" algn="l"/>
              </a:tabLst>
            </a:pPr>
            <a:r>
              <a:rPr lang="en-US" altLang="en-US" i="1" dirty="0"/>
              <a:t>R = </a:t>
            </a:r>
            <a:r>
              <a:rPr lang="en-US" altLang="en-US" dirty="0"/>
              <a:t>(</a:t>
            </a:r>
            <a:r>
              <a:rPr lang="en-US" altLang="en-US" i="1" dirty="0"/>
              <a:t>A, B, C </a:t>
            </a:r>
            <a:r>
              <a:rPr lang="en-US" altLang="en-US" dirty="0"/>
              <a:t>)</a:t>
            </a:r>
            <a:br>
              <a:rPr lang="en-US" altLang="en-US" i="1" dirty="0"/>
            </a:br>
            <a:r>
              <a:rPr lang="en-US" altLang="en-US" i="1" dirty="0"/>
              <a:t>F = </a:t>
            </a:r>
            <a:r>
              <a:rPr lang="en-US" altLang="en-US" dirty="0"/>
              <a:t>{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C</a:t>
            </a:r>
            <a:r>
              <a:rPr lang="en-US" altLang="en-US" dirty="0">
                <a:sym typeface="Monotype Sorts" pitchFamily="-84" charset="2"/>
              </a:rPr>
              <a:t>}</a:t>
            </a:r>
            <a:br>
              <a:rPr lang="en-US" altLang="en-US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Key = {</a:t>
            </a:r>
            <a:r>
              <a:rPr lang="en-US" altLang="en-US" i="1" dirty="0">
                <a:sym typeface="Monotype Sorts" pitchFamily="-84" charset="2"/>
              </a:rPr>
              <a:t>A</a:t>
            </a:r>
            <a:r>
              <a:rPr lang="en-US" altLang="en-US" dirty="0">
                <a:sym typeface="Monotype Sorts" pitchFamily="-84" charset="2"/>
              </a:rPr>
              <a:t>}</a:t>
            </a:r>
          </a:p>
          <a:p>
            <a:pPr>
              <a:tabLst>
                <a:tab pos="744538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dirty="0">
                <a:sym typeface="Monotype Sorts" pitchFamily="-84" charset="2"/>
              </a:rPr>
              <a:t> is not in BCNF</a:t>
            </a:r>
          </a:p>
          <a:p>
            <a:pPr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Decomposition </a:t>
            </a: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 = (</a:t>
            </a:r>
            <a:r>
              <a:rPr lang="en-US" altLang="en-US" i="1" dirty="0">
                <a:sym typeface="Monotype Sorts" pitchFamily="-84" charset="2"/>
              </a:rPr>
              <a:t>A, B),  R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= </a:t>
            </a:r>
            <a:r>
              <a:rPr lang="en-US" altLang="en-US" i="1" dirty="0">
                <a:sym typeface="Monotype Sorts" pitchFamily="-84" charset="2"/>
              </a:rPr>
              <a:t>(B, C)</a:t>
            </a:r>
          </a:p>
          <a:p>
            <a:pPr lvl="1">
              <a:tabLst>
                <a:tab pos="744538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i="1" baseline="-25000" dirty="0"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and </a:t>
            </a: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in BCNF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Lossless-join decomposition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Dependency preserving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98BFDD-7B6D-4375-8E09-368437FEC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027" y="795428"/>
            <a:ext cx="7232007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998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D4EB-9DE8-4AB1-B787-D0E5BF5A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>
            <a:normAutofit fontScale="90000"/>
          </a:bodyPr>
          <a:lstStyle/>
          <a:p>
            <a:pPr>
              <a:buFont typeface="Monotype Sorts" charset="2"/>
              <a:buNone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Decomposition Algorithm</a:t>
            </a:r>
            <a:b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</a:br>
            <a:b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C8E9D-CBEF-4DC1-BEF3-7E40B290E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2"/>
            <a:ext cx="8596668" cy="4542501"/>
          </a:xfrm>
        </p:spPr>
        <p:txBody>
          <a:bodyPr/>
          <a:lstStyle/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r>
              <a:rPr lang="en-US" altLang="en-US" i="1"/>
              <a:t>result </a:t>
            </a:r>
            <a:r>
              <a:rPr lang="en-US" altLang="en-US"/>
              <a:t>:= {</a:t>
            </a:r>
            <a:r>
              <a:rPr lang="en-US" altLang="en-US" i="1"/>
              <a:t>R </a:t>
            </a:r>
            <a:r>
              <a:rPr lang="en-US" altLang="en-US"/>
              <a:t>};</a:t>
            </a:r>
            <a:br>
              <a:rPr lang="en-US" altLang="en-US"/>
            </a:br>
            <a:r>
              <a:rPr lang="en-US" altLang="en-US" i="1"/>
              <a:t>done </a:t>
            </a:r>
            <a:r>
              <a:rPr lang="en-US" altLang="en-US"/>
              <a:t>:= false;</a:t>
            </a:r>
            <a:br>
              <a:rPr lang="en-US" altLang="en-US"/>
            </a:br>
            <a:r>
              <a:rPr lang="en-US" altLang="en-US"/>
              <a:t>compute </a:t>
            </a:r>
            <a:r>
              <a:rPr lang="en-US" altLang="en-US" i="1"/>
              <a:t>F </a:t>
            </a:r>
            <a:r>
              <a:rPr lang="en-US" altLang="en-US" baseline="30000"/>
              <a:t>+</a:t>
            </a:r>
            <a:r>
              <a:rPr lang="en-US" altLang="en-US"/>
              <a:t>;</a:t>
            </a:r>
            <a:br>
              <a:rPr lang="en-US" altLang="en-US"/>
            </a:br>
            <a:r>
              <a:rPr lang="en-US" altLang="en-US" b="1"/>
              <a:t>while (not </a:t>
            </a:r>
            <a:r>
              <a:rPr lang="en-US" altLang="en-US" i="1"/>
              <a:t>done) </a:t>
            </a:r>
            <a:r>
              <a:rPr lang="en-US" altLang="en-US" b="1"/>
              <a:t>do</a:t>
            </a:r>
            <a:br>
              <a:rPr lang="en-US" altLang="en-US" b="1"/>
            </a:br>
            <a:r>
              <a:rPr lang="en-US" altLang="en-US" b="1"/>
              <a:t>	if </a:t>
            </a:r>
            <a:r>
              <a:rPr lang="en-US" altLang="en-US"/>
              <a:t>(there is a schema </a:t>
            </a:r>
            <a:r>
              <a:rPr lang="en-US" altLang="en-US" i="1"/>
              <a:t>R</a:t>
            </a:r>
            <a:r>
              <a:rPr lang="en-US" altLang="en-US" i="1" baseline="-25000"/>
              <a:t>i</a:t>
            </a:r>
            <a:r>
              <a:rPr lang="en-US" altLang="en-US" i="1"/>
              <a:t> </a:t>
            </a:r>
            <a:r>
              <a:rPr lang="en-US" altLang="en-US"/>
              <a:t>in </a:t>
            </a:r>
            <a:r>
              <a:rPr lang="en-US" altLang="en-US" i="1"/>
              <a:t>result </a:t>
            </a:r>
            <a:r>
              <a:rPr lang="en-US" altLang="en-US"/>
              <a:t> that is not in BCNF)</a:t>
            </a:r>
            <a:br>
              <a:rPr lang="en-US" altLang="en-US"/>
            </a:br>
            <a:r>
              <a:rPr lang="en-US" altLang="en-US"/>
              <a:t>		</a:t>
            </a:r>
            <a:r>
              <a:rPr lang="en-US" altLang="en-US" b="1"/>
              <a:t>then begin</a:t>
            </a:r>
            <a:br>
              <a:rPr lang="en-US" altLang="en-US" b="1"/>
            </a:br>
            <a:r>
              <a:rPr lang="en-US" altLang="en-US" b="1"/>
              <a:t>			</a:t>
            </a:r>
            <a:r>
              <a:rPr lang="en-US" altLang="en-US"/>
              <a:t>let </a:t>
            </a:r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>
                <a:sym typeface="Greek Symbols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</a:t>
            </a:r>
            <a:r>
              <a:rPr lang="en-US" altLang="en-US">
                <a:sym typeface="Monotype Sorts" pitchFamily="-84" charset="2"/>
              </a:rPr>
              <a:t> </a:t>
            </a:r>
            <a:r>
              <a:rPr lang="en-US" altLang="en-US" i="1">
                <a:sym typeface="Symbol" panose="05050102010706020507" pitchFamily="18" charset="2"/>
              </a:rPr>
              <a:t></a:t>
            </a:r>
            <a:r>
              <a:rPr lang="en-US" altLang="en-US" i="1">
                <a:sym typeface="Greek Symbols"/>
              </a:rPr>
              <a:t> </a:t>
            </a:r>
            <a:r>
              <a:rPr lang="en-US" altLang="en-US">
                <a:sym typeface="Greek Symbols"/>
              </a:rPr>
              <a:t> be a nontrivial functional dependency that </a:t>
            </a:r>
            <a:br>
              <a:rPr lang="en-US" altLang="en-US">
                <a:sym typeface="Greek Symbols"/>
              </a:rPr>
            </a:br>
            <a:r>
              <a:rPr lang="en-US" altLang="en-US">
                <a:sym typeface="Greek Symbols"/>
              </a:rPr>
              <a:t>                       holds on </a:t>
            </a:r>
            <a:r>
              <a:rPr lang="en-US" altLang="en-US" i="1">
                <a:sym typeface="Greek Symbols"/>
              </a:rPr>
              <a:t>R</a:t>
            </a:r>
            <a:r>
              <a:rPr lang="en-US" altLang="en-US" i="1" baseline="-25000">
                <a:sym typeface="Greek Symbols"/>
              </a:rPr>
              <a:t>i</a:t>
            </a:r>
            <a:r>
              <a:rPr lang="en-US" altLang="en-US" i="1">
                <a:sym typeface="Greek Symbols"/>
              </a:rPr>
              <a:t>  </a:t>
            </a:r>
            <a:r>
              <a:rPr lang="en-US" altLang="en-US">
                <a:sym typeface="Greek Symbols"/>
              </a:rPr>
              <a:t>such that </a:t>
            </a:r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>
                <a:sym typeface="Greek Symbols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</a:t>
            </a:r>
            <a:r>
              <a:rPr lang="en-US" altLang="en-US">
                <a:sym typeface="Monotype Sorts" pitchFamily="-84" charset="2"/>
              </a:rPr>
              <a:t> </a:t>
            </a:r>
            <a:r>
              <a:rPr lang="en-US" altLang="en-US" i="1">
                <a:sym typeface="Greek Symbols"/>
              </a:rPr>
              <a:t>R</a:t>
            </a:r>
            <a:r>
              <a:rPr lang="en-US" altLang="en-US" i="1" baseline="-25000">
                <a:sym typeface="Greek Symbols"/>
              </a:rPr>
              <a:t>i</a:t>
            </a:r>
            <a:r>
              <a:rPr lang="en-US" altLang="en-US" i="1">
                <a:sym typeface="Greek Symbols"/>
              </a:rPr>
              <a:t> </a:t>
            </a:r>
            <a:r>
              <a:rPr lang="en-US" altLang="en-US">
                <a:sym typeface="Greek Symbols"/>
              </a:rPr>
              <a:t>is not in </a:t>
            </a:r>
            <a:r>
              <a:rPr lang="en-US" altLang="en-US" i="1">
                <a:sym typeface="Greek Symbols"/>
              </a:rPr>
              <a:t>F </a:t>
            </a:r>
            <a:r>
              <a:rPr lang="en-US" altLang="en-US" baseline="30000">
                <a:sym typeface="Greek Symbols"/>
              </a:rPr>
              <a:t>+</a:t>
            </a:r>
            <a:r>
              <a:rPr lang="en-US" altLang="en-US">
                <a:sym typeface="Greek Symbols"/>
              </a:rPr>
              <a:t>, </a:t>
            </a:r>
            <a:br>
              <a:rPr lang="en-US" altLang="en-US">
                <a:sym typeface="Greek Symbols"/>
              </a:rPr>
            </a:br>
            <a:r>
              <a:rPr lang="en-US" altLang="en-US">
                <a:sym typeface="Greek Symbols"/>
              </a:rPr>
              <a:t>				   and </a:t>
            </a:r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>
                <a:sym typeface="Greek Symbols"/>
              </a:rPr>
              <a:t> </a:t>
            </a:r>
            <a:r>
              <a:rPr lang="en-US" altLang="en-US">
                <a:sym typeface="Symbol" panose="05050102010706020507" pitchFamily="18" charset="2"/>
              </a:rPr>
              <a:t> </a:t>
            </a:r>
            <a:r>
              <a:rPr lang="en-US" altLang="en-US" i="1">
                <a:sym typeface="Symbol" panose="05050102010706020507" pitchFamily="18" charset="2"/>
              </a:rPr>
              <a:t></a:t>
            </a:r>
            <a:r>
              <a:rPr lang="en-US" altLang="en-US" i="1">
                <a:sym typeface="Greek Symbols"/>
              </a:rPr>
              <a:t>  = </a:t>
            </a:r>
            <a:r>
              <a:rPr lang="en-US" altLang="en-US">
                <a:sym typeface="Symbol" panose="05050102010706020507" pitchFamily="18" charset="2"/>
              </a:rPr>
              <a:t>;</a:t>
            </a:r>
            <a:br>
              <a:rPr lang="en-US" altLang="en-US">
                <a:sym typeface="Symbol" panose="05050102010706020507" pitchFamily="18" charset="2"/>
              </a:rPr>
            </a:br>
            <a:r>
              <a:rPr lang="en-US" altLang="en-US">
                <a:sym typeface="Symbol" panose="05050102010706020507" pitchFamily="18" charset="2"/>
              </a:rPr>
              <a:t>			   </a:t>
            </a:r>
            <a:r>
              <a:rPr lang="en-US" altLang="en-US" i="1">
                <a:sym typeface="Symbol" panose="05050102010706020507" pitchFamily="18" charset="2"/>
              </a:rPr>
              <a:t>result </a:t>
            </a:r>
            <a:r>
              <a:rPr lang="en-US" altLang="en-US">
                <a:sym typeface="Symbol" panose="05050102010706020507" pitchFamily="18" charset="2"/>
              </a:rPr>
              <a:t>:= (</a:t>
            </a:r>
            <a:r>
              <a:rPr lang="en-US" altLang="en-US" i="1">
                <a:sym typeface="Symbol" panose="05050102010706020507" pitchFamily="18" charset="2"/>
              </a:rPr>
              <a:t>result – R</a:t>
            </a:r>
            <a:r>
              <a:rPr lang="en-US" altLang="en-US" i="1" baseline="-25000">
                <a:sym typeface="Symbol" panose="05050102010706020507" pitchFamily="18" charset="2"/>
              </a:rPr>
              <a:t>i </a:t>
            </a:r>
            <a:r>
              <a:rPr lang="en-US" altLang="en-US" i="1">
                <a:sym typeface="Symbol" panose="05050102010706020507" pitchFamily="18" charset="2"/>
              </a:rPr>
              <a:t>) </a:t>
            </a:r>
            <a:r>
              <a:rPr lang="en-US" altLang="en-US">
                <a:sym typeface="Symbol" panose="05050102010706020507" pitchFamily="18" charset="2"/>
              </a:rPr>
              <a:t> (</a:t>
            </a:r>
            <a:r>
              <a:rPr lang="en-US" altLang="en-US" i="1">
                <a:sym typeface="Symbol" panose="05050102010706020507" pitchFamily="18" charset="2"/>
              </a:rPr>
              <a:t>R</a:t>
            </a:r>
            <a:r>
              <a:rPr lang="en-US" altLang="en-US" i="1" baseline="-25000">
                <a:sym typeface="Symbol" panose="05050102010706020507" pitchFamily="18" charset="2"/>
              </a:rPr>
              <a:t>i</a:t>
            </a:r>
            <a:r>
              <a:rPr lang="en-US" altLang="en-US" i="1">
                <a:sym typeface="Symbol" panose="05050102010706020507" pitchFamily="18" charset="2"/>
              </a:rPr>
              <a:t> – </a:t>
            </a:r>
            <a:r>
              <a:rPr lang="en-US" altLang="en-US">
                <a:sym typeface="Greek Symbols"/>
              </a:rPr>
              <a:t>) </a:t>
            </a:r>
            <a:r>
              <a:rPr lang="en-US" altLang="en-US">
                <a:sym typeface="Symbol" panose="05050102010706020507" pitchFamily="18" charset="2"/>
              </a:rPr>
              <a:t> (</a:t>
            </a:r>
            <a:r>
              <a:rPr lang="en-US" altLang="en-US">
                <a:sym typeface="Greek Symbols"/>
              </a:rPr>
              <a:t>, </a:t>
            </a:r>
            <a:r>
              <a:rPr lang="en-US" altLang="en-US" i="1">
                <a:sym typeface="Symbol" panose="05050102010706020507" pitchFamily="18" charset="2"/>
              </a:rPr>
              <a:t></a:t>
            </a:r>
            <a:r>
              <a:rPr lang="en-US" altLang="en-US" i="1">
                <a:sym typeface="Greek Symbols"/>
              </a:rPr>
              <a:t> );</a:t>
            </a:r>
            <a:br>
              <a:rPr lang="en-US" altLang="en-US" i="1">
                <a:sym typeface="Greek Symbols"/>
              </a:rPr>
            </a:br>
            <a:r>
              <a:rPr lang="en-US" altLang="en-US" i="1">
                <a:sym typeface="Greek Symbols"/>
              </a:rPr>
              <a:t>	    	</a:t>
            </a:r>
            <a:r>
              <a:rPr lang="en-US" altLang="en-US" b="1">
                <a:sym typeface="Greek Symbols"/>
              </a:rPr>
              <a:t>end</a:t>
            </a:r>
            <a:br>
              <a:rPr lang="en-US" altLang="en-US" b="1">
                <a:sym typeface="Greek Symbols"/>
              </a:rPr>
            </a:br>
            <a:r>
              <a:rPr lang="en-US" altLang="en-US" b="1">
                <a:sym typeface="Greek Symbols"/>
              </a:rPr>
              <a:t>		else</a:t>
            </a:r>
            <a:r>
              <a:rPr lang="en-US" altLang="en-US" i="1">
                <a:sym typeface="Greek Symbols"/>
              </a:rPr>
              <a:t> done </a:t>
            </a:r>
            <a:r>
              <a:rPr lang="en-US" altLang="en-US">
                <a:sym typeface="Greek Symbols"/>
              </a:rPr>
              <a:t>:= </a:t>
            </a:r>
            <a:r>
              <a:rPr lang="en-US" altLang="en-US" b="1">
                <a:sym typeface="Greek Symbols"/>
              </a:rPr>
              <a:t>true; </a:t>
            </a:r>
          </a:p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endParaRPr lang="en-US" altLang="en-US" b="1">
              <a:sym typeface="Greek Symbols"/>
            </a:endParaRPr>
          </a:p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r>
              <a:rPr lang="en-US" altLang="en-US">
                <a:sym typeface="Greek Symbols"/>
              </a:rPr>
              <a:t>     Note:  each </a:t>
            </a:r>
            <a:r>
              <a:rPr lang="en-US" altLang="en-US" i="1">
                <a:sym typeface="Greek Symbols"/>
              </a:rPr>
              <a:t>R</a:t>
            </a:r>
            <a:r>
              <a:rPr lang="en-US" altLang="en-US" i="1" baseline="-25000">
                <a:sym typeface="Greek Symbols"/>
              </a:rPr>
              <a:t>i</a:t>
            </a:r>
            <a:r>
              <a:rPr lang="en-US" altLang="en-US" i="1">
                <a:sym typeface="Greek Symbols"/>
              </a:rPr>
              <a:t> </a:t>
            </a:r>
            <a:r>
              <a:rPr lang="en-US" altLang="en-US">
                <a:sym typeface="Greek Symbols"/>
              </a:rPr>
              <a:t>is in BCNF, and decomposition is lossless-join.</a:t>
            </a:r>
            <a:endParaRPr lang="en-US" altLang="en-US" dirty="0">
              <a:sym typeface="Greek Symbols"/>
            </a:endParaRPr>
          </a:p>
        </p:txBody>
      </p:sp>
    </p:spTree>
    <p:extLst>
      <p:ext uri="{BB962C8B-B14F-4D97-AF65-F5344CB8AC3E}">
        <p14:creationId xmlns:p14="http://schemas.microsoft.com/office/powerpoint/2010/main" val="25177610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E76C2-344B-4D9A-B756-119647E9B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7646"/>
            <a:ext cx="8596668" cy="74471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BCNF Decomposition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6E51C-981D-4D76-ACBA-DEF60C681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12363"/>
            <a:ext cx="8596668" cy="4928999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title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year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capacity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Functional dependencies: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→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title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→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capacity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year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→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time_slot_id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candidate key {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year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}.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BCNF Decomposition: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→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title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holds</a:t>
            </a:r>
          </a:p>
          <a:p>
            <a:pPr marL="1085850" marR="0" lvl="2" indent="-2286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not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We replace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by:</a:t>
            </a:r>
          </a:p>
          <a:p>
            <a:pPr marL="1085850" marR="0" lvl="2" indent="-2286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title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1085850" marR="0" lvl="2" indent="-2286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>
                <a:tab pos="744538" algn="l"/>
                <a:tab pos="2574925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class-1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year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         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capacity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005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BF909-A2AC-4A4D-956E-E17994081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Decomposition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1837F-3F8C-4978-9A9E-69B67EA15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in BCNF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How do we know this?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→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capacity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holds 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class-1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but {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} is not a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superkey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for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class-1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replace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class-1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by: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classroom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capacity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year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classroom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are in BCNF.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016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1548</TotalTime>
  <Words>4824</Words>
  <Application>Microsoft Macintosh PowerPoint</Application>
  <PresentationFormat>Widescreen</PresentationFormat>
  <Paragraphs>407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1" baseType="lpstr">
      <vt:lpstr>ＭＳ Ｐゴシック</vt:lpstr>
      <vt:lpstr>Arial</vt:lpstr>
      <vt:lpstr>Greek Symbols</vt:lpstr>
      <vt:lpstr>Helvetica</vt:lpstr>
      <vt:lpstr>Monotype Sorts</vt:lpstr>
      <vt:lpstr>MS LineDraw</vt:lpstr>
      <vt:lpstr>Symbol</vt:lpstr>
      <vt:lpstr>Times</vt:lpstr>
      <vt:lpstr>Trebuchet MS</vt:lpstr>
      <vt:lpstr>Webdings</vt:lpstr>
      <vt:lpstr>Wingdings</vt:lpstr>
      <vt:lpstr>Wingdings 3</vt:lpstr>
      <vt:lpstr>Facet</vt:lpstr>
      <vt:lpstr>Normalization</vt:lpstr>
      <vt:lpstr>Outline</vt:lpstr>
      <vt:lpstr>Features of Good Relational Designs</vt:lpstr>
      <vt:lpstr>A Combined Schema Without Repetition</vt:lpstr>
      <vt:lpstr>Decomposition</vt:lpstr>
      <vt:lpstr>A Lossy Decomposition</vt:lpstr>
      <vt:lpstr>Lossless Decomposition</vt:lpstr>
      <vt:lpstr>Example of Lossless Decomposition </vt:lpstr>
      <vt:lpstr>Normalization Theory</vt:lpstr>
      <vt:lpstr>Functional Dependencies</vt:lpstr>
      <vt:lpstr>Functional Dependencies (Cont.)</vt:lpstr>
      <vt:lpstr>Functional Dependencies Definition </vt:lpstr>
      <vt:lpstr>Closure of a Set of Functional Dependencies</vt:lpstr>
      <vt:lpstr>Keys and Functional Dependencies</vt:lpstr>
      <vt:lpstr>Use of Functional Dependencies</vt:lpstr>
      <vt:lpstr>Trivial Functional Dependencies</vt:lpstr>
      <vt:lpstr>Lossless Decomposition</vt:lpstr>
      <vt:lpstr>Example</vt:lpstr>
      <vt:lpstr>Dependency Preservation</vt:lpstr>
      <vt:lpstr>Dependency Preservation Example</vt:lpstr>
      <vt:lpstr>Example</vt:lpstr>
      <vt:lpstr>Boyce-Codd Normal Form</vt:lpstr>
      <vt:lpstr>Boyce-Codd Normal Form (Cont.)</vt:lpstr>
      <vt:lpstr>Decomposing a Schema into BCNF</vt:lpstr>
      <vt:lpstr>BCNF and Dependency Preservation</vt:lpstr>
      <vt:lpstr>Third Normal Form</vt:lpstr>
      <vt:lpstr>3NF Example</vt:lpstr>
      <vt:lpstr>Redundancy in 3NF</vt:lpstr>
      <vt:lpstr>Comparison of BCNF and 3NF</vt:lpstr>
      <vt:lpstr>Goals of Normalization</vt:lpstr>
      <vt:lpstr>How good is BCNF?</vt:lpstr>
      <vt:lpstr>How good is BCNF? (Cont.)</vt:lpstr>
      <vt:lpstr>Higher Normal Forms </vt:lpstr>
      <vt:lpstr>Design Goals</vt:lpstr>
      <vt:lpstr>Functional-Dependency Theory</vt:lpstr>
      <vt:lpstr>Closure of a Set of Functional Dependencies</vt:lpstr>
      <vt:lpstr>Closure of a Set of Functional Dependencies</vt:lpstr>
      <vt:lpstr>Example of  F+</vt:lpstr>
      <vt:lpstr>Closure of Functional Dependencies (Cont.)</vt:lpstr>
      <vt:lpstr>Procedure for Computing F+</vt:lpstr>
      <vt:lpstr>Closure of Attribute Sets</vt:lpstr>
      <vt:lpstr>Example of Attribute Set Closure</vt:lpstr>
      <vt:lpstr>Uses of Attribute Closure</vt:lpstr>
      <vt:lpstr>Canonical Cover</vt:lpstr>
      <vt:lpstr>Extraneous Attributes</vt:lpstr>
      <vt:lpstr>Extraneous Attributes (Cont.)</vt:lpstr>
      <vt:lpstr>Extraneous Attributes</vt:lpstr>
      <vt:lpstr>Testing if an Attribute is Extraneous</vt:lpstr>
      <vt:lpstr>Examples of Extraneous Attributes</vt:lpstr>
      <vt:lpstr>Canonical Cover</vt:lpstr>
      <vt:lpstr>Canonical Cover</vt:lpstr>
      <vt:lpstr>Example: Computing a Canonical Cover</vt:lpstr>
      <vt:lpstr>Dependency Preservation</vt:lpstr>
      <vt:lpstr>Dependency Preservation (Cont.)</vt:lpstr>
      <vt:lpstr>Example</vt:lpstr>
      <vt:lpstr>BCNF Decomposition Algorithm  </vt:lpstr>
      <vt:lpstr>Example of BCNF Decomposition</vt:lpstr>
      <vt:lpstr>BCNF Decomposition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Normalization</dc:title>
  <dc:creator>Jingnan Xie</dc:creator>
  <cp:lastModifiedBy>Jingnan Xie</cp:lastModifiedBy>
  <cp:revision>4</cp:revision>
  <dcterms:created xsi:type="dcterms:W3CDTF">2021-03-11T16:38:55Z</dcterms:created>
  <dcterms:modified xsi:type="dcterms:W3CDTF">2025-10-28T14:08:17Z</dcterms:modified>
</cp:coreProperties>
</file>