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46" r:id="rId1"/>
  </p:sldMasterIdLst>
  <p:notesMasterIdLst>
    <p:notesMasterId r:id="rId40"/>
  </p:notesMasterIdLst>
  <p:handoutMasterIdLst>
    <p:handoutMasterId r:id="rId41"/>
  </p:handoutMasterIdLst>
  <p:sldIdLst>
    <p:sldId id="381" r:id="rId2"/>
    <p:sldId id="256" r:id="rId3"/>
    <p:sldId id="257" r:id="rId4"/>
    <p:sldId id="259" r:id="rId5"/>
    <p:sldId id="345" r:id="rId6"/>
    <p:sldId id="260" r:id="rId7"/>
    <p:sldId id="258" r:id="rId8"/>
    <p:sldId id="261" r:id="rId9"/>
    <p:sldId id="262" r:id="rId10"/>
    <p:sldId id="265" r:id="rId11"/>
    <p:sldId id="266" r:id="rId12"/>
    <p:sldId id="267" r:id="rId13"/>
    <p:sldId id="376" r:id="rId14"/>
    <p:sldId id="268" r:id="rId15"/>
    <p:sldId id="269" r:id="rId16"/>
    <p:sldId id="270" r:id="rId17"/>
    <p:sldId id="373" r:id="rId18"/>
    <p:sldId id="271" r:id="rId19"/>
    <p:sldId id="272" r:id="rId20"/>
    <p:sldId id="273" r:id="rId21"/>
    <p:sldId id="325" r:id="rId22"/>
    <p:sldId id="274" r:id="rId23"/>
    <p:sldId id="275" r:id="rId24"/>
    <p:sldId id="276" r:id="rId25"/>
    <p:sldId id="326" r:id="rId26"/>
    <p:sldId id="329" r:id="rId27"/>
    <p:sldId id="330" r:id="rId28"/>
    <p:sldId id="277" r:id="rId29"/>
    <p:sldId id="278" r:id="rId30"/>
    <p:sldId id="279" r:id="rId31"/>
    <p:sldId id="332" r:id="rId32"/>
    <p:sldId id="334" r:id="rId33"/>
    <p:sldId id="341" r:id="rId34"/>
    <p:sldId id="377" r:id="rId35"/>
    <p:sldId id="282" r:id="rId36"/>
    <p:sldId id="281" r:id="rId37"/>
    <p:sldId id="378" r:id="rId38"/>
    <p:sldId id="379" r:id="rId39"/>
  </p:sldIdLst>
  <p:sldSz cx="9144000" cy="6858000" type="screen4x3"/>
  <p:notesSz cx="6997700" cy="9283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7">
          <p15:clr>
            <a:srgbClr val="A4A3A4"/>
          </p15:clr>
        </p15:guide>
        <p15:guide id="2" pos="5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41" autoAdjust="0"/>
    <p:restoredTop sz="94660"/>
  </p:normalViewPr>
  <p:slideViewPr>
    <p:cSldViewPr snapToGrid="0">
      <p:cViewPr varScale="1">
        <p:scale>
          <a:sx n="79" d="100"/>
          <a:sy n="79" d="100"/>
        </p:scale>
        <p:origin x="677" y="72"/>
      </p:cViewPr>
      <p:guideLst>
        <p:guide orient="horz" pos="697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ngnan Xie" userId="5c2f28a1-79a3-4aeb-a5f1-26f53b743562" providerId="ADAL" clId="{A24390B5-6A9D-4A31-BAA9-936D11C6A7A2}"/>
    <pc:docChg chg="modSld">
      <pc:chgData name="Jingnan Xie" userId="5c2f28a1-79a3-4aeb-a5f1-26f53b743562" providerId="ADAL" clId="{A24390B5-6A9D-4A31-BAA9-936D11C6A7A2}" dt="2025-03-25T18:39:37.566" v="1"/>
      <pc:docMkLst>
        <pc:docMk/>
      </pc:docMkLst>
      <pc:sldChg chg="modSp mod">
        <pc:chgData name="Jingnan Xie" userId="5c2f28a1-79a3-4aeb-a5f1-26f53b743562" providerId="ADAL" clId="{A24390B5-6A9D-4A31-BAA9-936D11C6A7A2}" dt="2025-03-25T18:39:37.566" v="1"/>
        <pc:sldMkLst>
          <pc:docMk/>
          <pc:sldMk cId="0" sldId="270"/>
        </pc:sldMkLst>
        <pc:spChg chg="mod">
          <ac:chgData name="Jingnan Xie" userId="5c2f28a1-79a3-4aeb-a5f1-26f53b743562" providerId="ADAL" clId="{A24390B5-6A9D-4A31-BAA9-936D11C6A7A2}" dt="2025-03-25T18:39:37.566" v="1"/>
          <ac:spMkLst>
            <pc:docMk/>
            <pc:sldMk cId="0" sldId="270"/>
            <ac:spMk id="19459" creationId="{00000000-0000-0000-0000-000000000000}"/>
          </ac:spMkLst>
        </pc:spChg>
      </pc:sldChg>
    </pc:docChg>
  </pc:docChgLst>
  <pc:docChgLst>
    <pc:chgData name="Jingnan Xie" userId="5c2f28a1-79a3-4aeb-a5f1-26f53b743562" providerId="ADAL" clId="{CF93A061-5507-4CAF-B4C9-6C72E2300B20}"/>
    <pc:docChg chg="undo custSel modSld">
      <pc:chgData name="Jingnan Xie" userId="5c2f28a1-79a3-4aeb-a5f1-26f53b743562" providerId="ADAL" clId="{CF93A061-5507-4CAF-B4C9-6C72E2300B20}" dt="2022-08-31T16:30:02.650" v="62" actId="20577"/>
      <pc:docMkLst>
        <pc:docMk/>
      </pc:docMkLst>
      <pc:sldChg chg="modSp mod">
        <pc:chgData name="Jingnan Xie" userId="5c2f28a1-79a3-4aeb-a5f1-26f53b743562" providerId="ADAL" clId="{CF93A061-5507-4CAF-B4C9-6C72E2300B20}" dt="2022-08-31T16:30:02.650" v="62" actId="20577"/>
        <pc:sldMkLst>
          <pc:docMk/>
          <pc:sldMk cId="0" sldId="270"/>
        </pc:sldMkLst>
      </pc:sldChg>
    </pc:docChg>
  </pc:docChgLst>
  <pc:docChgLst>
    <pc:chgData name="Jingnan" userId="5c2f28a1-79a3-4aeb-a5f1-26f53b743562" providerId="ADAL" clId="{3A10D7F8-9BC8-4497-830A-94DFE6980E05}"/>
    <pc:docChg chg="undo custSel modSld">
      <pc:chgData name="Jingnan" userId="5c2f28a1-79a3-4aeb-a5f1-26f53b743562" providerId="ADAL" clId="{3A10D7F8-9BC8-4497-830A-94DFE6980E05}" dt="2022-05-03T23:05:34.286" v="103" actId="20577"/>
      <pc:docMkLst>
        <pc:docMk/>
      </pc:docMkLst>
      <pc:sldChg chg="modSp mod">
        <pc:chgData name="Jingnan" userId="5c2f28a1-79a3-4aeb-a5f1-26f53b743562" providerId="ADAL" clId="{3A10D7F8-9BC8-4497-830A-94DFE6980E05}" dt="2022-05-03T23:05:34.286" v="103" actId="20577"/>
        <pc:sldMkLst>
          <pc:docMk/>
          <pc:sldMk cId="0" sldId="334"/>
        </pc:sldMkLst>
      </pc:sldChg>
      <pc:sldChg chg="addSp modSp mod">
        <pc:chgData name="Jingnan" userId="5c2f28a1-79a3-4aeb-a5f1-26f53b743562" providerId="ADAL" clId="{3A10D7F8-9BC8-4497-830A-94DFE6980E05}" dt="2022-05-03T23:05:11.219" v="102" actId="1076"/>
        <pc:sldMkLst>
          <pc:docMk/>
          <pc:sldMk cId="2627481864" sldId="379"/>
        </pc:sldMkLst>
      </pc:sldChg>
    </pc:docChg>
  </pc:docChgLst>
  <pc:docChgLst>
    <pc:chgData name="Jingnan Xie" userId="5c2f28a1-79a3-4aeb-a5f1-26f53b743562" providerId="ADAL" clId="{3A10D7F8-9BC8-4497-830A-94DFE6980E05}"/>
    <pc:docChg chg="delSld modSld">
      <pc:chgData name="Jingnan Xie" userId="5c2f28a1-79a3-4aeb-a5f1-26f53b743562" providerId="ADAL" clId="{3A10D7F8-9BC8-4497-830A-94DFE6980E05}" dt="2022-05-02T15:31:05.704" v="58" actId="47"/>
      <pc:docMkLst>
        <pc:docMk/>
      </pc:docMkLst>
      <pc:sldChg chg="modSp mod">
        <pc:chgData name="Jingnan Xie" userId="5c2f28a1-79a3-4aeb-a5f1-26f53b743562" providerId="ADAL" clId="{3A10D7F8-9BC8-4497-830A-94DFE6980E05}" dt="2022-04-25T01:14:51.776" v="0" actId="20577"/>
        <pc:sldMkLst>
          <pc:docMk/>
          <pc:sldMk cId="0" sldId="266"/>
        </pc:sldMkLst>
      </pc:sldChg>
      <pc:sldChg chg="modSp mod">
        <pc:chgData name="Jingnan Xie" userId="5c2f28a1-79a3-4aeb-a5f1-26f53b743562" providerId="ADAL" clId="{3A10D7F8-9BC8-4497-830A-94DFE6980E05}" dt="2022-04-25T18:23:04.913" v="1" actId="20577"/>
        <pc:sldMkLst>
          <pc:docMk/>
          <pc:sldMk cId="0" sldId="271"/>
        </pc:sldMkLst>
      </pc:sldChg>
      <pc:sldChg chg="modSp mod">
        <pc:chgData name="Jingnan Xie" userId="5c2f28a1-79a3-4aeb-a5f1-26f53b743562" providerId="ADAL" clId="{3A10D7F8-9BC8-4497-830A-94DFE6980E05}" dt="2022-04-25T18:27:15.521" v="9" actId="20577"/>
        <pc:sldMkLst>
          <pc:docMk/>
          <pc:sldMk cId="0" sldId="275"/>
        </pc:sldMkLst>
      </pc:sldChg>
      <pc:sldChg chg="modSp mod">
        <pc:chgData name="Jingnan Xie" userId="5c2f28a1-79a3-4aeb-a5f1-26f53b743562" providerId="ADAL" clId="{3A10D7F8-9BC8-4497-830A-94DFE6980E05}" dt="2022-04-28T15:37:19.185" v="36" actId="1076"/>
        <pc:sldMkLst>
          <pc:docMk/>
          <pc:sldMk cId="0" sldId="326"/>
        </pc:sldMkLst>
      </pc:sldChg>
      <pc:sldChg chg="modSp mod">
        <pc:chgData name="Jingnan Xie" userId="5c2f28a1-79a3-4aeb-a5f1-26f53b743562" providerId="ADAL" clId="{3A10D7F8-9BC8-4497-830A-94DFE6980E05}" dt="2022-05-02T15:29:18.659" v="57"/>
        <pc:sldMkLst>
          <pc:docMk/>
          <pc:sldMk cId="0" sldId="332"/>
        </pc:sldMkLst>
      </pc:sldChg>
      <pc:sldChg chg="del">
        <pc:chgData name="Jingnan Xie" userId="5c2f28a1-79a3-4aeb-a5f1-26f53b743562" providerId="ADAL" clId="{3A10D7F8-9BC8-4497-830A-94DFE6980E05}" dt="2022-05-02T15:31:05.704" v="58" actId="47"/>
        <pc:sldMkLst>
          <pc:docMk/>
          <pc:sldMk cId="0" sldId="375"/>
        </pc:sldMkLst>
      </pc:sldChg>
      <pc:sldChg chg="modSp mod">
        <pc:chgData name="Jingnan Xie" userId="5c2f28a1-79a3-4aeb-a5f1-26f53b743562" providerId="ADAL" clId="{3A10D7F8-9BC8-4497-830A-94DFE6980E05}" dt="2022-04-29T15:28:32.923" v="53" actId="20577"/>
        <pc:sldMkLst>
          <pc:docMk/>
          <pc:sldMk cId="0" sldId="377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CAA788-B0BC-4F57-935E-5E674FC0EFE5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77DF942-4422-47D1-B719-D0DCF59E615C}">
      <dgm:prSet/>
      <dgm:spPr/>
      <dgm:t>
        <a:bodyPr/>
        <a:lstStyle/>
        <a:p>
          <a:r>
            <a:rPr lang="en-US"/>
            <a:t>Transaction Concept</a:t>
          </a:r>
        </a:p>
      </dgm:t>
    </dgm:pt>
    <dgm:pt modelId="{3F1868FE-E155-44D5-AB1E-A24E0A37A98C}" type="parTrans" cxnId="{A2908315-91AB-4A08-880A-D98CB2D39D72}">
      <dgm:prSet/>
      <dgm:spPr/>
      <dgm:t>
        <a:bodyPr/>
        <a:lstStyle/>
        <a:p>
          <a:endParaRPr lang="en-US"/>
        </a:p>
      </dgm:t>
    </dgm:pt>
    <dgm:pt modelId="{854E3C7F-C223-412E-810C-E058B7E76698}" type="sibTrans" cxnId="{A2908315-91AB-4A08-880A-D98CB2D39D72}">
      <dgm:prSet/>
      <dgm:spPr/>
      <dgm:t>
        <a:bodyPr/>
        <a:lstStyle/>
        <a:p>
          <a:endParaRPr lang="en-US"/>
        </a:p>
      </dgm:t>
    </dgm:pt>
    <dgm:pt modelId="{4AADB749-459C-49C3-BF00-FC371510D139}">
      <dgm:prSet/>
      <dgm:spPr/>
      <dgm:t>
        <a:bodyPr/>
        <a:lstStyle/>
        <a:p>
          <a:r>
            <a:rPr lang="en-US"/>
            <a:t>Transaction State</a:t>
          </a:r>
        </a:p>
      </dgm:t>
    </dgm:pt>
    <dgm:pt modelId="{6B910490-5A40-4E79-ADEB-BDBD74682DB0}" type="parTrans" cxnId="{279E4996-D416-44E1-905D-DF67AD63D46B}">
      <dgm:prSet/>
      <dgm:spPr/>
      <dgm:t>
        <a:bodyPr/>
        <a:lstStyle/>
        <a:p>
          <a:endParaRPr lang="en-US"/>
        </a:p>
      </dgm:t>
    </dgm:pt>
    <dgm:pt modelId="{A4210727-D4D9-4651-B95C-8A226523CF98}" type="sibTrans" cxnId="{279E4996-D416-44E1-905D-DF67AD63D46B}">
      <dgm:prSet/>
      <dgm:spPr/>
      <dgm:t>
        <a:bodyPr/>
        <a:lstStyle/>
        <a:p>
          <a:endParaRPr lang="en-US"/>
        </a:p>
      </dgm:t>
    </dgm:pt>
    <dgm:pt modelId="{78950502-1765-4AFE-9FF4-5CA1B37F4329}">
      <dgm:prSet/>
      <dgm:spPr/>
      <dgm:t>
        <a:bodyPr/>
        <a:lstStyle/>
        <a:p>
          <a:r>
            <a:rPr lang="en-US"/>
            <a:t>Concurrent Executions</a:t>
          </a:r>
        </a:p>
      </dgm:t>
    </dgm:pt>
    <dgm:pt modelId="{79644D5F-B491-4297-A167-B3B577AFA1D1}" type="parTrans" cxnId="{25A274F8-5694-4833-A2A6-8A7D002FD7B0}">
      <dgm:prSet/>
      <dgm:spPr/>
      <dgm:t>
        <a:bodyPr/>
        <a:lstStyle/>
        <a:p>
          <a:endParaRPr lang="en-US"/>
        </a:p>
      </dgm:t>
    </dgm:pt>
    <dgm:pt modelId="{81548208-D15D-4954-8025-F13571E1933D}" type="sibTrans" cxnId="{25A274F8-5694-4833-A2A6-8A7D002FD7B0}">
      <dgm:prSet/>
      <dgm:spPr/>
      <dgm:t>
        <a:bodyPr/>
        <a:lstStyle/>
        <a:p>
          <a:endParaRPr lang="en-US"/>
        </a:p>
      </dgm:t>
    </dgm:pt>
    <dgm:pt modelId="{7ABA17A1-F2B7-427A-B12F-1D7921E3535A}">
      <dgm:prSet/>
      <dgm:spPr/>
      <dgm:t>
        <a:bodyPr/>
        <a:lstStyle/>
        <a:p>
          <a:r>
            <a:rPr lang="en-US"/>
            <a:t>Serializability</a:t>
          </a:r>
        </a:p>
      </dgm:t>
    </dgm:pt>
    <dgm:pt modelId="{A5936282-168F-4807-B6FA-FDA0805E8A54}" type="parTrans" cxnId="{2B2211AA-796F-42C5-97D1-3366706A8690}">
      <dgm:prSet/>
      <dgm:spPr/>
      <dgm:t>
        <a:bodyPr/>
        <a:lstStyle/>
        <a:p>
          <a:endParaRPr lang="en-US"/>
        </a:p>
      </dgm:t>
    </dgm:pt>
    <dgm:pt modelId="{7817A940-1C45-42FA-A639-36E23C850964}" type="sibTrans" cxnId="{2B2211AA-796F-42C5-97D1-3366706A8690}">
      <dgm:prSet/>
      <dgm:spPr/>
      <dgm:t>
        <a:bodyPr/>
        <a:lstStyle/>
        <a:p>
          <a:endParaRPr lang="en-US"/>
        </a:p>
      </dgm:t>
    </dgm:pt>
    <dgm:pt modelId="{9C40E986-3DA7-4B2C-9012-141D441F0352}">
      <dgm:prSet/>
      <dgm:spPr/>
      <dgm:t>
        <a:bodyPr/>
        <a:lstStyle/>
        <a:p>
          <a:r>
            <a:rPr lang="en-US"/>
            <a:t>Recoverability</a:t>
          </a:r>
        </a:p>
      </dgm:t>
    </dgm:pt>
    <dgm:pt modelId="{9D6F3FA1-B7DF-4A0A-ACA1-E1FFFB0DD368}" type="parTrans" cxnId="{1BD4B5FE-56B6-41EA-AEEB-7B06E7569221}">
      <dgm:prSet/>
      <dgm:spPr/>
      <dgm:t>
        <a:bodyPr/>
        <a:lstStyle/>
        <a:p>
          <a:endParaRPr lang="en-US"/>
        </a:p>
      </dgm:t>
    </dgm:pt>
    <dgm:pt modelId="{5280E057-EA2A-4DD7-9AD9-4C13B302227B}" type="sibTrans" cxnId="{1BD4B5FE-56B6-41EA-AEEB-7B06E7569221}">
      <dgm:prSet/>
      <dgm:spPr/>
      <dgm:t>
        <a:bodyPr/>
        <a:lstStyle/>
        <a:p>
          <a:endParaRPr lang="en-US"/>
        </a:p>
      </dgm:t>
    </dgm:pt>
    <dgm:pt modelId="{972877C4-72EF-4F8A-B9BF-1541CE4AAAD6}">
      <dgm:prSet/>
      <dgm:spPr/>
      <dgm:t>
        <a:bodyPr/>
        <a:lstStyle/>
        <a:p>
          <a:r>
            <a:rPr lang="en-US"/>
            <a:t>Implementation of Isolation</a:t>
          </a:r>
        </a:p>
      </dgm:t>
    </dgm:pt>
    <dgm:pt modelId="{670A5407-FACE-482C-87B0-C6FF9B0522A6}" type="parTrans" cxnId="{99CBF97B-3537-49EE-AC3C-C9513E362220}">
      <dgm:prSet/>
      <dgm:spPr/>
      <dgm:t>
        <a:bodyPr/>
        <a:lstStyle/>
        <a:p>
          <a:endParaRPr lang="en-US"/>
        </a:p>
      </dgm:t>
    </dgm:pt>
    <dgm:pt modelId="{0B1D12A3-2F14-4924-B984-C720396BEBDC}" type="sibTrans" cxnId="{99CBF97B-3537-49EE-AC3C-C9513E362220}">
      <dgm:prSet/>
      <dgm:spPr/>
      <dgm:t>
        <a:bodyPr/>
        <a:lstStyle/>
        <a:p>
          <a:endParaRPr lang="en-US"/>
        </a:p>
      </dgm:t>
    </dgm:pt>
    <dgm:pt modelId="{67A3D343-BB12-4372-BD52-91D8DB0678D2}">
      <dgm:prSet/>
      <dgm:spPr/>
      <dgm:t>
        <a:bodyPr/>
        <a:lstStyle/>
        <a:p>
          <a:r>
            <a:rPr lang="en-US"/>
            <a:t>Transaction Definition in SQL</a:t>
          </a:r>
        </a:p>
      </dgm:t>
    </dgm:pt>
    <dgm:pt modelId="{5BB5687A-0E4E-4CD0-9C26-32F7522982F6}" type="parTrans" cxnId="{76A742E9-40F3-49DF-ABEE-872748892C5E}">
      <dgm:prSet/>
      <dgm:spPr/>
      <dgm:t>
        <a:bodyPr/>
        <a:lstStyle/>
        <a:p>
          <a:endParaRPr lang="en-US"/>
        </a:p>
      </dgm:t>
    </dgm:pt>
    <dgm:pt modelId="{01753809-E709-4181-9BD8-F152FC8A26FC}" type="sibTrans" cxnId="{76A742E9-40F3-49DF-ABEE-872748892C5E}">
      <dgm:prSet/>
      <dgm:spPr/>
      <dgm:t>
        <a:bodyPr/>
        <a:lstStyle/>
        <a:p>
          <a:endParaRPr lang="en-US"/>
        </a:p>
      </dgm:t>
    </dgm:pt>
    <dgm:pt modelId="{A45F51F4-94A2-4C06-AB82-8D133356BDDB}">
      <dgm:prSet/>
      <dgm:spPr/>
      <dgm:t>
        <a:bodyPr/>
        <a:lstStyle/>
        <a:p>
          <a:r>
            <a:rPr lang="en-US"/>
            <a:t>Testing for Serializability.</a:t>
          </a:r>
        </a:p>
      </dgm:t>
    </dgm:pt>
    <dgm:pt modelId="{FD235706-CC32-4357-8911-19CD1E8E93E7}" type="parTrans" cxnId="{AA1816FA-7A3F-4B91-88EE-2CEC9C45EA00}">
      <dgm:prSet/>
      <dgm:spPr/>
      <dgm:t>
        <a:bodyPr/>
        <a:lstStyle/>
        <a:p>
          <a:endParaRPr lang="en-US"/>
        </a:p>
      </dgm:t>
    </dgm:pt>
    <dgm:pt modelId="{841FA7AD-4F55-4F67-8A65-E76C08352636}" type="sibTrans" cxnId="{AA1816FA-7A3F-4B91-88EE-2CEC9C45EA00}">
      <dgm:prSet/>
      <dgm:spPr/>
      <dgm:t>
        <a:bodyPr/>
        <a:lstStyle/>
        <a:p>
          <a:endParaRPr lang="en-US"/>
        </a:p>
      </dgm:t>
    </dgm:pt>
    <dgm:pt modelId="{181CBA63-B1E0-4FDA-8FAD-92882EF8F5BB}" type="pres">
      <dgm:prSet presAssocID="{0CCAA788-B0BC-4F57-935E-5E674FC0EFE5}" presName="linear" presStyleCnt="0">
        <dgm:presLayoutVars>
          <dgm:animLvl val="lvl"/>
          <dgm:resizeHandles val="exact"/>
        </dgm:presLayoutVars>
      </dgm:prSet>
      <dgm:spPr/>
    </dgm:pt>
    <dgm:pt modelId="{1C543CFF-ED1A-4BD3-B83E-95F9C12D6DC6}" type="pres">
      <dgm:prSet presAssocID="{B77DF942-4422-47D1-B719-D0DCF59E615C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B5CAA958-89E3-4C20-BFE1-D7751F747A44}" type="pres">
      <dgm:prSet presAssocID="{854E3C7F-C223-412E-810C-E058B7E76698}" presName="spacer" presStyleCnt="0"/>
      <dgm:spPr/>
    </dgm:pt>
    <dgm:pt modelId="{C8568C17-4DD5-4A82-9714-6ED8E75D8CD1}" type="pres">
      <dgm:prSet presAssocID="{4AADB749-459C-49C3-BF00-FC371510D139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A6DABDBA-187F-4E97-92CE-F365572B145A}" type="pres">
      <dgm:prSet presAssocID="{A4210727-D4D9-4651-B95C-8A226523CF98}" presName="spacer" presStyleCnt="0"/>
      <dgm:spPr/>
    </dgm:pt>
    <dgm:pt modelId="{2D1AB176-24C7-464C-82C4-5E96D1B30F3B}" type="pres">
      <dgm:prSet presAssocID="{78950502-1765-4AFE-9FF4-5CA1B37F4329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AC33F15E-9EF5-4C9F-A415-C2342C7A07CA}" type="pres">
      <dgm:prSet presAssocID="{81548208-D15D-4954-8025-F13571E1933D}" presName="spacer" presStyleCnt="0"/>
      <dgm:spPr/>
    </dgm:pt>
    <dgm:pt modelId="{D67B97C2-6869-464C-B8A9-11B8BA5381F0}" type="pres">
      <dgm:prSet presAssocID="{7ABA17A1-F2B7-427A-B12F-1D7921E3535A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6AEA32E5-DABF-46BC-9D71-81B1386B7C0E}" type="pres">
      <dgm:prSet presAssocID="{7817A940-1C45-42FA-A639-36E23C850964}" presName="spacer" presStyleCnt="0"/>
      <dgm:spPr/>
    </dgm:pt>
    <dgm:pt modelId="{EBAA95CA-A25A-4101-8179-FE59ECFD40A4}" type="pres">
      <dgm:prSet presAssocID="{9C40E986-3DA7-4B2C-9012-141D441F0352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8770A28A-E6DC-4AD6-8E1C-9A733B9853E6}" type="pres">
      <dgm:prSet presAssocID="{5280E057-EA2A-4DD7-9AD9-4C13B302227B}" presName="spacer" presStyleCnt="0"/>
      <dgm:spPr/>
    </dgm:pt>
    <dgm:pt modelId="{1A975C2A-31DC-40E9-ADE8-474F30000ED0}" type="pres">
      <dgm:prSet presAssocID="{972877C4-72EF-4F8A-B9BF-1541CE4AAAD6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421CF3FB-CD22-41D6-A044-0F25C0820BAC}" type="pres">
      <dgm:prSet presAssocID="{0B1D12A3-2F14-4924-B984-C720396BEBDC}" presName="spacer" presStyleCnt="0"/>
      <dgm:spPr/>
    </dgm:pt>
    <dgm:pt modelId="{3E04F777-9A15-472A-8FBF-F0C88DFEA158}" type="pres">
      <dgm:prSet presAssocID="{67A3D343-BB12-4372-BD52-91D8DB0678D2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5B953996-14B5-4DD1-BFD6-CB1A78947C5D}" type="pres">
      <dgm:prSet presAssocID="{01753809-E709-4181-9BD8-F152FC8A26FC}" presName="spacer" presStyleCnt="0"/>
      <dgm:spPr/>
    </dgm:pt>
    <dgm:pt modelId="{F4A1520A-7A88-4862-891A-C2587D221D35}" type="pres">
      <dgm:prSet presAssocID="{A45F51F4-94A2-4C06-AB82-8D133356BDDB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F36D5606-1FB4-4FDD-8505-569FC02A5914}" type="presOf" srcId="{972877C4-72EF-4F8A-B9BF-1541CE4AAAD6}" destId="{1A975C2A-31DC-40E9-ADE8-474F30000ED0}" srcOrd="0" destOrd="0" presId="urn:microsoft.com/office/officeart/2005/8/layout/vList2"/>
    <dgm:cxn modelId="{A2908315-91AB-4A08-880A-D98CB2D39D72}" srcId="{0CCAA788-B0BC-4F57-935E-5E674FC0EFE5}" destId="{B77DF942-4422-47D1-B719-D0DCF59E615C}" srcOrd="0" destOrd="0" parTransId="{3F1868FE-E155-44D5-AB1E-A24E0A37A98C}" sibTransId="{854E3C7F-C223-412E-810C-E058B7E76698}"/>
    <dgm:cxn modelId="{F06AD815-7A9C-4CB6-857F-19D9825D7DA0}" type="presOf" srcId="{9C40E986-3DA7-4B2C-9012-141D441F0352}" destId="{EBAA95CA-A25A-4101-8179-FE59ECFD40A4}" srcOrd="0" destOrd="0" presId="urn:microsoft.com/office/officeart/2005/8/layout/vList2"/>
    <dgm:cxn modelId="{17578C6D-11E4-4739-BB78-D86DA1145DDE}" type="presOf" srcId="{7ABA17A1-F2B7-427A-B12F-1D7921E3535A}" destId="{D67B97C2-6869-464C-B8A9-11B8BA5381F0}" srcOrd="0" destOrd="0" presId="urn:microsoft.com/office/officeart/2005/8/layout/vList2"/>
    <dgm:cxn modelId="{99CBF97B-3537-49EE-AC3C-C9513E362220}" srcId="{0CCAA788-B0BC-4F57-935E-5E674FC0EFE5}" destId="{972877C4-72EF-4F8A-B9BF-1541CE4AAAD6}" srcOrd="5" destOrd="0" parTransId="{670A5407-FACE-482C-87B0-C6FF9B0522A6}" sibTransId="{0B1D12A3-2F14-4924-B984-C720396BEBDC}"/>
    <dgm:cxn modelId="{EF19327D-42AC-4D37-A5FB-5ACE7BA1E6B0}" type="presOf" srcId="{78950502-1765-4AFE-9FF4-5CA1B37F4329}" destId="{2D1AB176-24C7-464C-82C4-5E96D1B30F3B}" srcOrd="0" destOrd="0" presId="urn:microsoft.com/office/officeart/2005/8/layout/vList2"/>
    <dgm:cxn modelId="{2E975B93-E1E6-4C62-925D-721F5CF3FDEA}" type="presOf" srcId="{B77DF942-4422-47D1-B719-D0DCF59E615C}" destId="{1C543CFF-ED1A-4BD3-B83E-95F9C12D6DC6}" srcOrd="0" destOrd="0" presId="urn:microsoft.com/office/officeart/2005/8/layout/vList2"/>
    <dgm:cxn modelId="{279E4996-D416-44E1-905D-DF67AD63D46B}" srcId="{0CCAA788-B0BC-4F57-935E-5E674FC0EFE5}" destId="{4AADB749-459C-49C3-BF00-FC371510D139}" srcOrd="1" destOrd="0" parTransId="{6B910490-5A40-4E79-ADEB-BDBD74682DB0}" sibTransId="{A4210727-D4D9-4651-B95C-8A226523CF98}"/>
    <dgm:cxn modelId="{2B2211AA-796F-42C5-97D1-3366706A8690}" srcId="{0CCAA788-B0BC-4F57-935E-5E674FC0EFE5}" destId="{7ABA17A1-F2B7-427A-B12F-1D7921E3535A}" srcOrd="3" destOrd="0" parTransId="{A5936282-168F-4807-B6FA-FDA0805E8A54}" sibTransId="{7817A940-1C45-42FA-A639-36E23C850964}"/>
    <dgm:cxn modelId="{75DABBC5-3FCA-4122-B190-DE44EAEB0E76}" type="presOf" srcId="{0CCAA788-B0BC-4F57-935E-5E674FC0EFE5}" destId="{181CBA63-B1E0-4FDA-8FAD-92882EF8F5BB}" srcOrd="0" destOrd="0" presId="urn:microsoft.com/office/officeart/2005/8/layout/vList2"/>
    <dgm:cxn modelId="{98040DC9-9E6E-4E0F-87C5-218BAE5A189E}" type="presOf" srcId="{A45F51F4-94A2-4C06-AB82-8D133356BDDB}" destId="{F4A1520A-7A88-4862-891A-C2587D221D35}" srcOrd="0" destOrd="0" presId="urn:microsoft.com/office/officeart/2005/8/layout/vList2"/>
    <dgm:cxn modelId="{71DBABD3-FC29-46AC-8059-DA615E0F2ABC}" type="presOf" srcId="{67A3D343-BB12-4372-BD52-91D8DB0678D2}" destId="{3E04F777-9A15-472A-8FBF-F0C88DFEA158}" srcOrd="0" destOrd="0" presId="urn:microsoft.com/office/officeart/2005/8/layout/vList2"/>
    <dgm:cxn modelId="{76A742E9-40F3-49DF-ABEE-872748892C5E}" srcId="{0CCAA788-B0BC-4F57-935E-5E674FC0EFE5}" destId="{67A3D343-BB12-4372-BD52-91D8DB0678D2}" srcOrd="6" destOrd="0" parTransId="{5BB5687A-0E4E-4CD0-9C26-32F7522982F6}" sibTransId="{01753809-E709-4181-9BD8-F152FC8A26FC}"/>
    <dgm:cxn modelId="{A3462DF0-27A6-4EF3-BF01-8796B7D569A7}" type="presOf" srcId="{4AADB749-459C-49C3-BF00-FC371510D139}" destId="{C8568C17-4DD5-4A82-9714-6ED8E75D8CD1}" srcOrd="0" destOrd="0" presId="urn:microsoft.com/office/officeart/2005/8/layout/vList2"/>
    <dgm:cxn modelId="{25A274F8-5694-4833-A2A6-8A7D002FD7B0}" srcId="{0CCAA788-B0BC-4F57-935E-5E674FC0EFE5}" destId="{78950502-1765-4AFE-9FF4-5CA1B37F4329}" srcOrd="2" destOrd="0" parTransId="{79644D5F-B491-4297-A167-B3B577AFA1D1}" sibTransId="{81548208-D15D-4954-8025-F13571E1933D}"/>
    <dgm:cxn modelId="{AA1816FA-7A3F-4B91-88EE-2CEC9C45EA00}" srcId="{0CCAA788-B0BC-4F57-935E-5E674FC0EFE5}" destId="{A45F51F4-94A2-4C06-AB82-8D133356BDDB}" srcOrd="7" destOrd="0" parTransId="{FD235706-CC32-4357-8911-19CD1E8E93E7}" sibTransId="{841FA7AD-4F55-4F67-8A65-E76C08352636}"/>
    <dgm:cxn modelId="{1BD4B5FE-56B6-41EA-AEEB-7B06E7569221}" srcId="{0CCAA788-B0BC-4F57-935E-5E674FC0EFE5}" destId="{9C40E986-3DA7-4B2C-9012-141D441F0352}" srcOrd="4" destOrd="0" parTransId="{9D6F3FA1-B7DF-4A0A-ACA1-E1FFFB0DD368}" sibTransId="{5280E057-EA2A-4DD7-9AD9-4C13B302227B}"/>
    <dgm:cxn modelId="{F1BAD3FC-ECFA-45FF-81ED-6FAEA9718F5A}" type="presParOf" srcId="{181CBA63-B1E0-4FDA-8FAD-92882EF8F5BB}" destId="{1C543CFF-ED1A-4BD3-B83E-95F9C12D6DC6}" srcOrd="0" destOrd="0" presId="urn:microsoft.com/office/officeart/2005/8/layout/vList2"/>
    <dgm:cxn modelId="{D401430C-8501-4D40-B5BD-5BE5FB564B97}" type="presParOf" srcId="{181CBA63-B1E0-4FDA-8FAD-92882EF8F5BB}" destId="{B5CAA958-89E3-4C20-BFE1-D7751F747A44}" srcOrd="1" destOrd="0" presId="urn:microsoft.com/office/officeart/2005/8/layout/vList2"/>
    <dgm:cxn modelId="{00F00C75-01DC-4EAA-8D1F-1934508F09F7}" type="presParOf" srcId="{181CBA63-B1E0-4FDA-8FAD-92882EF8F5BB}" destId="{C8568C17-4DD5-4A82-9714-6ED8E75D8CD1}" srcOrd="2" destOrd="0" presId="urn:microsoft.com/office/officeart/2005/8/layout/vList2"/>
    <dgm:cxn modelId="{9772198C-B72D-4739-ABD7-CAB149ABD7CA}" type="presParOf" srcId="{181CBA63-B1E0-4FDA-8FAD-92882EF8F5BB}" destId="{A6DABDBA-187F-4E97-92CE-F365572B145A}" srcOrd="3" destOrd="0" presId="urn:microsoft.com/office/officeart/2005/8/layout/vList2"/>
    <dgm:cxn modelId="{BB9A7EA1-331A-403A-A4B6-E7FFF1DD7EBA}" type="presParOf" srcId="{181CBA63-B1E0-4FDA-8FAD-92882EF8F5BB}" destId="{2D1AB176-24C7-464C-82C4-5E96D1B30F3B}" srcOrd="4" destOrd="0" presId="urn:microsoft.com/office/officeart/2005/8/layout/vList2"/>
    <dgm:cxn modelId="{072837AE-68D3-419A-BDDB-79FDCB994898}" type="presParOf" srcId="{181CBA63-B1E0-4FDA-8FAD-92882EF8F5BB}" destId="{AC33F15E-9EF5-4C9F-A415-C2342C7A07CA}" srcOrd="5" destOrd="0" presId="urn:microsoft.com/office/officeart/2005/8/layout/vList2"/>
    <dgm:cxn modelId="{9FA4FA75-6868-4B35-B61D-C4A7D8D69F6B}" type="presParOf" srcId="{181CBA63-B1E0-4FDA-8FAD-92882EF8F5BB}" destId="{D67B97C2-6869-464C-B8A9-11B8BA5381F0}" srcOrd="6" destOrd="0" presId="urn:microsoft.com/office/officeart/2005/8/layout/vList2"/>
    <dgm:cxn modelId="{9FDD7987-83BE-4985-8C44-A75F703FD270}" type="presParOf" srcId="{181CBA63-B1E0-4FDA-8FAD-92882EF8F5BB}" destId="{6AEA32E5-DABF-46BC-9D71-81B1386B7C0E}" srcOrd="7" destOrd="0" presId="urn:microsoft.com/office/officeart/2005/8/layout/vList2"/>
    <dgm:cxn modelId="{A6AA192C-BCEB-41AE-B26B-3470400E5FEA}" type="presParOf" srcId="{181CBA63-B1E0-4FDA-8FAD-92882EF8F5BB}" destId="{EBAA95CA-A25A-4101-8179-FE59ECFD40A4}" srcOrd="8" destOrd="0" presId="urn:microsoft.com/office/officeart/2005/8/layout/vList2"/>
    <dgm:cxn modelId="{2CCEFD87-6977-49FD-BB55-401D5FA75626}" type="presParOf" srcId="{181CBA63-B1E0-4FDA-8FAD-92882EF8F5BB}" destId="{8770A28A-E6DC-4AD6-8E1C-9A733B9853E6}" srcOrd="9" destOrd="0" presId="urn:microsoft.com/office/officeart/2005/8/layout/vList2"/>
    <dgm:cxn modelId="{6611CDD9-1B8A-4420-A8AE-FA7CA382BEF6}" type="presParOf" srcId="{181CBA63-B1E0-4FDA-8FAD-92882EF8F5BB}" destId="{1A975C2A-31DC-40E9-ADE8-474F30000ED0}" srcOrd="10" destOrd="0" presId="urn:microsoft.com/office/officeart/2005/8/layout/vList2"/>
    <dgm:cxn modelId="{A5C1F2B0-DBFE-4328-9F9C-C4E541425A4C}" type="presParOf" srcId="{181CBA63-B1E0-4FDA-8FAD-92882EF8F5BB}" destId="{421CF3FB-CD22-41D6-A044-0F25C0820BAC}" srcOrd="11" destOrd="0" presId="urn:microsoft.com/office/officeart/2005/8/layout/vList2"/>
    <dgm:cxn modelId="{FA9179B5-6F1A-4A80-8E10-0C56A77BAA6A}" type="presParOf" srcId="{181CBA63-B1E0-4FDA-8FAD-92882EF8F5BB}" destId="{3E04F777-9A15-472A-8FBF-F0C88DFEA158}" srcOrd="12" destOrd="0" presId="urn:microsoft.com/office/officeart/2005/8/layout/vList2"/>
    <dgm:cxn modelId="{8B93F2E9-201C-4408-9A27-04F76E0E8E68}" type="presParOf" srcId="{181CBA63-B1E0-4FDA-8FAD-92882EF8F5BB}" destId="{5B953996-14B5-4DD1-BFD6-CB1A78947C5D}" srcOrd="13" destOrd="0" presId="urn:microsoft.com/office/officeart/2005/8/layout/vList2"/>
    <dgm:cxn modelId="{B3FD5BBC-BB1A-4D1D-BDD6-712C9CC1397A}" type="presParOf" srcId="{181CBA63-B1E0-4FDA-8FAD-92882EF8F5BB}" destId="{F4A1520A-7A88-4862-891A-C2587D221D35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543CFF-ED1A-4BD3-B83E-95F9C12D6DC6}">
      <dsp:nvSpPr>
        <dsp:cNvPr id="0" name=""/>
        <dsp:cNvSpPr/>
      </dsp:nvSpPr>
      <dsp:spPr>
        <a:xfrm>
          <a:off x="0" y="1470"/>
          <a:ext cx="4971603" cy="56159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Transaction Concept</a:t>
          </a:r>
        </a:p>
      </dsp:txBody>
      <dsp:txXfrm>
        <a:off x="27415" y="28885"/>
        <a:ext cx="4916773" cy="506769"/>
      </dsp:txXfrm>
    </dsp:sp>
    <dsp:sp modelId="{C8568C17-4DD5-4A82-9714-6ED8E75D8CD1}">
      <dsp:nvSpPr>
        <dsp:cNvPr id="0" name=""/>
        <dsp:cNvSpPr/>
      </dsp:nvSpPr>
      <dsp:spPr>
        <a:xfrm>
          <a:off x="0" y="632190"/>
          <a:ext cx="4971603" cy="561599"/>
        </a:xfrm>
        <a:prstGeom prst="roundRect">
          <a:avLst/>
        </a:prstGeom>
        <a:gradFill rotWithShape="0">
          <a:gsLst>
            <a:gs pos="0">
              <a:schemeClr val="accent2">
                <a:hueOff val="-423469"/>
                <a:satOff val="2029"/>
                <a:lumOff val="1877"/>
                <a:alphaOff val="0"/>
                <a:tint val="96000"/>
                <a:lumMod val="100000"/>
              </a:schemeClr>
            </a:gs>
            <a:gs pos="78000">
              <a:schemeClr val="accent2">
                <a:hueOff val="-423469"/>
                <a:satOff val="2029"/>
                <a:lumOff val="187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Transaction State</a:t>
          </a:r>
        </a:p>
      </dsp:txBody>
      <dsp:txXfrm>
        <a:off x="27415" y="659605"/>
        <a:ext cx="4916773" cy="506769"/>
      </dsp:txXfrm>
    </dsp:sp>
    <dsp:sp modelId="{2D1AB176-24C7-464C-82C4-5E96D1B30F3B}">
      <dsp:nvSpPr>
        <dsp:cNvPr id="0" name=""/>
        <dsp:cNvSpPr/>
      </dsp:nvSpPr>
      <dsp:spPr>
        <a:xfrm>
          <a:off x="0" y="1262910"/>
          <a:ext cx="4971603" cy="561599"/>
        </a:xfrm>
        <a:prstGeom prst="roundRect">
          <a:avLst/>
        </a:prstGeom>
        <a:gradFill rotWithShape="0">
          <a:gsLst>
            <a:gs pos="0">
              <a:schemeClr val="accent2">
                <a:hueOff val="-846939"/>
                <a:satOff val="4057"/>
                <a:lumOff val="3753"/>
                <a:alphaOff val="0"/>
                <a:tint val="96000"/>
                <a:lumMod val="100000"/>
              </a:schemeClr>
            </a:gs>
            <a:gs pos="78000">
              <a:schemeClr val="accent2">
                <a:hueOff val="-846939"/>
                <a:satOff val="4057"/>
                <a:lumOff val="3753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Concurrent Executions</a:t>
          </a:r>
        </a:p>
      </dsp:txBody>
      <dsp:txXfrm>
        <a:off x="27415" y="1290325"/>
        <a:ext cx="4916773" cy="506769"/>
      </dsp:txXfrm>
    </dsp:sp>
    <dsp:sp modelId="{D67B97C2-6869-464C-B8A9-11B8BA5381F0}">
      <dsp:nvSpPr>
        <dsp:cNvPr id="0" name=""/>
        <dsp:cNvSpPr/>
      </dsp:nvSpPr>
      <dsp:spPr>
        <a:xfrm>
          <a:off x="0" y="1893630"/>
          <a:ext cx="4971603" cy="561599"/>
        </a:xfrm>
        <a:prstGeom prst="roundRect">
          <a:avLst/>
        </a:prstGeom>
        <a:gradFill rotWithShape="0">
          <a:gsLst>
            <a:gs pos="0">
              <a:schemeClr val="accent2">
                <a:hueOff val="-1270408"/>
                <a:satOff val="6086"/>
                <a:lumOff val="5630"/>
                <a:alphaOff val="0"/>
                <a:tint val="96000"/>
                <a:lumMod val="100000"/>
              </a:schemeClr>
            </a:gs>
            <a:gs pos="78000">
              <a:schemeClr val="accent2">
                <a:hueOff val="-1270408"/>
                <a:satOff val="6086"/>
                <a:lumOff val="563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Serializability</a:t>
          </a:r>
        </a:p>
      </dsp:txBody>
      <dsp:txXfrm>
        <a:off x="27415" y="1921045"/>
        <a:ext cx="4916773" cy="506769"/>
      </dsp:txXfrm>
    </dsp:sp>
    <dsp:sp modelId="{EBAA95CA-A25A-4101-8179-FE59ECFD40A4}">
      <dsp:nvSpPr>
        <dsp:cNvPr id="0" name=""/>
        <dsp:cNvSpPr/>
      </dsp:nvSpPr>
      <dsp:spPr>
        <a:xfrm>
          <a:off x="0" y="2524350"/>
          <a:ext cx="4971603" cy="561599"/>
        </a:xfrm>
        <a:prstGeom prst="roundRect">
          <a:avLst/>
        </a:prstGeom>
        <a:gradFill rotWithShape="0">
          <a:gsLst>
            <a:gs pos="0">
              <a:schemeClr val="accent2">
                <a:hueOff val="-1693878"/>
                <a:satOff val="8114"/>
                <a:lumOff val="7507"/>
                <a:alphaOff val="0"/>
                <a:tint val="96000"/>
                <a:lumMod val="100000"/>
              </a:schemeClr>
            </a:gs>
            <a:gs pos="78000">
              <a:schemeClr val="accent2">
                <a:hueOff val="-1693878"/>
                <a:satOff val="8114"/>
                <a:lumOff val="750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Recoverability</a:t>
          </a:r>
        </a:p>
      </dsp:txBody>
      <dsp:txXfrm>
        <a:off x="27415" y="2551765"/>
        <a:ext cx="4916773" cy="506769"/>
      </dsp:txXfrm>
    </dsp:sp>
    <dsp:sp modelId="{1A975C2A-31DC-40E9-ADE8-474F30000ED0}">
      <dsp:nvSpPr>
        <dsp:cNvPr id="0" name=""/>
        <dsp:cNvSpPr/>
      </dsp:nvSpPr>
      <dsp:spPr>
        <a:xfrm>
          <a:off x="0" y="3155070"/>
          <a:ext cx="4971603" cy="561599"/>
        </a:xfrm>
        <a:prstGeom prst="roundRect">
          <a:avLst/>
        </a:prstGeom>
        <a:gradFill rotWithShape="0">
          <a:gsLst>
            <a:gs pos="0">
              <a:schemeClr val="accent2">
                <a:hueOff val="-2117347"/>
                <a:satOff val="10143"/>
                <a:lumOff val="9384"/>
                <a:alphaOff val="0"/>
                <a:tint val="96000"/>
                <a:lumMod val="100000"/>
              </a:schemeClr>
            </a:gs>
            <a:gs pos="78000">
              <a:schemeClr val="accent2">
                <a:hueOff val="-2117347"/>
                <a:satOff val="10143"/>
                <a:lumOff val="9384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Implementation of Isolation</a:t>
          </a:r>
        </a:p>
      </dsp:txBody>
      <dsp:txXfrm>
        <a:off x="27415" y="3182485"/>
        <a:ext cx="4916773" cy="506769"/>
      </dsp:txXfrm>
    </dsp:sp>
    <dsp:sp modelId="{3E04F777-9A15-472A-8FBF-F0C88DFEA158}">
      <dsp:nvSpPr>
        <dsp:cNvPr id="0" name=""/>
        <dsp:cNvSpPr/>
      </dsp:nvSpPr>
      <dsp:spPr>
        <a:xfrm>
          <a:off x="0" y="3785790"/>
          <a:ext cx="4971603" cy="561599"/>
        </a:xfrm>
        <a:prstGeom prst="roundRect">
          <a:avLst/>
        </a:prstGeom>
        <a:gradFill rotWithShape="0">
          <a:gsLst>
            <a:gs pos="0">
              <a:schemeClr val="accent2">
                <a:hueOff val="-2540817"/>
                <a:satOff val="12171"/>
                <a:lumOff val="11260"/>
                <a:alphaOff val="0"/>
                <a:tint val="96000"/>
                <a:lumMod val="100000"/>
              </a:schemeClr>
            </a:gs>
            <a:gs pos="78000">
              <a:schemeClr val="accent2">
                <a:hueOff val="-2540817"/>
                <a:satOff val="12171"/>
                <a:lumOff val="1126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Transaction Definition in SQL</a:t>
          </a:r>
        </a:p>
      </dsp:txBody>
      <dsp:txXfrm>
        <a:off x="27415" y="3813205"/>
        <a:ext cx="4916773" cy="506769"/>
      </dsp:txXfrm>
    </dsp:sp>
    <dsp:sp modelId="{F4A1520A-7A88-4862-891A-C2587D221D35}">
      <dsp:nvSpPr>
        <dsp:cNvPr id="0" name=""/>
        <dsp:cNvSpPr/>
      </dsp:nvSpPr>
      <dsp:spPr>
        <a:xfrm>
          <a:off x="0" y="4416510"/>
          <a:ext cx="4971603" cy="561599"/>
        </a:xfrm>
        <a:prstGeom prst="roundRect">
          <a:avLst/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Testing for Serializability.</a:t>
          </a:r>
        </a:p>
      </dsp:txBody>
      <dsp:txXfrm>
        <a:off x="27415" y="4443925"/>
        <a:ext cx="4916773" cy="5067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8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Prof. X</a:t>
            </a:r>
          </a:p>
        </p:txBody>
      </p:sp>
      <p:sp>
        <p:nvSpPr>
          <p:cNvPr id="448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/>
            </a:lvl1pPr>
          </a:lstStyle>
          <a:p>
            <a:fld id="{29E57153-A580-4B5E-9B53-6B87B5A1FB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ctr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ctr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Prof. X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Times New Roman" panose="02020603050405020304" pitchFamily="18" charset="0"/>
              </a:defRPr>
            </a:lvl1pPr>
          </a:lstStyle>
          <a:p>
            <a:fld id="{5B7CC90F-195F-4DEF-A4DA-F5B0A181CF9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017DEB3-15EC-4046-B6FC-7059E5DE6572}" type="slidenum">
              <a:rPr lang="en-US" altLang="en-US" sz="1300">
                <a:latin typeface="Times New Roman" panose="02020603050405020304" pitchFamily="18" charset="0"/>
              </a:rPr>
              <a:pPr/>
              <a:t>2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EAE55EC-2127-4282-B9AC-A46447EEFBA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181E236-F3CF-4317-8D23-91C03DF91DAA}" type="slidenum">
              <a:rPr lang="en-US" altLang="en-US" sz="1300">
                <a:latin typeface="Times New Roman" panose="02020603050405020304" pitchFamily="18" charset="0"/>
              </a:rPr>
              <a:pPr/>
              <a:t>11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0059864-2F77-41D1-A93D-C695FDFFD79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5FD32BD-82F1-48BD-AD09-96AD51164653}" type="slidenum">
              <a:rPr lang="en-US" altLang="en-US" sz="1300">
                <a:latin typeface="Times New Roman" panose="02020603050405020304" pitchFamily="18" charset="0"/>
              </a:rPr>
              <a:pPr/>
              <a:t>12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89C2831-54D5-445A-917D-7C601F7243F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45A69C5-4E79-40C5-A40D-3DE0D1BB057D}" type="slidenum">
              <a:rPr lang="en-US" altLang="en-US" sz="1300">
                <a:latin typeface="Times New Roman" panose="02020603050405020304" pitchFamily="18" charset="0"/>
              </a:rPr>
              <a:pPr/>
              <a:t>13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7D7441C-F35C-4242-941D-E089BD0E9A5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4966EED2-8886-4DAB-8F39-47600D19EAAD}" type="slidenum">
              <a:rPr lang="en-US" altLang="en-US" sz="1300">
                <a:latin typeface="Times New Roman" panose="02020603050405020304" pitchFamily="18" charset="0"/>
              </a:rPr>
              <a:pPr/>
              <a:t>14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FC84FFC-3A0E-4DA9-9DA3-A79FDF95941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C0A219B-7ED1-4E4A-95DF-430BAF20189A}" type="slidenum">
              <a:rPr lang="en-US" altLang="en-US" sz="1300">
                <a:latin typeface="Times New Roman" panose="02020603050405020304" pitchFamily="18" charset="0"/>
              </a:rPr>
              <a:pPr/>
              <a:t>15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5F7870F-F698-4E2C-907A-AC2705DD5FA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F181FFE9-0679-4531-AB67-8E0EAB444F99}" type="slidenum">
              <a:rPr lang="en-US" altLang="en-US" sz="1300">
                <a:latin typeface="Times New Roman" panose="02020603050405020304" pitchFamily="18" charset="0"/>
              </a:rPr>
              <a:pPr/>
              <a:t>16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D4060A7-554F-4862-99E2-49D487E2521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E9D46A0-8FB9-4F36-8A68-841EE000AD2B}" type="slidenum">
              <a:rPr lang="en-US" altLang="en-US" sz="1300">
                <a:latin typeface="Times New Roman" panose="02020603050405020304" pitchFamily="18" charset="0"/>
              </a:rPr>
              <a:pPr/>
              <a:t>17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C412A03-EF96-450F-8140-C7ED1D367A5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DA3BC2A-3044-458B-B1BD-DEB1040FB7FC}" type="slidenum">
              <a:rPr lang="en-US" altLang="en-US" sz="1300">
                <a:latin typeface="Times New Roman" panose="02020603050405020304" pitchFamily="18" charset="0"/>
              </a:rPr>
              <a:pPr/>
              <a:t>18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88F59C5-83FC-4415-B6DD-8BF58C49C6A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470FF04-BD4D-47CF-853F-6CFC89ED42D1}" type="slidenum">
              <a:rPr lang="en-US" altLang="en-US" sz="1300">
                <a:latin typeface="Times New Roman" panose="02020603050405020304" pitchFamily="18" charset="0"/>
              </a:rPr>
              <a:pPr/>
              <a:t>19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EDC2DD7-3497-40D2-8E79-F79363DF65D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8C98D951-B8BF-4FE7-8FF8-B9812C3DBA9F}" type="slidenum">
              <a:rPr lang="en-US" altLang="en-US" sz="1300">
                <a:latin typeface="Times New Roman" panose="02020603050405020304" pitchFamily="18" charset="0"/>
              </a:rPr>
              <a:pPr/>
              <a:t>20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B01B15D-8159-426B-910C-DCCABB7CC6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A90F1DB-8581-4412-BE09-331FFC345D8A}" type="slidenum">
              <a:rPr lang="en-US" altLang="en-US" sz="1300">
                <a:latin typeface="Times New Roman" panose="02020603050405020304" pitchFamily="18" charset="0"/>
              </a:rPr>
              <a:pPr/>
              <a:t>3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4E4D9C9-D496-451B-87A4-C297809BE95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FBAB2A54-CE49-40F1-BE38-E3DCEF43F856}" type="slidenum">
              <a:rPr lang="en-US" altLang="en-US" sz="1300">
                <a:latin typeface="Times New Roman" panose="02020603050405020304" pitchFamily="18" charset="0"/>
              </a:rPr>
              <a:pPr/>
              <a:t>21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294FB38-595C-492A-BEFB-F18AEA02086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3120282-FA19-4407-98A6-B549395434D4}" type="slidenum">
              <a:rPr lang="en-US" altLang="en-US" sz="1300">
                <a:latin typeface="Times New Roman" panose="02020603050405020304" pitchFamily="18" charset="0"/>
              </a:rPr>
              <a:pPr/>
              <a:t>22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998EB51-4513-445E-99F4-E60EDC132EC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C8B704F0-BAEA-48FC-A020-011B0A01BDD0}" type="slidenum">
              <a:rPr lang="en-US" altLang="en-US" sz="1300">
                <a:latin typeface="Times New Roman" panose="02020603050405020304" pitchFamily="18" charset="0"/>
              </a:rPr>
              <a:pPr/>
              <a:t>23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7CE445B-C00E-4339-8AA1-7D259CF066E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56BDD98-9085-4F65-9BDF-1B839A8B4DC6}" type="slidenum">
              <a:rPr lang="en-US" altLang="en-US" sz="1300">
                <a:latin typeface="Times New Roman" panose="02020603050405020304" pitchFamily="18" charset="0"/>
              </a:rPr>
              <a:pPr/>
              <a:t>24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667ADB6-0A57-40D3-AAF2-F2282784C9C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9AF8D3E-D4BC-4C85-BC46-168123D4B1D3}" type="slidenum">
              <a:rPr lang="en-US" altLang="en-US" sz="1300">
                <a:latin typeface="Times New Roman" panose="02020603050405020304" pitchFamily="18" charset="0"/>
              </a:rPr>
              <a:pPr/>
              <a:t>25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AF3A338-F19A-42BA-9848-D3C1EA21E0F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589F052-F191-428D-AF67-B65E8960DD5C}" type="slidenum">
              <a:rPr lang="en-US" altLang="en-US" sz="1300">
                <a:latin typeface="Times New Roman" panose="02020603050405020304" pitchFamily="18" charset="0"/>
              </a:rPr>
              <a:pPr/>
              <a:t>26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645D42F-06B4-467A-A67B-C16B8D3AC22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DD8D6FB-95B3-4852-BB48-80936A26FC18}" type="slidenum">
              <a:rPr lang="en-US" altLang="en-US" sz="1300">
                <a:latin typeface="Times New Roman" panose="02020603050405020304" pitchFamily="18" charset="0"/>
              </a:rPr>
              <a:pPr/>
              <a:t>27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C818F6E-F68C-4D35-ACDD-A883ABC5655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78FB941-5722-4BA5-84DF-FC78527A2BB7}" type="slidenum">
              <a:rPr lang="en-US" altLang="en-US" sz="1300">
                <a:latin typeface="Times New Roman" panose="02020603050405020304" pitchFamily="18" charset="0"/>
              </a:rPr>
              <a:pPr/>
              <a:t>28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70FDDFB-CDEC-4E88-B844-6C3EC0D93CC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4937B947-B885-486A-9E0E-5DB5F2D174C2}" type="slidenum">
              <a:rPr lang="en-US" altLang="en-US" sz="1300">
                <a:latin typeface="Times New Roman" panose="02020603050405020304" pitchFamily="18" charset="0"/>
              </a:rPr>
              <a:pPr/>
              <a:t>29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CFA7D64-A214-4313-A0C1-A95C47A67D5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8F6C2F6-402D-422C-BB49-ADCD5F850701}" type="slidenum">
              <a:rPr lang="en-US" altLang="en-US" sz="1300">
                <a:latin typeface="Times New Roman" panose="02020603050405020304" pitchFamily="18" charset="0"/>
              </a:rPr>
              <a:pPr/>
              <a:t>30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23D819B-F361-48EB-B164-D36EDC227F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C357C7EE-1394-4754-ABAC-F51DB6C77C16}" type="slidenum">
              <a:rPr lang="en-US" altLang="en-US" sz="1300">
                <a:latin typeface="Times New Roman" panose="02020603050405020304" pitchFamily="18" charset="0"/>
              </a:rPr>
              <a:pPr/>
              <a:t>4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943B278-EEA4-4736-8079-B47DB418578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E6C7905A-2CC2-4593-BC50-F4A9103CA5F9}" type="slidenum">
              <a:rPr lang="en-US" altLang="en-US" sz="1300">
                <a:latin typeface="Times New Roman" panose="02020603050405020304" pitchFamily="18" charset="0"/>
              </a:rPr>
              <a:pPr/>
              <a:t>31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FB4F112-94AF-488F-8A7D-D9DDA8ED724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955DDF8-1267-474D-9F61-95CB06392C59}" type="slidenum">
              <a:rPr lang="en-US" altLang="en-US" sz="1300">
                <a:latin typeface="Times New Roman" panose="02020603050405020304" pitchFamily="18" charset="0"/>
              </a:rPr>
              <a:pPr/>
              <a:t>32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02901A6-F8E8-46A5-B291-B7AD0303ADA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3F68DF0-6905-4D9D-ACCA-81F50CE25A46}" type="slidenum">
              <a:rPr lang="en-US" altLang="en-US" sz="1300">
                <a:latin typeface="Times New Roman" panose="02020603050405020304" pitchFamily="18" charset="0"/>
              </a:rPr>
              <a:pPr/>
              <a:t>33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59B93E9-893F-4330-81EC-E9D95E6C5EB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7114055-A8AE-4C05-AC7A-46A0B6A29489}" type="slidenum">
              <a:rPr lang="en-US" altLang="en-US" sz="1300">
                <a:latin typeface="Times New Roman" panose="02020603050405020304" pitchFamily="18" charset="0"/>
              </a:rPr>
              <a:pPr/>
              <a:t>34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195BD6E-E395-45B1-A692-0514314D073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8D4DD0DF-53A0-4666-9689-6AAB81C4795A}" type="slidenum">
              <a:rPr lang="en-US" altLang="en-US" sz="1300">
                <a:latin typeface="Times New Roman" panose="02020603050405020304" pitchFamily="18" charset="0"/>
              </a:rPr>
              <a:pPr/>
              <a:t>35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4D000F5-AE3E-478B-A121-4F4FF74E883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4BBB09A6-5E06-46D1-A99F-E344CBBF67B7}" type="slidenum">
              <a:rPr lang="en-US" altLang="en-US" sz="1300">
                <a:latin typeface="Times New Roman" panose="02020603050405020304" pitchFamily="18" charset="0"/>
              </a:rPr>
              <a:pPr/>
              <a:t>36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A2CF111-E2B5-499E-8D37-902EC252259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C96B228-294A-4543-9668-830A4BA10FD0}" type="slidenum">
              <a:rPr lang="en-US" altLang="en-US" sz="1300">
                <a:latin typeface="Times New Roman" panose="02020603050405020304" pitchFamily="18" charset="0"/>
              </a:rPr>
              <a:pPr/>
              <a:t>5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B943DF2-F40C-4D2D-8012-16FCE08052B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EB368A3B-2500-44E1-A876-1D192EB39441}" type="slidenum">
              <a:rPr lang="en-US" altLang="en-US" sz="1300">
                <a:latin typeface="Times New Roman" panose="02020603050405020304" pitchFamily="18" charset="0"/>
              </a:rPr>
              <a:pPr/>
              <a:t>6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B496EFD-3CF0-4AEE-87EF-7CE92809B18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EC7B586B-FBE3-4075-88E9-19535EAEDE53}" type="slidenum">
              <a:rPr lang="en-US" altLang="en-US" sz="1300">
                <a:latin typeface="Times New Roman" panose="02020603050405020304" pitchFamily="18" charset="0"/>
              </a:rPr>
              <a:pPr/>
              <a:t>7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59E8A72-4329-4C38-86D9-30880B16AE0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E09CAF58-8E40-42E6-AEEE-83BAC72A0401}" type="slidenum">
              <a:rPr lang="en-US" altLang="en-US" sz="1300">
                <a:latin typeface="Times New Roman" panose="02020603050405020304" pitchFamily="18" charset="0"/>
              </a:rPr>
              <a:pPr/>
              <a:t>8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0865892-A19B-4B4A-ABF6-2697E6DD277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6D1BF8E-E101-475A-9CDD-3A67C3D2CCFD}" type="slidenum">
              <a:rPr lang="en-US" altLang="en-US" sz="1300">
                <a:latin typeface="Times New Roman" panose="02020603050405020304" pitchFamily="18" charset="0"/>
              </a:rPr>
              <a:pPr/>
              <a:t>9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D37B5E1-2006-4F9B-B754-F26C15B563F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45C1AAF5-6AEA-4D14-8684-0B8539C0EA31}" type="slidenum">
              <a:rPr lang="en-US" altLang="en-US" sz="1300">
                <a:latin typeface="Times New Roman" panose="02020603050405020304" pitchFamily="18" charset="0"/>
              </a:rPr>
              <a:pPr/>
              <a:t>10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A19C222-1067-46A8-AA27-75193C9C511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X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6810-CB31-4E30-9B86-57880A05BB4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0194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6810-CB31-4E30-9B86-57880A05BB4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0224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6810-CB31-4E30-9B86-57880A05BB4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3921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6810-CB31-4E30-9B86-57880A05BB4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64701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6810-CB31-4E30-9B86-57880A05BB4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78982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6810-CB31-4E30-9B86-57880A05BB4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13758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A9BFC-BC4C-47B6-8B8E-F3902B6E8A4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3474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98E8D-185A-414A-A518-5C49E7B6295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25628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5B7FE48-B4A0-4404-A94E-2D4837BDADF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96063" y="6218238"/>
            <a:ext cx="1905000" cy="457200"/>
          </a:xfrm>
        </p:spPr>
        <p:txBody>
          <a:bodyPr/>
          <a:lstStyle>
            <a:lvl1pPr>
              <a:defRPr smtClean="0">
                <a:solidFill>
                  <a:srgbClr val="578963"/>
                </a:solidFill>
              </a:defRPr>
            </a:lvl1pPr>
          </a:lstStyle>
          <a:p>
            <a:fld id="{B11C6810-CB31-4E30-9B86-57880A05BB4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336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266F-A005-4455-9502-E3724A964F5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8492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6A8F2-4A8B-4A99-BE4D-D3A869CE758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8038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6810-CB31-4E30-9B86-57880A05BB4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8831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1659C-1AF3-4FAF-8545-8F03FEBA5E0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436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EF85-9243-4C03-980F-FEC8A6A7A10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3410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A1303-5D2D-4597-85C3-1555E5FE4DD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6542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EFD54-8803-427D-A9AB-631036F81CD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021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058F-B960-4439-B370-43D89816EE05}" type="datetimeFigureOut">
              <a:rPr lang="en-US" smtClean="0"/>
              <a:t>3/25/2025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68018-0522-4E2C-B8D9-E5451E9A4D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4790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3/25/2025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1C6810-CB31-4E30-9B86-57880A05BB4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18" name="Picture 17" descr="Cover-6Ed">
            <a:extLst>
              <a:ext uri="{FF2B5EF4-FFF2-40B4-BE49-F238E27FC236}">
                <a16:creationId xmlns:a16="http://schemas.microsoft.com/office/drawing/2014/main" id="{54CA9C1A-0040-4341-A9B6-83EE58D84D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0"/>
            <a:ext cx="639762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8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  <p:sldLayoutId id="2147483860" r:id="rId14"/>
    <p:sldLayoutId id="2147483861" r:id="rId15"/>
    <p:sldLayoutId id="2147483862" r:id="rId16"/>
    <p:sldLayoutId id="214748386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B4DE830A-B531-4A3B-96F6-0ECE88B0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9144001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1912CB01-EBEA-4FB0-9E8C-53D5A610D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0752" y="1265314"/>
            <a:ext cx="3224750" cy="324913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2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Transactions</a:t>
            </a:r>
            <a:br>
              <a:rPr lang="en-US" sz="42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endParaRPr lang="en-US" sz="4200" kern="12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5A7802B6-FF37-40CF-A7E2-6F2A0D9A9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380" y="12700"/>
            <a:ext cx="631947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8" name="Graphic 7" descr="Credit card">
            <a:extLst>
              <a:ext uri="{FF2B5EF4-FFF2-40B4-BE49-F238E27FC236}">
                <a16:creationId xmlns:a16="http://schemas.microsoft.com/office/drawing/2014/main" id="{DD0649FB-B557-4549-BD46-376B12CF83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6453" y="2020850"/>
            <a:ext cx="2824269" cy="2824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195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263951"/>
            <a:ext cx="6347713" cy="1666449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Concurrent Executions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74703" y="1102497"/>
            <a:ext cx="7714696" cy="5367972"/>
          </a:xfrm>
        </p:spPr>
        <p:txBody>
          <a:bodyPr/>
          <a:lstStyle/>
          <a:p>
            <a:r>
              <a:rPr lang="en-US" altLang="en-US" dirty="0"/>
              <a:t>Multiple transactions are allowed to run concurrently in the system.  Advantages are:</a:t>
            </a:r>
          </a:p>
          <a:p>
            <a:pPr lvl="1"/>
            <a:r>
              <a:rPr lang="en-US" altLang="en-US" b="1" dirty="0"/>
              <a:t>Increased processor and disk utilization</a:t>
            </a:r>
            <a:r>
              <a:rPr lang="en-US" altLang="en-US" dirty="0"/>
              <a:t>, leading to better transaction </a:t>
            </a:r>
            <a:r>
              <a:rPr lang="en-US" altLang="en-US" i="1" dirty="0"/>
              <a:t>throughput</a:t>
            </a:r>
          </a:p>
          <a:p>
            <a:pPr lvl="2"/>
            <a:r>
              <a:rPr lang="en-US" altLang="en-US" dirty="0"/>
              <a:t>E.g., one transaction can be using the CPU while another is reading from or writing to the disk</a:t>
            </a:r>
          </a:p>
          <a:p>
            <a:pPr lvl="1"/>
            <a:r>
              <a:rPr lang="en-US" altLang="en-US" b="1" dirty="0"/>
              <a:t>Reduced average response time</a:t>
            </a:r>
            <a:r>
              <a:rPr lang="en-US" altLang="en-US" dirty="0"/>
              <a:t> for transactions: short transactions need not wait behind long ones.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Concurrency control schemes</a:t>
            </a:r>
            <a:r>
              <a:rPr lang="en-US" altLang="en-US" i="1" dirty="0"/>
              <a:t> </a:t>
            </a:r>
            <a:r>
              <a:rPr lang="en-US" altLang="en-US" dirty="0"/>
              <a:t>– mechanisms  to achieve isolation</a:t>
            </a:r>
          </a:p>
          <a:p>
            <a:pPr lvl="1"/>
            <a:r>
              <a:rPr lang="en-US" altLang="en-US" dirty="0"/>
              <a:t>That is, to control the interaction among the concurrent transactions in order to prevent them from destroying the consistency of the database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169682"/>
            <a:ext cx="6347713" cy="1760718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Schedules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65824" y="1102497"/>
            <a:ext cx="7803473" cy="5367972"/>
          </a:xfrm>
        </p:spPr>
        <p:txBody>
          <a:bodyPr/>
          <a:lstStyle/>
          <a:p>
            <a:r>
              <a:rPr lang="en-US" altLang="en-US" b="1" dirty="0">
                <a:solidFill>
                  <a:srgbClr val="000099"/>
                </a:solidFill>
              </a:rPr>
              <a:t>Schedule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dirty="0"/>
              <a:t>– a sequence of instructions that specify the chronological order in which instructions of concurrent transactions are executed</a:t>
            </a:r>
          </a:p>
          <a:p>
            <a:pPr lvl="1"/>
            <a:r>
              <a:rPr lang="en-US" altLang="en-US" dirty="0"/>
              <a:t>A schedule for a set of transactions must consist of all instructions of those transactions</a:t>
            </a:r>
          </a:p>
          <a:p>
            <a:pPr lvl="1"/>
            <a:r>
              <a:rPr lang="en-US" altLang="en-US" dirty="0"/>
              <a:t>Must preserve the order in which the instructions appear in each individual transaction.</a:t>
            </a:r>
          </a:p>
          <a:p>
            <a:r>
              <a:rPr lang="en-US" altLang="en-US" dirty="0"/>
              <a:t>A transaction that successfully completes its execution will have a commit instructions as the last statement </a:t>
            </a:r>
          </a:p>
          <a:p>
            <a:pPr lvl="1"/>
            <a:r>
              <a:rPr lang="en-US" altLang="en-US" dirty="0"/>
              <a:t>By default transaction assumed to execute commit instruction as its last step</a:t>
            </a:r>
          </a:p>
          <a:p>
            <a:r>
              <a:rPr lang="en-US" altLang="en-US" dirty="0"/>
              <a:t>A transaction that fails to successfully complete its execution will have an abort instruction as the last statement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254524"/>
            <a:ext cx="6347713" cy="1675876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Schedule 1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48070" y="1102497"/>
            <a:ext cx="7563775" cy="5367972"/>
          </a:xfrm>
        </p:spPr>
        <p:txBody>
          <a:bodyPr/>
          <a:lstStyle/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 dirty="0"/>
              <a:t>Let </a:t>
            </a:r>
            <a:r>
              <a:rPr lang="en-US" altLang="en-US" i="1" dirty="0"/>
              <a:t>T</a:t>
            </a:r>
            <a:r>
              <a:rPr lang="en-US" altLang="en-US" baseline="-25000" dirty="0"/>
              <a:t>1</a:t>
            </a:r>
            <a:r>
              <a:rPr lang="en-US" altLang="en-US" dirty="0"/>
              <a:t> transfer $50 from </a:t>
            </a:r>
            <a:r>
              <a:rPr lang="en-US" altLang="en-US" i="1" dirty="0"/>
              <a:t>A </a:t>
            </a:r>
            <a:r>
              <a:rPr lang="en-US" altLang="en-US" dirty="0"/>
              <a:t>to </a:t>
            </a:r>
            <a:r>
              <a:rPr lang="en-US" altLang="en-US" i="1" dirty="0"/>
              <a:t>B</a:t>
            </a:r>
            <a:r>
              <a:rPr lang="en-US" altLang="en-US" dirty="0"/>
              <a:t>, and </a:t>
            </a:r>
            <a:r>
              <a:rPr lang="en-US" altLang="en-US" i="1" dirty="0"/>
              <a:t>T</a:t>
            </a:r>
            <a:r>
              <a:rPr lang="en-US" altLang="en-US" baseline="-25000" dirty="0"/>
              <a:t>2</a:t>
            </a:r>
            <a:r>
              <a:rPr lang="en-US" altLang="en-US" dirty="0"/>
              <a:t> transfer 10% of the balance from </a:t>
            </a:r>
            <a:r>
              <a:rPr lang="en-US" altLang="en-US" i="1" dirty="0"/>
              <a:t>A </a:t>
            </a:r>
            <a:r>
              <a:rPr lang="en-US" altLang="en-US" dirty="0"/>
              <a:t>to </a:t>
            </a:r>
            <a:r>
              <a:rPr lang="en-US" altLang="en-US" i="1" dirty="0"/>
              <a:t>B.</a:t>
            </a:r>
            <a:r>
              <a:rPr lang="en-US" altLang="en-US" dirty="0"/>
              <a:t>  </a:t>
            </a:r>
          </a:p>
          <a:p>
            <a:pPr>
              <a:lnSpc>
                <a:spcPct val="80000"/>
              </a:lnSpc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 dirty="0"/>
              <a:t>A </a:t>
            </a:r>
            <a:r>
              <a:rPr lang="en-US" altLang="en-US" dirty="0">
                <a:solidFill>
                  <a:srgbClr val="000099"/>
                </a:solidFill>
              </a:rPr>
              <a:t>serial </a:t>
            </a:r>
            <a:r>
              <a:rPr lang="en-US" altLang="en-US" dirty="0"/>
              <a:t>schedule in which </a:t>
            </a:r>
            <a:r>
              <a:rPr lang="en-US" altLang="en-US" i="1" dirty="0"/>
              <a:t>T</a:t>
            </a:r>
            <a:r>
              <a:rPr lang="en-US" altLang="en-US" baseline="-25000" dirty="0"/>
              <a:t>1</a:t>
            </a:r>
            <a:r>
              <a:rPr lang="en-US" altLang="en-US" dirty="0"/>
              <a:t> is followed by </a:t>
            </a:r>
            <a:r>
              <a:rPr lang="en-US" altLang="en-US" i="1" dirty="0"/>
              <a:t>T</a:t>
            </a:r>
            <a:r>
              <a:rPr lang="en-US" altLang="en-US" baseline="-25000" dirty="0"/>
              <a:t>2</a:t>
            </a:r>
            <a:r>
              <a:rPr lang="en-US" altLang="en-US" dirty="0"/>
              <a:t> :</a:t>
            </a:r>
          </a:p>
          <a:p>
            <a:pPr>
              <a:lnSpc>
                <a:spcPct val="80000"/>
              </a:lnSpc>
              <a:buFont typeface="Monotype Sorts" charset="2"/>
              <a:buNone/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 sz="1400" dirty="0"/>
              <a:t>		</a:t>
            </a:r>
          </a:p>
        </p:txBody>
      </p:sp>
      <p:pic>
        <p:nvPicPr>
          <p:cNvPr id="15364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5078" y="2324500"/>
            <a:ext cx="3016250" cy="377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131975"/>
            <a:ext cx="6347713" cy="1798425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Schedule 2</a:t>
            </a:r>
          </a:p>
        </p:txBody>
      </p:sp>
      <p:sp>
        <p:nvSpPr>
          <p:cNvPr id="16387" name="Rectangle 4"/>
          <p:cNvSpPr>
            <a:spLocks noGrp="1" noChangeArrowheads="1"/>
          </p:cNvSpPr>
          <p:nvPr>
            <p:ph idx="1"/>
          </p:nvPr>
        </p:nvSpPr>
        <p:spPr>
          <a:xfrm>
            <a:off x="692458" y="1102497"/>
            <a:ext cx="8153092" cy="5367972"/>
          </a:xfrm>
          <a:noFill/>
        </p:spPr>
        <p:txBody>
          <a:bodyPr/>
          <a:lstStyle/>
          <a:p>
            <a:pPr>
              <a:lnSpc>
                <a:spcPct val="90000"/>
              </a:lnSpc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 dirty="0"/>
              <a:t>A serial schedule where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2</a:t>
            </a:r>
            <a:r>
              <a:rPr lang="en-US" altLang="en-US" dirty="0"/>
              <a:t> is followed by </a:t>
            </a:r>
            <a:r>
              <a:rPr lang="en-US" altLang="en-US" i="1" dirty="0"/>
              <a:t>T</a:t>
            </a:r>
            <a:r>
              <a:rPr lang="en-US" altLang="en-US" baseline="-25000" dirty="0"/>
              <a:t>1</a:t>
            </a:r>
          </a:p>
          <a:p>
            <a:pPr>
              <a:lnSpc>
                <a:spcPct val="90000"/>
              </a:lnSpc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lnSpc>
                <a:spcPct val="90000"/>
              </a:lnSpc>
              <a:buFont typeface="Monotype Sorts" charset="2"/>
              <a:buNone/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 dirty="0"/>
              <a:t>		</a:t>
            </a:r>
            <a:endParaRPr lang="en-US" altLang="en-US" i="1" dirty="0"/>
          </a:p>
        </p:txBody>
      </p:sp>
      <p:pic>
        <p:nvPicPr>
          <p:cNvPr id="16388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0" y="1738313"/>
            <a:ext cx="2898775" cy="360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216816"/>
            <a:ext cx="6347713" cy="1713584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Schedule 3</a:t>
            </a:r>
          </a:p>
        </p:txBody>
      </p:sp>
      <p:sp>
        <p:nvSpPr>
          <p:cNvPr id="17411" name="Rectangle 4"/>
          <p:cNvSpPr>
            <a:spLocks noGrp="1" noChangeArrowheads="1"/>
          </p:cNvSpPr>
          <p:nvPr>
            <p:ph idx="1"/>
          </p:nvPr>
        </p:nvSpPr>
        <p:spPr>
          <a:xfrm>
            <a:off x="701336" y="1102497"/>
            <a:ext cx="7847860" cy="5367972"/>
          </a:xfrm>
          <a:noFill/>
        </p:spPr>
        <p:txBody>
          <a:bodyPr>
            <a:normAutofit fontScale="92500" lnSpcReduction="10000"/>
          </a:bodyPr>
          <a:lstStyle/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 dirty="0"/>
              <a:t>Let </a:t>
            </a:r>
            <a:r>
              <a:rPr lang="en-US" altLang="en-US" i="1" dirty="0"/>
              <a:t>T</a:t>
            </a:r>
            <a:r>
              <a:rPr lang="en-US" altLang="en-US" baseline="-25000" dirty="0"/>
              <a:t>1</a:t>
            </a:r>
            <a:r>
              <a:rPr lang="en-US" altLang="en-US" dirty="0"/>
              <a:t> and </a:t>
            </a:r>
            <a:r>
              <a:rPr lang="en-US" altLang="en-US" i="1" dirty="0"/>
              <a:t>T</a:t>
            </a:r>
            <a:r>
              <a:rPr lang="en-US" altLang="en-US" baseline="-25000" dirty="0"/>
              <a:t>2</a:t>
            </a:r>
            <a:r>
              <a:rPr lang="en-US" altLang="en-US" dirty="0"/>
              <a:t> be the transactions defined previously</a:t>
            </a:r>
            <a:r>
              <a:rPr lang="en-US" altLang="en-US" i="1" dirty="0"/>
              <a:t>.</a:t>
            </a:r>
            <a:r>
              <a:rPr lang="en-US" altLang="en-US" dirty="0"/>
              <a:t>  The following schedule is not a serial schedule, but it is </a:t>
            </a:r>
            <a:r>
              <a:rPr lang="en-US" altLang="en-US" i="1" dirty="0">
                <a:solidFill>
                  <a:srgbClr val="000099"/>
                </a:solidFill>
              </a:rPr>
              <a:t>equivalent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dirty="0"/>
              <a:t>to Schedule 1</a:t>
            </a:r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 sz="1600" dirty="0">
                <a:latin typeface="Arial" panose="020B0604020202020204" pitchFamily="34" charset="0"/>
              </a:rPr>
              <a:t>In Schedules 1, 2 and 3, the sum A + B is preserved</a:t>
            </a:r>
            <a:r>
              <a:rPr lang="en-US" altLang="en-US" dirty="0"/>
              <a:t>.</a:t>
            </a:r>
          </a:p>
          <a:p>
            <a:pPr>
              <a:lnSpc>
                <a:spcPct val="90000"/>
              </a:lnSpc>
              <a:buFont typeface="Monotype Sorts" charset="2"/>
              <a:buNone/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 dirty="0"/>
              <a:t>		</a:t>
            </a:r>
            <a:endParaRPr lang="en-US" altLang="en-US" i="1" dirty="0"/>
          </a:p>
        </p:txBody>
      </p:sp>
      <p:pic>
        <p:nvPicPr>
          <p:cNvPr id="17413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613" y="1905000"/>
            <a:ext cx="2779712" cy="347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177974"/>
            <a:ext cx="6347713" cy="1752426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Schedule 4</a:t>
            </a:r>
          </a:p>
        </p:txBody>
      </p:sp>
      <p:sp>
        <p:nvSpPr>
          <p:cNvPr id="18435" name="Rectangle 4"/>
          <p:cNvSpPr>
            <a:spLocks noGrp="1" noChangeArrowheads="1"/>
          </p:cNvSpPr>
          <p:nvPr>
            <p:ph idx="1"/>
          </p:nvPr>
        </p:nvSpPr>
        <p:spPr>
          <a:xfrm>
            <a:off x="683580" y="1102497"/>
            <a:ext cx="8161969" cy="5367972"/>
          </a:xfrm>
          <a:noFill/>
        </p:spPr>
        <p:txBody>
          <a:bodyPr/>
          <a:lstStyle/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 dirty="0"/>
              <a:t>The following concurrent schedule does not preserve the value of (</a:t>
            </a:r>
            <a:r>
              <a:rPr lang="en-US" altLang="en-US" i="1" dirty="0"/>
              <a:t>A </a:t>
            </a:r>
            <a:r>
              <a:rPr lang="en-US" altLang="en-US" dirty="0"/>
              <a:t>+ </a:t>
            </a:r>
            <a:r>
              <a:rPr lang="en-US" altLang="en-US" i="1" dirty="0"/>
              <a:t>B</a:t>
            </a:r>
            <a:r>
              <a:rPr lang="en-US" altLang="en-US" dirty="0"/>
              <a:t> </a:t>
            </a:r>
            <a:r>
              <a:rPr lang="en-US" altLang="en-US" i="1" dirty="0"/>
              <a:t>)</a:t>
            </a:r>
            <a:r>
              <a:rPr lang="en-US" altLang="en-US" dirty="0"/>
              <a:t>.			</a:t>
            </a:r>
            <a:endParaRPr lang="en-US" altLang="en-US" i="1" dirty="0"/>
          </a:p>
        </p:txBody>
      </p:sp>
      <p:pic>
        <p:nvPicPr>
          <p:cNvPr id="18436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0" y="1630359"/>
            <a:ext cx="2713038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273378"/>
            <a:ext cx="6347713" cy="1027522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Serializability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83580" y="1102497"/>
            <a:ext cx="8046083" cy="5367972"/>
          </a:xfrm>
        </p:spPr>
        <p:txBody>
          <a:bodyPr/>
          <a:lstStyle/>
          <a:p>
            <a:r>
              <a:rPr lang="en-US" altLang="en-US" b="1" dirty="0"/>
              <a:t>Basic Assumption</a:t>
            </a:r>
            <a:r>
              <a:rPr lang="en-US" altLang="en-US" dirty="0"/>
              <a:t> – Each transaction preserves database consistency.</a:t>
            </a:r>
          </a:p>
          <a:p>
            <a:r>
              <a:rPr lang="en-US" altLang="en-US" dirty="0"/>
              <a:t>Thus, serial execution of a set of transactions preserves database consistency.</a:t>
            </a:r>
          </a:p>
          <a:p>
            <a:r>
              <a:rPr lang="en-US" altLang="en-US" dirty="0"/>
              <a:t>A (possibly concurrent) schedule is serializable if it is equivalent to a serial schedule.  Different forms of schedule equivalence give rise to the notions of:</a:t>
            </a:r>
          </a:p>
          <a:p>
            <a:pPr lvl="1">
              <a:buFont typeface="Monotype Sorts" charset="2"/>
              <a:buNone/>
            </a:pPr>
            <a:r>
              <a:rPr lang="en-US" altLang="en-US" dirty="0"/>
              <a:t>1.	</a:t>
            </a:r>
            <a:r>
              <a:rPr lang="en-US" altLang="en-US" b="1" dirty="0">
                <a:solidFill>
                  <a:srgbClr val="000099"/>
                </a:solidFill>
              </a:rPr>
              <a:t>Conflict serializability</a:t>
            </a:r>
          </a:p>
          <a:p>
            <a:pPr lvl="1">
              <a:buFont typeface="Monotype Sorts" charset="2"/>
              <a:buNone/>
            </a:pPr>
            <a:r>
              <a:rPr lang="en-US" altLang="en-US" dirty="0"/>
              <a:t>2.	</a:t>
            </a:r>
            <a:r>
              <a:rPr lang="en-US" altLang="en-US" b="1" dirty="0">
                <a:solidFill>
                  <a:srgbClr val="000099"/>
                </a:solidFill>
              </a:rPr>
              <a:t>View serializability</a:t>
            </a:r>
          </a:p>
          <a:p>
            <a:pPr indent="-285750"/>
            <a:r>
              <a:rPr lang="en-US" dirty="0">
                <a:solidFill>
                  <a:srgbClr val="1A1A1F"/>
                </a:solidFill>
                <a:latin typeface="Helvetica" panose="020B0604020202020204" pitchFamily="34" charset="0"/>
              </a:rPr>
              <a:t>Serializability is a necessary and sufficient condition for consistency and correctness in concurrent execution of a database -- </a:t>
            </a:r>
            <a:r>
              <a:rPr lang="en-US" b="0" i="0" dirty="0">
                <a:solidFill>
                  <a:srgbClr val="1A1A1F"/>
                </a:solidFill>
                <a:effectLst/>
                <a:latin typeface="Helvetica" panose="020B0604020202020204" pitchFamily="34" charset="0"/>
              </a:rPr>
              <a:t>Rosenkrantz, D.J., R.E. Stearns</a:t>
            </a:r>
          </a:p>
          <a:p>
            <a:pPr indent="-285750"/>
            <a:r>
              <a:rPr lang="en-US" altLang="en-US" b="1" dirty="0">
                <a:solidFill>
                  <a:srgbClr val="000099"/>
                </a:solidFill>
              </a:rPr>
              <a:t>https://link.springer.com/book/10.1007/978-1-4020-9688-4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169682"/>
            <a:ext cx="6347713" cy="80127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Simplified view of transactions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74703" y="1102497"/>
            <a:ext cx="7874494" cy="5367972"/>
          </a:xfrm>
        </p:spPr>
        <p:txBody>
          <a:bodyPr/>
          <a:lstStyle/>
          <a:p>
            <a:r>
              <a:rPr lang="en-US" altLang="en-US" dirty="0"/>
              <a:t>We ignore operations other than </a:t>
            </a:r>
            <a:r>
              <a:rPr lang="en-US" altLang="en-US" b="1" dirty="0"/>
              <a:t>read</a:t>
            </a:r>
            <a:r>
              <a:rPr lang="en-US" altLang="en-US" dirty="0"/>
              <a:t> and </a:t>
            </a:r>
            <a:r>
              <a:rPr lang="en-US" altLang="en-US" b="1" dirty="0"/>
              <a:t>write</a:t>
            </a:r>
            <a:r>
              <a:rPr lang="en-US" altLang="en-US" dirty="0"/>
              <a:t> instructions</a:t>
            </a:r>
          </a:p>
          <a:p>
            <a:r>
              <a:rPr lang="en-US" altLang="en-US" dirty="0"/>
              <a:t>We assume that transactions may perform arbitrary computations on data in local buffers in between reads and writes.  </a:t>
            </a:r>
          </a:p>
          <a:p>
            <a:r>
              <a:rPr lang="en-US" altLang="en-US" dirty="0"/>
              <a:t>Our simplified schedules consist of only </a:t>
            </a:r>
            <a:r>
              <a:rPr lang="en-US" altLang="en-US" b="1" dirty="0"/>
              <a:t>read</a:t>
            </a:r>
            <a:r>
              <a:rPr lang="en-US" altLang="en-US" dirty="0"/>
              <a:t> and </a:t>
            </a:r>
            <a:r>
              <a:rPr lang="en-US" altLang="en-US" b="1" dirty="0"/>
              <a:t>write </a:t>
            </a:r>
            <a:r>
              <a:rPr lang="en-US" altLang="en-US" dirty="0"/>
              <a:t>instructions.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113122"/>
            <a:ext cx="6347713" cy="1817278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Conflicting Instructions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92458" y="1102497"/>
            <a:ext cx="7750206" cy="5367972"/>
          </a:xfrm>
        </p:spPr>
        <p:txBody>
          <a:bodyPr/>
          <a:lstStyle/>
          <a:p>
            <a:r>
              <a:rPr lang="en-US" altLang="en-US" dirty="0"/>
              <a:t>Instructions </a:t>
            </a:r>
            <a:r>
              <a:rPr lang="en-US" altLang="en-US" i="1" dirty="0"/>
              <a:t>l</a:t>
            </a:r>
            <a:r>
              <a:rPr lang="en-US" altLang="en-US" i="1" baseline="-25000" dirty="0"/>
              <a:t>i</a:t>
            </a:r>
            <a:r>
              <a:rPr lang="en-US" altLang="en-US" dirty="0"/>
              <a:t> and </a:t>
            </a:r>
            <a:r>
              <a:rPr lang="en-US" altLang="en-US" i="1" dirty="0" err="1"/>
              <a:t>l</a:t>
            </a:r>
            <a:r>
              <a:rPr lang="en-US" altLang="en-US" i="1" baseline="-25000" dirty="0" err="1"/>
              <a:t>j</a:t>
            </a:r>
            <a:r>
              <a:rPr lang="en-US" altLang="en-US" dirty="0"/>
              <a:t> of transactions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dirty="0"/>
              <a:t> and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dirty="0"/>
              <a:t> respectively, </a:t>
            </a:r>
            <a:r>
              <a:rPr lang="en-US" altLang="en-US" b="1" dirty="0">
                <a:solidFill>
                  <a:srgbClr val="000099"/>
                </a:solidFill>
              </a:rPr>
              <a:t>conflict</a:t>
            </a:r>
            <a:r>
              <a:rPr lang="en-US" altLang="en-US" dirty="0"/>
              <a:t> if and only if there exists some item </a:t>
            </a:r>
            <a:r>
              <a:rPr lang="en-US" altLang="en-US" i="1" dirty="0"/>
              <a:t>Q</a:t>
            </a:r>
            <a:r>
              <a:rPr lang="en-US" altLang="en-US" dirty="0"/>
              <a:t> accessed by both </a:t>
            </a:r>
            <a:r>
              <a:rPr lang="en-US" altLang="en-US" i="1" dirty="0"/>
              <a:t>l</a:t>
            </a:r>
            <a:r>
              <a:rPr lang="en-US" altLang="en-US" i="1" baseline="-25000" dirty="0"/>
              <a:t>i</a:t>
            </a:r>
            <a:r>
              <a:rPr lang="en-US" altLang="en-US" dirty="0"/>
              <a:t> and </a:t>
            </a:r>
            <a:r>
              <a:rPr lang="en-US" altLang="en-US" i="1" dirty="0" err="1"/>
              <a:t>l</a:t>
            </a:r>
            <a:r>
              <a:rPr lang="en-US" altLang="en-US" i="1" baseline="-25000" dirty="0" err="1"/>
              <a:t>j</a:t>
            </a:r>
            <a:r>
              <a:rPr lang="en-US" altLang="en-US" dirty="0"/>
              <a:t>, and at least one of these instructions wrote </a:t>
            </a:r>
            <a:r>
              <a:rPr lang="en-US" altLang="en-US" i="1" dirty="0"/>
              <a:t>Q.</a:t>
            </a:r>
            <a:endParaRPr lang="en-US" altLang="en-US" dirty="0"/>
          </a:p>
          <a:p>
            <a:pPr>
              <a:buFont typeface="Monotype Sorts" charset="2"/>
              <a:buNone/>
            </a:pPr>
            <a:r>
              <a:rPr lang="en-US" altLang="en-US" dirty="0"/>
              <a:t>	   1.   </a:t>
            </a:r>
            <a:r>
              <a:rPr lang="en-US" altLang="en-US" i="1" dirty="0"/>
              <a:t>l</a:t>
            </a:r>
            <a:r>
              <a:rPr lang="en-US" altLang="en-US" i="1" baseline="-25000" dirty="0"/>
              <a:t>i</a:t>
            </a:r>
            <a:r>
              <a:rPr lang="en-US" altLang="en-US" dirty="0"/>
              <a:t> = </a:t>
            </a:r>
            <a:r>
              <a:rPr lang="en-US" altLang="en-US" b="1" dirty="0"/>
              <a:t>read</a:t>
            </a:r>
            <a:r>
              <a:rPr lang="en-US" altLang="en-US" dirty="0"/>
              <a:t>(</a:t>
            </a:r>
            <a:r>
              <a:rPr lang="en-US" altLang="en-US" i="1" dirty="0"/>
              <a:t>Q), </a:t>
            </a:r>
            <a:r>
              <a:rPr lang="en-US" altLang="en-US" i="1" dirty="0" err="1"/>
              <a:t>l</a:t>
            </a:r>
            <a:r>
              <a:rPr lang="en-US" altLang="en-US" i="1" baseline="-25000" dirty="0" err="1"/>
              <a:t>j</a:t>
            </a:r>
            <a:r>
              <a:rPr lang="en-US" altLang="en-US" i="1" dirty="0"/>
              <a:t> = </a:t>
            </a:r>
            <a:r>
              <a:rPr lang="en-US" altLang="en-US" b="1" dirty="0"/>
              <a:t>read</a:t>
            </a:r>
            <a:r>
              <a:rPr lang="en-US" altLang="en-US" dirty="0"/>
              <a:t>(</a:t>
            </a:r>
            <a:r>
              <a:rPr lang="en-US" altLang="en-US" i="1" dirty="0"/>
              <a:t>Q</a:t>
            </a:r>
            <a:r>
              <a:rPr lang="en-US" altLang="en-US" dirty="0"/>
              <a:t>).   </a:t>
            </a:r>
            <a:r>
              <a:rPr lang="en-US" altLang="en-US" i="1" dirty="0"/>
              <a:t>l</a:t>
            </a:r>
            <a:r>
              <a:rPr lang="en-US" altLang="en-US" i="1" baseline="-25000" dirty="0"/>
              <a:t>i</a:t>
            </a:r>
            <a:r>
              <a:rPr lang="en-US" altLang="en-US" dirty="0"/>
              <a:t> and </a:t>
            </a:r>
            <a:r>
              <a:rPr lang="en-US" altLang="en-US" i="1" dirty="0" err="1"/>
              <a:t>l</a:t>
            </a:r>
            <a:r>
              <a:rPr lang="en-US" altLang="en-US" i="1" baseline="-25000" dirty="0" err="1"/>
              <a:t>j</a:t>
            </a:r>
            <a:r>
              <a:rPr lang="en-US" altLang="en-US" i="1" dirty="0"/>
              <a:t> </a:t>
            </a:r>
            <a:r>
              <a:rPr lang="en-US" altLang="en-US" dirty="0"/>
              <a:t>don</a:t>
            </a:r>
            <a:r>
              <a:rPr lang="ja-JP" altLang="en-US" dirty="0"/>
              <a:t>’</a:t>
            </a:r>
            <a:r>
              <a:rPr lang="en-US" altLang="ja-JP" dirty="0"/>
              <a:t>t conflict.</a:t>
            </a:r>
            <a:br>
              <a:rPr lang="en-US" altLang="ja-JP" dirty="0"/>
            </a:br>
            <a:r>
              <a:rPr lang="en-US" altLang="ja-JP" dirty="0"/>
              <a:t>   2.   </a:t>
            </a:r>
            <a:r>
              <a:rPr lang="en-US" altLang="ja-JP" i="1" dirty="0"/>
              <a:t>l</a:t>
            </a:r>
            <a:r>
              <a:rPr lang="en-US" altLang="ja-JP" i="1" baseline="-25000" dirty="0"/>
              <a:t>i</a:t>
            </a:r>
            <a:r>
              <a:rPr lang="en-US" altLang="ja-JP" dirty="0"/>
              <a:t> = </a:t>
            </a:r>
            <a:r>
              <a:rPr lang="en-US" altLang="ja-JP" b="1" dirty="0"/>
              <a:t>read</a:t>
            </a:r>
            <a:r>
              <a:rPr lang="en-US" altLang="ja-JP" dirty="0"/>
              <a:t>(</a:t>
            </a:r>
            <a:r>
              <a:rPr lang="en-US" altLang="ja-JP" i="1" dirty="0"/>
              <a:t>Q),  </a:t>
            </a:r>
            <a:r>
              <a:rPr lang="en-US" altLang="ja-JP" i="1" dirty="0" err="1"/>
              <a:t>l</a:t>
            </a:r>
            <a:r>
              <a:rPr lang="en-US" altLang="ja-JP" i="1" baseline="-25000" dirty="0" err="1"/>
              <a:t>j</a:t>
            </a:r>
            <a:r>
              <a:rPr lang="en-US" altLang="ja-JP" i="1" dirty="0"/>
              <a:t> = </a:t>
            </a:r>
            <a:r>
              <a:rPr lang="en-US" altLang="ja-JP" b="1" dirty="0"/>
              <a:t>write</a:t>
            </a:r>
            <a:r>
              <a:rPr lang="en-US" altLang="ja-JP" dirty="0"/>
              <a:t>(</a:t>
            </a:r>
            <a:r>
              <a:rPr lang="en-US" altLang="ja-JP" i="1" dirty="0"/>
              <a:t>Q</a:t>
            </a:r>
            <a:r>
              <a:rPr lang="en-US" altLang="ja-JP" dirty="0"/>
              <a:t>).  They conflict.</a:t>
            </a:r>
            <a:br>
              <a:rPr lang="en-US" altLang="ja-JP" dirty="0"/>
            </a:br>
            <a:r>
              <a:rPr lang="en-US" altLang="ja-JP" dirty="0"/>
              <a:t>   3.   </a:t>
            </a:r>
            <a:r>
              <a:rPr lang="en-US" altLang="ja-JP" i="1" dirty="0"/>
              <a:t>l</a:t>
            </a:r>
            <a:r>
              <a:rPr lang="en-US" altLang="ja-JP" i="1" baseline="-25000" dirty="0"/>
              <a:t>i</a:t>
            </a:r>
            <a:r>
              <a:rPr lang="en-US" altLang="ja-JP" dirty="0"/>
              <a:t> = </a:t>
            </a:r>
            <a:r>
              <a:rPr lang="en-US" altLang="ja-JP" b="1" dirty="0"/>
              <a:t>write</a:t>
            </a:r>
            <a:r>
              <a:rPr lang="en-US" altLang="ja-JP" dirty="0"/>
              <a:t>(</a:t>
            </a:r>
            <a:r>
              <a:rPr lang="en-US" altLang="ja-JP" i="1" dirty="0"/>
              <a:t>Q), </a:t>
            </a:r>
            <a:r>
              <a:rPr lang="en-US" altLang="ja-JP" i="1" dirty="0" err="1"/>
              <a:t>l</a:t>
            </a:r>
            <a:r>
              <a:rPr lang="en-US" altLang="ja-JP" i="1" baseline="-25000" dirty="0" err="1"/>
              <a:t>j</a:t>
            </a:r>
            <a:r>
              <a:rPr lang="en-US" altLang="ja-JP" i="1" dirty="0"/>
              <a:t> = </a:t>
            </a:r>
            <a:r>
              <a:rPr lang="en-US" altLang="ja-JP" b="1" dirty="0"/>
              <a:t>read</a:t>
            </a:r>
            <a:r>
              <a:rPr lang="en-US" altLang="ja-JP" dirty="0"/>
              <a:t>(</a:t>
            </a:r>
            <a:r>
              <a:rPr lang="en-US" altLang="ja-JP" i="1" dirty="0"/>
              <a:t>Q</a:t>
            </a:r>
            <a:r>
              <a:rPr lang="en-US" altLang="ja-JP" dirty="0"/>
              <a:t>).   They conflict</a:t>
            </a:r>
            <a:br>
              <a:rPr lang="en-US" altLang="ja-JP" dirty="0"/>
            </a:br>
            <a:r>
              <a:rPr lang="en-US" altLang="ja-JP" dirty="0"/>
              <a:t>   4.   </a:t>
            </a:r>
            <a:r>
              <a:rPr lang="en-US" altLang="ja-JP" i="1" dirty="0"/>
              <a:t>l</a:t>
            </a:r>
            <a:r>
              <a:rPr lang="en-US" altLang="ja-JP" i="1" baseline="-25000" dirty="0"/>
              <a:t>i</a:t>
            </a:r>
            <a:r>
              <a:rPr lang="en-US" altLang="ja-JP" dirty="0"/>
              <a:t> = </a:t>
            </a:r>
            <a:r>
              <a:rPr lang="en-US" altLang="ja-JP" b="1" dirty="0"/>
              <a:t>write</a:t>
            </a:r>
            <a:r>
              <a:rPr lang="en-US" altLang="ja-JP" dirty="0"/>
              <a:t>(</a:t>
            </a:r>
            <a:r>
              <a:rPr lang="en-US" altLang="ja-JP" i="1" dirty="0"/>
              <a:t>Q), </a:t>
            </a:r>
            <a:r>
              <a:rPr lang="en-US" altLang="ja-JP" i="1" dirty="0" err="1"/>
              <a:t>l</a:t>
            </a:r>
            <a:r>
              <a:rPr lang="en-US" altLang="ja-JP" i="1" baseline="-25000" dirty="0" err="1"/>
              <a:t>j</a:t>
            </a:r>
            <a:r>
              <a:rPr lang="en-US" altLang="ja-JP" i="1" dirty="0"/>
              <a:t> = </a:t>
            </a:r>
            <a:r>
              <a:rPr lang="en-US" altLang="ja-JP" b="1" dirty="0"/>
              <a:t>write</a:t>
            </a:r>
            <a:r>
              <a:rPr lang="en-US" altLang="ja-JP" dirty="0"/>
              <a:t>(</a:t>
            </a:r>
            <a:r>
              <a:rPr lang="en-US" altLang="ja-JP" i="1" dirty="0"/>
              <a:t>Q</a:t>
            </a:r>
            <a:r>
              <a:rPr lang="en-US" altLang="ja-JP" dirty="0"/>
              <a:t>).  They conflict</a:t>
            </a:r>
          </a:p>
          <a:p>
            <a:r>
              <a:rPr lang="en-US" altLang="en-US" dirty="0"/>
              <a:t>If </a:t>
            </a:r>
            <a:r>
              <a:rPr lang="en-US" altLang="en-US" i="1" dirty="0"/>
              <a:t>l</a:t>
            </a:r>
            <a:r>
              <a:rPr lang="en-US" altLang="en-US" i="1" baseline="-25000" dirty="0"/>
              <a:t>i</a:t>
            </a:r>
            <a:r>
              <a:rPr lang="en-US" altLang="en-US" dirty="0"/>
              <a:t> and </a:t>
            </a:r>
            <a:r>
              <a:rPr lang="en-US" altLang="en-US" i="1" dirty="0" err="1"/>
              <a:t>l</a:t>
            </a:r>
            <a:r>
              <a:rPr lang="en-US" altLang="en-US" i="1" baseline="-25000" dirty="0" err="1"/>
              <a:t>j</a:t>
            </a:r>
            <a:r>
              <a:rPr lang="en-US" altLang="en-US" dirty="0"/>
              <a:t> are consecutive in a schedule and they do not conflict, their results would remain the same even if they had been interchanged in the schedule.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254524"/>
            <a:ext cx="6347713" cy="1675876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Conflict Serializability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683581" y="1102497"/>
            <a:ext cx="7750206" cy="5367972"/>
          </a:xfrm>
        </p:spPr>
        <p:txBody>
          <a:bodyPr/>
          <a:lstStyle/>
          <a:p>
            <a:pPr>
              <a:tabLst>
                <a:tab pos="2222500" algn="l"/>
                <a:tab pos="2568575" algn="l"/>
                <a:tab pos="3319463" algn="l"/>
                <a:tab pos="3594100" algn="l"/>
              </a:tabLst>
            </a:pPr>
            <a:r>
              <a:rPr lang="en-US" altLang="en-US" dirty="0"/>
              <a:t>If a schedule </a:t>
            </a:r>
            <a:r>
              <a:rPr lang="en-US" altLang="en-US" i="1" dirty="0"/>
              <a:t>S</a:t>
            </a:r>
            <a:r>
              <a:rPr lang="en-US" altLang="en-US" dirty="0"/>
              <a:t> can be transformed into a schedule </a:t>
            </a:r>
            <a:r>
              <a:rPr lang="en-US" altLang="en-US" i="1" dirty="0"/>
              <a:t>S’ </a:t>
            </a:r>
            <a:r>
              <a:rPr lang="en-US" altLang="en-US" dirty="0"/>
              <a:t>by a series of swaps of non-conflicting instructions, we say that </a:t>
            </a:r>
            <a:r>
              <a:rPr lang="en-US" altLang="en-US" i="1" dirty="0"/>
              <a:t>S</a:t>
            </a:r>
            <a:r>
              <a:rPr lang="en-US" altLang="en-US" dirty="0"/>
              <a:t> and </a:t>
            </a:r>
            <a:r>
              <a:rPr lang="en-US" altLang="en-US" i="1" dirty="0"/>
              <a:t>S’ </a:t>
            </a:r>
            <a:r>
              <a:rPr lang="en-US" altLang="en-US" dirty="0"/>
              <a:t>are </a:t>
            </a:r>
            <a:r>
              <a:rPr lang="en-US" altLang="en-US" b="1" dirty="0">
                <a:solidFill>
                  <a:srgbClr val="000099"/>
                </a:solidFill>
              </a:rPr>
              <a:t>conflict equivalent</a:t>
            </a:r>
            <a:r>
              <a:rPr lang="en-US" altLang="en-US" i="1" dirty="0"/>
              <a:t>.</a:t>
            </a:r>
            <a:endParaRPr lang="en-US" altLang="en-US" dirty="0"/>
          </a:p>
          <a:p>
            <a:pPr>
              <a:tabLst>
                <a:tab pos="2222500" algn="l"/>
                <a:tab pos="2568575" algn="l"/>
                <a:tab pos="3319463" algn="l"/>
                <a:tab pos="3594100" algn="l"/>
              </a:tabLst>
            </a:pPr>
            <a:r>
              <a:rPr lang="en-US" altLang="en-US" dirty="0"/>
              <a:t>We say that a schedule </a:t>
            </a:r>
            <a:r>
              <a:rPr lang="en-US" altLang="en-US" i="1" dirty="0"/>
              <a:t>S</a:t>
            </a:r>
            <a:r>
              <a:rPr lang="en-US" altLang="en-US" dirty="0"/>
              <a:t> is </a:t>
            </a:r>
            <a:r>
              <a:rPr lang="en-US" altLang="en-US" b="1" dirty="0">
                <a:solidFill>
                  <a:srgbClr val="000099"/>
                </a:solidFill>
              </a:rPr>
              <a:t>conflict serializable</a:t>
            </a:r>
            <a:r>
              <a:rPr lang="en-US" altLang="en-US" dirty="0"/>
              <a:t> if it is conflict equivalent to a serial schedule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6" name="Rectangle 135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89360" y="1382486"/>
            <a:ext cx="2660686" cy="4093028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3800">
                <a:effectLst>
                  <a:outerShdw blurRad="38100" dist="38100" dir="2700000" algn="tl">
                    <a:srgbClr val="C0C0C0"/>
                  </a:outerShdw>
                </a:effectLst>
              </a:rPr>
              <a:t>Outline</a:t>
            </a:r>
          </a:p>
        </p:txBody>
      </p: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96950" y="-8467"/>
            <a:ext cx="3575050" cy="6866467"/>
            <a:chOff x="7425267" y="-8467"/>
            <a:chExt cx="4766733" cy="6866467"/>
          </a:xfrm>
        </p:grpSpPr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2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3" name="Isosceles Triangle 142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4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5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6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7" name="Isosceles Triangle 146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49" name="Rectangle 148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3289" y="0"/>
            <a:ext cx="466071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724" name="Rectangle 3">
            <a:extLst>
              <a:ext uri="{FF2B5EF4-FFF2-40B4-BE49-F238E27FC236}">
                <a16:creationId xmlns:a16="http://schemas.microsoft.com/office/drawing/2014/main" id="{5070415B-F8CE-4E43-A233-416B52C839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3852990"/>
              </p:ext>
            </p:extLst>
          </p:nvPr>
        </p:nvGraphicFramePr>
        <p:xfrm>
          <a:off x="3687414" y="944563"/>
          <a:ext cx="4971603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214487"/>
            <a:ext cx="6347713" cy="1715913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Conflict Serializability (Cont.)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83580" y="1102497"/>
            <a:ext cx="8161969" cy="5367972"/>
          </a:xfrm>
        </p:spPr>
        <p:txBody>
          <a:bodyPr/>
          <a:lstStyle/>
          <a:p>
            <a:pPr>
              <a:tabLst>
                <a:tab pos="2063750" algn="l"/>
                <a:tab pos="2511425" algn="l"/>
                <a:tab pos="3262313" algn="l"/>
                <a:tab pos="3881438" algn="l"/>
              </a:tabLst>
            </a:pPr>
            <a:r>
              <a:rPr lang="en-US" altLang="en-US" dirty="0"/>
              <a:t>Schedule 3 can be transformed into Schedule 6, a serial schedule where </a:t>
            </a:r>
            <a:r>
              <a:rPr lang="en-US" altLang="en-US" i="1" dirty="0"/>
              <a:t>T</a:t>
            </a:r>
            <a:r>
              <a:rPr lang="en-US" altLang="en-US" baseline="-25000" dirty="0"/>
              <a:t>2</a:t>
            </a:r>
            <a:r>
              <a:rPr lang="en-US" altLang="en-US" dirty="0"/>
              <a:t> follows </a:t>
            </a:r>
            <a:r>
              <a:rPr lang="en-US" altLang="en-US" i="1" dirty="0"/>
              <a:t>T</a:t>
            </a:r>
            <a:r>
              <a:rPr lang="en-US" altLang="en-US" baseline="-25000" dirty="0"/>
              <a:t>1</a:t>
            </a:r>
            <a:r>
              <a:rPr lang="en-US" altLang="en-US" dirty="0"/>
              <a:t>, by series of swaps of non-conflicting instructions.  Therefore Schedule 3 is conflict serializable.</a:t>
            </a:r>
          </a:p>
        </p:txBody>
      </p:sp>
      <p:sp>
        <p:nvSpPr>
          <p:cNvPr id="23556" name="Text Box 11"/>
          <p:cNvSpPr txBox="1">
            <a:spLocks noChangeArrowheads="1"/>
          </p:cNvSpPr>
          <p:nvPr/>
        </p:nvSpPr>
        <p:spPr bwMode="auto">
          <a:xfrm>
            <a:off x="2209808" y="4922827"/>
            <a:ext cx="1279517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1700" dirty="0"/>
              <a:t>Schedule 3</a:t>
            </a:r>
          </a:p>
        </p:txBody>
      </p:sp>
      <p:sp>
        <p:nvSpPr>
          <p:cNvPr id="23557" name="Text Box 12"/>
          <p:cNvSpPr txBox="1">
            <a:spLocks noChangeArrowheads="1"/>
          </p:cNvSpPr>
          <p:nvPr/>
        </p:nvSpPr>
        <p:spPr bwMode="auto">
          <a:xfrm>
            <a:off x="6105533" y="4926006"/>
            <a:ext cx="1279517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1700" dirty="0"/>
              <a:t>Schedule 6</a:t>
            </a:r>
          </a:p>
        </p:txBody>
      </p:sp>
      <p:pic>
        <p:nvPicPr>
          <p:cNvPr id="23558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200" y="2217729"/>
            <a:ext cx="3040063" cy="246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2200272"/>
            <a:ext cx="3111500" cy="228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179109"/>
            <a:ext cx="6347713" cy="1751291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Conflict Serializability (Cont.)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701336" y="1102497"/>
            <a:ext cx="7688062" cy="5367972"/>
          </a:xfrm>
        </p:spPr>
        <p:txBody>
          <a:bodyPr/>
          <a:lstStyle/>
          <a:p>
            <a:pPr>
              <a:tabLst>
                <a:tab pos="2222500" algn="l"/>
                <a:tab pos="2568575" algn="l"/>
                <a:tab pos="3319463" algn="l"/>
                <a:tab pos="3594100" algn="l"/>
              </a:tabLst>
            </a:pPr>
            <a:r>
              <a:rPr lang="en-US" altLang="en-US" dirty="0"/>
              <a:t>Example of a schedule that is not conflict serializable:</a:t>
            </a: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endParaRPr lang="en-US" altLang="en-US" dirty="0"/>
          </a:p>
          <a:p>
            <a:pPr>
              <a:tabLst>
                <a:tab pos="2222500" algn="l"/>
                <a:tab pos="2568575" algn="l"/>
                <a:tab pos="3319463" algn="l"/>
                <a:tab pos="3594100" algn="l"/>
              </a:tabLst>
            </a:pPr>
            <a:r>
              <a:rPr lang="en-US" altLang="en-US" dirty="0"/>
              <a:t>We are unable to swap instructions in the above schedule to obtain either the serial schedule &lt; </a:t>
            </a:r>
            <a:r>
              <a:rPr lang="en-US" altLang="en-US" i="1" dirty="0"/>
              <a:t>T</a:t>
            </a:r>
            <a:r>
              <a:rPr lang="en-US" altLang="en-US" baseline="-25000" dirty="0"/>
              <a:t>3</a:t>
            </a:r>
            <a:r>
              <a:rPr lang="en-US" altLang="en-US" dirty="0"/>
              <a:t>, </a:t>
            </a:r>
            <a:r>
              <a:rPr lang="en-US" altLang="en-US" i="1" dirty="0"/>
              <a:t>T</a:t>
            </a:r>
            <a:r>
              <a:rPr lang="en-US" altLang="en-US" baseline="-25000" dirty="0"/>
              <a:t>4</a:t>
            </a:r>
            <a:r>
              <a:rPr lang="en-US" altLang="en-US" dirty="0"/>
              <a:t> &gt;, or the serial schedule &lt; </a:t>
            </a:r>
            <a:r>
              <a:rPr lang="en-US" altLang="en-US" i="1" dirty="0"/>
              <a:t>T</a:t>
            </a:r>
            <a:r>
              <a:rPr lang="en-US" altLang="en-US" baseline="-25000" dirty="0"/>
              <a:t>4</a:t>
            </a:r>
            <a:r>
              <a:rPr lang="en-US" altLang="en-US" dirty="0"/>
              <a:t>, </a:t>
            </a:r>
            <a:r>
              <a:rPr lang="en-US" altLang="en-US" i="1" dirty="0"/>
              <a:t>T</a:t>
            </a:r>
            <a:r>
              <a:rPr lang="en-US" altLang="en-US" baseline="-25000" dirty="0"/>
              <a:t>3</a:t>
            </a:r>
            <a:r>
              <a:rPr lang="en-US" altLang="en-US" dirty="0"/>
              <a:t> &gt;.</a:t>
            </a:r>
          </a:p>
        </p:txBody>
      </p:sp>
      <p:pic>
        <p:nvPicPr>
          <p:cNvPr id="2458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0380" y="1557335"/>
            <a:ext cx="2840037" cy="106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131975"/>
            <a:ext cx="6347713" cy="1798425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View Serializability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692458" y="1102497"/>
            <a:ext cx="7937192" cy="5367972"/>
          </a:xfrm>
        </p:spPr>
        <p:txBody>
          <a:bodyPr/>
          <a:lstStyle/>
          <a:p>
            <a:pPr>
              <a:defRPr/>
            </a:pPr>
            <a:r>
              <a:rPr lang="en-US" dirty="0"/>
              <a:t>Let </a:t>
            </a:r>
            <a:r>
              <a:rPr lang="en-US" i="1" dirty="0"/>
              <a:t>S</a:t>
            </a:r>
            <a:r>
              <a:rPr lang="en-US" dirty="0"/>
              <a:t> and </a:t>
            </a:r>
            <a:r>
              <a:rPr lang="en-US" i="1" dirty="0"/>
              <a:t>S’</a:t>
            </a:r>
            <a:r>
              <a:rPr lang="en-IN" dirty="0"/>
              <a:t> </a:t>
            </a:r>
            <a:r>
              <a:rPr lang="en-US" dirty="0"/>
              <a:t>be two schedules with the same set of transactions.  </a:t>
            </a:r>
            <a:r>
              <a:rPr lang="en-US" i="1" dirty="0"/>
              <a:t>S</a:t>
            </a:r>
            <a:r>
              <a:rPr lang="en-US" dirty="0"/>
              <a:t> and </a:t>
            </a:r>
            <a:r>
              <a:rPr lang="en-US" i="1" dirty="0"/>
              <a:t>S’ </a:t>
            </a:r>
            <a:r>
              <a:rPr lang="en-US" dirty="0"/>
              <a:t>are </a:t>
            </a:r>
            <a:r>
              <a:rPr lang="en-US" b="1" dirty="0">
                <a:solidFill>
                  <a:srgbClr val="000099"/>
                </a:solidFill>
              </a:rPr>
              <a:t>view equivalent</a:t>
            </a:r>
            <a:r>
              <a:rPr lang="en-US" i="1" dirty="0"/>
              <a:t> </a:t>
            </a:r>
            <a:r>
              <a:rPr lang="en-US" dirty="0"/>
              <a:t>if the following three conditions are met, for each data item </a:t>
            </a:r>
            <a:r>
              <a:rPr lang="en-US" i="1" dirty="0"/>
              <a:t>Q,</a:t>
            </a:r>
            <a:r>
              <a:rPr lang="en-US" dirty="0"/>
              <a:t> 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US" dirty="0">
                <a:solidFill>
                  <a:srgbClr val="FF9900"/>
                </a:solidFill>
              </a:rPr>
              <a:t>1.   </a:t>
            </a:r>
            <a:r>
              <a:rPr lang="en-US" dirty="0"/>
              <a:t>If in schedule S, transaction </a:t>
            </a:r>
            <a:r>
              <a:rPr lang="en-US" i="1" dirty="0"/>
              <a:t>T</a:t>
            </a:r>
            <a:r>
              <a:rPr lang="en-US" i="1" baseline="-25000" dirty="0"/>
              <a:t>i</a:t>
            </a:r>
            <a:r>
              <a:rPr lang="en-US" i="1" dirty="0"/>
              <a:t> </a:t>
            </a:r>
            <a:r>
              <a:rPr lang="en-US" dirty="0"/>
              <a:t>reads the initial value of </a:t>
            </a:r>
            <a:r>
              <a:rPr lang="en-US" i="1" dirty="0"/>
              <a:t>Q</a:t>
            </a:r>
            <a:r>
              <a:rPr lang="en-US" dirty="0"/>
              <a:t>, then in 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US" dirty="0"/>
              <a:t>      schedule </a:t>
            </a:r>
            <a:r>
              <a:rPr lang="en-US" i="1" dirty="0"/>
              <a:t>S</a:t>
            </a:r>
            <a:r>
              <a:rPr lang="en-IN" i="1" dirty="0"/>
              <a:t>’</a:t>
            </a:r>
            <a:r>
              <a:rPr lang="en-US" altLang="ja-JP" dirty="0"/>
              <a:t> also transaction </a:t>
            </a:r>
            <a:r>
              <a:rPr lang="en-US" altLang="ja-JP" i="1" dirty="0"/>
              <a:t>T</a:t>
            </a:r>
            <a:r>
              <a:rPr lang="en-US" altLang="ja-JP" i="1" baseline="-25000" dirty="0"/>
              <a:t>i</a:t>
            </a:r>
            <a:r>
              <a:rPr lang="en-US" altLang="ja-JP" i="1" dirty="0"/>
              <a:t> </a:t>
            </a:r>
            <a:r>
              <a:rPr lang="en-US" altLang="ja-JP" dirty="0"/>
              <a:t> must read the initial value of </a:t>
            </a:r>
            <a:r>
              <a:rPr lang="en-US" altLang="ja-JP" i="1" dirty="0"/>
              <a:t>Q.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US" dirty="0">
                <a:solidFill>
                  <a:srgbClr val="FF9900"/>
                </a:solidFill>
              </a:rPr>
              <a:t>2.</a:t>
            </a:r>
            <a:r>
              <a:rPr lang="en-US" dirty="0"/>
              <a:t>   If in schedule S transaction </a:t>
            </a:r>
            <a:r>
              <a:rPr lang="en-US" i="1" dirty="0"/>
              <a:t>T</a:t>
            </a:r>
            <a:r>
              <a:rPr lang="en-US" i="1" baseline="-25000" dirty="0"/>
              <a:t>i</a:t>
            </a:r>
            <a:r>
              <a:rPr lang="en-US" i="1" dirty="0"/>
              <a:t> </a:t>
            </a:r>
            <a:r>
              <a:rPr lang="en-US" dirty="0"/>
              <a:t>executes </a:t>
            </a:r>
            <a:r>
              <a:rPr lang="en-US" b="1" dirty="0"/>
              <a:t>read</a:t>
            </a:r>
            <a:r>
              <a:rPr lang="en-US" dirty="0"/>
              <a:t>(</a:t>
            </a:r>
            <a:r>
              <a:rPr lang="en-US" i="1" dirty="0"/>
              <a:t>Q)</a:t>
            </a:r>
            <a:r>
              <a:rPr lang="en-US" dirty="0"/>
              <a:t>, and that value was 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US" dirty="0"/>
              <a:t>      produced by transaction </a:t>
            </a:r>
            <a:r>
              <a:rPr lang="en-US" i="1" dirty="0"/>
              <a:t>T</a:t>
            </a:r>
            <a:r>
              <a:rPr lang="en-US" i="1" baseline="-25000" dirty="0"/>
              <a:t>j</a:t>
            </a:r>
            <a:r>
              <a:rPr lang="en-US" dirty="0"/>
              <a:t> </a:t>
            </a:r>
            <a:r>
              <a:rPr lang="en-US" i="1" dirty="0"/>
              <a:t> </a:t>
            </a:r>
            <a:r>
              <a:rPr lang="en-US" dirty="0"/>
              <a:t>(if any), then in schedule </a:t>
            </a:r>
            <a:r>
              <a:rPr lang="en-US" i="1" dirty="0"/>
              <a:t>S</a:t>
            </a:r>
            <a:r>
              <a:rPr lang="en-IN" i="1" dirty="0"/>
              <a:t>’</a:t>
            </a:r>
            <a:r>
              <a:rPr lang="en-US" altLang="ja-JP" dirty="0"/>
              <a:t> also 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US" altLang="ja-JP" dirty="0"/>
              <a:t>      transaction </a:t>
            </a:r>
            <a:r>
              <a:rPr lang="en-US" altLang="ja-JP" i="1" dirty="0"/>
              <a:t>T</a:t>
            </a:r>
            <a:r>
              <a:rPr lang="en-US" altLang="ja-JP" i="1" baseline="-25000" dirty="0"/>
              <a:t>i</a:t>
            </a:r>
            <a:r>
              <a:rPr lang="en-US" altLang="ja-JP" dirty="0"/>
              <a:t> must read the value of </a:t>
            </a:r>
            <a:r>
              <a:rPr lang="en-US" altLang="ja-JP" i="1" dirty="0"/>
              <a:t>Q</a:t>
            </a:r>
            <a:r>
              <a:rPr lang="en-US" altLang="ja-JP" dirty="0"/>
              <a:t> that was produced by the 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US" altLang="ja-JP" dirty="0"/>
              <a:t>      same </a:t>
            </a:r>
            <a:r>
              <a:rPr lang="en-US" altLang="ja-JP" b="1" dirty="0"/>
              <a:t>write</a:t>
            </a:r>
            <a:r>
              <a:rPr lang="en-US" altLang="ja-JP" dirty="0"/>
              <a:t>(Q) operation of transaction </a:t>
            </a:r>
            <a:r>
              <a:rPr lang="en-US" altLang="ja-JP" i="1" dirty="0"/>
              <a:t>T</a:t>
            </a:r>
            <a:r>
              <a:rPr lang="en-US" altLang="ja-JP" i="1" baseline="-25000" dirty="0"/>
              <a:t>j</a:t>
            </a:r>
            <a:r>
              <a:rPr lang="en-US" altLang="ja-JP" dirty="0"/>
              <a:t> .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US" dirty="0">
                <a:solidFill>
                  <a:srgbClr val="FF9900"/>
                </a:solidFill>
              </a:rPr>
              <a:t>3.   </a:t>
            </a:r>
            <a:r>
              <a:rPr lang="en-US" dirty="0"/>
              <a:t>The transaction (if any) that performs the final </a:t>
            </a:r>
            <a:r>
              <a:rPr lang="en-US" b="1" dirty="0"/>
              <a:t>write</a:t>
            </a:r>
            <a:r>
              <a:rPr lang="en-US" dirty="0"/>
              <a:t>(</a:t>
            </a:r>
            <a:r>
              <a:rPr lang="en-US" i="1" dirty="0"/>
              <a:t>Q</a:t>
            </a:r>
            <a:r>
              <a:rPr lang="en-US" dirty="0"/>
              <a:t>) operation in 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US" dirty="0"/>
              <a:t>      schedule </a:t>
            </a:r>
            <a:r>
              <a:rPr lang="en-US" i="1" dirty="0"/>
              <a:t>S </a:t>
            </a:r>
            <a:r>
              <a:rPr lang="en-US" dirty="0"/>
              <a:t>must also perform the final</a:t>
            </a:r>
            <a:r>
              <a:rPr lang="en-US" i="1" dirty="0"/>
              <a:t> </a:t>
            </a:r>
            <a:r>
              <a:rPr lang="en-US" b="1" dirty="0"/>
              <a:t>write</a:t>
            </a:r>
            <a:r>
              <a:rPr lang="en-US" dirty="0"/>
              <a:t>(</a:t>
            </a:r>
            <a:r>
              <a:rPr lang="en-US" i="1" dirty="0"/>
              <a:t>Q</a:t>
            </a:r>
            <a:r>
              <a:rPr lang="en-US" dirty="0"/>
              <a:t>) operation in schedule </a:t>
            </a:r>
            <a:r>
              <a:rPr lang="en-US" i="1" dirty="0"/>
              <a:t>S</a:t>
            </a:r>
            <a:r>
              <a:rPr lang="en-IN" altLang="ja-JP" i="1" dirty="0"/>
              <a:t>’</a:t>
            </a:r>
            <a:r>
              <a:rPr lang="en-US" altLang="ja-JP" i="1" dirty="0"/>
              <a:t>.</a:t>
            </a:r>
          </a:p>
          <a:p>
            <a:pPr marL="400050">
              <a:defRPr/>
            </a:pPr>
            <a:r>
              <a:rPr lang="en-US" dirty="0"/>
              <a:t>As can be seen, view equivalence is also based purely on </a:t>
            </a:r>
            <a:r>
              <a:rPr lang="en-US" b="1" dirty="0"/>
              <a:t>reads </a:t>
            </a:r>
            <a:r>
              <a:rPr lang="en-US" dirty="0"/>
              <a:t>and </a:t>
            </a:r>
            <a:r>
              <a:rPr lang="en-US" b="1" dirty="0"/>
              <a:t>writes</a:t>
            </a:r>
            <a:r>
              <a:rPr lang="en-US" dirty="0"/>
              <a:t> alone.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View Serializability (Cont.)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83580" y="1102497"/>
            <a:ext cx="7634797" cy="5367972"/>
          </a:xfrm>
        </p:spPr>
        <p:txBody>
          <a:bodyPr/>
          <a:lstStyle/>
          <a:p>
            <a:pPr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r>
              <a:rPr lang="en-US" altLang="en-US" dirty="0"/>
              <a:t>A schedule </a:t>
            </a:r>
            <a:r>
              <a:rPr lang="en-US" altLang="en-US" i="1" dirty="0"/>
              <a:t>S</a:t>
            </a:r>
            <a:r>
              <a:rPr lang="en-US" altLang="en-US" dirty="0"/>
              <a:t> is </a:t>
            </a:r>
            <a:r>
              <a:rPr lang="en-US" altLang="en-US" b="1" dirty="0">
                <a:solidFill>
                  <a:srgbClr val="000099"/>
                </a:solidFill>
              </a:rPr>
              <a:t>view serializable</a:t>
            </a:r>
            <a:r>
              <a:rPr lang="en-US" altLang="en-US" i="1" dirty="0"/>
              <a:t> </a:t>
            </a:r>
            <a:r>
              <a:rPr lang="en-US" altLang="en-US" dirty="0"/>
              <a:t>if it is view equivalent to a serial schedule.</a:t>
            </a:r>
          </a:p>
          <a:p>
            <a:pPr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r>
              <a:rPr lang="en-US" altLang="en-US" dirty="0"/>
              <a:t>Every conflict serializable schedule is also view serializable.</a:t>
            </a:r>
          </a:p>
          <a:p>
            <a:pPr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r>
              <a:rPr lang="en-US" altLang="en-US" dirty="0"/>
              <a:t>Below is a schedule which is view-serializable but </a:t>
            </a:r>
            <a:r>
              <a:rPr lang="en-US" altLang="en-US" i="1" dirty="0"/>
              <a:t>not </a:t>
            </a:r>
            <a:r>
              <a:rPr lang="en-US" altLang="en-US" dirty="0"/>
              <a:t>conflict serializable.</a:t>
            </a:r>
            <a:br>
              <a:rPr lang="en-US" altLang="en-US" dirty="0"/>
            </a:br>
            <a:endParaRPr lang="en-US" altLang="en-US" dirty="0"/>
          </a:p>
          <a:p>
            <a:pPr>
              <a:buFont typeface="Monotype Sorts" charset="2"/>
              <a:buNone/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r>
              <a:rPr lang="en-US" altLang="en-US" dirty="0"/>
              <a:t>		</a:t>
            </a:r>
          </a:p>
          <a:p>
            <a:pPr>
              <a:buFont typeface="Monotype Sorts" charset="2"/>
              <a:buNone/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endParaRPr lang="en-US" altLang="en-US" dirty="0"/>
          </a:p>
          <a:p>
            <a:pPr>
              <a:buFont typeface="Monotype Sorts" charset="2"/>
              <a:buNone/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r>
              <a:rPr lang="en-US" altLang="en-US" dirty="0"/>
              <a:t>What serial schedule is above equivalent to?</a:t>
            </a:r>
          </a:p>
          <a:p>
            <a:pPr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endParaRPr lang="en-US" altLang="en-US" dirty="0"/>
          </a:p>
        </p:txBody>
      </p:sp>
      <p:pic>
        <p:nvPicPr>
          <p:cNvPr id="26628" name="Picture 4" descr="New PDF from Images Output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613" y="2590707"/>
            <a:ext cx="2936875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-75414"/>
            <a:ext cx="6347713" cy="95210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Other Notions of Serializability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83581" y="1102497"/>
            <a:ext cx="7066626" cy="5367972"/>
          </a:xfrm>
        </p:spPr>
        <p:txBody>
          <a:bodyPr>
            <a:normAutofit/>
          </a:bodyPr>
          <a:lstStyle/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r>
              <a:rPr lang="en-US" altLang="en-US" dirty="0"/>
              <a:t>The schedule below produces same outcome as the serial schedule &lt; </a:t>
            </a:r>
            <a:r>
              <a:rPr lang="en-US" altLang="en-US" i="1" dirty="0"/>
              <a:t>T</a:t>
            </a:r>
            <a:r>
              <a:rPr lang="en-US" altLang="en-US" baseline="-25000" dirty="0"/>
              <a:t>1</a:t>
            </a:r>
            <a:r>
              <a:rPr lang="en-US" altLang="en-US" dirty="0"/>
              <a:t>,</a:t>
            </a:r>
            <a:r>
              <a:rPr lang="en-US" altLang="en-US" baseline="-25000" dirty="0"/>
              <a:t> </a:t>
            </a:r>
            <a:r>
              <a:rPr lang="en-US" altLang="en-US" i="1" dirty="0"/>
              <a:t>T</a:t>
            </a:r>
            <a:r>
              <a:rPr lang="en-US" altLang="en-US" baseline="-25000" dirty="0"/>
              <a:t>5</a:t>
            </a:r>
            <a:r>
              <a:rPr lang="en-US" altLang="en-US" dirty="0"/>
              <a:t> &gt;, yet is not conflict equivalent or view equivalent to it.</a:t>
            </a:r>
          </a:p>
          <a:p>
            <a:pPr>
              <a:buFont typeface="Monotype Sorts" charset="2"/>
              <a:buNone/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r>
              <a:rPr lang="en-US" altLang="en-US" dirty="0"/>
              <a:t>		</a:t>
            </a:r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 dirty="0"/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 dirty="0"/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 dirty="0"/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 dirty="0"/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 dirty="0"/>
          </a:p>
          <a:p>
            <a:pPr>
              <a:buFont typeface="Monotype Sorts" charset="2"/>
              <a:buNone/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br>
              <a:rPr lang="en-US" altLang="en-US" dirty="0"/>
            </a:br>
            <a:br>
              <a:rPr lang="en-US" altLang="en-US" dirty="0"/>
            </a:br>
            <a:endParaRPr lang="en-US" altLang="en-US" dirty="0"/>
          </a:p>
          <a:p>
            <a:pPr>
              <a:buFont typeface="Monotype Sorts" charset="2"/>
              <a:buNone/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 dirty="0"/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r>
              <a:rPr lang="en-US" altLang="en-US" dirty="0"/>
              <a:t>Determining such equivalence requires analysis of operations other than read and write.</a:t>
            </a:r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 dirty="0"/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 dirty="0"/>
          </a:p>
        </p:txBody>
      </p:sp>
      <p:pic>
        <p:nvPicPr>
          <p:cNvPr id="27652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4799" y="1966118"/>
            <a:ext cx="2844800" cy="292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226243"/>
            <a:ext cx="6347713" cy="754145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Testing for Serializability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92458" y="1102497"/>
            <a:ext cx="7522855" cy="5367972"/>
          </a:xfrm>
        </p:spPr>
        <p:txBody>
          <a:bodyPr/>
          <a:lstStyle/>
          <a:p>
            <a:r>
              <a:rPr lang="en-US" altLang="en-US" dirty="0"/>
              <a:t>Consider some schedule of a set of transactions </a:t>
            </a:r>
            <a:r>
              <a:rPr lang="en-US" altLang="en-US" i="1" dirty="0"/>
              <a:t>T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T</a:t>
            </a:r>
            <a:r>
              <a:rPr lang="en-US" altLang="en-US" baseline="-25000" dirty="0"/>
              <a:t>2</a:t>
            </a:r>
            <a:r>
              <a:rPr lang="en-US" altLang="en-US" dirty="0"/>
              <a:t>, ...,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n</a:t>
            </a:r>
            <a:endParaRPr lang="en-US" altLang="en-US" dirty="0"/>
          </a:p>
          <a:p>
            <a:r>
              <a:rPr lang="en-US" altLang="en-US" b="1" dirty="0">
                <a:solidFill>
                  <a:srgbClr val="000099"/>
                </a:solidFill>
              </a:rPr>
              <a:t>Precedence graph</a:t>
            </a:r>
            <a:r>
              <a:rPr lang="en-US" altLang="en-US" i="1" dirty="0"/>
              <a:t> </a:t>
            </a:r>
            <a:r>
              <a:rPr lang="en-US" altLang="en-US" dirty="0"/>
              <a:t>— a direct graph where the vertices are the transactions (names).</a:t>
            </a:r>
          </a:p>
          <a:p>
            <a:r>
              <a:rPr lang="en-US" altLang="en-US" dirty="0"/>
              <a:t>We draw an arc from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to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i="1" dirty="0"/>
              <a:t> </a:t>
            </a:r>
            <a:r>
              <a:rPr lang="en-US" altLang="en-US" dirty="0"/>
              <a:t>if the two transaction conflict, and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accessed the data item on which the conflict arose earlier.</a:t>
            </a:r>
          </a:p>
          <a:p>
            <a:r>
              <a:rPr lang="en-US" altLang="en-US" dirty="0"/>
              <a:t>We may label the arc by the item that was accessed.</a:t>
            </a:r>
          </a:p>
          <a:p>
            <a:r>
              <a:rPr lang="en-US" altLang="en-US" dirty="0"/>
              <a:t>Example</a:t>
            </a:r>
            <a:r>
              <a:rPr lang="en-US" altLang="en-US" b="1" dirty="0"/>
              <a:t> </a:t>
            </a:r>
            <a:r>
              <a:rPr lang="en-US" altLang="en-US" dirty="0"/>
              <a:t>of a precedence graph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More Examples: https://www.gatevidyalay.com/tag/conflict-and-view-serializability-in-dbms/</a:t>
            </a:r>
          </a:p>
        </p:txBody>
      </p:sp>
      <p:pic>
        <p:nvPicPr>
          <p:cNvPr id="28676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1312" y="3786483"/>
            <a:ext cx="2174782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0"/>
            <a:ext cx="6347713" cy="87669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Test for Conflict Serializability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65825" y="1102497"/>
            <a:ext cx="4919966" cy="5367972"/>
          </a:xfrm>
        </p:spPr>
        <p:txBody>
          <a:bodyPr/>
          <a:lstStyle/>
          <a:p>
            <a:r>
              <a:rPr lang="en-US" altLang="en-US" dirty="0"/>
              <a:t>A schedule is conflict serializable if and only if its precedence graph is acyclic.</a:t>
            </a:r>
          </a:p>
          <a:p>
            <a:r>
              <a:rPr lang="en-US" altLang="en-US" dirty="0"/>
              <a:t>Cycle-detection algorithms exist which take order </a:t>
            </a:r>
            <a:r>
              <a:rPr lang="en-US" altLang="en-US" i="1" dirty="0"/>
              <a:t>n</a:t>
            </a:r>
            <a:r>
              <a:rPr lang="en-US" altLang="en-US" baseline="30000" dirty="0"/>
              <a:t>2</a:t>
            </a:r>
            <a:r>
              <a:rPr lang="en-US" altLang="en-US" dirty="0"/>
              <a:t> time, where </a:t>
            </a:r>
            <a:r>
              <a:rPr lang="en-US" altLang="en-US" i="1" dirty="0"/>
              <a:t>n </a:t>
            </a:r>
            <a:r>
              <a:rPr lang="en-US" altLang="en-US" dirty="0"/>
              <a:t>is the number of vertices in the graph.  </a:t>
            </a:r>
          </a:p>
          <a:p>
            <a:pPr lvl="1"/>
            <a:r>
              <a:rPr lang="en-US" altLang="en-US" dirty="0"/>
              <a:t>(Better algorithms take order </a:t>
            </a:r>
            <a:r>
              <a:rPr lang="en-US" altLang="en-US" i="1" dirty="0"/>
              <a:t>n</a:t>
            </a:r>
            <a:r>
              <a:rPr lang="en-US" altLang="en-US" dirty="0"/>
              <a:t> + </a:t>
            </a:r>
            <a:r>
              <a:rPr lang="en-US" altLang="en-US" i="1" dirty="0"/>
              <a:t>e</a:t>
            </a:r>
            <a:r>
              <a:rPr lang="en-US" altLang="en-US" dirty="0"/>
              <a:t> where </a:t>
            </a:r>
            <a:r>
              <a:rPr lang="en-US" altLang="en-US" i="1" dirty="0"/>
              <a:t>e</a:t>
            </a:r>
            <a:r>
              <a:rPr lang="en-US" altLang="en-US" dirty="0"/>
              <a:t> is the number of edges.)</a:t>
            </a:r>
          </a:p>
          <a:p>
            <a:r>
              <a:rPr lang="en-US" altLang="en-US" dirty="0"/>
              <a:t>If precedence graph is acyclic, the serializability order can be obtained by a </a:t>
            </a:r>
            <a:r>
              <a:rPr lang="en-US" altLang="en-US" i="1" dirty="0">
                <a:solidFill>
                  <a:srgbClr val="000099"/>
                </a:solidFill>
              </a:rPr>
              <a:t>topological sorting</a:t>
            </a:r>
            <a:r>
              <a:rPr lang="en-US" altLang="en-US" dirty="0"/>
              <a:t> of the graph. </a:t>
            </a:r>
          </a:p>
          <a:p>
            <a:pPr lvl="1"/>
            <a:r>
              <a:rPr lang="en-US" altLang="en-US" dirty="0"/>
              <a:t> This is a linear order consistent with the partial order of the graph.</a:t>
            </a:r>
          </a:p>
          <a:p>
            <a:pPr lvl="1"/>
            <a:r>
              <a:rPr lang="en-US" altLang="en-US" dirty="0"/>
              <a:t>For example, a serializability order for Schedule A would be</a:t>
            </a:r>
            <a:br>
              <a:rPr lang="en-US" altLang="en-US" dirty="0"/>
            </a:br>
            <a:r>
              <a:rPr lang="en-US" altLang="en-US" i="1" dirty="0"/>
              <a:t>T</a:t>
            </a:r>
            <a:r>
              <a:rPr lang="en-US" altLang="en-US" baseline="-25000" dirty="0"/>
              <a:t>5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</a:t>
            </a:r>
            <a:r>
              <a:rPr lang="en-US" altLang="en-US" dirty="0">
                <a:sym typeface="Monotype Sorts" charset="2"/>
              </a:rPr>
              <a:t> </a:t>
            </a:r>
            <a:r>
              <a:rPr lang="en-US" altLang="en-US" i="1" dirty="0"/>
              <a:t>T</a:t>
            </a:r>
            <a:r>
              <a:rPr lang="en-US" altLang="en-US" baseline="-25000" dirty="0"/>
              <a:t>1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</a:t>
            </a:r>
            <a:r>
              <a:rPr lang="en-US" altLang="en-US" dirty="0">
                <a:sym typeface="Monotype Sorts" charset="2"/>
              </a:rPr>
              <a:t> </a:t>
            </a:r>
            <a:r>
              <a:rPr lang="en-US" altLang="en-US" i="1" dirty="0"/>
              <a:t>T</a:t>
            </a:r>
            <a:r>
              <a:rPr lang="en-US" altLang="en-US" baseline="-25000" dirty="0"/>
              <a:t>3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</a:t>
            </a:r>
            <a:r>
              <a:rPr lang="en-US" altLang="en-US" dirty="0">
                <a:sym typeface="Monotype Sorts" charset="2"/>
              </a:rPr>
              <a:t> </a:t>
            </a:r>
            <a:r>
              <a:rPr lang="en-US" altLang="en-US" i="1" dirty="0"/>
              <a:t>T</a:t>
            </a:r>
            <a:r>
              <a:rPr lang="en-US" altLang="en-US" baseline="-25000" dirty="0"/>
              <a:t>2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</a:t>
            </a:r>
            <a:r>
              <a:rPr lang="en-US" altLang="en-US" dirty="0">
                <a:sym typeface="Monotype Sorts" charset="2"/>
              </a:rPr>
              <a:t> </a:t>
            </a:r>
            <a:r>
              <a:rPr lang="en-US" altLang="en-US" i="1" dirty="0"/>
              <a:t>T</a:t>
            </a:r>
            <a:r>
              <a:rPr lang="en-US" altLang="en-US" baseline="-25000" dirty="0"/>
              <a:t>4</a:t>
            </a:r>
            <a:endParaRPr lang="en-US" altLang="en-US" dirty="0"/>
          </a:p>
          <a:p>
            <a:pPr lvl="2"/>
            <a:r>
              <a:rPr lang="en-US" altLang="en-US" dirty="0">
                <a:sym typeface="Monotype Sorts" charset="2"/>
              </a:rPr>
              <a:t>Are there others?</a:t>
            </a:r>
          </a:p>
        </p:txBody>
      </p:sp>
      <p:pic>
        <p:nvPicPr>
          <p:cNvPr id="29700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613" y="1055688"/>
            <a:ext cx="2954337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169682"/>
            <a:ext cx="6347713" cy="1760718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Test for View Serializability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701336" y="1102497"/>
            <a:ext cx="7581530" cy="5367972"/>
          </a:xfrm>
        </p:spPr>
        <p:txBody>
          <a:bodyPr/>
          <a:lstStyle/>
          <a:p>
            <a:r>
              <a:rPr lang="en-US" altLang="en-US" dirty="0"/>
              <a:t>The precedence graph test for conflict serializability cannot be used directly to test for view serializability.</a:t>
            </a:r>
          </a:p>
          <a:p>
            <a:pPr lvl="1"/>
            <a:r>
              <a:rPr lang="en-US" altLang="en-US" dirty="0"/>
              <a:t>Extension to test for view serializability has cost exponential in the size of the precedence graph.</a:t>
            </a:r>
          </a:p>
          <a:p>
            <a:r>
              <a:rPr lang="en-US" altLang="en-US" dirty="0"/>
              <a:t>The problem of checking if a schedule is view serializable falls in the class of </a:t>
            </a:r>
            <a:r>
              <a:rPr lang="en-US" altLang="en-US" i="1" dirty="0"/>
              <a:t>NP</a:t>
            </a:r>
            <a:r>
              <a:rPr lang="en-US" altLang="en-US" dirty="0"/>
              <a:t>-complete problems. </a:t>
            </a:r>
          </a:p>
          <a:p>
            <a:pPr lvl="1"/>
            <a:r>
              <a:rPr lang="en-US" altLang="en-US" dirty="0"/>
              <a:t>Thus, existence of an efficient algorithm is </a:t>
            </a:r>
            <a:r>
              <a:rPr lang="en-US" altLang="en-US" i="1" dirty="0"/>
              <a:t>extremely</a:t>
            </a:r>
            <a:r>
              <a:rPr lang="en-US" altLang="en-US" dirty="0"/>
              <a:t> unlikely.</a:t>
            </a:r>
          </a:p>
          <a:p>
            <a:r>
              <a:rPr lang="en-US" altLang="en-US" dirty="0"/>
              <a:t>However practical algorithms that just check some </a:t>
            </a:r>
            <a:r>
              <a:rPr lang="en-US" altLang="en-US" b="1" dirty="0"/>
              <a:t>sufficient</a:t>
            </a:r>
            <a:r>
              <a:rPr lang="en-US" altLang="en-US" i="1" dirty="0"/>
              <a:t> </a:t>
            </a:r>
            <a:r>
              <a:rPr lang="en-US" altLang="en-US" b="1" dirty="0"/>
              <a:t>conditions</a:t>
            </a:r>
            <a:r>
              <a:rPr lang="en-US" altLang="en-US" dirty="0"/>
              <a:t> for view serializability can still be used.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94268"/>
            <a:ext cx="6347713" cy="1836132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Recoverable Schedules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701336" y="1686901"/>
            <a:ext cx="7776839" cy="4783568"/>
          </a:xfrm>
        </p:spPr>
        <p:txBody>
          <a:bodyPr/>
          <a:lstStyle/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r>
              <a:rPr lang="en-US" altLang="en-US" b="1" dirty="0">
                <a:solidFill>
                  <a:srgbClr val="000099"/>
                </a:solidFill>
              </a:rPr>
              <a:t>Recoverable</a:t>
            </a:r>
            <a:r>
              <a:rPr lang="en-US" altLang="en-US" b="1" i="1" dirty="0">
                <a:solidFill>
                  <a:srgbClr val="000099"/>
                </a:solidFill>
              </a:rPr>
              <a:t> </a:t>
            </a:r>
            <a:r>
              <a:rPr lang="en-US" altLang="en-US" b="1" dirty="0">
                <a:solidFill>
                  <a:srgbClr val="000099"/>
                </a:solidFill>
              </a:rPr>
              <a:t>schedule</a:t>
            </a:r>
            <a:r>
              <a:rPr lang="en-US" altLang="en-US" dirty="0"/>
              <a:t> — if a transaction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dirty="0"/>
              <a:t> reads a data item previously written by a transaction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 </a:t>
            </a:r>
            <a:r>
              <a:rPr lang="en-US" altLang="en-US" dirty="0"/>
              <a:t>, then the commit operation of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 appears before the commit operation of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i="1" dirty="0"/>
              <a:t>.</a:t>
            </a:r>
            <a:endParaRPr lang="en-US" altLang="en-US" dirty="0"/>
          </a:p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r>
              <a:rPr lang="en-US" altLang="en-US" dirty="0"/>
              <a:t>The following schedule (Schedule 11) is not recoverable</a:t>
            </a:r>
            <a:br>
              <a:rPr lang="en-US" altLang="en-US" dirty="0"/>
            </a:br>
            <a:r>
              <a:rPr lang="en-US" altLang="en-US" dirty="0"/>
              <a:t>		</a:t>
            </a:r>
          </a:p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endParaRPr lang="en-US" altLang="en-US" dirty="0"/>
          </a:p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endParaRPr lang="en-US" altLang="en-US" dirty="0"/>
          </a:p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endParaRPr lang="en-US" altLang="en-US" dirty="0"/>
          </a:p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endParaRPr lang="en-US" altLang="en-US" dirty="0"/>
          </a:p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r>
              <a:rPr lang="en-US" altLang="en-US" dirty="0"/>
              <a:t>If </a:t>
            </a:r>
            <a:r>
              <a:rPr lang="en-US" altLang="en-US" i="1" dirty="0"/>
              <a:t>T</a:t>
            </a:r>
            <a:r>
              <a:rPr lang="en-US" altLang="en-US" baseline="-25000" dirty="0"/>
              <a:t>8</a:t>
            </a:r>
            <a:r>
              <a:rPr lang="en-US" altLang="en-US" sz="1600" dirty="0"/>
              <a:t> </a:t>
            </a:r>
            <a:r>
              <a:rPr lang="en-US" altLang="en-US" dirty="0"/>
              <a:t>should abort, </a:t>
            </a:r>
            <a:r>
              <a:rPr lang="en-US" altLang="en-US" i="1" dirty="0"/>
              <a:t>T</a:t>
            </a:r>
            <a:r>
              <a:rPr lang="en-US" altLang="en-US" baseline="-25000" dirty="0"/>
              <a:t>9</a:t>
            </a:r>
            <a:r>
              <a:rPr lang="en-US" altLang="en-US" dirty="0"/>
              <a:t> would have read (and possibly shown to the user) an inconsistent database state.  Hence, database must ensure that schedules are recoverable.</a:t>
            </a:r>
          </a:p>
        </p:txBody>
      </p:sp>
      <p:sp>
        <p:nvSpPr>
          <p:cNvPr id="31748" name="Text Box 6"/>
          <p:cNvSpPr txBox="1">
            <a:spLocks noChangeArrowheads="1"/>
          </p:cNvSpPr>
          <p:nvPr/>
        </p:nvSpPr>
        <p:spPr bwMode="auto">
          <a:xfrm>
            <a:off x="701336" y="1071347"/>
            <a:ext cx="7688062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700" dirty="0"/>
              <a:t>Need to address the effect of transaction failures on concurrently </a:t>
            </a:r>
            <a:br>
              <a:rPr lang="en-US" altLang="en-US" sz="1700" dirty="0"/>
            </a:br>
            <a:r>
              <a:rPr lang="en-US" altLang="en-US" sz="1700" dirty="0"/>
              <a:t>running transactions.</a:t>
            </a:r>
          </a:p>
        </p:txBody>
      </p:sp>
      <p:pic>
        <p:nvPicPr>
          <p:cNvPr id="31749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814" y="2971608"/>
            <a:ext cx="2913063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150829"/>
            <a:ext cx="6347713" cy="1779571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Cascading Rollbacks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674703" y="1102497"/>
            <a:ext cx="7776840" cy="5367972"/>
          </a:xfrm>
        </p:spPr>
        <p:txBody>
          <a:bodyPr/>
          <a:lstStyle/>
          <a:p>
            <a:pPr>
              <a:tabLst>
                <a:tab pos="1658938" algn="l"/>
                <a:tab pos="2120900" algn="l"/>
                <a:tab pos="2684463" algn="l"/>
                <a:tab pos="3030538" algn="l"/>
                <a:tab pos="3767138" algn="l"/>
                <a:tab pos="4056063" algn="l"/>
              </a:tabLst>
            </a:pPr>
            <a:r>
              <a:rPr lang="en-US" altLang="en-US" b="1" dirty="0">
                <a:solidFill>
                  <a:srgbClr val="000099"/>
                </a:solidFill>
              </a:rPr>
              <a:t>Cascading rollback</a:t>
            </a:r>
            <a:r>
              <a:rPr lang="en-US" altLang="en-US" dirty="0"/>
              <a:t> – a single transaction failure leads to a series of transaction rollbacks.  Consider the following schedule where none of the transactions has yet committed (so the schedule is recoverable)</a:t>
            </a: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r>
              <a:rPr lang="en-US" altLang="en-US" dirty="0"/>
              <a:t>If </a:t>
            </a:r>
            <a:r>
              <a:rPr lang="en-US" altLang="en-US" i="1" dirty="0"/>
              <a:t>T</a:t>
            </a:r>
            <a:r>
              <a:rPr lang="en-US" altLang="en-US" baseline="-25000" dirty="0"/>
              <a:t>10</a:t>
            </a:r>
            <a:r>
              <a:rPr lang="en-US" altLang="en-US" dirty="0"/>
              <a:t> fails, </a:t>
            </a:r>
            <a:r>
              <a:rPr lang="en-US" altLang="en-US" i="1" dirty="0"/>
              <a:t>T</a:t>
            </a:r>
            <a:r>
              <a:rPr lang="en-US" altLang="en-US" baseline="-25000" dirty="0"/>
              <a:t>11</a:t>
            </a:r>
            <a:r>
              <a:rPr lang="en-US" altLang="en-US" dirty="0"/>
              <a:t> and </a:t>
            </a:r>
            <a:r>
              <a:rPr lang="en-US" altLang="en-US" i="1" dirty="0"/>
              <a:t>T</a:t>
            </a:r>
            <a:r>
              <a:rPr lang="en-US" altLang="en-US" baseline="-25000" dirty="0"/>
              <a:t>12</a:t>
            </a:r>
            <a:r>
              <a:rPr lang="en-US" altLang="en-US" dirty="0"/>
              <a:t> must also be rolled back.</a:t>
            </a:r>
          </a:p>
          <a:p>
            <a:pPr>
              <a:tabLst>
                <a:tab pos="1658938" algn="l"/>
                <a:tab pos="2120900" algn="l"/>
                <a:tab pos="2684463" algn="l"/>
                <a:tab pos="3030538" algn="l"/>
                <a:tab pos="3767138" algn="l"/>
                <a:tab pos="4056063" algn="l"/>
              </a:tabLst>
            </a:pPr>
            <a:r>
              <a:rPr lang="en-US" altLang="en-US" dirty="0"/>
              <a:t>Can lead to the undoing of a significant amount of work</a:t>
            </a:r>
          </a:p>
        </p:txBody>
      </p:sp>
      <p:pic>
        <p:nvPicPr>
          <p:cNvPr id="32772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647" y="2122396"/>
            <a:ext cx="3429000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111617"/>
            <a:ext cx="6347713" cy="1770144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Transaction Concept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701336" y="1102497"/>
            <a:ext cx="7794594" cy="5367972"/>
          </a:xfrm>
        </p:spPr>
        <p:txBody>
          <a:bodyPr/>
          <a:lstStyle/>
          <a:p>
            <a:r>
              <a:rPr lang="en-US" altLang="en-US" dirty="0"/>
              <a:t>A </a:t>
            </a:r>
            <a:r>
              <a:rPr lang="en-US" altLang="en-US" b="1" dirty="0">
                <a:solidFill>
                  <a:srgbClr val="000099"/>
                </a:solidFill>
              </a:rPr>
              <a:t>transaction</a:t>
            </a:r>
            <a:r>
              <a:rPr lang="en-US" altLang="en-US" i="1" dirty="0"/>
              <a:t> </a:t>
            </a:r>
            <a:r>
              <a:rPr lang="en-US" altLang="en-US" dirty="0"/>
              <a:t>is a </a:t>
            </a:r>
            <a:r>
              <a:rPr lang="en-US" altLang="en-US" i="1" dirty="0"/>
              <a:t>unit </a:t>
            </a:r>
            <a:r>
              <a:rPr lang="en-US" altLang="en-US" dirty="0"/>
              <a:t>of program execution that accesses and  possibly updates various data items.</a:t>
            </a:r>
          </a:p>
          <a:p>
            <a:r>
              <a:rPr lang="en-US" altLang="en-US" dirty="0"/>
              <a:t>E.g., transaction to transfer $50 from account A to account B:</a:t>
            </a:r>
          </a:p>
          <a:p>
            <a:pPr lvl="1">
              <a:buFont typeface="Monotype Sorts" charset="2"/>
              <a:buNone/>
            </a:pPr>
            <a:r>
              <a:rPr lang="en-US" altLang="en-US" sz="1600" dirty="0"/>
              <a:t>1.	</a:t>
            </a:r>
            <a:r>
              <a:rPr lang="en-US" altLang="en-US" sz="1600" b="1" dirty="0"/>
              <a:t>read</a:t>
            </a:r>
            <a:r>
              <a:rPr lang="en-US" altLang="en-US" sz="1600" dirty="0"/>
              <a:t>(</a:t>
            </a:r>
            <a:r>
              <a:rPr lang="en-US" altLang="en-US" sz="1600" i="1" dirty="0"/>
              <a:t>A</a:t>
            </a:r>
            <a:r>
              <a:rPr lang="en-US" altLang="en-US" sz="1600" dirty="0"/>
              <a:t>)</a:t>
            </a:r>
          </a:p>
          <a:p>
            <a:pPr lvl="1">
              <a:buFont typeface="Monotype Sorts" charset="2"/>
              <a:buNone/>
            </a:pPr>
            <a:r>
              <a:rPr lang="en-US" altLang="en-US" sz="1600" dirty="0"/>
              <a:t>2.	</a:t>
            </a:r>
            <a:r>
              <a:rPr lang="en-US" altLang="en-US" sz="1600" i="1" dirty="0"/>
              <a:t>A</a:t>
            </a:r>
            <a:r>
              <a:rPr lang="en-US" altLang="en-US" sz="1600" dirty="0"/>
              <a:t> := </a:t>
            </a:r>
            <a:r>
              <a:rPr lang="en-US" altLang="en-US" sz="1600" i="1" dirty="0"/>
              <a:t>A – </a:t>
            </a:r>
            <a:r>
              <a:rPr lang="en-US" altLang="en-US" sz="1600" dirty="0"/>
              <a:t>50</a:t>
            </a:r>
          </a:p>
          <a:p>
            <a:pPr lvl="1">
              <a:buFont typeface="Monotype Sorts" charset="2"/>
              <a:buNone/>
            </a:pPr>
            <a:r>
              <a:rPr lang="en-US" altLang="en-US" sz="1600" dirty="0"/>
              <a:t>3.	</a:t>
            </a:r>
            <a:r>
              <a:rPr lang="en-US" altLang="en-US" sz="1600" b="1" dirty="0"/>
              <a:t>write</a:t>
            </a:r>
            <a:r>
              <a:rPr lang="en-US" altLang="en-US" sz="1600" dirty="0"/>
              <a:t>(</a:t>
            </a:r>
            <a:r>
              <a:rPr lang="en-US" altLang="en-US" sz="1600" i="1" dirty="0"/>
              <a:t>A</a:t>
            </a:r>
            <a:r>
              <a:rPr lang="en-US" altLang="en-US" sz="1600" dirty="0"/>
              <a:t>)</a:t>
            </a:r>
          </a:p>
          <a:p>
            <a:pPr lvl="1">
              <a:buFont typeface="Monotype Sorts" charset="2"/>
              <a:buNone/>
            </a:pPr>
            <a:r>
              <a:rPr lang="en-US" altLang="en-US" sz="1600" dirty="0"/>
              <a:t>4.	</a:t>
            </a:r>
            <a:r>
              <a:rPr lang="en-US" altLang="en-US" sz="1600" b="1" dirty="0"/>
              <a:t>read</a:t>
            </a:r>
            <a:r>
              <a:rPr lang="en-US" altLang="en-US" sz="1600" dirty="0"/>
              <a:t>(</a:t>
            </a:r>
            <a:r>
              <a:rPr lang="en-US" altLang="en-US" sz="1600" i="1" dirty="0"/>
              <a:t>B</a:t>
            </a:r>
            <a:r>
              <a:rPr lang="en-US" altLang="en-US" sz="1600" dirty="0"/>
              <a:t>)</a:t>
            </a:r>
          </a:p>
          <a:p>
            <a:pPr lvl="1">
              <a:buFont typeface="Monotype Sorts" charset="2"/>
              <a:buNone/>
            </a:pPr>
            <a:r>
              <a:rPr lang="en-US" altLang="en-US" sz="1600" dirty="0"/>
              <a:t>5.	</a:t>
            </a:r>
            <a:r>
              <a:rPr lang="en-US" altLang="en-US" sz="1600" i="1" dirty="0"/>
              <a:t>B</a:t>
            </a:r>
            <a:r>
              <a:rPr lang="en-US" altLang="en-US" sz="1600" dirty="0"/>
              <a:t> := </a:t>
            </a:r>
            <a:r>
              <a:rPr lang="en-US" altLang="en-US" sz="1600" i="1" dirty="0"/>
              <a:t>B + </a:t>
            </a:r>
            <a:r>
              <a:rPr lang="en-US" altLang="en-US" sz="1600" dirty="0"/>
              <a:t>50</a:t>
            </a:r>
          </a:p>
          <a:p>
            <a:pPr lvl="1">
              <a:buFont typeface="Monotype Sorts" charset="2"/>
              <a:buNone/>
            </a:pPr>
            <a:r>
              <a:rPr lang="en-US" altLang="en-US" sz="1600" dirty="0"/>
              <a:t>6.	</a:t>
            </a:r>
            <a:r>
              <a:rPr lang="en-US" altLang="en-US" sz="1600" b="1" dirty="0"/>
              <a:t>write</a:t>
            </a:r>
            <a:r>
              <a:rPr lang="en-US" altLang="en-US" sz="1600" dirty="0"/>
              <a:t>(</a:t>
            </a:r>
            <a:r>
              <a:rPr lang="en-US" altLang="en-US" sz="1600" i="1" dirty="0"/>
              <a:t>B)</a:t>
            </a:r>
            <a:endParaRPr lang="en-US" altLang="en-US" dirty="0"/>
          </a:p>
          <a:p>
            <a:r>
              <a:rPr lang="en-US" altLang="en-US" dirty="0"/>
              <a:t>Two main issues to deal with:</a:t>
            </a:r>
          </a:p>
          <a:p>
            <a:pPr lvl="1"/>
            <a:r>
              <a:rPr lang="en-US" altLang="en-US" dirty="0"/>
              <a:t>Failures of various kinds, such as hardware failures and system crashes</a:t>
            </a:r>
          </a:p>
          <a:p>
            <a:pPr lvl="1"/>
            <a:r>
              <a:rPr lang="en-US" altLang="en-US" dirty="0"/>
              <a:t>Concurrent execution of multiple transactions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94268"/>
            <a:ext cx="6347713" cy="1836132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Cascadeless Schedules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692458" y="1102497"/>
            <a:ext cx="7776839" cy="5367972"/>
          </a:xfrm>
        </p:spPr>
        <p:txBody>
          <a:bodyPr/>
          <a:lstStyle/>
          <a:p>
            <a:r>
              <a:rPr lang="en-US" altLang="en-US" b="1" dirty="0">
                <a:solidFill>
                  <a:srgbClr val="000099"/>
                </a:solidFill>
              </a:rPr>
              <a:t>Cascadeless</a:t>
            </a:r>
            <a:r>
              <a:rPr lang="en-US" altLang="en-US" b="1" i="1" dirty="0">
                <a:solidFill>
                  <a:srgbClr val="000099"/>
                </a:solidFill>
              </a:rPr>
              <a:t> </a:t>
            </a:r>
            <a:r>
              <a:rPr lang="en-US" altLang="en-US" b="1" dirty="0">
                <a:solidFill>
                  <a:srgbClr val="000099"/>
                </a:solidFill>
              </a:rPr>
              <a:t>schedules</a:t>
            </a:r>
            <a:r>
              <a:rPr lang="en-US" altLang="en-US" dirty="0"/>
              <a:t> — cascading rollbacks cannot occur;</a:t>
            </a:r>
          </a:p>
          <a:p>
            <a:pPr lvl="1"/>
            <a:r>
              <a:rPr lang="en-US" altLang="en-US" dirty="0"/>
              <a:t>For each pair of transactions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and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dirty="0"/>
              <a:t> such that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dirty="0"/>
              <a:t>  reads a data item previously written by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dirty="0"/>
              <a:t>, the commit operation of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 appears before the read operation of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dirty="0"/>
              <a:t>.</a:t>
            </a:r>
          </a:p>
          <a:p>
            <a:r>
              <a:rPr lang="en-US" altLang="en-US" dirty="0"/>
              <a:t>Every Cascadeless schedule is also recoverable</a:t>
            </a:r>
          </a:p>
          <a:p>
            <a:r>
              <a:rPr lang="en-US" altLang="en-US" dirty="0"/>
              <a:t>It is desirable to restrict the schedules to those that are cascadeless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179109"/>
            <a:ext cx="6347713" cy="1751291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Concurrency Control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656948" y="1102497"/>
            <a:ext cx="7812349" cy="5367972"/>
          </a:xfrm>
        </p:spPr>
        <p:txBody>
          <a:bodyPr/>
          <a:lstStyle/>
          <a:p>
            <a:r>
              <a:rPr lang="en-US" altLang="en-US" dirty="0"/>
              <a:t>A database must provide a mechanism that will ensure that all possible schedules are </a:t>
            </a:r>
          </a:p>
          <a:p>
            <a:pPr lvl="1"/>
            <a:r>
              <a:rPr lang="en-US" altLang="en-US" dirty="0"/>
              <a:t>either conflict or view serializable, and </a:t>
            </a:r>
          </a:p>
          <a:p>
            <a:pPr lvl="1"/>
            <a:r>
              <a:rPr lang="en-US" altLang="en-US" dirty="0"/>
              <a:t>are recoverable and preferably cascadeless</a:t>
            </a:r>
          </a:p>
          <a:p>
            <a:r>
              <a:rPr lang="en-US" altLang="en-US" dirty="0"/>
              <a:t>A policy in which only one transaction can execute at a time generates serial schedules, but provides a poor degree of concurrency</a:t>
            </a:r>
          </a:p>
          <a:p>
            <a:pPr lvl="1"/>
            <a:r>
              <a:rPr lang="en-US" altLang="en-US" dirty="0"/>
              <a:t>Are serial schedules recoverable/</a:t>
            </a:r>
            <a:r>
              <a:rPr lang="en-US" altLang="en-US" dirty="0" err="1"/>
              <a:t>cascadeless</a:t>
            </a:r>
            <a:r>
              <a:rPr lang="en-US" altLang="en-US" dirty="0"/>
              <a:t>?</a:t>
            </a:r>
          </a:p>
          <a:p>
            <a:r>
              <a:rPr lang="en-US" altLang="en-US" dirty="0"/>
              <a:t>Testing a schedule for serializability </a:t>
            </a:r>
            <a:r>
              <a:rPr lang="en-US" altLang="en-US" i="1" dirty="0"/>
              <a:t>after</a:t>
            </a:r>
            <a:r>
              <a:rPr lang="en-US" altLang="en-US" dirty="0"/>
              <a:t> it has executed is a little too late!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Goal</a:t>
            </a:r>
            <a:r>
              <a:rPr lang="en-US" altLang="en-US" dirty="0"/>
              <a:t> – Concurrency-control schemes</a:t>
            </a:r>
          </a:p>
          <a:p>
            <a:r>
              <a:rPr lang="en-US" altLang="en-US" dirty="0"/>
              <a:t>Some schemes allow only conflict-serializable schedules to be generated, while others allow  view-serializable schedules that are not conflict-serializable.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84841"/>
            <a:ext cx="6347713" cy="1845559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Concurrency Control vs. Serializability Tests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674702" y="1102497"/>
            <a:ext cx="7794595" cy="5367972"/>
          </a:xfrm>
        </p:spPr>
        <p:txBody>
          <a:bodyPr/>
          <a:lstStyle/>
          <a:p>
            <a:r>
              <a:rPr lang="en-US" altLang="en-US" dirty="0"/>
              <a:t>Concurrency-control protocols allow concurrent schedules, but ensure that the schedules are conflict/view serializable, and are recoverable and cascadeless .</a:t>
            </a:r>
          </a:p>
          <a:p>
            <a:r>
              <a:rPr lang="en-US" altLang="en-US" dirty="0"/>
              <a:t>Concurrency control protocols (generally) do not examine the precedence graph as it is being created</a:t>
            </a:r>
          </a:p>
          <a:p>
            <a:pPr lvl="1"/>
            <a:r>
              <a:rPr lang="en-US" altLang="en-US" dirty="0"/>
              <a:t>Instead a protocol imposes a discipline that avoids non-serializable schedules.</a:t>
            </a:r>
          </a:p>
          <a:p>
            <a:r>
              <a:rPr lang="en-US" altLang="en-US"/>
              <a:t>Different </a:t>
            </a:r>
            <a:r>
              <a:rPr lang="en-US" altLang="en-US" dirty="0"/>
              <a:t>concurrency control protocols provide different tradeoffs between the amount of concurrency they allow and the amount of overhead that they incur.</a:t>
            </a:r>
          </a:p>
          <a:p>
            <a:r>
              <a:rPr lang="en-US" altLang="en-US" dirty="0"/>
              <a:t>Tests for serializability help us understand why a concurrency control protocol is correct.   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160256"/>
            <a:ext cx="6347713" cy="1770144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Weak Levels of Consistency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674702" y="1102497"/>
            <a:ext cx="7750207" cy="5367972"/>
          </a:xfrm>
        </p:spPr>
        <p:txBody>
          <a:bodyPr/>
          <a:lstStyle/>
          <a:p>
            <a:r>
              <a:rPr lang="en-US" altLang="en-US" dirty="0"/>
              <a:t>Some applications are willing to live with weak levels of consistency, allowing schedules that are not serializable</a:t>
            </a:r>
          </a:p>
          <a:p>
            <a:pPr lvl="1"/>
            <a:r>
              <a:rPr lang="en-US" altLang="en-US" dirty="0"/>
              <a:t>E.g., a read-only transaction that wants to get an approximate total balance of all accounts </a:t>
            </a:r>
          </a:p>
          <a:p>
            <a:pPr lvl="1"/>
            <a:r>
              <a:rPr lang="en-US" altLang="en-US" dirty="0"/>
              <a:t>E.g., database statistics computed for query optimization can be approximate (why?)</a:t>
            </a:r>
          </a:p>
          <a:p>
            <a:pPr lvl="1"/>
            <a:r>
              <a:rPr lang="en-US" altLang="en-US" dirty="0"/>
              <a:t>Such transactions need not be serializable with respect to other transactions</a:t>
            </a:r>
          </a:p>
          <a:p>
            <a:r>
              <a:rPr lang="en-US" altLang="en-US" dirty="0"/>
              <a:t>Tradeoff accuracy for performance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103695"/>
            <a:ext cx="6347713" cy="85783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Levels of Consistency in SQL-92</a:t>
            </a:r>
            <a:b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isolation levels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665824" y="1102497"/>
            <a:ext cx="7705819" cy="5367972"/>
          </a:xfrm>
        </p:spPr>
        <p:txBody>
          <a:bodyPr/>
          <a:lstStyle/>
          <a:p>
            <a:r>
              <a:rPr lang="en-US" altLang="en-US" b="1" dirty="0">
                <a:solidFill>
                  <a:srgbClr val="000099"/>
                </a:solidFill>
              </a:rPr>
              <a:t>Serializable</a:t>
            </a:r>
            <a:r>
              <a:rPr lang="en-US" altLang="en-US" b="1" dirty="0"/>
              <a:t> </a:t>
            </a:r>
            <a:r>
              <a:rPr lang="en-US" altLang="en-US" dirty="0"/>
              <a:t>— default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Repeatable read</a:t>
            </a:r>
            <a:r>
              <a:rPr lang="en-US" altLang="en-US" b="1" dirty="0"/>
              <a:t> </a:t>
            </a:r>
            <a:r>
              <a:rPr lang="en-US" altLang="en-US" dirty="0"/>
              <a:t>—</a:t>
            </a:r>
            <a:r>
              <a:rPr lang="en-US" altLang="en-US" b="1" dirty="0"/>
              <a:t> </a:t>
            </a:r>
            <a:r>
              <a:rPr lang="en-US" altLang="en-US" dirty="0"/>
              <a:t>only committed records to be read. </a:t>
            </a:r>
          </a:p>
          <a:p>
            <a:pPr lvl="1"/>
            <a:r>
              <a:rPr lang="en-US" altLang="en-US" dirty="0"/>
              <a:t>Repeated reads of same record must return same value.</a:t>
            </a:r>
          </a:p>
          <a:p>
            <a:pPr lvl="1"/>
            <a:r>
              <a:rPr lang="en-US" altLang="en-US" dirty="0"/>
              <a:t>However, a transaction may not be serializable – it may find some records inserted by a transaction but not find others.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Read committed</a:t>
            </a:r>
            <a:r>
              <a:rPr lang="en-US" altLang="en-US" b="1" dirty="0"/>
              <a:t> </a:t>
            </a:r>
            <a:r>
              <a:rPr lang="en-US" altLang="en-US" dirty="0"/>
              <a:t>—</a:t>
            </a:r>
            <a:r>
              <a:rPr lang="en-US" altLang="en-US" b="1" dirty="0"/>
              <a:t> </a:t>
            </a:r>
            <a:r>
              <a:rPr lang="en-US" altLang="en-US" dirty="0"/>
              <a:t>only committed records can be read.</a:t>
            </a:r>
          </a:p>
          <a:p>
            <a:pPr lvl="1"/>
            <a:r>
              <a:rPr lang="en-US" altLang="en-US" dirty="0"/>
              <a:t>Successive reads of record may return different (but committed) values.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Read uncommitted</a:t>
            </a:r>
            <a:r>
              <a:rPr lang="en-US" altLang="en-US" dirty="0"/>
              <a:t> —</a:t>
            </a:r>
            <a:r>
              <a:rPr lang="en-US" altLang="en-US" b="1" dirty="0"/>
              <a:t> </a:t>
            </a:r>
            <a:r>
              <a:rPr lang="en-US" altLang="en-US" dirty="0"/>
              <a:t>even uncommitted records may be read. </a:t>
            </a:r>
            <a:endParaRPr lang="en-US" altLang="en-US" b="1" dirty="0"/>
          </a:p>
        </p:txBody>
      </p:sp>
      <p:sp>
        <p:nvSpPr>
          <p:cNvPr id="38916" name="Rectangle 5"/>
          <p:cNvSpPr>
            <a:spLocks noChangeArrowheads="1"/>
          </p:cNvSpPr>
          <p:nvPr/>
        </p:nvSpPr>
        <p:spPr bwMode="auto">
          <a:xfrm>
            <a:off x="538163" y="4135438"/>
            <a:ext cx="752792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</a:pPr>
            <a:endParaRPr lang="en-US" altLang="en-US" sz="18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263951"/>
            <a:ext cx="6347713" cy="1666449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Levels of Consistency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47170A-C2C0-4F36-8AA4-43A131054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458" y="1102497"/>
            <a:ext cx="7750206" cy="5367972"/>
          </a:xfrm>
        </p:spPr>
        <p:txBody>
          <a:bodyPr/>
          <a:lstStyle/>
          <a:p>
            <a:r>
              <a:rPr lang="en-US" dirty="0"/>
              <a:t>Lower degrees of consistency useful for gathering approximate</a:t>
            </a:r>
            <a:br>
              <a:rPr lang="en-US" dirty="0"/>
            </a:br>
            <a:r>
              <a:rPr lang="en-US" dirty="0"/>
              <a:t>information about the database </a:t>
            </a:r>
          </a:p>
          <a:p>
            <a:r>
              <a:rPr lang="en-US" dirty="0"/>
              <a:t>Warning: some database systems do not ensure serializable schedules by default</a:t>
            </a:r>
          </a:p>
          <a:p>
            <a:r>
              <a:rPr lang="en-US" dirty="0"/>
              <a:t>E.g., Oracle (and PostgreSQL prior to version 9) by default support a level of consistency called snapshot isolation (not part of the SQL standard)</a:t>
            </a:r>
          </a:p>
          <a:p>
            <a:endParaRPr lang="en-IN" dirty="0"/>
          </a:p>
        </p:txBody>
      </p:sp>
      <p:sp>
        <p:nvSpPr>
          <p:cNvPr id="39939" name="Rectangle 5"/>
          <p:cNvSpPr>
            <a:spLocks noChangeArrowheads="1"/>
          </p:cNvSpPr>
          <p:nvPr/>
        </p:nvSpPr>
        <p:spPr bwMode="auto">
          <a:xfrm>
            <a:off x="1147763" y="1163638"/>
            <a:ext cx="7005637" cy="292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</a:pPr>
            <a:endParaRPr lang="en-US" altLang="en-US" sz="1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216816"/>
            <a:ext cx="6347713" cy="1713584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Transaction Definition in SQL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639192" y="1102497"/>
            <a:ext cx="7927759" cy="5367972"/>
          </a:xfrm>
        </p:spPr>
        <p:txBody>
          <a:bodyPr/>
          <a:lstStyle/>
          <a:p>
            <a:r>
              <a:rPr lang="en-US" altLang="en-US" dirty="0"/>
              <a:t>In SQL, a transaction begins implicitly.</a:t>
            </a:r>
          </a:p>
          <a:p>
            <a:r>
              <a:rPr lang="en-US" altLang="en-US" dirty="0"/>
              <a:t>A transaction in SQL ends by:</a:t>
            </a:r>
          </a:p>
          <a:p>
            <a:pPr lvl="1"/>
            <a:r>
              <a:rPr lang="en-US" altLang="en-US" b="1" dirty="0"/>
              <a:t>Commit work</a:t>
            </a:r>
            <a:r>
              <a:rPr lang="en-US" altLang="en-US" dirty="0"/>
              <a:t> commits current transaction and begins a new one.</a:t>
            </a:r>
          </a:p>
          <a:p>
            <a:pPr lvl="1"/>
            <a:r>
              <a:rPr lang="en-US" altLang="en-US" b="1" dirty="0"/>
              <a:t>Rollback work</a:t>
            </a:r>
            <a:r>
              <a:rPr lang="en-US" altLang="en-US" dirty="0"/>
              <a:t> causes current transaction to abort.</a:t>
            </a:r>
          </a:p>
          <a:p>
            <a:r>
              <a:rPr lang="en-US" altLang="en-US" dirty="0"/>
              <a:t>In almost all database systems, by default, every SQL statement also commits implicitly if it executes successfully</a:t>
            </a:r>
          </a:p>
          <a:p>
            <a:pPr lvl="1"/>
            <a:r>
              <a:rPr lang="en-US" altLang="en-US" dirty="0"/>
              <a:t>Implicit commit can be turned off by a database directive</a:t>
            </a:r>
          </a:p>
          <a:p>
            <a:pPr lvl="2"/>
            <a:r>
              <a:rPr lang="en-US" altLang="en-US" dirty="0"/>
              <a:t>E.g., in JDBC -- </a:t>
            </a:r>
            <a:r>
              <a:rPr lang="en-US" altLang="en-US" dirty="0" err="1"/>
              <a:t>connection.setAutoCommit</a:t>
            </a:r>
            <a:r>
              <a:rPr lang="en-US" altLang="en-US" dirty="0"/>
              <a:t>(false);</a:t>
            </a:r>
          </a:p>
          <a:p>
            <a:r>
              <a:rPr lang="en-US" altLang="en-US" dirty="0"/>
              <a:t>Isolation level can be set at database level</a:t>
            </a:r>
          </a:p>
          <a:p>
            <a:r>
              <a:rPr lang="en-US" altLang="en-US" dirty="0"/>
              <a:t>Isolation level can be changed at start of transaction</a:t>
            </a:r>
          </a:p>
          <a:p>
            <a:pPr lvl="2"/>
            <a:r>
              <a:rPr lang="en-US" altLang="en-US" dirty="0"/>
              <a:t>E.g.  In SQL </a:t>
            </a:r>
            <a:r>
              <a:rPr lang="en-US" altLang="en-US" b="1" dirty="0"/>
              <a:t>set transaction isolation level serializable</a:t>
            </a:r>
          </a:p>
          <a:p>
            <a:pPr lvl="2"/>
            <a:r>
              <a:rPr lang="en-US" altLang="en-US" dirty="0"/>
              <a:t>E.g. in JDBC --  </a:t>
            </a:r>
            <a:r>
              <a:rPr lang="en-US" altLang="en-US" dirty="0" err="1"/>
              <a:t>connection.setTransactionIsolation</a:t>
            </a:r>
            <a:r>
              <a:rPr lang="en-US" altLang="en-US" dirty="0"/>
              <a:t>(      </a:t>
            </a:r>
            <a:br>
              <a:rPr lang="en-US" altLang="en-US" dirty="0"/>
            </a:br>
            <a:r>
              <a:rPr lang="en-US" altLang="en-US" dirty="0"/>
              <a:t>                                     </a:t>
            </a:r>
            <a:r>
              <a:rPr lang="en-US" altLang="en-US" dirty="0" err="1"/>
              <a:t>Connection.TRANSACTION_SERIALIZABLE</a:t>
            </a:r>
            <a:r>
              <a:rPr lang="en-US" altLang="en-US" dirty="0"/>
              <a:t>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1ACAF-F04B-44BB-A5C2-EAE4A5FBD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69681"/>
            <a:ext cx="6347713" cy="932815"/>
          </a:xfrm>
        </p:spPr>
        <p:txBody>
          <a:bodyPr>
            <a:normAutofit fontScale="90000"/>
          </a:bodyPr>
          <a:lstStyle/>
          <a:p>
            <a:r>
              <a:rPr lang="en-IN" dirty="0"/>
              <a:t>Implementation of Isolation Levels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06DFC-E228-4A51-A4C2-91BB66D41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702" y="1310325"/>
            <a:ext cx="7741329" cy="5160143"/>
          </a:xfrm>
        </p:spPr>
        <p:txBody>
          <a:bodyPr/>
          <a:lstStyle/>
          <a:p>
            <a:r>
              <a:rPr lang="en-IN" dirty="0"/>
              <a:t>Locking</a:t>
            </a:r>
          </a:p>
          <a:p>
            <a:pPr lvl="1"/>
            <a:r>
              <a:rPr lang="en-IN" dirty="0"/>
              <a:t>Lock on whole database vs lock on items</a:t>
            </a:r>
          </a:p>
          <a:p>
            <a:pPr lvl="1"/>
            <a:r>
              <a:rPr lang="en-IN" dirty="0"/>
              <a:t>How long to hold lock?</a:t>
            </a:r>
          </a:p>
          <a:p>
            <a:pPr lvl="1"/>
            <a:r>
              <a:rPr lang="en-IN" dirty="0"/>
              <a:t>Shared vs exclusive locks</a:t>
            </a:r>
          </a:p>
          <a:p>
            <a:r>
              <a:rPr lang="en-IN" dirty="0"/>
              <a:t>Timestamps</a:t>
            </a:r>
          </a:p>
          <a:p>
            <a:pPr lvl="1"/>
            <a:r>
              <a:rPr lang="en-IN" dirty="0"/>
              <a:t>Transaction timestamp assigned e.g. when a transaction begins</a:t>
            </a:r>
          </a:p>
          <a:p>
            <a:pPr lvl="1"/>
            <a:r>
              <a:rPr lang="en-IN" dirty="0"/>
              <a:t>Data items store two timestamps</a:t>
            </a:r>
          </a:p>
          <a:p>
            <a:pPr lvl="2"/>
            <a:r>
              <a:rPr lang="en-IN" dirty="0"/>
              <a:t>Read timestamp</a:t>
            </a:r>
          </a:p>
          <a:p>
            <a:pPr lvl="2"/>
            <a:r>
              <a:rPr lang="en-IN" dirty="0"/>
              <a:t>Write timestamp</a:t>
            </a:r>
          </a:p>
          <a:p>
            <a:pPr lvl="1"/>
            <a:r>
              <a:rPr lang="en-IN" dirty="0"/>
              <a:t>Timestamps are used to detect out of order accesses</a:t>
            </a:r>
          </a:p>
          <a:p>
            <a:r>
              <a:rPr lang="en-IN" dirty="0"/>
              <a:t>Multiple versions of each data item</a:t>
            </a:r>
          </a:p>
          <a:p>
            <a:pPr lvl="1"/>
            <a:r>
              <a:rPr lang="en-IN" dirty="0"/>
              <a:t>Allow transactions to read from a “snapshot” of the database</a:t>
            </a:r>
          </a:p>
        </p:txBody>
      </p:sp>
    </p:spTree>
    <p:extLst>
      <p:ext uri="{BB962C8B-B14F-4D97-AF65-F5344CB8AC3E}">
        <p14:creationId xmlns:p14="http://schemas.microsoft.com/office/powerpoint/2010/main" val="33450825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36548-0516-4E04-B705-F7A54C9E8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97964"/>
            <a:ext cx="6347713" cy="716436"/>
          </a:xfrm>
        </p:spPr>
        <p:txBody>
          <a:bodyPr>
            <a:normAutofit fontScale="90000"/>
          </a:bodyPr>
          <a:lstStyle/>
          <a:p>
            <a:r>
              <a:rPr lang="en-IN" b="1" dirty="0">
                <a:solidFill>
                  <a:srgbClr val="002060"/>
                </a:solidFill>
              </a:rPr>
              <a:t>Phantom Phenomenon</a:t>
            </a:r>
            <a:br>
              <a:rPr lang="en-IN" b="1" dirty="0">
                <a:solidFill>
                  <a:srgbClr val="002060"/>
                </a:solidFill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5E497-18AF-475A-B6A4-049AF234E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314" y="1003107"/>
            <a:ext cx="8215235" cy="5367972"/>
          </a:xfrm>
        </p:spPr>
        <p:txBody>
          <a:bodyPr>
            <a:normAutofit/>
          </a:bodyPr>
          <a:lstStyle/>
          <a:p>
            <a:endParaRPr lang="en-IN" b="1" dirty="0">
              <a:solidFill>
                <a:srgbClr val="002060"/>
              </a:solidFill>
            </a:endParaRPr>
          </a:p>
          <a:p>
            <a:endParaRPr lang="en-IN" b="1" dirty="0">
              <a:solidFill>
                <a:srgbClr val="002060"/>
              </a:solidFill>
            </a:endParaRPr>
          </a:p>
          <a:p>
            <a:endParaRPr lang="en-IN" b="1" dirty="0">
              <a:solidFill>
                <a:srgbClr val="002060"/>
              </a:solidFill>
            </a:endParaRPr>
          </a:p>
          <a:p>
            <a:endParaRPr lang="en-IN" b="1" dirty="0">
              <a:solidFill>
                <a:srgbClr val="002060"/>
              </a:solidFill>
            </a:endParaRPr>
          </a:p>
          <a:p>
            <a:endParaRPr lang="en-IN" b="1" dirty="0">
              <a:solidFill>
                <a:srgbClr val="002060"/>
              </a:solidFill>
            </a:endParaRPr>
          </a:p>
          <a:p>
            <a:endParaRPr lang="en-IN" b="1" dirty="0">
              <a:solidFill>
                <a:srgbClr val="002060"/>
              </a:solidFill>
            </a:endParaRPr>
          </a:p>
          <a:p>
            <a:endParaRPr lang="en-IN" b="1" i="0" dirty="0"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  <a:p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In the SERIALIZABLE isolation mode, Query 1 would result in all records with age in the range 10 to 30 being locked (range lock or predicate lock), thus Query 2 would block until the first transaction was committed.</a:t>
            </a:r>
            <a:r>
              <a:rPr lang="en-IN" b="1" dirty="0">
                <a:solidFill>
                  <a:srgbClr val="002060"/>
                </a:solidFill>
              </a:rPr>
              <a:t> </a:t>
            </a:r>
          </a:p>
          <a:p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In REPEATABLE READ mode, the range would not be locked, allowing the record to be inserted. Therefore, the second statement of Query 1 would not return the same result as the first one.</a:t>
            </a:r>
            <a:endParaRPr lang="en-IN" b="1" dirty="0">
              <a:solidFill>
                <a:srgbClr val="002060"/>
              </a:solidFill>
            </a:endParaRPr>
          </a:p>
          <a:p>
            <a:endParaRPr lang="en-IN" b="1" dirty="0">
              <a:solidFill>
                <a:srgbClr val="00206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2D779E-C807-8DBF-7B4B-3C406C39E4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8261" y="831714"/>
            <a:ext cx="5250388" cy="3263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481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207390"/>
            <a:ext cx="6347713" cy="1723010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Example of Fund Transfer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39192" y="1102497"/>
            <a:ext cx="7838983" cy="5367972"/>
          </a:xfrm>
        </p:spPr>
        <p:txBody>
          <a:bodyPr>
            <a:normAutofit lnSpcReduction="10000"/>
          </a:bodyPr>
          <a:lstStyle/>
          <a:p>
            <a:r>
              <a:rPr lang="en-US" altLang="en-US" sz="1600" dirty="0"/>
              <a:t>Transaction to transfer $50 from account A to account B:</a:t>
            </a:r>
          </a:p>
          <a:p>
            <a:pPr lvl="1">
              <a:buFont typeface="Monotype Sorts" charset="2"/>
              <a:buNone/>
            </a:pPr>
            <a:r>
              <a:rPr lang="en-US" altLang="en-US" sz="1400" dirty="0"/>
              <a:t>1.	</a:t>
            </a:r>
            <a:r>
              <a:rPr lang="en-US" altLang="en-US" sz="1400" b="1" dirty="0"/>
              <a:t>read</a:t>
            </a:r>
            <a:r>
              <a:rPr lang="en-US" altLang="en-US" sz="1400" dirty="0"/>
              <a:t>(</a:t>
            </a:r>
            <a:r>
              <a:rPr lang="en-US" altLang="en-US" sz="1400" i="1" dirty="0"/>
              <a:t>A</a:t>
            </a:r>
            <a:r>
              <a:rPr lang="en-US" altLang="en-US" sz="1400" dirty="0"/>
              <a:t>)</a:t>
            </a:r>
          </a:p>
          <a:p>
            <a:pPr lvl="1">
              <a:buFont typeface="Monotype Sorts" charset="2"/>
              <a:buNone/>
            </a:pPr>
            <a:r>
              <a:rPr lang="en-US" altLang="en-US" sz="1400" dirty="0"/>
              <a:t>2.	</a:t>
            </a:r>
            <a:r>
              <a:rPr lang="en-US" altLang="en-US" sz="1400" i="1" dirty="0"/>
              <a:t>A</a:t>
            </a:r>
            <a:r>
              <a:rPr lang="en-US" altLang="en-US" sz="1400" dirty="0"/>
              <a:t> := </a:t>
            </a:r>
            <a:r>
              <a:rPr lang="en-US" altLang="en-US" sz="1400" i="1" dirty="0"/>
              <a:t>A – </a:t>
            </a:r>
            <a:r>
              <a:rPr lang="en-US" altLang="en-US" sz="1400" dirty="0"/>
              <a:t>50</a:t>
            </a:r>
          </a:p>
          <a:p>
            <a:pPr lvl="1">
              <a:buFont typeface="Monotype Sorts" charset="2"/>
              <a:buNone/>
            </a:pPr>
            <a:r>
              <a:rPr lang="en-US" altLang="en-US" sz="1400" dirty="0"/>
              <a:t>3.	</a:t>
            </a:r>
            <a:r>
              <a:rPr lang="en-US" altLang="en-US" sz="1400" b="1" dirty="0"/>
              <a:t>write</a:t>
            </a:r>
            <a:r>
              <a:rPr lang="en-US" altLang="en-US" sz="1400" dirty="0"/>
              <a:t>(</a:t>
            </a:r>
            <a:r>
              <a:rPr lang="en-US" altLang="en-US" sz="1400" i="1" dirty="0"/>
              <a:t>A</a:t>
            </a:r>
            <a:r>
              <a:rPr lang="en-US" altLang="en-US" sz="1400" dirty="0"/>
              <a:t>)</a:t>
            </a:r>
          </a:p>
          <a:p>
            <a:pPr lvl="1">
              <a:buFont typeface="Monotype Sorts" charset="2"/>
              <a:buNone/>
            </a:pPr>
            <a:r>
              <a:rPr lang="en-US" altLang="en-US" sz="1400" dirty="0"/>
              <a:t>4.	</a:t>
            </a:r>
            <a:r>
              <a:rPr lang="en-US" altLang="en-US" sz="1400" b="1" dirty="0"/>
              <a:t>read</a:t>
            </a:r>
            <a:r>
              <a:rPr lang="en-US" altLang="en-US" sz="1400" dirty="0"/>
              <a:t>(</a:t>
            </a:r>
            <a:r>
              <a:rPr lang="en-US" altLang="en-US" sz="1400" i="1" dirty="0"/>
              <a:t>B</a:t>
            </a:r>
            <a:r>
              <a:rPr lang="en-US" altLang="en-US" sz="1400" dirty="0"/>
              <a:t>)</a:t>
            </a:r>
          </a:p>
          <a:p>
            <a:pPr lvl="1">
              <a:buFont typeface="Monotype Sorts" charset="2"/>
              <a:buNone/>
            </a:pPr>
            <a:r>
              <a:rPr lang="en-US" altLang="en-US" sz="1400" dirty="0"/>
              <a:t>5.	</a:t>
            </a:r>
            <a:r>
              <a:rPr lang="en-US" altLang="en-US" sz="1400" i="1" dirty="0"/>
              <a:t>B</a:t>
            </a:r>
            <a:r>
              <a:rPr lang="en-US" altLang="en-US" sz="1400" dirty="0"/>
              <a:t> := </a:t>
            </a:r>
            <a:r>
              <a:rPr lang="en-US" altLang="en-US" sz="1400" i="1" dirty="0"/>
              <a:t>B + </a:t>
            </a:r>
            <a:r>
              <a:rPr lang="en-US" altLang="en-US" sz="1400" dirty="0"/>
              <a:t>50</a:t>
            </a:r>
          </a:p>
          <a:p>
            <a:pPr lvl="1">
              <a:buFont typeface="Monotype Sorts" charset="2"/>
              <a:buNone/>
            </a:pPr>
            <a:r>
              <a:rPr lang="en-US" altLang="en-US" sz="1400" dirty="0"/>
              <a:t>6.	</a:t>
            </a:r>
            <a:r>
              <a:rPr lang="en-US" altLang="en-US" sz="1400" b="1" dirty="0"/>
              <a:t>write</a:t>
            </a:r>
            <a:r>
              <a:rPr lang="en-US" altLang="en-US" sz="1400" dirty="0"/>
              <a:t>(</a:t>
            </a:r>
            <a:r>
              <a:rPr lang="en-US" altLang="en-US" sz="1400" i="1" dirty="0"/>
              <a:t>B)</a:t>
            </a:r>
          </a:p>
          <a:p>
            <a:r>
              <a:rPr lang="en-US" altLang="en-US" sz="1600" b="1" dirty="0">
                <a:solidFill>
                  <a:srgbClr val="000099"/>
                </a:solidFill>
              </a:rPr>
              <a:t>Atomicity requirement</a:t>
            </a:r>
            <a:r>
              <a:rPr lang="en-US" altLang="en-US" sz="1600" dirty="0"/>
              <a:t> </a:t>
            </a:r>
          </a:p>
          <a:p>
            <a:pPr lvl="1"/>
            <a:r>
              <a:rPr lang="en-US" altLang="en-US" sz="1600" dirty="0"/>
              <a:t>If the transaction fails after step 3 and before step 6, money will be </a:t>
            </a:r>
            <a:r>
              <a:rPr lang="ja-JP" altLang="en-US" sz="1600" dirty="0"/>
              <a:t>“</a:t>
            </a:r>
            <a:r>
              <a:rPr lang="en-US" altLang="ja-JP" sz="1600" dirty="0"/>
              <a:t>lost</a:t>
            </a:r>
            <a:r>
              <a:rPr lang="ja-JP" altLang="en-US" sz="1600" dirty="0"/>
              <a:t>”</a:t>
            </a:r>
            <a:r>
              <a:rPr lang="en-US" altLang="ja-JP" sz="1600" dirty="0"/>
              <a:t> leading to an inconsistent database state</a:t>
            </a:r>
          </a:p>
          <a:p>
            <a:pPr lvl="2"/>
            <a:r>
              <a:rPr lang="en-US" altLang="en-US" sz="1600" dirty="0"/>
              <a:t>Failure could be due to software or hardware</a:t>
            </a:r>
          </a:p>
          <a:p>
            <a:pPr lvl="1"/>
            <a:r>
              <a:rPr lang="en-US" altLang="en-US" sz="1600" dirty="0"/>
              <a:t>The system should ensure that updates of a partially executed transaction are not reflected in the database</a:t>
            </a:r>
          </a:p>
          <a:p>
            <a:r>
              <a:rPr lang="en-US" altLang="en-US" sz="1600" b="1" dirty="0">
                <a:solidFill>
                  <a:srgbClr val="000099"/>
                </a:solidFill>
              </a:rPr>
              <a:t>Durability requirement</a:t>
            </a:r>
            <a:r>
              <a:rPr lang="en-US" altLang="en-US" sz="1600" dirty="0"/>
              <a:t> — once the user has been notified that the transaction has completed (i.e., the transfer of the $50 has taken place), the updates to the database by the transaction must persist even if there are software or hardware failures.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131975"/>
            <a:ext cx="6347713" cy="81070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Example of Fund Transfer (Cont.)</a:t>
            </a:r>
          </a:p>
        </p:txBody>
      </p:sp>
      <p:sp>
        <p:nvSpPr>
          <p:cNvPr id="528387" name="Rectangle 3"/>
          <p:cNvSpPr>
            <a:spLocks noGrp="1" noChangeArrowheads="1"/>
          </p:cNvSpPr>
          <p:nvPr>
            <p:ph idx="1"/>
          </p:nvPr>
        </p:nvSpPr>
        <p:spPr>
          <a:xfrm>
            <a:off x="701336" y="1102497"/>
            <a:ext cx="7679184" cy="5367972"/>
          </a:xfrm>
        </p:spPr>
        <p:txBody>
          <a:bodyPr/>
          <a:lstStyle/>
          <a:p>
            <a:r>
              <a:rPr lang="en-US" altLang="en-US" sz="1600" b="1" dirty="0">
                <a:solidFill>
                  <a:srgbClr val="000099"/>
                </a:solidFill>
              </a:rPr>
              <a:t>Consistency requirement</a:t>
            </a:r>
            <a:r>
              <a:rPr lang="en-US" altLang="en-US" sz="1600" dirty="0"/>
              <a:t> in above example:</a:t>
            </a:r>
          </a:p>
          <a:p>
            <a:pPr lvl="1"/>
            <a:r>
              <a:rPr lang="en-US" altLang="en-US" sz="1600" dirty="0"/>
              <a:t> The sum of A and B is unchanged by the execution of the transaction</a:t>
            </a:r>
          </a:p>
          <a:p>
            <a:r>
              <a:rPr lang="en-US" altLang="en-US" sz="1600" dirty="0"/>
              <a:t>In general, consistency requirements include </a:t>
            </a:r>
          </a:p>
          <a:p>
            <a:pPr lvl="1"/>
            <a:r>
              <a:rPr lang="en-US" altLang="en-US" sz="1600" dirty="0"/>
              <a:t>Explicitly specified integrity constraints such as primary keys and foreign keys</a:t>
            </a:r>
          </a:p>
          <a:p>
            <a:pPr lvl="1"/>
            <a:r>
              <a:rPr lang="en-US" altLang="en-US" sz="1600" dirty="0"/>
              <a:t>Implicit integrity constraints</a:t>
            </a:r>
          </a:p>
          <a:p>
            <a:pPr lvl="2"/>
            <a:r>
              <a:rPr lang="en-US" altLang="en-US" sz="1600" dirty="0"/>
              <a:t>e.g., sum of balances of all accounts, minus sum of loan amounts must equal value of cash-in-hand</a:t>
            </a:r>
          </a:p>
          <a:p>
            <a:pPr lvl="1"/>
            <a:r>
              <a:rPr lang="en-US" altLang="en-US" sz="1600" dirty="0"/>
              <a:t>A transaction must see a consistent database.</a:t>
            </a:r>
          </a:p>
          <a:p>
            <a:pPr lvl="1"/>
            <a:r>
              <a:rPr lang="en-US" altLang="en-US" sz="1600" dirty="0"/>
              <a:t>During transaction execution the database may be temporarily inconsistent.</a:t>
            </a:r>
          </a:p>
          <a:p>
            <a:pPr lvl="1"/>
            <a:r>
              <a:rPr lang="en-US" altLang="en-US" sz="1600" dirty="0"/>
              <a:t>When the transaction completes successfully the database must be consistent</a:t>
            </a:r>
          </a:p>
          <a:p>
            <a:pPr lvl="2"/>
            <a:r>
              <a:rPr lang="en-US" altLang="en-US" sz="1600" dirty="0"/>
              <a:t>Erroneous transaction logic can lead to inconsistency</a:t>
            </a:r>
          </a:p>
          <a:p>
            <a:pPr>
              <a:lnSpc>
                <a:spcPct val="80000"/>
              </a:lnSpc>
              <a:buFont typeface="Monotype Sorts" charset="2"/>
              <a:buNone/>
            </a:pPr>
            <a:endParaRPr lang="en-US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216816"/>
            <a:ext cx="6715028" cy="74471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Example of Fund Transfer (Cont.)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92458" y="1102497"/>
            <a:ext cx="7812350" cy="5367972"/>
          </a:xfrm>
        </p:spPr>
        <p:txBody>
          <a:bodyPr>
            <a:normAutofit lnSpcReduction="10000"/>
          </a:bodyPr>
          <a:lstStyle/>
          <a:p>
            <a:r>
              <a:rPr lang="en-US" altLang="en-US" b="1" dirty="0">
                <a:solidFill>
                  <a:srgbClr val="000099"/>
                </a:solidFill>
              </a:rPr>
              <a:t>Isolation requirement</a:t>
            </a:r>
            <a:r>
              <a:rPr lang="en-US" altLang="en-US" dirty="0"/>
              <a:t> — if between steps 3 and 6, another transaction T2 is allowed to access the partially updated database, it will see an inconsistent database (the sum  </a:t>
            </a:r>
            <a:r>
              <a:rPr lang="en-US" altLang="en-US" i="1" dirty="0"/>
              <a:t>A + B</a:t>
            </a:r>
            <a:r>
              <a:rPr lang="en-US" altLang="en-US" dirty="0"/>
              <a:t> will be less than it should be).</a:t>
            </a:r>
          </a:p>
          <a:p>
            <a:pPr marL="0" indent="0">
              <a:buNone/>
            </a:pPr>
            <a:br>
              <a:rPr lang="en-US" altLang="en-US" dirty="0"/>
            </a:br>
            <a:r>
              <a:rPr lang="en-US" altLang="en-US" dirty="0"/>
              <a:t>              </a:t>
            </a:r>
            <a:r>
              <a:rPr lang="en-US" altLang="en-US" b="1" dirty="0"/>
              <a:t>T1                                        T2</a:t>
            </a:r>
          </a:p>
          <a:p>
            <a:pPr lvl="1">
              <a:lnSpc>
                <a:spcPct val="90000"/>
              </a:lnSpc>
              <a:buFont typeface="Monotype Sorts" charset="2"/>
              <a:buNone/>
            </a:pPr>
            <a:r>
              <a:rPr lang="en-US" altLang="en-US" sz="1600" dirty="0"/>
              <a:t>1.	</a:t>
            </a:r>
            <a:r>
              <a:rPr lang="en-US" altLang="en-US" sz="1600" b="1" dirty="0"/>
              <a:t>read</a:t>
            </a:r>
            <a:r>
              <a:rPr lang="en-US" altLang="en-US" sz="1600" dirty="0"/>
              <a:t>(</a:t>
            </a:r>
            <a:r>
              <a:rPr lang="en-US" altLang="en-US" sz="1600" i="1" dirty="0"/>
              <a:t>A</a:t>
            </a:r>
            <a:r>
              <a:rPr lang="en-US" altLang="en-US" sz="1600" dirty="0"/>
              <a:t>)</a:t>
            </a:r>
          </a:p>
          <a:p>
            <a:pPr lvl="1">
              <a:lnSpc>
                <a:spcPct val="90000"/>
              </a:lnSpc>
              <a:buFont typeface="Monotype Sorts" charset="2"/>
              <a:buNone/>
            </a:pPr>
            <a:r>
              <a:rPr lang="en-US" altLang="en-US" sz="1600" dirty="0"/>
              <a:t>2.	</a:t>
            </a:r>
            <a:r>
              <a:rPr lang="en-US" altLang="en-US" sz="1600" i="1" dirty="0"/>
              <a:t>A</a:t>
            </a:r>
            <a:r>
              <a:rPr lang="en-US" altLang="en-US" sz="1600" dirty="0"/>
              <a:t> := </a:t>
            </a:r>
            <a:r>
              <a:rPr lang="en-US" altLang="en-US" sz="1600" i="1" dirty="0"/>
              <a:t>A – </a:t>
            </a:r>
            <a:r>
              <a:rPr lang="en-US" altLang="en-US" sz="1600" dirty="0"/>
              <a:t>50</a:t>
            </a:r>
          </a:p>
          <a:p>
            <a:pPr lvl="1">
              <a:lnSpc>
                <a:spcPct val="90000"/>
              </a:lnSpc>
              <a:buFont typeface="Monotype Sorts" charset="2"/>
              <a:buNone/>
            </a:pPr>
            <a:r>
              <a:rPr lang="en-US" altLang="en-US" sz="1600" dirty="0"/>
              <a:t>3.	</a:t>
            </a:r>
            <a:r>
              <a:rPr lang="en-US" altLang="en-US" sz="1600" b="1" dirty="0"/>
              <a:t>write</a:t>
            </a:r>
            <a:r>
              <a:rPr lang="en-US" altLang="en-US" sz="1600" dirty="0"/>
              <a:t>(</a:t>
            </a:r>
            <a:r>
              <a:rPr lang="en-US" altLang="en-US" sz="1600" i="1" dirty="0"/>
              <a:t>A</a:t>
            </a:r>
            <a:r>
              <a:rPr lang="en-US" altLang="en-US" sz="1600" dirty="0"/>
              <a:t>)</a:t>
            </a:r>
            <a:br>
              <a:rPr lang="en-US" altLang="en-US" sz="1600" dirty="0"/>
            </a:br>
            <a:r>
              <a:rPr lang="en-US" altLang="en-US" sz="1600" dirty="0"/>
              <a:t>                                      read(A), read(B), print(A+B)</a:t>
            </a:r>
          </a:p>
          <a:p>
            <a:pPr lvl="1">
              <a:lnSpc>
                <a:spcPct val="90000"/>
              </a:lnSpc>
              <a:buFont typeface="Monotype Sorts" charset="2"/>
              <a:buNone/>
            </a:pPr>
            <a:r>
              <a:rPr lang="en-US" altLang="en-US" sz="1600" dirty="0"/>
              <a:t>4.	</a:t>
            </a:r>
            <a:r>
              <a:rPr lang="en-US" altLang="en-US" sz="1600" b="1" dirty="0"/>
              <a:t>read</a:t>
            </a:r>
            <a:r>
              <a:rPr lang="en-US" altLang="en-US" sz="1600" dirty="0"/>
              <a:t>(</a:t>
            </a:r>
            <a:r>
              <a:rPr lang="en-US" altLang="en-US" sz="1600" i="1" dirty="0"/>
              <a:t>B</a:t>
            </a:r>
            <a:r>
              <a:rPr lang="en-US" altLang="en-US" sz="1600" dirty="0"/>
              <a:t>)</a:t>
            </a:r>
          </a:p>
          <a:p>
            <a:pPr lvl="1">
              <a:lnSpc>
                <a:spcPct val="90000"/>
              </a:lnSpc>
              <a:buFont typeface="Monotype Sorts" charset="2"/>
              <a:buNone/>
            </a:pPr>
            <a:r>
              <a:rPr lang="en-US" altLang="en-US" sz="1600" dirty="0"/>
              <a:t>5.	</a:t>
            </a:r>
            <a:r>
              <a:rPr lang="en-US" altLang="en-US" sz="1600" i="1" dirty="0"/>
              <a:t>B</a:t>
            </a:r>
            <a:r>
              <a:rPr lang="en-US" altLang="en-US" sz="1600" dirty="0"/>
              <a:t> := </a:t>
            </a:r>
            <a:r>
              <a:rPr lang="en-US" altLang="en-US" sz="1600" i="1" dirty="0"/>
              <a:t>B + </a:t>
            </a:r>
            <a:r>
              <a:rPr lang="en-US" altLang="en-US" sz="1600" dirty="0"/>
              <a:t>50</a:t>
            </a:r>
          </a:p>
          <a:p>
            <a:pPr lvl="1">
              <a:lnSpc>
                <a:spcPct val="90000"/>
              </a:lnSpc>
              <a:buFont typeface="Monotype Sorts" charset="2"/>
              <a:buNone/>
            </a:pPr>
            <a:r>
              <a:rPr lang="en-US" altLang="en-US" sz="1600" dirty="0"/>
              <a:t>6.	</a:t>
            </a:r>
            <a:r>
              <a:rPr lang="en-US" altLang="en-US" sz="1600" b="1" dirty="0"/>
              <a:t>write</a:t>
            </a:r>
            <a:r>
              <a:rPr lang="en-US" altLang="en-US" sz="1600" dirty="0"/>
              <a:t>(</a:t>
            </a:r>
            <a:r>
              <a:rPr lang="en-US" altLang="en-US" sz="1600" i="1" dirty="0"/>
              <a:t>B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/>
              <a:t>Isolation can be ensured trivially by running transactions </a:t>
            </a:r>
            <a:r>
              <a:rPr lang="en-US" altLang="en-US" b="1" dirty="0">
                <a:solidFill>
                  <a:srgbClr val="000099"/>
                </a:solidFill>
              </a:rPr>
              <a:t>serially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 That is, one after the other.   </a:t>
            </a:r>
          </a:p>
          <a:p>
            <a:r>
              <a:rPr lang="en-US" altLang="en-US" dirty="0"/>
              <a:t>However, executing multiple transactions concurrently has significant benefits, as we will see later.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235200"/>
            <a:ext cx="6347713" cy="8771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ACID Properties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701336" y="1901295"/>
            <a:ext cx="7856738" cy="4569174"/>
          </a:xfrm>
        </p:spPr>
        <p:txBody>
          <a:bodyPr/>
          <a:lstStyle/>
          <a:p>
            <a:r>
              <a:rPr lang="en-US" altLang="en-US" b="1" dirty="0">
                <a:solidFill>
                  <a:srgbClr val="000099"/>
                </a:solidFill>
              </a:rPr>
              <a:t>Atomicity</a:t>
            </a:r>
            <a:r>
              <a:rPr lang="en-US" altLang="en-US" b="1" dirty="0"/>
              <a:t>. </a:t>
            </a:r>
            <a:r>
              <a:rPr lang="en-US" altLang="en-US" dirty="0"/>
              <a:t> Either all operations of the transaction are properly reflected in the database or none are.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Consistency</a:t>
            </a:r>
            <a:r>
              <a:rPr lang="en-US" altLang="en-US" b="1" dirty="0"/>
              <a:t>.</a:t>
            </a:r>
            <a:r>
              <a:rPr lang="en-US" altLang="en-US" dirty="0"/>
              <a:t>  Execution of a transaction in isolation preserves the consistency of the database.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Isolation</a:t>
            </a:r>
            <a:r>
              <a:rPr lang="en-US" altLang="en-US" b="1" dirty="0"/>
              <a:t>.</a:t>
            </a:r>
            <a:r>
              <a:rPr lang="en-US" altLang="en-US" dirty="0"/>
              <a:t>  Although multiple transactions may execute concurrently, each transaction must be unaware of other concurrently executing transactions.  Intermediate transaction results must be hidden from other concurrently executed transactions.  </a:t>
            </a:r>
          </a:p>
          <a:p>
            <a:pPr lvl="1"/>
            <a:r>
              <a:rPr lang="en-US" altLang="en-US" dirty="0"/>
              <a:t>That is, for every pair of transactions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and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i="1" dirty="0"/>
              <a:t>, </a:t>
            </a:r>
            <a:r>
              <a:rPr lang="en-US" altLang="en-US" dirty="0"/>
              <a:t>it appears to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that either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i="1" dirty="0"/>
              <a:t>, </a:t>
            </a:r>
            <a:r>
              <a:rPr lang="en-US" altLang="en-US" dirty="0"/>
              <a:t>finished execution before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dirty="0"/>
              <a:t> started, or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dirty="0"/>
              <a:t> started execution after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dirty="0"/>
              <a:t> finished.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Durability</a:t>
            </a:r>
            <a:r>
              <a:rPr lang="en-US" altLang="en-US" b="1" dirty="0"/>
              <a:t>.  </a:t>
            </a:r>
            <a:r>
              <a:rPr lang="en-US" altLang="en-US" dirty="0"/>
              <a:t>After a transaction completes successfully, the changes it has made to the database persist, even if there are system failures. </a:t>
            </a:r>
            <a:endParaRPr lang="en-US" altLang="en-US" i="1" dirty="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701336" y="1024131"/>
            <a:ext cx="7670307" cy="87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700" dirty="0"/>
              <a:t>A  </a:t>
            </a:r>
            <a:r>
              <a:rPr kumimoji="1" lang="en-US" altLang="en-US" sz="1700" b="1" dirty="0">
                <a:solidFill>
                  <a:srgbClr val="000099"/>
                </a:solidFill>
              </a:rPr>
              <a:t>transaction</a:t>
            </a:r>
            <a:r>
              <a:rPr lang="en-US" altLang="en-US" sz="1700" dirty="0"/>
              <a:t>  is a unit of program execution that accesses and possibly updates various data items. To preserve the integrity of data the database system must ensure: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Transaction State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74703" y="1102497"/>
            <a:ext cx="7723574" cy="5367972"/>
          </a:xfrm>
        </p:spPr>
        <p:txBody>
          <a:bodyPr/>
          <a:lstStyle/>
          <a:p>
            <a:r>
              <a:rPr lang="en-US" altLang="en-US" b="1" dirty="0">
                <a:solidFill>
                  <a:srgbClr val="000099"/>
                </a:solidFill>
              </a:rPr>
              <a:t>Active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dirty="0"/>
              <a:t>–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dirty="0"/>
              <a:t>the initial state; the transaction stays in this state while it is executing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Partially committed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dirty="0"/>
              <a:t>–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dirty="0"/>
              <a:t>after the final statement has been executed.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Failed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sz="1600" b="1" dirty="0"/>
              <a:t>-- </a:t>
            </a:r>
            <a:r>
              <a:rPr lang="en-US" altLang="en-US" dirty="0"/>
              <a:t>after the discovery that normal execution can no longer proceed.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Aborted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dirty="0"/>
              <a:t>– after the transaction has been rolled back and the database restored to its state prior to the start of the transaction.  Two options after it has been aborted:</a:t>
            </a:r>
          </a:p>
          <a:p>
            <a:pPr lvl="1"/>
            <a:r>
              <a:rPr lang="en-US" altLang="en-US" dirty="0"/>
              <a:t>Restart the transaction</a:t>
            </a:r>
          </a:p>
          <a:p>
            <a:pPr lvl="2"/>
            <a:r>
              <a:rPr lang="en-US" altLang="en-US" dirty="0"/>
              <a:t> Can be done only if no internal logical error</a:t>
            </a:r>
          </a:p>
          <a:p>
            <a:pPr lvl="1"/>
            <a:r>
              <a:rPr lang="en-US" altLang="en-US" dirty="0"/>
              <a:t>Kill the transaction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Committed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dirty="0"/>
              <a:t>– after successful completion.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Transaction State (Cont.)</a:t>
            </a:r>
          </a:p>
        </p:txBody>
      </p:sp>
      <p:pic>
        <p:nvPicPr>
          <p:cNvPr id="12291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900" y="1503363"/>
            <a:ext cx="4619625" cy="317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61570</TotalTime>
  <Words>3159</Words>
  <Application>Microsoft Office PowerPoint</Application>
  <PresentationFormat>On-screen Show (4:3)</PresentationFormat>
  <Paragraphs>352</Paragraphs>
  <Slides>38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7" baseType="lpstr">
      <vt:lpstr>Monotype Sorts</vt:lpstr>
      <vt:lpstr>Arial</vt:lpstr>
      <vt:lpstr>Calibri</vt:lpstr>
      <vt:lpstr>Helvetica</vt:lpstr>
      <vt:lpstr>Symbol</vt:lpstr>
      <vt:lpstr>Times New Roman</vt:lpstr>
      <vt:lpstr>Trebuchet MS</vt:lpstr>
      <vt:lpstr>Wingdings 3</vt:lpstr>
      <vt:lpstr>Facet</vt:lpstr>
      <vt:lpstr>Transactions </vt:lpstr>
      <vt:lpstr>Outline</vt:lpstr>
      <vt:lpstr>Transaction Concept</vt:lpstr>
      <vt:lpstr>Example of Fund Transfer</vt:lpstr>
      <vt:lpstr>Example of Fund Transfer (Cont.)</vt:lpstr>
      <vt:lpstr>Example of Fund Transfer (Cont.)</vt:lpstr>
      <vt:lpstr>ACID Properties</vt:lpstr>
      <vt:lpstr>Transaction State</vt:lpstr>
      <vt:lpstr>Transaction State (Cont.)</vt:lpstr>
      <vt:lpstr>Concurrent Executions</vt:lpstr>
      <vt:lpstr>Schedules</vt:lpstr>
      <vt:lpstr>Schedule 1</vt:lpstr>
      <vt:lpstr>Schedule 2</vt:lpstr>
      <vt:lpstr>Schedule 3</vt:lpstr>
      <vt:lpstr>Schedule 4</vt:lpstr>
      <vt:lpstr>Serializability</vt:lpstr>
      <vt:lpstr>Simplified view of transactions</vt:lpstr>
      <vt:lpstr>Conflicting Instructions </vt:lpstr>
      <vt:lpstr>Conflict Serializability</vt:lpstr>
      <vt:lpstr>Conflict Serializability (Cont.)</vt:lpstr>
      <vt:lpstr>Conflict Serializability (Cont.)</vt:lpstr>
      <vt:lpstr>View Serializability</vt:lpstr>
      <vt:lpstr>View Serializability (Cont.)</vt:lpstr>
      <vt:lpstr>Other Notions of Serializability</vt:lpstr>
      <vt:lpstr>Testing for Serializability </vt:lpstr>
      <vt:lpstr>Test for Conflict Serializability</vt:lpstr>
      <vt:lpstr>Test for View Serializability</vt:lpstr>
      <vt:lpstr>Recoverable Schedules</vt:lpstr>
      <vt:lpstr>Cascading Rollbacks</vt:lpstr>
      <vt:lpstr>Cascadeless Schedules</vt:lpstr>
      <vt:lpstr>Concurrency Control</vt:lpstr>
      <vt:lpstr>Concurrency Control vs. Serializability Tests</vt:lpstr>
      <vt:lpstr>Weak Levels of Consistency</vt:lpstr>
      <vt:lpstr>Levels of Consistency in SQL-92 isolation levels</vt:lpstr>
      <vt:lpstr>Levels of Consistency</vt:lpstr>
      <vt:lpstr>Transaction Definition in SQL</vt:lpstr>
      <vt:lpstr>Implementation of Isolation Levels</vt:lpstr>
      <vt:lpstr>Phantom Phenomenon </vt:lpstr>
    </vt:vector>
  </TitlesOfParts>
  <Company>Lucent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17: Transactions</dc:title>
  <dc:creator>Silberschatz;Korth and Sudarshan</dc:creator>
  <cp:lastModifiedBy>Jingnan Xie</cp:lastModifiedBy>
  <cp:revision>614</cp:revision>
  <cp:lastPrinted>1999-06-28T19:27:31Z</cp:lastPrinted>
  <dcterms:created xsi:type="dcterms:W3CDTF">2009-12-21T15:40:23Z</dcterms:created>
  <dcterms:modified xsi:type="dcterms:W3CDTF">2025-03-25T18:39:46Z</dcterms:modified>
</cp:coreProperties>
</file>