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1"/>
  </p:sldMasterIdLst>
  <p:notesMasterIdLst>
    <p:notesMasterId r:id="rId36"/>
  </p:notesMasterIdLst>
  <p:handoutMasterIdLst>
    <p:handoutMasterId r:id="rId37"/>
  </p:handoutMasterIdLst>
  <p:sldIdLst>
    <p:sldId id="303" r:id="rId2"/>
    <p:sldId id="257" r:id="rId3"/>
    <p:sldId id="258" r:id="rId4"/>
    <p:sldId id="268" r:id="rId5"/>
    <p:sldId id="263" r:id="rId6"/>
    <p:sldId id="269" r:id="rId7"/>
    <p:sldId id="305" r:id="rId8"/>
    <p:sldId id="270" r:id="rId9"/>
    <p:sldId id="304" r:id="rId10"/>
    <p:sldId id="271" r:id="rId11"/>
    <p:sldId id="267" r:id="rId12"/>
    <p:sldId id="272" r:id="rId13"/>
    <p:sldId id="295" r:id="rId14"/>
    <p:sldId id="310" r:id="rId15"/>
    <p:sldId id="311" r:id="rId16"/>
    <p:sldId id="312" r:id="rId17"/>
    <p:sldId id="273" r:id="rId18"/>
    <p:sldId id="274" r:id="rId19"/>
    <p:sldId id="275" r:id="rId20"/>
    <p:sldId id="316" r:id="rId21"/>
    <p:sldId id="315" r:id="rId22"/>
    <p:sldId id="313" r:id="rId23"/>
    <p:sldId id="296" r:id="rId24"/>
    <p:sldId id="277" r:id="rId25"/>
    <p:sldId id="281" r:id="rId26"/>
    <p:sldId id="280" r:id="rId27"/>
    <p:sldId id="314" r:id="rId28"/>
    <p:sldId id="287" r:id="rId29"/>
    <p:sldId id="302" r:id="rId30"/>
    <p:sldId id="291" r:id="rId31"/>
    <p:sldId id="308" r:id="rId32"/>
    <p:sldId id="307" r:id="rId33"/>
    <p:sldId id="306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5597" autoAdjust="0"/>
  </p:normalViewPr>
  <p:slideViewPr>
    <p:cSldViewPr snapToGrid="0" snapToObjects="1">
      <p:cViewPr varScale="1">
        <p:scale>
          <a:sx n="83" d="100"/>
          <a:sy n="83" d="100"/>
        </p:scale>
        <p:origin x="15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BEC53-9F73-4517-AE22-0CFC51D409C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-&gt; BigTable: http://labs.google.com/papers/bigtable.html</a:t>
            </a:r>
          </a:p>
          <a:p>
            <a:r>
              <a:rPr lang="en-US" altLang="en-US"/>
              <a:t>-&gt; Dynamo: http://www.allthingsdistributed.com/2007/10/amazons_dynamo.html and  http://www.allthingsdistributed.com/files/amazon-dynamo-sosp2007.pdf</a:t>
            </a:r>
          </a:p>
          <a:p>
            <a:r>
              <a:rPr lang="en-US" altLang="en-US"/>
              <a:t>-&gt; Amazon and consistency </a:t>
            </a:r>
          </a:p>
          <a:p>
            <a:r>
              <a:rPr lang="en-US" altLang="en-US"/>
              <a:t>    * http://www.allthingsdistributed.com/2010/02</a:t>
            </a:r>
          </a:p>
          <a:p>
            <a:r>
              <a:rPr lang="en-US" altLang="en-US"/>
              <a:t>    * http://www.allthingsdistributed.com/2008/12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6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EC8C6-D30A-4A9D-9B8E-9527491544E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492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1E64E-A08B-4D2A-A147-497AD044FFC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445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DADDA-2AF6-46C0-8634-145BB9920610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51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43AB9-197A-42B7-B47C-51B4F006CE39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275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4F1DA-224B-4AF7-8BD4-A64CEE52A24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002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205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0922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217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09425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89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94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6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78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39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01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23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73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42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77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A4534F-BC11-4DDB-B965-B9827BC9453E}"/>
              </a:ext>
            </a:extLst>
          </p:cNvPr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9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.guide/what-is-a-table/" TargetMode="External"/><Relationship Id="rId2" Type="http://schemas.openxmlformats.org/officeDocument/2006/relationships/hyperlink" Target="https://database.guide/what-is-a-database-schem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730D-AC02-40CD-896D-0F1B5BC66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NoSQL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A6CA638-4C4E-48C6-94DD-563BAC5B4F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9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6237"/>
            <a:ext cx="6347713" cy="1320800"/>
          </a:xfrm>
        </p:spPr>
        <p:txBody>
          <a:bodyPr/>
          <a:lstStyle/>
          <a:p>
            <a:r>
              <a:rPr lang="es-ES_tradnl" dirty="0" err="1"/>
              <a:t>Why</a:t>
            </a:r>
            <a:r>
              <a:rPr lang="es-ES_tradnl" dirty="0"/>
              <a:t> are RDBMS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suitable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context is Internet </a:t>
            </a:r>
          </a:p>
          <a:p>
            <a:r>
              <a:rPr lang="en-US" dirty="0"/>
              <a:t>RDBMSs assume that data are </a:t>
            </a:r>
          </a:p>
          <a:p>
            <a:pPr lvl="1"/>
            <a:r>
              <a:rPr lang="en-US" dirty="0"/>
              <a:t>Dense </a:t>
            </a:r>
          </a:p>
          <a:p>
            <a:pPr lvl="1"/>
            <a:r>
              <a:rPr lang="en-US" dirty="0"/>
              <a:t>Largely uniform (structured data) </a:t>
            </a:r>
          </a:p>
          <a:p>
            <a:r>
              <a:rPr lang="en-US" dirty="0"/>
              <a:t>Data coming from Internet are </a:t>
            </a:r>
          </a:p>
          <a:p>
            <a:pPr lvl="1"/>
            <a:r>
              <a:rPr lang="en-US" dirty="0"/>
              <a:t>Massive and sparse </a:t>
            </a:r>
          </a:p>
          <a:p>
            <a:pPr lvl="1"/>
            <a:r>
              <a:rPr lang="en-US" dirty="0"/>
              <a:t>Semi-structured or unstructured </a:t>
            </a:r>
          </a:p>
          <a:p>
            <a:r>
              <a:rPr lang="en-US" dirty="0"/>
              <a:t>With massive sparse data sets, the typical storage mechanisms and access methods get stretched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68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NoSQL Database Types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Discussing NoSQL databases is complicated </a:t>
            </a:r>
            <a:br>
              <a:rPr lang="en-US" altLang="en-US" dirty="0"/>
            </a:br>
            <a:r>
              <a:rPr lang="en-US" altLang="en-US" dirty="0"/>
              <a:t>because there are a variety of types: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/>
            <a:r>
              <a:rPr lang="en-US" altLang="en-US" dirty="0"/>
              <a:t>Sorted ordered Column Store</a:t>
            </a:r>
          </a:p>
          <a:p>
            <a:pPr marL="342900" lvl="1" indent="0"/>
            <a:r>
              <a:rPr lang="en-US" dirty="0"/>
              <a:t>Optimized for queries over large datasets, and store </a:t>
            </a:r>
            <a:br>
              <a:rPr lang="en-US" dirty="0"/>
            </a:br>
            <a:r>
              <a:rPr lang="en-US" dirty="0"/>
              <a:t>columns of data together, instead of rows</a:t>
            </a:r>
            <a:endParaRPr lang="en-US" altLang="en-US" dirty="0"/>
          </a:p>
          <a:p>
            <a:pPr marL="0" indent="0"/>
            <a:r>
              <a:rPr lang="en-US" altLang="en-US" dirty="0"/>
              <a:t>Document databases: </a:t>
            </a:r>
          </a:p>
          <a:p>
            <a:pPr marL="342900" lvl="1" indent="0"/>
            <a:r>
              <a:rPr lang="en-US" dirty="0"/>
              <a:t>pair each key with a complex data structure known as a document.</a:t>
            </a:r>
            <a:r>
              <a:rPr lang="en-US" altLang="en-US" dirty="0"/>
              <a:t> </a:t>
            </a:r>
          </a:p>
          <a:p>
            <a:pPr marL="0" indent="0"/>
            <a:r>
              <a:rPr lang="en-US" altLang="en-US" dirty="0"/>
              <a:t>Key-Value Store : </a:t>
            </a:r>
          </a:p>
          <a:p>
            <a:pPr marL="342900" lvl="1" indent="0"/>
            <a:r>
              <a:rPr lang="en-US" dirty="0"/>
              <a:t>are the simplest NoSQL databases. Every single item in the database is stored as an attribute name (or 'key'), together with its value. </a:t>
            </a:r>
            <a:endParaRPr lang="en-US" altLang="en-US" dirty="0"/>
          </a:p>
          <a:p>
            <a:pPr marL="0" indent="0"/>
            <a:r>
              <a:rPr lang="en-US" altLang="en-US" dirty="0"/>
              <a:t>Graph Databases :</a:t>
            </a:r>
          </a:p>
          <a:p>
            <a:pPr marL="342900" lvl="1" indent="0"/>
            <a:r>
              <a:rPr lang="en-US" dirty="0"/>
              <a:t>are used to store information about networks of data, such as social connections.  </a:t>
            </a:r>
            <a:br>
              <a:rPr lang="en-US" dirty="0"/>
            </a:b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924" y="1483565"/>
            <a:ext cx="2508769" cy="25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247426"/>
            <a:ext cx="6347713" cy="109728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Garamond" panose="02020404030301010803" pitchFamily="18" charset="0"/>
              </a:rPr>
              <a:t>Document Databases (Document Store)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Documents </a:t>
            </a:r>
          </a:p>
          <a:p>
            <a:pPr lvl="1"/>
            <a:r>
              <a:rPr lang="en-US" dirty="0"/>
              <a:t>Loosely structured sets of key/value pairs in documents, e.g., XML, JSON, BSON </a:t>
            </a:r>
          </a:p>
          <a:p>
            <a:pPr lvl="1"/>
            <a:r>
              <a:rPr lang="en-US" dirty="0"/>
              <a:t>Encapsulate and encode data in some standard formats or encodings </a:t>
            </a:r>
          </a:p>
          <a:p>
            <a:pPr lvl="1"/>
            <a:r>
              <a:rPr lang="en-US" dirty="0"/>
              <a:t>Are addressed in the database via a unique key </a:t>
            </a:r>
          </a:p>
          <a:p>
            <a:pPr lvl="1"/>
            <a:r>
              <a:rPr lang="en-US" dirty="0"/>
              <a:t>Documents are treated as a whole, avoiding splitting a document into its constituent name/value pairs </a:t>
            </a:r>
          </a:p>
          <a:p>
            <a:r>
              <a:rPr lang="en-US" dirty="0"/>
              <a:t>Allow documents retrieving by keys or contents </a:t>
            </a:r>
          </a:p>
          <a:p>
            <a:r>
              <a:rPr lang="en-US" dirty="0"/>
              <a:t>Notable for: </a:t>
            </a:r>
          </a:p>
          <a:p>
            <a:pPr lvl="1"/>
            <a:r>
              <a:rPr lang="en-US" dirty="0"/>
              <a:t>MongoDB (used in </a:t>
            </a:r>
            <a:r>
              <a:rPr lang="en-US" dirty="0" err="1"/>
              <a:t>FourSquare</a:t>
            </a:r>
            <a:r>
              <a:rPr lang="en-US" dirty="0"/>
              <a:t>, </a:t>
            </a:r>
            <a:r>
              <a:rPr lang="en-US" dirty="0" err="1"/>
              <a:t>Github</a:t>
            </a:r>
            <a:r>
              <a:rPr lang="en-US" dirty="0"/>
              <a:t>, and more) </a:t>
            </a:r>
          </a:p>
          <a:p>
            <a:pPr lvl="1"/>
            <a:r>
              <a:rPr lang="en-US" dirty="0" err="1"/>
              <a:t>CouchDB</a:t>
            </a:r>
            <a:r>
              <a:rPr lang="en-US" dirty="0"/>
              <a:t> (used in Apple, BBC, Canonical, </a:t>
            </a:r>
            <a:r>
              <a:rPr lang="en-US" dirty="0" err="1"/>
              <a:t>Cern</a:t>
            </a:r>
            <a:r>
              <a:rPr lang="en-US" dirty="0"/>
              <a:t>, and more)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37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2813"/>
            <a:ext cx="8532813" cy="499963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latin typeface="Garamond" panose="02020404030301010803" pitchFamily="18" charset="0"/>
              </a:rPr>
              <a:t>Document Databases (Document Store)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69" y="1875880"/>
            <a:ext cx="8138746" cy="4845596"/>
          </a:xfrm>
        </p:spPr>
        <p:txBody>
          <a:bodyPr/>
          <a:lstStyle/>
          <a:p>
            <a:r>
              <a:rPr lang="en-US" sz="2000" dirty="0"/>
              <a:t>The central concept is the notion of a "document“ which corresponds to a row in RDBMS.</a:t>
            </a:r>
            <a:endParaRPr lang="en-US" sz="1000" dirty="0"/>
          </a:p>
          <a:p>
            <a:r>
              <a:rPr lang="en-US" sz="2000" dirty="0"/>
              <a:t>A document comes in some standard formats like JSON (BSON). </a:t>
            </a:r>
            <a:endParaRPr lang="en-US" sz="1000" dirty="0"/>
          </a:p>
          <a:p>
            <a:r>
              <a:rPr lang="en-US" sz="2000" dirty="0"/>
              <a:t>Documents are addressed in the database via a unique </a:t>
            </a:r>
            <a:r>
              <a:rPr lang="en-US" sz="2000" i="1" dirty="0"/>
              <a:t>key</a:t>
            </a:r>
            <a:r>
              <a:rPr lang="en-US" sz="2000" dirty="0"/>
              <a:t> that represents that document.</a:t>
            </a:r>
            <a:endParaRPr lang="en-US" sz="1000" dirty="0"/>
          </a:p>
          <a:p>
            <a:r>
              <a:rPr lang="en-US" sz="2000" dirty="0"/>
              <a:t>The database offers an API or query language that retrieves documents based on their contents.</a:t>
            </a:r>
            <a:endParaRPr lang="en-US" sz="1000" dirty="0"/>
          </a:p>
          <a:p>
            <a:r>
              <a:rPr lang="en-US" sz="2000" dirty="0"/>
              <a:t>Documents are schema free, i.e., different documents can have structures and schema that differ from one another. (An RDBMS requires that each row contain the same columns.)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02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9124-B209-4FE8-BDC7-96717B8A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30306"/>
            <a:ext cx="6347713" cy="839096"/>
          </a:xfrm>
        </p:spPr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FEC7-14E0-4BFD-BC71-3057578F3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82588"/>
            <a:ext cx="6347714" cy="4158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“JSON” stands for “JavaScript Object Notation”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Despite the name, JSON is a (mostly) language-independent way of specifying objects as name-value pairs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3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21B2-5570-48F6-8631-708DD7A9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JSON syntax, 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6C59D-AB8D-4566-AE25-D5520EC2A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</a:t>
            </a:r>
            <a:r>
              <a:rPr lang="en-US" altLang="en-US" i="1" dirty="0"/>
              <a:t>object</a:t>
            </a:r>
            <a:r>
              <a:rPr lang="en-US" altLang="en-US" dirty="0"/>
              <a:t> is an unordered set of name/value pairs</a:t>
            </a:r>
          </a:p>
          <a:p>
            <a:pPr lvl="1"/>
            <a:r>
              <a:rPr lang="en-US" altLang="en-US" dirty="0"/>
              <a:t>The pairs are enclosed within braces, { }</a:t>
            </a:r>
          </a:p>
          <a:p>
            <a:pPr lvl="1"/>
            <a:r>
              <a:rPr lang="en-US" altLang="en-US" dirty="0"/>
              <a:t>There is a colon between the name and the value</a:t>
            </a:r>
          </a:p>
          <a:p>
            <a:pPr lvl="1"/>
            <a:r>
              <a:rPr lang="en-US" altLang="en-US" dirty="0"/>
              <a:t>Pairs are separated by commas</a:t>
            </a:r>
          </a:p>
          <a:p>
            <a:pPr lvl="1"/>
            <a:r>
              <a:rPr lang="en-US" altLang="en-US" dirty="0"/>
              <a:t>Example: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{ "name": "html", "years": 5 }</a:t>
            </a:r>
          </a:p>
          <a:p>
            <a:r>
              <a:rPr lang="en-US" altLang="en-US" dirty="0"/>
              <a:t>An </a:t>
            </a:r>
            <a:r>
              <a:rPr lang="en-US" altLang="en-US" i="1" dirty="0"/>
              <a:t>array</a:t>
            </a:r>
            <a:r>
              <a:rPr lang="en-US" altLang="en-US" dirty="0"/>
              <a:t> is an ordered collection of values</a:t>
            </a:r>
          </a:p>
          <a:p>
            <a:pPr lvl="1"/>
            <a:r>
              <a:rPr lang="en-US" altLang="en-US" dirty="0"/>
              <a:t>The values are enclosed within brackets, [ ]</a:t>
            </a:r>
          </a:p>
          <a:p>
            <a:pPr lvl="1"/>
            <a:r>
              <a:rPr lang="en-US" altLang="en-US" dirty="0"/>
              <a:t>Values are separated by commas</a:t>
            </a:r>
          </a:p>
          <a:p>
            <a:pPr lvl="1"/>
            <a:r>
              <a:rPr lang="en-US" altLang="en-US" dirty="0"/>
              <a:t>Example: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[ "html", ”xml", "</a:t>
            </a:r>
            <a:r>
              <a:rPr lang="en-US" altLang="en-US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css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"  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2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9E05-F00C-4BC5-A8CA-97CD7876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08791"/>
            <a:ext cx="6347713" cy="860611"/>
          </a:xfrm>
        </p:spPr>
        <p:txBody>
          <a:bodyPr/>
          <a:lstStyle/>
          <a:p>
            <a:r>
              <a:rPr lang="en-US" altLang="en-US" dirty="0"/>
              <a:t>JSON syntax, 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9EE3E-6D14-46AE-BA64-8286360A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012"/>
            <a:ext cx="6347714" cy="4266351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i="1" dirty="0"/>
              <a:t>value</a:t>
            </a:r>
            <a:r>
              <a:rPr lang="en-US" altLang="en-US" dirty="0"/>
              <a:t> can be: A string, a number,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true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false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null</a:t>
            </a:r>
            <a:r>
              <a:rPr lang="en-US" altLang="en-US" dirty="0"/>
              <a:t>, an object, or an array</a:t>
            </a:r>
          </a:p>
          <a:p>
            <a:pPr lvl="1"/>
            <a:r>
              <a:rPr lang="en-US" altLang="en-US" dirty="0"/>
              <a:t>Values can be nested</a:t>
            </a:r>
          </a:p>
          <a:p>
            <a:r>
              <a:rPr lang="en-US" altLang="en-US" i="1" dirty="0"/>
              <a:t>Strings</a:t>
            </a:r>
            <a:r>
              <a:rPr lang="en-US" altLang="en-US" dirty="0"/>
              <a:t> are enclosed in double quotes, and can contain the usual assortment of escaped characters</a:t>
            </a:r>
          </a:p>
          <a:p>
            <a:r>
              <a:rPr lang="en-US" altLang="en-US" i="1" dirty="0"/>
              <a:t>Numbers</a:t>
            </a:r>
            <a:r>
              <a:rPr lang="en-US" altLang="en-US" dirty="0"/>
              <a:t> have the usual C/C++/Java syntax, including exponential (E) notation</a:t>
            </a:r>
          </a:p>
          <a:p>
            <a:pPr lvl="1"/>
            <a:r>
              <a:rPr lang="en-US" altLang="en-US" dirty="0"/>
              <a:t>All numbers are decimal--no octal or hexadecimal</a:t>
            </a:r>
          </a:p>
          <a:p>
            <a:r>
              <a:rPr lang="en-US" altLang="en-US" i="1" dirty="0"/>
              <a:t>Whitespace</a:t>
            </a:r>
            <a:r>
              <a:rPr lang="en-US" altLang="en-US" dirty="0"/>
              <a:t> can be used between any pair of tokens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42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Document Databases, JSON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668" y="1701316"/>
            <a:ext cx="7244050" cy="4498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{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_id: </a:t>
            </a:r>
            <a:r>
              <a:rPr lang="en-US" dirty="0" err="1"/>
              <a:t>ObjectId</a:t>
            </a:r>
            <a:r>
              <a:rPr lang="en-US" dirty="0"/>
              <a:t>("51156a1e056d6f966f268f81"),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type: "Article",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author: "Derick </a:t>
            </a:r>
            <a:r>
              <a:rPr lang="en-US" dirty="0" err="1"/>
              <a:t>Rethans</a:t>
            </a:r>
            <a:r>
              <a:rPr lang="en-US" dirty="0"/>
              <a:t>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title: "Introduction to Document Databases with MongoDB",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date: </a:t>
            </a:r>
            <a:r>
              <a:rPr lang="en-US" dirty="0" err="1"/>
              <a:t>ISODate</a:t>
            </a:r>
            <a:r>
              <a:rPr lang="en-US" dirty="0"/>
              <a:t>("2013-04-24T16:26:31.911Z"),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body: "This </a:t>
            </a:r>
            <a:r>
              <a:rPr lang="en-US" dirty="0" err="1"/>
              <a:t>arti</a:t>
            </a:r>
            <a:r>
              <a:rPr lang="en-US" dirty="0"/>
              <a:t>…"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},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{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_id: </a:t>
            </a:r>
            <a:r>
              <a:rPr lang="en-US" dirty="0" err="1"/>
              <a:t>ObjectId</a:t>
            </a:r>
            <a:r>
              <a:rPr lang="en-US" dirty="0"/>
              <a:t>("51156a1e056d6f966f268f82"),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type: "Book",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author: "Derick </a:t>
            </a:r>
            <a:r>
              <a:rPr lang="en-US" dirty="0" err="1"/>
              <a:t>Rethans</a:t>
            </a:r>
            <a:r>
              <a:rPr lang="en-US" dirty="0"/>
              <a:t>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title: "</a:t>
            </a:r>
            <a:r>
              <a:rPr lang="en-US" dirty="0" err="1"/>
              <a:t>php|architect's</a:t>
            </a:r>
            <a:r>
              <a:rPr lang="en-US" dirty="0"/>
              <a:t> Guide to Date and Time Programming with PHP",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</a:t>
            </a:r>
            <a:r>
              <a:rPr lang="en-US" dirty="0" err="1"/>
              <a:t>isbn</a:t>
            </a:r>
            <a:r>
              <a:rPr lang="en-US" dirty="0"/>
              <a:t>: "978-0-9738621-5-7"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2573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Key/Value stores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/>
              <a:t>Store data in a schema-less way </a:t>
            </a:r>
          </a:p>
          <a:p>
            <a:r>
              <a:rPr lang="en-US" dirty="0"/>
              <a:t>Store data as maps </a:t>
            </a:r>
          </a:p>
          <a:p>
            <a:pPr lvl="1"/>
            <a:r>
              <a:rPr lang="en-US" dirty="0" err="1"/>
              <a:t>HashMaps</a:t>
            </a:r>
            <a:r>
              <a:rPr lang="en-US" dirty="0"/>
              <a:t> or associative arrays </a:t>
            </a:r>
          </a:p>
          <a:p>
            <a:pPr lvl="1"/>
            <a:r>
              <a:rPr lang="en-US" dirty="0"/>
              <a:t>Provide a very efficient average running </a:t>
            </a:r>
            <a:br>
              <a:rPr lang="en-US" dirty="0"/>
            </a:br>
            <a:r>
              <a:rPr lang="en-US" dirty="0"/>
              <a:t>time algorithm for accessing data </a:t>
            </a:r>
          </a:p>
          <a:p>
            <a:r>
              <a:rPr lang="en-US" dirty="0"/>
              <a:t>Notable for: </a:t>
            </a:r>
          </a:p>
          <a:p>
            <a:pPr lvl="1"/>
            <a:r>
              <a:rPr lang="en-US" dirty="0" err="1"/>
              <a:t>Couchbase</a:t>
            </a:r>
            <a:r>
              <a:rPr lang="en-US" dirty="0"/>
              <a:t> (Zynga, Vimeo, NAVTEQ, ...) </a:t>
            </a:r>
          </a:p>
          <a:p>
            <a:pPr lvl="1"/>
            <a:r>
              <a:rPr lang="en-US" dirty="0" err="1"/>
              <a:t>Redis</a:t>
            </a:r>
            <a:r>
              <a:rPr lang="en-US" dirty="0"/>
              <a:t> (</a:t>
            </a:r>
            <a:r>
              <a:rPr lang="en-US" dirty="0" err="1"/>
              <a:t>Craiglist</a:t>
            </a:r>
            <a:r>
              <a:rPr lang="en-US" dirty="0"/>
              <a:t>, Instagram, </a:t>
            </a:r>
            <a:r>
              <a:rPr lang="en-US" dirty="0" err="1"/>
              <a:t>StackOverfow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flickr</a:t>
            </a:r>
            <a:r>
              <a:rPr lang="en-US" dirty="0"/>
              <a:t>, ...) </a:t>
            </a:r>
          </a:p>
          <a:p>
            <a:pPr lvl="1"/>
            <a:r>
              <a:rPr lang="en-US" dirty="0"/>
              <a:t>Amazon Dynamo (Amazon, Elsevier, </a:t>
            </a:r>
            <a:br>
              <a:rPr lang="en-US" dirty="0"/>
            </a:br>
            <a:r>
              <a:rPr lang="en-US" dirty="0"/>
              <a:t>IMDb, ...) </a:t>
            </a:r>
          </a:p>
          <a:p>
            <a:pPr lvl="1"/>
            <a:r>
              <a:rPr lang="en-US" dirty="0"/>
              <a:t>Apache Cassandra (Facebook, Digg, </a:t>
            </a:r>
            <a:br>
              <a:rPr lang="en-US" dirty="0"/>
            </a:br>
            <a:r>
              <a:rPr lang="en-US" dirty="0"/>
              <a:t>Reddit, Twitter,...) </a:t>
            </a:r>
          </a:p>
          <a:p>
            <a:pPr lvl="1"/>
            <a:r>
              <a:rPr lang="en-US" dirty="0"/>
              <a:t>Voldemort (LinkedIn, eBay, …) </a:t>
            </a:r>
          </a:p>
          <a:p>
            <a:pPr lvl="1"/>
            <a:r>
              <a:rPr lang="en-US" dirty="0" err="1"/>
              <a:t>Riak</a:t>
            </a:r>
            <a:r>
              <a:rPr lang="en-US" dirty="0"/>
              <a:t> (</a:t>
            </a:r>
            <a:r>
              <a:rPr lang="en-US" dirty="0" err="1"/>
              <a:t>Github</a:t>
            </a:r>
            <a:r>
              <a:rPr lang="en-US" dirty="0"/>
              <a:t>, Comcast, </a:t>
            </a:r>
            <a:r>
              <a:rPr lang="en-US" dirty="0" err="1"/>
              <a:t>Mochi</a:t>
            </a:r>
            <a:r>
              <a:rPr lang="en-US" dirty="0"/>
              <a:t>, ...)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1997319"/>
            <a:ext cx="2857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258184"/>
            <a:ext cx="6347713" cy="108652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Garamond" panose="02020404030301010803" pitchFamily="18" charset="0"/>
              </a:rPr>
              <a:t>Sorted Ordered Column-Oriented Stores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Quicksand"/>
              </a:rPr>
              <a:t>Columns store databases use a concept called a 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Quicksand"/>
              </a:rPr>
              <a:t>keyspace</a:t>
            </a:r>
            <a:r>
              <a:rPr lang="en-US" b="0" i="0" dirty="0">
                <a:solidFill>
                  <a:srgbClr val="000000"/>
                </a:solidFill>
                <a:effectLst/>
                <a:latin typeface="Quicksand"/>
              </a:rPr>
              <a:t>.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Quicksand"/>
              </a:rPr>
              <a:t>keyspace</a:t>
            </a:r>
            <a:r>
              <a:rPr lang="en-US" b="0" i="0" dirty="0">
                <a:solidFill>
                  <a:srgbClr val="000000"/>
                </a:solidFill>
                <a:effectLst/>
                <a:latin typeface="Quicksand"/>
              </a:rPr>
              <a:t> is kind of like a </a:t>
            </a:r>
            <a:r>
              <a:rPr lang="en-US" b="0" i="0" u="none" strike="noStrike" dirty="0">
                <a:solidFill>
                  <a:srgbClr val="0056B3"/>
                </a:solidFill>
                <a:effectLst/>
                <a:latin typeface="Quicksand"/>
                <a:hlinkClick r:id="rId2"/>
              </a:rPr>
              <a:t>schema</a:t>
            </a:r>
            <a:r>
              <a:rPr lang="en-US" b="0" i="0" dirty="0">
                <a:solidFill>
                  <a:srgbClr val="000000"/>
                </a:solidFill>
                <a:effectLst/>
                <a:latin typeface="Quicksand"/>
              </a:rPr>
              <a:t> in the relational model. The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Quicksand"/>
              </a:rPr>
              <a:t>keyspace</a:t>
            </a:r>
            <a:r>
              <a:rPr lang="en-US" b="0" i="0" dirty="0">
                <a:solidFill>
                  <a:srgbClr val="000000"/>
                </a:solidFill>
                <a:effectLst/>
                <a:latin typeface="Quicksand"/>
              </a:rPr>
              <a:t> contains all the column families (kind of like </a:t>
            </a:r>
            <a:r>
              <a:rPr lang="en-US" b="0" i="0" u="none" strike="noStrike" dirty="0">
                <a:solidFill>
                  <a:srgbClr val="0056B3"/>
                </a:solidFill>
                <a:effectLst/>
                <a:latin typeface="Quicksand"/>
                <a:hlinkClick r:id="rId3"/>
              </a:rPr>
              <a:t>tables</a:t>
            </a:r>
            <a:r>
              <a:rPr lang="en-US" b="0" i="0" dirty="0">
                <a:solidFill>
                  <a:srgbClr val="000000"/>
                </a:solidFill>
                <a:effectLst/>
                <a:latin typeface="Quicksand"/>
              </a:rPr>
              <a:t> in the relational model), which contain rows, which contain columns.</a:t>
            </a:r>
          </a:p>
          <a:p>
            <a:r>
              <a:rPr lang="en-US" altLang="en-US" dirty="0">
                <a:solidFill>
                  <a:srgbClr val="000000"/>
                </a:solidFill>
                <a:latin typeface="Quicksand"/>
              </a:rPr>
              <a:t>Example of a </a:t>
            </a:r>
            <a:r>
              <a:rPr lang="en-US" altLang="en-US" dirty="0" err="1">
                <a:solidFill>
                  <a:srgbClr val="000000"/>
                </a:solidFill>
                <a:latin typeface="Quicksand"/>
              </a:rPr>
              <a:t>keyspace</a:t>
            </a:r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ACDAF6-1C5B-4F88-8754-195FC3157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075579"/>
            <a:ext cx="5176693" cy="360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6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NoSQL!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26013" y="1564367"/>
            <a:ext cx="7886700" cy="43513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NoSQL databases are currently a hot topic in some parts of computing, with over a hundred </a:t>
            </a:r>
            <a:br>
              <a:rPr lang="en-US" altLang="en-US" dirty="0"/>
            </a:br>
            <a:r>
              <a:rPr lang="en-US" altLang="en-US" dirty="0"/>
              <a:t>different NoSQL databases.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63" y="2379306"/>
            <a:ext cx="2842810" cy="42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4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21A3-CB08-4BDE-8981-103E177E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Column Family</a:t>
            </a:r>
          </a:p>
        </p:txBody>
      </p:sp>
      <p:pic>
        <p:nvPicPr>
          <p:cNvPr id="2050" name="Picture 2" descr="Diagram of a column family in a wide column store database.">
            <a:extLst>
              <a:ext uri="{FF2B5EF4-FFF2-40B4-BE49-F238E27FC236}">
                <a16:creationId xmlns:a16="http://schemas.microsoft.com/office/drawing/2014/main" id="{04F84DEF-D7C8-4BDC-974B-AAF842C3C6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15" y="1800370"/>
            <a:ext cx="5489657" cy="47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91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01EB-479E-4192-99D2-F3311A38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Store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A7497-EDA9-49AE-81D5-6D548A219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56678"/>
            <a:ext cx="6347714" cy="4384685"/>
          </a:xfrm>
        </p:spPr>
        <p:txBody>
          <a:bodyPr/>
          <a:lstStyle/>
          <a:p>
            <a:r>
              <a:rPr lang="en-US" dirty="0"/>
              <a:t>A column family consists of multiple rows.</a:t>
            </a:r>
          </a:p>
          <a:p>
            <a:r>
              <a:rPr lang="en-US" dirty="0"/>
              <a:t>Each row can contain a different number of columns to the other rows. And the columns don’t have to match the columns in the other rows (i.e. they can have different column names, data types,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r>
              <a:rPr lang="en-US" dirty="0"/>
              <a:t>Each column is contained to its row. It doesn’t span all rows like in a relational database. Each column contains a name/value pair, along with a timestamp. Note that this example uses Unix/Epoch time for the timestamp.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24E54-0AF5-48A6-93AB-2F1CA9B33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22" y="4485633"/>
            <a:ext cx="6805250" cy="18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19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E64E-B8F7-4F11-88AD-9C18FAAE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760"/>
            <a:ext cx="6347713" cy="849854"/>
          </a:xfrm>
        </p:spPr>
        <p:txBody>
          <a:bodyPr/>
          <a:lstStyle/>
          <a:p>
            <a:r>
              <a:rPr lang="en-US" dirty="0"/>
              <a:t>Column vs Row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D4287A-ACA0-45F8-8A4F-A9B409C59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350" y="1452282"/>
            <a:ext cx="8499300" cy="4615031"/>
          </a:xfrm>
        </p:spPr>
      </p:pic>
    </p:spTree>
    <p:extLst>
      <p:ext uri="{BB962C8B-B14F-4D97-AF65-F5344CB8AC3E}">
        <p14:creationId xmlns:p14="http://schemas.microsoft.com/office/powerpoint/2010/main" val="4170225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Graph Databases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599" y="1699708"/>
            <a:ext cx="6347714" cy="4341655"/>
          </a:xfrm>
        </p:spPr>
        <p:txBody>
          <a:bodyPr>
            <a:normAutofit/>
          </a:bodyPr>
          <a:lstStyle/>
          <a:p>
            <a:r>
              <a:rPr lang="it-IT" dirty="0"/>
              <a:t>Graph-oriented</a:t>
            </a:r>
          </a:p>
          <a:p>
            <a:r>
              <a:rPr lang="en-US" dirty="0"/>
              <a:t>Everything is stored as an edge, a node or an attribute.</a:t>
            </a:r>
          </a:p>
          <a:p>
            <a:r>
              <a:rPr lang="en-US" dirty="0"/>
              <a:t>Each node and edge can have any number of attributes. </a:t>
            </a:r>
          </a:p>
          <a:p>
            <a:r>
              <a:rPr lang="en-US" dirty="0"/>
              <a:t>Both the nodes and edges can be labelled.</a:t>
            </a:r>
          </a:p>
          <a:p>
            <a:r>
              <a:rPr lang="en-US" dirty="0"/>
              <a:t>Labels can be used to narrow searches.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23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67" y="4073470"/>
            <a:ext cx="4002689" cy="26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7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236668"/>
            <a:ext cx="6347713" cy="1693732"/>
          </a:xfrm>
        </p:spPr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Dealing with Big Data and Scalability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altLang="en-US" dirty="0"/>
              <a:t>Issues with scaling up when the dataset is just too big</a:t>
            </a:r>
          </a:p>
          <a:p>
            <a:r>
              <a:rPr lang="en-US" altLang="en-US" dirty="0"/>
              <a:t>RDBMS were not designed to be distributed</a:t>
            </a:r>
            <a:endParaRPr lang="en-US" dirty="0"/>
          </a:p>
          <a:p>
            <a:r>
              <a:rPr lang="en-US" dirty="0"/>
              <a:t>Traditional DBMSs are best designed to run well on a “single” machine </a:t>
            </a:r>
          </a:p>
          <a:p>
            <a:pPr lvl="1"/>
            <a:r>
              <a:rPr lang="en-US" dirty="0"/>
              <a:t>Larger volumes of data/operations requires to upgrade the server with faster CPUs or more memory known as  ‘scaling up’ or ‘Vertical scaling’</a:t>
            </a:r>
          </a:p>
          <a:p>
            <a:r>
              <a:rPr lang="en-US" dirty="0"/>
              <a:t>NoSQL solutions are designed to run on clusters or multi-node database solutions</a:t>
            </a:r>
          </a:p>
          <a:p>
            <a:pPr lvl="1"/>
            <a:r>
              <a:rPr lang="en-US" dirty="0"/>
              <a:t>Larger volumes of data/operations requires to add more machines to the cluster, Known as ‘scaling out’ or ‘horizontal scaling’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09599" y="378692"/>
            <a:ext cx="6347713" cy="868218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Garamond" panose="02020404030301010803" pitchFamily="18" charset="0"/>
              </a:rPr>
              <a:t>NoSQL, No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27200"/>
            <a:ext cx="6347714" cy="4637437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n-US" dirty="0"/>
              <a:t>RDBMSs are based on ACID (Atomicity, Consistency, Isolation, and Durability) properties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Arial" panose="020B0604020202020204" pitchFamily="34" charset="0"/>
              </a:rPr>
              <a:t>Atomic</a:t>
            </a:r>
            <a:r>
              <a:rPr lang="en-US" b="0" i="0" dirty="0">
                <a:effectLst/>
                <a:latin typeface="Arial" panose="020B0604020202020204" pitchFamily="34" charset="0"/>
              </a:rPr>
              <a:t> – Transaction acting on several pieces of information complete only if all pieces successfully save.   Here, “all or nothing” applies to the transaction.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Arial" panose="020B0604020202020204" pitchFamily="34" charset="0"/>
              </a:rPr>
              <a:t>Consistent</a:t>
            </a:r>
            <a:r>
              <a:rPr lang="en-US" b="0" i="0" dirty="0">
                <a:effectLst/>
                <a:latin typeface="Arial" panose="020B0604020202020204" pitchFamily="34" charset="0"/>
              </a:rPr>
              <a:t> – The saved data cannot violate the integrity of the database.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Arial" panose="020B0604020202020204" pitchFamily="34" charset="0"/>
              </a:rPr>
              <a:t>Isolation</a:t>
            </a:r>
            <a:r>
              <a:rPr lang="en-US" b="0" i="0" dirty="0">
                <a:effectLst/>
                <a:latin typeface="Arial" panose="020B0604020202020204" pitchFamily="34" charset="0"/>
              </a:rPr>
              <a:t> – No other transactions take place and affect the transaction in question.  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Arial" panose="020B0604020202020204" pitchFamily="34" charset="0"/>
              </a:rPr>
              <a:t>Durable</a:t>
            </a:r>
            <a:r>
              <a:rPr lang="en-US" b="0" i="0" dirty="0">
                <a:effectLst/>
                <a:latin typeface="Arial" panose="020B0604020202020204" pitchFamily="34" charset="0"/>
              </a:rPr>
              <a:t> – System failures or restarts do not affect committed transactions. 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 NoSQL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Does not give importance to ACID properties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In some cases completely ignores them </a:t>
            </a:r>
          </a:p>
        </p:txBody>
      </p:sp>
    </p:spTree>
    <p:extLst>
      <p:ext uri="{BB962C8B-B14F-4D97-AF65-F5344CB8AC3E}">
        <p14:creationId xmlns:p14="http://schemas.microsoft.com/office/powerpoint/2010/main" val="1796403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09599" y="270770"/>
            <a:ext cx="6347713" cy="955602"/>
          </a:xfrm>
        </p:spPr>
        <p:txBody>
          <a:bodyPr/>
          <a:lstStyle/>
          <a:p>
            <a:r>
              <a:rPr lang="en-US" altLang="ja-JP" dirty="0">
                <a:latin typeface="Garamond" panose="02020404030301010803" pitchFamily="18" charset="0"/>
              </a:rPr>
              <a:t>CAP Theorem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A congruent and logical way for assessing the problems involved in assuring ACID-like guarantees in distributed systems is provided by the CAP theorem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At most two of the following three can be maximized at one time </a:t>
            </a:r>
          </a:p>
          <a:p>
            <a:r>
              <a:rPr lang="en-US" dirty="0"/>
              <a:t>Consistency </a:t>
            </a:r>
          </a:p>
          <a:p>
            <a:pPr lvl="1"/>
            <a:r>
              <a:rPr lang="en-US" sz="1800" dirty="0"/>
              <a:t>Each client has the same view of the </a:t>
            </a:r>
            <a:br>
              <a:rPr lang="en-US" sz="1800" dirty="0"/>
            </a:br>
            <a:r>
              <a:rPr lang="en-US" sz="1800" dirty="0"/>
              <a:t>data </a:t>
            </a:r>
          </a:p>
          <a:p>
            <a:r>
              <a:rPr lang="en-US" dirty="0"/>
              <a:t>Availability </a:t>
            </a:r>
          </a:p>
          <a:p>
            <a:pPr lvl="1"/>
            <a:r>
              <a:rPr lang="en-US" sz="1800" dirty="0"/>
              <a:t>Each client can always read and write </a:t>
            </a:r>
          </a:p>
          <a:p>
            <a:r>
              <a:rPr lang="en-US" dirty="0"/>
              <a:t>Partition tolerance </a:t>
            </a:r>
          </a:p>
          <a:p>
            <a:pPr lvl="1"/>
            <a:r>
              <a:rPr lang="en-US" sz="1800" dirty="0"/>
              <a:t>System works well across distributed </a:t>
            </a:r>
            <a:br>
              <a:rPr lang="en-US" sz="1800" dirty="0"/>
            </a:br>
            <a:r>
              <a:rPr lang="en-US" sz="1800" dirty="0"/>
              <a:t>physical networks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386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6347-F903-43BC-9E42-F076BEA0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E1705E-052B-44D0-B47D-CC84B102E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447" y="1805586"/>
            <a:ext cx="6702633" cy="48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2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Garamond" panose="02020404030301010803" pitchFamily="18" charset="0"/>
              </a:rPr>
              <a:t>CAP Theorem: Two out of Three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CAP theorem – At most two properties on three can be addressed fully</a:t>
            </a:r>
          </a:p>
          <a:p>
            <a:r>
              <a:rPr lang="en-US" dirty="0"/>
              <a:t>The choices could be as follows: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Availability is compromised but consistency and partition tolerance are preferred over it </a:t>
            </a:r>
          </a:p>
          <a:p>
            <a:pPr marL="457200" indent="-457200">
              <a:buAutoNum type="arabicPeriod"/>
            </a:pPr>
            <a:r>
              <a:rPr lang="en-US" dirty="0"/>
              <a:t>The system has little or no partition tolerance. Consistency and availability are preferred </a:t>
            </a:r>
          </a:p>
          <a:p>
            <a:pPr marL="457200" indent="-457200">
              <a:buAutoNum type="arabicPeriod"/>
            </a:pPr>
            <a:r>
              <a:rPr lang="en-US" dirty="0"/>
              <a:t>Consistency is compromised but systems are always available and can work when parts of it are partitioned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18736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76" y="427486"/>
            <a:ext cx="8529052" cy="955257"/>
          </a:xfrm>
        </p:spPr>
        <p:txBody>
          <a:bodyPr>
            <a:normAutofit/>
          </a:bodyPr>
          <a:lstStyle/>
          <a:p>
            <a:r>
              <a:rPr lang="en-US" dirty="0"/>
              <a:t>Consistency or Availability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16570" y="1940113"/>
            <a:ext cx="3916958" cy="3261308"/>
            <a:chOff x="1657674" y="1417639"/>
            <a:chExt cx="5748420" cy="5012571"/>
          </a:xfrm>
        </p:grpSpPr>
        <p:sp>
          <p:nvSpPr>
            <p:cNvPr id="4" name="Oval 3"/>
            <p:cNvSpPr/>
            <p:nvPr/>
          </p:nvSpPr>
          <p:spPr>
            <a:xfrm>
              <a:off x="1657674" y="1417639"/>
              <a:ext cx="3141579" cy="3154362"/>
            </a:xfrm>
            <a:prstGeom prst="ellipse">
              <a:avLst/>
            </a:prstGeom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C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069338" y="1417639"/>
              <a:ext cx="3336756" cy="3154362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847464" y="3088105"/>
              <a:ext cx="3395578" cy="33421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P</a:t>
              </a:r>
            </a:p>
          </p:txBody>
        </p:sp>
        <p:sp>
          <p:nvSpPr>
            <p:cNvPr id="7" name="Multiply 6"/>
            <p:cNvSpPr/>
            <p:nvPr/>
          </p:nvSpPr>
          <p:spPr>
            <a:xfrm>
              <a:off x="4197684" y="2954421"/>
              <a:ext cx="507990" cy="1002632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1158" y="1482701"/>
            <a:ext cx="4892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 and Availability is not “binary” decision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 systems relax consistency in favor of availability – but are not inconsistent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 systems sacrifice availability for consistency- but are not unavailable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both AP and CP systems can offer a degree of consistency, and availability, as well as partition tolerance</a:t>
            </a:r>
          </a:p>
        </p:txBody>
      </p:sp>
    </p:spTree>
    <p:extLst>
      <p:ext uri="{BB962C8B-B14F-4D97-AF65-F5344CB8AC3E}">
        <p14:creationId xmlns:p14="http://schemas.microsoft.com/office/powerpoint/2010/main" val="299327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RDBMS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Data stored in columns and tables</a:t>
            </a:r>
          </a:p>
          <a:p>
            <a:pPr>
              <a:defRPr/>
            </a:pPr>
            <a:r>
              <a:rPr lang="en-US" dirty="0">
                <a:ea typeface="+mn-ea"/>
              </a:rPr>
              <a:t>Relationships represented by data</a:t>
            </a:r>
          </a:p>
          <a:p>
            <a:pPr>
              <a:defRPr/>
            </a:pPr>
            <a:r>
              <a:rPr lang="en-US" dirty="0">
                <a:ea typeface="+mn-ea"/>
              </a:rPr>
              <a:t>Data Manipulation Language</a:t>
            </a:r>
          </a:p>
          <a:p>
            <a:pPr>
              <a:defRPr/>
            </a:pPr>
            <a:r>
              <a:rPr lang="en-US" dirty="0">
                <a:ea typeface="+mn-ea"/>
              </a:rPr>
              <a:t>Data Definition Language </a:t>
            </a:r>
          </a:p>
          <a:p>
            <a:pPr>
              <a:defRPr/>
            </a:pPr>
            <a:r>
              <a:rPr lang="en-US" dirty="0">
                <a:ea typeface="+mn-ea"/>
              </a:rPr>
              <a:t>Transactions</a:t>
            </a:r>
          </a:p>
          <a:p>
            <a:pPr>
              <a:defRPr/>
            </a:pPr>
            <a:r>
              <a:rPr lang="en-US" dirty="0">
                <a:ea typeface="+mn-ea"/>
              </a:rPr>
              <a:t>Abstraction from physical layer</a:t>
            </a:r>
          </a:p>
          <a:p>
            <a:pPr>
              <a:defRPr/>
            </a:pPr>
            <a:r>
              <a:rPr lang="en-US" dirty="0"/>
              <a:t>Applications specify what, not how</a:t>
            </a:r>
          </a:p>
          <a:p>
            <a:pPr>
              <a:defRPr/>
            </a:pPr>
            <a:r>
              <a:rPr lang="en-US" dirty="0"/>
              <a:t>Physical layer can change without modifying applications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Create indexes to support queries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44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42219" y="365126"/>
            <a:ext cx="8073131" cy="1325563"/>
          </a:xfrm>
        </p:spPr>
        <p:txBody>
          <a:bodyPr/>
          <a:lstStyle/>
          <a:p>
            <a:r>
              <a:rPr lang="en-US" altLang="ja-JP" dirty="0">
                <a:latin typeface="Garamond" panose="02020404030301010803" pitchFamily="18" charset="0"/>
              </a:rPr>
              <a:t>Performance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There is no perfect NoSQL database </a:t>
            </a:r>
          </a:p>
          <a:p>
            <a:r>
              <a:rPr lang="en-US" dirty="0"/>
              <a:t>Every database has its advantages and disadvantages </a:t>
            </a:r>
          </a:p>
          <a:p>
            <a:pPr lvl="1"/>
            <a:r>
              <a:rPr lang="en-US" dirty="0"/>
              <a:t>Depending on the type of tasks (and preferences) to accomplish</a:t>
            </a:r>
          </a:p>
          <a:p>
            <a:r>
              <a:rPr lang="en-US" dirty="0"/>
              <a:t>NoSQL is a set of concepts, ideas, technologies, and software dealing with </a:t>
            </a:r>
          </a:p>
          <a:p>
            <a:pPr lvl="1"/>
            <a:r>
              <a:rPr lang="en-US" dirty="0"/>
              <a:t>Big data </a:t>
            </a:r>
          </a:p>
          <a:p>
            <a:pPr lvl="1"/>
            <a:r>
              <a:rPr lang="en-US" dirty="0"/>
              <a:t>Sparse un/semi-structured data</a:t>
            </a:r>
          </a:p>
          <a:p>
            <a:pPr lvl="1"/>
            <a:r>
              <a:rPr lang="en-US" dirty="0"/>
              <a:t>High horizontal scalability </a:t>
            </a:r>
          </a:p>
          <a:p>
            <a:pPr lvl="1"/>
            <a:r>
              <a:rPr lang="en-US" dirty="0"/>
              <a:t>Massive parallel processing </a:t>
            </a:r>
          </a:p>
          <a:p>
            <a:r>
              <a:rPr lang="en-US" dirty="0"/>
              <a:t> Different applications, goals, targets, approaches need different NoSQL solutions </a:t>
            </a:r>
            <a:endParaRPr lang="en-US" altLang="en-US" sz="600" dirty="0"/>
          </a:p>
        </p:txBody>
      </p:sp>
    </p:spTree>
    <p:extLst>
      <p:ext uri="{BB962C8B-B14F-4D97-AF65-F5344CB8AC3E}">
        <p14:creationId xmlns:p14="http://schemas.microsoft.com/office/powerpoint/2010/main" val="2216848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would I use it?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84219"/>
            <a:ext cx="8610600" cy="3955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Where would I use a NoSQL database?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Do you have somewhere a large set of uncontrolled, unstructured, data that you are trying to fit into a RDBMS?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Log Analysis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Social Networking Feeds (many firms hooked in through Facebook or Twitter)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External feeds from partners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Data that is not easily analyzed in a RDBMS such as time-based data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Large data feeds that need to be massaged before entry into an RDBMS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55440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Don’t forget about the DBA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05245" y="1447800"/>
            <a:ext cx="7693025" cy="5036127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/>
              <a:t>It does not matter if the data is deployed on a NoSQL platform instead of an RDBMS.</a:t>
            </a:r>
          </a:p>
          <a:p>
            <a:r>
              <a:rPr lang="en-US" altLang="en-US" sz="2000" dirty="0"/>
              <a:t>Still need to address:</a:t>
            </a:r>
          </a:p>
          <a:p>
            <a:pPr lvl="1"/>
            <a:r>
              <a:rPr lang="en-US" altLang="en-US" sz="2000" dirty="0"/>
              <a:t>Backups &amp; recovery </a:t>
            </a:r>
          </a:p>
          <a:p>
            <a:pPr lvl="1"/>
            <a:r>
              <a:rPr lang="en-US" altLang="en-US" sz="2000" dirty="0"/>
              <a:t>Capacity planning</a:t>
            </a:r>
          </a:p>
          <a:p>
            <a:pPr lvl="1"/>
            <a:r>
              <a:rPr lang="en-US" altLang="en-US" sz="2000" dirty="0"/>
              <a:t>Performance monitoring</a:t>
            </a:r>
          </a:p>
          <a:p>
            <a:pPr lvl="1"/>
            <a:r>
              <a:rPr lang="en-US" altLang="en-US" sz="2000" dirty="0"/>
              <a:t>Data integration</a:t>
            </a:r>
          </a:p>
          <a:p>
            <a:pPr lvl="1"/>
            <a:r>
              <a:rPr lang="en-US" altLang="en-US" sz="2000" dirty="0"/>
              <a:t>Tuning &amp; optimization</a:t>
            </a:r>
          </a:p>
          <a:p>
            <a:r>
              <a:rPr lang="en-US" altLang="en-US" sz="2000" dirty="0"/>
              <a:t>What happens when things don’t work as expected and nodes are out of sync or you have a data corruption occurring at 2am?</a:t>
            </a:r>
          </a:p>
          <a:p>
            <a:r>
              <a:rPr lang="en-US" altLang="en-US" sz="2000" dirty="0"/>
              <a:t>Who you </a:t>
            </a:r>
            <a:r>
              <a:rPr lang="en-US" altLang="en-US" sz="2000" dirty="0" err="1"/>
              <a:t>gonna</a:t>
            </a:r>
            <a:r>
              <a:rPr lang="en-US" altLang="en-US" sz="2000" dirty="0"/>
              <a:t> call?</a:t>
            </a:r>
          </a:p>
          <a:p>
            <a:pPr lvl="1"/>
            <a:r>
              <a:rPr lang="en-US" altLang="en-US" sz="2000" dirty="0"/>
              <a:t>DBA and </a:t>
            </a:r>
            <a:r>
              <a:rPr lang="en-US" altLang="en-US" sz="2000" dirty="0" err="1"/>
              <a:t>SysAdmin</a:t>
            </a:r>
            <a:r>
              <a:rPr lang="en-US" altLang="en-US" sz="2000" dirty="0"/>
              <a:t> need to be on board</a:t>
            </a:r>
          </a:p>
        </p:txBody>
      </p:sp>
    </p:spTree>
    <p:extLst>
      <p:ext uri="{BB962C8B-B14F-4D97-AF65-F5344CB8AC3E}">
        <p14:creationId xmlns:p14="http://schemas.microsoft.com/office/powerpoint/2010/main" val="1791928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Perfect Storm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635162"/>
            <a:ext cx="6347714" cy="440620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Large datasets, acceptance of alternatives, and dynamically-typed data has come together in a perfect storm</a:t>
            </a:r>
          </a:p>
          <a:p>
            <a:r>
              <a:rPr lang="en-US" altLang="en-US" sz="2400" dirty="0"/>
              <a:t>Not a backlash/rebellion against RDBMS</a:t>
            </a:r>
          </a:p>
          <a:p>
            <a:r>
              <a:rPr lang="en-US" altLang="en-US" sz="2400" dirty="0"/>
              <a:t>SQL is a rich query language that cannot be rivaled by the current list of NoSQL offerings</a:t>
            </a:r>
          </a:p>
          <a:p>
            <a:pPr lvl="1"/>
            <a:r>
              <a:rPr lang="en-US" altLang="en-US" dirty="0"/>
              <a:t>So you have reached a point where a read-only cache and write-based RDBMS isn’t delivering the throughput necessary to support a particular application.</a:t>
            </a:r>
          </a:p>
          <a:p>
            <a:pPr lvl="1"/>
            <a:r>
              <a:rPr lang="en-US" altLang="en-US" dirty="0"/>
              <a:t>You need to examine alternatives and what alternatives are out there.</a:t>
            </a:r>
          </a:p>
          <a:p>
            <a:pPr lvl="1"/>
            <a:r>
              <a:rPr lang="en-US" altLang="en-US" dirty="0"/>
              <a:t>The NoSQL databases are a pragmatic response to growing scale of databases and the falling prices of commodity hardware.  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8677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667436"/>
            <a:ext cx="6347714" cy="4373928"/>
          </a:xfrm>
        </p:spPr>
        <p:txBody>
          <a:bodyPr/>
          <a:lstStyle/>
          <a:p>
            <a:r>
              <a:rPr lang="en-US" altLang="en-US" sz="2000" dirty="0"/>
              <a:t>Most likely, 10 years from now, the majority of data is still stored in RDBMS.</a:t>
            </a:r>
          </a:p>
          <a:p>
            <a:r>
              <a:rPr lang="en-US" altLang="en-US" sz="2000" dirty="0"/>
              <a:t>Leading users of NoSQL </a:t>
            </a:r>
            <a:r>
              <a:rPr lang="en-US" altLang="en-US" sz="2000" dirty="0" err="1"/>
              <a:t>datastores</a:t>
            </a:r>
            <a:r>
              <a:rPr lang="en-US" altLang="en-US" sz="2000" dirty="0"/>
              <a:t> are social networking sites such as Twitter, Facebook, LinkedIn, and Digg.</a:t>
            </a:r>
          </a:p>
          <a:p>
            <a:r>
              <a:rPr lang="en-US" altLang="en-US" sz="2000" dirty="0"/>
              <a:t>Not every problem is a nail and not every solution is a hammer.</a:t>
            </a:r>
          </a:p>
          <a:p>
            <a:r>
              <a:rPr lang="en-US" altLang="en-US" sz="2000" dirty="0"/>
              <a:t>NoSQL has taken a field that was "dead" (database development) and suddenly brought it back to life. 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206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No SQL?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NoSQL stands for: </a:t>
            </a:r>
          </a:p>
          <a:p>
            <a:pPr lvl="1"/>
            <a:r>
              <a:rPr lang="en-US" dirty="0"/>
              <a:t>No Relational</a:t>
            </a:r>
          </a:p>
          <a:p>
            <a:pPr lvl="1"/>
            <a:r>
              <a:rPr lang="en-US" dirty="0"/>
              <a:t>No RDBMS</a:t>
            </a:r>
          </a:p>
          <a:p>
            <a:pPr lvl="1"/>
            <a:r>
              <a:rPr lang="en-US" dirty="0"/>
              <a:t>Not Only SQL </a:t>
            </a:r>
          </a:p>
          <a:p>
            <a:r>
              <a:rPr lang="en-US" dirty="0"/>
              <a:t>NoSQL is an umbrella term for all databases and data stores that don’t follow the RDBMS principles </a:t>
            </a:r>
          </a:p>
          <a:p>
            <a:pPr lvl="1"/>
            <a:r>
              <a:rPr lang="en-US" dirty="0"/>
              <a:t>A class of products </a:t>
            </a:r>
          </a:p>
          <a:p>
            <a:pPr lvl="1"/>
            <a:r>
              <a:rPr lang="en-US" dirty="0"/>
              <a:t>A collection of several (related) concepts about data storage and manipulation</a:t>
            </a:r>
          </a:p>
          <a:p>
            <a:pPr lvl="1"/>
            <a:r>
              <a:rPr lang="en-US" dirty="0"/>
              <a:t>Often related to large data sets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848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127" y="1606714"/>
            <a:ext cx="3664947" cy="5185264"/>
          </a:xfrm>
          <a:prstGeom prst="rect">
            <a:avLst/>
          </a:prstGeom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NoSQL Definition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70030" y="1536376"/>
            <a:ext cx="522164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Garamond" panose="02020404030301010803" pitchFamily="18" charset="0"/>
              </a:rPr>
              <a:t>From www.nosql-database.org: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Garamond" panose="02020404030301010803" pitchFamily="18" charset="0"/>
              </a:rPr>
              <a:t>Next Generation Databases mostly addressing some of the points: being non-relational, distributed, open-source and horizontal scalable. The original intention has been modern web-scale databases. The movement began early 2009 and is growing rapidly. Often more characteristics apply as: schema-free, easy replication support, simple API, eventually consistent / BASE (not ACID), a huge data amount, and more. </a:t>
            </a:r>
          </a:p>
        </p:txBody>
      </p:sp>
    </p:spTree>
    <p:extLst>
      <p:ext uri="{BB962C8B-B14F-4D97-AF65-F5344CB8AC3E}">
        <p14:creationId xmlns:p14="http://schemas.microsoft.com/office/powerpoint/2010/main" val="303315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72122"/>
            <a:ext cx="6347713" cy="1333949"/>
          </a:xfrm>
        </p:spPr>
        <p:txBody>
          <a:bodyPr>
            <a:normAutofit/>
          </a:bodyPr>
          <a:lstStyle/>
          <a:p>
            <a:r>
              <a:rPr lang="es-ES_tradnl" dirty="0" err="1"/>
              <a:t>Where</a:t>
            </a:r>
            <a:r>
              <a:rPr lang="es-ES_tradnl" dirty="0"/>
              <a:t> </a:t>
            </a:r>
            <a:r>
              <a:rPr lang="es-ES_tradnl" dirty="0" err="1"/>
              <a:t>does</a:t>
            </a:r>
            <a:r>
              <a:rPr lang="es-ES_tradnl" dirty="0"/>
              <a:t> </a:t>
            </a:r>
            <a:r>
              <a:rPr lang="es-ES_tradnl" dirty="0" err="1"/>
              <a:t>NoSQL</a:t>
            </a:r>
            <a:r>
              <a:rPr lang="es-ES_tradnl" dirty="0"/>
              <a:t> come </a:t>
            </a:r>
            <a:r>
              <a:rPr lang="es-ES_tradnl" dirty="0" err="1"/>
              <a:t>from</a:t>
            </a:r>
            <a:r>
              <a:rPr lang="es-ES_tradnl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Non-relational DBMSs are not new </a:t>
            </a:r>
          </a:p>
          <a:p>
            <a:r>
              <a:rPr lang="en-US" dirty="0"/>
              <a:t>But NoSQL represents a new incarnation </a:t>
            </a:r>
          </a:p>
          <a:p>
            <a:pPr lvl="1"/>
            <a:r>
              <a:rPr lang="en-US" dirty="0"/>
              <a:t>Due to massively scalable Internet applications </a:t>
            </a:r>
          </a:p>
          <a:p>
            <a:pPr lvl="1"/>
            <a:r>
              <a:rPr lang="en-US" dirty="0"/>
              <a:t>Based on distributed and parallel computing </a:t>
            </a:r>
          </a:p>
          <a:p>
            <a:r>
              <a:rPr lang="en-US" dirty="0"/>
              <a:t>Development</a:t>
            </a:r>
          </a:p>
          <a:p>
            <a:pPr lvl="1"/>
            <a:r>
              <a:rPr lang="en-US" dirty="0"/>
              <a:t>Starts with Google </a:t>
            </a:r>
          </a:p>
          <a:p>
            <a:pPr lvl="1"/>
            <a:r>
              <a:rPr lang="en-US" dirty="0"/>
              <a:t>First research paper published in 2003 </a:t>
            </a:r>
          </a:p>
          <a:p>
            <a:pPr lvl="1"/>
            <a:r>
              <a:rPr lang="en-US" dirty="0"/>
              <a:t>Continues also thanks to Lucene's developers/Apache (Hadoop) and Amazon (Dynamo) </a:t>
            </a:r>
          </a:p>
          <a:p>
            <a:pPr lvl="1"/>
            <a:r>
              <a:rPr lang="en-US" dirty="0"/>
              <a:t>Then a lot of products and interests came from Facebook, </a:t>
            </a:r>
            <a:r>
              <a:rPr lang="en-US" dirty="0" err="1"/>
              <a:t>Netfix</a:t>
            </a:r>
            <a:r>
              <a:rPr lang="en-US" dirty="0"/>
              <a:t>, Yahoo, eBay, Hulu, IBM, and many more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36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Dynamo and BigTable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Three major papers were the seeds of the NoSQL movement</a:t>
            </a:r>
          </a:p>
          <a:p>
            <a:pPr lvl="1"/>
            <a:r>
              <a:rPr lang="en-US" altLang="en-US" sz="2200" dirty="0" err="1"/>
              <a:t>BigTable</a:t>
            </a:r>
            <a:r>
              <a:rPr lang="en-US" altLang="en-US" sz="2200" dirty="0"/>
              <a:t> (Google)</a:t>
            </a:r>
          </a:p>
          <a:p>
            <a:pPr lvl="1"/>
            <a:r>
              <a:rPr lang="en-US" altLang="en-US" sz="2200" dirty="0"/>
              <a:t>Dynamo (Amazon)</a:t>
            </a:r>
          </a:p>
          <a:p>
            <a:pPr lvl="2"/>
            <a:r>
              <a:rPr lang="en-US" altLang="en-US" sz="2000" dirty="0"/>
              <a:t>Distributed key-value data store</a:t>
            </a:r>
          </a:p>
          <a:p>
            <a:pPr lvl="2"/>
            <a:r>
              <a:rPr lang="en-US" altLang="en-US" sz="2000" dirty="0"/>
              <a:t>Eventual consistency</a:t>
            </a:r>
          </a:p>
          <a:p>
            <a:pPr lvl="1"/>
            <a:r>
              <a:rPr lang="en-US" altLang="en-US" sz="2400" dirty="0"/>
              <a:t>CAP Theorem (discuss in a sec ..)</a:t>
            </a:r>
          </a:p>
        </p:txBody>
      </p:sp>
    </p:spTree>
    <p:extLst>
      <p:ext uri="{BB962C8B-B14F-4D97-AF65-F5344CB8AC3E}">
        <p14:creationId xmlns:p14="http://schemas.microsoft.com/office/powerpoint/2010/main" val="39428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NoSQL</a:t>
            </a:r>
            <a:r>
              <a:rPr lang="es-ES_tradnl" dirty="0"/>
              <a:t> and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NoSQL comes from Internet, thus it is often related to the “big data” concept </a:t>
            </a:r>
          </a:p>
          <a:p>
            <a:r>
              <a:rPr lang="en-US" dirty="0"/>
              <a:t>How much big are “big data”? </a:t>
            </a:r>
          </a:p>
          <a:p>
            <a:pPr lvl="1"/>
            <a:r>
              <a:rPr lang="en-US" dirty="0"/>
              <a:t>Over few terabytes Enough to start spanning multiple storage units </a:t>
            </a:r>
          </a:p>
          <a:p>
            <a:r>
              <a:rPr lang="en-US" dirty="0"/>
              <a:t>Challenges  </a:t>
            </a:r>
          </a:p>
          <a:p>
            <a:pPr lvl="1"/>
            <a:r>
              <a:rPr lang="en-US" dirty="0"/>
              <a:t>Efficiently storing and accessing large amounts of data is difficult, even more considering fault tolerance and backups </a:t>
            </a:r>
          </a:p>
          <a:p>
            <a:pPr lvl="1"/>
            <a:r>
              <a:rPr lang="en-US" dirty="0"/>
              <a:t>Manipulating large data sets involves running immensely parallel processes</a:t>
            </a:r>
          </a:p>
          <a:p>
            <a:pPr lvl="1"/>
            <a:r>
              <a:rPr lang="en-US" dirty="0"/>
              <a:t>Managing continuously </a:t>
            </a:r>
            <a:r>
              <a:rPr lang="en-US" i="1" dirty="0"/>
              <a:t>evolving schema </a:t>
            </a:r>
            <a:r>
              <a:rPr lang="en-US" dirty="0"/>
              <a:t>and metadata for </a:t>
            </a:r>
            <a:r>
              <a:rPr lang="en-US" i="1" dirty="0"/>
              <a:t>semi-structured and un-structured</a:t>
            </a:r>
            <a:r>
              <a:rPr lang="en-US" dirty="0"/>
              <a:t> data is difficult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13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did we get here?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14144"/>
            <a:ext cx="7369175" cy="3886200"/>
          </a:xfrm>
        </p:spPr>
        <p:txBody>
          <a:bodyPr/>
          <a:lstStyle/>
          <a:p>
            <a:r>
              <a:rPr lang="en-US" altLang="en-US" sz="2400" dirty="0"/>
              <a:t>Explosion of social media sites (Facebook, Twitter) with large data needs</a:t>
            </a:r>
          </a:p>
          <a:p>
            <a:r>
              <a:rPr lang="en-US" altLang="en-US" sz="2400" dirty="0"/>
              <a:t>Rise of cloud-based solutions such as Amazon S3 (simple storage solution)</a:t>
            </a:r>
          </a:p>
          <a:p>
            <a:r>
              <a:rPr lang="en-US" altLang="en-US" sz="2400" dirty="0"/>
              <a:t>Just as moving to dynamically-typed languages (Python, Ruby, Groovy), a shift to dynamically-typed data with frequent schema changes</a:t>
            </a:r>
          </a:p>
          <a:p>
            <a:r>
              <a:rPr lang="en-US" altLang="en-US" sz="2400" dirty="0"/>
              <a:t>Open-source community</a:t>
            </a:r>
          </a:p>
        </p:txBody>
      </p:sp>
    </p:spTree>
    <p:extLst>
      <p:ext uri="{BB962C8B-B14F-4D97-AF65-F5344CB8AC3E}">
        <p14:creationId xmlns:p14="http://schemas.microsoft.com/office/powerpoint/2010/main" val="38295881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14651</TotalTime>
  <Words>2297</Words>
  <Application>Microsoft Office PowerPoint</Application>
  <PresentationFormat>On-screen Show (4:3)</PresentationFormat>
  <Paragraphs>258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Quicksand</vt:lpstr>
      <vt:lpstr>Arial</vt:lpstr>
      <vt:lpstr>Calibri</vt:lpstr>
      <vt:lpstr>Garamond</vt:lpstr>
      <vt:lpstr>Times New Roman</vt:lpstr>
      <vt:lpstr>Trebuchet MS</vt:lpstr>
      <vt:lpstr>Wingdings</vt:lpstr>
      <vt:lpstr>Wingdings 3</vt:lpstr>
      <vt:lpstr>Facet</vt:lpstr>
      <vt:lpstr>NoSQL</vt:lpstr>
      <vt:lpstr>NoSQL!</vt:lpstr>
      <vt:lpstr>RDBMS Characteristics</vt:lpstr>
      <vt:lpstr>No SQL?</vt:lpstr>
      <vt:lpstr>NoSQL Definition</vt:lpstr>
      <vt:lpstr>Where does NoSQL come from?</vt:lpstr>
      <vt:lpstr>Dynamo and BigTable</vt:lpstr>
      <vt:lpstr>NoSQL and Big Data</vt:lpstr>
      <vt:lpstr>How did we get here?</vt:lpstr>
      <vt:lpstr>Why are RDBMS not suitable for Big Data</vt:lpstr>
      <vt:lpstr>NoSQL Database Types</vt:lpstr>
      <vt:lpstr>Document Databases (Document Store)</vt:lpstr>
      <vt:lpstr>Document Databases (Document Store)</vt:lpstr>
      <vt:lpstr>JSON</vt:lpstr>
      <vt:lpstr>JSON syntax, I</vt:lpstr>
      <vt:lpstr>JSON syntax, II</vt:lpstr>
      <vt:lpstr>Document Databases, JSON</vt:lpstr>
      <vt:lpstr>Key/Value stores</vt:lpstr>
      <vt:lpstr>Sorted Ordered Column-Oriented Stores</vt:lpstr>
      <vt:lpstr>A Column Family</vt:lpstr>
      <vt:lpstr>Column Store Database</vt:lpstr>
      <vt:lpstr>Column vs Row</vt:lpstr>
      <vt:lpstr>Graph Databases</vt:lpstr>
      <vt:lpstr>Dealing with Big Data and Scalability</vt:lpstr>
      <vt:lpstr>NoSQL, No ACID</vt:lpstr>
      <vt:lpstr>CAP Theorem</vt:lpstr>
      <vt:lpstr>CAP</vt:lpstr>
      <vt:lpstr>CAP Theorem: Two out of Three</vt:lpstr>
      <vt:lpstr>Consistency or Availability</vt:lpstr>
      <vt:lpstr>Performance</vt:lpstr>
      <vt:lpstr>Where would I use it?</vt:lpstr>
      <vt:lpstr>Don’t forget about the DBA</vt:lpstr>
      <vt:lpstr>The Perfect Storm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Jingnan Xie</cp:lastModifiedBy>
  <cp:revision>465</cp:revision>
  <dcterms:created xsi:type="dcterms:W3CDTF">2009-12-29T10:39:27Z</dcterms:created>
  <dcterms:modified xsi:type="dcterms:W3CDTF">2022-11-03T00:28:46Z</dcterms:modified>
</cp:coreProperties>
</file>