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Relationship Id="rId5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33"/>
  </p:notesMasterIdLst>
  <p:sldIdLst>
    <p:sldId id="256" r:id="rId2"/>
    <p:sldId id="398" r:id="rId3"/>
    <p:sldId id="276" r:id="rId4"/>
    <p:sldId id="344" r:id="rId5"/>
    <p:sldId id="257" r:id="rId6"/>
    <p:sldId id="259" r:id="rId7"/>
    <p:sldId id="408" r:id="rId8"/>
    <p:sldId id="407" r:id="rId9"/>
    <p:sldId id="260" r:id="rId10"/>
    <p:sldId id="261" r:id="rId11"/>
    <p:sldId id="263" r:id="rId12"/>
    <p:sldId id="262" r:id="rId13"/>
    <p:sldId id="399" r:id="rId14"/>
    <p:sldId id="265" r:id="rId15"/>
    <p:sldId id="266" r:id="rId16"/>
    <p:sldId id="271" r:id="rId17"/>
    <p:sldId id="267" r:id="rId18"/>
    <p:sldId id="268" r:id="rId19"/>
    <p:sldId id="269" r:id="rId20"/>
    <p:sldId id="270" r:id="rId21"/>
    <p:sldId id="272" r:id="rId22"/>
    <p:sldId id="273" r:id="rId23"/>
    <p:sldId id="274" r:id="rId24"/>
    <p:sldId id="400" r:id="rId25"/>
    <p:sldId id="410" r:id="rId26"/>
    <p:sldId id="411" r:id="rId27"/>
    <p:sldId id="412" r:id="rId28"/>
    <p:sldId id="275" r:id="rId29"/>
    <p:sldId id="413" r:id="rId30"/>
    <p:sldId id="277" r:id="rId31"/>
    <p:sldId id="41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0" autoAdjust="0"/>
    <p:restoredTop sz="84603" autoAdjust="0"/>
  </p:normalViewPr>
  <p:slideViewPr>
    <p:cSldViewPr>
      <p:cViewPr varScale="1">
        <p:scale>
          <a:sx n="134" d="100"/>
          <a:sy n="134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ngnan Xie" userId="5c2f28a1-79a3-4aeb-a5f1-26f53b743562" providerId="ADAL" clId="{99442E2A-D9CC-5B17-AA62-8A182CB6386A}"/>
    <pc:docChg chg="modSld">
      <pc:chgData name="Jingnan Xie" userId="5c2f28a1-79a3-4aeb-a5f1-26f53b743562" providerId="ADAL" clId="{99442E2A-D9CC-5B17-AA62-8A182CB6386A}" dt="2025-11-21T15:46:37.039" v="2" actId="20577"/>
      <pc:docMkLst>
        <pc:docMk/>
      </pc:docMkLst>
      <pc:sldChg chg="modSp mod">
        <pc:chgData name="Jingnan Xie" userId="5c2f28a1-79a3-4aeb-a5f1-26f53b743562" providerId="ADAL" clId="{99442E2A-D9CC-5B17-AA62-8A182CB6386A}" dt="2025-11-21T15:46:37.039" v="2" actId="20577"/>
        <pc:sldMkLst>
          <pc:docMk/>
          <pc:sldMk cId="2653108481" sldId="414"/>
        </pc:sldMkLst>
        <pc:spChg chg="mod">
          <ac:chgData name="Jingnan Xie" userId="5c2f28a1-79a3-4aeb-a5f1-26f53b743562" providerId="ADAL" clId="{99442E2A-D9CC-5B17-AA62-8A182CB6386A}" dt="2025-11-21T15:46:37.039" v="2" actId="20577"/>
          <ac:spMkLst>
            <pc:docMk/>
            <pc:sldMk cId="2653108481" sldId="414"/>
            <ac:spMk id="3" creationId="{3B13057F-4506-D4EF-4063-B04752702E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430F92-E497-46A6-B98B-79AAD61B0CCE}" type="datetimeFigureOut">
              <a:rPr lang="en-US"/>
              <a:pPr>
                <a:defRPr/>
              </a:pPr>
              <a:t>11/21/25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12815A9-3DA8-4F04-934A-7C798F0DE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56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1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/>
              <a:t>Too much text. </a:t>
            </a:r>
          </a:p>
          <a:p>
            <a:pPr>
              <a:spcBef>
                <a:spcPct val="0"/>
              </a:spcBef>
            </a:pPr>
            <a:r>
              <a:rPr lang="en-US"/>
              <a:t>Open Source</a:t>
            </a:r>
          </a:p>
          <a:p>
            <a:pPr>
              <a:spcBef>
                <a:spcPct val="0"/>
              </a:spcBef>
            </a:pPr>
            <a:r>
              <a:rPr lang="en-US"/>
              <a:t>High Performance</a:t>
            </a:r>
          </a:p>
          <a:p>
            <a:pPr>
              <a:spcBef>
                <a:spcPct val="0"/>
              </a:spcBef>
            </a:pPr>
            <a:r>
              <a:rPr lang="en-US"/>
              <a:t>CA bullets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BDD380-8CED-4F1A-82CC-65CA903139CB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49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BDA14F-AEF1-4FAB-A0D3-454E55690AC4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0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342B34-D9A3-4BD2-8414-22E7C7E3F048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CAEAA-130F-4278-92FC-2B5D0C065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0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D7B0BB-F8D5-4164-9719-3172B64DCF83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1A02D-0097-4A1A-92B5-0D817D6EA7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4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2D7CF5-9845-4F7D-8AF3-5870CA6773DF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2C995-5C62-4ADA-A468-AF7C12DEE8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3809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FBEB4C-1284-44E1-A3DA-0D54A303599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7BFE0-57B9-42CA-B464-0B5C66DD5C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26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FBEB4C-1284-44E1-A3DA-0D54A303599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7BFE0-57B9-42CA-B464-0B5C66DD5C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2805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FBEB4C-1284-44E1-A3DA-0D54A303599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7BFE0-57B9-42CA-B464-0B5C66DD5C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79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E0DAB3-E7D5-47F0-8C07-4357514CA871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35F8C3-B8FA-4A3B-A466-2EAF2AFDF8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795961-833A-41D5-AEA8-1D92B4315D21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8BD4D-D16C-40C6-BC89-CE798598D7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6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C03FF1-C3CD-4345-9C1E-FA4B725D2009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AE134-B7BE-4830-8A50-60BB59522F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3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EEF479-4FAF-474F-9CB4-0A1392CECED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43382-CA8F-45AD-ABD4-EBD517C9FC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4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3ECC56-92DE-463D-BC83-1A36E9F7071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188DAA-A4CE-47E2-8A2A-594BFA02CF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9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F879B-00D1-471E-A0AF-67F6D669C091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B0992-2796-4559-9839-853DC5B179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8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1F349B-606F-4E20-82BF-62EAFC7D412A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30A4D-CBF0-4C3F-8FAB-33A91BDD3E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A9052B-59FF-47C9-90CD-A687D2AC9222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FB9C-766F-4D30-9D48-582A699B50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6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DBEF63-60DF-45A2-AC43-9A741D052802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05951-5DFF-4B46-9BA9-6E7B2B166E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1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0ED559-EF6F-43A2-B3EC-2D1A5F286BD9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BA9D9-22C0-4824-8E81-DEBAFB6E68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FBEB4C-1284-44E1-A3DA-0D54A3035994}" type="datetimeFigureOut">
              <a:rPr lang="en-US" smtClean="0"/>
              <a:pPr>
                <a:defRPr/>
              </a:pPr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A07BFE0-57B9-42CA-B464-0B5C66DD5C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0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ongodb.com/manual/tutorial/query-embedded-documents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ngodb.com/cloud/atlas/register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repo1.maven.org/maven2/org/mongodb/mongo-java-driver/3.12.11/mongo-java-driver-3.12.11.ja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ubtitle 2"/>
          <p:cNvSpPr>
            <a:spLocks noGrp="1"/>
          </p:cNvSpPr>
          <p:nvPr>
            <p:ph type="subTitle" idx="1"/>
          </p:nvPr>
        </p:nvSpPr>
        <p:spPr>
          <a:xfrm>
            <a:off x="152400" y="6172200"/>
            <a:ext cx="6400800" cy="533400"/>
          </a:xfrm>
        </p:spPr>
        <p:txBody>
          <a:bodyPr/>
          <a:lstStyle/>
          <a:p>
            <a:r>
              <a:rPr lang="en-US" sz="1200">
                <a:solidFill>
                  <a:schemeClr val="tx1"/>
                </a:solidFill>
              </a:rPr>
              <a:t>mongodb.org</a:t>
            </a:r>
          </a:p>
        </p:txBody>
      </p:sp>
      <p:pic>
        <p:nvPicPr>
          <p:cNvPr id="1945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0" y="2057400"/>
            <a:ext cx="51196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201613" y="5002213"/>
            <a:ext cx="8820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/>
              <a:t>Prof. Xie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BSON Types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536220"/>
              </p:ext>
            </p:extLst>
          </p:nvPr>
        </p:nvGraphicFramePr>
        <p:xfrm>
          <a:off x="1524000" y="1524000"/>
          <a:ext cx="5727994" cy="4642726"/>
        </p:xfrm>
        <a:graphic>
          <a:graphicData uri="http://schemas.openxmlformats.org/drawingml/2006/table">
            <a:tbl>
              <a:tblPr/>
              <a:tblGrid>
                <a:gridCol w="2857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0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354">
                <a:tc>
                  <a:txBody>
                    <a:bodyPr/>
                    <a:lstStyle/>
                    <a:p>
                      <a:r>
                        <a:rPr lang="en-US" sz="1200" b="1" dirty="0"/>
                        <a:t>Type</a:t>
                      </a:r>
                      <a:endParaRPr lang="en-US" sz="1200" dirty="0"/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Number</a:t>
                      </a:r>
                      <a:endParaRPr lang="en-US" sz="1200" dirty="0"/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Double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 dirty="0"/>
                        <a:t>String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 dirty="0"/>
                        <a:t>Object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 dirty="0"/>
                        <a:t>Array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Binary data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5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Object id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7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Boolean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8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Date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9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Null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10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Regular Expression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11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JavaScript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13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Symbol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14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JavaScript (with scope)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15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32-bit integer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Timestamp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17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64-bit integer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18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/>
                        <a:t>Min key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255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4354">
                <a:tc>
                  <a:txBody>
                    <a:bodyPr/>
                    <a:lstStyle/>
                    <a:p>
                      <a:r>
                        <a:rPr lang="en-US" sz="1200" dirty="0"/>
                        <a:t>Max key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127</a:t>
                      </a:r>
                    </a:p>
                  </a:txBody>
                  <a:tcPr marL="59552" marR="59552" marT="29776" marB="297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5881" name="Rectangle 5"/>
          <p:cNvSpPr>
            <a:spLocks noChangeArrowheads="1"/>
          </p:cNvSpPr>
          <p:nvPr/>
        </p:nvSpPr>
        <p:spPr bwMode="auto">
          <a:xfrm>
            <a:off x="381000" y="6400800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http://docs.mongodb.org/manual/reference/bson-types/</a:t>
            </a:r>
          </a:p>
        </p:txBody>
      </p:sp>
      <p:sp>
        <p:nvSpPr>
          <p:cNvPr id="35882" name="TextBox 1"/>
          <p:cNvSpPr txBox="1">
            <a:spLocks noChangeArrowheads="1"/>
          </p:cNvSpPr>
          <p:nvPr/>
        </p:nvSpPr>
        <p:spPr bwMode="auto">
          <a:xfrm>
            <a:off x="5715000" y="2657475"/>
            <a:ext cx="2514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The number can be used with the $type operator to query by type!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_id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4364963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By default, each document contains an _id field. This field has a number of special characteristics: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Value serves as primary key for collection.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Value is unique, immutable, and may be any non-array type.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Default data type is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ObjectId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which is “small, likely unique, fast to generate, and ordered.” Sorting on an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ObjectId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value is roughly equivalent to sorting on creation time.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mongoDB vs. SQL</a:t>
            </a:r>
          </a:p>
        </p:txBody>
      </p:sp>
      <p:graphicFrame>
        <p:nvGraphicFramePr>
          <p:cNvPr id="21562" name="Group 58"/>
          <p:cNvGraphicFramePr>
            <a:graphicFrameLocks noGrp="1"/>
          </p:cNvGraphicFramePr>
          <p:nvPr>
            <p:ph idx="1"/>
          </p:nvPr>
        </p:nvGraphicFramePr>
        <p:xfrm>
          <a:off x="609600" y="2160588"/>
          <a:ext cx="6348412" cy="3095625"/>
        </p:xfrm>
        <a:graphic>
          <a:graphicData uri="http://schemas.openxmlformats.org/drawingml/2006/table">
            <a:tbl>
              <a:tblPr/>
              <a:tblGrid>
                <a:gridCol w="3174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4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mongoDB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SQL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Document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Tuple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Collection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Table/View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PK: _id Field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PK: Any Attribute(s)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Uniformity not Required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Uniform Relation Schema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Index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Index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Embedded Structure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Joins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Shard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Partition</a:t>
                      </a:r>
                    </a:p>
                  </a:txBody>
                  <a:tcPr marL="70538" marR="705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2286000" y="3048000"/>
            <a:ext cx="6683375" cy="2057400"/>
          </a:xfrm>
        </p:spPr>
        <p:txBody>
          <a:bodyPr/>
          <a:lstStyle/>
          <a:p>
            <a:r>
              <a:rPr lang="en-US" sz="4400"/>
              <a:t>CRUD</a:t>
            </a:r>
            <a:br>
              <a:rPr lang="en-US" sz="4400"/>
            </a:br>
            <a:br>
              <a:rPr lang="en-US" sz="4400"/>
            </a:br>
            <a:r>
              <a:rPr lang="en-US" sz="2400" i="1"/>
              <a:t>Create, Read, Update, Delete</a:t>
            </a:r>
            <a:endParaRPr lang="en-US" sz="4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Using the Shell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8077200" cy="3778250"/>
          </a:xfrm>
        </p:spPr>
        <p:txBody>
          <a:bodyPr rtlCol="0"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check which </a:t>
            </a:r>
            <a:r>
              <a:rPr lang="en-US" sz="3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you’re using		</a:t>
            </a:r>
            <a:r>
              <a:rPr lang="en-US" sz="3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</a:t>
            </a:r>
            <a:endParaRPr lang="en-US" sz="3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Show all databases						show </a:t>
            </a:r>
            <a:r>
              <a:rPr lang="en-US" sz="3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dbs</a:t>
            </a:r>
            <a:endParaRPr lang="en-US" sz="3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Switch </a:t>
            </a:r>
            <a:r>
              <a:rPr lang="en-US" sz="3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db’s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/make a new one	     	use &lt;name&gt;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See what collections exist	     	     show collections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Note: </a:t>
            </a:r>
            <a:r>
              <a:rPr lang="en-US" sz="3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db’s</a:t>
            </a:r>
            <a:r>
              <a:rPr lang="en-US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are not actually created until you insert data!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4714" y="4215782"/>
            <a:ext cx="4953000" cy="71297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585341" y="3453782"/>
            <a:ext cx="5992002" cy="762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Using the Shell (cont.)</a:t>
            </a:r>
          </a:p>
        </p:txBody>
      </p:sp>
      <p:sp>
        <p:nvSpPr>
          <p:cNvPr id="43012" name="Content Placeholder 2"/>
          <p:cNvSpPr>
            <a:spLocks noGrp="1"/>
          </p:cNvSpPr>
          <p:nvPr>
            <p:ph idx="1"/>
          </p:nvPr>
        </p:nvSpPr>
        <p:spPr>
          <a:xfrm>
            <a:off x="607156" y="1524000"/>
            <a:ext cx="7317644" cy="4267200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sz="2400" dirty="0"/>
              <a:t>To insert documents into a collection/make a new collection:</a:t>
            </a:r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r>
              <a:rPr lang="en-US" sz="2800" dirty="0"/>
              <a:t>db.&lt;collection&gt;.</a:t>
            </a:r>
            <a:r>
              <a:rPr lang="en-US" sz="2800" dirty="0" err="1"/>
              <a:t>insertOne</a:t>
            </a:r>
            <a:r>
              <a:rPr lang="en-US" sz="2800" dirty="0"/>
              <a:t>(&lt;document&gt;)</a:t>
            </a:r>
          </a:p>
          <a:p>
            <a:pPr marL="0" indent="0">
              <a:buFont typeface="Arial" charset="0"/>
              <a:buNone/>
            </a:pPr>
            <a:r>
              <a:rPr lang="en-US" dirty="0">
                <a:sym typeface="Wingdings" pitchFamily="2" charset="2"/>
              </a:rPr>
              <a:t>&lt;=&gt;</a:t>
            </a:r>
          </a:p>
          <a:p>
            <a:pPr marL="0" indent="0">
              <a:buFont typeface="Arial" charset="0"/>
              <a:buNone/>
            </a:pPr>
            <a:r>
              <a:rPr lang="en-US" sz="2800" dirty="0"/>
              <a:t>INSERT INTO &lt;table&gt;</a:t>
            </a:r>
          </a:p>
          <a:p>
            <a:pPr marL="0" indent="0">
              <a:buFont typeface="Arial" charset="0"/>
              <a:buNone/>
            </a:pPr>
            <a:r>
              <a:rPr lang="en-US" sz="2800" dirty="0"/>
              <a:t>VALUES(&lt;</a:t>
            </a:r>
            <a:r>
              <a:rPr lang="en-US" sz="2800" dirty="0" err="1"/>
              <a:t>attributevalues</a:t>
            </a:r>
            <a:r>
              <a:rPr lang="en-US" sz="2800" dirty="0"/>
              <a:t>&gt;);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2514600"/>
            <a:ext cx="70104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Inserting Data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256463" cy="37782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/>
              <a:t>Insert one document</a:t>
            </a:r>
          </a:p>
          <a:p>
            <a:pPr marL="0" indent="0">
              <a:buFont typeface="Arial" charset="0"/>
              <a:buNone/>
            </a:pPr>
            <a:r>
              <a:rPr lang="en-US" sz="2600" dirty="0"/>
              <a:t>db.&lt;collection&gt;.</a:t>
            </a:r>
            <a:r>
              <a:rPr lang="en-US" sz="2600" dirty="0" err="1"/>
              <a:t>insertOne</a:t>
            </a:r>
            <a:r>
              <a:rPr lang="en-US" sz="2600" dirty="0"/>
              <a:t>({&lt;field&gt;:&lt;value&gt;})</a:t>
            </a:r>
          </a:p>
          <a:p>
            <a:pPr marL="0" indent="0">
              <a:buFont typeface="Arial" charset="0"/>
              <a:buNone/>
            </a:pPr>
            <a:endParaRPr lang="en-US" sz="2800" dirty="0"/>
          </a:p>
          <a:p>
            <a:pPr marL="0" indent="0">
              <a:buFont typeface="Arial" charset="0"/>
              <a:buNone/>
            </a:pPr>
            <a:r>
              <a:rPr lang="en-US" sz="2000" dirty="0"/>
              <a:t>Inserting a document with a field name new to the collection is inherently supported by the BSON model.</a:t>
            </a:r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r>
              <a:rPr lang="en-US" sz="2400" dirty="0"/>
              <a:t>To insert multiple documents, use</a:t>
            </a:r>
          </a:p>
          <a:p>
            <a:pPr marL="0" indent="0">
              <a:buFont typeface="Arial" charset="0"/>
              <a:buNone/>
            </a:pPr>
            <a:r>
              <a:rPr lang="en-US" sz="2400" dirty="0" err="1"/>
              <a:t>insertMany</a:t>
            </a:r>
            <a:r>
              <a:rPr lang="en-US" sz="2400" dirty="0"/>
              <a:t>()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90600" y="5082831"/>
            <a:ext cx="428625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3704052"/>
            <a:ext cx="3371850" cy="56673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200400" y="2053811"/>
            <a:ext cx="35052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Querying 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598" y="1524000"/>
            <a:ext cx="6705602" cy="433631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Done on collections.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all docs: db.&lt;collection&gt;.find()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Returns a cursor, which is iterated over shell to display first 20 results.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.limit(&lt;number&gt;) to limit results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 * FROM &lt;table&gt;;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one doc: db.&lt;collection&gt;.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findOne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95400" y="4267200"/>
            <a:ext cx="6934200" cy="155416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295400" y="2133600"/>
            <a:ext cx="6096000" cy="2133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Querying 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447800" y="1828800"/>
            <a:ext cx="7180263" cy="4083050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match a specific value: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db.&lt;collection&gt;.find({&lt;field&gt;:&lt;value&gt;})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“AND”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db.&lt;collection&gt;.find({&lt;field1&gt;:&lt;value1&gt;,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    &lt;field2&gt;:&lt;value2&gt;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    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 *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FROM &lt;table&gt;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WHERE &lt;field1&gt; = &lt;value1&gt; AND &lt;field2&gt; = &lt;value2&gt;;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43000" y="5524500"/>
            <a:ext cx="70104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143000" y="3690938"/>
            <a:ext cx="6596063" cy="134302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143000" y="1905000"/>
            <a:ext cx="3733800" cy="17065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Querying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133600"/>
            <a:ext cx="7332663" cy="3778250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db.&lt;collection&gt;.find({ $or: [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{&lt;field&gt;:&lt;value1&gt;},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{&lt;field&gt;:&lt;value2&gt;}]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})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ea typeface="MS Mincho" pitchFamily="49" charset="-128"/>
            </a:endParaRP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SELECT *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FROM &lt;table&gt;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MS Mincho" pitchFamily="49" charset="-128"/>
              </a:rPr>
              <a:t>WHERE &lt;field&gt; = &lt;value1&gt; OR &lt;field&gt; = &lt;value2&gt;;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Checking for multiple values of same field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db.&lt;collection&gt;.find({&lt;field&gt;: {$in [&lt;value&gt;, &lt;value&gt;]}})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1: Introduction &amp; Basics</a:t>
            </a:r>
          </a:p>
          <a:p>
            <a:r>
              <a:rPr lang="en-US" sz="2400" dirty="0"/>
              <a:t>2: CRUD</a:t>
            </a:r>
          </a:p>
          <a:p>
            <a:r>
              <a:rPr lang="en-US" sz="2400" dirty="0"/>
              <a:t>3: Schema Design</a:t>
            </a:r>
          </a:p>
          <a:p>
            <a:r>
              <a:rPr lang="en-US" sz="2400" dirty="0"/>
              <a:t>4</a:t>
            </a:r>
            <a:r>
              <a:rPr lang="en-US" sz="2400"/>
              <a:t>: Indices</a:t>
            </a:r>
            <a:endParaRPr lang="en-US" sz="2400" dirty="0"/>
          </a:p>
          <a:p>
            <a:r>
              <a:rPr lang="en-US" sz="2400" dirty="0"/>
              <a:t>5: Aggregation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1650" y="4953000"/>
            <a:ext cx="658495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68313" y="4071938"/>
            <a:ext cx="7608887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2486025"/>
            <a:ext cx="2514600" cy="1219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57200" y="1600200"/>
            <a:ext cx="77724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7318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Querying </a:t>
            </a:r>
          </a:p>
        </p:txBody>
      </p:sp>
      <p:sp>
        <p:nvSpPr>
          <p:cNvPr id="48134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768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/>
              <a:t>Including/excluding document fields</a:t>
            </a:r>
          </a:p>
          <a:p>
            <a:pPr marL="0" indent="0">
              <a:buFont typeface="Arial" charset="0"/>
              <a:buNone/>
            </a:pPr>
            <a:r>
              <a:rPr lang="en-US" sz="2400" dirty="0"/>
              <a:t>db.&lt;collection&gt;.find({&lt;field1&gt;:&lt;value&gt;}, {&lt;field2&gt;: 0})</a:t>
            </a:r>
          </a:p>
          <a:p>
            <a:pPr marL="0" indent="0">
              <a:buFont typeface="Arial" charset="0"/>
              <a:buNone/>
            </a:pPr>
            <a:endParaRPr lang="en-US" sz="2400" dirty="0"/>
          </a:p>
          <a:p>
            <a:pPr marL="0" indent="0">
              <a:buFont typeface="Arial" charset="0"/>
              <a:buNone/>
            </a:pPr>
            <a:r>
              <a:rPr lang="en-US" sz="2400" dirty="0"/>
              <a:t>SELECT field1</a:t>
            </a:r>
          </a:p>
          <a:p>
            <a:pPr marL="0" indent="0">
              <a:buFont typeface="Arial" charset="0"/>
              <a:buNone/>
            </a:pPr>
            <a:r>
              <a:rPr lang="en-US" sz="2400" dirty="0"/>
              <a:t>FROM &lt;table&gt;;</a:t>
            </a:r>
          </a:p>
          <a:p>
            <a:pPr marL="0" indent="0">
              <a:buFont typeface="Arial" charset="0"/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db.&lt;collection&gt;.find({&lt;field&gt;: { $exists: true}}) </a:t>
            </a:r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r>
              <a:rPr lang="en-US" sz="2400" dirty="0"/>
              <a:t>matches the documents that contain the field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73149" y="4724400"/>
            <a:ext cx="4114800" cy="12192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09599" y="1930400"/>
            <a:ext cx="7086600" cy="188753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Updating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935409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updateOne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{&lt;field1&gt;:&lt;value1&gt;}, 	//all docs in which field = value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{$set: {&lt;field2&gt;:&lt;value2&gt;}}, 		//set field to value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{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multi:true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} )		//update multiple docs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upsert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if true, creates a new doc when none matches search criteria.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UPDATE &lt;table&gt;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SET &lt;field2&gt; = &lt;value2&gt;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WHERE &lt;field1&gt; = &lt;value1&gt;;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47738" y="3962400"/>
            <a:ext cx="6934200" cy="1143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947738" y="2362200"/>
            <a:ext cx="6934200" cy="990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Updating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485063" cy="3778250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remove a field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db.&lt;collection&gt;.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updateOne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({&lt;field&gt;:&lt;value&gt;},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  { $unset: { &lt;field&gt;: 1}})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Replace all field-value pairs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db.&lt;collection&gt;.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updateOne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({&lt;field&gt;:&lt;value&gt;},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  { &lt;field&gt;:&lt;value&gt;, 						    			    &lt;field&gt;:&lt;value&gt;})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*NOTE: This overwrites ALL the contents of a document, even removing fields.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8800" y="5132388"/>
            <a:ext cx="6781800" cy="762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828800" y="3327400"/>
            <a:ext cx="3886200" cy="104298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828800" y="2511425"/>
            <a:ext cx="60198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D: Removal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180263" cy="3778250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Remove all records where field = value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db.&lt;collection&gt;.remove({&lt;field&gt;:&lt;value&gt;})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DELETE FROM &lt;table&gt;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WHERE &lt;field&gt; = &lt;value&gt;;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 above, but only remove first document</a:t>
            </a:r>
          </a:p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db.&lt;collection&gt;.remove({&lt;field&gt;:&lt;value&gt;}, true)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18849-CD27-4E43-9DB3-39D0E3009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4BD62-2B00-41A8-9934-94E366200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https://docs.mongodb.com/manual/tutorial/query-embedded-documents/</a:t>
            </a:r>
            <a:endParaRPr lang="en-US" dirty="0"/>
          </a:p>
          <a:p>
            <a:r>
              <a:rPr lang="en-US" dirty="0"/>
              <a:t>Check the use of limit, and regex</a:t>
            </a:r>
          </a:p>
          <a:p>
            <a:r>
              <a:rPr lang="en-US" dirty="0"/>
              <a:t>Mongo Java Driver</a:t>
            </a:r>
          </a:p>
          <a:p>
            <a:pPr marL="0" indent="0">
              <a:buNone/>
            </a:pPr>
            <a:r>
              <a:rPr lang="en-US" dirty="0"/>
              <a:t>https://mongodb.github.io/mongo-java-driver/3.8/builders/filters/</a:t>
            </a:r>
          </a:p>
        </p:txBody>
      </p:sp>
    </p:spTree>
    <p:extLst>
      <p:ext uri="{BB962C8B-B14F-4D97-AF65-F5344CB8AC3E}">
        <p14:creationId xmlns:p14="http://schemas.microsoft.com/office/powerpoint/2010/main" val="2857038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85F17-873C-4B6E-9467-8E7E64B7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MongoDB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C260A-F2DB-4D96-8E5A-F948F8B7F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Go to </a:t>
            </a:r>
            <a:r>
              <a:rPr lang="en-US" sz="2000" u="sng" dirty="0">
                <a:solidFill>
                  <a:srgbClr val="0563C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hlinkClick r:id="rId2"/>
              </a:rPr>
              <a:t>https://www.mongodb.com/cloud/atlas/register</a:t>
            </a:r>
            <a:r>
              <a:rPr lang="en-US" sz="20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, register an account and click “Get started free”. You can skip the next page or choose a language you like and click “continue”.</a:t>
            </a:r>
            <a:endParaRPr 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Choose “Shared Clusters” and create a cluster for FREE. On the next page, use all default settings and just click “Create Cluster”. You can change the cluster’s name if you want (The default name is Cluster0).</a:t>
            </a:r>
            <a:endParaRPr lang="en-US" sz="20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20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B39CEB-AD96-466A-BABD-01DF19FE2D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485" y="1528459"/>
            <a:ext cx="7103954" cy="381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8100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3C49B-5CFA-4B4F-B544-CAD011E3F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MongoDB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7090C-35F0-4CE9-B602-2307D7CC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69" y="2087449"/>
            <a:ext cx="6872800" cy="3484382"/>
          </a:xfrm>
        </p:spPr>
        <p:txBody>
          <a:bodyPr/>
          <a:lstStyle/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Click “CONNECT” in the red circle and “Add Your Current IP Address” so you can access the database locally. You can “Allow Access from Anywhere” if you want. Then, choose a simple Username and Password and</a:t>
            </a:r>
            <a:r>
              <a:rPr lang="en-US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do NOT forget them</a:t>
            </a: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In my example, I use “admin” as both the username and password. Then, you can click “Choose a connection method” and go to the next step.</a:t>
            </a:r>
            <a:endParaRPr lang="en-US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Click “Connect using MongoDB Compass”, download and install MongoDB Compass. Also, Copy and </a:t>
            </a:r>
            <a:r>
              <a:rPr lang="en-US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Keep the connection string. Do Not forget to replace &lt;password&gt; by your own password.</a:t>
            </a:r>
            <a:endParaRPr lang="en-US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For example, my connection string is</a:t>
            </a:r>
            <a:endParaRPr lang="en-US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mongodb+srv</a:t>
            </a:r>
            <a:r>
              <a:rPr lang="en-US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://admin:admin@cluster0.qixyo.mongodb.net/test</a:t>
            </a:r>
            <a:endParaRPr lang="en-US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67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8BCB54-8341-4F03-B7BD-5301AE60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9011" y="1031152"/>
            <a:ext cx="6303524" cy="451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674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919ED69-28EC-4330-B4AB-6BAC6CA994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849" y="1360657"/>
            <a:ext cx="7028398" cy="418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23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7829551" cy="37782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 err="1"/>
              <a:t>mongoDB</a:t>
            </a:r>
            <a:r>
              <a:rPr lang="en-US" sz="2800" dirty="0"/>
              <a:t> = “Hu</a:t>
            </a:r>
            <a:r>
              <a:rPr lang="en-US" sz="2800" b="1" dirty="0"/>
              <a:t>mongo</a:t>
            </a:r>
            <a:r>
              <a:rPr lang="en-US" sz="2800" dirty="0"/>
              <a:t>us DB”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Open-source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Document-based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“High performance, high availability”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Automatic scaling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C-P on CAP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4EE537-AA13-4CCA-8B10-5BE95D1334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9650" y="1585609"/>
            <a:ext cx="7601015" cy="3686783"/>
          </a:xfrm>
        </p:spPr>
      </p:pic>
    </p:spTree>
    <p:extLst>
      <p:ext uri="{BB962C8B-B14F-4D97-AF65-F5344CB8AC3E}">
        <p14:creationId xmlns:p14="http://schemas.microsoft.com/office/powerpoint/2010/main" val="3872039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B006-B790-5E88-D0F5-EB998D943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14400"/>
          </a:xfrm>
        </p:spPr>
        <p:txBody>
          <a:bodyPr/>
          <a:lstStyle/>
          <a:p>
            <a:r>
              <a:rPr lang="en-US" dirty="0"/>
              <a:t>Set Up Eclipse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3057F-4506-D4EF-4063-B04752702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00200"/>
            <a:ext cx="7315201" cy="4441163"/>
          </a:xfrm>
        </p:spPr>
        <p:txBody>
          <a:bodyPr>
            <a:normAutofit/>
          </a:bodyPr>
          <a:lstStyle/>
          <a:p>
            <a:r>
              <a:rPr lang="en-US" sz="2400" dirty="0"/>
              <a:t>Create a new Java Project </a:t>
            </a:r>
          </a:p>
          <a:p>
            <a:r>
              <a:rPr lang="en-US" sz="2400" dirty="0"/>
              <a:t>Download the MongoDB Java driver here:</a:t>
            </a:r>
          </a:p>
          <a:p>
            <a:r>
              <a:rPr lang="en-US" sz="2400" dirty="0">
                <a:hlinkClick r:id="rId2"/>
              </a:rPr>
              <a:t>https://repo1.maven.org/maven2/org/mongodb/mongo-java-driver/3.12.11/mongo-java-driver-3.12.11.jar</a:t>
            </a:r>
            <a:endParaRPr lang="en-US" sz="2400" dirty="0"/>
          </a:p>
          <a:p>
            <a:r>
              <a:rPr lang="en-US" sz="2400" dirty="0"/>
              <a:t>Add the driver as an external jar for your new Java Project</a:t>
            </a:r>
          </a:p>
          <a:p>
            <a:r>
              <a:rPr lang="en-US" sz="2400"/>
              <a:t>Let us </a:t>
            </a:r>
            <a:r>
              <a:rPr lang="en-US" sz="2400" dirty="0"/>
              <a:t>check some examples </a:t>
            </a:r>
          </a:p>
        </p:txBody>
      </p:sp>
    </p:spTree>
    <p:extLst>
      <p:ext uri="{BB962C8B-B14F-4D97-AF65-F5344CB8AC3E}">
        <p14:creationId xmlns:p14="http://schemas.microsoft.com/office/powerpoint/2010/main" val="2653108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4900" y="381000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Model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Document-Based (max 16 MB)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Each document is like a record/row in RDB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Documents are in BSON format, consisting of field-value pairs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collection stores multiple documents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Collections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Have index set in common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Like tables of relational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db’s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Documents do not have to have uniform structure</a:t>
            </a:r>
          </a:p>
          <a:p>
            <a:pPr marL="457200" lvl="1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lvl="1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-docs.mongodb.org/manual/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BSON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“Binary JSON” with more data types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Binary-encoded JSON-like docs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Also allows “referencing”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Embedded structure reduces need for joins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Goals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Lightweight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Traversable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Efficient (decoding and encoding)</a:t>
            </a:r>
          </a:p>
          <a:p>
            <a:pPr marL="457200" lvl="1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896A3-B654-D995-2941-30BA0AF35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28600"/>
            <a:ext cx="6347713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BSON vs. JSON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99D77C-DF1B-B4D5-875A-4DB0D879C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814" y="990600"/>
            <a:ext cx="7928786" cy="5638800"/>
          </a:xfrm>
        </p:spPr>
      </p:pic>
    </p:spTree>
    <p:extLst>
      <p:ext uri="{BB962C8B-B14F-4D97-AF65-F5344CB8AC3E}">
        <p14:creationId xmlns:p14="http://schemas.microsoft.com/office/powerpoint/2010/main" val="2703841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355D37F-1484-46EE-9F12-376FA23F33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95400"/>
            <a:ext cx="8001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6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BSON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/>
              <a:t>{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 b="1"/>
              <a:t>"_id"</a:t>
            </a:r>
            <a:r>
              <a:rPr lang="en-US" sz="2600"/>
              <a:t> : 	"37010"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 b="1"/>
              <a:t>"city"</a:t>
            </a:r>
            <a:r>
              <a:rPr lang="en-US" sz="2600"/>
              <a:t> : 	"ADAMS",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 b="1"/>
              <a:t>"pop"</a:t>
            </a:r>
            <a:r>
              <a:rPr lang="en-US" sz="2600"/>
              <a:t> : 	2660,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 b="1"/>
              <a:t>"state"</a:t>
            </a:r>
            <a:r>
              <a:rPr lang="en-US" sz="2600"/>
              <a:t> : 	"TN",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 b="1"/>
              <a:t>“councilman”</a:t>
            </a:r>
            <a:r>
              <a:rPr lang="en-US" sz="2600"/>
              <a:t> : {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/>
              <a:t>		      </a:t>
            </a:r>
            <a:r>
              <a:rPr lang="en-US" sz="2600" b="1"/>
              <a:t>name:</a:t>
            </a:r>
            <a:r>
              <a:rPr lang="en-US" sz="2600"/>
              <a:t> “John Smith”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/>
              <a:t>		      </a:t>
            </a:r>
            <a:r>
              <a:rPr lang="en-US" sz="2600" b="1"/>
              <a:t>address:</a:t>
            </a:r>
            <a:r>
              <a:rPr lang="en-US" sz="2600"/>
              <a:t> “13 Scenic Way”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/>
              <a:t>		   }</a:t>
            </a:r>
          </a:p>
          <a:p>
            <a:pPr marL="0" indent="0">
              <a:lnSpc>
                <a:spcPct val="90000"/>
              </a:lnSpc>
              <a:buFont typeface="Wingdings 3" pitchFamily="18" charset="2"/>
              <a:buNone/>
            </a:pPr>
            <a:r>
              <a:rPr lang="en-US" sz="2600"/>
              <a:t>}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  <a:p>
            <a:pPr marL="0" indent="0">
              <a:lnSpc>
                <a:spcPct val="90000"/>
              </a:lnSpc>
              <a:buFont typeface="Arial" charset="0"/>
              <a:buChar char="•"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8dde695-4535-408a-8dbf-d6791aad1a12}" enabled="1" method="Standard" siteId="{92ec3794-b8f0-4f93-b733-7a30a8a2b51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4158</TotalTime>
  <Words>1382</Words>
  <Application>Microsoft Macintosh PowerPoint</Application>
  <PresentationFormat>On-screen Show (4:3)</PresentationFormat>
  <Paragraphs>235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MS Mincho</vt:lpstr>
      <vt:lpstr>Arial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Outline</vt:lpstr>
      <vt:lpstr>History</vt:lpstr>
      <vt:lpstr>PowerPoint Presentation</vt:lpstr>
      <vt:lpstr>Data Model</vt:lpstr>
      <vt:lpstr>BSON </vt:lpstr>
      <vt:lpstr>BSON vs. JSON</vt:lpstr>
      <vt:lpstr>PowerPoint Presentation</vt:lpstr>
      <vt:lpstr>BSON Example</vt:lpstr>
      <vt:lpstr>BSON Types</vt:lpstr>
      <vt:lpstr>The _id Field</vt:lpstr>
      <vt:lpstr>mongoDB vs. SQL</vt:lpstr>
      <vt:lpstr>CRUD  Create, Read, Update, Delete</vt:lpstr>
      <vt:lpstr>CRUD: Using the Shell</vt:lpstr>
      <vt:lpstr>CRUD: Using the Shell (cont.)</vt:lpstr>
      <vt:lpstr>CRUD: Inserting Data</vt:lpstr>
      <vt:lpstr>CRUD: Querying </vt:lpstr>
      <vt:lpstr>CRUD: Querying </vt:lpstr>
      <vt:lpstr>CRUD: Querying </vt:lpstr>
      <vt:lpstr>CRUD: Querying </vt:lpstr>
      <vt:lpstr>CRUD: Updating</vt:lpstr>
      <vt:lpstr>CRUD: Updating</vt:lpstr>
      <vt:lpstr>CRUD: Removal</vt:lpstr>
      <vt:lpstr>More Queries</vt:lpstr>
      <vt:lpstr>Set up MongoDB</vt:lpstr>
      <vt:lpstr>PowerPoint Presentation</vt:lpstr>
      <vt:lpstr>Set up MongoDB</vt:lpstr>
      <vt:lpstr>PowerPoint Presentation</vt:lpstr>
      <vt:lpstr>PowerPoint Presentation</vt:lpstr>
      <vt:lpstr>PowerPoint Presentation</vt:lpstr>
      <vt:lpstr>Set Up Eclipse Environment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Library Public Computer</dc:creator>
  <cp:lastModifiedBy>Jingnan Xie</cp:lastModifiedBy>
  <cp:revision>70</cp:revision>
  <dcterms:created xsi:type="dcterms:W3CDTF">2014-02-16T22:38:42Z</dcterms:created>
  <dcterms:modified xsi:type="dcterms:W3CDTF">2025-11-21T15:46:40Z</dcterms:modified>
</cp:coreProperties>
</file>