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408" r:id="rId3"/>
    <p:sldId id="372" r:id="rId4"/>
    <p:sldId id="373" r:id="rId5"/>
    <p:sldId id="375" r:id="rId6"/>
    <p:sldId id="376" r:id="rId7"/>
    <p:sldId id="377" r:id="rId8"/>
    <p:sldId id="378" r:id="rId9"/>
    <p:sldId id="403" r:id="rId10"/>
    <p:sldId id="404" r:id="rId11"/>
    <p:sldId id="405" r:id="rId12"/>
    <p:sldId id="406" r:id="rId13"/>
    <p:sldId id="382" r:id="rId14"/>
    <p:sldId id="383" r:id="rId15"/>
    <p:sldId id="386" r:id="rId16"/>
    <p:sldId id="384" r:id="rId17"/>
    <p:sldId id="387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409" r:id="rId34"/>
    <p:sldId id="360" r:id="rId35"/>
    <p:sldId id="361" r:id="rId36"/>
    <p:sldId id="401" r:id="rId37"/>
    <p:sldId id="402" r:id="rId38"/>
    <p:sldId id="362" r:id="rId39"/>
    <p:sldId id="365" r:id="rId40"/>
    <p:sldId id="366" r:id="rId41"/>
    <p:sldId id="367" r:id="rId42"/>
    <p:sldId id="370" r:id="rId43"/>
    <p:sldId id="3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42B34-D9A3-4BD2-8414-22E7C7E3F048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CAEAA-130F-4278-92FC-2B5D0C065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7B0BB-F8D5-4164-9719-3172B64DCF83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1A02D-0097-4A1A-92B5-0D817D6EA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D7CF5-9845-4F7D-8AF3-5870CA6773DF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2C995-5C62-4ADA-A468-AF7C12DEE8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96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BEB4C-1284-44E1-A3DA-0D54A303599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7BFE0-57B9-42CA-B464-0B5C66DD5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BEB4C-1284-44E1-A3DA-0D54A303599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7BFE0-57B9-42CA-B464-0B5C66DD5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45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BEB4C-1284-44E1-A3DA-0D54A303599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7BFE0-57B9-42CA-B464-0B5C66DD5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0DAB3-E7D5-47F0-8C07-4357514CA871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F8C3-B8FA-4A3B-A466-2EAF2AFDF8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95961-833A-41D5-AEA8-1D92B4315D21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BD4D-D16C-40C6-BC89-CE798598D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03FF1-C3CD-4345-9C1E-FA4B725D2009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E134-B7BE-4830-8A50-60BB59522F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EF479-4FAF-474F-9CB4-0A1392CECED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43382-CA8F-45AD-ABD4-EBD517C9F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C56-92DE-463D-BC83-1A36E9F7071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88DAA-A4CE-47E2-8A2A-594BFA02CF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F879B-00D1-471E-A0AF-67F6D669C091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B0992-2796-4559-9839-853DC5B17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F349B-606F-4E20-82BF-62EAFC7D412A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30A4D-CBF0-4C3F-8FAB-33A91BDD3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9052B-59FF-47C9-90CD-A687D2AC9222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FB9C-766F-4D30-9D48-582A699B50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BEF63-60DF-45A2-AC43-9A741D052802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05951-5DFF-4B46-9BA9-6E7B2B166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D559-EF6F-43A2-B3EC-2D1A5F286BD9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BA9D9-22C0-4824-8E81-DEBAFB6E6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8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FBEB4C-1284-44E1-A3DA-0D54A3035994}" type="datetimeFigureOut">
              <a:rPr lang="en-US" smtClean="0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07BFE0-57B9-42CA-B464-0B5C66DD5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60F4-FE80-2A0B-7A7A-C674DCD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572" y="2764465"/>
            <a:ext cx="8463617" cy="166074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More on MongoDB</a:t>
            </a:r>
          </a:p>
        </p:txBody>
      </p:sp>
    </p:spTree>
    <p:extLst>
      <p:ext uri="{BB962C8B-B14F-4D97-AF65-F5344CB8AC3E}">
        <p14:creationId xmlns:p14="http://schemas.microsoft.com/office/powerpoint/2010/main" val="209889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67C1-0D70-4BA5-BFA7-8259CD1F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710F2-1D91-45BE-B071-9A55DDF17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447801"/>
            <a:ext cx="6119112" cy="4594225"/>
          </a:xfrm>
        </p:spPr>
      </p:pic>
    </p:spTree>
    <p:extLst>
      <p:ext uri="{BB962C8B-B14F-4D97-AF65-F5344CB8AC3E}">
        <p14:creationId xmlns:p14="http://schemas.microsoft.com/office/powerpoint/2010/main" val="396890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7F4D-EBEA-45A1-9963-AA5D1D19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Linking/Referencing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0FD7-ADED-40CC-94C5-4402BC0B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447801"/>
            <a:ext cx="6347714" cy="4593563"/>
          </a:xfrm>
        </p:spPr>
        <p:txBody>
          <a:bodyPr/>
          <a:lstStyle/>
          <a:p>
            <a:r>
              <a:rPr lang="en-US" b="0" i="0" dirty="0">
                <a:solidFill>
                  <a:srgbClr val="21313C"/>
                </a:solidFill>
                <a:effectLst/>
                <a:latin typeface="Akzidenz"/>
              </a:rPr>
              <a:t>Instead of storing all of the reviews with the product, you can split the collection into two collections: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EEDA6-BF12-4A84-AE79-467F74BC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362201"/>
            <a:ext cx="6705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2FE811-89E2-4A97-849C-4F1CA98E2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143001"/>
            <a:ext cx="6629400" cy="4899025"/>
          </a:xfrm>
        </p:spPr>
      </p:pic>
    </p:spTree>
    <p:extLst>
      <p:ext uri="{BB962C8B-B14F-4D97-AF65-F5344CB8AC3E}">
        <p14:creationId xmlns:p14="http://schemas.microsoft.com/office/powerpoint/2010/main" val="242165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vs. Embedding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Embedding is a bit like pre-joining data</a:t>
            </a:r>
          </a:p>
          <a:p>
            <a:r>
              <a:rPr lang="en-US" sz="2400"/>
              <a:t>Document level operations are easy for the server to handle</a:t>
            </a:r>
          </a:p>
          <a:p>
            <a:r>
              <a:rPr lang="en-US" sz="2400"/>
              <a:t>Embed when the “many” objects always appear with (viewed in the context of) their parents.</a:t>
            </a:r>
          </a:p>
          <a:p>
            <a:r>
              <a:rPr lang="en-US" sz="2400"/>
              <a:t>Linking when you need more flexibility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to many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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Can put relation in either one of the documents (linking in one of the documents)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Focus how data is accessed/queried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N W3"/>
                <a:cs typeface="ヒラギノ角ゴ ProN W3"/>
                <a:sym typeface="PT Sans"/>
              </a:rPr>
              <a:t>Example 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2127251" y="2238375"/>
            <a:ext cx="6138863" cy="437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55588" indent="-255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457200" indent="-457200" defTabSz="457200">
              <a:lnSpc>
                <a:spcPts val="3500"/>
              </a:lnSpc>
              <a:spcBef>
                <a:spcPts val="1200"/>
              </a:spcBef>
              <a:buClr>
                <a:srgbClr val="0075BF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Trebuchet MS" panose="020B0603020202020204"/>
                <a:ea typeface="PT Sans" charset="0"/>
                <a:cs typeface="PT Sans" charset="0"/>
                <a:sym typeface="PT Sans" charset="0"/>
              </a:rPr>
              <a:t>Each patron may have multiple addresses</a:t>
            </a:r>
          </a:p>
          <a:p>
            <a:pPr marL="457200" indent="-457200" defTabSz="457200">
              <a:lnSpc>
                <a:spcPts val="3500"/>
              </a:lnSpc>
              <a:spcBef>
                <a:spcPts val="1200"/>
              </a:spcBef>
              <a:buClr>
                <a:srgbClr val="0075BF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Trebuchet MS" panose="020B0603020202020204"/>
                <a:ea typeface="PT Sans" charset="0"/>
                <a:cs typeface="PT Sans" charset="0"/>
                <a:sym typeface="PT Sans" charset="0"/>
              </a:rPr>
              <a:t>Each address belongs to one patron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65538" name="Rectangle 1"/>
          <p:cNvSpPr>
            <a:spLocks/>
          </p:cNvSpPr>
          <p:nvPr/>
        </p:nvSpPr>
        <p:spPr bwMode="auto">
          <a:xfrm>
            <a:off x="2324101" y="1651000"/>
            <a:ext cx="59166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193B9-3E60-47DD-8D96-625FEE49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447801"/>
            <a:ext cx="6233413" cy="4663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PT Sans"/>
                <a:cs typeface="PT Sans"/>
                <a:sym typeface="PT Sans"/>
              </a:rPr>
              <a:t>Embedding</a:t>
            </a:r>
            <a:endParaRPr lang="en-US" dirty="0">
              <a:ea typeface="ヒラギノ角ゴ ProN W3"/>
              <a:cs typeface="ヒラギノ角ゴ ProN W3"/>
              <a:sym typeface="PT San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AC186BE-1F57-4601-B80C-314ACA5CB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817" y="1600200"/>
            <a:ext cx="6861583" cy="4800600"/>
          </a:xfrm>
        </p:spPr>
      </p:pic>
      <p:sp>
        <p:nvSpPr>
          <p:cNvPr id="68611" name="Rectangle 4"/>
          <p:cNvSpPr>
            <a:spLocks/>
          </p:cNvSpPr>
          <p:nvPr/>
        </p:nvSpPr>
        <p:spPr bwMode="auto">
          <a:xfrm>
            <a:off x="4468814" y="6264275"/>
            <a:ext cx="3254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5146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dirty="0"/>
              <a:t>Index in MongoDB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86688" cy="8683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Before</a:t>
            </a:r>
            <a:r>
              <a:rPr lang="en-US"/>
              <a:t> Index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657476" y="1131889"/>
            <a:ext cx="6511925" cy="1189037"/>
          </a:xfrm>
        </p:spPr>
        <p:txBody>
          <a:bodyPr/>
          <a:lstStyle/>
          <a:p>
            <a:r>
              <a:rPr lang="en-US" b="1"/>
              <a:t>What does database normally do when we query?</a:t>
            </a:r>
          </a:p>
          <a:p>
            <a:pPr lvl="1"/>
            <a:r>
              <a:rPr lang="en-US" sz="1800" b="1"/>
              <a:t>MongoDB must scan </a:t>
            </a:r>
            <a:r>
              <a:rPr lang="en-US" sz="1800" b="1">
                <a:solidFill>
                  <a:srgbClr val="FF0000"/>
                </a:solidFill>
              </a:rPr>
              <a:t>every</a:t>
            </a:r>
            <a:r>
              <a:rPr lang="en-US" sz="1800" b="1"/>
              <a:t> document.</a:t>
            </a:r>
          </a:p>
          <a:p>
            <a:pPr lvl="1"/>
            <a:r>
              <a:rPr lang="en-US" sz="1800" b="1"/>
              <a:t>Inefficient because process </a:t>
            </a:r>
            <a:r>
              <a:rPr lang="en-US" sz="1800" b="1">
                <a:solidFill>
                  <a:srgbClr val="FF0000"/>
                </a:solidFill>
              </a:rPr>
              <a:t>large volume</a:t>
            </a:r>
            <a:r>
              <a:rPr lang="en-US" sz="1800" b="1"/>
              <a:t> of data</a:t>
            </a:r>
          </a:p>
          <a:p>
            <a:endParaRPr lang="en-US" sz="1600"/>
          </a:p>
        </p:txBody>
      </p:sp>
      <p:pic>
        <p:nvPicPr>
          <p:cNvPr id="727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7963" y="3594100"/>
            <a:ext cx="298926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Left Arrow 5"/>
          <p:cNvSpPr>
            <a:spLocks noChangeArrowheads="1"/>
          </p:cNvSpPr>
          <p:nvPr/>
        </p:nvSpPr>
        <p:spPr bwMode="auto">
          <a:xfrm>
            <a:off x="3575051" y="4292600"/>
            <a:ext cx="2830513" cy="509588"/>
          </a:xfrm>
          <a:prstGeom prst="leftArrow">
            <a:avLst>
              <a:gd name="adj1" fmla="val 50000"/>
              <a:gd name="adj2" fmla="val 500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371725" y="2320925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  <a:latin typeface="Trebuchet MS" panose="020B0603020202020204"/>
              </a:rPr>
              <a:t>db.</a:t>
            </a:r>
            <a:r>
              <a:rPr lang="en-US">
                <a:solidFill>
                  <a:srgbClr val="FF0000"/>
                </a:solidFill>
                <a:latin typeface="Trebuchet MS" panose="020B0603020202020204"/>
              </a:rPr>
              <a:t>users</a:t>
            </a:r>
            <a:r>
              <a:rPr lang="en-US">
                <a:solidFill>
                  <a:prstClr val="black"/>
                </a:solidFill>
                <a:latin typeface="Trebuchet MS" panose="020B0603020202020204"/>
              </a:rPr>
              <a:t>.find( { score: { “$lt” : 30} } ) </a:t>
            </a:r>
          </a:p>
        </p:txBody>
      </p:sp>
      <p:sp>
        <p:nvSpPr>
          <p:cNvPr id="72710" name="Up Arrow 7"/>
          <p:cNvSpPr>
            <a:spLocks noChangeArrowheads="1"/>
          </p:cNvSpPr>
          <p:nvPr/>
        </p:nvSpPr>
        <p:spPr bwMode="auto">
          <a:xfrm>
            <a:off x="2832100" y="2846388"/>
            <a:ext cx="433388" cy="1014412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7271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475" y="3981450"/>
            <a:ext cx="781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9F4B-42A0-1467-7815-CE4DE528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942753"/>
          </a:xfrm>
        </p:spPr>
        <p:txBody>
          <a:bodyPr>
            <a:no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0D1F-BA43-B14B-6A7A-23232F7F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929511"/>
            <a:ext cx="8463619" cy="4318889"/>
          </a:xfrm>
        </p:spPr>
        <p:txBody>
          <a:bodyPr/>
          <a:lstStyle/>
          <a:p>
            <a:r>
              <a:rPr lang="en-US" sz="3200" dirty="0"/>
              <a:t>Schema Design</a:t>
            </a:r>
          </a:p>
          <a:p>
            <a:pPr lvl="1"/>
            <a:r>
              <a:rPr lang="en-US" sz="3200" dirty="0"/>
              <a:t>Linking </a:t>
            </a:r>
          </a:p>
          <a:p>
            <a:pPr lvl="1"/>
            <a:r>
              <a:rPr lang="en-US" sz="3200" dirty="0"/>
              <a:t>Embedding</a:t>
            </a:r>
          </a:p>
          <a:p>
            <a:r>
              <a:rPr lang="en-US" sz="3200" dirty="0"/>
              <a:t>Indexing</a:t>
            </a:r>
          </a:p>
          <a:p>
            <a:r>
              <a:rPr lang="en-US" sz="3200" dirty="0"/>
              <a:t>Aggregation Pipelines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950" y="1289051"/>
            <a:ext cx="4768850" cy="1450975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Indexes are special data structures that store a small portion of the </a:t>
            </a:r>
            <a:r>
              <a:rPr lang="en-US" sz="1800" b="1" dirty="0">
                <a:solidFill>
                  <a:srgbClr val="FF0000"/>
                </a:solidFill>
              </a:rPr>
              <a:t>collection</a:t>
            </a:r>
            <a:r>
              <a:rPr lang="en-US" sz="1800" b="1" dirty="0"/>
              <a:t>’s data set in an easy to traverse form.</a:t>
            </a:r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3162300" y="5934075"/>
            <a:ext cx="543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100" b="1">
                <a:solidFill>
                  <a:prstClr val="black"/>
                </a:solidFill>
                <a:latin typeface="Trebuchet MS" panose="020B0603020202020204"/>
              </a:rPr>
              <a:t>Diagram of a query that uses an index to select</a:t>
            </a:r>
          </a:p>
        </p:txBody>
      </p:sp>
      <p:cxnSp>
        <p:nvCxnSpPr>
          <p:cNvPr id="73732" name="Straight Connector 7"/>
          <p:cNvCxnSpPr>
            <a:cxnSpLocks noChangeShapeType="1"/>
          </p:cNvCxnSpPr>
          <p:nvPr/>
        </p:nvCxnSpPr>
        <p:spPr bwMode="auto">
          <a:xfrm>
            <a:off x="6400801" y="2032001"/>
            <a:ext cx="1903413" cy="119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8025" y="1490663"/>
            <a:ext cx="781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7" descr="C:\Users\defuser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2819400"/>
            <a:ext cx="5791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Left Arrow 15"/>
          <p:cNvSpPr>
            <a:spLocks noChangeArrowheads="1"/>
          </p:cNvSpPr>
          <p:nvPr/>
        </p:nvSpPr>
        <p:spPr bwMode="auto">
          <a:xfrm rot="5400000">
            <a:off x="8395494" y="4412457"/>
            <a:ext cx="647700" cy="360362"/>
          </a:xfrm>
          <a:prstGeom prst="left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3736" name="TextBox 9"/>
          <p:cNvSpPr txBox="1">
            <a:spLocks noChangeArrowheads="1"/>
          </p:cNvSpPr>
          <p:nvPr/>
        </p:nvSpPr>
        <p:spPr bwMode="auto">
          <a:xfrm>
            <a:off x="8337550" y="4989513"/>
            <a:ext cx="827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Index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in 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1773238"/>
            <a:ext cx="4967287" cy="4392612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db.users.ensureIndex</a:t>
            </a:r>
            <a:r>
              <a:rPr lang="en-US" sz="1800" dirty="0"/>
              <a:t>( { score: 1 } ) 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db.users.getIndexes</a:t>
            </a:r>
            <a:r>
              <a:rPr lang="en-US" sz="1800" dirty="0"/>
              <a:t>()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Drop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db.users.dropIndex</a:t>
            </a:r>
            <a:r>
              <a:rPr lang="en-US" sz="1800" dirty="0"/>
              <a:t>( {score: 1} ) 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Explain—Explain 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db.users.find</a:t>
            </a:r>
            <a:r>
              <a:rPr lang="en-US" sz="1800" dirty="0"/>
              <a:t>().explain()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/>
              <a:t>Returns a document that describes the process and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db.users.find</a:t>
            </a:r>
            <a:r>
              <a:rPr lang="en-US" sz="1800" dirty="0"/>
              <a:t>().hint({score: 1})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dirty="0" err="1"/>
              <a:t>Overide</a:t>
            </a:r>
            <a:r>
              <a:rPr lang="en-US" sz="1800" dirty="0"/>
              <a:t> </a:t>
            </a:r>
            <a:r>
              <a:rPr lang="en-US" sz="1800" dirty="0" err="1"/>
              <a:t>MongoDB’s</a:t>
            </a:r>
            <a:r>
              <a:rPr lang="en-US" sz="1800" dirty="0"/>
              <a:t> default index selection</a:t>
            </a:r>
          </a:p>
          <a:p>
            <a:pPr lvl="1">
              <a:buFont typeface="Wingdings 3" charset="2"/>
              <a:buChar char=""/>
              <a:defRPr/>
            </a:pPr>
            <a:endParaRPr lang="en-US" sz="1400" dirty="0"/>
          </a:p>
          <a:p>
            <a:pPr lvl="1">
              <a:buFont typeface="Wingdings 3" charset="2"/>
              <a:buChar char=""/>
              <a:defRPr/>
            </a:pPr>
            <a:endParaRPr lang="en-US" sz="1000" b="1" dirty="0"/>
          </a:p>
          <a:p>
            <a:pPr>
              <a:buFont typeface="Wingdings 3" charset="2"/>
              <a:buChar char=""/>
              <a:defRPr/>
            </a:pPr>
            <a:endParaRPr lang="en-US" sz="2200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sp>
        <p:nvSpPr>
          <p:cNvPr id="74755" name="TextBox 4"/>
          <p:cNvSpPr txBox="1">
            <a:spLocks noChangeArrowheads="1"/>
          </p:cNvSpPr>
          <p:nvPr/>
        </p:nvSpPr>
        <p:spPr bwMode="auto">
          <a:xfrm>
            <a:off x="2063750" y="134143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Operations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1955801" y="1225550"/>
            <a:ext cx="4968875" cy="4940300"/>
          </a:xfrm>
          <a:prstGeom prst="rect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in MongoDB</a:t>
            </a:r>
          </a:p>
        </p:txBody>
      </p:sp>
      <p:sp>
        <p:nvSpPr>
          <p:cNvPr id="75778" name="Rectangle 11"/>
          <p:cNvSpPr>
            <a:spLocks noChangeArrowheads="1"/>
          </p:cNvSpPr>
          <p:nvPr/>
        </p:nvSpPr>
        <p:spPr bwMode="auto">
          <a:xfrm>
            <a:off x="2027238" y="1341439"/>
            <a:ext cx="7345362" cy="5075237"/>
          </a:xfrm>
          <a:prstGeom prst="rect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5779" name="TextBox 12"/>
          <p:cNvSpPr txBox="1">
            <a:spLocks noChangeArrowheads="1"/>
          </p:cNvSpPr>
          <p:nvPr/>
        </p:nvSpPr>
        <p:spPr bwMode="auto">
          <a:xfrm>
            <a:off x="2185989" y="1470025"/>
            <a:ext cx="99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Types</a:t>
            </a:r>
          </a:p>
        </p:txBody>
      </p:sp>
      <p:grpSp>
        <p:nvGrpSpPr>
          <p:cNvPr id="75780" name="Group 15"/>
          <p:cNvGrpSpPr>
            <a:grpSpLocks/>
          </p:cNvGrpSpPr>
          <p:nvPr/>
        </p:nvGrpSpPr>
        <p:grpSpPr bwMode="auto">
          <a:xfrm>
            <a:off x="2249489" y="2501901"/>
            <a:ext cx="6789737" cy="3781425"/>
            <a:chOff x="661650" y="1838624"/>
            <a:chExt cx="6790670" cy="378042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61650" y="1838624"/>
              <a:ext cx="6790670" cy="37804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Pct val="11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18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18" charset="0"/>
                <a:buChar char="–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18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18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-68" charset="0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-68" charset="0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-68" charset="0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10000"/>
                </a:spcBef>
                <a:spcAft>
                  <a:spcPct val="0"/>
                </a:spcAft>
                <a:buFont typeface="Times" pitchFamily="-68" charset="0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457200">
                <a:defRPr/>
              </a:pPr>
              <a:r>
                <a:rPr lang="en-US" sz="1800" b="1" kern="0" dirty="0">
                  <a:solidFill>
                    <a:prstClr val="black"/>
                  </a:solidFill>
                </a:rPr>
                <a:t>Single Field Indexes</a:t>
              </a:r>
              <a:endParaRPr lang="en-US" sz="1800" kern="0" dirty="0">
                <a:solidFill>
                  <a:prstClr val="black"/>
                </a:solidFill>
              </a:endParaRPr>
            </a:p>
            <a:p>
              <a:pPr lvl="1" defTabSz="457200">
                <a:defRPr/>
              </a:pPr>
              <a:r>
                <a:rPr lang="en-US" sz="1800" dirty="0" err="1">
                  <a:solidFill>
                    <a:prstClr val="black"/>
                  </a:solidFill>
                </a:rPr>
                <a:t>db.users.ensureIndex</a:t>
              </a:r>
              <a:r>
                <a:rPr lang="en-US" sz="1800" dirty="0">
                  <a:solidFill>
                    <a:prstClr val="black"/>
                  </a:solidFill>
                </a:rPr>
                <a:t>( { score: 1 } ) </a:t>
              </a:r>
            </a:p>
            <a:p>
              <a:pPr defTabSz="457200">
                <a:defRPr/>
              </a:pPr>
              <a:endParaRPr lang="en-US" sz="1800" b="1" kern="0" dirty="0">
                <a:solidFill>
                  <a:prstClr val="black"/>
                </a:solidFill>
              </a:endParaRPr>
            </a:p>
            <a:p>
              <a:pPr defTabSz="457200">
                <a:defRPr/>
              </a:pPr>
              <a:endParaRPr lang="en-US" sz="1800" b="1" kern="0" dirty="0">
                <a:solidFill>
                  <a:prstClr val="black"/>
                </a:solidFill>
              </a:endParaRPr>
            </a:p>
            <a:p>
              <a:pPr defTabSz="457200">
                <a:defRPr/>
              </a:pPr>
              <a:endParaRPr lang="en-US" sz="1800" b="1" kern="0" dirty="0">
                <a:solidFill>
                  <a:prstClr val="black"/>
                </a:solidFill>
              </a:endParaRPr>
            </a:p>
            <a:p>
              <a:pPr defTabSz="457200">
                <a:defRPr/>
              </a:pPr>
              <a:endParaRPr lang="en-US" sz="1800" b="1" kern="0" dirty="0">
                <a:solidFill>
                  <a:prstClr val="black"/>
                </a:solidFill>
              </a:endParaRPr>
            </a:p>
            <a:p>
              <a:pPr defTabSz="457200">
                <a:defRPr/>
              </a:pPr>
              <a:endParaRPr lang="en-US" sz="1800" b="1" kern="0" dirty="0">
                <a:solidFill>
                  <a:prstClr val="black"/>
                </a:solidFill>
              </a:endParaRPr>
            </a:p>
            <a:p>
              <a:pPr marL="457200" lvl="1" indent="0" defTabSz="457200">
                <a:buNone/>
                <a:defRPr/>
              </a:pPr>
              <a:endParaRPr lang="en-US" sz="1400" b="1" kern="0" dirty="0">
                <a:solidFill>
                  <a:prstClr val="black"/>
                </a:solidFill>
              </a:endParaRPr>
            </a:p>
            <a:p>
              <a:pPr lvl="1" defTabSz="457200">
                <a:defRPr/>
              </a:pPr>
              <a:endParaRPr lang="en-US" sz="1400" b="1" kern="0" dirty="0">
                <a:solidFill>
                  <a:prstClr val="black"/>
                </a:solidFill>
              </a:endParaRPr>
            </a:p>
            <a:p>
              <a:pPr defTabSz="457200"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pic>
          <p:nvPicPr>
            <p:cNvPr id="7578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3608" y="2653274"/>
              <a:ext cx="5915025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179763" y="1547814"/>
            <a:ext cx="38528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FF0000"/>
                </a:solidFill>
                <a:latin typeface="Trebuchet MS" panose="020B0603020202020204"/>
              </a:rPr>
              <a:t>Single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Compound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 err="1">
                <a:solidFill>
                  <a:prstClr val="black"/>
                </a:solidFill>
                <a:latin typeface="Trebuchet MS" panose="020B0603020202020204"/>
              </a:rPr>
              <a:t>Multikey</a:t>
            </a: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 Indexes</a:t>
            </a:r>
            <a:endParaRPr lang="en-US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in MongoDB</a:t>
            </a:r>
          </a:p>
        </p:txBody>
      </p:sp>
      <p:sp>
        <p:nvSpPr>
          <p:cNvPr id="76802" name="Rectangle 11"/>
          <p:cNvSpPr>
            <a:spLocks noChangeArrowheads="1"/>
          </p:cNvSpPr>
          <p:nvPr/>
        </p:nvSpPr>
        <p:spPr bwMode="auto">
          <a:xfrm>
            <a:off x="2027238" y="1341439"/>
            <a:ext cx="7345362" cy="5075237"/>
          </a:xfrm>
          <a:prstGeom prst="rect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6803" name="TextBox 12"/>
          <p:cNvSpPr txBox="1">
            <a:spLocks noChangeArrowheads="1"/>
          </p:cNvSpPr>
          <p:nvPr/>
        </p:nvSpPr>
        <p:spPr bwMode="auto">
          <a:xfrm>
            <a:off x="2185989" y="1470025"/>
            <a:ext cx="99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Types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9489" y="2501901"/>
            <a:ext cx="6789737" cy="37814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SzPct val="11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457200"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Compound Field Indexes</a:t>
            </a:r>
          </a:p>
          <a:p>
            <a:pPr lvl="1" defTabSz="457200">
              <a:defRPr/>
            </a:pPr>
            <a:r>
              <a:rPr lang="en-US" sz="1800" dirty="0" err="1">
                <a:solidFill>
                  <a:prstClr val="black"/>
                </a:solidFill>
              </a:rPr>
              <a:t>db.users.ensureIndex</a:t>
            </a:r>
            <a:r>
              <a:rPr lang="en-US" sz="1800" dirty="0">
                <a:solidFill>
                  <a:prstClr val="black"/>
                </a:solidFill>
              </a:rPr>
              <a:t>( { userid:1, score: -1 } ) </a:t>
            </a: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marL="457200" lvl="1" indent="0" defTabSz="457200">
              <a:buNone/>
              <a:defRPr/>
            </a:pPr>
            <a:endParaRPr lang="en-US" sz="1400" b="1" kern="0" dirty="0">
              <a:solidFill>
                <a:prstClr val="black"/>
              </a:solidFill>
            </a:endParaRPr>
          </a:p>
          <a:p>
            <a:pPr lvl="1" defTabSz="457200">
              <a:defRPr/>
            </a:pPr>
            <a:endParaRPr lang="en-US" sz="14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9763" y="1547814"/>
            <a:ext cx="38528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Single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FF0000"/>
                </a:solidFill>
                <a:latin typeface="Trebuchet MS" panose="020B0603020202020204"/>
              </a:rPr>
              <a:t>Compound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 err="1">
                <a:solidFill>
                  <a:prstClr val="black"/>
                </a:solidFill>
                <a:latin typeface="Trebuchet MS" panose="020B0603020202020204"/>
              </a:rPr>
              <a:t>Multikey</a:t>
            </a: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 Indexes</a:t>
            </a:r>
            <a:endParaRPr lang="en-US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1" y="3352801"/>
            <a:ext cx="5686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1" y="2730500"/>
            <a:ext cx="5838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in MongoDB</a:t>
            </a:r>
          </a:p>
        </p:txBody>
      </p:sp>
      <p:sp>
        <p:nvSpPr>
          <p:cNvPr id="77827" name="Rectangle 11"/>
          <p:cNvSpPr>
            <a:spLocks noChangeArrowheads="1"/>
          </p:cNvSpPr>
          <p:nvPr/>
        </p:nvSpPr>
        <p:spPr bwMode="auto">
          <a:xfrm>
            <a:off x="2027238" y="1341439"/>
            <a:ext cx="7345362" cy="5075237"/>
          </a:xfrm>
          <a:prstGeom prst="rect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 eaLnBrk="0" hangingPunct="0"/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7828" name="TextBox 12"/>
          <p:cNvSpPr txBox="1">
            <a:spLocks noChangeArrowheads="1"/>
          </p:cNvSpPr>
          <p:nvPr/>
        </p:nvSpPr>
        <p:spPr bwMode="auto">
          <a:xfrm>
            <a:off x="2185989" y="1470025"/>
            <a:ext cx="99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Types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9489" y="2501901"/>
            <a:ext cx="6789737" cy="37814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SzPct val="11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18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Font typeface="Times" pitchFamily="-68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457200">
              <a:defRPr/>
            </a:pPr>
            <a:r>
              <a:rPr lang="en-US" sz="1800" b="1" kern="0" dirty="0" err="1">
                <a:solidFill>
                  <a:srgbClr val="FF0000"/>
                </a:solidFill>
              </a:rPr>
              <a:t>Multikey</a:t>
            </a:r>
            <a:r>
              <a:rPr lang="en-US" sz="1800" b="1" kern="0" dirty="0">
                <a:solidFill>
                  <a:srgbClr val="FF0000"/>
                </a:solidFill>
              </a:rPr>
              <a:t> Indexes</a:t>
            </a:r>
            <a:endParaRPr lang="en-US" sz="1800" kern="0" dirty="0">
              <a:solidFill>
                <a:srgbClr val="FF0000"/>
              </a:solidFill>
            </a:endParaRPr>
          </a:p>
          <a:p>
            <a:pPr lvl="1" defTabSz="457200">
              <a:defRPr/>
            </a:pPr>
            <a:r>
              <a:rPr lang="en-US" sz="1800" dirty="0" err="1">
                <a:solidFill>
                  <a:prstClr val="black"/>
                </a:solidFill>
              </a:rPr>
              <a:t>db.users.ensureIndex</a:t>
            </a:r>
            <a:r>
              <a:rPr lang="en-US" sz="1800" dirty="0">
                <a:solidFill>
                  <a:prstClr val="black"/>
                </a:solidFill>
              </a:rPr>
              <a:t>( { addr.zip:1} ) </a:t>
            </a: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800" b="1" kern="0" dirty="0">
              <a:solidFill>
                <a:prstClr val="black"/>
              </a:solidFill>
            </a:endParaRPr>
          </a:p>
          <a:p>
            <a:pPr marL="457200" lvl="1" indent="0" defTabSz="457200">
              <a:buNone/>
              <a:defRPr/>
            </a:pPr>
            <a:endParaRPr lang="en-US" sz="1400" b="1" kern="0" dirty="0">
              <a:solidFill>
                <a:prstClr val="black"/>
              </a:solidFill>
            </a:endParaRPr>
          </a:p>
          <a:p>
            <a:pPr lvl="1" defTabSz="457200">
              <a:defRPr/>
            </a:pPr>
            <a:endParaRPr lang="en-US" sz="14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9763" y="1547814"/>
            <a:ext cx="38528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Single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Trebuchet MS" panose="020B0603020202020204"/>
              </a:rPr>
              <a:t>Compound Field Indexes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b="1" kern="0" dirty="0" err="1">
                <a:solidFill>
                  <a:srgbClr val="FF0000"/>
                </a:solidFill>
                <a:latin typeface="Trebuchet MS" panose="020B0603020202020204"/>
              </a:rPr>
              <a:t>Multikey</a:t>
            </a:r>
            <a:r>
              <a:rPr lang="en-US" b="1" kern="0" dirty="0">
                <a:solidFill>
                  <a:srgbClr val="FF0000"/>
                </a:solidFill>
                <a:latin typeface="Trebuchet MS" panose="020B0603020202020204"/>
              </a:rPr>
              <a:t> Indexes</a:t>
            </a:r>
            <a:endParaRPr lang="en-US" kern="0" dirty="0">
              <a:solidFill>
                <a:srgbClr val="FF0000"/>
              </a:solidFill>
              <a:latin typeface="Trebuchet MS" panose="020B0603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19276" y="1676400"/>
            <a:ext cx="2879725" cy="4419600"/>
          </a:xfrm>
          <a:solidFill>
            <a:schemeClr val="bg2"/>
          </a:solidFill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 err="1"/>
              <a:t>Multikey</a:t>
            </a:r>
            <a:r>
              <a:rPr lang="en-US" sz="18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 err="1"/>
              <a:t>Multikey</a:t>
            </a:r>
            <a:r>
              <a:rPr lang="en-US" sz="18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1" y="2286001"/>
            <a:ext cx="5935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801" y="1905000"/>
            <a:ext cx="2879725" cy="4267200"/>
          </a:xfrm>
          <a:solidFill>
            <a:schemeClr val="bg2"/>
          </a:solidFill>
        </p:spPr>
        <p:txBody>
          <a:bodyPr rtlCol="0">
            <a:normAutofit fontScale="700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sz="2100" b="1" dirty="0"/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2100" b="1" dirty="0">
                <a:solidFill>
                  <a:srgbClr val="FF0000"/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 err="1"/>
              <a:t>Multikey</a:t>
            </a:r>
            <a:r>
              <a:rPr lang="en-US" sz="21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2100" b="1" dirty="0"/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2100" b="1" dirty="0"/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2100" b="1" dirty="0" err="1"/>
              <a:t>Multikey</a:t>
            </a:r>
            <a:r>
              <a:rPr lang="en-US" sz="21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2100" b="1" dirty="0"/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2100" b="1" dirty="0"/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2514600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801" y="1981201"/>
            <a:ext cx="2879725" cy="4378325"/>
          </a:xfrm>
          <a:solidFill>
            <a:schemeClr val="bg2"/>
          </a:solidFill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517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93851" y="1752601"/>
            <a:ext cx="2879725" cy="4549775"/>
          </a:xfrm>
          <a:solidFill>
            <a:schemeClr val="bg2"/>
          </a:solidFill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 err="1"/>
              <a:t>Multikey</a:t>
            </a:r>
            <a:r>
              <a:rPr lang="en-US" sz="18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>
                <a:solidFill>
                  <a:srgbClr val="FF0000"/>
                </a:solidFill>
              </a:rPr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800" b="1" dirty="0" err="1"/>
              <a:t>Multikey</a:t>
            </a:r>
            <a:r>
              <a:rPr lang="en-US" sz="1800" b="1" dirty="0"/>
              <a:t> Indexes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6" y="2311401"/>
            <a:ext cx="61896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6401" y="1752600"/>
            <a:ext cx="2879725" cy="4103688"/>
          </a:xfrm>
          <a:solidFill>
            <a:schemeClr val="bg2"/>
          </a:solidFill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>
                <a:solidFill>
                  <a:srgbClr val="FF0000"/>
                </a:solidFill>
              </a:rPr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39" y="2384426"/>
            <a:ext cx="6275387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Schema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971801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6401" y="1752600"/>
            <a:ext cx="2879725" cy="4103688"/>
          </a:xfrm>
          <a:solidFill>
            <a:schemeClr val="bg2"/>
          </a:solidFill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Multikey</a:t>
            </a:r>
            <a:r>
              <a:rPr lang="en-US" sz="1400" b="1" dirty="0">
                <a:solidFill>
                  <a:srgbClr val="FF0000"/>
                </a:solidFill>
              </a:rPr>
              <a:t> Indexes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2292350"/>
            <a:ext cx="61928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3008314" y="304801"/>
            <a:ext cx="6683375" cy="1281113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6401" y="1752601"/>
            <a:ext cx="2879725" cy="4176713"/>
          </a:xfrm>
          <a:solidFill>
            <a:schemeClr val="bg2"/>
          </a:solidFill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  <a:endParaRPr lang="en-US" sz="1800" b="1" dirty="0"/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64" y="1989139"/>
            <a:ext cx="5000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2743201" y="319088"/>
            <a:ext cx="6835775" cy="1281112"/>
          </a:xfrm>
        </p:spPr>
        <p:txBody>
          <a:bodyPr/>
          <a:lstStyle/>
          <a:p>
            <a:r>
              <a:rPr lang="en-US"/>
              <a:t>Demo of indexes in MongoDB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6401" y="1447800"/>
            <a:ext cx="2879725" cy="4419600"/>
          </a:xfrm>
          <a:solidFill>
            <a:schemeClr val="bg2"/>
          </a:solidFill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Data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Existing Index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Hint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Single Field Index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/>
              <a:t>Compound Field Indexes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sz="1400" b="1" dirty="0" err="1"/>
              <a:t>Multikey</a:t>
            </a:r>
            <a:r>
              <a:rPr lang="en-US" sz="1400" b="1" dirty="0"/>
              <a:t> Indexes</a:t>
            </a:r>
            <a:endParaRPr lang="en-US" sz="1800" b="1" dirty="0"/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</a:p>
          <a:p>
            <a:pPr>
              <a:buFont typeface="Wingdings 3" charset="2"/>
              <a:buChar char=""/>
              <a:defRPr/>
            </a:pPr>
            <a:r>
              <a:rPr lang="en-US" b="1" dirty="0">
                <a:solidFill>
                  <a:srgbClr val="FF0000"/>
                </a:solidFill>
              </a:rPr>
              <a:t>Compare with data without indexes</a:t>
            </a:r>
          </a:p>
          <a:p>
            <a:pPr>
              <a:buFont typeface="Wingdings 3" charset="2"/>
              <a:buChar char=""/>
              <a:defRPr/>
            </a:pPr>
            <a:endParaRPr lang="en-US" sz="1400" b="1" dirty="0"/>
          </a:p>
          <a:p>
            <a:pPr>
              <a:buFont typeface="Wingdings 3" charset="2"/>
              <a:buChar char=""/>
              <a:defRPr/>
            </a:pPr>
            <a:endParaRPr lang="en-US" sz="1600" dirty="0"/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8040688" y="1628776"/>
            <a:ext cx="1331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Without Index</a:t>
            </a:r>
          </a:p>
        </p:txBody>
      </p:sp>
      <p:sp>
        <p:nvSpPr>
          <p:cNvPr id="86020" name="TextBox 7"/>
          <p:cNvSpPr txBox="1">
            <a:spLocks noChangeArrowheads="1"/>
          </p:cNvSpPr>
          <p:nvPr/>
        </p:nvSpPr>
        <p:spPr bwMode="auto">
          <a:xfrm>
            <a:off x="6053139" y="4999039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  <a:latin typeface="Trebuchet MS" panose="020B0603020202020204"/>
              </a:rPr>
              <a:t>With Index</a:t>
            </a: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4" y="3390900"/>
            <a:ext cx="30241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9" y="1089026"/>
            <a:ext cx="33115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9EF3-B1CE-E29C-1000-691C3E05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65" y="2874335"/>
            <a:ext cx="8463617" cy="1320800"/>
          </a:xfrm>
        </p:spPr>
        <p:txBody>
          <a:bodyPr>
            <a:normAutofit/>
          </a:bodyPr>
          <a:lstStyle/>
          <a:p>
            <a:r>
              <a:rPr lang="en-US" sz="6000" dirty="0"/>
              <a:t>Aggregation Pipelines</a:t>
            </a:r>
          </a:p>
        </p:txBody>
      </p:sp>
    </p:spTree>
    <p:extLst>
      <p:ext uri="{BB962C8B-B14F-4D97-AF65-F5344CB8AC3E}">
        <p14:creationId xmlns:p14="http://schemas.microsoft.com/office/powerpoint/2010/main" val="3937484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1447800"/>
            <a:ext cx="6347714" cy="495300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sz="3200" dirty="0"/>
              <a:t>Operations that process data records and return computed results. </a:t>
            </a:r>
          </a:p>
          <a:p>
            <a:pPr algn="l"/>
            <a:r>
              <a:rPr lang="en-US" sz="3200" dirty="0"/>
              <a:t>You can use aggregation operations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Group values from multiple documents together.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Perform operations on the grouped data to return a single result.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Analyze data changes over time.</a:t>
            </a:r>
          </a:p>
          <a:p>
            <a:r>
              <a:rPr lang="en-US" sz="3200" b="1" dirty="0">
                <a:solidFill>
                  <a:srgbClr val="000000"/>
                </a:solidFill>
                <a:latin typeface="raleway"/>
              </a:rPr>
              <a:t>Aggregations are used in MongoDB to analyze data and derive meaningful information out of it</a:t>
            </a:r>
            <a:r>
              <a:rPr lang="en-US" sz="32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347713" cy="914400"/>
          </a:xfrm>
        </p:spPr>
        <p:txBody>
          <a:bodyPr/>
          <a:lstStyle/>
          <a:p>
            <a:r>
              <a:rPr lang="en-US" dirty="0"/>
              <a:t>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800"/>
            <a:ext cx="6686550" cy="4768850"/>
          </a:xfrm>
        </p:spPr>
        <p:txBody>
          <a:bodyPr rtlCol="0"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These are usually performed in various stages, and the stages form a pipeline – such that the output of one stage is passed on as input to the next stage.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raleway"/>
              </a:rPr>
              <a:t>Unwind: </a:t>
            </a:r>
            <a:r>
              <a:rPr lang="en-US" dirty="0">
                <a:solidFill>
                  <a:srgbClr val="000000"/>
                </a:solidFill>
                <a:latin typeface="raleway"/>
              </a:rPr>
              <a:t>https://www.mongodb.com/docs/manual/reference/operator/aggregation/unwind/?_ga=2.179656098.787332207.1651156271-342768885.1647281736</a:t>
            </a:r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  <a:p>
            <a:pPr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8E1E7-BA1D-447D-94E9-1615ECCD2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3276600"/>
            <a:ext cx="7162800" cy="34734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E6E8-D6B5-4F84-BF40-004A3BA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Pipelines: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DD1C36-AB12-46EA-8B4F-0169C7F5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524001"/>
            <a:ext cx="6347714" cy="4517363"/>
          </a:xfrm>
        </p:spPr>
        <p:txBody>
          <a:bodyPr/>
          <a:lstStyle/>
          <a:p>
            <a:r>
              <a:rPr lang="en-US" dirty="0"/>
              <a:t>Expression operators:</a:t>
            </a:r>
          </a:p>
          <a:p>
            <a:r>
              <a:rPr lang="en-US" dirty="0"/>
              <a:t>https://docs.mongodb.com/manual/reference/operator/aggregation/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46C17-519F-499E-AEFF-B9918044B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83361"/>
            <a:ext cx="6346486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4C7F-12B2-47F8-9457-F568C05C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6347713" cy="685800"/>
          </a:xfrm>
        </p:spPr>
        <p:txBody>
          <a:bodyPr/>
          <a:lstStyle/>
          <a:p>
            <a:r>
              <a:rPr lang="en-US" dirty="0"/>
              <a:t>Pipelines: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65A8AC-E7FF-4552-B1EC-F5B53B691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851" y="1213884"/>
            <a:ext cx="7620000" cy="2743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21A88-E12A-4E3A-875D-6BA624F7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4" y="3957084"/>
            <a:ext cx="8229600" cy="25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7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C:\Users\Crzyosh\Documents\Vandy\Classes\CS_292\Presentation\MongoDB\pipeline_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325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C:\Users\Crzyosh\Documents\Vandy\Classes\CS_292\Presentation\MongoDB\mapreduce_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4" y="0"/>
            <a:ext cx="8943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"/>
          <p:cNvGraphicFramePr>
            <a:graphicFrameLocks noGrp="1"/>
          </p:cNvGraphicFramePr>
          <p:nvPr/>
        </p:nvGraphicFramePr>
        <p:xfrm>
          <a:off x="2743201" y="838200"/>
          <a:ext cx="5925741" cy="4794888"/>
        </p:xfrm>
        <a:graphic>
          <a:graphicData uri="http://schemas.openxmlformats.org/drawingml/2006/table">
            <a:tbl>
              <a:tblPr/>
              <a:tblGrid>
                <a:gridCol w="212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RDBMS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F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PT Sans" charset="0"/>
                        <a:ea typeface="ヒラギノ角ゴ ProN W3" charset="0"/>
                        <a:cs typeface="ヒラギノ角ゴ ProN W3" charset="0"/>
                        <a:sym typeface="PT Sans" charset="0"/>
                      </a:endParaRP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F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MongoDB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Database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Database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Table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Collection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Row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Document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Index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Index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Join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Embedded Document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Foreign Key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Zapf Dingbats" charset="0"/>
                          <a:cs typeface="Zapf Dingbats" charset="0"/>
                          <a:sym typeface="PT Sans" charset="0"/>
                        </a:rPr>
                        <a:t>➜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1000">
                          <a:solidFill>
                            <a:srgbClr val="929591"/>
                          </a:solidFill>
                          <a:latin typeface="PT Sans Italic" charset="0"/>
                          <a:ea typeface="ヒラギノ角ゴ ProN W3" charset="0"/>
                          <a:cs typeface="ヒラギノ角ゴ ProN W3" charset="0"/>
                          <a:sym typeface="PT Sans Italic" charset="0"/>
                        </a:defRPr>
                      </a:lvl1pPr>
                      <a:lvl2pPr marL="739775" indent="-255588" algn="l">
                        <a:spcBef>
                          <a:spcPts val="200"/>
                        </a:spcBef>
                        <a:buClr>
                          <a:srgbClr val="625F5E"/>
                        </a:buClr>
                        <a:buSzPct val="89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rgbClr val="625F5E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2pPr>
                      <a:lvl3pPr marL="1143000" indent="-228600" algn="l">
                        <a:spcBef>
                          <a:spcPts val="6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3pPr>
                      <a:lvl4pPr marL="16002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4pPr>
                      <a:lvl5pPr marL="2057400" indent="-228600" algn="l">
                        <a:spcBef>
                          <a:spcPts val="500"/>
                        </a:spcBef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91918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PT Sans" charset="0"/>
                          <a:ea typeface="ヒラギノ角ゴ ProN W3" charset="0"/>
                          <a:cs typeface="ヒラギノ角ゴ ProN W3" charset="0"/>
                          <a:sym typeface="PT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charset="0"/>
                          <a:ea typeface="PT Sans" charset="0"/>
                          <a:cs typeface="PT Sans" charset="0"/>
                          <a:sym typeface="PT Sans" charset="0"/>
                        </a:rPr>
                        <a:t>Reference</a:t>
                      </a:r>
                    </a:p>
                  </a:txBody>
                  <a:tcPr marL="28575" marR="28575" marT="38100" marB="38100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Purpose Aggregation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Special purpose database commands: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returning a count of matching documents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returning the distinct values for a field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grouping data based on the values of a field.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Aggregate documents from a single collection.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Lack the flexibility and capabilities of the aggregation pipeline and map-reduce.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C:\Users\Crzyosh\Documents\Vandy\Classes\CS_292\Presentation\MongoDB\distinct_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1"/>
            <a:ext cx="512445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571500"/>
            <a:ext cx="8435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261939"/>
            <a:ext cx="61341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Mongo is basically schema-free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sz="2400" dirty="0"/>
              <a:t>The purpose of schema in SQL is for meeting the requirements of tables and SQL implementation</a:t>
            </a:r>
          </a:p>
          <a:p>
            <a:pPr>
              <a:buFont typeface="Wingdings 3" charset="2"/>
              <a:buChar char=""/>
              <a:defRPr/>
            </a:pPr>
            <a:endParaRPr lang="en-US" sz="2400" dirty="0"/>
          </a:p>
          <a:p>
            <a:pPr>
              <a:buFont typeface="Wingdings 3" charset="2"/>
              <a:buChar char=""/>
              <a:defRPr/>
            </a:pPr>
            <a:r>
              <a:rPr lang="en-US" sz="2400" dirty="0"/>
              <a:t>Every “</a:t>
            </a:r>
            <a:r>
              <a:rPr lang="en-US" sz="2400" i="1" dirty="0"/>
              <a:t>row</a:t>
            </a:r>
            <a:r>
              <a:rPr lang="en-US" sz="2400" dirty="0"/>
              <a:t>” in a database “</a:t>
            </a:r>
            <a:r>
              <a:rPr lang="en-US" sz="2400" i="1" dirty="0"/>
              <a:t>table</a:t>
            </a:r>
            <a:r>
              <a:rPr lang="en-US" sz="2400" dirty="0"/>
              <a:t>” is a data structure, much like a “</a:t>
            </a:r>
            <a:r>
              <a:rPr lang="en-US" sz="2400" dirty="0" err="1"/>
              <a:t>struct</a:t>
            </a:r>
            <a:r>
              <a:rPr lang="en-US" sz="2400" dirty="0"/>
              <a:t>” in C, or a “class” in Java. A table is then an array (or list) of such data structures</a:t>
            </a:r>
          </a:p>
          <a:p>
            <a:pPr>
              <a:buFont typeface="Wingdings 3" charset="2"/>
              <a:buChar char=""/>
              <a:defRPr/>
            </a:pPr>
            <a:endParaRPr lang="en-US" sz="2400" dirty="0"/>
          </a:p>
          <a:p>
            <a:pPr>
              <a:buFont typeface="Wingdings 3" charset="2"/>
              <a:buChar char=""/>
              <a:defRPr/>
            </a:pPr>
            <a:r>
              <a:rPr lang="en-US" sz="2400" dirty="0"/>
              <a:t>So what we design in </a:t>
            </a:r>
            <a:r>
              <a:rPr lang="en-US" sz="2400" dirty="0" err="1"/>
              <a:t>mongoDB</a:t>
            </a:r>
            <a:r>
              <a:rPr lang="en-US" sz="2400" dirty="0"/>
              <a:t> is basically same way how we design a compound data type binding in JSON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some patterns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Embedding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Linking/referencing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Embedding &amp; Linking</a:t>
            </a:r>
          </a:p>
        </p:txBody>
      </p:sp>
      <p:pic>
        <p:nvPicPr>
          <p:cNvPr id="6" name="Picture 7"/>
          <p:cNvPicPr>
            <a:picLocks noGrp="1" noChangeArrowheads="1"/>
          </p:cNvPicPr>
          <p:nvPr>
            <p:ph idx="1"/>
          </p:nvPr>
        </p:nvPicPr>
        <p:blipFill>
          <a:blip r:embed="rId2"/>
          <a:srcRect l="142" r="142"/>
          <a:stretch>
            <a:fillRect/>
          </a:stretch>
        </p:blipFill>
        <p:spPr>
          <a:xfrm>
            <a:off x="2305050" y="1724025"/>
            <a:ext cx="6015038" cy="4351338"/>
          </a:xfrm>
          <a:ln w="63500" cap="flat">
            <a:solidFill>
              <a:srgbClr val="EAEAEA">
                <a:alpha val="54999"/>
              </a:srgbClr>
            </a:solidFill>
            <a:round/>
          </a:ln>
          <a:effectLst>
            <a:outerShdw blurRad="114300" dist="38099" dir="2700000" algn="ctr" rotWithShape="0">
              <a:schemeClr val="bg2">
                <a:alpha val="23000"/>
              </a:scheme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906963" y="3614739"/>
            <a:ext cx="1204912" cy="568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to One relationship</a:t>
            </a:r>
          </a:p>
        </p:txBody>
      </p:sp>
      <p:sp>
        <p:nvSpPr>
          <p:cNvPr id="59394" name="Rectangle 5"/>
          <p:cNvSpPr>
            <a:spLocks/>
          </p:cNvSpPr>
          <p:nvPr/>
        </p:nvSpPr>
        <p:spPr bwMode="auto">
          <a:xfrm>
            <a:off x="5922963" y="1690688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lnSpc>
                <a:spcPts val="2163"/>
              </a:lnSpc>
              <a:spcBef>
                <a:spcPts val="1200"/>
              </a:spcBef>
            </a:pPr>
            <a:endParaRPr lang="en-US" sz="1600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ts val="2163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zip = {</a:t>
            </a:r>
            <a:endParaRPr lang="en-US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ts val="2163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_id: 35004 ,</a:t>
            </a:r>
          </a:p>
          <a:p>
            <a:pPr defTabSz="457200">
              <a:lnSpc>
                <a:spcPts val="2163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city: “ACMAR”</a:t>
            </a: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 loc: [-86, 33],</a:t>
            </a: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 pop: 6065,</a:t>
            </a: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 State: “AL”</a:t>
            </a:r>
            <a:r>
              <a:rPr lang="en-US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,</a:t>
            </a:r>
          </a:p>
          <a:p>
            <a:pPr defTabSz="457200">
              <a:lnSpc>
                <a:spcPts val="2163"/>
              </a:lnSpc>
            </a:pP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council_per</a:t>
            </a:r>
            <a:r>
              <a:rPr lang="en-US" altLang="zh-CN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son:</a:t>
            </a: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{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name: “John Doe",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address: “123 Fake St.”,</a:t>
            </a:r>
            <a:endParaRPr lang="en-US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 Phone: 123456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ts val="2163"/>
              </a:lnSpc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}</a:t>
            </a:r>
            <a:endParaRPr lang="en-US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ts val="2163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}</a:t>
            </a:r>
          </a:p>
        </p:txBody>
      </p:sp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2438401" y="827088"/>
            <a:ext cx="311626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57200">
              <a:lnSpc>
                <a:spcPct val="90000"/>
              </a:lnSpc>
              <a:spcBef>
                <a:spcPts val="1200"/>
              </a:spcBef>
            </a:pPr>
            <a:endParaRPr lang="en-US" sz="1600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algn="ctr" defTabSz="457200">
              <a:lnSpc>
                <a:spcPct val="90000"/>
              </a:lnSpc>
              <a:spcBef>
                <a:spcPts val="1200"/>
              </a:spcBef>
            </a:pPr>
            <a:endParaRPr lang="en-US" sz="1600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zip = {</a:t>
            </a:r>
            <a:endParaRPr lang="en-US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_id: 35004,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city: “ACMAR”,</a:t>
            </a: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 loc: [-86, 33],</a:t>
            </a: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pop: 6065,</a:t>
            </a: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State: “AL”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}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endParaRPr lang="en-US" sz="1600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Council_person = {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zip_id = 35004,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name: “John Doe",</a:t>
            </a:r>
            <a:endParaRPr lang="en-US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address: “123 Fake St.”,</a:t>
            </a:r>
            <a:endParaRPr lang="en-US" b="1">
              <a:solidFill>
                <a:srgbClr val="FF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ヒラギノ角ゴ ProN W6"/>
                <a:cs typeface="ヒラギノ角ゴ ProN W6"/>
                <a:sym typeface="Lucida Grande"/>
              </a:rPr>
              <a:t>Phone: 123456</a:t>
            </a:r>
          </a:p>
          <a:p>
            <a:pPr defTabSz="457200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}</a:t>
            </a:r>
            <a:endParaRPr lang="en-US" sz="1600" b="1">
              <a:solidFill>
                <a:srgbClr val="FF0000"/>
              </a:solidFill>
              <a:latin typeface="Lucida Grande"/>
              <a:ea typeface="ヒラギノ角ゴ ProN W6"/>
              <a:cs typeface="ヒラギノ角ゴ ProN W6"/>
              <a:sym typeface="Lucida Grande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4908550" y="3330575"/>
            <a:ext cx="527050" cy="503238"/>
          </a:xfrm>
          <a:prstGeom prst="rightArrow">
            <a:avLst>
              <a:gd name="adj1" fmla="val 50000"/>
              <a:gd name="adj2" fmla="val 50118"/>
            </a:avLst>
          </a:prstGeom>
          <a:solidFill>
            <a:srgbClr val="0076C0"/>
          </a:solidFill>
          <a:ln w="9525" cap="flat">
            <a:solidFill>
              <a:srgbClr val="EE9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85E0-1AEA-4D50-9A46-13EBEF4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 Many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82AC-BC00-4829-8369-A26C4977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464" y="1930400"/>
            <a:ext cx="6347714" cy="3989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1313C"/>
                </a:solidFill>
                <a:latin typeface="Akzidenz"/>
              </a:rPr>
              <a:t>Consider an e-commerce site that has a list of reviews for a product</a:t>
            </a:r>
          </a:p>
          <a:p>
            <a:r>
              <a:rPr lang="en-US" sz="2400" dirty="0">
                <a:solidFill>
                  <a:srgbClr val="21313C"/>
                </a:solidFill>
                <a:latin typeface="Akzidenz"/>
              </a:rPr>
              <a:t>A product has many reviews</a:t>
            </a:r>
          </a:p>
          <a:p>
            <a:r>
              <a:rPr lang="en-US" sz="2400" dirty="0">
                <a:solidFill>
                  <a:srgbClr val="21313C"/>
                </a:solidFill>
                <a:latin typeface="Akzidenz"/>
              </a:rPr>
              <a:t>One review is for one product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8536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1125</Words>
  <Application>Microsoft Office PowerPoint</Application>
  <PresentationFormat>Widescreen</PresentationFormat>
  <Paragraphs>286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Akzidenz</vt:lpstr>
      <vt:lpstr>Lucida Grande</vt:lpstr>
      <vt:lpstr>Arial</vt:lpstr>
      <vt:lpstr>Calibri</vt:lpstr>
      <vt:lpstr>PT Sans</vt:lpstr>
      <vt:lpstr>raleway</vt:lpstr>
      <vt:lpstr>Times</vt:lpstr>
      <vt:lpstr>Trebuchet MS</vt:lpstr>
      <vt:lpstr>Wingdings</vt:lpstr>
      <vt:lpstr>Wingdings 3</vt:lpstr>
      <vt:lpstr>Facet</vt:lpstr>
      <vt:lpstr>More on MongoDB</vt:lpstr>
      <vt:lpstr>Outline</vt:lpstr>
      <vt:lpstr>Schema Design</vt:lpstr>
      <vt:lpstr>PowerPoint Presentation</vt:lpstr>
      <vt:lpstr>Mongo is basically schema-free </vt:lpstr>
      <vt:lpstr>There are some patterns</vt:lpstr>
      <vt:lpstr>Embedding &amp; Linking</vt:lpstr>
      <vt:lpstr>One to One relationship</vt:lpstr>
      <vt:lpstr>One to Many Relationship</vt:lpstr>
      <vt:lpstr>Embedding</vt:lpstr>
      <vt:lpstr>Linking/Referencing </vt:lpstr>
      <vt:lpstr>PowerPoint Presentation</vt:lpstr>
      <vt:lpstr>Linking vs. Embedding</vt:lpstr>
      <vt:lpstr>Many to many relationship</vt:lpstr>
      <vt:lpstr>Example </vt:lpstr>
      <vt:lpstr>Linking</vt:lpstr>
      <vt:lpstr>Embedding</vt:lpstr>
      <vt:lpstr> Index in MongoDB</vt:lpstr>
      <vt:lpstr>Before Index</vt:lpstr>
      <vt:lpstr>Definition of Index</vt:lpstr>
      <vt:lpstr>Index in MongoDB</vt:lpstr>
      <vt:lpstr>Index in MongoDB</vt:lpstr>
      <vt:lpstr>Index in MongoDB</vt:lpstr>
      <vt:lpstr>Index in MongoDB</vt:lpstr>
      <vt:lpstr>Demo of indexes in MongoDB</vt:lpstr>
      <vt:lpstr>Demo of indexes in MongoDB</vt:lpstr>
      <vt:lpstr>Demo of indexes in MongoDB</vt:lpstr>
      <vt:lpstr>Demo of indexes in MongoDB</vt:lpstr>
      <vt:lpstr>Demo of indexes in MongoDB</vt:lpstr>
      <vt:lpstr>Demo of indexes in MongoDB</vt:lpstr>
      <vt:lpstr>Demo of indexes in MongoDB</vt:lpstr>
      <vt:lpstr>Demo of indexes in MongoDB</vt:lpstr>
      <vt:lpstr>Aggregation Pipelines</vt:lpstr>
      <vt:lpstr>Aggregation</vt:lpstr>
      <vt:lpstr>Pipelines</vt:lpstr>
      <vt:lpstr>Pipelines:</vt:lpstr>
      <vt:lpstr>Pipelines:</vt:lpstr>
      <vt:lpstr>PowerPoint Presentation</vt:lpstr>
      <vt:lpstr>PowerPoint Presentation</vt:lpstr>
      <vt:lpstr>Single Purpose Aggregation Operations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MongoDB</dc:title>
  <dc:creator>Jingnan Xie</dc:creator>
  <cp:lastModifiedBy>Jingnan Xie</cp:lastModifiedBy>
  <cp:revision>1</cp:revision>
  <dcterms:created xsi:type="dcterms:W3CDTF">2022-11-03T16:54:46Z</dcterms:created>
  <dcterms:modified xsi:type="dcterms:W3CDTF">2022-11-03T17:20:16Z</dcterms:modified>
</cp:coreProperties>
</file>