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29"/>
  </p:notesMasterIdLst>
  <p:sldIdLst>
    <p:sldId id="256" r:id="rId5"/>
    <p:sldId id="310" r:id="rId6"/>
    <p:sldId id="311" r:id="rId7"/>
    <p:sldId id="285" r:id="rId8"/>
    <p:sldId id="306" r:id="rId9"/>
    <p:sldId id="312" r:id="rId10"/>
    <p:sldId id="276" r:id="rId11"/>
    <p:sldId id="291" r:id="rId12"/>
    <p:sldId id="292" r:id="rId13"/>
    <p:sldId id="293" r:id="rId14"/>
    <p:sldId id="294" r:id="rId15"/>
    <p:sldId id="303" r:id="rId16"/>
    <p:sldId id="302" r:id="rId17"/>
    <p:sldId id="313" r:id="rId18"/>
    <p:sldId id="258" r:id="rId19"/>
    <p:sldId id="262" r:id="rId20"/>
    <p:sldId id="265" r:id="rId21"/>
    <p:sldId id="298" r:id="rId22"/>
    <p:sldId id="299" r:id="rId23"/>
    <p:sldId id="314" r:id="rId24"/>
    <p:sldId id="315" r:id="rId25"/>
    <p:sldId id="309" r:id="rId26"/>
    <p:sldId id="317" r:id="rId27"/>
    <p:sldId id="316" r:id="rId28"/>
  </p:sldIdLst>
  <p:sldSz cx="12192000" cy="6858000"/>
  <p:notesSz cx="6858000" cy="9144000"/>
  <p:embeddedFontLst>
    <p:embeddedFont>
      <p:font typeface="Cambria Math" panose="02040503050406030204" pitchFamily="18"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3FE693B9-D029-4614-A308-E183962FA666}">
          <p14:sldIdLst>
            <p14:sldId id="256"/>
          </p14:sldIdLst>
        </p14:section>
        <p14:section name="Philosophy" id="{7D616243-2B40-4654-957F-3CDBD3103AD6}">
          <p14:sldIdLst>
            <p14:sldId id="310"/>
            <p14:sldId id="311"/>
            <p14:sldId id="285"/>
            <p14:sldId id="306"/>
          </p14:sldIdLst>
        </p14:section>
        <p14:section name="Modularity" id="{9FB01542-49F7-4BCC-A845-D1FD53224D9C}">
          <p14:sldIdLst>
            <p14:sldId id="312"/>
            <p14:sldId id="276"/>
            <p14:sldId id="291"/>
            <p14:sldId id="292"/>
            <p14:sldId id="293"/>
            <p14:sldId id="294"/>
            <p14:sldId id="303"/>
            <p14:sldId id="302"/>
          </p14:sldIdLst>
        </p14:section>
        <p14:section name="Multimodal" id="{23DE855F-839B-4D9F-80CD-DE5A109601F8}">
          <p14:sldIdLst>
            <p14:sldId id="313"/>
            <p14:sldId id="258"/>
            <p14:sldId id="262"/>
            <p14:sldId id="265"/>
            <p14:sldId id="298"/>
            <p14:sldId id="299"/>
            <p14:sldId id="314"/>
            <p14:sldId id="315"/>
            <p14:sldId id="309"/>
          </p14:sldIdLst>
        </p14:section>
        <p14:section name="Conclusion" id="{B7055AAD-2868-49E8-8990-3B1508317D15}">
          <p14:sldIdLst>
            <p14:sldId id="317"/>
          </p14:sldIdLst>
        </p14:section>
        <p14:section name="Thanks" id="{42164AF5-F2BD-45D7-9E4A-BD7A9D2FF02C}">
          <p14:sldIdLst>
            <p14:sldId id="31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80"/>
    <a:srgbClr val="7D1D9C"/>
    <a:srgbClr val="7B68EE"/>
    <a:srgbClr val="FF9900"/>
    <a:srgbClr val="1CB478"/>
    <a:srgbClr val="929292"/>
    <a:srgbClr val="FFFFFF"/>
    <a:srgbClr val="0000CD"/>
    <a:srgbClr val="3B719F"/>
    <a:srgbClr val="FF53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99DF76-63DB-4931-AD1F-A38A0AB95F35}" v="320" dt="2025-02-11T18:15:16.008"/>
    <p1510:client id="{9338F1D6-A651-46CB-8696-E694A2BABA5E}" v="3" dt="2025-02-12T13:39:13.9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138" autoAdjust="0"/>
  </p:normalViewPr>
  <p:slideViewPr>
    <p:cSldViewPr snapToGrid="0">
      <p:cViewPr varScale="1">
        <p:scale>
          <a:sx n="75" d="100"/>
          <a:sy n="75" d="100"/>
        </p:scale>
        <p:origin x="174" y="42"/>
      </p:cViewPr>
      <p:guideLst>
        <p:guide orient="horz" pos="2160"/>
        <p:guide pos="3840"/>
      </p:guideLst>
    </p:cSldViewPr>
  </p:slideViewPr>
  <p:notesTextViewPr>
    <p:cViewPr>
      <p:scale>
        <a:sx n="3" d="2"/>
        <a:sy n="3" d="2"/>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man, Daniel F M" userId="3856083d-7deb-434e-baee-35426c02f58e" providerId="ADAL" clId="{9338F1D6-A651-46CB-8696-E694A2BABA5E}"/>
    <pc:docChg chg="modSld">
      <pc:chgData name="Goodman, Daniel F M" userId="3856083d-7deb-434e-baee-35426c02f58e" providerId="ADAL" clId="{9338F1D6-A651-46CB-8696-E694A2BABA5E}" dt="2025-02-12T13:39:13.998" v="5"/>
      <pc:docMkLst>
        <pc:docMk/>
      </pc:docMkLst>
      <pc:sldChg chg="addSp modSp mod modAnim">
        <pc:chgData name="Goodman, Daniel F M" userId="3856083d-7deb-434e-baee-35426c02f58e" providerId="ADAL" clId="{9338F1D6-A651-46CB-8696-E694A2BABA5E}" dt="2025-02-12T13:39:13.998" v="5"/>
        <pc:sldMkLst>
          <pc:docMk/>
          <pc:sldMk cId="494695902" sldId="303"/>
        </pc:sldMkLst>
        <pc:picChg chg="add mod">
          <ac:chgData name="Goodman, Daniel F M" userId="3856083d-7deb-434e-baee-35426c02f58e" providerId="ADAL" clId="{9338F1D6-A651-46CB-8696-E694A2BABA5E}" dt="2025-02-12T13:39:00.844" v="2" actId="14100"/>
          <ac:picMkLst>
            <pc:docMk/>
            <pc:sldMk cId="494695902" sldId="303"/>
            <ac:picMk id="5" creationId="{4CFE7453-A10A-285D-CC37-C013EC25A45B}"/>
          </ac:picMkLst>
        </pc:picChg>
      </pc:sldChg>
    </pc:docChg>
  </pc:docChgLst>
  <pc:docChgLst>
    <pc:chgData name="Goodman, Daniel F M" userId="3856083d-7deb-434e-baee-35426c02f58e" providerId="ADAL" clId="{7199DF76-63DB-4931-AD1F-A38A0AB95F35}"/>
    <pc:docChg chg="undo custSel addSld delSld modSld sldOrd addSection modSection">
      <pc:chgData name="Goodman, Daniel F M" userId="3856083d-7deb-434e-baee-35426c02f58e" providerId="ADAL" clId="{7199DF76-63DB-4931-AD1F-A38A0AB95F35}" dt="2025-02-11T18:15:49.574" v="7130" actId="20577"/>
      <pc:docMkLst>
        <pc:docMk/>
      </pc:docMkLst>
      <pc:sldChg chg="del ord">
        <pc:chgData name="Goodman, Daniel F M" userId="3856083d-7deb-434e-baee-35426c02f58e" providerId="ADAL" clId="{7199DF76-63DB-4931-AD1F-A38A0AB95F35}" dt="2025-02-07T17:10:54.820" v="1489" actId="47"/>
        <pc:sldMkLst>
          <pc:docMk/>
          <pc:sldMk cId="2731991165" sldId="257"/>
        </pc:sldMkLst>
      </pc:sldChg>
      <pc:sldChg chg="modSp add mod modNotesTx">
        <pc:chgData name="Goodman, Daniel F M" userId="3856083d-7deb-434e-baee-35426c02f58e" providerId="ADAL" clId="{7199DF76-63DB-4931-AD1F-A38A0AB95F35}" dt="2025-02-10T16:21:54.358" v="3107" actId="20577"/>
        <pc:sldMkLst>
          <pc:docMk/>
          <pc:sldMk cId="425539414" sldId="258"/>
        </pc:sldMkLst>
        <pc:spChg chg="mod">
          <ac:chgData name="Goodman, Daniel F M" userId="3856083d-7deb-434e-baee-35426c02f58e" providerId="ADAL" clId="{7199DF76-63DB-4931-AD1F-A38A0AB95F35}" dt="2025-02-10T16:21:03.163" v="3026" actId="20577"/>
          <ac:spMkLst>
            <pc:docMk/>
            <pc:sldMk cId="425539414" sldId="258"/>
            <ac:spMk id="2" creationId="{36F39E9E-1B98-9ABA-3891-2C21C52A860C}"/>
          </ac:spMkLst>
        </pc:spChg>
      </pc:sldChg>
      <pc:sldChg chg="add del">
        <pc:chgData name="Goodman, Daniel F M" userId="3856083d-7deb-434e-baee-35426c02f58e" providerId="ADAL" clId="{7199DF76-63DB-4931-AD1F-A38A0AB95F35}" dt="2025-02-10T15:15:51.216" v="2240" actId="47"/>
        <pc:sldMkLst>
          <pc:docMk/>
          <pc:sldMk cId="3392244280" sldId="259"/>
        </pc:sldMkLst>
      </pc:sldChg>
      <pc:sldChg chg="add modNotesTx">
        <pc:chgData name="Goodman, Daniel F M" userId="3856083d-7deb-434e-baee-35426c02f58e" providerId="ADAL" clId="{7199DF76-63DB-4931-AD1F-A38A0AB95F35}" dt="2025-02-10T16:23:30.173" v="3585" actId="20577"/>
        <pc:sldMkLst>
          <pc:docMk/>
          <pc:sldMk cId="3530062578" sldId="262"/>
        </pc:sldMkLst>
      </pc:sldChg>
      <pc:sldChg chg="delSp modSp add mod delAnim">
        <pc:chgData name="Goodman, Daniel F M" userId="3856083d-7deb-434e-baee-35426c02f58e" providerId="ADAL" clId="{7199DF76-63DB-4931-AD1F-A38A0AB95F35}" dt="2025-02-10T15:16:32.339" v="2246" actId="1076"/>
        <pc:sldMkLst>
          <pc:docMk/>
          <pc:sldMk cId="1058282821" sldId="265"/>
        </pc:sldMkLst>
        <pc:grpChg chg="mod">
          <ac:chgData name="Goodman, Daniel F M" userId="3856083d-7deb-434e-baee-35426c02f58e" providerId="ADAL" clId="{7199DF76-63DB-4931-AD1F-A38A0AB95F35}" dt="2025-02-10T15:16:32.339" v="2246" actId="1076"/>
          <ac:grpSpMkLst>
            <pc:docMk/>
            <pc:sldMk cId="1058282821" sldId="265"/>
            <ac:grpSpMk id="34" creationId="{12A44FB3-F203-688F-287E-DD9612483352}"/>
          </ac:grpSpMkLst>
        </pc:grpChg>
        <pc:grpChg chg="mod">
          <ac:chgData name="Goodman, Daniel F M" userId="3856083d-7deb-434e-baee-35426c02f58e" providerId="ADAL" clId="{7199DF76-63DB-4931-AD1F-A38A0AB95F35}" dt="2025-02-10T15:16:28.291" v="2245" actId="1076"/>
          <ac:grpSpMkLst>
            <pc:docMk/>
            <pc:sldMk cId="1058282821" sldId="265"/>
            <ac:grpSpMk id="35" creationId="{86937655-9CC9-018C-407D-33ED799FE60E}"/>
          </ac:grpSpMkLst>
        </pc:grpChg>
      </pc:sldChg>
      <pc:sldChg chg="add del">
        <pc:chgData name="Goodman, Daniel F M" userId="3856083d-7deb-434e-baee-35426c02f58e" providerId="ADAL" clId="{7199DF76-63DB-4931-AD1F-A38A0AB95F35}" dt="2025-02-10T15:15:45.928" v="2238" actId="47"/>
        <pc:sldMkLst>
          <pc:docMk/>
          <pc:sldMk cId="1112274798" sldId="275"/>
        </pc:sldMkLst>
      </pc:sldChg>
      <pc:sldChg chg="modSp add mod">
        <pc:chgData name="Goodman, Daniel F M" userId="3856083d-7deb-434e-baee-35426c02f58e" providerId="ADAL" clId="{7199DF76-63DB-4931-AD1F-A38A0AB95F35}" dt="2025-02-10T14:56:38.924" v="2236" actId="20577"/>
        <pc:sldMkLst>
          <pc:docMk/>
          <pc:sldMk cId="2116374341" sldId="276"/>
        </pc:sldMkLst>
        <pc:spChg chg="mod">
          <ac:chgData name="Goodman, Daniel F M" userId="3856083d-7deb-434e-baee-35426c02f58e" providerId="ADAL" clId="{7199DF76-63DB-4931-AD1F-A38A0AB95F35}" dt="2025-02-10T14:56:38.924" v="2236" actId="20577"/>
          <ac:spMkLst>
            <pc:docMk/>
            <pc:sldMk cId="2116374341" sldId="276"/>
            <ac:spMk id="2" creationId="{285A2811-F543-6AB0-BD55-900F28C55E3E}"/>
          </ac:spMkLst>
        </pc:spChg>
      </pc:sldChg>
      <pc:sldChg chg="add del">
        <pc:chgData name="Goodman, Daniel F M" userId="3856083d-7deb-434e-baee-35426c02f58e" providerId="ADAL" clId="{7199DF76-63DB-4931-AD1F-A38A0AB95F35}" dt="2025-02-07T17:10:47.421" v="1488" actId="47"/>
        <pc:sldMkLst>
          <pc:docMk/>
          <pc:sldMk cId="3413966595" sldId="282"/>
        </pc:sldMkLst>
      </pc:sldChg>
      <pc:sldChg chg="modSp add mod ord modAnim">
        <pc:chgData name="Goodman, Daniel F M" userId="3856083d-7deb-434e-baee-35426c02f58e" providerId="ADAL" clId="{7199DF76-63DB-4931-AD1F-A38A0AB95F35}" dt="2025-02-07T17:13:35.589" v="1604" actId="1036"/>
        <pc:sldMkLst>
          <pc:docMk/>
          <pc:sldMk cId="2602762193" sldId="285"/>
        </pc:sldMkLst>
        <pc:spChg chg="mod">
          <ac:chgData name="Goodman, Daniel F M" userId="3856083d-7deb-434e-baee-35426c02f58e" providerId="ADAL" clId="{7199DF76-63DB-4931-AD1F-A38A0AB95F35}" dt="2025-02-07T17:11:23.818" v="1535" actId="20577"/>
          <ac:spMkLst>
            <pc:docMk/>
            <pc:sldMk cId="2602762193" sldId="285"/>
            <ac:spMk id="2" creationId="{852362A3-3D98-9309-DE41-C7F2B19390D9}"/>
          </ac:spMkLst>
        </pc:spChg>
        <pc:spChg chg="mod">
          <ac:chgData name="Goodman, Daniel F M" userId="3856083d-7deb-434e-baee-35426c02f58e" providerId="ADAL" clId="{7199DF76-63DB-4931-AD1F-A38A0AB95F35}" dt="2025-02-07T17:13:18.853" v="1597" actId="20577"/>
          <ac:spMkLst>
            <pc:docMk/>
            <pc:sldMk cId="2602762193" sldId="285"/>
            <ac:spMk id="3" creationId="{EE57421C-1373-B8E4-D42D-05CA49516736}"/>
          </ac:spMkLst>
        </pc:spChg>
        <pc:grpChg chg="mod">
          <ac:chgData name="Goodman, Daniel F M" userId="3856083d-7deb-434e-baee-35426c02f58e" providerId="ADAL" clId="{7199DF76-63DB-4931-AD1F-A38A0AB95F35}" dt="2025-02-07T17:13:35.589" v="1604" actId="1036"/>
          <ac:grpSpMkLst>
            <pc:docMk/>
            <pc:sldMk cId="2602762193" sldId="285"/>
            <ac:grpSpMk id="12" creationId="{70B7407B-5A15-98DA-CE7D-C1CDDB6398B6}"/>
          </ac:grpSpMkLst>
        </pc:grpChg>
      </pc:sldChg>
      <pc:sldChg chg="addSp delSp modSp add del mod ord">
        <pc:chgData name="Goodman, Daniel F M" userId="3856083d-7deb-434e-baee-35426c02f58e" providerId="ADAL" clId="{7199DF76-63DB-4931-AD1F-A38A0AB95F35}" dt="2025-02-10T16:05:42.066" v="2909" actId="47"/>
        <pc:sldMkLst>
          <pc:docMk/>
          <pc:sldMk cId="1722366841" sldId="290"/>
        </pc:sldMkLst>
      </pc:sldChg>
      <pc:sldChg chg="add">
        <pc:chgData name="Goodman, Daniel F M" userId="3856083d-7deb-434e-baee-35426c02f58e" providerId="ADAL" clId="{7199DF76-63DB-4931-AD1F-A38A0AB95F35}" dt="2025-02-07T15:37:12.905" v="3"/>
        <pc:sldMkLst>
          <pc:docMk/>
          <pc:sldMk cId="4086113060" sldId="291"/>
        </pc:sldMkLst>
      </pc:sldChg>
      <pc:sldChg chg="add">
        <pc:chgData name="Goodman, Daniel F M" userId="3856083d-7deb-434e-baee-35426c02f58e" providerId="ADAL" clId="{7199DF76-63DB-4931-AD1F-A38A0AB95F35}" dt="2025-02-07T15:37:12.905" v="3"/>
        <pc:sldMkLst>
          <pc:docMk/>
          <pc:sldMk cId="3416741623" sldId="292"/>
        </pc:sldMkLst>
      </pc:sldChg>
      <pc:sldChg chg="add">
        <pc:chgData name="Goodman, Daniel F M" userId="3856083d-7deb-434e-baee-35426c02f58e" providerId="ADAL" clId="{7199DF76-63DB-4931-AD1F-A38A0AB95F35}" dt="2025-02-07T15:37:12.905" v="3"/>
        <pc:sldMkLst>
          <pc:docMk/>
          <pc:sldMk cId="2133532129" sldId="293"/>
        </pc:sldMkLst>
      </pc:sldChg>
      <pc:sldChg chg="add">
        <pc:chgData name="Goodman, Daniel F M" userId="3856083d-7deb-434e-baee-35426c02f58e" providerId="ADAL" clId="{7199DF76-63DB-4931-AD1F-A38A0AB95F35}" dt="2025-02-07T15:37:12.905" v="3"/>
        <pc:sldMkLst>
          <pc:docMk/>
          <pc:sldMk cId="3726108813" sldId="294"/>
        </pc:sldMkLst>
      </pc:sldChg>
      <pc:sldChg chg="add del">
        <pc:chgData name="Goodman, Daniel F M" userId="3856083d-7deb-434e-baee-35426c02f58e" providerId="ADAL" clId="{7199DF76-63DB-4931-AD1F-A38A0AB95F35}" dt="2025-02-10T15:15:56.607" v="2242" actId="47"/>
        <pc:sldMkLst>
          <pc:docMk/>
          <pc:sldMk cId="2810790958" sldId="296"/>
        </pc:sldMkLst>
      </pc:sldChg>
      <pc:sldChg chg="add del">
        <pc:chgData name="Goodman, Daniel F M" userId="3856083d-7deb-434e-baee-35426c02f58e" providerId="ADAL" clId="{7199DF76-63DB-4931-AD1F-A38A0AB95F35}" dt="2025-02-10T15:22:16.463" v="2249" actId="47"/>
        <pc:sldMkLst>
          <pc:docMk/>
          <pc:sldMk cId="2456624215" sldId="297"/>
        </pc:sldMkLst>
      </pc:sldChg>
      <pc:sldChg chg="modSp add mod">
        <pc:chgData name="Goodman, Daniel F M" userId="3856083d-7deb-434e-baee-35426c02f58e" providerId="ADAL" clId="{7199DF76-63DB-4931-AD1F-A38A0AB95F35}" dt="2025-02-10T16:25:24.041" v="3654" actId="20577"/>
        <pc:sldMkLst>
          <pc:docMk/>
          <pc:sldMk cId="1237570902" sldId="298"/>
        </pc:sldMkLst>
        <pc:spChg chg="mod">
          <ac:chgData name="Goodman, Daniel F M" userId="3856083d-7deb-434e-baee-35426c02f58e" providerId="ADAL" clId="{7199DF76-63DB-4931-AD1F-A38A0AB95F35}" dt="2025-02-10T16:24:15.786" v="3606" actId="20577"/>
          <ac:spMkLst>
            <pc:docMk/>
            <pc:sldMk cId="1237570902" sldId="298"/>
            <ac:spMk id="2" creationId="{BC106213-1558-2879-5682-FB29FB95AEBF}"/>
          </ac:spMkLst>
        </pc:spChg>
        <pc:spChg chg="mod">
          <ac:chgData name="Goodman, Daniel F M" userId="3856083d-7deb-434e-baee-35426c02f58e" providerId="ADAL" clId="{7199DF76-63DB-4931-AD1F-A38A0AB95F35}" dt="2025-02-10T16:25:24.041" v="3654" actId="20577"/>
          <ac:spMkLst>
            <pc:docMk/>
            <pc:sldMk cId="1237570902" sldId="298"/>
            <ac:spMk id="7" creationId="{FE281DE6-3C2C-CA4C-4743-1DEE10CAEDD6}"/>
          </ac:spMkLst>
        </pc:spChg>
      </pc:sldChg>
      <pc:sldChg chg="modSp add mod">
        <pc:chgData name="Goodman, Daniel F M" userId="3856083d-7deb-434e-baee-35426c02f58e" providerId="ADAL" clId="{7199DF76-63DB-4931-AD1F-A38A0AB95F35}" dt="2025-02-10T16:25:19.057" v="3653" actId="20577"/>
        <pc:sldMkLst>
          <pc:docMk/>
          <pc:sldMk cId="210345805" sldId="299"/>
        </pc:sldMkLst>
        <pc:spChg chg="mod">
          <ac:chgData name="Goodman, Daniel F M" userId="3856083d-7deb-434e-baee-35426c02f58e" providerId="ADAL" clId="{7199DF76-63DB-4931-AD1F-A38A0AB95F35}" dt="2025-02-10T16:25:11.683" v="3650" actId="20577"/>
          <ac:spMkLst>
            <pc:docMk/>
            <pc:sldMk cId="210345805" sldId="299"/>
            <ac:spMk id="2" creationId="{8F0406B6-0F95-8BAC-2802-60EDE8053844}"/>
          </ac:spMkLst>
        </pc:spChg>
        <pc:spChg chg="mod">
          <ac:chgData name="Goodman, Daniel F M" userId="3856083d-7deb-434e-baee-35426c02f58e" providerId="ADAL" clId="{7199DF76-63DB-4931-AD1F-A38A0AB95F35}" dt="2025-02-10T16:25:19.057" v="3653" actId="20577"/>
          <ac:spMkLst>
            <pc:docMk/>
            <pc:sldMk cId="210345805" sldId="299"/>
            <ac:spMk id="3" creationId="{F8724E45-52F4-6189-2935-B8D4F98424F4}"/>
          </ac:spMkLst>
        </pc:spChg>
      </pc:sldChg>
      <pc:sldChg chg="add del">
        <pc:chgData name="Goodman, Daniel F M" userId="3856083d-7deb-434e-baee-35426c02f58e" providerId="ADAL" clId="{7199DF76-63DB-4931-AD1F-A38A0AB95F35}" dt="2025-02-10T15:21:36.679" v="2247" actId="47"/>
        <pc:sldMkLst>
          <pc:docMk/>
          <pc:sldMk cId="1815807530" sldId="300"/>
        </pc:sldMkLst>
      </pc:sldChg>
      <pc:sldChg chg="add del">
        <pc:chgData name="Goodman, Daniel F M" userId="3856083d-7deb-434e-baee-35426c02f58e" providerId="ADAL" clId="{7199DF76-63DB-4931-AD1F-A38A0AB95F35}" dt="2025-02-10T15:21:48.793" v="2248" actId="47"/>
        <pc:sldMkLst>
          <pc:docMk/>
          <pc:sldMk cId="2595544932" sldId="301"/>
        </pc:sldMkLst>
      </pc:sldChg>
      <pc:sldChg chg="add modNotesTx">
        <pc:chgData name="Goodman, Daniel F M" userId="3856083d-7deb-434e-baee-35426c02f58e" providerId="ADAL" clId="{7199DF76-63DB-4931-AD1F-A38A0AB95F35}" dt="2025-02-11T18:15:49.574" v="7130" actId="20577"/>
        <pc:sldMkLst>
          <pc:docMk/>
          <pc:sldMk cId="2086787534" sldId="302"/>
        </pc:sldMkLst>
      </pc:sldChg>
      <pc:sldChg chg="add">
        <pc:chgData name="Goodman, Daniel F M" userId="3856083d-7deb-434e-baee-35426c02f58e" providerId="ADAL" clId="{7199DF76-63DB-4931-AD1F-A38A0AB95F35}" dt="2025-02-07T15:37:12.905" v="3"/>
        <pc:sldMkLst>
          <pc:docMk/>
          <pc:sldMk cId="494695902" sldId="303"/>
        </pc:sldMkLst>
      </pc:sldChg>
      <pc:sldChg chg="delSp modSp add del mod ord">
        <pc:chgData name="Goodman, Daniel F M" userId="3856083d-7deb-434e-baee-35426c02f58e" providerId="ADAL" clId="{7199DF76-63DB-4931-AD1F-A38A0AB95F35}" dt="2025-02-07T17:26:14.611" v="2142" actId="47"/>
        <pc:sldMkLst>
          <pc:docMk/>
          <pc:sldMk cId="2169090439" sldId="304"/>
        </pc:sldMkLst>
      </pc:sldChg>
      <pc:sldChg chg="add del">
        <pc:chgData name="Goodman, Daniel F M" userId="3856083d-7deb-434e-baee-35426c02f58e" providerId="ADAL" clId="{7199DF76-63DB-4931-AD1F-A38A0AB95F35}" dt="2025-02-07T17:09:54.511" v="1485" actId="47"/>
        <pc:sldMkLst>
          <pc:docMk/>
          <pc:sldMk cId="1076875505" sldId="305"/>
        </pc:sldMkLst>
      </pc:sldChg>
      <pc:sldChg chg="modSp add mod">
        <pc:chgData name="Goodman, Daniel F M" userId="3856083d-7deb-434e-baee-35426c02f58e" providerId="ADAL" clId="{7199DF76-63DB-4931-AD1F-A38A0AB95F35}" dt="2025-02-11T17:28:12.995" v="7024" actId="313"/>
        <pc:sldMkLst>
          <pc:docMk/>
          <pc:sldMk cId="1879879327" sldId="306"/>
        </pc:sldMkLst>
        <pc:spChg chg="mod">
          <ac:chgData name="Goodman, Daniel F M" userId="3856083d-7deb-434e-baee-35426c02f58e" providerId="ADAL" clId="{7199DF76-63DB-4931-AD1F-A38A0AB95F35}" dt="2025-02-07T17:24:24.763" v="2085" actId="20577"/>
          <ac:spMkLst>
            <pc:docMk/>
            <pc:sldMk cId="1879879327" sldId="306"/>
            <ac:spMk id="2" creationId="{01FECB2F-F8BB-CFE2-B628-CCA8F93F8D82}"/>
          </ac:spMkLst>
        </pc:spChg>
        <pc:spChg chg="mod">
          <ac:chgData name="Goodman, Daniel F M" userId="3856083d-7deb-434e-baee-35426c02f58e" providerId="ADAL" clId="{7199DF76-63DB-4931-AD1F-A38A0AB95F35}" dt="2025-02-11T17:28:12.995" v="7024" actId="313"/>
          <ac:spMkLst>
            <pc:docMk/>
            <pc:sldMk cId="1879879327" sldId="306"/>
            <ac:spMk id="3" creationId="{453F7D01-F2CD-109F-8F72-B4DEB806BE1D}"/>
          </ac:spMkLst>
        </pc:spChg>
      </pc:sldChg>
      <pc:sldChg chg="add del">
        <pc:chgData name="Goodman, Daniel F M" userId="3856083d-7deb-434e-baee-35426c02f58e" providerId="ADAL" clId="{7199DF76-63DB-4931-AD1F-A38A0AB95F35}" dt="2025-02-10T15:15:50.250" v="2239" actId="47"/>
        <pc:sldMkLst>
          <pc:docMk/>
          <pc:sldMk cId="1777523352" sldId="307"/>
        </pc:sldMkLst>
      </pc:sldChg>
      <pc:sldChg chg="add del">
        <pc:chgData name="Goodman, Daniel F M" userId="3856083d-7deb-434e-baee-35426c02f58e" providerId="ADAL" clId="{7199DF76-63DB-4931-AD1F-A38A0AB95F35}" dt="2025-02-10T15:15:53.588" v="2241" actId="47"/>
        <pc:sldMkLst>
          <pc:docMk/>
          <pc:sldMk cId="1661321573" sldId="308"/>
        </pc:sldMkLst>
      </pc:sldChg>
      <pc:sldChg chg="addSp delSp modSp new mod modAnim modNotesTx">
        <pc:chgData name="Goodman, Daniel F M" userId="3856083d-7deb-434e-baee-35426c02f58e" providerId="ADAL" clId="{7199DF76-63DB-4931-AD1F-A38A0AB95F35}" dt="2025-02-10T16:41:28.424" v="6135" actId="20577"/>
        <pc:sldMkLst>
          <pc:docMk/>
          <pc:sldMk cId="1494906462" sldId="309"/>
        </pc:sldMkLst>
        <pc:spChg chg="mod">
          <ac:chgData name="Goodman, Daniel F M" userId="3856083d-7deb-434e-baee-35426c02f58e" providerId="ADAL" clId="{7199DF76-63DB-4931-AD1F-A38A0AB95F35}" dt="2025-02-10T15:46:37.863" v="2593" actId="20577"/>
          <ac:spMkLst>
            <pc:docMk/>
            <pc:sldMk cId="1494906462" sldId="309"/>
            <ac:spMk id="2" creationId="{EE18A0C6-0298-502D-6EB7-66F5E073565A}"/>
          </ac:spMkLst>
        </pc:spChg>
        <pc:spChg chg="add mod">
          <ac:chgData name="Goodman, Daniel F M" userId="3856083d-7deb-434e-baee-35426c02f58e" providerId="ADAL" clId="{7199DF76-63DB-4931-AD1F-A38A0AB95F35}" dt="2025-02-10T15:44:25.533" v="2536" actId="478"/>
          <ac:spMkLst>
            <pc:docMk/>
            <pc:sldMk cId="1494906462" sldId="309"/>
            <ac:spMk id="4" creationId="{A1CA591A-24F7-38D0-BDA0-0E48782D59A2}"/>
          </ac:spMkLst>
        </pc:spChg>
        <pc:picChg chg="add mod">
          <ac:chgData name="Goodman, Daniel F M" userId="3856083d-7deb-434e-baee-35426c02f58e" providerId="ADAL" clId="{7199DF76-63DB-4931-AD1F-A38A0AB95F35}" dt="2025-02-10T15:44:37.384" v="2540" actId="1076"/>
          <ac:picMkLst>
            <pc:docMk/>
            <pc:sldMk cId="1494906462" sldId="309"/>
            <ac:picMk id="6" creationId="{9C85F160-C3F1-B323-8F87-59BD04576B0B}"/>
          </ac:picMkLst>
        </pc:picChg>
        <pc:picChg chg="add mod">
          <ac:chgData name="Goodman, Daniel F M" userId="3856083d-7deb-434e-baee-35426c02f58e" providerId="ADAL" clId="{7199DF76-63DB-4931-AD1F-A38A0AB95F35}" dt="2025-02-10T15:48:01.217" v="2595" actId="1076"/>
          <ac:picMkLst>
            <pc:docMk/>
            <pc:sldMk cId="1494906462" sldId="309"/>
            <ac:picMk id="7" creationId="{BEC676BF-7B94-58A5-6B53-6B760999AC19}"/>
          </ac:picMkLst>
        </pc:picChg>
        <pc:picChg chg="add mod">
          <ac:chgData name="Goodman, Daniel F M" userId="3856083d-7deb-434e-baee-35426c02f58e" providerId="ADAL" clId="{7199DF76-63DB-4931-AD1F-A38A0AB95F35}" dt="2025-02-10T15:48:33.577" v="2601" actId="1076"/>
          <ac:picMkLst>
            <pc:docMk/>
            <pc:sldMk cId="1494906462" sldId="309"/>
            <ac:picMk id="8" creationId="{3B80D81D-36DA-A182-1C22-43D556B61C45}"/>
          </ac:picMkLst>
        </pc:picChg>
        <pc:picChg chg="add mod">
          <ac:chgData name="Goodman, Daniel F M" userId="3856083d-7deb-434e-baee-35426c02f58e" providerId="ADAL" clId="{7199DF76-63DB-4931-AD1F-A38A0AB95F35}" dt="2025-02-10T16:13:12.877" v="2938" actId="14100"/>
          <ac:picMkLst>
            <pc:docMk/>
            <pc:sldMk cId="1494906462" sldId="309"/>
            <ac:picMk id="9" creationId="{A37689D7-75AF-1CFF-2913-1DE8B4A226DB}"/>
          </ac:picMkLst>
        </pc:picChg>
      </pc:sldChg>
      <pc:sldChg chg="addSp modSp new mod ord modAnim">
        <pc:chgData name="Goodman, Daniel F M" userId="3856083d-7deb-434e-baee-35426c02f58e" providerId="ADAL" clId="{7199DF76-63DB-4931-AD1F-A38A0AB95F35}" dt="2025-02-10T14:53:39.443" v="2151"/>
        <pc:sldMkLst>
          <pc:docMk/>
          <pc:sldMk cId="2296427197" sldId="310"/>
        </pc:sldMkLst>
        <pc:spChg chg="mod">
          <ac:chgData name="Goodman, Daniel F M" userId="3856083d-7deb-434e-baee-35426c02f58e" providerId="ADAL" clId="{7199DF76-63DB-4931-AD1F-A38A0AB95F35}" dt="2025-02-07T16:37:08.935" v="71" actId="20577"/>
          <ac:spMkLst>
            <pc:docMk/>
            <pc:sldMk cId="2296427197" sldId="310"/>
            <ac:spMk id="2" creationId="{D1DAEFDA-65DF-7CD6-ECF5-AE65D6D4D6D7}"/>
          </ac:spMkLst>
        </pc:spChg>
        <pc:spChg chg="mod">
          <ac:chgData name="Goodman, Daniel F M" userId="3856083d-7deb-434e-baee-35426c02f58e" providerId="ADAL" clId="{7199DF76-63DB-4931-AD1F-A38A0AB95F35}" dt="2025-02-07T16:53:14.572" v="819" actId="20577"/>
          <ac:spMkLst>
            <pc:docMk/>
            <pc:sldMk cId="2296427197" sldId="310"/>
            <ac:spMk id="3" creationId="{6F9F4A71-4DFB-EC11-D806-C06395F767DB}"/>
          </ac:spMkLst>
        </pc:spChg>
        <pc:picChg chg="add mod">
          <ac:chgData name="Goodman, Daniel F M" userId="3856083d-7deb-434e-baee-35426c02f58e" providerId="ADAL" clId="{7199DF76-63DB-4931-AD1F-A38A0AB95F35}" dt="2025-02-07T16:48:39.522" v="689" actId="14100"/>
          <ac:picMkLst>
            <pc:docMk/>
            <pc:sldMk cId="2296427197" sldId="310"/>
            <ac:picMk id="5" creationId="{B4A5F642-97F6-81CA-5396-CCB732A34AB6}"/>
          </ac:picMkLst>
        </pc:picChg>
        <pc:picChg chg="add mod">
          <ac:chgData name="Goodman, Daniel F M" userId="3856083d-7deb-434e-baee-35426c02f58e" providerId="ADAL" clId="{7199DF76-63DB-4931-AD1F-A38A0AB95F35}" dt="2025-02-07T16:48:48.331" v="690" actId="14100"/>
          <ac:picMkLst>
            <pc:docMk/>
            <pc:sldMk cId="2296427197" sldId="310"/>
            <ac:picMk id="7" creationId="{E05A9B25-A70A-061E-E673-0C9FA4FD30E7}"/>
          </ac:picMkLst>
        </pc:picChg>
      </pc:sldChg>
      <pc:sldChg chg="modSp new mod ord modAnim">
        <pc:chgData name="Goodman, Daniel F M" userId="3856083d-7deb-434e-baee-35426c02f58e" providerId="ADAL" clId="{7199DF76-63DB-4931-AD1F-A38A0AB95F35}" dt="2025-02-10T14:53:51.506" v="2152"/>
        <pc:sldMkLst>
          <pc:docMk/>
          <pc:sldMk cId="2916592537" sldId="311"/>
        </pc:sldMkLst>
        <pc:spChg chg="mod">
          <ac:chgData name="Goodman, Daniel F M" userId="3856083d-7deb-434e-baee-35426c02f58e" providerId="ADAL" clId="{7199DF76-63DB-4931-AD1F-A38A0AB95F35}" dt="2025-02-07T16:47:30.810" v="664" actId="20577"/>
          <ac:spMkLst>
            <pc:docMk/>
            <pc:sldMk cId="2916592537" sldId="311"/>
            <ac:spMk id="2" creationId="{75F1DF92-010D-4C6B-0A52-B24880250B85}"/>
          </ac:spMkLst>
        </pc:spChg>
        <pc:spChg chg="mod">
          <ac:chgData name="Goodman, Daniel F M" userId="3856083d-7deb-434e-baee-35426c02f58e" providerId="ADAL" clId="{7199DF76-63DB-4931-AD1F-A38A0AB95F35}" dt="2025-02-10T14:50:34.680" v="2144" actId="12"/>
          <ac:spMkLst>
            <pc:docMk/>
            <pc:sldMk cId="2916592537" sldId="311"/>
            <ac:spMk id="3" creationId="{BB3E4C4C-6361-331E-D81F-351882BEB176}"/>
          </ac:spMkLst>
        </pc:spChg>
      </pc:sldChg>
      <pc:sldChg chg="addSp delSp modSp new mod modClrScheme chgLayout">
        <pc:chgData name="Goodman, Daniel F M" userId="3856083d-7deb-434e-baee-35426c02f58e" providerId="ADAL" clId="{7199DF76-63DB-4931-AD1F-A38A0AB95F35}" dt="2025-02-10T16:15:58.454" v="2950" actId="207"/>
        <pc:sldMkLst>
          <pc:docMk/>
          <pc:sldMk cId="2963778172" sldId="312"/>
        </pc:sldMkLst>
        <pc:spChg chg="add mod ord">
          <ac:chgData name="Goodman, Daniel F M" userId="3856083d-7deb-434e-baee-35426c02f58e" providerId="ADAL" clId="{7199DF76-63DB-4931-AD1F-A38A0AB95F35}" dt="2025-02-10T16:15:58.454" v="2950" actId="207"/>
          <ac:spMkLst>
            <pc:docMk/>
            <pc:sldMk cId="2963778172" sldId="312"/>
            <ac:spMk id="4" creationId="{8ED373C3-C4CF-976D-470F-DEDEDE8B62DE}"/>
          </ac:spMkLst>
        </pc:spChg>
        <pc:spChg chg="add mod">
          <ac:chgData name="Goodman, Daniel F M" userId="3856083d-7deb-434e-baee-35426c02f58e" providerId="ADAL" clId="{7199DF76-63DB-4931-AD1F-A38A0AB95F35}" dt="2025-02-10T16:15:23.775" v="2946" actId="1076"/>
          <ac:spMkLst>
            <pc:docMk/>
            <pc:sldMk cId="2963778172" sldId="312"/>
            <ac:spMk id="13" creationId="{53580090-C1D2-4802-CFAE-41C3B70530F9}"/>
          </ac:spMkLst>
        </pc:spChg>
        <pc:spChg chg="add mod">
          <ac:chgData name="Goodman, Daniel F M" userId="3856083d-7deb-434e-baee-35426c02f58e" providerId="ADAL" clId="{7199DF76-63DB-4931-AD1F-A38A0AB95F35}" dt="2025-02-10T16:15:23.775" v="2946" actId="1076"/>
          <ac:spMkLst>
            <pc:docMk/>
            <pc:sldMk cId="2963778172" sldId="312"/>
            <ac:spMk id="15" creationId="{1E15C5AE-A509-7A43-B72D-91C8E03C8581}"/>
          </ac:spMkLst>
        </pc:spChg>
        <pc:picChg chg="add mod">
          <ac:chgData name="Goodman, Daniel F M" userId="3856083d-7deb-434e-baee-35426c02f58e" providerId="ADAL" clId="{7199DF76-63DB-4931-AD1F-A38A0AB95F35}" dt="2025-02-10T16:15:23.775" v="2946" actId="1076"/>
          <ac:picMkLst>
            <pc:docMk/>
            <pc:sldMk cId="2963778172" sldId="312"/>
            <ac:picMk id="12" creationId="{0F124CEF-0E34-25CE-AC02-01B2D8C34C47}"/>
          </ac:picMkLst>
        </pc:picChg>
        <pc:picChg chg="add mod">
          <ac:chgData name="Goodman, Daniel F M" userId="3856083d-7deb-434e-baee-35426c02f58e" providerId="ADAL" clId="{7199DF76-63DB-4931-AD1F-A38A0AB95F35}" dt="2025-02-10T16:15:23.775" v="2946" actId="1076"/>
          <ac:picMkLst>
            <pc:docMk/>
            <pc:sldMk cId="2963778172" sldId="312"/>
            <ac:picMk id="14" creationId="{D8AC195B-32B6-B01E-38D7-6250E5D8FB30}"/>
          </ac:picMkLst>
        </pc:picChg>
      </pc:sldChg>
      <pc:sldChg chg="addSp delSp modSp new mod modClrScheme chgLayout">
        <pc:chgData name="Goodman, Daniel F M" userId="3856083d-7deb-434e-baee-35426c02f58e" providerId="ADAL" clId="{7199DF76-63DB-4931-AD1F-A38A0AB95F35}" dt="2025-02-10T16:15:45.769" v="2948" actId="113"/>
        <pc:sldMkLst>
          <pc:docMk/>
          <pc:sldMk cId="2865363471" sldId="313"/>
        </pc:sldMkLst>
        <pc:spChg chg="add mod ord">
          <ac:chgData name="Goodman, Daniel F M" userId="3856083d-7deb-434e-baee-35426c02f58e" providerId="ADAL" clId="{7199DF76-63DB-4931-AD1F-A38A0AB95F35}" dt="2025-02-10T16:15:45.769" v="2948" actId="113"/>
          <ac:spMkLst>
            <pc:docMk/>
            <pc:sldMk cId="2865363471" sldId="313"/>
            <ac:spMk id="4" creationId="{013AABE7-C2A3-66F8-D4AA-5DEA85B87AAE}"/>
          </ac:spMkLst>
        </pc:spChg>
        <pc:spChg chg="add mod">
          <ac:chgData name="Goodman, Daniel F M" userId="3856083d-7deb-434e-baee-35426c02f58e" providerId="ADAL" clId="{7199DF76-63DB-4931-AD1F-A38A0AB95F35}" dt="2025-02-10T16:14:52.541" v="2943" actId="1076"/>
          <ac:spMkLst>
            <pc:docMk/>
            <pc:sldMk cId="2865363471" sldId="313"/>
            <ac:spMk id="8" creationId="{5D4BF949-B13F-315F-2A96-71FB47719139}"/>
          </ac:spMkLst>
        </pc:spChg>
        <pc:spChg chg="add mod">
          <ac:chgData name="Goodman, Daniel F M" userId="3856083d-7deb-434e-baee-35426c02f58e" providerId="ADAL" clId="{7199DF76-63DB-4931-AD1F-A38A0AB95F35}" dt="2025-02-10T16:14:52.541" v="2943" actId="1076"/>
          <ac:spMkLst>
            <pc:docMk/>
            <pc:sldMk cId="2865363471" sldId="313"/>
            <ac:spMk id="9" creationId="{67065D6C-B0DB-58E2-6EEF-566FEFAC8A75}"/>
          </ac:spMkLst>
        </pc:spChg>
        <pc:spChg chg="add mod">
          <ac:chgData name="Goodman, Daniel F M" userId="3856083d-7deb-434e-baee-35426c02f58e" providerId="ADAL" clId="{7199DF76-63DB-4931-AD1F-A38A0AB95F35}" dt="2025-02-10T16:14:52.541" v="2943" actId="1076"/>
          <ac:spMkLst>
            <pc:docMk/>
            <pc:sldMk cId="2865363471" sldId="313"/>
            <ac:spMk id="11" creationId="{2A60F26A-4DDA-DDA1-753A-14EEF4FE7E57}"/>
          </ac:spMkLst>
        </pc:spChg>
        <pc:spChg chg="add mod">
          <ac:chgData name="Goodman, Daniel F M" userId="3856083d-7deb-434e-baee-35426c02f58e" providerId="ADAL" clId="{7199DF76-63DB-4931-AD1F-A38A0AB95F35}" dt="2025-02-10T16:14:52.541" v="2943" actId="1076"/>
          <ac:spMkLst>
            <pc:docMk/>
            <pc:sldMk cId="2865363471" sldId="313"/>
            <ac:spMk id="12" creationId="{97D03499-2630-E749-2E00-9E6DBBAC7E33}"/>
          </ac:spMkLst>
        </pc:spChg>
        <pc:picChg chg="add mod">
          <ac:chgData name="Goodman, Daniel F M" userId="3856083d-7deb-434e-baee-35426c02f58e" providerId="ADAL" clId="{7199DF76-63DB-4931-AD1F-A38A0AB95F35}" dt="2025-02-10T16:14:52.541" v="2943" actId="1076"/>
          <ac:picMkLst>
            <pc:docMk/>
            <pc:sldMk cId="2865363471" sldId="313"/>
            <ac:picMk id="6" creationId="{F00A0EC2-0628-22D9-61D2-B91ECA552F94}"/>
          </ac:picMkLst>
        </pc:picChg>
        <pc:picChg chg="add mod">
          <ac:chgData name="Goodman, Daniel F M" userId="3856083d-7deb-434e-baee-35426c02f58e" providerId="ADAL" clId="{7199DF76-63DB-4931-AD1F-A38A0AB95F35}" dt="2025-02-10T16:14:52.541" v="2943" actId="1076"/>
          <ac:picMkLst>
            <pc:docMk/>
            <pc:sldMk cId="2865363471" sldId="313"/>
            <ac:picMk id="7" creationId="{FFCA4968-C28E-4674-B942-704A5D9B8C35}"/>
          </ac:picMkLst>
        </pc:picChg>
        <pc:picChg chg="add mod">
          <ac:chgData name="Goodman, Daniel F M" userId="3856083d-7deb-434e-baee-35426c02f58e" providerId="ADAL" clId="{7199DF76-63DB-4931-AD1F-A38A0AB95F35}" dt="2025-02-10T16:14:52.541" v="2943" actId="1076"/>
          <ac:picMkLst>
            <pc:docMk/>
            <pc:sldMk cId="2865363471" sldId="313"/>
            <ac:picMk id="10" creationId="{39B9B0A5-908E-F21B-5717-F008C4F62139}"/>
          </ac:picMkLst>
        </pc:picChg>
        <pc:picChg chg="add mod">
          <ac:chgData name="Goodman, Daniel F M" userId="3856083d-7deb-434e-baee-35426c02f58e" providerId="ADAL" clId="{7199DF76-63DB-4931-AD1F-A38A0AB95F35}" dt="2025-02-10T16:14:52.541" v="2943" actId="1076"/>
          <ac:picMkLst>
            <pc:docMk/>
            <pc:sldMk cId="2865363471" sldId="313"/>
            <ac:picMk id="13" creationId="{8FAE7E0B-3A9F-5C0A-CBB8-CBFBA8EB4A81}"/>
          </ac:picMkLst>
        </pc:picChg>
      </pc:sldChg>
      <pc:sldChg chg="addSp delSp modSp new mod modAnim">
        <pc:chgData name="Goodman, Daniel F M" userId="3856083d-7deb-434e-baee-35426c02f58e" providerId="ADAL" clId="{7199DF76-63DB-4931-AD1F-A38A0AB95F35}" dt="2025-02-10T16:33:58.197" v="4348" actId="207"/>
        <pc:sldMkLst>
          <pc:docMk/>
          <pc:sldMk cId="4017626642" sldId="314"/>
        </pc:sldMkLst>
        <pc:spChg chg="mod">
          <ac:chgData name="Goodman, Daniel F M" userId="3856083d-7deb-434e-baee-35426c02f58e" providerId="ADAL" clId="{7199DF76-63DB-4931-AD1F-A38A0AB95F35}" dt="2025-02-10T16:26:07.928" v="3674" actId="20577"/>
          <ac:spMkLst>
            <pc:docMk/>
            <pc:sldMk cId="4017626642" sldId="314"/>
            <ac:spMk id="2" creationId="{88D31E2E-B19D-C59A-26CE-312B9E63AEEB}"/>
          </ac:spMkLst>
        </pc:spChg>
        <pc:spChg chg="add mod">
          <ac:chgData name="Goodman, Daniel F M" userId="3856083d-7deb-434e-baee-35426c02f58e" providerId="ADAL" clId="{7199DF76-63DB-4931-AD1F-A38A0AB95F35}" dt="2025-02-10T15:31:14.064" v="2337" actId="1076"/>
          <ac:spMkLst>
            <pc:docMk/>
            <pc:sldMk cId="4017626642" sldId="314"/>
            <ac:spMk id="10" creationId="{A467F7C9-18B5-6E83-D30E-40ED4D234D2F}"/>
          </ac:spMkLst>
        </pc:spChg>
        <pc:spChg chg="add mod">
          <ac:chgData name="Goodman, Daniel F M" userId="3856083d-7deb-434e-baee-35426c02f58e" providerId="ADAL" clId="{7199DF76-63DB-4931-AD1F-A38A0AB95F35}" dt="2025-02-10T16:10:28.566" v="2912" actId="164"/>
          <ac:spMkLst>
            <pc:docMk/>
            <pc:sldMk cId="4017626642" sldId="314"/>
            <ac:spMk id="11" creationId="{E1437D49-475E-7B02-ADDF-395C7CD30004}"/>
          </ac:spMkLst>
        </pc:spChg>
        <pc:spChg chg="add mod">
          <ac:chgData name="Goodman, Daniel F M" userId="3856083d-7deb-434e-baee-35426c02f58e" providerId="ADAL" clId="{7199DF76-63DB-4931-AD1F-A38A0AB95F35}" dt="2025-02-10T15:27:52.582" v="2293" actId="2085"/>
          <ac:spMkLst>
            <pc:docMk/>
            <pc:sldMk cId="4017626642" sldId="314"/>
            <ac:spMk id="22" creationId="{D5D5C214-8A81-D24A-3EA3-F5622B134188}"/>
          </ac:spMkLst>
        </pc:spChg>
        <pc:spChg chg="add mod">
          <ac:chgData name="Goodman, Daniel F M" userId="3856083d-7deb-434e-baee-35426c02f58e" providerId="ADAL" clId="{7199DF76-63DB-4931-AD1F-A38A0AB95F35}" dt="2025-02-10T15:35:27.416" v="2471" actId="1035"/>
          <ac:spMkLst>
            <pc:docMk/>
            <pc:sldMk cId="4017626642" sldId="314"/>
            <ac:spMk id="23" creationId="{77546F48-E6D5-E81D-F1A9-977C6C1BCB3D}"/>
          </ac:spMkLst>
        </pc:spChg>
        <pc:spChg chg="add mod">
          <ac:chgData name="Goodman, Daniel F M" userId="3856083d-7deb-434e-baee-35426c02f58e" providerId="ADAL" clId="{7199DF76-63DB-4931-AD1F-A38A0AB95F35}" dt="2025-02-10T16:10:28.566" v="2912" actId="164"/>
          <ac:spMkLst>
            <pc:docMk/>
            <pc:sldMk cId="4017626642" sldId="314"/>
            <ac:spMk id="24" creationId="{33EA49E4-D523-2762-4A86-AF243CED869A}"/>
          </ac:spMkLst>
        </pc:spChg>
        <pc:spChg chg="add mod">
          <ac:chgData name="Goodman, Daniel F M" userId="3856083d-7deb-434e-baee-35426c02f58e" providerId="ADAL" clId="{7199DF76-63DB-4931-AD1F-A38A0AB95F35}" dt="2025-02-10T16:10:28.566" v="2912" actId="164"/>
          <ac:spMkLst>
            <pc:docMk/>
            <pc:sldMk cId="4017626642" sldId="314"/>
            <ac:spMk id="25" creationId="{135C7F09-4E0B-0A0A-43CE-FBCC1B66340F}"/>
          </ac:spMkLst>
        </pc:spChg>
        <pc:spChg chg="add mod">
          <ac:chgData name="Goodman, Daniel F M" userId="3856083d-7deb-434e-baee-35426c02f58e" providerId="ADAL" clId="{7199DF76-63DB-4931-AD1F-A38A0AB95F35}" dt="2025-02-10T16:10:28.566" v="2912" actId="164"/>
          <ac:spMkLst>
            <pc:docMk/>
            <pc:sldMk cId="4017626642" sldId="314"/>
            <ac:spMk id="26" creationId="{2546764D-762E-1A77-664B-8ECA005F66A3}"/>
          </ac:spMkLst>
        </pc:spChg>
        <pc:spChg chg="add mod">
          <ac:chgData name="Goodman, Daniel F M" userId="3856083d-7deb-434e-baee-35426c02f58e" providerId="ADAL" clId="{7199DF76-63DB-4931-AD1F-A38A0AB95F35}" dt="2025-02-10T16:10:28.566" v="2912" actId="164"/>
          <ac:spMkLst>
            <pc:docMk/>
            <pc:sldMk cId="4017626642" sldId="314"/>
            <ac:spMk id="27" creationId="{4416D4CE-08A4-705E-BB2A-40A4F00A3C51}"/>
          </ac:spMkLst>
        </pc:spChg>
        <pc:spChg chg="add mod">
          <ac:chgData name="Goodman, Daniel F M" userId="3856083d-7deb-434e-baee-35426c02f58e" providerId="ADAL" clId="{7199DF76-63DB-4931-AD1F-A38A0AB95F35}" dt="2025-02-10T16:10:28.566" v="2912" actId="164"/>
          <ac:spMkLst>
            <pc:docMk/>
            <pc:sldMk cId="4017626642" sldId="314"/>
            <ac:spMk id="28" creationId="{754628B5-B95C-4C69-B439-C1C8EAE57A3D}"/>
          </ac:spMkLst>
        </pc:spChg>
        <pc:spChg chg="add mod">
          <ac:chgData name="Goodman, Daniel F M" userId="3856083d-7deb-434e-baee-35426c02f58e" providerId="ADAL" clId="{7199DF76-63DB-4931-AD1F-A38A0AB95F35}" dt="2025-02-10T15:29:18.701" v="2316" actId="14100"/>
          <ac:spMkLst>
            <pc:docMk/>
            <pc:sldMk cId="4017626642" sldId="314"/>
            <ac:spMk id="29" creationId="{821B54C6-F7F3-142C-56DB-9467E0D0A338}"/>
          </ac:spMkLst>
        </pc:spChg>
        <pc:spChg chg="add mod">
          <ac:chgData name="Goodman, Daniel F M" userId="3856083d-7deb-434e-baee-35426c02f58e" providerId="ADAL" clId="{7199DF76-63DB-4931-AD1F-A38A0AB95F35}" dt="2025-02-10T16:10:28.566" v="2912" actId="164"/>
          <ac:spMkLst>
            <pc:docMk/>
            <pc:sldMk cId="4017626642" sldId="314"/>
            <ac:spMk id="30" creationId="{196DA4D4-DE68-3E99-B2B6-83DE8F031464}"/>
          </ac:spMkLst>
        </pc:spChg>
        <pc:spChg chg="add mod">
          <ac:chgData name="Goodman, Daniel F M" userId="3856083d-7deb-434e-baee-35426c02f58e" providerId="ADAL" clId="{7199DF76-63DB-4931-AD1F-A38A0AB95F35}" dt="2025-02-10T15:35:27.416" v="2471" actId="1035"/>
          <ac:spMkLst>
            <pc:docMk/>
            <pc:sldMk cId="4017626642" sldId="314"/>
            <ac:spMk id="31" creationId="{FE2A53A3-7463-47E8-20C6-3ACE6190C310}"/>
          </ac:spMkLst>
        </pc:spChg>
        <pc:spChg chg="add mod">
          <ac:chgData name="Goodman, Daniel F M" userId="3856083d-7deb-434e-baee-35426c02f58e" providerId="ADAL" clId="{7199DF76-63DB-4931-AD1F-A38A0AB95F35}" dt="2025-02-10T15:31:49.910" v="2368" actId="1076"/>
          <ac:spMkLst>
            <pc:docMk/>
            <pc:sldMk cId="4017626642" sldId="314"/>
            <ac:spMk id="40" creationId="{E4B753C3-56F5-137A-3D90-B5C08DB4C278}"/>
          </ac:spMkLst>
        </pc:spChg>
        <pc:spChg chg="add mod">
          <ac:chgData name="Goodman, Daniel F M" userId="3856083d-7deb-434e-baee-35426c02f58e" providerId="ADAL" clId="{7199DF76-63DB-4931-AD1F-A38A0AB95F35}" dt="2025-02-10T16:10:28.566" v="2912" actId="164"/>
          <ac:spMkLst>
            <pc:docMk/>
            <pc:sldMk cId="4017626642" sldId="314"/>
            <ac:spMk id="41" creationId="{B33E99EF-ABC5-98EA-AA05-B49A880E10B3}"/>
          </ac:spMkLst>
        </pc:spChg>
        <pc:spChg chg="add mod">
          <ac:chgData name="Goodman, Daniel F M" userId="3856083d-7deb-434e-baee-35426c02f58e" providerId="ADAL" clId="{7199DF76-63DB-4931-AD1F-A38A0AB95F35}" dt="2025-02-10T16:10:28.566" v="2912" actId="164"/>
          <ac:spMkLst>
            <pc:docMk/>
            <pc:sldMk cId="4017626642" sldId="314"/>
            <ac:spMk id="44" creationId="{E7EAAAA3-9735-17E5-DE64-55E143213D6E}"/>
          </ac:spMkLst>
        </pc:spChg>
        <pc:spChg chg="add mod">
          <ac:chgData name="Goodman, Daniel F M" userId="3856083d-7deb-434e-baee-35426c02f58e" providerId="ADAL" clId="{7199DF76-63DB-4931-AD1F-A38A0AB95F35}" dt="2025-02-10T16:11:49.613" v="2925" actId="1076"/>
          <ac:spMkLst>
            <pc:docMk/>
            <pc:sldMk cId="4017626642" sldId="314"/>
            <ac:spMk id="45" creationId="{722AD023-8325-66C3-C9C6-36B876F3A122}"/>
          </ac:spMkLst>
        </pc:spChg>
        <pc:spChg chg="add mod">
          <ac:chgData name="Goodman, Daniel F M" userId="3856083d-7deb-434e-baee-35426c02f58e" providerId="ADAL" clId="{7199DF76-63DB-4931-AD1F-A38A0AB95F35}" dt="2025-02-10T16:12:32.484" v="2936" actId="1076"/>
          <ac:spMkLst>
            <pc:docMk/>
            <pc:sldMk cId="4017626642" sldId="314"/>
            <ac:spMk id="53" creationId="{DF79979C-9A43-ABA3-3381-7D5873E5A81C}"/>
          </ac:spMkLst>
        </pc:spChg>
        <pc:spChg chg="add mod">
          <ac:chgData name="Goodman, Daniel F M" userId="3856083d-7deb-434e-baee-35426c02f58e" providerId="ADAL" clId="{7199DF76-63DB-4931-AD1F-A38A0AB95F35}" dt="2025-02-10T16:12:25.455" v="2935" actId="404"/>
          <ac:spMkLst>
            <pc:docMk/>
            <pc:sldMk cId="4017626642" sldId="314"/>
            <ac:spMk id="55" creationId="{2ED0B145-BC84-E9A3-F0D2-C940B504C53F}"/>
          </ac:spMkLst>
        </pc:spChg>
        <pc:spChg chg="add mod">
          <ac:chgData name="Goodman, Daniel F M" userId="3856083d-7deb-434e-baee-35426c02f58e" providerId="ADAL" clId="{7199DF76-63DB-4931-AD1F-A38A0AB95F35}" dt="2025-02-10T16:33:58.197" v="4348" actId="207"/>
          <ac:spMkLst>
            <pc:docMk/>
            <pc:sldMk cId="4017626642" sldId="314"/>
            <ac:spMk id="56" creationId="{093CD332-2C4B-265E-498F-F1A22BBABB11}"/>
          </ac:spMkLst>
        </pc:spChg>
        <pc:spChg chg="add mod">
          <ac:chgData name="Goodman, Daniel F M" userId="3856083d-7deb-434e-baee-35426c02f58e" providerId="ADAL" clId="{7199DF76-63DB-4931-AD1F-A38A0AB95F35}" dt="2025-02-10T16:33:58.197" v="4348" actId="207"/>
          <ac:spMkLst>
            <pc:docMk/>
            <pc:sldMk cId="4017626642" sldId="314"/>
            <ac:spMk id="57" creationId="{C87D9AC1-61FC-48B9-4739-9DF0D07B1113}"/>
          </ac:spMkLst>
        </pc:spChg>
        <pc:spChg chg="add mod">
          <ac:chgData name="Goodman, Daniel F M" userId="3856083d-7deb-434e-baee-35426c02f58e" providerId="ADAL" clId="{7199DF76-63DB-4931-AD1F-A38A0AB95F35}" dt="2025-02-10T16:33:58.197" v="4348" actId="207"/>
          <ac:spMkLst>
            <pc:docMk/>
            <pc:sldMk cId="4017626642" sldId="314"/>
            <ac:spMk id="58" creationId="{9852AA4C-B989-C614-C21D-6E7A64BB8C96}"/>
          </ac:spMkLst>
        </pc:spChg>
        <pc:spChg chg="add mod">
          <ac:chgData name="Goodman, Daniel F M" userId="3856083d-7deb-434e-baee-35426c02f58e" providerId="ADAL" clId="{7199DF76-63DB-4931-AD1F-A38A0AB95F35}" dt="2025-02-10T16:33:58.197" v="4348" actId="207"/>
          <ac:spMkLst>
            <pc:docMk/>
            <pc:sldMk cId="4017626642" sldId="314"/>
            <ac:spMk id="59" creationId="{7EBBC859-515A-D0E1-C578-24D65A2CBEAC}"/>
          </ac:spMkLst>
        </pc:spChg>
        <pc:picChg chg="add mod">
          <ac:chgData name="Goodman, Daniel F M" userId="3856083d-7deb-434e-baee-35426c02f58e" providerId="ADAL" clId="{7199DF76-63DB-4931-AD1F-A38A0AB95F35}" dt="2025-02-10T15:25:52.437" v="2268" actId="1076"/>
          <ac:picMkLst>
            <pc:docMk/>
            <pc:sldMk cId="4017626642" sldId="314"/>
            <ac:picMk id="5" creationId="{1DA235B3-2516-8281-09A3-E8AF7F347C26}"/>
          </ac:picMkLst>
        </pc:picChg>
        <pc:picChg chg="add mod">
          <ac:chgData name="Goodman, Daniel F M" userId="3856083d-7deb-434e-baee-35426c02f58e" providerId="ADAL" clId="{7199DF76-63DB-4931-AD1F-A38A0AB95F35}" dt="2025-02-10T15:25:45.029" v="2267" actId="1076"/>
          <ac:picMkLst>
            <pc:docMk/>
            <pc:sldMk cId="4017626642" sldId="314"/>
            <ac:picMk id="9" creationId="{F569F2E6-27AD-187E-1148-D08AFDE70B8B}"/>
          </ac:picMkLst>
        </pc:picChg>
        <pc:picChg chg="add mod modCrop">
          <ac:chgData name="Goodman, Daniel F M" userId="3856083d-7deb-434e-baee-35426c02f58e" providerId="ADAL" clId="{7199DF76-63DB-4931-AD1F-A38A0AB95F35}" dt="2025-02-10T15:40:56.303" v="2488" actId="732"/>
          <ac:picMkLst>
            <pc:docMk/>
            <pc:sldMk cId="4017626642" sldId="314"/>
            <ac:picMk id="47" creationId="{3861D3CA-1158-1AAC-D6A3-00537BCA32B1}"/>
          </ac:picMkLst>
        </pc:picChg>
        <pc:picChg chg="add mod modCrop">
          <ac:chgData name="Goodman, Daniel F M" userId="3856083d-7deb-434e-baee-35426c02f58e" providerId="ADAL" clId="{7199DF76-63DB-4931-AD1F-A38A0AB95F35}" dt="2025-02-10T15:41:01.279" v="2489" actId="1076"/>
          <ac:picMkLst>
            <pc:docMk/>
            <pc:sldMk cId="4017626642" sldId="314"/>
            <ac:picMk id="49" creationId="{51604AA3-7DA5-5DAB-17D3-684F17E106CA}"/>
          </ac:picMkLst>
        </pc:picChg>
        <pc:picChg chg="add mod modCrop">
          <ac:chgData name="Goodman, Daniel F M" userId="3856083d-7deb-434e-baee-35426c02f58e" providerId="ADAL" clId="{7199DF76-63DB-4931-AD1F-A38A0AB95F35}" dt="2025-02-10T15:41:03.879" v="2490" actId="1076"/>
          <ac:picMkLst>
            <pc:docMk/>
            <pc:sldMk cId="4017626642" sldId="314"/>
            <ac:picMk id="50" creationId="{E07423F9-4943-AD87-A638-1843A762C317}"/>
          </ac:picMkLst>
        </pc:picChg>
        <pc:picChg chg="add mod">
          <ac:chgData name="Goodman, Daniel F M" userId="3856083d-7deb-434e-baee-35426c02f58e" providerId="ADAL" clId="{7199DF76-63DB-4931-AD1F-A38A0AB95F35}" dt="2025-02-10T16:11:23.084" v="2920" actId="1076"/>
          <ac:picMkLst>
            <pc:docMk/>
            <pc:sldMk cId="4017626642" sldId="314"/>
            <ac:picMk id="52" creationId="{0FDA64F9-D16C-97A5-B999-1CFA526D4C0D}"/>
          </ac:picMkLst>
        </pc:picChg>
        <pc:picChg chg="add mod">
          <ac:chgData name="Goodman, Daniel F M" userId="3856083d-7deb-434e-baee-35426c02f58e" providerId="ADAL" clId="{7199DF76-63DB-4931-AD1F-A38A0AB95F35}" dt="2025-02-10T16:11:55.124" v="2926" actId="1076"/>
          <ac:picMkLst>
            <pc:docMk/>
            <pc:sldMk cId="4017626642" sldId="314"/>
            <ac:picMk id="54" creationId="{E2497094-7417-39F6-468A-75617C823DD7}"/>
          </ac:picMkLst>
        </pc:picChg>
        <pc:cxnChg chg="add mod ord">
          <ac:chgData name="Goodman, Daniel F M" userId="3856083d-7deb-434e-baee-35426c02f58e" providerId="ADAL" clId="{7199DF76-63DB-4931-AD1F-A38A0AB95F35}" dt="2025-02-10T15:34:35.414" v="2463" actId="1582"/>
          <ac:cxnSpMkLst>
            <pc:docMk/>
            <pc:sldMk cId="4017626642" sldId="314"/>
            <ac:cxnSpMk id="13" creationId="{988BA513-89D9-361A-FD3E-1224A3A06F1A}"/>
          </ac:cxnSpMkLst>
        </pc:cxnChg>
        <pc:cxnChg chg="add mod ord">
          <ac:chgData name="Goodman, Daniel F M" userId="3856083d-7deb-434e-baee-35426c02f58e" providerId="ADAL" clId="{7199DF76-63DB-4931-AD1F-A38A0AB95F35}" dt="2025-02-10T15:34:35.414" v="2463" actId="1582"/>
          <ac:cxnSpMkLst>
            <pc:docMk/>
            <pc:sldMk cId="4017626642" sldId="314"/>
            <ac:cxnSpMk id="15" creationId="{96853243-F2C7-6B8F-21A3-297BAFBFD1A6}"/>
          </ac:cxnSpMkLst>
        </pc:cxnChg>
        <pc:cxnChg chg="add mod ord">
          <ac:chgData name="Goodman, Daniel F M" userId="3856083d-7deb-434e-baee-35426c02f58e" providerId="ADAL" clId="{7199DF76-63DB-4931-AD1F-A38A0AB95F35}" dt="2025-02-10T15:34:35.414" v="2463" actId="1582"/>
          <ac:cxnSpMkLst>
            <pc:docMk/>
            <pc:sldMk cId="4017626642" sldId="314"/>
            <ac:cxnSpMk id="16" creationId="{80C9A552-C69F-CC6E-6C9B-4EE20475165B}"/>
          </ac:cxnSpMkLst>
        </pc:cxnChg>
        <pc:cxnChg chg="add mod ord">
          <ac:chgData name="Goodman, Daniel F M" userId="3856083d-7deb-434e-baee-35426c02f58e" providerId="ADAL" clId="{7199DF76-63DB-4931-AD1F-A38A0AB95F35}" dt="2025-02-10T15:34:35.414" v="2463" actId="1582"/>
          <ac:cxnSpMkLst>
            <pc:docMk/>
            <pc:sldMk cId="4017626642" sldId="314"/>
            <ac:cxnSpMk id="17" creationId="{39E91844-DA76-67FC-0A27-EA062440A6C0}"/>
          </ac:cxnSpMkLst>
        </pc:cxnChg>
        <pc:cxnChg chg="add mod ord">
          <ac:chgData name="Goodman, Daniel F M" userId="3856083d-7deb-434e-baee-35426c02f58e" providerId="ADAL" clId="{7199DF76-63DB-4931-AD1F-A38A0AB95F35}" dt="2025-02-10T15:34:35.414" v="2463" actId="1582"/>
          <ac:cxnSpMkLst>
            <pc:docMk/>
            <pc:sldMk cId="4017626642" sldId="314"/>
            <ac:cxnSpMk id="18" creationId="{6F817B88-48B2-F0BB-DAA4-D932396D5F4D}"/>
          </ac:cxnSpMkLst>
        </pc:cxnChg>
        <pc:cxnChg chg="add mod ord">
          <ac:chgData name="Goodman, Daniel F M" userId="3856083d-7deb-434e-baee-35426c02f58e" providerId="ADAL" clId="{7199DF76-63DB-4931-AD1F-A38A0AB95F35}" dt="2025-02-10T15:34:35.414" v="2463" actId="1582"/>
          <ac:cxnSpMkLst>
            <pc:docMk/>
            <pc:sldMk cId="4017626642" sldId="314"/>
            <ac:cxnSpMk id="19" creationId="{D9C9A516-472C-79F3-4F82-051BFB454B5C}"/>
          </ac:cxnSpMkLst>
        </pc:cxnChg>
        <pc:cxnChg chg="add mod ord">
          <ac:chgData name="Goodman, Daniel F M" userId="3856083d-7deb-434e-baee-35426c02f58e" providerId="ADAL" clId="{7199DF76-63DB-4931-AD1F-A38A0AB95F35}" dt="2025-02-10T15:34:35.414" v="2463" actId="1582"/>
          <ac:cxnSpMkLst>
            <pc:docMk/>
            <pc:sldMk cId="4017626642" sldId="314"/>
            <ac:cxnSpMk id="20" creationId="{004A20C2-1718-5952-0052-386E7D7FCE4D}"/>
          </ac:cxnSpMkLst>
        </pc:cxnChg>
        <pc:cxnChg chg="add mod ord">
          <ac:chgData name="Goodman, Daniel F M" userId="3856083d-7deb-434e-baee-35426c02f58e" providerId="ADAL" clId="{7199DF76-63DB-4931-AD1F-A38A0AB95F35}" dt="2025-02-10T15:34:35.414" v="2463" actId="1582"/>
          <ac:cxnSpMkLst>
            <pc:docMk/>
            <pc:sldMk cId="4017626642" sldId="314"/>
            <ac:cxnSpMk id="21" creationId="{8010B32B-1C7A-FB86-A265-6698BE54A66D}"/>
          </ac:cxnSpMkLst>
        </pc:cxnChg>
        <pc:cxnChg chg="add mod">
          <ac:chgData name="Goodman, Daniel F M" userId="3856083d-7deb-434e-baee-35426c02f58e" providerId="ADAL" clId="{7199DF76-63DB-4931-AD1F-A38A0AB95F35}" dt="2025-02-10T15:35:05.928" v="2465" actId="208"/>
          <ac:cxnSpMkLst>
            <pc:docMk/>
            <pc:sldMk cId="4017626642" sldId="314"/>
            <ac:cxnSpMk id="33" creationId="{126E8023-3058-4EF3-D084-91800B92025B}"/>
          </ac:cxnSpMkLst>
        </pc:cxnChg>
        <pc:cxnChg chg="add mod">
          <ac:chgData name="Goodman, Daniel F M" userId="3856083d-7deb-434e-baee-35426c02f58e" providerId="ADAL" clId="{7199DF76-63DB-4931-AD1F-A38A0AB95F35}" dt="2025-02-10T15:35:05.928" v="2465" actId="208"/>
          <ac:cxnSpMkLst>
            <pc:docMk/>
            <pc:sldMk cId="4017626642" sldId="314"/>
            <ac:cxnSpMk id="34" creationId="{A1F96182-7CA8-036F-086F-2ACD0736DA42}"/>
          </ac:cxnSpMkLst>
        </pc:cxnChg>
        <pc:cxnChg chg="add mod">
          <ac:chgData name="Goodman, Daniel F M" userId="3856083d-7deb-434e-baee-35426c02f58e" providerId="ADAL" clId="{7199DF76-63DB-4931-AD1F-A38A0AB95F35}" dt="2025-02-10T15:35:05.928" v="2465" actId="208"/>
          <ac:cxnSpMkLst>
            <pc:docMk/>
            <pc:sldMk cId="4017626642" sldId="314"/>
            <ac:cxnSpMk id="36" creationId="{DE8876BB-DFF6-ACF0-139B-B1AE3A06938A}"/>
          </ac:cxnSpMkLst>
        </pc:cxnChg>
        <pc:cxnChg chg="add mod">
          <ac:chgData name="Goodman, Daniel F M" userId="3856083d-7deb-434e-baee-35426c02f58e" providerId="ADAL" clId="{7199DF76-63DB-4931-AD1F-A38A0AB95F35}" dt="2025-02-10T15:35:05.928" v="2465" actId="208"/>
          <ac:cxnSpMkLst>
            <pc:docMk/>
            <pc:sldMk cId="4017626642" sldId="314"/>
            <ac:cxnSpMk id="38" creationId="{476B5C2E-DE72-DE54-2152-D8FD012EB6D2}"/>
          </ac:cxnSpMkLst>
        </pc:cxnChg>
        <pc:cxnChg chg="add mod">
          <ac:chgData name="Goodman, Daniel F M" userId="3856083d-7deb-434e-baee-35426c02f58e" providerId="ADAL" clId="{7199DF76-63DB-4931-AD1F-A38A0AB95F35}" dt="2025-02-10T15:32:46.183" v="2378" actId="1076"/>
          <ac:cxnSpMkLst>
            <pc:docMk/>
            <pc:sldMk cId="4017626642" sldId="314"/>
            <ac:cxnSpMk id="43" creationId="{67B52223-9F55-5D6E-83D5-D1E3AF27491E}"/>
          </ac:cxnSpMkLst>
        </pc:cxnChg>
      </pc:sldChg>
      <pc:sldChg chg="addSp delSp modSp new mod modAnim modNotesTx">
        <pc:chgData name="Goodman, Daniel F M" userId="3856083d-7deb-434e-baee-35426c02f58e" providerId="ADAL" clId="{7199DF76-63DB-4931-AD1F-A38A0AB95F35}" dt="2025-02-10T16:37:52.007" v="5144" actId="20577"/>
        <pc:sldMkLst>
          <pc:docMk/>
          <pc:sldMk cId="2239891758" sldId="315"/>
        </pc:sldMkLst>
        <pc:spChg chg="mod">
          <ac:chgData name="Goodman, Daniel F M" userId="3856083d-7deb-434e-baee-35426c02f58e" providerId="ADAL" clId="{7199DF76-63DB-4931-AD1F-A38A0AB95F35}" dt="2025-02-10T16:26:31.688" v="3716" actId="20577"/>
          <ac:spMkLst>
            <pc:docMk/>
            <pc:sldMk cId="2239891758" sldId="315"/>
            <ac:spMk id="2" creationId="{962FD2F8-ACF9-C7A9-A31E-28D27FC2BFD3}"/>
          </ac:spMkLst>
        </pc:spChg>
        <pc:spChg chg="add mod">
          <ac:chgData name="Goodman, Daniel F M" userId="3856083d-7deb-434e-baee-35426c02f58e" providerId="ADAL" clId="{7199DF76-63DB-4931-AD1F-A38A0AB95F35}" dt="2025-02-10T16:29:52.271" v="3824" actId="1076"/>
          <ac:spMkLst>
            <pc:docMk/>
            <pc:sldMk cId="2239891758" sldId="315"/>
            <ac:spMk id="10" creationId="{2C6116A3-3AE1-C464-A7A8-908DDAC1CA0D}"/>
          </ac:spMkLst>
        </pc:spChg>
        <pc:picChg chg="add mod">
          <ac:chgData name="Goodman, Daniel F M" userId="3856083d-7deb-434e-baee-35426c02f58e" providerId="ADAL" clId="{7199DF76-63DB-4931-AD1F-A38A0AB95F35}" dt="2025-02-10T16:29:50.243" v="3823" actId="1076"/>
          <ac:picMkLst>
            <pc:docMk/>
            <pc:sldMk cId="2239891758" sldId="315"/>
            <ac:picMk id="5" creationId="{323B8DDF-F274-1364-1BFB-667B1A438D28}"/>
          </ac:picMkLst>
        </pc:picChg>
        <pc:picChg chg="add mod modCrop">
          <ac:chgData name="Goodman, Daniel F M" userId="3856083d-7deb-434e-baee-35426c02f58e" providerId="ADAL" clId="{7199DF76-63DB-4931-AD1F-A38A0AB95F35}" dt="2025-02-10T16:29:37.992" v="3818" actId="14100"/>
          <ac:picMkLst>
            <pc:docMk/>
            <pc:sldMk cId="2239891758" sldId="315"/>
            <ac:picMk id="7" creationId="{13C8D134-F0F4-3966-F54E-3911A9365433}"/>
          </ac:picMkLst>
        </pc:picChg>
        <pc:picChg chg="add mod">
          <ac:chgData name="Goodman, Daniel F M" userId="3856083d-7deb-434e-baee-35426c02f58e" providerId="ADAL" clId="{7199DF76-63DB-4931-AD1F-A38A0AB95F35}" dt="2025-02-10T16:29:40.760" v="3819" actId="14100"/>
          <ac:picMkLst>
            <pc:docMk/>
            <pc:sldMk cId="2239891758" sldId="315"/>
            <ac:picMk id="9" creationId="{929D5D7C-EDAF-D991-6C63-50B111D4B710}"/>
          </ac:picMkLst>
        </pc:picChg>
      </pc:sldChg>
      <pc:sldChg chg="addSp delSp modSp new mod">
        <pc:chgData name="Goodman, Daniel F M" userId="3856083d-7deb-434e-baee-35426c02f58e" providerId="ADAL" clId="{7199DF76-63DB-4931-AD1F-A38A0AB95F35}" dt="2025-02-10T16:05:20.971" v="2908" actId="14100"/>
        <pc:sldMkLst>
          <pc:docMk/>
          <pc:sldMk cId="2949611556" sldId="316"/>
        </pc:sldMkLst>
        <pc:spChg chg="mod">
          <ac:chgData name="Goodman, Daniel F M" userId="3856083d-7deb-434e-baee-35426c02f58e" providerId="ADAL" clId="{7199DF76-63DB-4931-AD1F-A38A0AB95F35}" dt="2025-02-10T15:56:43.946" v="2750" actId="20577"/>
          <ac:spMkLst>
            <pc:docMk/>
            <pc:sldMk cId="2949611556" sldId="316"/>
            <ac:spMk id="2" creationId="{5666EE17-E7D6-9888-AD63-5B78C64AB7FB}"/>
          </ac:spMkLst>
        </pc:spChg>
        <pc:spChg chg="add mod">
          <ac:chgData name="Goodman, Daniel F M" userId="3856083d-7deb-434e-baee-35426c02f58e" providerId="ADAL" clId="{7199DF76-63DB-4931-AD1F-A38A0AB95F35}" dt="2025-02-10T16:05:07.905" v="2904" actId="1036"/>
          <ac:spMkLst>
            <pc:docMk/>
            <pc:sldMk cId="2949611556" sldId="316"/>
            <ac:spMk id="5" creationId="{A4D14E85-5DC6-116D-A148-19D4AF146A60}"/>
          </ac:spMkLst>
        </pc:spChg>
        <pc:spChg chg="add mod">
          <ac:chgData name="Goodman, Daniel F M" userId="3856083d-7deb-434e-baee-35426c02f58e" providerId="ADAL" clId="{7199DF76-63DB-4931-AD1F-A38A0AB95F35}" dt="2025-02-10T16:05:07.905" v="2904" actId="1036"/>
          <ac:spMkLst>
            <pc:docMk/>
            <pc:sldMk cId="2949611556" sldId="316"/>
            <ac:spMk id="7" creationId="{A94AC114-2571-8081-D13D-A734E81C2244}"/>
          </ac:spMkLst>
        </pc:spChg>
        <pc:spChg chg="add mod">
          <ac:chgData name="Goodman, Daniel F M" userId="3856083d-7deb-434e-baee-35426c02f58e" providerId="ADAL" clId="{7199DF76-63DB-4931-AD1F-A38A0AB95F35}" dt="2025-02-10T16:05:07.905" v="2904" actId="1036"/>
          <ac:spMkLst>
            <pc:docMk/>
            <pc:sldMk cId="2949611556" sldId="316"/>
            <ac:spMk id="12" creationId="{4BB55E88-78BA-506D-8D19-ECA91CAFC22F}"/>
          </ac:spMkLst>
        </pc:spChg>
        <pc:spChg chg="add mod">
          <ac:chgData name="Goodman, Daniel F M" userId="3856083d-7deb-434e-baee-35426c02f58e" providerId="ADAL" clId="{7199DF76-63DB-4931-AD1F-A38A0AB95F35}" dt="2025-02-10T16:05:07.905" v="2904" actId="1036"/>
          <ac:spMkLst>
            <pc:docMk/>
            <pc:sldMk cId="2949611556" sldId="316"/>
            <ac:spMk id="13" creationId="{39DF7FB3-C417-194E-C18C-38AC98F1FEAB}"/>
          </ac:spMkLst>
        </pc:spChg>
        <pc:spChg chg="add mod">
          <ac:chgData name="Goodman, Daniel F M" userId="3856083d-7deb-434e-baee-35426c02f58e" providerId="ADAL" clId="{7199DF76-63DB-4931-AD1F-A38A0AB95F35}" dt="2025-02-10T16:05:07.905" v="2904" actId="1036"/>
          <ac:spMkLst>
            <pc:docMk/>
            <pc:sldMk cId="2949611556" sldId="316"/>
            <ac:spMk id="15" creationId="{1238B701-5A1A-EAB1-D9B2-98ACB4D2A6F5}"/>
          </ac:spMkLst>
        </pc:spChg>
        <pc:spChg chg="add mod">
          <ac:chgData name="Goodman, Daniel F M" userId="3856083d-7deb-434e-baee-35426c02f58e" providerId="ADAL" clId="{7199DF76-63DB-4931-AD1F-A38A0AB95F35}" dt="2025-02-10T16:05:07.905" v="2904" actId="1036"/>
          <ac:spMkLst>
            <pc:docMk/>
            <pc:sldMk cId="2949611556" sldId="316"/>
            <ac:spMk id="16" creationId="{9AF10EF9-7C74-1B3B-0375-54DCD59F02D5}"/>
          </ac:spMkLst>
        </pc:spChg>
        <pc:spChg chg="add mod">
          <ac:chgData name="Goodman, Daniel F M" userId="3856083d-7deb-434e-baee-35426c02f58e" providerId="ADAL" clId="{7199DF76-63DB-4931-AD1F-A38A0AB95F35}" dt="2025-02-10T16:05:20.971" v="2908" actId="14100"/>
          <ac:spMkLst>
            <pc:docMk/>
            <pc:sldMk cId="2949611556" sldId="316"/>
            <ac:spMk id="19" creationId="{47ACA63D-E7EA-7935-B008-9E579B41CE04}"/>
          </ac:spMkLst>
        </pc:spChg>
        <pc:picChg chg="add mod">
          <ac:chgData name="Goodman, Daniel F M" userId="3856083d-7deb-434e-baee-35426c02f58e" providerId="ADAL" clId="{7199DF76-63DB-4931-AD1F-A38A0AB95F35}" dt="2025-02-10T15:57:06.636" v="2755" actId="14100"/>
          <ac:picMkLst>
            <pc:docMk/>
            <pc:sldMk cId="2949611556" sldId="316"/>
            <ac:picMk id="4" creationId="{6DEE4022-76F3-968F-8E5E-7AAB7A5FA5C8}"/>
          </ac:picMkLst>
        </pc:picChg>
        <pc:picChg chg="add mod">
          <ac:chgData name="Goodman, Daniel F M" userId="3856083d-7deb-434e-baee-35426c02f58e" providerId="ADAL" clId="{7199DF76-63DB-4931-AD1F-A38A0AB95F35}" dt="2025-02-10T16:05:07.905" v="2904" actId="1036"/>
          <ac:picMkLst>
            <pc:docMk/>
            <pc:sldMk cId="2949611556" sldId="316"/>
            <ac:picMk id="6" creationId="{7FF0769A-65EB-EE49-9667-C40BA0E3884F}"/>
          </ac:picMkLst>
        </pc:picChg>
        <pc:picChg chg="add mod">
          <ac:chgData name="Goodman, Daniel F M" userId="3856083d-7deb-434e-baee-35426c02f58e" providerId="ADAL" clId="{7199DF76-63DB-4931-AD1F-A38A0AB95F35}" dt="2025-02-10T16:05:07.905" v="2904" actId="1036"/>
          <ac:picMkLst>
            <pc:docMk/>
            <pc:sldMk cId="2949611556" sldId="316"/>
            <ac:picMk id="8" creationId="{C39DA5E7-9309-75CF-6DB3-203FD4F92199}"/>
          </ac:picMkLst>
        </pc:picChg>
        <pc:picChg chg="add mod">
          <ac:chgData name="Goodman, Daniel F M" userId="3856083d-7deb-434e-baee-35426c02f58e" providerId="ADAL" clId="{7199DF76-63DB-4931-AD1F-A38A0AB95F35}" dt="2025-02-10T16:05:07.905" v="2904" actId="1036"/>
          <ac:picMkLst>
            <pc:docMk/>
            <pc:sldMk cId="2949611556" sldId="316"/>
            <ac:picMk id="10" creationId="{EC86B137-9305-CC15-8B88-468F0C378774}"/>
          </ac:picMkLst>
        </pc:picChg>
        <pc:picChg chg="add mod">
          <ac:chgData name="Goodman, Daniel F M" userId="3856083d-7deb-434e-baee-35426c02f58e" providerId="ADAL" clId="{7199DF76-63DB-4931-AD1F-A38A0AB95F35}" dt="2025-02-10T16:02:21.460" v="2835" actId="18131"/>
          <ac:picMkLst>
            <pc:docMk/>
            <pc:sldMk cId="2949611556" sldId="316"/>
            <ac:picMk id="14" creationId="{AB31A600-C2F7-EFCF-DDCB-3E80C871F55E}"/>
          </ac:picMkLst>
        </pc:picChg>
        <pc:picChg chg="add mod">
          <ac:chgData name="Goodman, Daniel F M" userId="3856083d-7deb-434e-baee-35426c02f58e" providerId="ADAL" clId="{7199DF76-63DB-4931-AD1F-A38A0AB95F35}" dt="2025-02-10T16:05:07.905" v="2904" actId="1036"/>
          <ac:picMkLst>
            <pc:docMk/>
            <pc:sldMk cId="2949611556" sldId="316"/>
            <ac:picMk id="18" creationId="{09F9F16C-60EE-D5E0-0712-25824ABA288F}"/>
          </ac:picMkLst>
        </pc:picChg>
      </pc:sldChg>
      <pc:sldChg chg="modSp new mod modAnim">
        <pc:chgData name="Goodman, Daniel F M" userId="3856083d-7deb-434e-baee-35426c02f58e" providerId="ADAL" clId="{7199DF76-63DB-4931-AD1F-A38A0AB95F35}" dt="2025-02-11T18:15:16.008" v="7031" actId="20577"/>
        <pc:sldMkLst>
          <pc:docMk/>
          <pc:sldMk cId="1480789438" sldId="317"/>
        </pc:sldMkLst>
        <pc:spChg chg="mod">
          <ac:chgData name="Goodman, Daniel F M" userId="3856083d-7deb-434e-baee-35426c02f58e" providerId="ADAL" clId="{7199DF76-63DB-4931-AD1F-A38A0AB95F35}" dt="2025-02-10T16:41:51.486" v="6161" actId="20577"/>
          <ac:spMkLst>
            <pc:docMk/>
            <pc:sldMk cId="1480789438" sldId="317"/>
            <ac:spMk id="2" creationId="{739318F8-DB52-E045-5E9B-958FE1AA314D}"/>
          </ac:spMkLst>
        </pc:spChg>
        <pc:spChg chg="mod">
          <ac:chgData name="Goodman, Daniel F M" userId="3856083d-7deb-434e-baee-35426c02f58e" providerId="ADAL" clId="{7199DF76-63DB-4931-AD1F-A38A0AB95F35}" dt="2025-02-11T18:15:16.008" v="7031" actId="20577"/>
          <ac:spMkLst>
            <pc:docMk/>
            <pc:sldMk cId="1480789438" sldId="317"/>
            <ac:spMk id="3" creationId="{B8A78D30-3065-2A9F-191A-C4CB76A1A350}"/>
          </ac:spMkLst>
        </pc:spChg>
      </pc:sldChg>
    </pc:docChg>
  </pc:docChgLst>
  <pc:docChgLst>
    <pc:chgData name="Goodman, Daniel F M" userId="3856083d-7deb-434e-baee-35426c02f58e" providerId="ADAL" clId="{8A6ECDFA-970F-4C29-B271-2D535B46107C}"/>
    <pc:docChg chg="addSld modSld">
      <pc:chgData name="Goodman, Daniel F M" userId="3856083d-7deb-434e-baee-35426c02f58e" providerId="ADAL" clId="{8A6ECDFA-970F-4C29-B271-2D535B46107C}" dt="2025-02-07T10:15:25.754" v="370" actId="20577"/>
      <pc:docMkLst>
        <pc:docMk/>
      </pc:docMkLst>
      <pc:sldChg chg="modSp mod modNotesTx">
        <pc:chgData name="Goodman, Daniel F M" userId="3856083d-7deb-434e-baee-35426c02f58e" providerId="ADAL" clId="{8A6ECDFA-970F-4C29-B271-2D535B46107C}" dt="2025-02-07T10:11:24.662" v="13" actId="20577"/>
        <pc:sldMkLst>
          <pc:docMk/>
          <pc:sldMk cId="304400715" sldId="256"/>
        </pc:sldMkLst>
        <pc:spChg chg="mod">
          <ac:chgData name="Goodman, Daniel F M" userId="3856083d-7deb-434e-baee-35426c02f58e" providerId="ADAL" clId="{8A6ECDFA-970F-4C29-B271-2D535B46107C}" dt="2025-02-07T10:10:04.491" v="2" actId="20577"/>
          <ac:spMkLst>
            <pc:docMk/>
            <pc:sldMk cId="304400715" sldId="256"/>
            <ac:spMk id="2" creationId="{600D58D3-021C-429A-BBEA-917A6E431D9B}"/>
          </ac:spMkLst>
        </pc:spChg>
      </pc:sldChg>
      <pc:sldChg chg="modSp new mod">
        <pc:chgData name="Goodman, Daniel F M" userId="3856083d-7deb-434e-baee-35426c02f58e" providerId="ADAL" clId="{8A6ECDFA-970F-4C29-B271-2D535B46107C}" dt="2025-02-07T10:15:25.754" v="370" actId="20577"/>
        <pc:sldMkLst>
          <pc:docMk/>
          <pc:sldMk cId="2731991165" sldId="25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E6EB4-03A3-4C4A-B5B5-FE282E964C74}" type="datetimeFigureOut">
              <a:rPr lang="en-GB" smtClean="0"/>
              <a:t>12/02/2025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DC7791-BCCC-4DAF-AEA8-66EE27DE672F}" type="slidenum">
              <a:rPr lang="en-GB" smtClean="0"/>
              <a:t>‹#›</a:t>
            </a:fld>
            <a:endParaRPr lang="en-GB"/>
          </a:p>
        </p:txBody>
      </p:sp>
    </p:spTree>
    <p:extLst>
      <p:ext uri="{BB962C8B-B14F-4D97-AF65-F5344CB8AC3E}">
        <p14:creationId xmlns:p14="http://schemas.microsoft.com/office/powerpoint/2010/main" val="863412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Abstract:</a:t>
            </a:r>
          </a:p>
          <a:p>
            <a:r>
              <a:rPr lang="en-GB" dirty="0"/>
              <a:t>The brain has a highly complex structure in terms of cell types and wiring between different regions. What is it for, if anything? I'll start this talk by asking what might an answer to this question even look like given that we can't run an alternative universe where our brains are structured differently. (Preview: we can do this with models!) I'll then talk about some of our work in two areas: (1) does the modular structure of the brain contribute to specialisation of function? (2) how do different cell types and architectures contribute to multimodal sensory processing?</a:t>
            </a:r>
          </a:p>
        </p:txBody>
      </p:sp>
      <p:sp>
        <p:nvSpPr>
          <p:cNvPr id="4" name="Slide Number Placeholder 3"/>
          <p:cNvSpPr>
            <a:spLocks noGrp="1"/>
          </p:cNvSpPr>
          <p:nvPr>
            <p:ph type="sldNum" sz="quarter" idx="5"/>
          </p:nvPr>
        </p:nvSpPr>
        <p:spPr/>
        <p:txBody>
          <a:bodyPr/>
          <a:lstStyle/>
          <a:p>
            <a:fld id="{70DC7791-BCCC-4DAF-AEA8-66EE27DE672F}" type="slidenum">
              <a:rPr lang="en-GB" smtClean="0"/>
              <a:t>1</a:t>
            </a:fld>
            <a:endParaRPr lang="en-GB"/>
          </a:p>
        </p:txBody>
      </p:sp>
    </p:spTree>
    <p:extLst>
      <p:ext uri="{BB962C8B-B14F-4D97-AF65-F5344CB8AC3E}">
        <p14:creationId xmlns:p14="http://schemas.microsoft.com/office/powerpoint/2010/main" val="4185515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last word on this multimodal story, I just wanted to say we are now getting back to the original idea of testing a wide range of possible multimodal architectures across a more complex set of tasks with both spatial and temporal multimodal components.</a:t>
            </a:r>
          </a:p>
          <a:p>
            <a:r>
              <a:rPr lang="en-GB" dirty="0"/>
              <a:t>When we test every architecture on one of these tasks, we can rank them by how well they tend to perform, and interestingly we find that the recurrent architectures are not the best, even though in principle they are the most general.</a:t>
            </a:r>
          </a:p>
          <a:p>
            <a:r>
              <a:rPr lang="en-GB" dirty="0"/>
              <a:t>We also see very marked differences in training dynamics, with some architectures consistently learning faster than others.</a:t>
            </a:r>
          </a:p>
          <a:p>
            <a:r>
              <a:rPr lang="en-GB" dirty="0"/>
              <a:t>We’re still in the process of putting together an awful lot of data here, so this is just a little taster of what’s to come.</a:t>
            </a:r>
          </a:p>
        </p:txBody>
      </p:sp>
      <p:sp>
        <p:nvSpPr>
          <p:cNvPr id="4" name="Slide Number Placeholder 3"/>
          <p:cNvSpPr>
            <a:spLocks noGrp="1"/>
          </p:cNvSpPr>
          <p:nvPr>
            <p:ph type="sldNum" sz="quarter" idx="5"/>
          </p:nvPr>
        </p:nvSpPr>
        <p:spPr/>
        <p:txBody>
          <a:bodyPr/>
          <a:lstStyle/>
          <a:p>
            <a:fld id="{70DC7791-BCCC-4DAF-AEA8-66EE27DE672F}" type="slidenum">
              <a:rPr lang="en-GB" smtClean="0"/>
              <a:t>22</a:t>
            </a:fld>
            <a:endParaRPr lang="en-GB"/>
          </a:p>
        </p:txBody>
      </p:sp>
    </p:spTree>
    <p:extLst>
      <p:ext uri="{BB962C8B-B14F-4D97-AF65-F5344CB8AC3E}">
        <p14:creationId xmlns:p14="http://schemas.microsoft.com/office/powerpoint/2010/main" val="3167301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0DC7791-BCCC-4DAF-AEA8-66EE27DE672F}" type="slidenum">
              <a:rPr lang="en-GB" smtClean="0"/>
              <a:t>4</a:t>
            </a:fld>
            <a:endParaRPr lang="en-GB"/>
          </a:p>
        </p:txBody>
      </p:sp>
    </p:spTree>
    <p:extLst>
      <p:ext uri="{BB962C8B-B14F-4D97-AF65-F5344CB8AC3E}">
        <p14:creationId xmlns:p14="http://schemas.microsoft.com/office/powerpoint/2010/main" val="2734096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Simplest case: digits, networks, sparse, decision, strongest decision</a:t>
            </a:r>
          </a:p>
          <a:p>
            <a:pPr marL="171450" indent="-171450">
              <a:buFont typeface="Arial" panose="020B0604020202020204" pitchFamily="34" charset="0"/>
              <a:buChar char="•"/>
            </a:pPr>
            <a:r>
              <a:rPr lang="en-GB" dirty="0"/>
              <a:t>Task. Why? Maximise the chance the modules specialise on their digits.</a:t>
            </a:r>
          </a:p>
          <a:p>
            <a:pPr marL="171450" indent="-171450">
              <a:buFont typeface="Arial" panose="020B0604020202020204" pitchFamily="34" charset="0"/>
              <a:buChar char="•"/>
            </a:pPr>
            <a:r>
              <a:rPr lang="en-GB" dirty="0"/>
              <a:t>They need to work together but only need to share 1 bit. Resource limited so nothing to waste. Decisions don’t interact.</a:t>
            </a:r>
          </a:p>
          <a:p>
            <a:pPr marL="171450" indent="-171450">
              <a:buFont typeface="Arial" panose="020B0604020202020204" pitchFamily="34" charset="0"/>
              <a:buChar char="•"/>
            </a:pPr>
            <a:r>
              <a:rPr lang="en-GB" dirty="0"/>
              <a:t>Perfect specialised solution exists. So, surprising it’s not found.</a:t>
            </a:r>
          </a:p>
          <a:p>
            <a:pPr marL="171450" indent="-171450">
              <a:buFont typeface="Arial" panose="020B0604020202020204" pitchFamily="34" charset="0"/>
              <a:buChar char="•"/>
            </a:pPr>
            <a:r>
              <a:rPr lang="en-GB" dirty="0"/>
              <a:t>Note structural modularity measured by Q based on expected number of </a:t>
            </a:r>
            <a:r>
              <a:rPr lang="en-GB" dirty="0" err="1"/>
              <a:t>intermodule</a:t>
            </a:r>
            <a:r>
              <a:rPr lang="en-GB" dirty="0"/>
              <a:t> synapses if it were random.</a:t>
            </a:r>
          </a:p>
          <a:p>
            <a:endParaRPr lang="en-GB" dirty="0"/>
          </a:p>
          <a:p>
            <a:r>
              <a:rPr lang="en-GB" dirty="0"/>
              <a:t>Here’s the precise setup of the task and model in the simplest case. We have two handwritten digits that are fed into separate densely recurrent networks. These networks can communicate via a sparse connection with a fraction p of all possible connections. Each network makes a decision and then the strongest of these two decisions becomes the joint decision.</a:t>
            </a:r>
          </a:p>
          <a:p>
            <a:endParaRPr lang="en-GB" dirty="0"/>
          </a:p>
          <a:p>
            <a:r>
              <a:rPr lang="en-GB" dirty="0"/>
              <a:t>The task is a bit strange. The network has to return digit 0 if the two digits have the same parity, otherwise it has to return digit 1. Why did we design it like this? The idea for the whole setup is to maximise the chance that the two modules will specialise on their digits, but that they do need to work together to solve the task. However, they only need to share one bit to solve the task, the parity of their own digit. This setup encourages specialisation because each module only receives sensory input directly from one digit, suggesting it should specialise in processing that. Further, each module has a non-trivial task to solve, and we set the number of neurons so that it has close to the minimum needed to perform the task, so it doesn’t have resources to waste. To further help minimise the amount of interaction required between the modules, each makes a separate decision, which is a vector of values we can think of as the probabilities of each possible answer. The decision vector with the highest single probability is used as the joint decision, i.e. whichever module is more sure of its answer.</a:t>
            </a:r>
          </a:p>
          <a:p>
            <a:endParaRPr lang="en-GB" dirty="0"/>
          </a:p>
          <a:p>
            <a:r>
              <a:rPr lang="en-GB" dirty="0"/>
              <a:t>So you can see a solution to this problem with perfect specialisation would be for each module to solve for its digit, pass the parity of that to the other module, and based on the two parities either give its answer, or give a flat distribution to stop itself from being the module whose answer is the joint decision.</a:t>
            </a:r>
          </a:p>
          <a:p>
            <a:endParaRPr lang="en-GB" dirty="0"/>
          </a:p>
          <a:p>
            <a:r>
              <a:rPr lang="en-GB" dirty="0"/>
              <a:t>So that’s why the results from the previous slide are surprising. It’s only when the structural modularity gets really extreme – beyond what you see in the brain – that the functional specialisation emerges.</a:t>
            </a:r>
          </a:p>
        </p:txBody>
      </p:sp>
      <p:sp>
        <p:nvSpPr>
          <p:cNvPr id="4" name="Slide Number Placeholder 3"/>
          <p:cNvSpPr>
            <a:spLocks noGrp="1"/>
          </p:cNvSpPr>
          <p:nvPr>
            <p:ph type="sldNum" sz="quarter" idx="5"/>
          </p:nvPr>
        </p:nvSpPr>
        <p:spPr/>
        <p:txBody>
          <a:bodyPr/>
          <a:lstStyle/>
          <a:p>
            <a:fld id="{70DC7791-BCCC-4DAF-AEA8-66EE27DE672F}" type="slidenum">
              <a:rPr lang="en-GB" smtClean="0"/>
              <a:t>8</a:t>
            </a:fld>
            <a:endParaRPr lang="en-GB"/>
          </a:p>
        </p:txBody>
      </p:sp>
    </p:spTree>
    <p:extLst>
      <p:ext uri="{BB962C8B-B14F-4D97-AF65-F5344CB8AC3E}">
        <p14:creationId xmlns:p14="http://schemas.microsoft.com/office/powerpoint/2010/main" val="3051674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Correlation = mean correlation of hidden state as you vary one digit only. Fodor separate modifiability.</a:t>
            </a:r>
          </a:p>
          <a:p>
            <a:pPr marL="171450" indent="-171450">
              <a:buFont typeface="Arial" panose="020B0604020202020204" pitchFamily="34" charset="0"/>
              <a:buChar char="•"/>
            </a:pPr>
            <a:r>
              <a:rPr lang="en-GB" dirty="0"/>
              <a:t>Probe = sub function. Decode one digit well but not other.</a:t>
            </a:r>
          </a:p>
          <a:p>
            <a:pPr marL="171450" indent="-171450">
              <a:buFont typeface="Arial" panose="020B0604020202020204" pitchFamily="34" charset="0"/>
              <a:buChar char="•"/>
            </a:pPr>
            <a:r>
              <a:rPr lang="en-GB" dirty="0"/>
              <a:t>Ablation. Fodor domain specificity.</a:t>
            </a:r>
          </a:p>
          <a:p>
            <a:pPr marL="171450" indent="-171450">
              <a:buFont typeface="Arial" panose="020B0604020202020204" pitchFamily="34" charset="0"/>
              <a:buChar char="•"/>
            </a:pPr>
            <a:r>
              <a:rPr lang="en-GB" dirty="0"/>
              <a:t>In each case we get 4 values for each combination of digit and module, and normalised difference gives measure between 0 and 1.</a:t>
            </a:r>
          </a:p>
          <a:p>
            <a:pPr marL="171450" indent="-171450">
              <a:buFont typeface="Arial" panose="020B0604020202020204" pitchFamily="34" charset="0"/>
              <a:buChar char="•"/>
            </a:pPr>
            <a:r>
              <a:rPr lang="en-GB" dirty="0"/>
              <a:t>Results qualitatively the same, so seems real.</a:t>
            </a:r>
          </a:p>
          <a:p>
            <a:pPr marL="171450" indent="-171450">
              <a:buFont typeface="Arial" panose="020B0604020202020204" pitchFamily="34" charset="0"/>
              <a:buChar char="•"/>
            </a:pPr>
            <a:endParaRPr lang="en-GB" dirty="0"/>
          </a:p>
          <a:p>
            <a:r>
              <a:rPr lang="en-GB" dirty="0"/>
              <a:t>It’s actually quite hard to measure how much a module has specialised on one function. To my knowledge, there’s no accepted definition. Our approach was to take three different definitions based on ideas that have been proposed in the literature, and show that they all give qualitatively similar results. If I have time, I’ll go through these three definitions now.</a:t>
            </a:r>
          </a:p>
          <a:p>
            <a:endParaRPr lang="en-GB" dirty="0"/>
          </a:p>
          <a:p>
            <a:r>
              <a:rPr lang="en-GB" dirty="0"/>
              <a:t>The first definition is based on correlation. If you correlate the hidden states of one module with itself when presented with different pairs of digits, holding one digit fixed and varying the other, it should be highly correlated if the module is specialised on the fixed digit, or weakly correlated if it is not specialised, because it is affected by both its own digit and the other digit. This is related to Fodor’s “separate modifiability” criterion of modularity.</a:t>
            </a:r>
          </a:p>
          <a:p>
            <a:endParaRPr lang="en-GB" dirty="0"/>
          </a:p>
          <a:p>
            <a:r>
              <a:rPr lang="en-GB" dirty="0"/>
              <a:t>The second definition is to directly test if the module is able to carry out the expected sub-function of the overall function. We freeze the trained network, and train a probe module to decode digit 0 or 1 from just one module’s hidden state. This should be possible with high accuracy for one digit but not the other if it is specialised on that digit.</a:t>
            </a:r>
          </a:p>
          <a:p>
            <a:endParaRPr lang="en-GB" dirty="0"/>
          </a:p>
          <a:p>
            <a:r>
              <a:rPr lang="en-GB" dirty="0"/>
              <a:t>The third definition is to do an ablation study. We train a single decoder that receives inputs from both modules, and then we ablate one or the other module. If the modules are specialised, then ablating the module that isn’t specialised on that digit should have little effect. This is related to Fodor’s criterion of “domain specificity”.</a:t>
            </a:r>
          </a:p>
          <a:p>
            <a:endParaRPr lang="en-GB" dirty="0"/>
          </a:p>
          <a:p>
            <a:r>
              <a:rPr lang="en-GB" dirty="0"/>
              <a:t>In each case, we get four different values from the measure on each choice of digit and module, and we use normalised differences of these to define a single specialisation metric that varies from 0 to 1.</a:t>
            </a:r>
          </a:p>
          <a:p>
            <a:endParaRPr lang="en-GB" dirty="0"/>
          </a:p>
          <a:p>
            <a:r>
              <a:rPr lang="en-GB" dirty="0"/>
              <a:t>And as I said, surprisingly they all give very similar results, so it seems as though in at least this case they are measuring something real and common.</a:t>
            </a:r>
          </a:p>
        </p:txBody>
      </p:sp>
      <p:sp>
        <p:nvSpPr>
          <p:cNvPr id="4" name="Slide Number Placeholder 3"/>
          <p:cNvSpPr>
            <a:spLocks noGrp="1"/>
          </p:cNvSpPr>
          <p:nvPr>
            <p:ph type="sldNum" sz="quarter" idx="5"/>
          </p:nvPr>
        </p:nvSpPr>
        <p:spPr/>
        <p:txBody>
          <a:bodyPr/>
          <a:lstStyle/>
          <a:p>
            <a:fld id="{70DC7791-BCCC-4DAF-AEA8-66EE27DE672F}" type="slidenum">
              <a:rPr lang="en-GB" smtClean="0"/>
              <a:t>9</a:t>
            </a:fld>
            <a:endParaRPr lang="en-GB"/>
          </a:p>
        </p:txBody>
      </p:sp>
    </p:spTree>
    <p:extLst>
      <p:ext uri="{BB962C8B-B14F-4D97-AF65-F5344CB8AC3E}">
        <p14:creationId xmlns:p14="http://schemas.microsoft.com/office/powerpoint/2010/main" val="409196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Following up on architectures and environments at the moment, with a </a:t>
            </a:r>
            <a:r>
              <a:rPr lang="en-GB"/>
              <a:t>neuromorphic computing angle</a:t>
            </a:r>
          </a:p>
        </p:txBody>
      </p:sp>
      <p:sp>
        <p:nvSpPr>
          <p:cNvPr id="4" name="Slide Number Placeholder 3"/>
          <p:cNvSpPr>
            <a:spLocks noGrp="1"/>
          </p:cNvSpPr>
          <p:nvPr>
            <p:ph type="sldNum" sz="quarter" idx="5"/>
          </p:nvPr>
        </p:nvSpPr>
        <p:spPr/>
        <p:txBody>
          <a:bodyPr/>
          <a:lstStyle/>
          <a:p>
            <a:fld id="{70DC7791-BCCC-4DAF-AEA8-66EE27DE672F}" type="slidenum">
              <a:rPr lang="en-GB" smtClean="0"/>
              <a:t>13</a:t>
            </a:fld>
            <a:endParaRPr lang="en-GB"/>
          </a:p>
        </p:txBody>
      </p:sp>
    </p:spTree>
    <p:extLst>
      <p:ext uri="{BB962C8B-B14F-4D97-AF65-F5344CB8AC3E}">
        <p14:creationId xmlns:p14="http://schemas.microsoft.com/office/powerpoint/2010/main" val="3185614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Started our project thinking about optimal architectures for multimodal sensing</a:t>
            </a:r>
          </a:p>
        </p:txBody>
      </p:sp>
      <p:sp>
        <p:nvSpPr>
          <p:cNvPr id="4" name="Slide Number Placeholder 3"/>
          <p:cNvSpPr>
            <a:spLocks noGrp="1"/>
          </p:cNvSpPr>
          <p:nvPr>
            <p:ph type="sldNum" sz="quarter" idx="5"/>
          </p:nvPr>
        </p:nvSpPr>
        <p:spPr/>
        <p:txBody>
          <a:bodyPr/>
          <a:lstStyle/>
          <a:p>
            <a:fld id="{70DC7791-BCCC-4DAF-AEA8-66EE27DE672F}" type="slidenum">
              <a:rPr lang="en-GB" smtClean="0"/>
              <a:t>15</a:t>
            </a:fld>
            <a:endParaRPr lang="en-GB"/>
          </a:p>
        </p:txBody>
      </p:sp>
    </p:spTree>
    <p:extLst>
      <p:ext uri="{BB962C8B-B14F-4D97-AF65-F5344CB8AC3E}">
        <p14:creationId xmlns:p14="http://schemas.microsoft.com/office/powerpoint/2010/main" val="4260093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like SNNs so we start with that</a:t>
            </a:r>
          </a:p>
          <a:p>
            <a:r>
              <a:rPr lang="en-GB" dirty="0"/>
              <a:t>One of those observations that stops you in your tracks and you never get round to doing the project you had planned</a:t>
            </a:r>
          </a:p>
          <a:p>
            <a:r>
              <a:rPr lang="en-GB" dirty="0"/>
              <a:t>What are they for? Well, in this case we know that optimal performance was linear and didn’t take time into account, so we decided to try to design a slightly more realistic task</a:t>
            </a:r>
          </a:p>
        </p:txBody>
      </p:sp>
      <p:sp>
        <p:nvSpPr>
          <p:cNvPr id="4" name="Slide Number Placeholder 3"/>
          <p:cNvSpPr>
            <a:spLocks noGrp="1"/>
          </p:cNvSpPr>
          <p:nvPr>
            <p:ph type="sldNum" sz="quarter" idx="5"/>
          </p:nvPr>
        </p:nvSpPr>
        <p:spPr/>
        <p:txBody>
          <a:bodyPr/>
          <a:lstStyle/>
          <a:p>
            <a:fld id="{70DC7791-BCCC-4DAF-AEA8-66EE27DE672F}" type="slidenum">
              <a:rPr lang="en-GB" smtClean="0"/>
              <a:t>16</a:t>
            </a:fld>
            <a:endParaRPr lang="en-GB"/>
          </a:p>
        </p:txBody>
      </p:sp>
    </p:spTree>
    <p:extLst>
      <p:ext uri="{BB962C8B-B14F-4D97-AF65-F5344CB8AC3E}">
        <p14:creationId xmlns:p14="http://schemas.microsoft.com/office/powerpoint/2010/main" val="623759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Advantage sparsity: when signal is rare you need to weight evidence very strongly when you think it’s on. This is why nonlinearity is important.</a:t>
            </a:r>
          </a:p>
          <a:p>
            <a:r>
              <a:rPr lang="en-GB" dirty="0"/>
              <a:t>Generalises to multiple classes, multiple modalities</a:t>
            </a:r>
          </a:p>
          <a:p>
            <a:r>
              <a:rPr lang="en-GB" dirty="0"/>
              <a:t>Any nonlinearity works, including spiking</a:t>
            </a:r>
          </a:p>
        </p:txBody>
      </p:sp>
      <p:sp>
        <p:nvSpPr>
          <p:cNvPr id="4" name="Slide Number Placeholder 3"/>
          <p:cNvSpPr>
            <a:spLocks noGrp="1"/>
          </p:cNvSpPr>
          <p:nvPr>
            <p:ph type="sldNum" sz="quarter" idx="5"/>
          </p:nvPr>
        </p:nvSpPr>
        <p:spPr/>
        <p:txBody>
          <a:bodyPr/>
          <a:lstStyle/>
          <a:p>
            <a:fld id="{70DC7791-BCCC-4DAF-AEA8-66EE27DE672F}" type="slidenum">
              <a:rPr lang="en-GB" smtClean="0"/>
              <a:t>17</a:t>
            </a:fld>
            <a:endParaRPr lang="en-GB"/>
          </a:p>
        </p:txBody>
      </p:sp>
    </p:spTree>
    <p:extLst>
      <p:ext uri="{BB962C8B-B14F-4D97-AF65-F5344CB8AC3E}">
        <p14:creationId xmlns:p14="http://schemas.microsoft.com/office/powerpoint/2010/main" val="1766881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the burst length is 1, this is equivalent to our previous task and you can see that adding nonlinearity is important, but there’s no advantage to the more complicated architectures with memory.</a:t>
            </a:r>
          </a:p>
          <a:p>
            <a:r>
              <a:rPr lang="en-GB" dirty="0"/>
              <a:t>As the burst length increases, the fixed memory window models rapidly get better before topping out, whereas the full recurrent neural network is eventually better for sufficiently long bursts. Still, the simpler models use less than 10% of the parameters of the RNN.</a:t>
            </a:r>
          </a:p>
          <a:p>
            <a:r>
              <a:rPr lang="en-GB" dirty="0"/>
              <a:t>We can also see how well they generalise. I won’t go into it in too much detail, but the short story is that the simpler fixed memory window models generalise well to longer bursts than they were trained on, and poorly to shorter bursts. The RNN meanwhile just gets worse the bigger the distance between training and testing.</a:t>
            </a:r>
          </a:p>
          <a:p>
            <a:r>
              <a:rPr lang="en-GB" dirty="0"/>
              <a:t>Finally, we did some training with more realistic mixed distributions of burst lengths, and here we find that the simple models tend to do close to their best performance across the range of settings, whereas the RNN tends towards its worst performance.</a:t>
            </a:r>
          </a:p>
        </p:txBody>
      </p:sp>
      <p:sp>
        <p:nvSpPr>
          <p:cNvPr id="4" name="Slide Number Placeholder 3"/>
          <p:cNvSpPr>
            <a:spLocks noGrp="1"/>
          </p:cNvSpPr>
          <p:nvPr>
            <p:ph type="sldNum" sz="quarter" idx="5"/>
          </p:nvPr>
        </p:nvSpPr>
        <p:spPr/>
        <p:txBody>
          <a:bodyPr/>
          <a:lstStyle/>
          <a:p>
            <a:fld id="{70DC7791-BCCC-4DAF-AEA8-66EE27DE672F}" type="slidenum">
              <a:rPr lang="en-GB" smtClean="0"/>
              <a:t>21</a:t>
            </a:fld>
            <a:endParaRPr lang="en-GB"/>
          </a:p>
        </p:txBody>
      </p:sp>
    </p:spTree>
    <p:extLst>
      <p:ext uri="{BB962C8B-B14F-4D97-AF65-F5344CB8AC3E}">
        <p14:creationId xmlns:p14="http://schemas.microsoft.com/office/powerpoint/2010/main" val="3578369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3602038"/>
          </a:xfrm>
          <a:prstGeom prst="rect">
            <a:avLst/>
          </a:prstGeom>
          <a:solidFill>
            <a:srgbClr val="7B6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bg1"/>
              </a:solidFill>
            </a:endParaRPr>
          </a:p>
        </p:txBody>
      </p:sp>
      <p:sp>
        <p:nvSpPr>
          <p:cNvPr id="2" name="Title 1"/>
          <p:cNvSpPr>
            <a:spLocks noGrp="1"/>
          </p:cNvSpPr>
          <p:nvPr>
            <p:ph type="ctrTitle"/>
          </p:nvPr>
        </p:nvSpPr>
        <p:spPr>
          <a:xfrm>
            <a:off x="914400" y="1122363"/>
            <a:ext cx="10363200" cy="2387600"/>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7338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12/02/2025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965361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12/02/2025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3121288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12/02/2025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37503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0" y="0"/>
            <a:ext cx="12192000" cy="955221"/>
          </a:xfrm>
          <a:prstGeom prst="rect">
            <a:avLst/>
          </a:prstGeom>
          <a:solidFill>
            <a:srgbClr val="7B6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250373" y="155122"/>
            <a:ext cx="11702143" cy="702128"/>
          </a:xfrm>
        </p:spPr>
        <p:txBody>
          <a:bodyPr>
            <a:normAutofit/>
          </a:bodyPr>
          <a:lstStyle>
            <a:lvl1pPr>
              <a:defRPr sz="3600">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250373" y="1232807"/>
            <a:ext cx="11702143" cy="4944156"/>
          </a:xfrm>
        </p:spPr>
        <p:txBody>
          <a:bodyPr>
            <a:no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250373" y="6356351"/>
            <a:ext cx="1513113" cy="365125"/>
          </a:xfrm>
        </p:spPr>
        <p:txBody>
          <a:bodyPr/>
          <a:lstStyle/>
          <a:p>
            <a:fld id="{B4F8C7A3-725D-4124-BBBD-1241BC874DE3}" type="datetimeFigureOut">
              <a:rPr lang="en-GB" smtClean="0"/>
              <a:t>12/02/2025</a:t>
            </a:fld>
            <a:endParaRPr lang="en-GB"/>
          </a:p>
        </p:txBody>
      </p:sp>
      <p:sp>
        <p:nvSpPr>
          <p:cNvPr id="5" name="Footer Placeholder 4"/>
          <p:cNvSpPr>
            <a:spLocks noGrp="1"/>
          </p:cNvSpPr>
          <p:nvPr>
            <p:ph type="ftr" sz="quarter" idx="11"/>
          </p:nvPr>
        </p:nvSpPr>
        <p:spPr>
          <a:xfrm>
            <a:off x="1959429" y="6356352"/>
            <a:ext cx="8545287" cy="365125"/>
          </a:xfrm>
        </p:spPr>
        <p:txBody>
          <a:bodyPr/>
          <a:lstStyle/>
          <a:p>
            <a:endParaRPr lang="en-GB"/>
          </a:p>
        </p:txBody>
      </p:sp>
      <p:sp>
        <p:nvSpPr>
          <p:cNvPr id="6" name="Slide Number Placeholder 5"/>
          <p:cNvSpPr>
            <a:spLocks noGrp="1"/>
          </p:cNvSpPr>
          <p:nvPr>
            <p:ph type="sldNum" sz="quarter" idx="12"/>
          </p:nvPr>
        </p:nvSpPr>
        <p:spPr>
          <a:xfrm>
            <a:off x="10678886" y="6356350"/>
            <a:ext cx="1273629" cy="365125"/>
          </a:xfrm>
        </p:spPr>
        <p:txBody>
          <a:bodyPr/>
          <a:lstStyle/>
          <a:p>
            <a:fld id="{1F455D0C-05DE-4579-A44D-CFABC4712E00}" type="slidenum">
              <a:rPr lang="en-GB" smtClean="0"/>
              <a:t>‹#›</a:t>
            </a:fld>
            <a:endParaRPr lang="en-GB"/>
          </a:p>
        </p:txBody>
      </p:sp>
    </p:spTree>
    <p:extLst>
      <p:ext uri="{BB962C8B-B14F-4D97-AF65-F5344CB8AC3E}">
        <p14:creationId xmlns:p14="http://schemas.microsoft.com/office/powerpoint/2010/main" val="380642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noProof="0"/>
              <a:t>Click to edit Master title style</a:t>
            </a:r>
            <a:endParaRPr lang="en-GB" noProof="0"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6A97A08D-AAAD-4624-B12D-B2D2F6AF265E}" type="datetimeFigureOut">
              <a:rPr lang="en-GB" smtClean="0"/>
              <a:t>12/02/2025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27252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97A08D-AAAD-4624-B12D-B2D2F6AF265E}" type="datetimeFigureOut">
              <a:rPr lang="en-GB" smtClean="0"/>
              <a:t>12/02/2025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2252023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noProof="0"/>
              <a:t>Click to edit Master title style</a:t>
            </a:r>
            <a:endParaRPr lang="en-GB" noProof="0"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p:cNvSpPr>
            <a:spLocks noGrp="1"/>
          </p:cNvSpPr>
          <p:nvPr>
            <p:ph type="dt" sz="half" idx="10"/>
          </p:nvPr>
        </p:nvSpPr>
        <p:spPr/>
        <p:txBody>
          <a:bodyPr/>
          <a:lstStyle/>
          <a:p>
            <a:fld id="{6A97A08D-AAAD-4624-B12D-B2D2F6AF265E}" type="datetimeFigureOut">
              <a:rPr lang="en-GB" smtClean="0"/>
              <a:t>12/02/2025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97062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97A08D-AAAD-4624-B12D-B2D2F6AF265E}" type="datetimeFigureOut">
              <a:rPr lang="en-GB" smtClean="0"/>
              <a:t>12/02/2025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55532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7A08D-AAAD-4624-B12D-B2D2F6AF265E}" type="datetimeFigureOut">
              <a:rPr lang="en-GB" smtClean="0"/>
              <a:t>12/02/2025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735007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7A08D-AAAD-4624-B12D-B2D2F6AF265E}" type="datetimeFigureOut">
              <a:rPr lang="en-GB" smtClean="0"/>
              <a:t>12/02/2025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27616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7A08D-AAAD-4624-B12D-B2D2F6AF265E}" type="datetimeFigureOut">
              <a:rPr lang="en-GB" smtClean="0"/>
              <a:t>12/02/2025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4102402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7A08D-AAAD-4624-B12D-B2D2F6AF265E}" type="datetimeFigureOut">
              <a:rPr lang="en-GB" smtClean="0"/>
              <a:t>12/02/2025</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C33C1-B32F-4C66-A8A7-26891A6CFEBB}" type="slidenum">
              <a:rPr lang="en-GB" smtClean="0"/>
              <a:t>‹#›</a:t>
            </a:fld>
            <a:endParaRPr lang="en-GB"/>
          </a:p>
        </p:txBody>
      </p:sp>
    </p:spTree>
    <p:extLst>
      <p:ext uri="{BB962C8B-B14F-4D97-AF65-F5344CB8AC3E}">
        <p14:creationId xmlns:p14="http://schemas.microsoft.com/office/powerpoint/2010/main" val="131820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29.png"/><Relationship Id="rId5" Type="http://schemas.microsoft.com/office/2007/relationships/hdphoto" Target="../media/hdphoto1.wdp"/><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51.svg"/><Relationship Id="rId7" Type="http://schemas.openxmlformats.org/officeDocument/2006/relationships/image" Target="../media/image26.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jpg"/><Relationship Id="rId5" Type="http://schemas.openxmlformats.org/officeDocument/2006/relationships/image" Target="../media/image53.svg"/><Relationship Id="rId4" Type="http://schemas.openxmlformats.org/officeDocument/2006/relationships/image" Target="../media/image52.png"/><Relationship Id="rId9"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7.jpg"/><Relationship Id="rId4" Type="http://schemas.openxmlformats.org/officeDocument/2006/relationships/image" Target="../media/image56.jp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60.pn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D58D3-021C-429A-BBEA-917A6E431D9B}"/>
              </a:ext>
            </a:extLst>
          </p:cNvPr>
          <p:cNvSpPr>
            <a:spLocks noGrp="1"/>
          </p:cNvSpPr>
          <p:nvPr>
            <p:ph type="ctrTitle"/>
          </p:nvPr>
        </p:nvSpPr>
        <p:spPr>
          <a:xfrm>
            <a:off x="914400" y="259644"/>
            <a:ext cx="10363200" cy="3250319"/>
          </a:xfrm>
        </p:spPr>
        <p:txBody>
          <a:bodyPr>
            <a:normAutofit/>
          </a:bodyPr>
          <a:lstStyle/>
          <a:p>
            <a:r>
              <a:rPr lang="en-GB" dirty="0"/>
              <a:t>Neural architectures:</a:t>
            </a:r>
            <a:br>
              <a:rPr lang="en-GB" dirty="0"/>
            </a:br>
            <a:r>
              <a:rPr lang="en-GB" dirty="0"/>
              <a:t>what are they good for anyway?</a:t>
            </a:r>
            <a:endParaRPr lang="en-GB" b="1" dirty="0">
              <a:solidFill>
                <a:schemeClr val="bg1"/>
              </a:solidFill>
            </a:endParaRPr>
          </a:p>
        </p:txBody>
      </p:sp>
      <p:sp>
        <p:nvSpPr>
          <p:cNvPr id="3" name="Subtitle 2">
            <a:extLst>
              <a:ext uri="{FF2B5EF4-FFF2-40B4-BE49-F238E27FC236}">
                <a16:creationId xmlns:a16="http://schemas.microsoft.com/office/drawing/2014/main" id="{A3B2EAAB-C982-419A-83C2-2AE7600566B6}"/>
              </a:ext>
            </a:extLst>
          </p:cNvPr>
          <p:cNvSpPr>
            <a:spLocks noGrp="1"/>
          </p:cNvSpPr>
          <p:nvPr>
            <p:ph type="subTitle" idx="1"/>
          </p:nvPr>
        </p:nvSpPr>
        <p:spPr>
          <a:ln>
            <a:noFill/>
          </a:ln>
        </p:spPr>
        <p:txBody>
          <a:bodyPr/>
          <a:lstStyle/>
          <a:p>
            <a:r>
              <a:rPr lang="en-GB" sz="4000" dirty="0"/>
              <a:t>Dan Goodman</a:t>
            </a:r>
          </a:p>
          <a:p>
            <a:r>
              <a:rPr lang="en-GB" dirty="0"/>
              <a:t>Imperial College London</a:t>
            </a:r>
          </a:p>
          <a:p>
            <a:r>
              <a:rPr lang="en-GB" sz="1800" dirty="0"/>
              <a:t>Department of Electrical and Electronic Engineering</a:t>
            </a:r>
          </a:p>
        </p:txBody>
      </p:sp>
      <p:pic>
        <p:nvPicPr>
          <p:cNvPr id="5" name="Picture 4" descr="A picture containing text&#10;&#10;Description automatically generated">
            <a:extLst>
              <a:ext uri="{FF2B5EF4-FFF2-40B4-BE49-F238E27FC236}">
                <a16:creationId xmlns:a16="http://schemas.microsoft.com/office/drawing/2014/main" id="{008CAC22-ABA8-4D9B-A154-1C28BE9C7C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5015" y="5100490"/>
            <a:ext cx="2595904" cy="1356360"/>
          </a:xfrm>
          <a:prstGeom prst="rect">
            <a:avLst/>
          </a:prstGeom>
        </p:spPr>
      </p:pic>
      <p:sp>
        <p:nvSpPr>
          <p:cNvPr id="9" name="TextBox 8">
            <a:extLst>
              <a:ext uri="{FF2B5EF4-FFF2-40B4-BE49-F238E27FC236}">
                <a16:creationId xmlns:a16="http://schemas.microsoft.com/office/drawing/2014/main" id="{1CCEF47F-23D5-455F-AC8D-1304CC3C9F52}"/>
              </a:ext>
            </a:extLst>
          </p:cNvPr>
          <p:cNvSpPr txBox="1"/>
          <p:nvPr/>
        </p:nvSpPr>
        <p:spPr>
          <a:xfrm>
            <a:off x="9772895" y="6456850"/>
            <a:ext cx="2160143" cy="369332"/>
          </a:xfrm>
          <a:prstGeom prst="rect">
            <a:avLst/>
          </a:prstGeom>
          <a:noFill/>
        </p:spPr>
        <p:txBody>
          <a:bodyPr wrap="none" rtlCol="0">
            <a:spAutoFit/>
          </a:bodyPr>
          <a:lstStyle/>
          <a:p>
            <a:r>
              <a:rPr lang="en-GB" dirty="0"/>
              <a:t>neural-reckoning.org</a:t>
            </a:r>
          </a:p>
        </p:txBody>
      </p:sp>
      <p:pic>
        <p:nvPicPr>
          <p:cNvPr id="6" name="Picture 5" descr="A blue letters on a black background&#10;&#10;Description automatically generated">
            <a:extLst>
              <a:ext uri="{FF2B5EF4-FFF2-40B4-BE49-F238E27FC236}">
                <a16:creationId xmlns:a16="http://schemas.microsoft.com/office/drawing/2014/main" id="{B8BD8BF9-1270-409B-2623-688E48D171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699" y="5613399"/>
            <a:ext cx="3745527" cy="741414"/>
          </a:xfrm>
          <a:prstGeom prst="rect">
            <a:avLst/>
          </a:prstGeom>
        </p:spPr>
      </p:pic>
    </p:spTree>
    <p:extLst>
      <p:ext uri="{BB962C8B-B14F-4D97-AF65-F5344CB8AC3E}">
        <p14:creationId xmlns:p14="http://schemas.microsoft.com/office/powerpoint/2010/main" val="304400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75F57-D141-69E4-6EC3-EEECF51A81A4}"/>
              </a:ext>
            </a:extLst>
          </p:cNvPr>
          <p:cNvSpPr>
            <a:spLocks noGrp="1"/>
          </p:cNvSpPr>
          <p:nvPr>
            <p:ph type="title"/>
          </p:nvPr>
        </p:nvSpPr>
        <p:spPr/>
        <p:txBody>
          <a:bodyPr/>
          <a:lstStyle/>
          <a:p>
            <a:r>
              <a:rPr lang="en-GB" dirty="0"/>
              <a:t>Model variants</a:t>
            </a:r>
          </a:p>
        </p:txBody>
      </p:sp>
      <p:pic>
        <p:nvPicPr>
          <p:cNvPr id="5" name="Picture 4">
            <a:extLst>
              <a:ext uri="{FF2B5EF4-FFF2-40B4-BE49-F238E27FC236}">
                <a16:creationId xmlns:a16="http://schemas.microsoft.com/office/drawing/2014/main" id="{DC7EC123-EDA4-530B-3575-D7A992F1169D}"/>
              </a:ext>
            </a:extLst>
          </p:cNvPr>
          <p:cNvPicPr>
            <a:picLocks noChangeAspect="1"/>
          </p:cNvPicPr>
          <p:nvPr/>
        </p:nvPicPr>
        <p:blipFill>
          <a:blip r:embed="rId2"/>
          <a:stretch>
            <a:fillRect/>
          </a:stretch>
        </p:blipFill>
        <p:spPr>
          <a:xfrm>
            <a:off x="0" y="1538153"/>
            <a:ext cx="6016487" cy="4808421"/>
          </a:xfrm>
          <a:prstGeom prst="rect">
            <a:avLst/>
          </a:prstGeom>
        </p:spPr>
      </p:pic>
      <p:sp>
        <p:nvSpPr>
          <p:cNvPr id="6" name="TextBox 5">
            <a:extLst>
              <a:ext uri="{FF2B5EF4-FFF2-40B4-BE49-F238E27FC236}">
                <a16:creationId xmlns:a16="http://schemas.microsoft.com/office/drawing/2014/main" id="{A3C107AF-4552-E1BE-A62B-F00B1EDC91D3}"/>
              </a:ext>
            </a:extLst>
          </p:cNvPr>
          <p:cNvSpPr txBox="1"/>
          <p:nvPr/>
        </p:nvSpPr>
        <p:spPr>
          <a:xfrm>
            <a:off x="6523214" y="2606089"/>
            <a:ext cx="5397119" cy="2677656"/>
          </a:xfrm>
          <a:prstGeom prst="rect">
            <a:avLst/>
          </a:prstGeom>
          <a:noFill/>
        </p:spPr>
        <p:txBody>
          <a:bodyPr wrap="none" rtlCol="0">
            <a:spAutoFit/>
          </a:bodyPr>
          <a:lstStyle/>
          <a:p>
            <a:pPr algn="l"/>
            <a:r>
              <a:rPr lang="en-GB" sz="2400" b="1" dirty="0">
                <a:solidFill>
                  <a:srgbClr val="7030A0"/>
                </a:solidFill>
              </a:rPr>
              <a:t>6 variants on this model</a:t>
            </a:r>
          </a:p>
          <a:p>
            <a:pPr algn="l"/>
            <a:endParaRPr lang="en-GB" sz="2400" dirty="0"/>
          </a:p>
          <a:p>
            <a:pPr algn="l"/>
            <a:r>
              <a:rPr lang="en-GB" sz="2400" dirty="0"/>
              <a:t>Separate pathways</a:t>
            </a:r>
          </a:p>
          <a:p>
            <a:pPr algn="l"/>
            <a:r>
              <a:rPr lang="en-GB" sz="2400" dirty="0"/>
              <a:t>Fused output pathway</a:t>
            </a:r>
          </a:p>
          <a:p>
            <a:pPr algn="l"/>
            <a:r>
              <a:rPr lang="en-GB" sz="2400" dirty="0"/>
              <a:t>Common input and output</a:t>
            </a:r>
          </a:p>
          <a:p>
            <a:pPr algn="l"/>
            <a:endParaRPr lang="en-GB" sz="2400" dirty="0"/>
          </a:p>
          <a:p>
            <a:pPr algn="l"/>
            <a:r>
              <a:rPr lang="en-GB" sz="2400" dirty="0"/>
              <a:t>In each case, with and without bottleneck</a:t>
            </a:r>
          </a:p>
        </p:txBody>
      </p:sp>
    </p:spTree>
    <p:extLst>
      <p:ext uri="{BB962C8B-B14F-4D97-AF65-F5344CB8AC3E}">
        <p14:creationId xmlns:p14="http://schemas.microsoft.com/office/powerpoint/2010/main" val="2133532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BC80D-D036-9221-ABEB-2F63FAB18188}"/>
              </a:ext>
            </a:extLst>
          </p:cNvPr>
          <p:cNvSpPr>
            <a:spLocks noGrp="1"/>
          </p:cNvSpPr>
          <p:nvPr>
            <p:ph type="title"/>
          </p:nvPr>
        </p:nvSpPr>
        <p:spPr/>
        <p:txBody>
          <a:bodyPr/>
          <a:lstStyle/>
          <a:p>
            <a:r>
              <a:rPr lang="en-GB" dirty="0"/>
              <a:t>Detailed results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58ADB57-0102-AB1E-7C8A-63A3E1FD0415}"/>
                  </a:ext>
                </a:extLst>
              </p:cNvPr>
              <p:cNvSpPr>
                <a:spLocks noGrp="1"/>
              </p:cNvSpPr>
              <p:nvPr>
                <p:ph idx="1"/>
              </p:nvPr>
            </p:nvSpPr>
            <p:spPr>
              <a:xfrm>
                <a:off x="6314661" y="1444889"/>
                <a:ext cx="5637855" cy="4944156"/>
              </a:xfrm>
            </p:spPr>
            <p:txBody>
              <a:bodyPr/>
              <a:lstStyle/>
              <a:p>
                <a:pPr marL="0" indent="0">
                  <a:buNone/>
                </a:pPr>
                <a:r>
                  <a:rPr lang="en-GB" b="1" dirty="0"/>
                  <a:t>Varied parameters:</a:t>
                </a:r>
              </a:p>
              <a:p>
                <a14:m>
                  <m:oMath xmlns:m="http://schemas.openxmlformats.org/officeDocument/2006/math">
                    <m:r>
                      <a:rPr lang="en-GB" b="0" i="1" smtClean="0">
                        <a:latin typeface="Cambria Math" panose="02040503050406030204" pitchFamily="18" charset="0"/>
                      </a:rPr>
                      <m:t>𝑐</m:t>
                    </m:r>
                  </m:oMath>
                </a14:m>
                <a:r>
                  <a:rPr lang="en-GB" dirty="0"/>
                  <a:t> – correlation between input digits</a:t>
                </a:r>
              </a:p>
              <a:p>
                <a14:m>
                  <m:oMath xmlns:m="http://schemas.openxmlformats.org/officeDocument/2006/math">
                    <m:r>
                      <a:rPr lang="en-GB" b="0" i="1" smtClean="0">
                        <a:latin typeface="Cambria Math" panose="02040503050406030204" pitchFamily="18" charset="0"/>
                      </a:rPr>
                      <m:t>𝑛</m:t>
                    </m:r>
                  </m:oMath>
                </a14:m>
                <a:r>
                  <a:rPr lang="en-GB" dirty="0"/>
                  <a:t> – number of neurons in module</a:t>
                </a:r>
              </a:p>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𝑝</m:t>
                        </m:r>
                      </m:e>
                      <m:sub>
                        <m:r>
                          <a:rPr lang="en-GB" b="0" i="1" smtClean="0">
                            <a:latin typeface="Cambria Math" panose="02040503050406030204" pitchFamily="18" charset="0"/>
                          </a:rPr>
                          <m:t>𝑠</m:t>
                        </m:r>
                      </m:sub>
                    </m:sSub>
                  </m:oMath>
                </a14:m>
                <a:r>
                  <a:rPr lang="en-GB" dirty="0"/>
                  <a:t> - number of inter-module synapses</a:t>
                </a:r>
              </a:p>
              <a:p>
                <a:endParaRPr lang="en-GB" dirty="0"/>
              </a:p>
              <a:p>
                <a:pPr marL="0" indent="0">
                  <a:buNone/>
                </a:pPr>
                <a:r>
                  <a:rPr lang="en-GB" b="1" dirty="0"/>
                  <a:t>Summary:</a:t>
                </a:r>
              </a:p>
              <a:p>
                <a:r>
                  <a:rPr lang="en-GB" dirty="0"/>
                  <a:t>Modularity can only emerge when task statistics are separable.</a:t>
                </a:r>
              </a:p>
              <a:p>
                <a:r>
                  <a:rPr lang="en-GB" dirty="0"/>
                  <a:t>When resources (</a:t>
                </a:r>
                <a14:m>
                  <m:oMath xmlns:m="http://schemas.openxmlformats.org/officeDocument/2006/math">
                    <m:r>
                      <a:rPr lang="en-GB" b="0" i="1" smtClean="0">
                        <a:latin typeface="Cambria Math" panose="02040503050406030204" pitchFamily="18" charset="0"/>
                      </a:rPr>
                      <m:t>𝑛</m:t>
                    </m:r>
                    <m:r>
                      <a:rPr lang="en-GB" b="0" i="0" smtClean="0">
                        <a:latin typeface="Cambria Math" panose="02040503050406030204" pitchFamily="18" charset="0"/>
                      </a:rPr>
                      <m:t>, </m:t>
                    </m:r>
                    <m:sSub>
                      <m:sSubPr>
                        <m:ctrlPr>
                          <a:rPr lang="en-GB" b="0" i="1" smtClean="0">
                            <a:latin typeface="Cambria Math" panose="02040503050406030204" pitchFamily="18" charset="0"/>
                          </a:rPr>
                        </m:ctrlPr>
                      </m:sSubPr>
                      <m:e>
                        <m:r>
                          <m:rPr>
                            <m:sty m:val="p"/>
                          </m:rPr>
                          <a:rPr lang="en-GB" b="0" i="0" smtClean="0">
                            <a:latin typeface="Cambria Math" panose="02040503050406030204" pitchFamily="18" charset="0"/>
                          </a:rPr>
                          <m:t>p</m:t>
                        </m:r>
                      </m:e>
                      <m:sub>
                        <m:r>
                          <m:rPr>
                            <m:sty m:val="p"/>
                          </m:rPr>
                          <a:rPr lang="en-GB" b="0" i="0" smtClean="0">
                            <a:latin typeface="Cambria Math" panose="02040503050406030204" pitchFamily="18" charset="0"/>
                          </a:rPr>
                          <m:t>s</m:t>
                        </m:r>
                      </m:sub>
                    </m:sSub>
                  </m:oMath>
                </a14:m>
                <a:r>
                  <a:rPr lang="en-GB" dirty="0"/>
                  <a:t>) are low, modularity more likely.</a:t>
                </a:r>
              </a:p>
              <a:p>
                <a:r>
                  <a:rPr lang="en-GB" dirty="0"/>
                  <a:t>Depends on architecture, but similar pattern for the others. </a:t>
                </a:r>
              </a:p>
            </p:txBody>
          </p:sp>
        </mc:Choice>
        <mc:Fallback>
          <p:sp>
            <p:nvSpPr>
              <p:cNvPr id="3" name="Content Placeholder 2">
                <a:extLst>
                  <a:ext uri="{FF2B5EF4-FFF2-40B4-BE49-F238E27FC236}">
                    <a16:creationId xmlns:a16="http://schemas.microsoft.com/office/drawing/2014/main" id="{B58ADB57-0102-AB1E-7C8A-63A3E1FD0415}"/>
                  </a:ext>
                </a:extLst>
              </p:cNvPr>
              <p:cNvSpPr>
                <a:spLocks noGrp="1" noRot="1" noChangeAspect="1" noMove="1" noResize="1" noEditPoints="1" noAdjustHandles="1" noChangeArrowheads="1" noChangeShapeType="1" noTextEdit="1"/>
              </p:cNvSpPr>
              <p:nvPr>
                <p:ph idx="1"/>
              </p:nvPr>
            </p:nvSpPr>
            <p:spPr>
              <a:xfrm>
                <a:off x="6314661" y="1444889"/>
                <a:ext cx="5637855" cy="4944156"/>
              </a:xfrm>
              <a:blipFill>
                <a:blip r:embed="rId2"/>
                <a:stretch>
                  <a:fillRect l="-1730" t="-1726" b="-5055"/>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CCE47566-D51A-4667-8B40-C87EB199A94D}"/>
              </a:ext>
            </a:extLst>
          </p:cNvPr>
          <p:cNvPicPr>
            <a:picLocks noChangeAspect="1"/>
          </p:cNvPicPr>
          <p:nvPr/>
        </p:nvPicPr>
        <p:blipFill>
          <a:blip r:embed="rId3"/>
          <a:stretch>
            <a:fillRect/>
          </a:stretch>
        </p:blipFill>
        <p:spPr>
          <a:xfrm>
            <a:off x="0" y="1042196"/>
            <a:ext cx="6096000" cy="5749543"/>
          </a:xfrm>
          <a:prstGeom prst="rect">
            <a:avLst/>
          </a:prstGeom>
        </p:spPr>
      </p:pic>
    </p:spTree>
    <p:extLst>
      <p:ext uri="{BB962C8B-B14F-4D97-AF65-F5344CB8AC3E}">
        <p14:creationId xmlns:p14="http://schemas.microsoft.com/office/powerpoint/2010/main" val="372610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FE5F5-8B96-01DE-D467-EFA474592E45}"/>
              </a:ext>
            </a:extLst>
          </p:cNvPr>
          <p:cNvSpPr>
            <a:spLocks noGrp="1"/>
          </p:cNvSpPr>
          <p:nvPr>
            <p:ph type="title"/>
          </p:nvPr>
        </p:nvSpPr>
        <p:spPr/>
        <p:txBody>
          <a:bodyPr/>
          <a:lstStyle/>
          <a:p>
            <a:r>
              <a:rPr lang="en-GB" dirty="0"/>
              <a:t>Specialisation is transient</a:t>
            </a:r>
          </a:p>
        </p:txBody>
      </p:sp>
      <p:sp>
        <p:nvSpPr>
          <p:cNvPr id="3" name="Content Placeholder 2">
            <a:extLst>
              <a:ext uri="{FF2B5EF4-FFF2-40B4-BE49-F238E27FC236}">
                <a16:creationId xmlns:a16="http://schemas.microsoft.com/office/drawing/2014/main" id="{519266B3-0C8D-E934-8280-2A7D653F9F51}"/>
              </a:ext>
            </a:extLst>
          </p:cNvPr>
          <p:cNvSpPr>
            <a:spLocks noGrp="1"/>
          </p:cNvSpPr>
          <p:nvPr>
            <p:ph idx="1"/>
          </p:nvPr>
        </p:nvSpPr>
        <p:spPr>
          <a:xfrm>
            <a:off x="250373" y="1232807"/>
            <a:ext cx="4766127" cy="4944156"/>
          </a:xfrm>
        </p:spPr>
        <p:txBody>
          <a:bodyPr/>
          <a:lstStyle/>
          <a:p>
            <a:pPr marL="0" indent="0">
              <a:buNone/>
            </a:pPr>
            <a:r>
              <a:rPr lang="en-GB" dirty="0"/>
              <a:t>Specialisation decreases over time.</a:t>
            </a:r>
          </a:p>
          <a:p>
            <a:r>
              <a:rPr lang="en-GB" dirty="0"/>
              <a:t>Decreases slower with sparse connectivity.</a:t>
            </a:r>
          </a:p>
          <a:p>
            <a:r>
              <a:rPr lang="en-GB" dirty="0"/>
              <a:t>Decreases slower with noisy signals.</a:t>
            </a:r>
          </a:p>
          <a:p>
            <a:pPr marL="0" indent="0">
              <a:buNone/>
            </a:pPr>
            <a:r>
              <a:rPr lang="en-GB" dirty="0"/>
              <a:t>Suggests communication bandwidth is key.</a:t>
            </a:r>
          </a:p>
          <a:p>
            <a:pPr marL="0" indent="0">
              <a:buNone/>
            </a:pPr>
            <a:endParaRPr lang="en-GB" dirty="0"/>
          </a:p>
          <a:p>
            <a:pPr marL="0" indent="0">
              <a:buNone/>
            </a:pPr>
            <a:r>
              <a:rPr lang="en-GB" dirty="0"/>
              <a:t>Should we be looking for neural signatures of…?</a:t>
            </a:r>
          </a:p>
          <a:p>
            <a:r>
              <a:rPr lang="en-GB" dirty="0"/>
              <a:t>Transient specialisation</a:t>
            </a:r>
          </a:p>
          <a:p>
            <a:r>
              <a:rPr lang="en-GB" dirty="0"/>
              <a:t>Ongoing integration</a:t>
            </a:r>
          </a:p>
          <a:p>
            <a:r>
              <a:rPr lang="en-GB" dirty="0"/>
              <a:t>Multiple timescales of integration</a:t>
            </a:r>
          </a:p>
        </p:txBody>
      </p:sp>
      <p:pic>
        <p:nvPicPr>
          <p:cNvPr id="9" name="Picture 8">
            <a:extLst>
              <a:ext uri="{FF2B5EF4-FFF2-40B4-BE49-F238E27FC236}">
                <a16:creationId xmlns:a16="http://schemas.microsoft.com/office/drawing/2014/main" id="{50B02C06-3B13-3638-FEFF-F4465E257915}"/>
              </a:ext>
            </a:extLst>
          </p:cNvPr>
          <p:cNvPicPr>
            <a:picLocks noChangeAspect="1"/>
          </p:cNvPicPr>
          <p:nvPr/>
        </p:nvPicPr>
        <p:blipFill rotWithShape="1">
          <a:blip r:embed="rId2">
            <a:extLst>
              <a:ext uri="{28A0092B-C50C-407E-A947-70E740481C1C}">
                <a14:useLocalDpi xmlns:a14="http://schemas.microsoft.com/office/drawing/2010/main" val="0"/>
              </a:ext>
            </a:extLst>
          </a:blip>
          <a:srcRect l="2051" t="40899" r="64172" b="44193"/>
          <a:stretch/>
        </p:blipFill>
        <p:spPr>
          <a:xfrm>
            <a:off x="6170341" y="1944007"/>
            <a:ext cx="5145360" cy="2860334"/>
          </a:xfrm>
          <a:prstGeom prst="rect">
            <a:avLst/>
          </a:prstGeom>
        </p:spPr>
      </p:pic>
      <p:grpSp>
        <p:nvGrpSpPr>
          <p:cNvPr id="32" name="Group 31">
            <a:extLst>
              <a:ext uri="{FF2B5EF4-FFF2-40B4-BE49-F238E27FC236}">
                <a16:creationId xmlns:a16="http://schemas.microsoft.com/office/drawing/2014/main" id="{84629FAF-B209-5730-86DC-6728EDE1AA35}"/>
              </a:ext>
            </a:extLst>
          </p:cNvPr>
          <p:cNvGrpSpPr/>
          <p:nvPr/>
        </p:nvGrpSpPr>
        <p:grpSpPr>
          <a:xfrm>
            <a:off x="5384800" y="860401"/>
            <a:ext cx="1873245" cy="3254399"/>
            <a:chOff x="5384800" y="1298551"/>
            <a:chExt cx="1873245" cy="3254399"/>
          </a:xfrm>
        </p:grpSpPr>
        <p:cxnSp>
          <p:nvCxnSpPr>
            <p:cNvPr id="11" name="Straight Arrow Connector 10">
              <a:extLst>
                <a:ext uri="{FF2B5EF4-FFF2-40B4-BE49-F238E27FC236}">
                  <a16:creationId xmlns:a16="http://schemas.microsoft.com/office/drawing/2014/main" id="{5EA3278D-34AC-BC9C-32FA-8D079BC23870}"/>
                </a:ext>
              </a:extLst>
            </p:cNvPr>
            <p:cNvCxnSpPr>
              <a:cxnSpLocks/>
            </p:cNvCxnSpPr>
            <p:nvPr/>
          </p:nvCxnSpPr>
          <p:spPr>
            <a:xfrm>
              <a:off x="6870700" y="2688885"/>
              <a:ext cx="1" cy="1864065"/>
            </a:xfrm>
            <a:prstGeom prst="straightConnector1">
              <a:avLst/>
            </a:prstGeom>
            <a:ln w="57150">
              <a:solidFill>
                <a:srgbClr val="FF0000"/>
              </a:solidFill>
              <a:headEnd type="triangle" w="med" len="med"/>
              <a:tailEnd type="triangle" w="med" len="med"/>
            </a:ln>
            <a:effectLst>
              <a:glow rad="38100">
                <a:schemeClr val="tx1"/>
              </a:glow>
            </a:effectLst>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C54BAA98-3B34-7C2A-E6C2-F05D3F5E2580}"/>
                </a:ext>
              </a:extLst>
            </p:cNvPr>
            <p:cNvSpPr txBox="1"/>
            <p:nvPr/>
          </p:nvSpPr>
          <p:spPr>
            <a:xfrm>
              <a:off x="5384800" y="1298551"/>
              <a:ext cx="1873245" cy="830997"/>
            </a:xfrm>
            <a:prstGeom prst="rect">
              <a:avLst/>
            </a:prstGeom>
            <a:noFill/>
          </p:spPr>
          <p:txBody>
            <a:bodyPr wrap="square" rtlCol="0">
              <a:spAutoFit/>
            </a:bodyPr>
            <a:lstStyle/>
            <a:p>
              <a:pPr algn="l"/>
              <a:r>
                <a:rPr lang="en-GB" sz="2400" dirty="0">
                  <a:solidFill>
                    <a:srgbClr val="FF0000"/>
                  </a:solidFill>
                </a:rPr>
                <a:t>Max specialisation</a:t>
              </a:r>
            </a:p>
          </p:txBody>
        </p:sp>
        <p:cxnSp>
          <p:nvCxnSpPr>
            <p:cNvPr id="16" name="Straight Connector 15">
              <a:extLst>
                <a:ext uri="{FF2B5EF4-FFF2-40B4-BE49-F238E27FC236}">
                  <a16:creationId xmlns:a16="http://schemas.microsoft.com/office/drawing/2014/main" id="{302441F1-9954-4655-AADB-07B426A5B8E3}"/>
                </a:ext>
              </a:extLst>
            </p:cNvPr>
            <p:cNvCxnSpPr>
              <a:cxnSpLocks/>
              <a:stCxn id="14" idx="2"/>
            </p:cNvCxnSpPr>
            <p:nvPr/>
          </p:nvCxnSpPr>
          <p:spPr>
            <a:xfrm>
              <a:off x="6321423" y="2129548"/>
              <a:ext cx="549278" cy="696202"/>
            </a:xfrm>
            <a:prstGeom prst="line">
              <a:avLst/>
            </a:prstGeom>
            <a:ln w="1905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33" name="Group 32">
            <a:extLst>
              <a:ext uri="{FF2B5EF4-FFF2-40B4-BE49-F238E27FC236}">
                <a16:creationId xmlns:a16="http://schemas.microsoft.com/office/drawing/2014/main" id="{EBBAFCC3-D2A0-62A7-F93F-DDF5BA8065D7}"/>
              </a:ext>
            </a:extLst>
          </p:cNvPr>
          <p:cNvGrpSpPr/>
          <p:nvPr/>
        </p:nvGrpSpPr>
        <p:grpSpPr>
          <a:xfrm>
            <a:off x="7467964" y="1109859"/>
            <a:ext cx="2728435" cy="2264315"/>
            <a:chOff x="7467964" y="1548009"/>
            <a:chExt cx="2728435" cy="2264315"/>
          </a:xfrm>
        </p:grpSpPr>
        <p:cxnSp>
          <p:nvCxnSpPr>
            <p:cNvPr id="17" name="Straight Arrow Connector 16">
              <a:extLst>
                <a:ext uri="{FF2B5EF4-FFF2-40B4-BE49-F238E27FC236}">
                  <a16:creationId xmlns:a16="http://schemas.microsoft.com/office/drawing/2014/main" id="{ACE271A4-A12E-89D5-EFD9-1711871C9B4F}"/>
                </a:ext>
              </a:extLst>
            </p:cNvPr>
            <p:cNvCxnSpPr>
              <a:cxnSpLocks/>
            </p:cNvCxnSpPr>
            <p:nvPr/>
          </p:nvCxnSpPr>
          <p:spPr>
            <a:xfrm>
              <a:off x="10196399" y="3347944"/>
              <a:ext cx="0" cy="464380"/>
            </a:xfrm>
            <a:prstGeom prst="straightConnector1">
              <a:avLst/>
            </a:prstGeom>
            <a:ln w="57150">
              <a:solidFill>
                <a:srgbClr val="FF0000"/>
              </a:solidFill>
              <a:headEnd type="triangle" w="med" len="med"/>
              <a:tailEnd type="triangle" w="med" len="med"/>
            </a:ln>
            <a:effectLst>
              <a:glow rad="38100">
                <a:schemeClr val="tx1"/>
              </a:glow>
            </a:effectLst>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EA0EB81C-3127-0B57-941C-6EBA5E466DA3}"/>
                </a:ext>
              </a:extLst>
            </p:cNvPr>
            <p:cNvSpPr txBox="1"/>
            <p:nvPr/>
          </p:nvSpPr>
          <p:spPr>
            <a:xfrm>
              <a:off x="7467964" y="1548009"/>
              <a:ext cx="1873245" cy="830997"/>
            </a:xfrm>
            <a:prstGeom prst="rect">
              <a:avLst/>
            </a:prstGeom>
            <a:noFill/>
          </p:spPr>
          <p:txBody>
            <a:bodyPr wrap="square" rtlCol="0">
              <a:spAutoFit/>
            </a:bodyPr>
            <a:lstStyle/>
            <a:p>
              <a:pPr algn="l"/>
              <a:r>
                <a:rPr lang="en-GB" sz="2400" dirty="0">
                  <a:solidFill>
                    <a:srgbClr val="FF0000"/>
                  </a:solidFill>
                </a:rPr>
                <a:t>Low specialisation</a:t>
              </a:r>
            </a:p>
          </p:txBody>
        </p:sp>
        <p:cxnSp>
          <p:nvCxnSpPr>
            <p:cNvPr id="21" name="Straight Connector 20">
              <a:extLst>
                <a:ext uri="{FF2B5EF4-FFF2-40B4-BE49-F238E27FC236}">
                  <a16:creationId xmlns:a16="http://schemas.microsoft.com/office/drawing/2014/main" id="{26483099-59A7-01E6-3A8B-8E53E05D159A}"/>
                </a:ext>
              </a:extLst>
            </p:cNvPr>
            <p:cNvCxnSpPr>
              <a:cxnSpLocks/>
              <a:stCxn id="20" idx="2"/>
            </p:cNvCxnSpPr>
            <p:nvPr/>
          </p:nvCxnSpPr>
          <p:spPr>
            <a:xfrm>
              <a:off x="8404587" y="2379006"/>
              <a:ext cx="1791812" cy="1074609"/>
            </a:xfrm>
            <a:prstGeom prst="line">
              <a:avLst/>
            </a:prstGeom>
            <a:ln w="1905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grpSp>
        <p:nvGrpSpPr>
          <p:cNvPr id="34" name="Group 33">
            <a:extLst>
              <a:ext uri="{FF2B5EF4-FFF2-40B4-BE49-F238E27FC236}">
                <a16:creationId xmlns:a16="http://schemas.microsoft.com/office/drawing/2014/main" id="{B9053A89-C982-3B18-D0D1-733FA094A7B3}"/>
              </a:ext>
            </a:extLst>
          </p:cNvPr>
          <p:cNvGrpSpPr/>
          <p:nvPr/>
        </p:nvGrpSpPr>
        <p:grpSpPr>
          <a:xfrm>
            <a:off x="9551128" y="1041454"/>
            <a:ext cx="2543848" cy="2100530"/>
            <a:chOff x="9551128" y="1479604"/>
            <a:chExt cx="2543848" cy="2100530"/>
          </a:xfrm>
        </p:grpSpPr>
        <p:sp>
          <p:nvSpPr>
            <p:cNvPr id="25" name="TextBox 24">
              <a:extLst>
                <a:ext uri="{FF2B5EF4-FFF2-40B4-BE49-F238E27FC236}">
                  <a16:creationId xmlns:a16="http://schemas.microsoft.com/office/drawing/2014/main" id="{33C71AC5-10C0-8B62-69A9-E228752DDA54}"/>
                </a:ext>
              </a:extLst>
            </p:cNvPr>
            <p:cNvSpPr txBox="1"/>
            <p:nvPr/>
          </p:nvSpPr>
          <p:spPr>
            <a:xfrm>
              <a:off x="9551128" y="1479604"/>
              <a:ext cx="2543848" cy="830997"/>
            </a:xfrm>
            <a:prstGeom prst="rect">
              <a:avLst/>
            </a:prstGeom>
            <a:noFill/>
          </p:spPr>
          <p:txBody>
            <a:bodyPr wrap="square" rtlCol="0">
              <a:spAutoFit/>
            </a:bodyPr>
            <a:lstStyle/>
            <a:p>
              <a:pPr algn="l"/>
              <a:r>
                <a:rPr lang="en-GB" sz="2400" dirty="0">
                  <a:solidFill>
                    <a:srgbClr val="FF0000"/>
                  </a:solidFill>
                </a:rPr>
                <a:t>Never have output specialisation</a:t>
              </a:r>
            </a:p>
          </p:txBody>
        </p:sp>
        <p:cxnSp>
          <p:nvCxnSpPr>
            <p:cNvPr id="26" name="Straight Connector 25">
              <a:extLst>
                <a:ext uri="{FF2B5EF4-FFF2-40B4-BE49-F238E27FC236}">
                  <a16:creationId xmlns:a16="http://schemas.microsoft.com/office/drawing/2014/main" id="{F46B10A5-293F-35F9-EE6C-B9C999BC2897}"/>
                </a:ext>
              </a:extLst>
            </p:cNvPr>
            <p:cNvCxnSpPr>
              <a:cxnSpLocks/>
              <a:stCxn id="25" idx="2"/>
            </p:cNvCxnSpPr>
            <p:nvPr/>
          </p:nvCxnSpPr>
          <p:spPr>
            <a:xfrm>
              <a:off x="10823052" y="2310601"/>
              <a:ext cx="206898" cy="1269533"/>
            </a:xfrm>
            <a:prstGeom prst="line">
              <a:avLst/>
            </a:prstGeom>
            <a:ln w="1905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grpSp>
      <p:pic>
        <p:nvPicPr>
          <p:cNvPr id="35" name="Picture 34">
            <a:extLst>
              <a:ext uri="{FF2B5EF4-FFF2-40B4-BE49-F238E27FC236}">
                <a16:creationId xmlns:a16="http://schemas.microsoft.com/office/drawing/2014/main" id="{839DEC48-70B2-1DEF-0DEC-4D895F5FC9E6}"/>
              </a:ext>
            </a:extLst>
          </p:cNvPr>
          <p:cNvPicPr>
            <a:picLocks noChangeAspect="1"/>
          </p:cNvPicPr>
          <p:nvPr/>
        </p:nvPicPr>
        <p:blipFill rotWithShape="1">
          <a:blip r:embed="rId2">
            <a:extLst>
              <a:ext uri="{28A0092B-C50C-407E-A947-70E740481C1C}">
                <a14:useLocalDpi xmlns:a14="http://schemas.microsoft.com/office/drawing/2010/main" val="0"/>
              </a:ext>
            </a:extLst>
          </a:blip>
          <a:srcRect l="2051" t="16910" r="66185" b="73524"/>
          <a:stretch/>
        </p:blipFill>
        <p:spPr>
          <a:xfrm>
            <a:off x="5988234" y="4730087"/>
            <a:ext cx="5509574" cy="2089793"/>
          </a:xfrm>
          <a:prstGeom prst="rect">
            <a:avLst/>
          </a:prstGeom>
        </p:spPr>
      </p:pic>
      <p:pic>
        <p:nvPicPr>
          <p:cNvPr id="5" name="Picture 4">
            <a:extLst>
              <a:ext uri="{FF2B5EF4-FFF2-40B4-BE49-F238E27FC236}">
                <a16:creationId xmlns:a16="http://schemas.microsoft.com/office/drawing/2014/main" id="{4CFE7453-A10A-285D-CC37-C013EC25A45B}"/>
              </a:ext>
            </a:extLst>
          </p:cNvPr>
          <p:cNvPicPr>
            <a:picLocks noChangeAspect="1"/>
          </p:cNvPicPr>
          <p:nvPr/>
        </p:nvPicPr>
        <p:blipFill>
          <a:blip r:embed="rId3"/>
          <a:stretch>
            <a:fillRect/>
          </a:stretch>
        </p:blipFill>
        <p:spPr>
          <a:xfrm>
            <a:off x="11631157" y="1525357"/>
            <a:ext cx="294245" cy="2860334"/>
          </a:xfrm>
          <a:prstGeom prst="rect">
            <a:avLst/>
          </a:prstGeom>
        </p:spPr>
      </p:pic>
    </p:spTree>
    <p:extLst>
      <p:ext uri="{BB962C8B-B14F-4D97-AF65-F5344CB8AC3E}">
        <p14:creationId xmlns:p14="http://schemas.microsoft.com/office/powerpoint/2010/main" val="49469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500"/>
                                        <p:tgtEl>
                                          <p:spTgt spid="35"/>
                                        </p:tgtEl>
                                      </p:cBhvr>
                                    </p:animEffect>
                                  </p:childTnLst>
                                </p:cTn>
                              </p:par>
                              <p:par>
                                <p:cTn id="12" presetID="1"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A04A5-D71B-6B5A-A0B6-D4A5CF0D8689}"/>
              </a:ext>
            </a:extLst>
          </p:cNvPr>
          <p:cNvSpPr>
            <a:spLocks noGrp="1"/>
          </p:cNvSpPr>
          <p:nvPr>
            <p:ph type="title"/>
          </p:nvPr>
        </p:nvSpPr>
        <p:spPr/>
        <p:txBody>
          <a:bodyPr/>
          <a:lstStyle/>
          <a:p>
            <a:r>
              <a:rPr lang="en-GB" dirty="0"/>
              <a:t>Conclusions</a:t>
            </a:r>
          </a:p>
        </p:txBody>
      </p:sp>
      <p:sp>
        <p:nvSpPr>
          <p:cNvPr id="3" name="Content Placeholder 2">
            <a:extLst>
              <a:ext uri="{FF2B5EF4-FFF2-40B4-BE49-F238E27FC236}">
                <a16:creationId xmlns:a16="http://schemas.microsoft.com/office/drawing/2014/main" id="{C27947C4-175E-6BC5-BA96-8F3F497F26BB}"/>
              </a:ext>
            </a:extLst>
          </p:cNvPr>
          <p:cNvSpPr>
            <a:spLocks noGrp="1"/>
          </p:cNvSpPr>
          <p:nvPr>
            <p:ph idx="1"/>
          </p:nvPr>
        </p:nvSpPr>
        <p:spPr/>
        <p:txBody>
          <a:bodyPr/>
          <a:lstStyle/>
          <a:p>
            <a:pPr marL="0" indent="0">
              <a:buNone/>
            </a:pPr>
            <a:r>
              <a:rPr lang="en-GB" dirty="0">
                <a:solidFill>
                  <a:srgbClr val="0070C0"/>
                </a:solidFill>
              </a:rPr>
              <a:t>The role of the observed structural modularity in the brain is not to guarantee functional modularity.</a:t>
            </a:r>
          </a:p>
          <a:p>
            <a:pPr marL="0" indent="0">
              <a:buNone/>
            </a:pPr>
            <a:r>
              <a:rPr lang="en-GB" dirty="0"/>
              <a:t>However, that doesn’t mean they must be unrelated! We know they are.</a:t>
            </a:r>
          </a:p>
          <a:p>
            <a:pPr marL="0" indent="0">
              <a:buNone/>
            </a:pPr>
            <a:r>
              <a:rPr lang="en-GB" dirty="0"/>
              <a:t>But, we need more than just the structure to get that.</a:t>
            </a:r>
          </a:p>
          <a:p>
            <a:pPr marL="0" indent="0">
              <a:buNone/>
            </a:pPr>
            <a:r>
              <a:rPr lang="en-GB" dirty="0">
                <a:solidFill>
                  <a:srgbClr val="0070C0"/>
                </a:solidFill>
              </a:rPr>
              <a:t>Resource constraints is one possibility.</a:t>
            </a:r>
          </a:p>
          <a:p>
            <a:pPr marL="0" indent="0">
              <a:buNone/>
            </a:pPr>
            <a:r>
              <a:rPr lang="en-GB" dirty="0"/>
              <a:t>But there may be others:</a:t>
            </a:r>
          </a:p>
          <a:p>
            <a:pPr marL="0" indent="0">
              <a:buNone/>
            </a:pPr>
            <a:r>
              <a:rPr lang="en-GB" dirty="0">
                <a:solidFill>
                  <a:srgbClr val="7030A0"/>
                </a:solidFill>
              </a:rPr>
              <a:t>Learning rules.			Environments (e.g. multi-task learning).</a:t>
            </a:r>
          </a:p>
          <a:p>
            <a:pPr marL="0" indent="0">
              <a:buNone/>
            </a:pPr>
            <a:r>
              <a:rPr lang="en-GB" dirty="0">
                <a:solidFill>
                  <a:srgbClr val="7030A0"/>
                </a:solidFill>
              </a:rPr>
              <a:t>Training regimes.		Architectures.</a:t>
            </a:r>
          </a:p>
          <a:p>
            <a:pPr marL="0" indent="0">
              <a:buNone/>
            </a:pPr>
            <a:r>
              <a:rPr lang="en-GB" dirty="0"/>
              <a:t>There seem to be interesting </a:t>
            </a:r>
            <a:r>
              <a:rPr lang="en-GB" dirty="0">
                <a:solidFill>
                  <a:srgbClr val="0070C0"/>
                </a:solidFill>
              </a:rPr>
              <a:t>temporal dynamics to specialisation</a:t>
            </a:r>
            <a:r>
              <a:rPr lang="en-GB" dirty="0"/>
              <a:t>.</a:t>
            </a:r>
          </a:p>
          <a:p>
            <a:r>
              <a:rPr lang="en-GB" dirty="0"/>
              <a:t>We need better analytical tools to think </a:t>
            </a:r>
            <a:r>
              <a:rPr lang="en-GB"/>
              <a:t>about this.</a:t>
            </a:r>
            <a:endParaRPr lang="en-GB" dirty="0"/>
          </a:p>
          <a:p>
            <a:pPr marL="0" indent="0">
              <a:buNone/>
            </a:pPr>
            <a:r>
              <a:rPr lang="en-GB" dirty="0"/>
              <a:t>All of our measures of specialisation can be </a:t>
            </a:r>
            <a:r>
              <a:rPr lang="en-GB" dirty="0">
                <a:solidFill>
                  <a:srgbClr val="0070C0"/>
                </a:solidFill>
              </a:rPr>
              <a:t>experimentally measured</a:t>
            </a:r>
            <a:r>
              <a:rPr lang="en-GB" dirty="0"/>
              <a:t>.</a:t>
            </a:r>
          </a:p>
        </p:txBody>
      </p:sp>
    </p:spTree>
    <p:extLst>
      <p:ext uri="{BB962C8B-B14F-4D97-AF65-F5344CB8AC3E}">
        <p14:creationId xmlns:p14="http://schemas.microsoft.com/office/powerpoint/2010/main" val="208678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3AABE7-C2A3-66F8-D4AA-5DEA85B87AAE}"/>
              </a:ext>
            </a:extLst>
          </p:cNvPr>
          <p:cNvSpPr>
            <a:spLocks noGrp="1"/>
          </p:cNvSpPr>
          <p:nvPr>
            <p:ph type="title"/>
          </p:nvPr>
        </p:nvSpPr>
        <p:spPr/>
        <p:txBody>
          <a:bodyPr anchor="t"/>
          <a:lstStyle/>
          <a:p>
            <a:r>
              <a:rPr lang="en-GB" b="1" dirty="0">
                <a:solidFill>
                  <a:srgbClr val="7B68EE"/>
                </a:solidFill>
              </a:rPr>
              <a:t>Multimodal architectures</a:t>
            </a:r>
          </a:p>
        </p:txBody>
      </p:sp>
      <p:pic>
        <p:nvPicPr>
          <p:cNvPr id="6" name="Picture 5">
            <a:extLst>
              <a:ext uri="{FF2B5EF4-FFF2-40B4-BE49-F238E27FC236}">
                <a16:creationId xmlns:a16="http://schemas.microsoft.com/office/drawing/2014/main" id="{F00A0EC2-0628-22D9-61D2-B91ECA552F9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1478" y="3492671"/>
            <a:ext cx="1454149" cy="1454149"/>
          </a:xfrm>
          <a:prstGeom prst="rect">
            <a:avLst/>
          </a:prstGeom>
        </p:spPr>
      </p:pic>
      <p:pic>
        <p:nvPicPr>
          <p:cNvPr id="7" name="Picture 6">
            <a:extLst>
              <a:ext uri="{FF2B5EF4-FFF2-40B4-BE49-F238E27FC236}">
                <a16:creationId xmlns:a16="http://schemas.microsoft.com/office/drawing/2014/main" id="{FFCA4968-C28E-4674-B942-704A5D9B8C3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272398" y="3492671"/>
            <a:ext cx="1454149" cy="1454149"/>
          </a:xfrm>
          <a:prstGeom prst="rect">
            <a:avLst/>
          </a:prstGeom>
          <a:ln>
            <a:noFill/>
          </a:ln>
        </p:spPr>
      </p:pic>
      <p:sp>
        <p:nvSpPr>
          <p:cNvPr id="8" name="TextBox 7">
            <a:extLst>
              <a:ext uri="{FF2B5EF4-FFF2-40B4-BE49-F238E27FC236}">
                <a16:creationId xmlns:a16="http://schemas.microsoft.com/office/drawing/2014/main" id="{5D4BF949-B13F-315F-2A96-71FB47719139}"/>
              </a:ext>
            </a:extLst>
          </p:cNvPr>
          <p:cNvSpPr txBox="1"/>
          <p:nvPr/>
        </p:nvSpPr>
        <p:spPr>
          <a:xfrm>
            <a:off x="2035627" y="4110914"/>
            <a:ext cx="2904892" cy="830997"/>
          </a:xfrm>
          <a:prstGeom prst="rect">
            <a:avLst/>
          </a:prstGeom>
          <a:noFill/>
        </p:spPr>
        <p:txBody>
          <a:bodyPr wrap="square">
            <a:spAutoFit/>
          </a:bodyPr>
          <a:lstStyle/>
          <a:p>
            <a:r>
              <a:rPr lang="en-GB" sz="2400" dirty="0"/>
              <a:t>Marcus Ghosh</a:t>
            </a:r>
          </a:p>
          <a:p>
            <a:r>
              <a:rPr lang="en-GB" sz="2400" dirty="0">
                <a:solidFill>
                  <a:schemeClr val="bg1">
                    <a:lumMod val="65000"/>
                  </a:schemeClr>
                </a:solidFill>
              </a:rPr>
              <a:t>Postdoc fellow 2021-</a:t>
            </a:r>
          </a:p>
        </p:txBody>
      </p:sp>
      <p:sp>
        <p:nvSpPr>
          <p:cNvPr id="9" name="TextBox 8">
            <a:extLst>
              <a:ext uri="{FF2B5EF4-FFF2-40B4-BE49-F238E27FC236}">
                <a16:creationId xmlns:a16="http://schemas.microsoft.com/office/drawing/2014/main" id="{67065D6C-B0DB-58E2-6EEF-566FEFAC8A75}"/>
              </a:ext>
            </a:extLst>
          </p:cNvPr>
          <p:cNvSpPr txBox="1"/>
          <p:nvPr/>
        </p:nvSpPr>
        <p:spPr>
          <a:xfrm>
            <a:off x="5053073" y="4216293"/>
            <a:ext cx="4993358" cy="707886"/>
          </a:xfrm>
          <a:prstGeom prst="rect">
            <a:avLst/>
          </a:prstGeom>
          <a:noFill/>
        </p:spPr>
        <p:txBody>
          <a:bodyPr wrap="square" rtlCol="0">
            <a:spAutoFit/>
          </a:bodyPr>
          <a:lstStyle/>
          <a:p>
            <a:pPr algn="r"/>
            <a:r>
              <a:rPr lang="en-GB" sz="2000" dirty="0"/>
              <a:t>Ghosh, Béna, Bormuth and Goodman (2024)</a:t>
            </a:r>
            <a:br>
              <a:rPr lang="en-GB" sz="2000" dirty="0"/>
            </a:br>
            <a:r>
              <a:rPr lang="en-GB" sz="2000" dirty="0"/>
              <a:t>PLOS CB</a:t>
            </a:r>
          </a:p>
        </p:txBody>
      </p:sp>
      <p:pic>
        <p:nvPicPr>
          <p:cNvPr id="10" name="Picture 2">
            <a:extLst>
              <a:ext uri="{FF2B5EF4-FFF2-40B4-BE49-F238E27FC236}">
                <a16:creationId xmlns:a16="http://schemas.microsoft.com/office/drawing/2014/main" id="{39B9B0A5-908E-F21B-5717-F008C4F6213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b="35486"/>
          <a:stretch/>
        </p:blipFill>
        <p:spPr bwMode="auto">
          <a:xfrm>
            <a:off x="581477" y="5172787"/>
            <a:ext cx="1454149" cy="157077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A60F26A-4DDA-DDA1-753A-14EEF4FE7E57}"/>
              </a:ext>
            </a:extLst>
          </p:cNvPr>
          <p:cNvSpPr txBox="1"/>
          <p:nvPr/>
        </p:nvSpPr>
        <p:spPr>
          <a:xfrm>
            <a:off x="2035626" y="5912562"/>
            <a:ext cx="2904892" cy="830997"/>
          </a:xfrm>
          <a:prstGeom prst="rect">
            <a:avLst/>
          </a:prstGeom>
          <a:noFill/>
        </p:spPr>
        <p:txBody>
          <a:bodyPr wrap="square">
            <a:spAutoFit/>
          </a:bodyPr>
          <a:lstStyle/>
          <a:p>
            <a:r>
              <a:rPr lang="en-GB" sz="2400" dirty="0"/>
              <a:t>Swathi Anil</a:t>
            </a:r>
          </a:p>
          <a:p>
            <a:r>
              <a:rPr lang="en-GB" sz="2400" dirty="0">
                <a:solidFill>
                  <a:schemeClr val="bg1">
                    <a:lumMod val="65000"/>
                  </a:schemeClr>
                </a:solidFill>
              </a:rPr>
              <a:t>Visiting PhD (2024)</a:t>
            </a:r>
          </a:p>
        </p:txBody>
      </p:sp>
      <p:sp>
        <p:nvSpPr>
          <p:cNvPr id="12" name="TextBox 11">
            <a:extLst>
              <a:ext uri="{FF2B5EF4-FFF2-40B4-BE49-F238E27FC236}">
                <a16:creationId xmlns:a16="http://schemas.microsoft.com/office/drawing/2014/main" id="{97D03499-2630-E749-2E00-9E6DBBAC7E33}"/>
              </a:ext>
            </a:extLst>
          </p:cNvPr>
          <p:cNvSpPr txBox="1"/>
          <p:nvPr/>
        </p:nvSpPr>
        <p:spPr>
          <a:xfrm>
            <a:off x="5053072" y="6017941"/>
            <a:ext cx="4993358" cy="707886"/>
          </a:xfrm>
          <a:prstGeom prst="rect">
            <a:avLst/>
          </a:prstGeom>
          <a:noFill/>
        </p:spPr>
        <p:txBody>
          <a:bodyPr wrap="square" rtlCol="0">
            <a:spAutoFit/>
          </a:bodyPr>
          <a:lstStyle/>
          <a:p>
            <a:pPr algn="r"/>
            <a:r>
              <a:rPr lang="en-GB" sz="2000" dirty="0"/>
              <a:t>Anil, Ghosh and Goodman (2024)</a:t>
            </a:r>
            <a:br>
              <a:rPr lang="en-GB" sz="2000" dirty="0"/>
            </a:br>
            <a:r>
              <a:rPr lang="en-GB" sz="2000" dirty="0"/>
              <a:t>Preprint</a:t>
            </a:r>
          </a:p>
        </p:txBody>
      </p:sp>
      <p:pic>
        <p:nvPicPr>
          <p:cNvPr id="13" name="Picture 12" descr="A qr code on a white background&#10;&#10;AI-generated content may be incorrect.">
            <a:extLst>
              <a:ext uri="{FF2B5EF4-FFF2-40B4-BE49-F238E27FC236}">
                <a16:creationId xmlns:a16="http://schemas.microsoft.com/office/drawing/2014/main" id="{8FAE7E0B-3A9F-5C0A-CBB8-CBFBA8EB4A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59412" y="5177882"/>
            <a:ext cx="1680118" cy="1680118"/>
          </a:xfrm>
          <a:prstGeom prst="rect">
            <a:avLst/>
          </a:prstGeom>
        </p:spPr>
      </p:pic>
    </p:spTree>
    <p:extLst>
      <p:ext uri="{BB962C8B-B14F-4D97-AF65-F5344CB8AC3E}">
        <p14:creationId xmlns:p14="http://schemas.microsoft.com/office/powerpoint/2010/main" val="2865363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39E9E-1B98-9ABA-3891-2C21C52A860C}"/>
              </a:ext>
            </a:extLst>
          </p:cNvPr>
          <p:cNvSpPr>
            <a:spLocks noGrp="1"/>
          </p:cNvSpPr>
          <p:nvPr>
            <p:ph type="title"/>
          </p:nvPr>
        </p:nvSpPr>
        <p:spPr/>
        <p:txBody>
          <a:bodyPr/>
          <a:lstStyle/>
          <a:p>
            <a:r>
              <a:rPr lang="en-GB" dirty="0"/>
              <a:t>Q: optimal architectures for multimodal sensing…?</a:t>
            </a:r>
          </a:p>
        </p:txBody>
      </p:sp>
      <p:pic>
        <p:nvPicPr>
          <p:cNvPr id="7" name="Picture 6">
            <a:extLst>
              <a:ext uri="{FF2B5EF4-FFF2-40B4-BE49-F238E27FC236}">
                <a16:creationId xmlns:a16="http://schemas.microsoft.com/office/drawing/2014/main" id="{FE89F605-2D32-D9A6-DC71-310712221600}"/>
              </a:ext>
            </a:extLst>
          </p:cNvPr>
          <p:cNvPicPr>
            <a:picLocks noChangeAspect="1"/>
          </p:cNvPicPr>
          <p:nvPr/>
        </p:nvPicPr>
        <p:blipFill>
          <a:blip r:embed="rId3"/>
          <a:stretch>
            <a:fillRect/>
          </a:stretch>
        </p:blipFill>
        <p:spPr>
          <a:xfrm>
            <a:off x="629841" y="2865926"/>
            <a:ext cx="3136647" cy="1925502"/>
          </a:xfrm>
          <a:prstGeom prst="rect">
            <a:avLst/>
          </a:prstGeom>
        </p:spPr>
      </p:pic>
      <p:pic>
        <p:nvPicPr>
          <p:cNvPr id="9" name="Picture 8">
            <a:extLst>
              <a:ext uri="{FF2B5EF4-FFF2-40B4-BE49-F238E27FC236}">
                <a16:creationId xmlns:a16="http://schemas.microsoft.com/office/drawing/2014/main" id="{AD0FD5E3-F375-3DF9-06B9-2C9D5086CE16}"/>
              </a:ext>
            </a:extLst>
          </p:cNvPr>
          <p:cNvPicPr>
            <a:picLocks noChangeAspect="1"/>
          </p:cNvPicPr>
          <p:nvPr/>
        </p:nvPicPr>
        <p:blipFill>
          <a:blip r:embed="rId4"/>
          <a:stretch>
            <a:fillRect/>
          </a:stretch>
        </p:blipFill>
        <p:spPr>
          <a:xfrm>
            <a:off x="4329249" y="1698848"/>
            <a:ext cx="1661244" cy="1589475"/>
          </a:xfrm>
          <a:prstGeom prst="rect">
            <a:avLst/>
          </a:prstGeom>
        </p:spPr>
      </p:pic>
      <p:pic>
        <p:nvPicPr>
          <p:cNvPr id="11" name="Picture 10">
            <a:extLst>
              <a:ext uri="{FF2B5EF4-FFF2-40B4-BE49-F238E27FC236}">
                <a16:creationId xmlns:a16="http://schemas.microsoft.com/office/drawing/2014/main" id="{A28290C8-2BC0-E838-D15F-2EA0A59C745D}"/>
              </a:ext>
            </a:extLst>
          </p:cNvPr>
          <p:cNvPicPr>
            <a:picLocks noChangeAspect="1"/>
          </p:cNvPicPr>
          <p:nvPr/>
        </p:nvPicPr>
        <p:blipFill>
          <a:blip r:embed="rId5"/>
          <a:stretch>
            <a:fillRect/>
          </a:stretch>
        </p:blipFill>
        <p:spPr>
          <a:xfrm>
            <a:off x="7682098" y="1950794"/>
            <a:ext cx="1972435" cy="1546921"/>
          </a:xfrm>
          <a:prstGeom prst="rect">
            <a:avLst/>
          </a:prstGeom>
        </p:spPr>
      </p:pic>
      <p:pic>
        <p:nvPicPr>
          <p:cNvPr id="13" name="Picture 12">
            <a:extLst>
              <a:ext uri="{FF2B5EF4-FFF2-40B4-BE49-F238E27FC236}">
                <a16:creationId xmlns:a16="http://schemas.microsoft.com/office/drawing/2014/main" id="{B7FD846B-90A1-5E84-57CA-50E13255D043}"/>
              </a:ext>
            </a:extLst>
          </p:cNvPr>
          <p:cNvPicPr>
            <a:picLocks noChangeAspect="1"/>
          </p:cNvPicPr>
          <p:nvPr/>
        </p:nvPicPr>
        <p:blipFill>
          <a:blip r:embed="rId6"/>
          <a:stretch>
            <a:fillRect/>
          </a:stretch>
        </p:blipFill>
        <p:spPr>
          <a:xfrm>
            <a:off x="5159871" y="3988452"/>
            <a:ext cx="1366311" cy="2157799"/>
          </a:xfrm>
          <a:prstGeom prst="rect">
            <a:avLst/>
          </a:prstGeom>
        </p:spPr>
      </p:pic>
      <p:pic>
        <p:nvPicPr>
          <p:cNvPr id="15" name="Picture 14">
            <a:extLst>
              <a:ext uri="{FF2B5EF4-FFF2-40B4-BE49-F238E27FC236}">
                <a16:creationId xmlns:a16="http://schemas.microsoft.com/office/drawing/2014/main" id="{D56C7584-B416-D58B-E336-151029925DA3}"/>
              </a:ext>
            </a:extLst>
          </p:cNvPr>
          <p:cNvPicPr>
            <a:picLocks noChangeAspect="1"/>
          </p:cNvPicPr>
          <p:nvPr/>
        </p:nvPicPr>
        <p:blipFill>
          <a:blip r:embed="rId7"/>
          <a:stretch>
            <a:fillRect/>
          </a:stretch>
        </p:blipFill>
        <p:spPr>
          <a:xfrm>
            <a:off x="8090125" y="4264364"/>
            <a:ext cx="2484090" cy="1881887"/>
          </a:xfrm>
          <a:prstGeom prst="rect">
            <a:avLst/>
          </a:prstGeom>
        </p:spPr>
      </p:pic>
      <p:grpSp>
        <p:nvGrpSpPr>
          <p:cNvPr id="21" name="Group 20">
            <a:extLst>
              <a:ext uri="{FF2B5EF4-FFF2-40B4-BE49-F238E27FC236}">
                <a16:creationId xmlns:a16="http://schemas.microsoft.com/office/drawing/2014/main" id="{68DD2AE1-0EFA-205A-5617-98BF2692BA19}"/>
              </a:ext>
            </a:extLst>
          </p:cNvPr>
          <p:cNvGrpSpPr/>
          <p:nvPr/>
        </p:nvGrpSpPr>
        <p:grpSpPr>
          <a:xfrm>
            <a:off x="2893919" y="2088390"/>
            <a:ext cx="1203208" cy="1199933"/>
            <a:chOff x="2195806" y="1415413"/>
            <a:chExt cx="866371" cy="864013"/>
          </a:xfrm>
        </p:grpSpPr>
        <p:sp>
          <p:nvSpPr>
            <p:cNvPr id="16" name="Arc 15">
              <a:extLst>
                <a:ext uri="{FF2B5EF4-FFF2-40B4-BE49-F238E27FC236}">
                  <a16:creationId xmlns:a16="http://schemas.microsoft.com/office/drawing/2014/main" id="{72B4CDD8-4DC7-48AE-08C7-D7E783BF3FA2}"/>
                </a:ext>
              </a:extLst>
            </p:cNvPr>
            <p:cNvSpPr/>
            <p:nvPr/>
          </p:nvSpPr>
          <p:spPr>
            <a:xfrm>
              <a:off x="2198164" y="1698848"/>
              <a:ext cx="562761" cy="562761"/>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17" name="Arc 16">
              <a:extLst>
                <a:ext uri="{FF2B5EF4-FFF2-40B4-BE49-F238E27FC236}">
                  <a16:creationId xmlns:a16="http://schemas.microsoft.com/office/drawing/2014/main" id="{D642EB87-B892-C0B9-6041-C4F68CDD2C12}"/>
                </a:ext>
              </a:extLst>
            </p:cNvPr>
            <p:cNvSpPr/>
            <p:nvPr/>
          </p:nvSpPr>
          <p:spPr>
            <a:xfrm>
              <a:off x="2198164" y="1559482"/>
              <a:ext cx="702127" cy="702127"/>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18" name="Arc 17">
              <a:extLst>
                <a:ext uri="{FF2B5EF4-FFF2-40B4-BE49-F238E27FC236}">
                  <a16:creationId xmlns:a16="http://schemas.microsoft.com/office/drawing/2014/main" id="{94781C90-42B9-6EE4-9F4E-18CF3CB431B8}"/>
                </a:ext>
              </a:extLst>
            </p:cNvPr>
            <p:cNvSpPr/>
            <p:nvPr/>
          </p:nvSpPr>
          <p:spPr>
            <a:xfrm>
              <a:off x="2198164" y="1415413"/>
              <a:ext cx="864013" cy="864013"/>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19" name="Arc 18">
              <a:extLst>
                <a:ext uri="{FF2B5EF4-FFF2-40B4-BE49-F238E27FC236}">
                  <a16:creationId xmlns:a16="http://schemas.microsoft.com/office/drawing/2014/main" id="{F4E402F0-0B0B-864A-F313-F2DA26AC444A}"/>
                </a:ext>
              </a:extLst>
            </p:cNvPr>
            <p:cNvSpPr/>
            <p:nvPr/>
          </p:nvSpPr>
          <p:spPr>
            <a:xfrm>
              <a:off x="2198163" y="1821712"/>
              <a:ext cx="439897" cy="439897"/>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20" name="Arc 19">
              <a:extLst>
                <a:ext uri="{FF2B5EF4-FFF2-40B4-BE49-F238E27FC236}">
                  <a16:creationId xmlns:a16="http://schemas.microsoft.com/office/drawing/2014/main" id="{599BB005-B3A2-5092-171E-65F4D18FBAE5}"/>
                </a:ext>
              </a:extLst>
            </p:cNvPr>
            <p:cNvSpPr/>
            <p:nvPr/>
          </p:nvSpPr>
          <p:spPr>
            <a:xfrm>
              <a:off x="2195806" y="1950794"/>
              <a:ext cx="305218" cy="305218"/>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115D058A-2B86-FF34-797D-DD59FA7AE8CF}"/>
              </a:ext>
            </a:extLst>
          </p:cNvPr>
          <p:cNvGrpSpPr/>
          <p:nvPr/>
        </p:nvGrpSpPr>
        <p:grpSpPr>
          <a:xfrm>
            <a:off x="5878288" y="1557379"/>
            <a:ext cx="557255" cy="555738"/>
            <a:chOff x="2195806" y="1415413"/>
            <a:chExt cx="866371" cy="864013"/>
          </a:xfrm>
        </p:grpSpPr>
        <p:sp>
          <p:nvSpPr>
            <p:cNvPr id="23" name="Arc 22">
              <a:extLst>
                <a:ext uri="{FF2B5EF4-FFF2-40B4-BE49-F238E27FC236}">
                  <a16:creationId xmlns:a16="http://schemas.microsoft.com/office/drawing/2014/main" id="{6242D22F-3271-7DB6-7459-61FCC5604252}"/>
                </a:ext>
              </a:extLst>
            </p:cNvPr>
            <p:cNvSpPr/>
            <p:nvPr/>
          </p:nvSpPr>
          <p:spPr>
            <a:xfrm>
              <a:off x="2198164" y="1698848"/>
              <a:ext cx="562761" cy="562761"/>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4" name="Arc 23">
              <a:extLst>
                <a:ext uri="{FF2B5EF4-FFF2-40B4-BE49-F238E27FC236}">
                  <a16:creationId xmlns:a16="http://schemas.microsoft.com/office/drawing/2014/main" id="{C1F44E84-36C4-EB0B-B8BF-96882A93D28A}"/>
                </a:ext>
              </a:extLst>
            </p:cNvPr>
            <p:cNvSpPr/>
            <p:nvPr/>
          </p:nvSpPr>
          <p:spPr>
            <a:xfrm>
              <a:off x="2198164" y="1559482"/>
              <a:ext cx="702127" cy="70212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5" name="Arc 24">
              <a:extLst>
                <a:ext uri="{FF2B5EF4-FFF2-40B4-BE49-F238E27FC236}">
                  <a16:creationId xmlns:a16="http://schemas.microsoft.com/office/drawing/2014/main" id="{1DE24066-B219-843A-9E7E-AA57973EBD0A}"/>
                </a:ext>
              </a:extLst>
            </p:cNvPr>
            <p:cNvSpPr/>
            <p:nvPr/>
          </p:nvSpPr>
          <p:spPr>
            <a:xfrm>
              <a:off x="2198164" y="1415413"/>
              <a:ext cx="864013" cy="864013"/>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6" name="Arc 25">
              <a:extLst>
                <a:ext uri="{FF2B5EF4-FFF2-40B4-BE49-F238E27FC236}">
                  <a16:creationId xmlns:a16="http://schemas.microsoft.com/office/drawing/2014/main" id="{F8B99C57-FEE0-85E7-A980-0A0FCBDE3D4F}"/>
                </a:ext>
              </a:extLst>
            </p:cNvPr>
            <p:cNvSpPr/>
            <p:nvPr/>
          </p:nvSpPr>
          <p:spPr>
            <a:xfrm>
              <a:off x="2198163" y="1821712"/>
              <a:ext cx="439897" cy="43989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7" name="Arc 26">
              <a:extLst>
                <a:ext uri="{FF2B5EF4-FFF2-40B4-BE49-F238E27FC236}">
                  <a16:creationId xmlns:a16="http://schemas.microsoft.com/office/drawing/2014/main" id="{79FC37A2-BE84-FF01-83BA-95804F469141}"/>
                </a:ext>
              </a:extLst>
            </p:cNvPr>
            <p:cNvSpPr/>
            <p:nvPr/>
          </p:nvSpPr>
          <p:spPr>
            <a:xfrm>
              <a:off x="2195806" y="1950794"/>
              <a:ext cx="305218" cy="305218"/>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grpSp>
        <p:nvGrpSpPr>
          <p:cNvPr id="28" name="Group 27">
            <a:extLst>
              <a:ext uri="{FF2B5EF4-FFF2-40B4-BE49-F238E27FC236}">
                <a16:creationId xmlns:a16="http://schemas.microsoft.com/office/drawing/2014/main" id="{8827036E-B64D-8514-3F68-BB165DE0D194}"/>
              </a:ext>
            </a:extLst>
          </p:cNvPr>
          <p:cNvGrpSpPr/>
          <p:nvPr/>
        </p:nvGrpSpPr>
        <p:grpSpPr>
          <a:xfrm flipH="1">
            <a:off x="7272329" y="1605305"/>
            <a:ext cx="611286" cy="609622"/>
            <a:chOff x="2195806" y="1415413"/>
            <a:chExt cx="866371" cy="864013"/>
          </a:xfrm>
        </p:grpSpPr>
        <p:sp>
          <p:nvSpPr>
            <p:cNvPr id="29" name="Arc 28">
              <a:extLst>
                <a:ext uri="{FF2B5EF4-FFF2-40B4-BE49-F238E27FC236}">
                  <a16:creationId xmlns:a16="http://schemas.microsoft.com/office/drawing/2014/main" id="{AC55B5FB-C8CE-F8F5-61B3-0AC97B7C901F}"/>
                </a:ext>
              </a:extLst>
            </p:cNvPr>
            <p:cNvSpPr/>
            <p:nvPr/>
          </p:nvSpPr>
          <p:spPr>
            <a:xfrm>
              <a:off x="2198164" y="1698848"/>
              <a:ext cx="562761" cy="562761"/>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30" name="Arc 29">
              <a:extLst>
                <a:ext uri="{FF2B5EF4-FFF2-40B4-BE49-F238E27FC236}">
                  <a16:creationId xmlns:a16="http://schemas.microsoft.com/office/drawing/2014/main" id="{A237D8E2-2629-F17F-35F3-D4EE751340A7}"/>
                </a:ext>
              </a:extLst>
            </p:cNvPr>
            <p:cNvSpPr/>
            <p:nvPr/>
          </p:nvSpPr>
          <p:spPr>
            <a:xfrm>
              <a:off x="2198164" y="1559482"/>
              <a:ext cx="702127" cy="70212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31" name="Arc 30">
              <a:extLst>
                <a:ext uri="{FF2B5EF4-FFF2-40B4-BE49-F238E27FC236}">
                  <a16:creationId xmlns:a16="http://schemas.microsoft.com/office/drawing/2014/main" id="{840F07F6-7CAC-CCED-39E5-CFBA54EAA00C}"/>
                </a:ext>
              </a:extLst>
            </p:cNvPr>
            <p:cNvSpPr/>
            <p:nvPr/>
          </p:nvSpPr>
          <p:spPr>
            <a:xfrm>
              <a:off x="2198164" y="1415413"/>
              <a:ext cx="864013" cy="864013"/>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32" name="Arc 31">
              <a:extLst>
                <a:ext uri="{FF2B5EF4-FFF2-40B4-BE49-F238E27FC236}">
                  <a16:creationId xmlns:a16="http://schemas.microsoft.com/office/drawing/2014/main" id="{CFEE3CCB-2ED8-7E39-05EE-04399F91934F}"/>
                </a:ext>
              </a:extLst>
            </p:cNvPr>
            <p:cNvSpPr/>
            <p:nvPr/>
          </p:nvSpPr>
          <p:spPr>
            <a:xfrm>
              <a:off x="2198163" y="1821712"/>
              <a:ext cx="439897" cy="43989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33" name="Arc 32">
              <a:extLst>
                <a:ext uri="{FF2B5EF4-FFF2-40B4-BE49-F238E27FC236}">
                  <a16:creationId xmlns:a16="http://schemas.microsoft.com/office/drawing/2014/main" id="{1BCFA0B6-7303-E0B0-4553-29A7FA554630}"/>
                </a:ext>
              </a:extLst>
            </p:cNvPr>
            <p:cNvSpPr/>
            <p:nvPr/>
          </p:nvSpPr>
          <p:spPr>
            <a:xfrm>
              <a:off x="2195806" y="1950794"/>
              <a:ext cx="305218" cy="305218"/>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grpSp>
        <p:nvGrpSpPr>
          <p:cNvPr id="34" name="Group 33">
            <a:extLst>
              <a:ext uri="{FF2B5EF4-FFF2-40B4-BE49-F238E27FC236}">
                <a16:creationId xmlns:a16="http://schemas.microsoft.com/office/drawing/2014/main" id="{6A391995-ABC6-E3CB-F85B-978481BEC3A0}"/>
              </a:ext>
            </a:extLst>
          </p:cNvPr>
          <p:cNvGrpSpPr/>
          <p:nvPr/>
        </p:nvGrpSpPr>
        <p:grpSpPr>
          <a:xfrm flipH="1">
            <a:off x="4713249" y="3683641"/>
            <a:ext cx="611286" cy="609622"/>
            <a:chOff x="2195806" y="1415413"/>
            <a:chExt cx="866371" cy="864013"/>
          </a:xfrm>
        </p:grpSpPr>
        <p:sp>
          <p:nvSpPr>
            <p:cNvPr id="35" name="Arc 34">
              <a:extLst>
                <a:ext uri="{FF2B5EF4-FFF2-40B4-BE49-F238E27FC236}">
                  <a16:creationId xmlns:a16="http://schemas.microsoft.com/office/drawing/2014/main" id="{5A43A5D5-76B5-5EB1-04C2-CC4ACC1E2B16}"/>
                </a:ext>
              </a:extLst>
            </p:cNvPr>
            <p:cNvSpPr/>
            <p:nvPr/>
          </p:nvSpPr>
          <p:spPr>
            <a:xfrm>
              <a:off x="2198164" y="1698848"/>
              <a:ext cx="562761" cy="562761"/>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36" name="Arc 35">
              <a:extLst>
                <a:ext uri="{FF2B5EF4-FFF2-40B4-BE49-F238E27FC236}">
                  <a16:creationId xmlns:a16="http://schemas.microsoft.com/office/drawing/2014/main" id="{C79ACA5F-8CF8-2489-3935-130BBF9D00FC}"/>
                </a:ext>
              </a:extLst>
            </p:cNvPr>
            <p:cNvSpPr/>
            <p:nvPr/>
          </p:nvSpPr>
          <p:spPr>
            <a:xfrm>
              <a:off x="2198164" y="1559482"/>
              <a:ext cx="702127" cy="70212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37" name="Arc 36">
              <a:extLst>
                <a:ext uri="{FF2B5EF4-FFF2-40B4-BE49-F238E27FC236}">
                  <a16:creationId xmlns:a16="http://schemas.microsoft.com/office/drawing/2014/main" id="{6DCDE450-9DC7-D511-B9C7-EC32A1ECA10E}"/>
                </a:ext>
              </a:extLst>
            </p:cNvPr>
            <p:cNvSpPr/>
            <p:nvPr/>
          </p:nvSpPr>
          <p:spPr>
            <a:xfrm>
              <a:off x="2198164" y="1415413"/>
              <a:ext cx="864013" cy="864013"/>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38" name="Arc 37">
              <a:extLst>
                <a:ext uri="{FF2B5EF4-FFF2-40B4-BE49-F238E27FC236}">
                  <a16:creationId xmlns:a16="http://schemas.microsoft.com/office/drawing/2014/main" id="{97F0658D-BBC9-AFE6-0837-F93314A9E4A4}"/>
                </a:ext>
              </a:extLst>
            </p:cNvPr>
            <p:cNvSpPr/>
            <p:nvPr/>
          </p:nvSpPr>
          <p:spPr>
            <a:xfrm>
              <a:off x="2198163" y="1821712"/>
              <a:ext cx="439897" cy="43989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39" name="Arc 38">
              <a:extLst>
                <a:ext uri="{FF2B5EF4-FFF2-40B4-BE49-F238E27FC236}">
                  <a16:creationId xmlns:a16="http://schemas.microsoft.com/office/drawing/2014/main" id="{47A2A182-3EDE-BD04-7D5A-D92E5A8ED358}"/>
                </a:ext>
              </a:extLst>
            </p:cNvPr>
            <p:cNvSpPr/>
            <p:nvPr/>
          </p:nvSpPr>
          <p:spPr>
            <a:xfrm>
              <a:off x="2195806" y="1950794"/>
              <a:ext cx="305218" cy="305218"/>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grpSp>
        <p:nvGrpSpPr>
          <p:cNvPr id="40" name="Group 39">
            <a:extLst>
              <a:ext uri="{FF2B5EF4-FFF2-40B4-BE49-F238E27FC236}">
                <a16:creationId xmlns:a16="http://schemas.microsoft.com/office/drawing/2014/main" id="{708100DB-6DD8-0A34-B631-368C4927AE76}"/>
              </a:ext>
            </a:extLst>
          </p:cNvPr>
          <p:cNvGrpSpPr/>
          <p:nvPr/>
        </p:nvGrpSpPr>
        <p:grpSpPr>
          <a:xfrm flipH="1">
            <a:off x="8055672" y="4486617"/>
            <a:ext cx="611286" cy="609622"/>
            <a:chOff x="2195806" y="1415413"/>
            <a:chExt cx="866371" cy="864013"/>
          </a:xfrm>
        </p:grpSpPr>
        <p:sp>
          <p:nvSpPr>
            <p:cNvPr id="41" name="Arc 40">
              <a:extLst>
                <a:ext uri="{FF2B5EF4-FFF2-40B4-BE49-F238E27FC236}">
                  <a16:creationId xmlns:a16="http://schemas.microsoft.com/office/drawing/2014/main" id="{A1B380BF-DF7D-13F5-4C8C-92F1A3ADB2A3}"/>
                </a:ext>
              </a:extLst>
            </p:cNvPr>
            <p:cNvSpPr/>
            <p:nvPr/>
          </p:nvSpPr>
          <p:spPr>
            <a:xfrm>
              <a:off x="2198164" y="1698848"/>
              <a:ext cx="562761" cy="562761"/>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42" name="Arc 41">
              <a:extLst>
                <a:ext uri="{FF2B5EF4-FFF2-40B4-BE49-F238E27FC236}">
                  <a16:creationId xmlns:a16="http://schemas.microsoft.com/office/drawing/2014/main" id="{DD57FC94-C235-0566-0B7D-C8CE74260CF9}"/>
                </a:ext>
              </a:extLst>
            </p:cNvPr>
            <p:cNvSpPr/>
            <p:nvPr/>
          </p:nvSpPr>
          <p:spPr>
            <a:xfrm>
              <a:off x="2198164" y="1559482"/>
              <a:ext cx="702127" cy="70212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43" name="Arc 42">
              <a:extLst>
                <a:ext uri="{FF2B5EF4-FFF2-40B4-BE49-F238E27FC236}">
                  <a16:creationId xmlns:a16="http://schemas.microsoft.com/office/drawing/2014/main" id="{F5457846-F017-A65B-D369-C4C6B3E20E9D}"/>
                </a:ext>
              </a:extLst>
            </p:cNvPr>
            <p:cNvSpPr/>
            <p:nvPr/>
          </p:nvSpPr>
          <p:spPr>
            <a:xfrm>
              <a:off x="2198164" y="1415413"/>
              <a:ext cx="864013" cy="864013"/>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44" name="Arc 43">
              <a:extLst>
                <a:ext uri="{FF2B5EF4-FFF2-40B4-BE49-F238E27FC236}">
                  <a16:creationId xmlns:a16="http://schemas.microsoft.com/office/drawing/2014/main" id="{12793606-9781-63DF-5AE9-65D3A000CE85}"/>
                </a:ext>
              </a:extLst>
            </p:cNvPr>
            <p:cNvSpPr/>
            <p:nvPr/>
          </p:nvSpPr>
          <p:spPr>
            <a:xfrm>
              <a:off x="2198163" y="1821712"/>
              <a:ext cx="439897" cy="43989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45" name="Arc 44">
              <a:extLst>
                <a:ext uri="{FF2B5EF4-FFF2-40B4-BE49-F238E27FC236}">
                  <a16:creationId xmlns:a16="http://schemas.microsoft.com/office/drawing/2014/main" id="{3D1F5A11-A50D-1E18-157C-3A89F9D3B502}"/>
                </a:ext>
              </a:extLst>
            </p:cNvPr>
            <p:cNvSpPr/>
            <p:nvPr/>
          </p:nvSpPr>
          <p:spPr>
            <a:xfrm>
              <a:off x="2195806" y="1950794"/>
              <a:ext cx="305218" cy="305218"/>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grpSp>
      <p:sp>
        <p:nvSpPr>
          <p:cNvPr id="46" name="TextBox 45">
            <a:extLst>
              <a:ext uri="{FF2B5EF4-FFF2-40B4-BE49-F238E27FC236}">
                <a16:creationId xmlns:a16="http://schemas.microsoft.com/office/drawing/2014/main" id="{E83BB42D-316F-E588-297E-4D449B45D549}"/>
              </a:ext>
            </a:extLst>
          </p:cNvPr>
          <p:cNvSpPr txBox="1"/>
          <p:nvPr/>
        </p:nvSpPr>
        <p:spPr>
          <a:xfrm>
            <a:off x="81885" y="5288340"/>
            <a:ext cx="7005379" cy="1569660"/>
          </a:xfrm>
          <a:prstGeom prst="rect">
            <a:avLst/>
          </a:prstGeom>
          <a:noFill/>
        </p:spPr>
        <p:txBody>
          <a:bodyPr wrap="none" rtlCol="0">
            <a:spAutoFit/>
          </a:bodyPr>
          <a:lstStyle/>
          <a:p>
            <a:r>
              <a:rPr lang="en-GB" sz="2400" dirty="0"/>
              <a:t>Cluttered audio-visual environment</a:t>
            </a:r>
          </a:p>
          <a:p>
            <a:r>
              <a:rPr lang="en-GB" sz="2400" dirty="0"/>
              <a:t>Detect direction of object of interest</a:t>
            </a:r>
          </a:p>
          <a:p>
            <a:r>
              <a:rPr lang="en-GB" sz="2400" dirty="0"/>
              <a:t>Use information from both audio and video</a:t>
            </a:r>
          </a:p>
          <a:p>
            <a:r>
              <a:rPr lang="en-GB" sz="2400" dirty="0"/>
              <a:t>Task: target object moving left/right, background noise</a:t>
            </a:r>
          </a:p>
        </p:txBody>
      </p:sp>
    </p:spTree>
    <p:extLst>
      <p:ext uri="{BB962C8B-B14F-4D97-AF65-F5344CB8AC3E}">
        <p14:creationId xmlns:p14="http://schemas.microsoft.com/office/powerpoint/2010/main" val="425539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1BBD-61B5-49F9-8A9B-40341101DD46}"/>
              </a:ext>
            </a:extLst>
          </p:cNvPr>
          <p:cNvSpPr>
            <a:spLocks noGrp="1"/>
          </p:cNvSpPr>
          <p:nvPr>
            <p:ph type="title"/>
          </p:nvPr>
        </p:nvSpPr>
        <p:spPr/>
        <p:txBody>
          <a:bodyPr/>
          <a:lstStyle/>
          <a:p>
            <a:r>
              <a:rPr lang="en-GB" dirty="0"/>
              <a:t>Dan in his happy place says “let’s try a spiking neural network”</a:t>
            </a:r>
          </a:p>
        </p:txBody>
      </p:sp>
      <p:pic>
        <p:nvPicPr>
          <p:cNvPr id="5" name="Picture 4">
            <a:extLst>
              <a:ext uri="{FF2B5EF4-FFF2-40B4-BE49-F238E27FC236}">
                <a16:creationId xmlns:a16="http://schemas.microsoft.com/office/drawing/2014/main" id="{FA8AB8DD-2351-2615-C89A-520596FCB102}"/>
              </a:ext>
            </a:extLst>
          </p:cNvPr>
          <p:cNvPicPr>
            <a:picLocks noChangeAspect="1"/>
          </p:cNvPicPr>
          <p:nvPr/>
        </p:nvPicPr>
        <p:blipFill rotWithShape="1">
          <a:blip r:embed="rId3"/>
          <a:srcRect l="65981" t="4092" r="929" b="64254"/>
          <a:stretch/>
        </p:blipFill>
        <p:spPr bwMode="auto">
          <a:xfrm>
            <a:off x="396948" y="1421243"/>
            <a:ext cx="3281917" cy="1735223"/>
          </a:xfrm>
          <a:prstGeom prst="rect">
            <a:avLst/>
          </a:prstGeom>
          <a:noFill/>
          <a:ln>
            <a:noFill/>
          </a:ln>
        </p:spPr>
      </p:pic>
      <p:pic>
        <p:nvPicPr>
          <p:cNvPr id="6" name="Picture 5">
            <a:extLst>
              <a:ext uri="{FF2B5EF4-FFF2-40B4-BE49-F238E27FC236}">
                <a16:creationId xmlns:a16="http://schemas.microsoft.com/office/drawing/2014/main" id="{66C790F7-B7AA-DEBC-8F92-6A4B13FBA12E}"/>
              </a:ext>
            </a:extLst>
          </p:cNvPr>
          <p:cNvPicPr>
            <a:picLocks noChangeAspect="1"/>
          </p:cNvPicPr>
          <p:nvPr/>
        </p:nvPicPr>
        <p:blipFill rotWithShape="1">
          <a:blip r:embed="rId3"/>
          <a:srcRect l="4374" t="4092" r="70826" b="64585"/>
          <a:stretch/>
        </p:blipFill>
        <p:spPr bwMode="auto">
          <a:xfrm>
            <a:off x="6365698" y="1421241"/>
            <a:ext cx="2459665" cy="1717091"/>
          </a:xfrm>
          <a:prstGeom prst="rect">
            <a:avLst/>
          </a:prstGeom>
          <a:noFill/>
          <a:ln>
            <a:noFill/>
          </a:ln>
        </p:spPr>
      </p:pic>
      <p:sp>
        <p:nvSpPr>
          <p:cNvPr id="9" name="TextBox 8">
            <a:extLst>
              <a:ext uri="{FF2B5EF4-FFF2-40B4-BE49-F238E27FC236}">
                <a16:creationId xmlns:a16="http://schemas.microsoft.com/office/drawing/2014/main" id="{46A35064-DBB3-2BBD-A389-9A90A9D4C34C}"/>
              </a:ext>
            </a:extLst>
          </p:cNvPr>
          <p:cNvSpPr txBox="1"/>
          <p:nvPr/>
        </p:nvSpPr>
        <p:spPr>
          <a:xfrm>
            <a:off x="9266193" y="1860474"/>
            <a:ext cx="2665855" cy="1361911"/>
          </a:xfrm>
          <a:prstGeom prst="rect">
            <a:avLst/>
          </a:prstGeom>
          <a:noFill/>
        </p:spPr>
        <p:txBody>
          <a:bodyPr wrap="square" rtlCol="0">
            <a:spAutoFit/>
          </a:bodyPr>
          <a:lstStyle/>
          <a:p>
            <a:r>
              <a:rPr lang="en-GB" sz="2400" dirty="0"/>
              <a:t>Wait… we can do the task without a multisensory area?</a:t>
            </a:r>
          </a:p>
          <a:p>
            <a:endParaRPr lang="en-GB" sz="1050" dirty="0"/>
          </a:p>
        </p:txBody>
      </p:sp>
      <p:sp>
        <p:nvSpPr>
          <p:cNvPr id="11" name="TextBox 10">
            <a:extLst>
              <a:ext uri="{FF2B5EF4-FFF2-40B4-BE49-F238E27FC236}">
                <a16:creationId xmlns:a16="http://schemas.microsoft.com/office/drawing/2014/main" id="{2D756742-E20F-08CD-B3EE-FB69643C0D0E}"/>
              </a:ext>
            </a:extLst>
          </p:cNvPr>
          <p:cNvSpPr txBox="1"/>
          <p:nvPr/>
        </p:nvSpPr>
        <p:spPr>
          <a:xfrm>
            <a:off x="4119695" y="1860474"/>
            <a:ext cx="1805173" cy="1200329"/>
          </a:xfrm>
          <a:prstGeom prst="rect">
            <a:avLst/>
          </a:prstGeom>
          <a:noFill/>
        </p:spPr>
        <p:txBody>
          <a:bodyPr wrap="square" rtlCol="0">
            <a:spAutoFit/>
          </a:bodyPr>
          <a:lstStyle/>
          <a:p>
            <a:r>
              <a:rPr lang="en-GB" sz="2400" dirty="0"/>
              <a:t>It works!</a:t>
            </a:r>
          </a:p>
          <a:p>
            <a:r>
              <a:rPr lang="en-GB" sz="2400" dirty="0"/>
              <a:t>Let’s just run a control…</a:t>
            </a:r>
          </a:p>
        </p:txBody>
      </p:sp>
      <p:sp>
        <p:nvSpPr>
          <p:cNvPr id="12" name="Rectangle 11">
            <a:extLst>
              <a:ext uri="{FF2B5EF4-FFF2-40B4-BE49-F238E27FC236}">
                <a16:creationId xmlns:a16="http://schemas.microsoft.com/office/drawing/2014/main" id="{BFF205D2-FDE3-DE03-EA37-DD4C46C7CA3B}"/>
              </a:ext>
            </a:extLst>
          </p:cNvPr>
          <p:cNvSpPr/>
          <p:nvPr/>
        </p:nvSpPr>
        <p:spPr>
          <a:xfrm>
            <a:off x="396948" y="3158274"/>
            <a:ext cx="439480" cy="488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EAD7A4E-376C-784F-5665-D764115AF04B}"/>
              </a:ext>
            </a:extLst>
          </p:cNvPr>
          <p:cNvSpPr/>
          <p:nvPr/>
        </p:nvSpPr>
        <p:spPr>
          <a:xfrm>
            <a:off x="1577160" y="3158274"/>
            <a:ext cx="1080979" cy="488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95A06740-68D7-B72D-AA26-9096D294FA14}"/>
              </a:ext>
            </a:extLst>
          </p:cNvPr>
          <p:cNvSpPr/>
          <p:nvPr/>
        </p:nvSpPr>
        <p:spPr>
          <a:xfrm>
            <a:off x="4433777" y="3094029"/>
            <a:ext cx="439480" cy="488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9A74277-C3B5-E0D9-9158-C3E34C372570}"/>
              </a:ext>
            </a:extLst>
          </p:cNvPr>
          <p:cNvSpPr/>
          <p:nvPr/>
        </p:nvSpPr>
        <p:spPr>
          <a:xfrm>
            <a:off x="5520066" y="3142817"/>
            <a:ext cx="1100473" cy="488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7B857DA-BE4A-BC99-8A29-5FB08C9C3E51}"/>
              </a:ext>
            </a:extLst>
          </p:cNvPr>
          <p:cNvSpPr/>
          <p:nvPr/>
        </p:nvSpPr>
        <p:spPr>
          <a:xfrm>
            <a:off x="8513137" y="3170789"/>
            <a:ext cx="439480" cy="488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30A2D2-FC0E-0F83-AA22-2659C1A2E1A2}"/>
              </a:ext>
            </a:extLst>
          </p:cNvPr>
          <p:cNvSpPr/>
          <p:nvPr/>
        </p:nvSpPr>
        <p:spPr>
          <a:xfrm>
            <a:off x="9707528" y="3142817"/>
            <a:ext cx="1080973" cy="488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2719B3F7-2C3C-2CB6-59BE-CA8501BF5468}"/>
              </a:ext>
            </a:extLst>
          </p:cNvPr>
          <p:cNvSpPr txBox="1"/>
          <p:nvPr/>
        </p:nvSpPr>
        <p:spPr>
          <a:xfrm>
            <a:off x="818360" y="3156466"/>
            <a:ext cx="1426288" cy="400110"/>
          </a:xfrm>
          <a:prstGeom prst="rect">
            <a:avLst/>
          </a:prstGeom>
          <a:solidFill>
            <a:srgbClr val="FFFFFF"/>
          </a:solidFill>
        </p:spPr>
        <p:txBody>
          <a:bodyPr wrap="none" rtlCol="0">
            <a:spAutoFit/>
          </a:bodyPr>
          <a:lstStyle/>
          <a:p>
            <a:r>
              <a:rPr lang="en-GB" sz="2000" dirty="0">
                <a:solidFill>
                  <a:srgbClr val="008307"/>
                </a:solidFill>
              </a:rPr>
              <a:t>93% correct</a:t>
            </a:r>
          </a:p>
        </p:txBody>
      </p:sp>
      <p:sp>
        <p:nvSpPr>
          <p:cNvPr id="4" name="TextBox 3">
            <a:extLst>
              <a:ext uri="{FF2B5EF4-FFF2-40B4-BE49-F238E27FC236}">
                <a16:creationId xmlns:a16="http://schemas.microsoft.com/office/drawing/2014/main" id="{B8B1A0B3-FCD7-0641-DFD9-DBA583DDC5D7}"/>
              </a:ext>
            </a:extLst>
          </p:cNvPr>
          <p:cNvSpPr txBox="1"/>
          <p:nvPr/>
        </p:nvSpPr>
        <p:spPr>
          <a:xfrm>
            <a:off x="6443832" y="3138332"/>
            <a:ext cx="2082960" cy="400110"/>
          </a:xfrm>
          <a:prstGeom prst="rect">
            <a:avLst/>
          </a:prstGeom>
          <a:solidFill>
            <a:srgbClr val="FFFFFF"/>
          </a:solidFill>
        </p:spPr>
        <p:txBody>
          <a:bodyPr wrap="square" rtlCol="0">
            <a:spAutoFit/>
          </a:bodyPr>
          <a:lstStyle/>
          <a:p>
            <a:pPr algn="ctr"/>
            <a:r>
              <a:rPr lang="en-GB" sz="2000" dirty="0">
                <a:solidFill>
                  <a:srgbClr val="008307"/>
                </a:solidFill>
              </a:rPr>
              <a:t>93% correct</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280E173D-EA1C-520E-9696-36FD7D0C2456}"/>
                  </a:ext>
                </a:extLst>
              </p:cNvPr>
              <p:cNvSpPr txBox="1"/>
              <p:nvPr/>
            </p:nvSpPr>
            <p:spPr>
              <a:xfrm>
                <a:off x="250371" y="3797198"/>
                <a:ext cx="8574992" cy="2677656"/>
              </a:xfrm>
              <a:prstGeom prst="rect">
                <a:avLst/>
              </a:prstGeom>
              <a:noFill/>
            </p:spPr>
            <p:txBody>
              <a:bodyPr wrap="square" rtlCol="0">
                <a:spAutoFit/>
              </a:bodyPr>
              <a:lstStyle/>
              <a:p>
                <a:pPr algn="l"/>
                <a:r>
                  <a:rPr lang="en-GB" sz="2400" dirty="0"/>
                  <a:t>Do a little Bayes… optimal solution is linear</a:t>
                </a:r>
              </a:p>
              <a:p>
                <a14:m>
                  <m:oMath xmlns:m="http://schemas.openxmlformats.org/officeDocument/2006/math">
                    <m:func>
                      <m:funcPr>
                        <m:ctrlPr>
                          <a:rPr lang="en-GB" sz="2400" i="1">
                            <a:solidFill>
                              <a:schemeClr val="accent2">
                                <a:lumMod val="75000"/>
                              </a:schemeClr>
                            </a:solidFill>
                            <a:latin typeface="Cambria Math" panose="02040503050406030204" pitchFamily="18" charset="0"/>
                          </a:rPr>
                        </m:ctrlPr>
                      </m:funcPr>
                      <m:fName>
                        <m:r>
                          <m:rPr>
                            <m:sty m:val="p"/>
                          </m:rPr>
                          <a:rPr lang="en-GB" sz="2400">
                            <a:solidFill>
                              <a:schemeClr val="accent2">
                                <a:lumMod val="75000"/>
                              </a:schemeClr>
                            </a:solidFill>
                            <a:latin typeface="Cambria Math" panose="02040503050406030204" pitchFamily="18" charset="0"/>
                          </a:rPr>
                          <m:t>log</m:t>
                        </m:r>
                      </m:fName>
                      <m:e>
                        <m:r>
                          <a:rPr lang="en-GB" sz="2400" i="1">
                            <a:solidFill>
                              <a:schemeClr val="accent2">
                                <a:lumMod val="75000"/>
                              </a:schemeClr>
                            </a:solidFill>
                            <a:latin typeface="Cambria Math" panose="02040503050406030204" pitchFamily="18" charset="0"/>
                          </a:rPr>
                          <m:t>𝑃</m:t>
                        </m:r>
                        <m:d>
                          <m:dPr>
                            <m:endChr m:val="|"/>
                            <m:ctrlPr>
                              <a:rPr lang="en-GB" sz="2400" i="1">
                                <a:solidFill>
                                  <a:schemeClr val="accent2">
                                    <a:lumMod val="75000"/>
                                  </a:schemeClr>
                                </a:solidFill>
                                <a:latin typeface="Cambria Math" panose="02040503050406030204" pitchFamily="18" charset="0"/>
                              </a:rPr>
                            </m:ctrlPr>
                          </m:dPr>
                          <m:e>
                            <m:r>
                              <a:rPr lang="en-GB" sz="2400" i="1">
                                <a:solidFill>
                                  <a:schemeClr val="accent2">
                                    <a:lumMod val="75000"/>
                                  </a:schemeClr>
                                </a:solidFill>
                                <a:latin typeface="Cambria Math" panose="02040503050406030204" pitchFamily="18" charset="0"/>
                              </a:rPr>
                              <m:t>𝑑𝑖𝑟𝑒𝑐𝑡𝑖𝑜𝑛</m:t>
                            </m:r>
                            <m:r>
                              <a:rPr lang="en-GB" sz="2400" i="1">
                                <a:solidFill>
                                  <a:schemeClr val="accent2">
                                    <a:lumMod val="75000"/>
                                  </a:schemeClr>
                                </a:solidFill>
                                <a:latin typeface="Cambria Math" panose="02040503050406030204" pitchFamily="18" charset="0"/>
                              </a:rPr>
                              <m:t> </m:t>
                            </m:r>
                          </m:e>
                        </m:d>
                        <m:r>
                          <a:rPr lang="en-GB" sz="2400" i="1">
                            <a:solidFill>
                              <a:schemeClr val="accent2">
                                <a:lumMod val="75000"/>
                              </a:schemeClr>
                            </a:solidFill>
                            <a:latin typeface="Cambria Math" panose="02040503050406030204" pitchFamily="18" charset="0"/>
                          </a:rPr>
                          <m:t> </m:t>
                        </m:r>
                        <m:r>
                          <a:rPr lang="en-GB" sz="2400" i="1">
                            <a:solidFill>
                              <a:schemeClr val="accent2">
                                <a:lumMod val="75000"/>
                              </a:schemeClr>
                            </a:solidFill>
                            <a:latin typeface="Cambria Math" panose="02040503050406030204" pitchFamily="18" charset="0"/>
                          </a:rPr>
                          <m:t>𝑜𝑏𝑠𝑒𝑟𝑣𝑎𝑡𝑖𝑜𝑛𝑠</m:t>
                        </m:r>
                        <m:r>
                          <a:rPr lang="en-GB" sz="2400" i="1">
                            <a:solidFill>
                              <a:schemeClr val="accent2">
                                <a:lumMod val="75000"/>
                              </a:schemeClr>
                            </a:solidFill>
                            <a:latin typeface="Cambria Math" panose="02040503050406030204" pitchFamily="18" charset="0"/>
                          </a:rPr>
                          <m:t>)</m:t>
                        </m:r>
                      </m:e>
                    </m:func>
                    <m:r>
                      <a:rPr lang="en-GB" sz="2400" i="1" smtClean="0">
                        <a:solidFill>
                          <a:schemeClr val="accent2">
                            <a:lumMod val="75000"/>
                          </a:schemeClr>
                        </a:solidFill>
                        <a:latin typeface="Cambria Math" panose="02040503050406030204" pitchFamily="18" charset="0"/>
                      </a:rPr>
                      <m:t>∝</m:t>
                    </m:r>
                    <m:nary>
                      <m:naryPr>
                        <m:chr m:val="∑"/>
                        <m:supHide m:val="on"/>
                        <m:ctrlPr>
                          <a:rPr lang="en-GB" sz="2400" i="1">
                            <a:solidFill>
                              <a:schemeClr val="accent2">
                                <a:lumMod val="75000"/>
                              </a:schemeClr>
                            </a:solidFill>
                            <a:latin typeface="Cambria Math" panose="02040503050406030204" pitchFamily="18" charset="0"/>
                          </a:rPr>
                        </m:ctrlPr>
                      </m:naryPr>
                      <m:sub>
                        <m:r>
                          <a:rPr lang="en-GB" sz="2400" i="1">
                            <a:solidFill>
                              <a:schemeClr val="accent2">
                                <a:lumMod val="75000"/>
                              </a:schemeClr>
                            </a:solidFill>
                            <a:latin typeface="Cambria Math" panose="02040503050406030204" pitchFamily="18" charset="0"/>
                          </a:rPr>
                          <m:t>𝑡</m:t>
                        </m:r>
                      </m:sub>
                      <m:sup/>
                      <m:e>
                        <m:func>
                          <m:funcPr>
                            <m:ctrlPr>
                              <a:rPr lang="en-GB" sz="2400" i="1">
                                <a:solidFill>
                                  <a:schemeClr val="accent2">
                                    <a:lumMod val="75000"/>
                                  </a:schemeClr>
                                </a:solidFill>
                                <a:latin typeface="Cambria Math" panose="02040503050406030204" pitchFamily="18" charset="0"/>
                              </a:rPr>
                            </m:ctrlPr>
                          </m:funcPr>
                          <m:fName>
                            <m:r>
                              <m:rPr>
                                <m:sty m:val="p"/>
                              </m:rPr>
                              <a:rPr lang="en-GB" sz="2400">
                                <a:solidFill>
                                  <a:schemeClr val="accent2">
                                    <a:lumMod val="75000"/>
                                  </a:schemeClr>
                                </a:solidFill>
                                <a:latin typeface="Cambria Math" panose="02040503050406030204" pitchFamily="18" charset="0"/>
                              </a:rPr>
                              <m:t>log</m:t>
                            </m:r>
                          </m:fName>
                          <m:e>
                            <m:r>
                              <a:rPr lang="en-GB" sz="2400" i="1">
                                <a:solidFill>
                                  <a:schemeClr val="accent2">
                                    <a:lumMod val="75000"/>
                                  </a:schemeClr>
                                </a:solidFill>
                                <a:latin typeface="Cambria Math" panose="02040503050406030204" pitchFamily="18" charset="0"/>
                              </a:rPr>
                              <m:t>𝑃</m:t>
                            </m:r>
                            <m:d>
                              <m:dPr>
                                <m:endChr m:val="|"/>
                                <m:ctrlPr>
                                  <a:rPr lang="en-GB" sz="2400" i="1">
                                    <a:solidFill>
                                      <a:schemeClr val="accent2">
                                        <a:lumMod val="75000"/>
                                      </a:schemeClr>
                                    </a:solidFill>
                                    <a:latin typeface="Cambria Math" panose="02040503050406030204" pitchFamily="18" charset="0"/>
                                  </a:rPr>
                                </m:ctrlPr>
                              </m:dPr>
                              <m:e>
                                <m:sSub>
                                  <m:sSubPr>
                                    <m:ctrlPr>
                                      <a:rPr lang="en-GB" sz="2400" i="1">
                                        <a:solidFill>
                                          <a:schemeClr val="accent2">
                                            <a:lumMod val="75000"/>
                                          </a:schemeClr>
                                        </a:solidFill>
                                        <a:latin typeface="Cambria Math" panose="02040503050406030204" pitchFamily="18" charset="0"/>
                                      </a:rPr>
                                    </m:ctrlPr>
                                  </m:sSubPr>
                                  <m:e>
                                    <m:r>
                                      <a:rPr lang="en-GB" sz="2400" i="1">
                                        <a:solidFill>
                                          <a:schemeClr val="accent2">
                                            <a:lumMod val="75000"/>
                                          </a:schemeClr>
                                        </a:solidFill>
                                        <a:latin typeface="Cambria Math" panose="02040503050406030204" pitchFamily="18" charset="0"/>
                                      </a:rPr>
                                      <m:t>𝐴</m:t>
                                    </m:r>
                                  </m:e>
                                  <m:sub>
                                    <m:r>
                                      <a:rPr lang="en-GB" sz="2400" i="1">
                                        <a:solidFill>
                                          <a:schemeClr val="accent2">
                                            <a:lumMod val="75000"/>
                                          </a:schemeClr>
                                        </a:solidFill>
                                        <a:latin typeface="Cambria Math" panose="02040503050406030204" pitchFamily="18" charset="0"/>
                                      </a:rPr>
                                      <m:t>𝑡</m:t>
                                    </m:r>
                                  </m:sub>
                                </m:sSub>
                                <m:r>
                                  <a:rPr lang="en-GB" sz="2400" i="1">
                                    <a:solidFill>
                                      <a:schemeClr val="accent2">
                                        <a:lumMod val="75000"/>
                                      </a:schemeClr>
                                    </a:solidFill>
                                    <a:latin typeface="Cambria Math" panose="02040503050406030204" pitchFamily="18" charset="0"/>
                                  </a:rPr>
                                  <m:t> </m:t>
                                </m:r>
                              </m:e>
                            </m:d>
                            <m:r>
                              <a:rPr lang="en-GB" sz="2400" i="1">
                                <a:solidFill>
                                  <a:schemeClr val="accent2">
                                    <a:lumMod val="75000"/>
                                  </a:schemeClr>
                                </a:solidFill>
                                <a:latin typeface="Cambria Math" panose="02040503050406030204" pitchFamily="18" charset="0"/>
                              </a:rPr>
                              <m:t> </m:t>
                            </m:r>
                            <m:r>
                              <a:rPr lang="en-GB" sz="2400" i="1">
                                <a:solidFill>
                                  <a:schemeClr val="accent2">
                                    <a:lumMod val="75000"/>
                                  </a:schemeClr>
                                </a:solidFill>
                                <a:latin typeface="Cambria Math" panose="02040503050406030204" pitchFamily="18" charset="0"/>
                              </a:rPr>
                              <m:t>𝑑𝑖𝑟𝑛</m:t>
                            </m:r>
                            <m:r>
                              <a:rPr lang="en-GB" sz="2400" i="1">
                                <a:solidFill>
                                  <a:schemeClr val="accent2">
                                    <a:lumMod val="75000"/>
                                  </a:schemeClr>
                                </a:solidFill>
                                <a:latin typeface="Cambria Math" panose="02040503050406030204" pitchFamily="18" charset="0"/>
                              </a:rPr>
                              <m:t>) </m:t>
                            </m:r>
                          </m:e>
                        </m:func>
                        <m:r>
                          <a:rPr lang="en-GB" sz="2400" i="1">
                            <a:solidFill>
                              <a:schemeClr val="accent2">
                                <a:lumMod val="75000"/>
                              </a:schemeClr>
                            </a:solidFill>
                            <a:latin typeface="Cambria Math" panose="02040503050406030204" pitchFamily="18" charset="0"/>
                          </a:rPr>
                          <m:t>+</m:t>
                        </m:r>
                        <m:nary>
                          <m:naryPr>
                            <m:chr m:val="∑"/>
                            <m:supHide m:val="on"/>
                            <m:ctrlPr>
                              <a:rPr lang="en-GB" sz="2400" i="1">
                                <a:solidFill>
                                  <a:schemeClr val="accent2">
                                    <a:lumMod val="75000"/>
                                  </a:schemeClr>
                                </a:solidFill>
                                <a:latin typeface="Cambria Math" panose="02040503050406030204" pitchFamily="18" charset="0"/>
                              </a:rPr>
                            </m:ctrlPr>
                          </m:naryPr>
                          <m:sub>
                            <m:r>
                              <a:rPr lang="en-GB" sz="2400" i="1">
                                <a:solidFill>
                                  <a:schemeClr val="accent2">
                                    <a:lumMod val="75000"/>
                                  </a:schemeClr>
                                </a:solidFill>
                                <a:latin typeface="Cambria Math" panose="02040503050406030204" pitchFamily="18" charset="0"/>
                              </a:rPr>
                              <m:t>𝑡</m:t>
                            </m:r>
                          </m:sub>
                          <m:sup/>
                          <m:e>
                            <m:func>
                              <m:funcPr>
                                <m:ctrlPr>
                                  <a:rPr lang="en-GB" sz="2400" i="1">
                                    <a:solidFill>
                                      <a:schemeClr val="accent2">
                                        <a:lumMod val="75000"/>
                                      </a:schemeClr>
                                    </a:solidFill>
                                    <a:latin typeface="Cambria Math" panose="02040503050406030204" pitchFamily="18" charset="0"/>
                                  </a:rPr>
                                </m:ctrlPr>
                              </m:funcPr>
                              <m:fName>
                                <m:r>
                                  <m:rPr>
                                    <m:sty m:val="p"/>
                                  </m:rPr>
                                  <a:rPr lang="en-GB" sz="2400">
                                    <a:solidFill>
                                      <a:schemeClr val="accent2">
                                        <a:lumMod val="75000"/>
                                      </a:schemeClr>
                                    </a:solidFill>
                                    <a:latin typeface="Cambria Math" panose="02040503050406030204" pitchFamily="18" charset="0"/>
                                  </a:rPr>
                                  <m:t>log</m:t>
                                </m:r>
                              </m:fName>
                              <m:e>
                                <m:r>
                                  <a:rPr lang="en-GB" sz="2400" i="1">
                                    <a:solidFill>
                                      <a:schemeClr val="accent2">
                                        <a:lumMod val="75000"/>
                                      </a:schemeClr>
                                    </a:solidFill>
                                    <a:latin typeface="Cambria Math" panose="02040503050406030204" pitchFamily="18" charset="0"/>
                                  </a:rPr>
                                  <m:t>𝑃</m:t>
                                </m:r>
                                <m:d>
                                  <m:dPr>
                                    <m:endChr m:val="|"/>
                                    <m:ctrlPr>
                                      <a:rPr lang="en-GB" sz="2400" i="1">
                                        <a:solidFill>
                                          <a:schemeClr val="accent2">
                                            <a:lumMod val="75000"/>
                                          </a:schemeClr>
                                        </a:solidFill>
                                        <a:latin typeface="Cambria Math" panose="02040503050406030204" pitchFamily="18" charset="0"/>
                                      </a:rPr>
                                    </m:ctrlPr>
                                  </m:dPr>
                                  <m:e>
                                    <m:sSub>
                                      <m:sSubPr>
                                        <m:ctrlPr>
                                          <a:rPr lang="en-GB" sz="2400" i="1">
                                            <a:solidFill>
                                              <a:schemeClr val="accent2">
                                                <a:lumMod val="75000"/>
                                              </a:schemeClr>
                                            </a:solidFill>
                                            <a:latin typeface="Cambria Math" panose="02040503050406030204" pitchFamily="18" charset="0"/>
                                          </a:rPr>
                                        </m:ctrlPr>
                                      </m:sSubPr>
                                      <m:e>
                                        <m:r>
                                          <a:rPr lang="en-GB" sz="2400" i="1">
                                            <a:solidFill>
                                              <a:schemeClr val="accent2">
                                                <a:lumMod val="75000"/>
                                              </a:schemeClr>
                                            </a:solidFill>
                                            <a:latin typeface="Cambria Math" panose="02040503050406030204" pitchFamily="18" charset="0"/>
                                          </a:rPr>
                                          <m:t>𝑉</m:t>
                                        </m:r>
                                      </m:e>
                                      <m:sub>
                                        <m:r>
                                          <a:rPr lang="en-GB" sz="2400" i="1">
                                            <a:solidFill>
                                              <a:schemeClr val="accent2">
                                                <a:lumMod val="75000"/>
                                              </a:schemeClr>
                                            </a:solidFill>
                                            <a:latin typeface="Cambria Math" panose="02040503050406030204" pitchFamily="18" charset="0"/>
                                          </a:rPr>
                                          <m:t>𝑡</m:t>
                                        </m:r>
                                      </m:sub>
                                    </m:sSub>
                                    <m:r>
                                      <a:rPr lang="en-GB" sz="2400" i="1">
                                        <a:solidFill>
                                          <a:schemeClr val="accent2">
                                            <a:lumMod val="75000"/>
                                          </a:schemeClr>
                                        </a:solidFill>
                                        <a:latin typeface="Cambria Math" panose="02040503050406030204" pitchFamily="18" charset="0"/>
                                      </a:rPr>
                                      <m:t> </m:t>
                                    </m:r>
                                  </m:e>
                                </m:d>
                                <m:r>
                                  <a:rPr lang="en-GB" sz="2400" i="1">
                                    <a:solidFill>
                                      <a:schemeClr val="accent2">
                                        <a:lumMod val="75000"/>
                                      </a:schemeClr>
                                    </a:solidFill>
                                    <a:latin typeface="Cambria Math" panose="02040503050406030204" pitchFamily="18" charset="0"/>
                                  </a:rPr>
                                  <m:t> </m:t>
                                </m:r>
                                <m:r>
                                  <a:rPr lang="en-GB" sz="2400" i="1">
                                    <a:solidFill>
                                      <a:schemeClr val="accent2">
                                        <a:lumMod val="75000"/>
                                      </a:schemeClr>
                                    </a:solidFill>
                                    <a:latin typeface="Cambria Math" panose="02040503050406030204" pitchFamily="18" charset="0"/>
                                  </a:rPr>
                                  <m:t>𝑑𝑖𝑟𝑛</m:t>
                                </m:r>
                                <m:r>
                                  <a:rPr lang="en-GB" sz="2400" i="1">
                                    <a:solidFill>
                                      <a:schemeClr val="accent2">
                                        <a:lumMod val="75000"/>
                                      </a:schemeClr>
                                    </a:solidFill>
                                    <a:latin typeface="Cambria Math" panose="02040503050406030204" pitchFamily="18" charset="0"/>
                                  </a:rPr>
                                  <m:t>)</m:t>
                                </m:r>
                              </m:e>
                            </m:func>
                          </m:e>
                        </m:nary>
                      </m:e>
                    </m:nary>
                  </m:oMath>
                </a14:m>
                <a:r>
                  <a:rPr lang="en-GB" sz="2400" dirty="0">
                    <a:solidFill>
                      <a:schemeClr val="accent2">
                        <a:lumMod val="75000"/>
                      </a:schemeClr>
                    </a:solidFill>
                  </a:rPr>
                  <a:t> </a:t>
                </a:r>
                <a:endParaRPr lang="en-GB" sz="2400" dirty="0"/>
              </a:p>
              <a:p>
                <a:pPr algn="l"/>
                <a14:m>
                  <m:oMath xmlns:m="http://schemas.openxmlformats.org/officeDocument/2006/math">
                    <m:r>
                      <a:rPr lang="en-GB" sz="2400" i="1" smtClean="0">
                        <a:latin typeface="Cambria Math" panose="02040503050406030204" pitchFamily="18" charset="0"/>
                        <a:ea typeface="Cambria Math" panose="02040503050406030204" pitchFamily="18" charset="0"/>
                      </a:rPr>
                      <m:t>⟹</m:t>
                    </m:r>
                  </m:oMath>
                </a14:m>
                <a:r>
                  <a:rPr lang="en-GB" sz="2400" dirty="0"/>
                  <a:t> Readout neurons are enough</a:t>
                </a:r>
              </a:p>
              <a:p>
                <a:pPr algn="l"/>
                <a:endParaRPr lang="en-GB" sz="2400" dirty="0"/>
              </a:p>
              <a:p>
                <a:pPr algn="l"/>
                <a:r>
                  <a:rPr lang="en-GB" sz="2400" dirty="0"/>
                  <a:t>But we know there are multisensory areas with nonlinear neurons.</a:t>
                </a:r>
              </a:p>
              <a:p>
                <a:pPr algn="l"/>
                <a:r>
                  <a:rPr lang="en-GB" sz="2400" b="1" dirty="0">
                    <a:solidFill>
                      <a:srgbClr val="0070C0"/>
                    </a:solidFill>
                  </a:rPr>
                  <a:t>So what are they for?</a:t>
                </a:r>
              </a:p>
            </p:txBody>
          </p:sp>
        </mc:Choice>
        <mc:Fallback>
          <p:sp>
            <p:nvSpPr>
              <p:cNvPr id="8" name="TextBox 7">
                <a:extLst>
                  <a:ext uri="{FF2B5EF4-FFF2-40B4-BE49-F238E27FC236}">
                    <a16:creationId xmlns:a16="http://schemas.microsoft.com/office/drawing/2014/main" id="{280E173D-EA1C-520E-9696-36FD7D0C2456}"/>
                  </a:ext>
                </a:extLst>
              </p:cNvPr>
              <p:cNvSpPr txBox="1">
                <a:spLocks noRot="1" noChangeAspect="1" noMove="1" noResize="1" noEditPoints="1" noAdjustHandles="1" noChangeArrowheads="1" noChangeShapeType="1" noTextEdit="1"/>
              </p:cNvSpPr>
              <p:nvPr/>
            </p:nvSpPr>
            <p:spPr>
              <a:xfrm>
                <a:off x="250371" y="3797198"/>
                <a:ext cx="8574992" cy="2677656"/>
              </a:xfrm>
              <a:prstGeom prst="rect">
                <a:avLst/>
              </a:prstGeom>
              <a:blipFill>
                <a:blip r:embed="rId4"/>
                <a:stretch>
                  <a:fillRect l="-5473" t="-1822" b="-3872"/>
                </a:stretch>
              </a:blipFill>
            </p:spPr>
            <p:txBody>
              <a:bodyPr/>
              <a:lstStyle/>
              <a:p>
                <a:r>
                  <a:rPr lang="en-GB">
                    <a:noFill/>
                  </a:rPr>
                  <a:t> </a:t>
                </a:r>
              </a:p>
            </p:txBody>
          </p:sp>
        </mc:Fallback>
      </mc:AlternateContent>
      <p:grpSp>
        <p:nvGrpSpPr>
          <p:cNvPr id="21" name="Group 20">
            <a:extLst>
              <a:ext uri="{FF2B5EF4-FFF2-40B4-BE49-F238E27FC236}">
                <a16:creationId xmlns:a16="http://schemas.microsoft.com/office/drawing/2014/main" id="{DBAE0EC8-4207-88D6-952A-5BD0C534831E}"/>
              </a:ext>
            </a:extLst>
          </p:cNvPr>
          <p:cNvGrpSpPr/>
          <p:nvPr/>
        </p:nvGrpSpPr>
        <p:grpSpPr>
          <a:xfrm>
            <a:off x="9023878" y="3462324"/>
            <a:ext cx="3168122" cy="3395676"/>
            <a:chOff x="9023878" y="3462324"/>
            <a:chExt cx="3168122" cy="3395676"/>
          </a:xfrm>
        </p:grpSpPr>
        <p:sp>
          <p:nvSpPr>
            <p:cNvPr id="22" name="TextBox 21">
              <a:extLst>
                <a:ext uri="{FF2B5EF4-FFF2-40B4-BE49-F238E27FC236}">
                  <a16:creationId xmlns:a16="http://schemas.microsoft.com/office/drawing/2014/main" id="{329E8741-9ED2-9C3A-79D0-E90ED7676F2F}"/>
                </a:ext>
              </a:extLst>
            </p:cNvPr>
            <p:cNvSpPr txBox="1"/>
            <p:nvPr/>
          </p:nvSpPr>
          <p:spPr>
            <a:xfrm>
              <a:off x="10147935" y="3462324"/>
              <a:ext cx="2021131" cy="369332"/>
            </a:xfrm>
            <a:prstGeom prst="rect">
              <a:avLst/>
            </a:prstGeom>
            <a:noFill/>
          </p:spPr>
          <p:txBody>
            <a:bodyPr wrap="none" rtlCol="0">
              <a:spAutoFit/>
            </a:bodyPr>
            <a:lstStyle/>
            <a:p>
              <a:pPr marL="0" indent="0" algn="r">
                <a:buNone/>
              </a:pPr>
              <a:r>
                <a:rPr lang="en-GB" i="1" dirty="0">
                  <a:solidFill>
                    <a:schemeClr val="bg2">
                      <a:lumMod val="75000"/>
                    </a:schemeClr>
                  </a:solidFill>
                </a:rPr>
                <a:t>Stanford et al. 2005</a:t>
              </a:r>
            </a:p>
          </p:txBody>
        </p:sp>
        <p:pic>
          <p:nvPicPr>
            <p:cNvPr id="23" name="Picture 22">
              <a:extLst>
                <a:ext uri="{FF2B5EF4-FFF2-40B4-BE49-F238E27FC236}">
                  <a16:creationId xmlns:a16="http://schemas.microsoft.com/office/drawing/2014/main" id="{E683BB9D-6E98-F82A-B737-0157D4AFDF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23878" y="3795482"/>
              <a:ext cx="3168122" cy="3062518"/>
            </a:xfrm>
            <a:prstGeom prst="rect">
              <a:avLst/>
            </a:prstGeom>
          </p:spPr>
        </p:pic>
      </p:grpSp>
    </p:spTree>
    <p:extLst>
      <p:ext uri="{BB962C8B-B14F-4D97-AF65-F5344CB8AC3E}">
        <p14:creationId xmlns:p14="http://schemas.microsoft.com/office/powerpoint/2010/main" val="353006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uiExpand="1" build="p"/>
      <p:bldP spid="3" grpId="0" animBg="1"/>
      <p:bldP spid="4" grpId="0" animBg="1"/>
      <p:bldP spid="8"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Rat with solid fill">
            <a:extLst>
              <a:ext uri="{FF2B5EF4-FFF2-40B4-BE49-F238E27FC236}">
                <a16:creationId xmlns:a16="http://schemas.microsoft.com/office/drawing/2014/main" id="{952C430E-84F6-89BA-C2CC-14374806EA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7525" y="2508996"/>
            <a:ext cx="402928" cy="402928"/>
          </a:xfrm>
          <a:prstGeom prst="rect">
            <a:avLst/>
          </a:prstGeom>
        </p:spPr>
      </p:pic>
      <p:sp>
        <p:nvSpPr>
          <p:cNvPr id="2" name="Title 1">
            <a:extLst>
              <a:ext uri="{FF2B5EF4-FFF2-40B4-BE49-F238E27FC236}">
                <a16:creationId xmlns:a16="http://schemas.microsoft.com/office/drawing/2014/main" id="{E1FDAD5F-798A-1948-6E0A-D8AA91465A63}"/>
              </a:ext>
            </a:extLst>
          </p:cNvPr>
          <p:cNvSpPr>
            <a:spLocks noGrp="1"/>
          </p:cNvSpPr>
          <p:nvPr>
            <p:ph type="title"/>
          </p:nvPr>
        </p:nvSpPr>
        <p:spPr/>
        <p:txBody>
          <a:bodyPr/>
          <a:lstStyle/>
          <a:p>
            <a:r>
              <a:rPr lang="en-GB" dirty="0"/>
              <a:t>Prey detection task</a:t>
            </a:r>
          </a:p>
        </p:txBody>
      </p:sp>
      <p:pic>
        <p:nvPicPr>
          <p:cNvPr id="5" name="Graphic 4" descr="Deciduous tree with solid fill">
            <a:extLst>
              <a:ext uri="{FF2B5EF4-FFF2-40B4-BE49-F238E27FC236}">
                <a16:creationId xmlns:a16="http://schemas.microsoft.com/office/drawing/2014/main" id="{FA26013B-7A1F-94F2-DAB9-20F772B512B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9996" y="1235530"/>
            <a:ext cx="1676399" cy="1676399"/>
          </a:xfrm>
          <a:prstGeom prst="rect">
            <a:avLst/>
          </a:prstGeom>
        </p:spPr>
      </p:pic>
      <p:pic>
        <p:nvPicPr>
          <p:cNvPr id="8" name="Graphic 7" descr="Deciduous tree with solid fill">
            <a:extLst>
              <a:ext uri="{FF2B5EF4-FFF2-40B4-BE49-F238E27FC236}">
                <a16:creationId xmlns:a16="http://schemas.microsoft.com/office/drawing/2014/main" id="{4B1131BE-DD03-7187-597D-1F2BE613F5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75798" y="1235530"/>
            <a:ext cx="1676399" cy="1676399"/>
          </a:xfrm>
          <a:prstGeom prst="rect">
            <a:avLst/>
          </a:prstGeom>
        </p:spPr>
      </p:pic>
      <p:pic>
        <p:nvPicPr>
          <p:cNvPr id="9" name="Graphic 8" descr="Deciduous tree with solid fill">
            <a:extLst>
              <a:ext uri="{FF2B5EF4-FFF2-40B4-BE49-F238E27FC236}">
                <a16:creationId xmlns:a16="http://schemas.microsoft.com/office/drawing/2014/main" id="{2634B8F0-EA3D-933C-7881-9445C6D2609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71600" y="1235529"/>
            <a:ext cx="1676399" cy="1676399"/>
          </a:xfrm>
          <a:prstGeom prst="rect">
            <a:avLst/>
          </a:prstGeom>
        </p:spPr>
      </p:pic>
      <p:pic>
        <p:nvPicPr>
          <p:cNvPr id="10" name="Graphic 9" descr="Deciduous tree with solid fill">
            <a:extLst>
              <a:ext uri="{FF2B5EF4-FFF2-40B4-BE49-F238E27FC236}">
                <a16:creationId xmlns:a16="http://schemas.microsoft.com/office/drawing/2014/main" id="{BFE1EDF0-99F1-E15E-A85E-7C6440C09C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67402" y="1235528"/>
            <a:ext cx="1676399" cy="1676399"/>
          </a:xfrm>
          <a:prstGeom prst="rect">
            <a:avLst/>
          </a:prstGeom>
        </p:spPr>
      </p:pic>
      <p:pic>
        <p:nvPicPr>
          <p:cNvPr id="12" name="Graphic 11" descr="Deciduous tree with solid fill">
            <a:extLst>
              <a:ext uri="{FF2B5EF4-FFF2-40B4-BE49-F238E27FC236}">
                <a16:creationId xmlns:a16="http://schemas.microsoft.com/office/drawing/2014/main" id="{826C9589-C8CD-85D1-D8D0-61108E167E5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163204" y="1235525"/>
            <a:ext cx="1676399" cy="1676399"/>
          </a:xfrm>
          <a:prstGeom prst="rect">
            <a:avLst/>
          </a:prstGeom>
        </p:spPr>
      </p:pic>
      <p:pic>
        <p:nvPicPr>
          <p:cNvPr id="13" name="Graphic 12" descr="Deciduous tree with solid fill">
            <a:extLst>
              <a:ext uri="{FF2B5EF4-FFF2-40B4-BE49-F238E27FC236}">
                <a16:creationId xmlns:a16="http://schemas.microsoft.com/office/drawing/2014/main" id="{FEAF72B1-C36A-CA82-2EDA-422BF64ADDA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559006" y="1235527"/>
            <a:ext cx="1676399" cy="1676399"/>
          </a:xfrm>
          <a:prstGeom prst="rect">
            <a:avLst/>
          </a:prstGeom>
        </p:spPr>
      </p:pic>
      <p:pic>
        <p:nvPicPr>
          <p:cNvPr id="14" name="Graphic 13" descr="Deciduous tree with solid fill">
            <a:extLst>
              <a:ext uri="{FF2B5EF4-FFF2-40B4-BE49-F238E27FC236}">
                <a16:creationId xmlns:a16="http://schemas.microsoft.com/office/drawing/2014/main" id="{D5D4386D-A991-2962-BE3F-1FC33291EEE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4808" y="1235526"/>
            <a:ext cx="1676399" cy="1676399"/>
          </a:xfrm>
          <a:prstGeom prst="rect">
            <a:avLst/>
          </a:prstGeom>
        </p:spPr>
      </p:pic>
      <p:sp>
        <p:nvSpPr>
          <p:cNvPr id="24" name="TextBox 23">
            <a:extLst>
              <a:ext uri="{FF2B5EF4-FFF2-40B4-BE49-F238E27FC236}">
                <a16:creationId xmlns:a16="http://schemas.microsoft.com/office/drawing/2014/main" id="{23E1B252-FEFD-7172-9B82-758C6AD8759F}"/>
              </a:ext>
            </a:extLst>
          </p:cNvPr>
          <p:cNvSpPr txBox="1"/>
          <p:nvPr/>
        </p:nvSpPr>
        <p:spPr>
          <a:xfrm>
            <a:off x="5136816" y="1658225"/>
            <a:ext cx="5906040" cy="830997"/>
          </a:xfrm>
          <a:prstGeom prst="rect">
            <a:avLst/>
          </a:prstGeom>
          <a:noFill/>
        </p:spPr>
        <p:txBody>
          <a:bodyPr wrap="none" rtlCol="0">
            <a:spAutoFit/>
          </a:bodyPr>
          <a:lstStyle/>
          <a:p>
            <a:pPr algn="l"/>
            <a:r>
              <a:rPr lang="en-GB" sz="2400" dirty="0"/>
              <a:t>Classic multimodal task with one slight tweak:</a:t>
            </a:r>
          </a:p>
          <a:p>
            <a:pPr algn="l"/>
            <a:r>
              <a:rPr lang="en-GB" sz="2400" dirty="0"/>
              <a:t>Target emits signals at unknown times.</a:t>
            </a:r>
          </a:p>
        </p:txBody>
      </p:sp>
      <p:grpSp>
        <p:nvGrpSpPr>
          <p:cNvPr id="34" name="Group 33">
            <a:extLst>
              <a:ext uri="{FF2B5EF4-FFF2-40B4-BE49-F238E27FC236}">
                <a16:creationId xmlns:a16="http://schemas.microsoft.com/office/drawing/2014/main" id="{12A44FB3-F203-688F-287E-DD9612483352}"/>
              </a:ext>
            </a:extLst>
          </p:cNvPr>
          <p:cNvGrpSpPr/>
          <p:nvPr/>
        </p:nvGrpSpPr>
        <p:grpSpPr>
          <a:xfrm>
            <a:off x="1447719" y="3115635"/>
            <a:ext cx="4690575" cy="3675782"/>
            <a:chOff x="116162" y="3115635"/>
            <a:chExt cx="4690575" cy="3675782"/>
          </a:xfrm>
        </p:grpSpPr>
        <p:pic>
          <p:nvPicPr>
            <p:cNvPr id="6" name="Picture 5">
              <a:extLst>
                <a:ext uri="{FF2B5EF4-FFF2-40B4-BE49-F238E27FC236}">
                  <a16:creationId xmlns:a16="http://schemas.microsoft.com/office/drawing/2014/main" id="{47A0AB81-4933-6CE4-051D-9F6DBBD6525A}"/>
                </a:ext>
              </a:extLst>
            </p:cNvPr>
            <p:cNvPicPr>
              <a:picLocks noChangeAspect="1"/>
            </p:cNvPicPr>
            <p:nvPr/>
          </p:nvPicPr>
          <p:blipFill>
            <a:blip r:embed="rId11"/>
            <a:stretch>
              <a:fillRect/>
            </a:stretch>
          </p:blipFill>
          <p:spPr>
            <a:xfrm>
              <a:off x="116162" y="4150348"/>
              <a:ext cx="2604066" cy="2641069"/>
            </a:xfrm>
            <a:prstGeom prst="rect">
              <a:avLst/>
            </a:prstGeom>
          </p:spPr>
        </p:pic>
        <p:sp>
          <p:nvSpPr>
            <p:cNvPr id="22" name="TextBox 21">
              <a:extLst>
                <a:ext uri="{FF2B5EF4-FFF2-40B4-BE49-F238E27FC236}">
                  <a16:creationId xmlns:a16="http://schemas.microsoft.com/office/drawing/2014/main" id="{4921E61F-5A84-8734-E771-F5FC6EB73287}"/>
                </a:ext>
              </a:extLst>
            </p:cNvPr>
            <p:cNvSpPr txBox="1"/>
            <p:nvPr/>
          </p:nvSpPr>
          <p:spPr>
            <a:xfrm>
              <a:off x="2559006" y="4422141"/>
              <a:ext cx="2247731" cy="1200329"/>
            </a:xfrm>
            <a:prstGeom prst="rect">
              <a:avLst/>
            </a:prstGeom>
            <a:noFill/>
          </p:spPr>
          <p:txBody>
            <a:bodyPr wrap="none" rtlCol="0">
              <a:spAutoFit/>
            </a:bodyPr>
            <a:lstStyle/>
            <a:p>
              <a:pPr algn="l"/>
              <a:r>
                <a:rPr lang="en-GB" sz="2400" dirty="0">
                  <a:solidFill>
                    <a:srgbClr val="929292"/>
                  </a:solidFill>
                </a:rPr>
                <a:t>Ideal (Bayesian)</a:t>
              </a:r>
            </a:p>
            <a:p>
              <a:pPr algn="l"/>
              <a:r>
                <a:rPr lang="en-GB" sz="2400" dirty="0">
                  <a:solidFill>
                    <a:srgbClr val="1CB478"/>
                  </a:solidFill>
                </a:rPr>
                <a:t>Multimodal SNN</a:t>
              </a:r>
            </a:p>
            <a:p>
              <a:pPr algn="l"/>
              <a:r>
                <a:rPr lang="en-GB" sz="2400" dirty="0">
                  <a:solidFill>
                    <a:srgbClr val="7D1D9C"/>
                  </a:solidFill>
                </a:rPr>
                <a:t>Unimodal SNN</a:t>
              </a:r>
            </a:p>
          </p:txBody>
        </p:sp>
        <p:sp>
          <p:nvSpPr>
            <p:cNvPr id="26" name="TextBox 25">
              <a:extLst>
                <a:ext uri="{FF2B5EF4-FFF2-40B4-BE49-F238E27FC236}">
                  <a16:creationId xmlns:a16="http://schemas.microsoft.com/office/drawing/2014/main" id="{C34025DD-C22A-8252-CFD6-5ADC2C039951}"/>
                </a:ext>
              </a:extLst>
            </p:cNvPr>
            <p:cNvSpPr txBox="1"/>
            <p:nvPr/>
          </p:nvSpPr>
          <p:spPr>
            <a:xfrm>
              <a:off x="203777" y="3115635"/>
              <a:ext cx="3589230" cy="830997"/>
            </a:xfrm>
            <a:prstGeom prst="rect">
              <a:avLst/>
            </a:prstGeom>
            <a:noFill/>
          </p:spPr>
          <p:txBody>
            <a:bodyPr wrap="square" rtlCol="0">
              <a:spAutoFit/>
            </a:bodyPr>
            <a:lstStyle/>
            <a:p>
              <a:pPr algn="l"/>
              <a:r>
                <a:rPr lang="en-GB" sz="2400" dirty="0"/>
                <a:t>Clear advantage to have a nonlinear multimodal area.</a:t>
              </a:r>
            </a:p>
          </p:txBody>
        </p:sp>
      </p:grpSp>
      <p:grpSp>
        <p:nvGrpSpPr>
          <p:cNvPr id="35" name="Group 34">
            <a:extLst>
              <a:ext uri="{FF2B5EF4-FFF2-40B4-BE49-F238E27FC236}">
                <a16:creationId xmlns:a16="http://schemas.microsoft.com/office/drawing/2014/main" id="{86937655-9CC9-018C-407D-33ED799FE60E}"/>
              </a:ext>
            </a:extLst>
          </p:cNvPr>
          <p:cNvGrpSpPr/>
          <p:nvPr/>
        </p:nvGrpSpPr>
        <p:grpSpPr>
          <a:xfrm>
            <a:off x="7696741" y="3118359"/>
            <a:ext cx="2942177" cy="3673058"/>
            <a:chOff x="5136816" y="3118359"/>
            <a:chExt cx="2942177" cy="3673058"/>
          </a:xfrm>
        </p:grpSpPr>
        <p:pic>
          <p:nvPicPr>
            <p:cNvPr id="20" name="Picture 19">
              <a:extLst>
                <a:ext uri="{FF2B5EF4-FFF2-40B4-BE49-F238E27FC236}">
                  <a16:creationId xmlns:a16="http://schemas.microsoft.com/office/drawing/2014/main" id="{EEA3D09A-B44D-4510-3FCA-DFE08A4651A6}"/>
                </a:ext>
              </a:extLst>
            </p:cNvPr>
            <p:cNvPicPr>
              <a:picLocks noChangeAspect="1"/>
            </p:cNvPicPr>
            <p:nvPr/>
          </p:nvPicPr>
          <p:blipFill>
            <a:blip r:embed="rId12"/>
            <a:stretch>
              <a:fillRect/>
            </a:stretch>
          </p:blipFill>
          <p:spPr>
            <a:xfrm>
              <a:off x="5136816" y="4061519"/>
              <a:ext cx="2691584" cy="2729898"/>
            </a:xfrm>
            <a:prstGeom prst="rect">
              <a:avLst/>
            </a:prstGeom>
          </p:spPr>
        </p:pic>
        <p:sp>
          <p:nvSpPr>
            <p:cNvPr id="28" name="TextBox 27">
              <a:extLst>
                <a:ext uri="{FF2B5EF4-FFF2-40B4-BE49-F238E27FC236}">
                  <a16:creationId xmlns:a16="http://schemas.microsoft.com/office/drawing/2014/main" id="{2813A7B4-3D5E-8962-6740-CABA89C2ACC9}"/>
                </a:ext>
              </a:extLst>
            </p:cNvPr>
            <p:cNvSpPr txBox="1"/>
            <p:nvPr/>
          </p:nvSpPr>
          <p:spPr>
            <a:xfrm>
              <a:off x="5136816" y="3118359"/>
              <a:ext cx="2942177" cy="830997"/>
            </a:xfrm>
            <a:prstGeom prst="rect">
              <a:avLst/>
            </a:prstGeom>
            <a:noFill/>
          </p:spPr>
          <p:txBody>
            <a:bodyPr wrap="square" rtlCol="0">
              <a:spAutoFit/>
            </a:bodyPr>
            <a:lstStyle/>
            <a:p>
              <a:pPr algn="l"/>
              <a:r>
                <a:rPr lang="en-GB" sz="2400" dirty="0"/>
                <a:t>Advantage larger for sparser signals.</a:t>
              </a:r>
            </a:p>
          </p:txBody>
        </p:sp>
      </p:grpSp>
    </p:spTree>
    <p:extLst>
      <p:ext uri="{BB962C8B-B14F-4D97-AF65-F5344CB8AC3E}">
        <p14:creationId xmlns:p14="http://schemas.microsoft.com/office/powerpoint/2010/main" val="1058282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0.02487 -0.00093 L 0.21966 1.11111E-6 " pathEditMode="relative" rAng="0" ptsTypes="AA">
                                      <p:cBhvr>
                                        <p:cTn id="6" dur="2000" fill="hold"/>
                                        <p:tgtEl>
                                          <p:spTgt spid="7"/>
                                        </p:tgtEl>
                                        <p:attrNameLst>
                                          <p:attrName>ppt_x</p:attrName>
                                          <p:attrName>ppt_y</p:attrName>
                                        </p:attrNameLst>
                                      </p:cBhvr>
                                      <p:rCtr x="9740" y="46"/>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06213-1558-2879-5682-FB29FB95AEBF}"/>
              </a:ext>
            </a:extLst>
          </p:cNvPr>
          <p:cNvSpPr>
            <a:spLocks noGrp="1"/>
          </p:cNvSpPr>
          <p:nvPr>
            <p:ph type="title"/>
          </p:nvPr>
        </p:nvSpPr>
        <p:spPr/>
        <p:txBody>
          <a:bodyPr/>
          <a:lstStyle/>
          <a:p>
            <a:r>
              <a:rPr lang="en-GB" dirty="0"/>
              <a:t>So does this explain the experimental data?</a:t>
            </a:r>
          </a:p>
        </p:txBody>
      </p:sp>
      <p:grpSp>
        <p:nvGrpSpPr>
          <p:cNvPr id="11" name="Group 10">
            <a:extLst>
              <a:ext uri="{FF2B5EF4-FFF2-40B4-BE49-F238E27FC236}">
                <a16:creationId xmlns:a16="http://schemas.microsoft.com/office/drawing/2014/main" id="{9D080978-35F3-B8C6-0D22-70E697AEB5D3}"/>
              </a:ext>
            </a:extLst>
          </p:cNvPr>
          <p:cNvGrpSpPr/>
          <p:nvPr/>
        </p:nvGrpSpPr>
        <p:grpSpPr>
          <a:xfrm>
            <a:off x="250373" y="1158702"/>
            <a:ext cx="4840683" cy="5544176"/>
            <a:chOff x="250373" y="1158702"/>
            <a:chExt cx="4840683" cy="5544176"/>
          </a:xfrm>
        </p:grpSpPr>
        <p:grpSp>
          <p:nvGrpSpPr>
            <p:cNvPr id="4" name="Group 3">
              <a:extLst>
                <a:ext uri="{FF2B5EF4-FFF2-40B4-BE49-F238E27FC236}">
                  <a16:creationId xmlns:a16="http://schemas.microsoft.com/office/drawing/2014/main" id="{FE1C39A8-F34B-041C-2FBA-E6867C1E9B56}"/>
                </a:ext>
              </a:extLst>
            </p:cNvPr>
            <p:cNvGrpSpPr/>
            <p:nvPr/>
          </p:nvGrpSpPr>
          <p:grpSpPr>
            <a:xfrm>
              <a:off x="250373" y="1654530"/>
              <a:ext cx="4840683" cy="5048348"/>
              <a:chOff x="6730779" y="1162493"/>
              <a:chExt cx="5461221" cy="5695507"/>
            </a:xfrm>
          </p:grpSpPr>
          <p:sp>
            <p:nvSpPr>
              <p:cNvPr id="5" name="TextBox 4">
                <a:extLst>
                  <a:ext uri="{FF2B5EF4-FFF2-40B4-BE49-F238E27FC236}">
                    <a16:creationId xmlns:a16="http://schemas.microsoft.com/office/drawing/2014/main" id="{969FFAAA-4AE0-5998-4231-659B58A5BDB4}"/>
                  </a:ext>
                </a:extLst>
              </p:cNvPr>
              <p:cNvSpPr txBox="1"/>
              <p:nvPr/>
            </p:nvSpPr>
            <p:spPr>
              <a:xfrm>
                <a:off x="10051127" y="1162493"/>
                <a:ext cx="2021131" cy="369332"/>
              </a:xfrm>
              <a:prstGeom prst="rect">
                <a:avLst/>
              </a:prstGeom>
              <a:noFill/>
            </p:spPr>
            <p:txBody>
              <a:bodyPr wrap="none" rtlCol="0">
                <a:spAutoFit/>
              </a:bodyPr>
              <a:lstStyle/>
              <a:p>
                <a:pPr marL="0" indent="0" algn="r">
                  <a:buNone/>
                </a:pPr>
                <a:r>
                  <a:rPr lang="en-GB" i="1" dirty="0">
                    <a:solidFill>
                      <a:schemeClr val="bg2">
                        <a:lumMod val="75000"/>
                      </a:schemeClr>
                    </a:solidFill>
                  </a:rPr>
                  <a:t>Stanford et al. 2005</a:t>
                </a:r>
              </a:p>
            </p:txBody>
          </p:sp>
          <p:pic>
            <p:nvPicPr>
              <p:cNvPr id="6" name="Picture 5">
                <a:extLst>
                  <a:ext uri="{FF2B5EF4-FFF2-40B4-BE49-F238E27FC236}">
                    <a16:creationId xmlns:a16="http://schemas.microsoft.com/office/drawing/2014/main" id="{B8D6F45D-0D9E-3EA0-B1D9-9F30135EB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0779" y="1578820"/>
                <a:ext cx="5461221" cy="5279180"/>
              </a:xfrm>
              <a:prstGeom prst="rect">
                <a:avLst/>
              </a:prstGeom>
            </p:spPr>
          </p:pic>
        </p:grpSp>
        <p:sp>
          <p:nvSpPr>
            <p:cNvPr id="7" name="TextBox 6">
              <a:extLst>
                <a:ext uri="{FF2B5EF4-FFF2-40B4-BE49-F238E27FC236}">
                  <a16:creationId xmlns:a16="http://schemas.microsoft.com/office/drawing/2014/main" id="{FE281DE6-3C2C-CA4C-4743-1DEE10CAEDD6}"/>
                </a:ext>
              </a:extLst>
            </p:cNvPr>
            <p:cNvSpPr txBox="1"/>
            <p:nvPr/>
          </p:nvSpPr>
          <p:spPr>
            <a:xfrm>
              <a:off x="867335" y="1158702"/>
              <a:ext cx="2727670" cy="461665"/>
            </a:xfrm>
            <a:prstGeom prst="rect">
              <a:avLst/>
            </a:prstGeom>
            <a:noFill/>
          </p:spPr>
          <p:txBody>
            <a:bodyPr wrap="none" rtlCol="0">
              <a:spAutoFit/>
            </a:bodyPr>
            <a:lstStyle/>
            <a:p>
              <a:r>
                <a:rPr lang="en-GB" sz="2400" dirty="0">
                  <a:solidFill>
                    <a:srgbClr val="00B050"/>
                  </a:solidFill>
                </a:rPr>
                <a:t>Can we explain this?</a:t>
              </a:r>
            </a:p>
          </p:txBody>
        </p:sp>
      </p:grpSp>
      <p:grpSp>
        <p:nvGrpSpPr>
          <p:cNvPr id="12" name="Group 11">
            <a:extLst>
              <a:ext uri="{FF2B5EF4-FFF2-40B4-BE49-F238E27FC236}">
                <a16:creationId xmlns:a16="http://schemas.microsoft.com/office/drawing/2014/main" id="{3A4CE03C-B58C-2C65-232F-6CF843A69B34}"/>
              </a:ext>
            </a:extLst>
          </p:cNvPr>
          <p:cNvGrpSpPr/>
          <p:nvPr/>
        </p:nvGrpSpPr>
        <p:grpSpPr>
          <a:xfrm>
            <a:off x="5404206" y="1180002"/>
            <a:ext cx="6537420" cy="4497996"/>
            <a:chOff x="5404206" y="1180002"/>
            <a:chExt cx="6537420" cy="4497996"/>
          </a:xfrm>
        </p:grpSpPr>
        <p:pic>
          <p:nvPicPr>
            <p:cNvPr id="9" name="Picture 8">
              <a:extLst>
                <a:ext uri="{FF2B5EF4-FFF2-40B4-BE49-F238E27FC236}">
                  <a16:creationId xmlns:a16="http://schemas.microsoft.com/office/drawing/2014/main" id="{1BDA6B6C-9C11-79CA-8A89-1E34BC99735D}"/>
                </a:ext>
              </a:extLst>
            </p:cNvPr>
            <p:cNvPicPr>
              <a:picLocks noChangeAspect="1"/>
            </p:cNvPicPr>
            <p:nvPr/>
          </p:nvPicPr>
          <p:blipFill>
            <a:blip r:embed="rId3"/>
            <a:stretch>
              <a:fillRect/>
            </a:stretch>
          </p:blipFill>
          <p:spPr>
            <a:xfrm>
              <a:off x="5404206" y="2607519"/>
              <a:ext cx="6537420" cy="3070479"/>
            </a:xfrm>
            <a:prstGeom prst="rect">
              <a:avLst/>
            </a:prstGeom>
          </p:spPr>
        </p:pic>
        <p:sp>
          <p:nvSpPr>
            <p:cNvPr id="10" name="TextBox 9">
              <a:extLst>
                <a:ext uri="{FF2B5EF4-FFF2-40B4-BE49-F238E27FC236}">
                  <a16:creationId xmlns:a16="http://schemas.microsoft.com/office/drawing/2014/main" id="{86AB3F88-C56C-A224-D955-5EBAB3204069}"/>
                </a:ext>
              </a:extLst>
            </p:cNvPr>
            <p:cNvSpPr txBox="1"/>
            <p:nvPr/>
          </p:nvSpPr>
          <p:spPr>
            <a:xfrm>
              <a:off x="6795946" y="1180002"/>
              <a:ext cx="3753941" cy="830997"/>
            </a:xfrm>
            <a:prstGeom prst="rect">
              <a:avLst/>
            </a:prstGeom>
            <a:noFill/>
          </p:spPr>
          <p:txBody>
            <a:bodyPr wrap="square" rtlCol="0">
              <a:spAutoFit/>
            </a:bodyPr>
            <a:lstStyle/>
            <a:p>
              <a:pPr algn="ctr"/>
              <a:r>
                <a:rPr lang="en-GB" sz="2400" dirty="0">
                  <a:solidFill>
                    <a:srgbClr val="00B050"/>
                  </a:solidFill>
                </a:rPr>
                <a:t>Yes, but it doesn’t depend on our model</a:t>
              </a:r>
            </a:p>
          </p:txBody>
        </p:sp>
      </p:grpSp>
    </p:spTree>
    <p:extLst>
      <p:ext uri="{BB962C8B-B14F-4D97-AF65-F5344CB8AC3E}">
        <p14:creationId xmlns:p14="http://schemas.microsoft.com/office/powerpoint/2010/main" val="123757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406B6-0F95-8BAC-2802-60EDE8053844}"/>
              </a:ext>
            </a:extLst>
          </p:cNvPr>
          <p:cNvSpPr>
            <a:spLocks noGrp="1"/>
          </p:cNvSpPr>
          <p:nvPr>
            <p:ph type="title"/>
          </p:nvPr>
        </p:nvSpPr>
        <p:spPr/>
        <p:txBody>
          <a:bodyPr/>
          <a:lstStyle/>
          <a:p>
            <a:r>
              <a:rPr lang="en-GB" dirty="0"/>
              <a:t>Could we test this experimentally?</a:t>
            </a:r>
          </a:p>
        </p:txBody>
      </p:sp>
      <p:sp>
        <p:nvSpPr>
          <p:cNvPr id="3" name="Content Placeholder 2">
            <a:extLst>
              <a:ext uri="{FF2B5EF4-FFF2-40B4-BE49-F238E27FC236}">
                <a16:creationId xmlns:a16="http://schemas.microsoft.com/office/drawing/2014/main" id="{F8724E45-52F4-6189-2935-B8D4F98424F4}"/>
              </a:ext>
            </a:extLst>
          </p:cNvPr>
          <p:cNvSpPr>
            <a:spLocks noGrp="1"/>
          </p:cNvSpPr>
          <p:nvPr>
            <p:ph idx="1"/>
          </p:nvPr>
        </p:nvSpPr>
        <p:spPr/>
        <p:txBody>
          <a:bodyPr/>
          <a:lstStyle/>
          <a:p>
            <a:pPr marL="0" indent="0">
              <a:buNone/>
            </a:pPr>
            <a:r>
              <a:rPr lang="en-GB" dirty="0">
                <a:solidFill>
                  <a:srgbClr val="00B050"/>
                </a:solidFill>
              </a:rPr>
              <a:t>Idea: ablations</a:t>
            </a:r>
          </a:p>
          <a:p>
            <a:pPr marL="0" indent="0">
              <a:buNone/>
            </a:pPr>
            <a:r>
              <a:rPr lang="en-GB" dirty="0"/>
              <a:t>Haven’t done the experiment yet, but our models suggest this should work</a:t>
            </a:r>
          </a:p>
        </p:txBody>
      </p:sp>
      <p:pic>
        <p:nvPicPr>
          <p:cNvPr id="5" name="Picture 4">
            <a:extLst>
              <a:ext uri="{FF2B5EF4-FFF2-40B4-BE49-F238E27FC236}">
                <a16:creationId xmlns:a16="http://schemas.microsoft.com/office/drawing/2014/main" id="{95BB389F-4149-691B-5FEF-1E563BC27076}"/>
              </a:ext>
            </a:extLst>
          </p:cNvPr>
          <p:cNvPicPr>
            <a:picLocks noChangeAspect="1"/>
          </p:cNvPicPr>
          <p:nvPr/>
        </p:nvPicPr>
        <p:blipFill>
          <a:blip r:embed="rId2"/>
          <a:stretch>
            <a:fillRect/>
          </a:stretch>
        </p:blipFill>
        <p:spPr>
          <a:xfrm>
            <a:off x="2753772" y="3971871"/>
            <a:ext cx="6684456" cy="2886129"/>
          </a:xfrm>
          <a:prstGeom prst="rect">
            <a:avLst/>
          </a:prstGeom>
        </p:spPr>
      </p:pic>
      <p:grpSp>
        <p:nvGrpSpPr>
          <p:cNvPr id="15" name="Group 14">
            <a:extLst>
              <a:ext uri="{FF2B5EF4-FFF2-40B4-BE49-F238E27FC236}">
                <a16:creationId xmlns:a16="http://schemas.microsoft.com/office/drawing/2014/main" id="{6D493D47-13CB-ECE6-5028-8B6E4BD57A09}"/>
              </a:ext>
            </a:extLst>
          </p:cNvPr>
          <p:cNvGrpSpPr/>
          <p:nvPr/>
        </p:nvGrpSpPr>
        <p:grpSpPr>
          <a:xfrm>
            <a:off x="82193" y="2366057"/>
            <a:ext cx="4253501" cy="2308324"/>
            <a:chOff x="82193" y="2366057"/>
            <a:chExt cx="4253501" cy="2308324"/>
          </a:xfrm>
        </p:grpSpPr>
        <p:sp>
          <p:nvSpPr>
            <p:cNvPr id="6" name="TextBox 5">
              <a:extLst>
                <a:ext uri="{FF2B5EF4-FFF2-40B4-BE49-F238E27FC236}">
                  <a16:creationId xmlns:a16="http://schemas.microsoft.com/office/drawing/2014/main" id="{839481CA-A21C-799B-F80E-C3B1705BC525}"/>
                </a:ext>
              </a:extLst>
            </p:cNvPr>
            <p:cNvSpPr txBox="1"/>
            <p:nvPr/>
          </p:nvSpPr>
          <p:spPr>
            <a:xfrm>
              <a:off x="82193" y="2366057"/>
              <a:ext cx="2558265" cy="2308324"/>
            </a:xfrm>
            <a:prstGeom prst="rect">
              <a:avLst/>
            </a:prstGeom>
            <a:noFill/>
          </p:spPr>
          <p:txBody>
            <a:bodyPr wrap="square" rtlCol="0">
              <a:spAutoFit/>
            </a:bodyPr>
            <a:lstStyle/>
            <a:p>
              <a:r>
                <a:rPr lang="en-GB" sz="2400" dirty="0">
                  <a:solidFill>
                    <a:srgbClr val="0070C0"/>
                  </a:solidFill>
                </a:rPr>
                <a:t>Removing </a:t>
              </a:r>
              <a:r>
                <a:rPr lang="en-GB" sz="2400" dirty="0" err="1">
                  <a:solidFill>
                    <a:srgbClr val="0070C0"/>
                  </a:solidFill>
                </a:rPr>
                <a:t>superadditive</a:t>
              </a:r>
              <a:r>
                <a:rPr lang="en-GB" sz="2400" dirty="0">
                  <a:solidFill>
                    <a:srgbClr val="0070C0"/>
                  </a:solidFill>
                </a:rPr>
                <a:t> units has little effect on task with dense signals (classical task)</a:t>
              </a:r>
            </a:p>
          </p:txBody>
        </p:sp>
        <p:cxnSp>
          <p:nvCxnSpPr>
            <p:cNvPr id="8" name="Straight Arrow Connector 7">
              <a:extLst>
                <a:ext uri="{FF2B5EF4-FFF2-40B4-BE49-F238E27FC236}">
                  <a16:creationId xmlns:a16="http://schemas.microsoft.com/office/drawing/2014/main" id="{F49BE02F-FD39-6C70-DF4F-6AD129045B15}"/>
                </a:ext>
              </a:extLst>
            </p:cNvPr>
            <p:cNvCxnSpPr>
              <a:cxnSpLocks/>
            </p:cNvCxnSpPr>
            <p:nvPr/>
          </p:nvCxnSpPr>
          <p:spPr>
            <a:xfrm>
              <a:off x="2640458" y="3290834"/>
              <a:ext cx="1695236" cy="1096231"/>
            </a:xfrm>
            <a:prstGeom prst="straightConnector1">
              <a:avLst/>
            </a:prstGeom>
            <a:ln w="19050">
              <a:solidFill>
                <a:srgbClr val="0070C0"/>
              </a:solidFill>
              <a:tailEnd type="triangle"/>
            </a:ln>
          </p:spPr>
          <p:style>
            <a:lnRef idx="1">
              <a:schemeClr val="dk1"/>
            </a:lnRef>
            <a:fillRef idx="0">
              <a:schemeClr val="dk1"/>
            </a:fillRef>
            <a:effectRef idx="0">
              <a:schemeClr val="dk1"/>
            </a:effectRef>
            <a:fontRef idx="minor">
              <a:schemeClr val="tx1"/>
            </a:fontRef>
          </p:style>
        </p:cxnSp>
      </p:grpSp>
      <p:grpSp>
        <p:nvGrpSpPr>
          <p:cNvPr id="16" name="Group 15">
            <a:extLst>
              <a:ext uri="{FF2B5EF4-FFF2-40B4-BE49-F238E27FC236}">
                <a16:creationId xmlns:a16="http://schemas.microsoft.com/office/drawing/2014/main" id="{88ED4BE5-1C8C-C3C6-8992-D3A2D217A3D5}"/>
              </a:ext>
            </a:extLst>
          </p:cNvPr>
          <p:cNvGrpSpPr/>
          <p:nvPr/>
        </p:nvGrpSpPr>
        <p:grpSpPr>
          <a:xfrm>
            <a:off x="6308333" y="2370300"/>
            <a:ext cx="5633294" cy="2620029"/>
            <a:chOff x="6308333" y="2370300"/>
            <a:chExt cx="5633294" cy="2620029"/>
          </a:xfrm>
        </p:grpSpPr>
        <p:sp>
          <p:nvSpPr>
            <p:cNvPr id="10" name="TextBox 9">
              <a:extLst>
                <a:ext uri="{FF2B5EF4-FFF2-40B4-BE49-F238E27FC236}">
                  <a16:creationId xmlns:a16="http://schemas.microsoft.com/office/drawing/2014/main" id="{B652BD93-390B-05FC-27F1-BCC68EA2836B}"/>
                </a:ext>
              </a:extLst>
            </p:cNvPr>
            <p:cNvSpPr txBox="1"/>
            <p:nvPr/>
          </p:nvSpPr>
          <p:spPr>
            <a:xfrm>
              <a:off x="9383362" y="2370300"/>
              <a:ext cx="2558265" cy="1938992"/>
            </a:xfrm>
            <a:prstGeom prst="rect">
              <a:avLst/>
            </a:prstGeom>
            <a:noFill/>
          </p:spPr>
          <p:txBody>
            <a:bodyPr wrap="square" rtlCol="0">
              <a:spAutoFit/>
            </a:bodyPr>
            <a:lstStyle/>
            <a:p>
              <a:r>
                <a:rPr lang="en-GB" sz="2400" dirty="0">
                  <a:solidFill>
                    <a:srgbClr val="0070C0"/>
                  </a:solidFill>
                </a:rPr>
                <a:t>But it has a big effect on the task when the signal is sparse (our new task)</a:t>
              </a:r>
            </a:p>
          </p:txBody>
        </p:sp>
        <p:cxnSp>
          <p:nvCxnSpPr>
            <p:cNvPr id="13" name="Straight Arrow Connector 12">
              <a:extLst>
                <a:ext uri="{FF2B5EF4-FFF2-40B4-BE49-F238E27FC236}">
                  <a16:creationId xmlns:a16="http://schemas.microsoft.com/office/drawing/2014/main" id="{536ECBA8-A54A-0856-10FA-C2B1ACB7E065}"/>
                </a:ext>
              </a:extLst>
            </p:cNvPr>
            <p:cNvCxnSpPr>
              <a:cxnSpLocks/>
            </p:cNvCxnSpPr>
            <p:nvPr/>
          </p:nvCxnSpPr>
          <p:spPr>
            <a:xfrm flipH="1">
              <a:off x="6308333" y="3048198"/>
              <a:ext cx="2957243" cy="1942131"/>
            </a:xfrm>
            <a:prstGeom prst="straightConnector1">
              <a:avLst/>
            </a:prstGeom>
            <a:ln w="19050">
              <a:solidFill>
                <a:srgbClr val="0070C0"/>
              </a:solidFill>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034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AEFDA-65DF-7CD6-ECF5-AE65D6D4D6D7}"/>
              </a:ext>
            </a:extLst>
          </p:cNvPr>
          <p:cNvSpPr>
            <a:spLocks noGrp="1"/>
          </p:cNvSpPr>
          <p:nvPr>
            <p:ph type="title"/>
          </p:nvPr>
        </p:nvSpPr>
        <p:spPr/>
        <p:txBody>
          <a:bodyPr/>
          <a:lstStyle/>
          <a:p>
            <a:r>
              <a:rPr lang="en-GB" dirty="0"/>
              <a:t>Why ask this question?</a:t>
            </a:r>
          </a:p>
        </p:txBody>
      </p:sp>
      <p:sp>
        <p:nvSpPr>
          <p:cNvPr id="3" name="Content Placeholder 2">
            <a:extLst>
              <a:ext uri="{FF2B5EF4-FFF2-40B4-BE49-F238E27FC236}">
                <a16:creationId xmlns:a16="http://schemas.microsoft.com/office/drawing/2014/main" id="{6F9F4A71-4DFB-EC11-D806-C06395F767DB}"/>
              </a:ext>
            </a:extLst>
          </p:cNvPr>
          <p:cNvSpPr>
            <a:spLocks noGrp="1"/>
          </p:cNvSpPr>
          <p:nvPr>
            <p:ph idx="1"/>
          </p:nvPr>
        </p:nvSpPr>
        <p:spPr>
          <a:xfrm>
            <a:off x="250374" y="1232807"/>
            <a:ext cx="6362300" cy="4944156"/>
          </a:xfrm>
        </p:spPr>
        <p:txBody>
          <a:bodyPr/>
          <a:lstStyle/>
          <a:p>
            <a:r>
              <a:rPr lang="en-GB" dirty="0"/>
              <a:t>Brain clearly has complex structure.</a:t>
            </a:r>
          </a:p>
          <a:p>
            <a:r>
              <a:rPr lang="en-GB" dirty="0"/>
              <a:t>We know that different brain regions have specific functions, e.g. language areas.</a:t>
            </a:r>
          </a:p>
          <a:p>
            <a:r>
              <a:rPr lang="en-GB" dirty="0"/>
              <a:t>On the other hand, you can rewire visual inputs to auditory cortex in a ferret, and it will learn to ‘see’ (</a:t>
            </a:r>
            <a:r>
              <a:rPr lang="en-GB" dirty="0" err="1"/>
              <a:t>Melchner</a:t>
            </a:r>
            <a:r>
              <a:rPr lang="en-GB" dirty="0"/>
              <a:t> et al. 2000).</a:t>
            </a:r>
          </a:p>
          <a:p>
            <a:r>
              <a:rPr lang="en-GB" dirty="0"/>
              <a:t>(Not very well though…)</a:t>
            </a:r>
          </a:p>
          <a:p>
            <a:r>
              <a:rPr lang="en-GB" dirty="0"/>
              <a:t>And if you believe Roberto Toro, all that complex brain folding shape can just be explained by the mechanics of a growing brain (</a:t>
            </a:r>
            <a:r>
              <a:rPr lang="en-GB" dirty="0" err="1"/>
              <a:t>Foubet</a:t>
            </a:r>
            <a:r>
              <a:rPr lang="en-GB" dirty="0"/>
              <a:t> et al. 2019).</a:t>
            </a:r>
          </a:p>
          <a:p>
            <a:r>
              <a:rPr lang="en-GB" dirty="0"/>
              <a:t>So maybe it doesn’t really mean anything?</a:t>
            </a:r>
          </a:p>
        </p:txBody>
      </p:sp>
      <p:pic>
        <p:nvPicPr>
          <p:cNvPr id="5" name="Picture 4" descr="A close-up of a brain&#10;&#10;AI-generated content may be incorrect.">
            <a:extLst>
              <a:ext uri="{FF2B5EF4-FFF2-40B4-BE49-F238E27FC236}">
                <a16:creationId xmlns:a16="http://schemas.microsoft.com/office/drawing/2014/main" id="{B4A5F642-97F6-81CA-5396-CCB732A34A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7141" y="1098043"/>
            <a:ext cx="4954859" cy="2404362"/>
          </a:xfrm>
          <a:prstGeom prst="rect">
            <a:avLst/>
          </a:prstGeom>
        </p:spPr>
      </p:pic>
      <p:pic>
        <p:nvPicPr>
          <p:cNvPr id="7" name="Picture 6" descr="A different types of shapes&#10;&#10;AI-generated content may be incorrect.">
            <a:extLst>
              <a:ext uri="{FF2B5EF4-FFF2-40B4-BE49-F238E27FC236}">
                <a16:creationId xmlns:a16="http://schemas.microsoft.com/office/drawing/2014/main" id="{E05A9B25-A70A-061E-E673-0C9FA4FD30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4702" y="3625987"/>
            <a:ext cx="4397298" cy="3232014"/>
          </a:xfrm>
          <a:prstGeom prst="rect">
            <a:avLst/>
          </a:prstGeom>
        </p:spPr>
      </p:pic>
    </p:spTree>
    <p:extLst>
      <p:ext uri="{BB962C8B-B14F-4D97-AF65-F5344CB8AC3E}">
        <p14:creationId xmlns:p14="http://schemas.microsoft.com/office/powerpoint/2010/main" val="2296427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31E2E-B19D-C59A-26CE-312B9E63AEEB}"/>
              </a:ext>
            </a:extLst>
          </p:cNvPr>
          <p:cNvSpPr>
            <a:spLocks noGrp="1"/>
          </p:cNvSpPr>
          <p:nvPr>
            <p:ph type="title"/>
          </p:nvPr>
        </p:nvSpPr>
        <p:spPr/>
        <p:txBody>
          <a:bodyPr/>
          <a:lstStyle/>
          <a:p>
            <a:r>
              <a:rPr lang="en-GB" dirty="0"/>
              <a:t>Follow-up: increasing time complexity</a:t>
            </a:r>
          </a:p>
        </p:txBody>
      </p:sp>
      <p:grpSp>
        <p:nvGrpSpPr>
          <p:cNvPr id="51" name="Group 50">
            <a:extLst>
              <a:ext uri="{FF2B5EF4-FFF2-40B4-BE49-F238E27FC236}">
                <a16:creationId xmlns:a16="http://schemas.microsoft.com/office/drawing/2014/main" id="{7EFB2B3E-CBD7-72E4-D4C2-8362F151785B}"/>
              </a:ext>
            </a:extLst>
          </p:cNvPr>
          <p:cNvGrpSpPr/>
          <p:nvPr/>
        </p:nvGrpSpPr>
        <p:grpSpPr>
          <a:xfrm>
            <a:off x="28540" y="1071059"/>
            <a:ext cx="11473988" cy="3222695"/>
            <a:chOff x="28540" y="1071059"/>
            <a:chExt cx="11473988" cy="3222695"/>
          </a:xfrm>
        </p:grpSpPr>
        <p:pic>
          <p:nvPicPr>
            <p:cNvPr id="5" name="Graphic 4" descr="Ear outline">
              <a:extLst>
                <a:ext uri="{FF2B5EF4-FFF2-40B4-BE49-F238E27FC236}">
                  <a16:creationId xmlns:a16="http://schemas.microsoft.com/office/drawing/2014/main" id="{1DA235B3-2516-8281-09A3-E8AF7F347C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5374" y="2314156"/>
              <a:ext cx="914400" cy="914400"/>
            </a:xfrm>
            <a:prstGeom prst="rect">
              <a:avLst/>
            </a:prstGeom>
          </p:spPr>
        </p:pic>
        <p:pic>
          <p:nvPicPr>
            <p:cNvPr id="9" name="Graphic 8" descr="Eye outline">
              <a:extLst>
                <a:ext uri="{FF2B5EF4-FFF2-40B4-BE49-F238E27FC236}">
                  <a16:creationId xmlns:a16="http://schemas.microsoft.com/office/drawing/2014/main" id="{F569F2E6-27AD-187E-1148-D08AFDE70B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5374" y="3024706"/>
              <a:ext cx="914400" cy="914400"/>
            </a:xfrm>
            <a:prstGeom prst="rect">
              <a:avLst/>
            </a:prstGeom>
          </p:spPr>
        </p:pic>
        <p:sp>
          <p:nvSpPr>
            <p:cNvPr id="10" name="Rectangle 9">
              <a:extLst>
                <a:ext uri="{FF2B5EF4-FFF2-40B4-BE49-F238E27FC236}">
                  <a16:creationId xmlns:a16="http://schemas.microsoft.com/office/drawing/2014/main" id="{A467F7C9-18B5-6E83-D30E-40ED4D234D2F}"/>
                </a:ext>
              </a:extLst>
            </p:cNvPr>
            <p:cNvSpPr/>
            <p:nvPr/>
          </p:nvSpPr>
          <p:spPr>
            <a:xfrm>
              <a:off x="1487488" y="2598512"/>
              <a:ext cx="6480720" cy="345688"/>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1437D49-475E-7B02-ADDF-395C7CD30004}"/>
                </a:ext>
              </a:extLst>
            </p:cNvPr>
            <p:cNvSpPr/>
            <p:nvPr/>
          </p:nvSpPr>
          <p:spPr>
            <a:xfrm>
              <a:off x="1487488" y="3309062"/>
              <a:ext cx="6480720" cy="345688"/>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D5C214-8A81-D24A-3EA3-F5622B134188}"/>
                </a:ext>
              </a:extLst>
            </p:cNvPr>
            <p:cNvSpPr/>
            <p:nvPr/>
          </p:nvSpPr>
          <p:spPr>
            <a:xfrm>
              <a:off x="2207568" y="2598512"/>
              <a:ext cx="720078" cy="34568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7546F48-E6D5-E81D-F1A9-977C6C1BCB3D}"/>
                </a:ext>
              </a:extLst>
            </p:cNvPr>
            <p:cNvSpPr/>
            <p:nvPr/>
          </p:nvSpPr>
          <p:spPr>
            <a:xfrm>
              <a:off x="2207568" y="3309062"/>
              <a:ext cx="216023" cy="34568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3EA49E4-D523-2762-4A86-AF243CED869A}"/>
                </a:ext>
              </a:extLst>
            </p:cNvPr>
            <p:cNvSpPr/>
            <p:nvPr/>
          </p:nvSpPr>
          <p:spPr>
            <a:xfrm>
              <a:off x="2465285" y="3309062"/>
              <a:ext cx="462358" cy="34568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35C7F09-4E0B-0A0A-43CE-FBCC1B66340F}"/>
                </a:ext>
              </a:extLst>
            </p:cNvPr>
            <p:cNvSpPr/>
            <p:nvPr/>
          </p:nvSpPr>
          <p:spPr>
            <a:xfrm>
              <a:off x="4218881" y="2598512"/>
              <a:ext cx="292941" cy="34568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546764D-762E-1A77-664B-8ECA005F66A3}"/>
                </a:ext>
              </a:extLst>
            </p:cNvPr>
            <p:cNvSpPr/>
            <p:nvPr/>
          </p:nvSpPr>
          <p:spPr>
            <a:xfrm>
              <a:off x="5375921" y="3309062"/>
              <a:ext cx="1152125" cy="34568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416D4CE-08A4-705E-BB2A-40A4F00A3C51}"/>
                </a:ext>
              </a:extLst>
            </p:cNvPr>
            <p:cNvSpPr/>
            <p:nvPr/>
          </p:nvSpPr>
          <p:spPr>
            <a:xfrm>
              <a:off x="5443014" y="2598512"/>
              <a:ext cx="797001" cy="34568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54628B5-B95C-4C69-B439-C1C8EAE57A3D}"/>
                </a:ext>
              </a:extLst>
            </p:cNvPr>
            <p:cNvSpPr/>
            <p:nvPr/>
          </p:nvSpPr>
          <p:spPr>
            <a:xfrm>
              <a:off x="6312024" y="2598512"/>
              <a:ext cx="221466" cy="34568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21B54C6-F7F3-142C-56DB-9467E0D0A338}"/>
                </a:ext>
              </a:extLst>
            </p:cNvPr>
            <p:cNvSpPr/>
            <p:nvPr/>
          </p:nvSpPr>
          <p:spPr>
            <a:xfrm>
              <a:off x="7248128" y="3309062"/>
              <a:ext cx="144016" cy="34568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a:extLst>
                <a:ext uri="{FF2B5EF4-FFF2-40B4-BE49-F238E27FC236}">
                  <a16:creationId xmlns:a16="http://schemas.microsoft.com/office/drawing/2014/main" id="{988BA513-89D9-361A-FD3E-1224A3A06F1A}"/>
                </a:ext>
              </a:extLst>
            </p:cNvPr>
            <p:cNvCxnSpPr>
              <a:cxnSpLocks/>
            </p:cNvCxnSpPr>
            <p:nvPr/>
          </p:nvCxnSpPr>
          <p:spPr>
            <a:xfrm>
              <a:off x="2927648" y="1700808"/>
              <a:ext cx="0" cy="1953942"/>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96853243-F2C7-6B8F-21A3-297BAFBFD1A6}"/>
                </a:ext>
              </a:extLst>
            </p:cNvPr>
            <p:cNvCxnSpPr>
              <a:cxnSpLocks/>
            </p:cNvCxnSpPr>
            <p:nvPr/>
          </p:nvCxnSpPr>
          <p:spPr>
            <a:xfrm>
              <a:off x="2207568" y="1700808"/>
              <a:ext cx="0" cy="1953942"/>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0C9A552-C69F-CC6E-6C9B-4EE20475165B}"/>
                </a:ext>
              </a:extLst>
            </p:cNvPr>
            <p:cNvCxnSpPr>
              <a:cxnSpLocks/>
            </p:cNvCxnSpPr>
            <p:nvPr/>
          </p:nvCxnSpPr>
          <p:spPr>
            <a:xfrm>
              <a:off x="4223792" y="1700808"/>
              <a:ext cx="0" cy="1953942"/>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39E91844-DA76-67FC-0A27-EA062440A6C0}"/>
                </a:ext>
              </a:extLst>
            </p:cNvPr>
            <p:cNvCxnSpPr>
              <a:cxnSpLocks/>
            </p:cNvCxnSpPr>
            <p:nvPr/>
          </p:nvCxnSpPr>
          <p:spPr>
            <a:xfrm>
              <a:off x="4511824" y="1700808"/>
              <a:ext cx="0" cy="1953942"/>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6F817B88-48B2-F0BB-DAA4-D932396D5F4D}"/>
                </a:ext>
              </a:extLst>
            </p:cNvPr>
            <p:cNvCxnSpPr>
              <a:cxnSpLocks/>
            </p:cNvCxnSpPr>
            <p:nvPr/>
          </p:nvCxnSpPr>
          <p:spPr>
            <a:xfrm>
              <a:off x="5375920" y="1700808"/>
              <a:ext cx="0" cy="1953942"/>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D9C9A516-472C-79F3-4F82-051BFB454B5C}"/>
                </a:ext>
              </a:extLst>
            </p:cNvPr>
            <p:cNvCxnSpPr>
              <a:cxnSpLocks/>
            </p:cNvCxnSpPr>
            <p:nvPr/>
          </p:nvCxnSpPr>
          <p:spPr>
            <a:xfrm>
              <a:off x="6528048" y="1700808"/>
              <a:ext cx="0" cy="1953942"/>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004A20C2-1718-5952-0052-386E7D7FCE4D}"/>
                </a:ext>
              </a:extLst>
            </p:cNvPr>
            <p:cNvCxnSpPr>
              <a:cxnSpLocks/>
            </p:cNvCxnSpPr>
            <p:nvPr/>
          </p:nvCxnSpPr>
          <p:spPr>
            <a:xfrm>
              <a:off x="7248128" y="1700808"/>
              <a:ext cx="0" cy="1953942"/>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8010B32B-1C7A-FB86-A265-6698BE54A66D}"/>
                </a:ext>
              </a:extLst>
            </p:cNvPr>
            <p:cNvCxnSpPr>
              <a:cxnSpLocks/>
            </p:cNvCxnSpPr>
            <p:nvPr/>
          </p:nvCxnSpPr>
          <p:spPr>
            <a:xfrm>
              <a:off x="7392144" y="1700808"/>
              <a:ext cx="0" cy="1953942"/>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30" name="Rectangle 29">
              <a:extLst>
                <a:ext uri="{FF2B5EF4-FFF2-40B4-BE49-F238E27FC236}">
                  <a16:creationId xmlns:a16="http://schemas.microsoft.com/office/drawing/2014/main" id="{196DA4D4-DE68-3E99-B2B6-83DE8F031464}"/>
                </a:ext>
              </a:extLst>
            </p:cNvPr>
            <p:cNvSpPr/>
            <p:nvPr/>
          </p:nvSpPr>
          <p:spPr>
            <a:xfrm>
              <a:off x="9048330" y="2710024"/>
              <a:ext cx="360040" cy="345688"/>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FE2A53A3-7463-47E8-20C6-3ACE6190C310}"/>
                </a:ext>
              </a:extLst>
            </p:cNvPr>
            <p:cNvSpPr/>
            <p:nvPr/>
          </p:nvSpPr>
          <p:spPr>
            <a:xfrm>
              <a:off x="9048330" y="3136218"/>
              <a:ext cx="360038" cy="34568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Straight Arrow Connector 32">
              <a:extLst>
                <a:ext uri="{FF2B5EF4-FFF2-40B4-BE49-F238E27FC236}">
                  <a16:creationId xmlns:a16="http://schemas.microsoft.com/office/drawing/2014/main" id="{126E8023-3058-4EF3-D084-91800B92025B}"/>
                </a:ext>
              </a:extLst>
            </p:cNvPr>
            <p:cNvCxnSpPr/>
            <p:nvPr/>
          </p:nvCxnSpPr>
          <p:spPr>
            <a:xfrm>
              <a:off x="2207568" y="1628800"/>
              <a:ext cx="720075" cy="0"/>
            </a:xfrm>
            <a:prstGeom prst="straightConnector1">
              <a:avLst/>
            </a:prstGeom>
            <a:ln w="19050">
              <a:solidFill>
                <a:srgbClr val="FF0000"/>
              </a:solidFill>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A1F96182-7CA8-036F-086F-2ACD0736DA42}"/>
                </a:ext>
              </a:extLst>
            </p:cNvPr>
            <p:cNvCxnSpPr>
              <a:cxnSpLocks/>
            </p:cNvCxnSpPr>
            <p:nvPr/>
          </p:nvCxnSpPr>
          <p:spPr>
            <a:xfrm>
              <a:off x="4218881" y="1628800"/>
              <a:ext cx="292941" cy="0"/>
            </a:xfrm>
            <a:prstGeom prst="straightConnector1">
              <a:avLst/>
            </a:prstGeom>
            <a:ln w="19050">
              <a:solidFill>
                <a:srgbClr val="FF0000"/>
              </a:solidFill>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DE8876BB-DFF6-ACF0-139B-B1AE3A06938A}"/>
                </a:ext>
              </a:extLst>
            </p:cNvPr>
            <p:cNvCxnSpPr>
              <a:cxnSpLocks/>
            </p:cNvCxnSpPr>
            <p:nvPr/>
          </p:nvCxnSpPr>
          <p:spPr>
            <a:xfrm>
              <a:off x="5375920" y="1640260"/>
              <a:ext cx="1152126" cy="0"/>
            </a:xfrm>
            <a:prstGeom prst="straightConnector1">
              <a:avLst/>
            </a:prstGeom>
            <a:ln w="19050">
              <a:solidFill>
                <a:srgbClr val="FF0000"/>
              </a:solidFill>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476B5C2E-DE72-DE54-2152-D8FD012EB6D2}"/>
                </a:ext>
              </a:extLst>
            </p:cNvPr>
            <p:cNvCxnSpPr>
              <a:cxnSpLocks/>
            </p:cNvCxnSpPr>
            <p:nvPr/>
          </p:nvCxnSpPr>
          <p:spPr>
            <a:xfrm>
              <a:off x="7248128" y="1628800"/>
              <a:ext cx="144016" cy="0"/>
            </a:xfrm>
            <a:prstGeom prst="straightConnector1">
              <a:avLst/>
            </a:prstGeom>
            <a:ln w="19050">
              <a:solidFill>
                <a:srgbClr val="FF0000"/>
              </a:solidFill>
              <a:headEnd type="triangle" w="med" len="med"/>
              <a:tailEnd type="triangle" w="med" len="med"/>
            </a:ln>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E4B753C3-56F5-137A-3D90-B5C08DB4C278}"/>
                </a:ext>
              </a:extLst>
            </p:cNvPr>
            <p:cNvSpPr txBox="1"/>
            <p:nvPr/>
          </p:nvSpPr>
          <p:spPr>
            <a:xfrm>
              <a:off x="9468894" y="2687717"/>
              <a:ext cx="2033634" cy="400110"/>
            </a:xfrm>
            <a:prstGeom prst="rect">
              <a:avLst/>
            </a:prstGeom>
            <a:noFill/>
          </p:spPr>
          <p:txBody>
            <a:bodyPr wrap="none" rtlCol="0">
              <a:spAutoFit/>
            </a:bodyPr>
            <a:lstStyle/>
            <a:p>
              <a:pPr algn="l"/>
              <a:r>
                <a:rPr lang="en-GB" sz="2000" dirty="0"/>
                <a:t>Background noise</a:t>
              </a:r>
            </a:p>
          </p:txBody>
        </p:sp>
        <p:sp>
          <p:nvSpPr>
            <p:cNvPr id="41" name="TextBox 40">
              <a:extLst>
                <a:ext uri="{FF2B5EF4-FFF2-40B4-BE49-F238E27FC236}">
                  <a16:creationId xmlns:a16="http://schemas.microsoft.com/office/drawing/2014/main" id="{B33E99EF-ABC5-98EA-AA05-B49A880E10B3}"/>
                </a:ext>
              </a:extLst>
            </p:cNvPr>
            <p:cNvSpPr txBox="1"/>
            <p:nvPr/>
          </p:nvSpPr>
          <p:spPr>
            <a:xfrm>
              <a:off x="9475046" y="3109007"/>
              <a:ext cx="800219" cy="400110"/>
            </a:xfrm>
            <a:prstGeom prst="rect">
              <a:avLst/>
            </a:prstGeom>
            <a:noFill/>
          </p:spPr>
          <p:txBody>
            <a:bodyPr wrap="none" rtlCol="0">
              <a:spAutoFit/>
            </a:bodyPr>
            <a:lstStyle/>
            <a:p>
              <a:pPr algn="l"/>
              <a:r>
                <a:rPr lang="en-GB" sz="2000" dirty="0"/>
                <a:t>Signal</a:t>
              </a:r>
            </a:p>
          </p:txBody>
        </p:sp>
        <p:cxnSp>
          <p:nvCxnSpPr>
            <p:cNvPr id="43" name="Straight Arrow Connector 42">
              <a:extLst>
                <a:ext uri="{FF2B5EF4-FFF2-40B4-BE49-F238E27FC236}">
                  <a16:creationId xmlns:a16="http://schemas.microsoft.com/office/drawing/2014/main" id="{67B52223-9F55-5D6E-83D5-D1E3AF27491E}"/>
                </a:ext>
              </a:extLst>
            </p:cNvPr>
            <p:cNvCxnSpPr/>
            <p:nvPr/>
          </p:nvCxnSpPr>
          <p:spPr>
            <a:xfrm>
              <a:off x="1487488" y="3940436"/>
              <a:ext cx="6480720" cy="0"/>
            </a:xfrm>
            <a:prstGeom prst="straightConnector1">
              <a:avLst/>
            </a:prstGeom>
            <a:ln w="19050">
              <a:solidFill>
                <a:schemeClr val="bg2">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44" name="TextBox 43">
              <a:extLst>
                <a:ext uri="{FF2B5EF4-FFF2-40B4-BE49-F238E27FC236}">
                  <a16:creationId xmlns:a16="http://schemas.microsoft.com/office/drawing/2014/main" id="{E7EAAAA3-9735-17E5-DE64-55E143213D6E}"/>
                </a:ext>
              </a:extLst>
            </p:cNvPr>
            <p:cNvSpPr txBox="1"/>
            <p:nvPr/>
          </p:nvSpPr>
          <p:spPr>
            <a:xfrm>
              <a:off x="4376630" y="3893644"/>
              <a:ext cx="702436" cy="400110"/>
            </a:xfrm>
            <a:prstGeom prst="rect">
              <a:avLst/>
            </a:prstGeom>
            <a:noFill/>
          </p:spPr>
          <p:txBody>
            <a:bodyPr wrap="none" rtlCol="0">
              <a:spAutoFit/>
            </a:bodyPr>
            <a:lstStyle/>
            <a:p>
              <a:pPr algn="l"/>
              <a:r>
                <a:rPr lang="en-GB" sz="2000" dirty="0">
                  <a:solidFill>
                    <a:schemeClr val="bg2">
                      <a:lumMod val="75000"/>
                    </a:schemeClr>
                  </a:solidFill>
                </a:rPr>
                <a:t>Time</a:t>
              </a:r>
            </a:p>
          </p:txBody>
        </p:sp>
        <p:sp>
          <p:nvSpPr>
            <p:cNvPr id="45" name="TextBox 44">
              <a:extLst>
                <a:ext uri="{FF2B5EF4-FFF2-40B4-BE49-F238E27FC236}">
                  <a16:creationId xmlns:a16="http://schemas.microsoft.com/office/drawing/2014/main" id="{722AD023-8325-66C3-C9C6-36B876F3A122}"/>
                </a:ext>
              </a:extLst>
            </p:cNvPr>
            <p:cNvSpPr txBox="1"/>
            <p:nvPr/>
          </p:nvSpPr>
          <p:spPr>
            <a:xfrm>
              <a:off x="28540" y="1071059"/>
              <a:ext cx="8156785" cy="400110"/>
            </a:xfrm>
            <a:prstGeom prst="rect">
              <a:avLst/>
            </a:prstGeom>
            <a:noFill/>
          </p:spPr>
          <p:txBody>
            <a:bodyPr wrap="none" rtlCol="0">
              <a:spAutoFit/>
            </a:bodyPr>
            <a:lstStyle/>
            <a:p>
              <a:pPr algn="l"/>
              <a:r>
                <a:rPr lang="en-GB" sz="2000" dirty="0"/>
                <a:t>Information is </a:t>
              </a:r>
              <a:r>
                <a:rPr lang="en-GB" sz="2000" b="1" dirty="0"/>
                <a:t>sparse</a:t>
              </a:r>
              <a:r>
                <a:rPr lang="en-GB" sz="2000" dirty="0"/>
                <a:t> but arrives in </a:t>
              </a:r>
              <a:r>
                <a:rPr lang="en-GB" sz="2000" dirty="0">
                  <a:solidFill>
                    <a:srgbClr val="7D1D9C"/>
                  </a:solidFill>
                </a:rPr>
                <a:t>bursts</a:t>
              </a:r>
              <a:r>
                <a:rPr lang="en-GB" sz="2000" dirty="0"/>
                <a:t> and is </a:t>
              </a:r>
              <a:r>
                <a:rPr lang="en-GB" sz="2000" dirty="0">
                  <a:solidFill>
                    <a:srgbClr val="FF0000"/>
                  </a:solidFill>
                </a:rPr>
                <a:t>correlated across modalities</a:t>
              </a:r>
            </a:p>
          </p:txBody>
        </p:sp>
      </p:grpSp>
      <p:pic>
        <p:nvPicPr>
          <p:cNvPr id="47" name="Picture 46" descr="A diagram of a chemical structure&#10;&#10;AI-generated content may be incorrect.">
            <a:extLst>
              <a:ext uri="{FF2B5EF4-FFF2-40B4-BE49-F238E27FC236}">
                <a16:creationId xmlns:a16="http://schemas.microsoft.com/office/drawing/2014/main" id="{3861D3CA-1158-1AAC-D6A3-00537BCA32B1}"/>
              </a:ext>
            </a:extLst>
          </p:cNvPr>
          <p:cNvPicPr>
            <a:picLocks noChangeAspect="1"/>
          </p:cNvPicPr>
          <p:nvPr/>
        </p:nvPicPr>
        <p:blipFill>
          <a:blip r:embed="rId6">
            <a:extLst>
              <a:ext uri="{28A0092B-C50C-407E-A947-70E740481C1C}">
                <a14:useLocalDpi xmlns:a14="http://schemas.microsoft.com/office/drawing/2010/main" val="0"/>
              </a:ext>
            </a:extLst>
          </a:blip>
          <a:srcRect r="56559"/>
          <a:stretch/>
        </p:blipFill>
        <p:spPr>
          <a:xfrm>
            <a:off x="250373" y="4573547"/>
            <a:ext cx="5083513" cy="1969936"/>
          </a:xfrm>
          <a:prstGeom prst="rect">
            <a:avLst/>
          </a:prstGeom>
        </p:spPr>
      </p:pic>
      <p:pic>
        <p:nvPicPr>
          <p:cNvPr id="49" name="Picture 48" descr="A diagram of a chemical structure&#10;&#10;AI-generated content may be incorrect.">
            <a:extLst>
              <a:ext uri="{FF2B5EF4-FFF2-40B4-BE49-F238E27FC236}">
                <a16:creationId xmlns:a16="http://schemas.microsoft.com/office/drawing/2014/main" id="{51604AA3-7DA5-5DAB-17D3-684F17E106CA}"/>
              </a:ext>
            </a:extLst>
          </p:cNvPr>
          <p:cNvPicPr>
            <a:picLocks noChangeAspect="1"/>
          </p:cNvPicPr>
          <p:nvPr/>
        </p:nvPicPr>
        <p:blipFill>
          <a:blip r:embed="rId6">
            <a:extLst>
              <a:ext uri="{28A0092B-C50C-407E-A947-70E740481C1C}">
                <a14:useLocalDpi xmlns:a14="http://schemas.microsoft.com/office/drawing/2010/main" val="0"/>
              </a:ext>
            </a:extLst>
          </a:blip>
          <a:srcRect l="44373" r="24818"/>
          <a:stretch/>
        </p:blipFill>
        <p:spPr>
          <a:xfrm>
            <a:off x="5443014" y="4573547"/>
            <a:ext cx="3605316" cy="1969936"/>
          </a:xfrm>
          <a:prstGeom prst="rect">
            <a:avLst/>
          </a:prstGeom>
        </p:spPr>
      </p:pic>
      <p:pic>
        <p:nvPicPr>
          <p:cNvPr id="50" name="Picture 49" descr="A diagram of a chemical structure&#10;&#10;AI-generated content may be incorrect.">
            <a:extLst>
              <a:ext uri="{FF2B5EF4-FFF2-40B4-BE49-F238E27FC236}">
                <a16:creationId xmlns:a16="http://schemas.microsoft.com/office/drawing/2014/main" id="{E07423F9-4943-AD87-A638-1843A762C317}"/>
              </a:ext>
            </a:extLst>
          </p:cNvPr>
          <p:cNvPicPr>
            <a:picLocks noChangeAspect="1"/>
          </p:cNvPicPr>
          <p:nvPr/>
        </p:nvPicPr>
        <p:blipFill>
          <a:blip r:embed="rId6">
            <a:extLst>
              <a:ext uri="{28A0092B-C50C-407E-A947-70E740481C1C}">
                <a14:useLocalDpi xmlns:a14="http://schemas.microsoft.com/office/drawing/2010/main" val="0"/>
              </a:ext>
            </a:extLst>
          </a:blip>
          <a:srcRect l="76115"/>
          <a:stretch/>
        </p:blipFill>
        <p:spPr>
          <a:xfrm>
            <a:off x="9157458" y="4573547"/>
            <a:ext cx="2795058" cy="1969936"/>
          </a:xfrm>
          <a:prstGeom prst="rect">
            <a:avLst/>
          </a:prstGeom>
        </p:spPr>
      </p:pic>
      <p:pic>
        <p:nvPicPr>
          <p:cNvPr id="52" name="Picture 51">
            <a:extLst>
              <a:ext uri="{FF2B5EF4-FFF2-40B4-BE49-F238E27FC236}">
                <a16:creationId xmlns:a16="http://schemas.microsoft.com/office/drawing/2014/main" id="{0FDA64F9-D16C-97A5-B999-1CFA526D4C0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737851" y="-5136"/>
            <a:ext cx="1454149" cy="1454149"/>
          </a:xfrm>
          <a:prstGeom prst="rect">
            <a:avLst/>
          </a:prstGeom>
        </p:spPr>
      </p:pic>
      <p:sp>
        <p:nvSpPr>
          <p:cNvPr id="53" name="TextBox 52">
            <a:extLst>
              <a:ext uri="{FF2B5EF4-FFF2-40B4-BE49-F238E27FC236}">
                <a16:creationId xmlns:a16="http://schemas.microsoft.com/office/drawing/2014/main" id="{DF79979C-9A43-ABA3-3381-7D5873E5A81C}"/>
              </a:ext>
            </a:extLst>
          </p:cNvPr>
          <p:cNvSpPr txBox="1"/>
          <p:nvPr/>
        </p:nvSpPr>
        <p:spPr>
          <a:xfrm>
            <a:off x="10686321" y="1514367"/>
            <a:ext cx="2033633" cy="369332"/>
          </a:xfrm>
          <a:prstGeom prst="rect">
            <a:avLst/>
          </a:prstGeom>
          <a:noFill/>
        </p:spPr>
        <p:txBody>
          <a:bodyPr wrap="square">
            <a:spAutoFit/>
          </a:bodyPr>
          <a:lstStyle/>
          <a:p>
            <a:r>
              <a:rPr lang="en-GB" dirty="0"/>
              <a:t>Marcus Ghosh</a:t>
            </a:r>
          </a:p>
        </p:txBody>
      </p:sp>
      <p:pic>
        <p:nvPicPr>
          <p:cNvPr id="54" name="Picture 2">
            <a:extLst>
              <a:ext uri="{FF2B5EF4-FFF2-40B4-BE49-F238E27FC236}">
                <a16:creationId xmlns:a16="http://schemas.microsoft.com/office/drawing/2014/main" id="{E2497094-7417-39F6-468A-75617C823DD7}"/>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b="35486"/>
          <a:stretch/>
        </p:blipFill>
        <p:spPr bwMode="auto">
          <a:xfrm>
            <a:off x="8929080" y="-5136"/>
            <a:ext cx="1346185" cy="1454149"/>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ED0B145-BC84-E9A3-F0D2-C940B504C53F}"/>
              </a:ext>
            </a:extLst>
          </p:cNvPr>
          <p:cNvSpPr txBox="1"/>
          <p:nvPr/>
        </p:nvSpPr>
        <p:spPr>
          <a:xfrm>
            <a:off x="8822819" y="1495857"/>
            <a:ext cx="1648176" cy="369332"/>
          </a:xfrm>
          <a:prstGeom prst="rect">
            <a:avLst/>
          </a:prstGeom>
          <a:noFill/>
        </p:spPr>
        <p:txBody>
          <a:bodyPr wrap="square">
            <a:spAutoFit/>
          </a:bodyPr>
          <a:lstStyle/>
          <a:p>
            <a:r>
              <a:rPr lang="en-GB" dirty="0"/>
              <a:t>Swathi Anil</a:t>
            </a:r>
          </a:p>
        </p:txBody>
      </p:sp>
      <p:sp>
        <p:nvSpPr>
          <p:cNvPr id="56" name="TextBox 55">
            <a:extLst>
              <a:ext uri="{FF2B5EF4-FFF2-40B4-BE49-F238E27FC236}">
                <a16:creationId xmlns:a16="http://schemas.microsoft.com/office/drawing/2014/main" id="{093CD332-2C4B-265E-498F-F1A22BBABB11}"/>
              </a:ext>
            </a:extLst>
          </p:cNvPr>
          <p:cNvSpPr txBox="1"/>
          <p:nvPr/>
        </p:nvSpPr>
        <p:spPr>
          <a:xfrm>
            <a:off x="538399" y="6423166"/>
            <a:ext cx="1144416" cy="400110"/>
          </a:xfrm>
          <a:prstGeom prst="rect">
            <a:avLst/>
          </a:prstGeom>
          <a:noFill/>
        </p:spPr>
        <p:txBody>
          <a:bodyPr wrap="none" rtlCol="0">
            <a:spAutoFit/>
          </a:bodyPr>
          <a:lstStyle/>
          <a:p>
            <a:pPr algn="l"/>
            <a:r>
              <a:rPr lang="en-GB" sz="2000" dirty="0">
                <a:solidFill>
                  <a:srgbClr val="000080"/>
                </a:solidFill>
              </a:rPr>
              <a:t>6 params</a:t>
            </a:r>
          </a:p>
        </p:txBody>
      </p:sp>
      <p:sp>
        <p:nvSpPr>
          <p:cNvPr id="57" name="TextBox 56">
            <a:extLst>
              <a:ext uri="{FF2B5EF4-FFF2-40B4-BE49-F238E27FC236}">
                <a16:creationId xmlns:a16="http://schemas.microsoft.com/office/drawing/2014/main" id="{C87D9AC1-61FC-48B9-4739-9DF0D07B1113}"/>
              </a:ext>
            </a:extLst>
          </p:cNvPr>
          <p:cNvSpPr txBox="1"/>
          <p:nvPr/>
        </p:nvSpPr>
        <p:spPr>
          <a:xfrm>
            <a:off x="3168462" y="6424161"/>
            <a:ext cx="1144416" cy="400110"/>
          </a:xfrm>
          <a:prstGeom prst="rect">
            <a:avLst/>
          </a:prstGeom>
          <a:noFill/>
        </p:spPr>
        <p:txBody>
          <a:bodyPr wrap="none" rtlCol="0">
            <a:spAutoFit/>
          </a:bodyPr>
          <a:lstStyle/>
          <a:p>
            <a:pPr algn="l"/>
            <a:r>
              <a:rPr lang="en-GB" sz="2000" dirty="0">
                <a:solidFill>
                  <a:srgbClr val="000080"/>
                </a:solidFill>
              </a:rPr>
              <a:t>9 params</a:t>
            </a:r>
          </a:p>
        </p:txBody>
      </p:sp>
      <p:sp>
        <p:nvSpPr>
          <p:cNvPr id="58" name="TextBox 57">
            <a:extLst>
              <a:ext uri="{FF2B5EF4-FFF2-40B4-BE49-F238E27FC236}">
                <a16:creationId xmlns:a16="http://schemas.microsoft.com/office/drawing/2014/main" id="{9852AA4C-B989-C614-C21D-6E7A64BB8C96}"/>
              </a:ext>
            </a:extLst>
          </p:cNvPr>
          <p:cNvSpPr txBox="1"/>
          <p:nvPr/>
        </p:nvSpPr>
        <p:spPr>
          <a:xfrm>
            <a:off x="6303921" y="6423166"/>
            <a:ext cx="1997919" cy="400110"/>
          </a:xfrm>
          <a:prstGeom prst="rect">
            <a:avLst/>
          </a:prstGeom>
          <a:noFill/>
        </p:spPr>
        <p:txBody>
          <a:bodyPr wrap="none" rtlCol="0">
            <a:spAutoFit/>
          </a:bodyPr>
          <a:lstStyle/>
          <a:p>
            <a:pPr algn="l"/>
            <a:r>
              <a:rPr lang="en-GB" sz="2000" dirty="0">
                <a:solidFill>
                  <a:srgbClr val="000080"/>
                </a:solidFill>
              </a:rPr>
              <a:t>81 to 729 params</a:t>
            </a:r>
          </a:p>
        </p:txBody>
      </p:sp>
      <p:sp>
        <p:nvSpPr>
          <p:cNvPr id="59" name="TextBox 58">
            <a:extLst>
              <a:ext uri="{FF2B5EF4-FFF2-40B4-BE49-F238E27FC236}">
                <a16:creationId xmlns:a16="http://schemas.microsoft.com/office/drawing/2014/main" id="{7EBBC859-515A-D0E1-C578-24D65A2CBEAC}"/>
              </a:ext>
            </a:extLst>
          </p:cNvPr>
          <p:cNvSpPr txBox="1"/>
          <p:nvPr/>
        </p:nvSpPr>
        <p:spPr>
          <a:xfrm>
            <a:off x="9822366" y="6423166"/>
            <a:ext cx="1727909" cy="400110"/>
          </a:xfrm>
          <a:prstGeom prst="rect">
            <a:avLst/>
          </a:prstGeom>
          <a:noFill/>
        </p:spPr>
        <p:txBody>
          <a:bodyPr wrap="none" rtlCol="0">
            <a:spAutoFit/>
          </a:bodyPr>
          <a:lstStyle/>
          <a:p>
            <a:pPr algn="l"/>
            <a:r>
              <a:rPr lang="en-GB" sz="2000" dirty="0">
                <a:solidFill>
                  <a:srgbClr val="000080"/>
                </a:solidFill>
              </a:rPr>
              <a:t>10,903 params</a:t>
            </a:r>
          </a:p>
        </p:txBody>
      </p:sp>
    </p:spTree>
    <p:extLst>
      <p:ext uri="{BB962C8B-B14F-4D97-AF65-F5344CB8AC3E}">
        <p14:creationId xmlns:p14="http://schemas.microsoft.com/office/powerpoint/2010/main" val="4017626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58" grpId="0"/>
      <p:bldP spid="5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FD2F8-ACF9-C7A9-A31E-28D27FC2BFD3}"/>
              </a:ext>
            </a:extLst>
          </p:cNvPr>
          <p:cNvSpPr>
            <a:spLocks noGrp="1"/>
          </p:cNvSpPr>
          <p:nvPr>
            <p:ph type="title"/>
          </p:nvPr>
        </p:nvSpPr>
        <p:spPr/>
        <p:txBody>
          <a:bodyPr/>
          <a:lstStyle/>
          <a:p>
            <a:r>
              <a:rPr lang="en-GB" dirty="0"/>
              <a:t>Result: simpler models seem to work better</a:t>
            </a:r>
          </a:p>
        </p:txBody>
      </p:sp>
      <p:pic>
        <p:nvPicPr>
          <p:cNvPr id="5" name="Picture 4" descr="A graph showing the results of a train test&#10;&#10;AI-generated content may be incorrect.">
            <a:extLst>
              <a:ext uri="{FF2B5EF4-FFF2-40B4-BE49-F238E27FC236}">
                <a16:creationId xmlns:a16="http://schemas.microsoft.com/office/drawing/2014/main" id="{323B8DDF-F274-1364-1BFB-667B1A438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95308"/>
            <a:ext cx="5374888" cy="3242342"/>
          </a:xfrm>
          <a:prstGeom prst="rect">
            <a:avLst/>
          </a:prstGeom>
        </p:spPr>
      </p:pic>
      <p:pic>
        <p:nvPicPr>
          <p:cNvPr id="7" name="Picture 6" descr="A graph of different colored lines&#10;&#10;AI-generated content may be incorrect.">
            <a:extLst>
              <a:ext uri="{FF2B5EF4-FFF2-40B4-BE49-F238E27FC236}">
                <a16:creationId xmlns:a16="http://schemas.microsoft.com/office/drawing/2014/main" id="{13C8D134-F0F4-3966-F54E-3911A93654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2631" y="1087879"/>
            <a:ext cx="6229885" cy="3428366"/>
          </a:xfrm>
          <a:prstGeom prst="rect">
            <a:avLst/>
          </a:prstGeom>
        </p:spPr>
      </p:pic>
      <p:pic>
        <p:nvPicPr>
          <p:cNvPr id="9" name="Picture 8" descr="A graph with lines and numbers&#10;&#10;AI-generated content may be incorrect.">
            <a:extLst>
              <a:ext uri="{FF2B5EF4-FFF2-40B4-BE49-F238E27FC236}">
                <a16:creationId xmlns:a16="http://schemas.microsoft.com/office/drawing/2014/main" id="{929D5D7C-EDAF-D991-6C63-50B111D4B7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2631" y="5067983"/>
            <a:ext cx="6229885" cy="1547737"/>
          </a:xfrm>
          <a:prstGeom prst="rect">
            <a:avLst/>
          </a:prstGeom>
        </p:spPr>
      </p:pic>
      <p:sp>
        <p:nvSpPr>
          <p:cNvPr id="10" name="TextBox 9">
            <a:extLst>
              <a:ext uri="{FF2B5EF4-FFF2-40B4-BE49-F238E27FC236}">
                <a16:creationId xmlns:a16="http://schemas.microsoft.com/office/drawing/2014/main" id="{2C6116A3-3AE1-C464-A7A8-908DDAC1CA0D}"/>
              </a:ext>
            </a:extLst>
          </p:cNvPr>
          <p:cNvSpPr txBox="1"/>
          <p:nvPr/>
        </p:nvSpPr>
        <p:spPr>
          <a:xfrm>
            <a:off x="1012434" y="5333866"/>
            <a:ext cx="3350020" cy="461665"/>
          </a:xfrm>
          <a:prstGeom prst="rect">
            <a:avLst/>
          </a:prstGeom>
          <a:noFill/>
        </p:spPr>
        <p:txBody>
          <a:bodyPr wrap="none" rtlCol="0">
            <a:spAutoFit/>
          </a:bodyPr>
          <a:lstStyle/>
          <a:p>
            <a:pPr algn="l"/>
            <a:r>
              <a:rPr lang="en-GB" sz="2400" dirty="0"/>
              <a:t>k = length of signal bursts</a:t>
            </a:r>
          </a:p>
        </p:txBody>
      </p:sp>
    </p:spTree>
    <p:extLst>
      <p:ext uri="{BB962C8B-B14F-4D97-AF65-F5344CB8AC3E}">
        <p14:creationId xmlns:p14="http://schemas.microsoft.com/office/powerpoint/2010/main" val="223989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8A0C6-0298-502D-6EB7-66F5E073565A}"/>
              </a:ext>
            </a:extLst>
          </p:cNvPr>
          <p:cNvSpPr>
            <a:spLocks noGrp="1"/>
          </p:cNvSpPr>
          <p:nvPr>
            <p:ph type="title"/>
          </p:nvPr>
        </p:nvSpPr>
        <p:spPr/>
        <p:txBody>
          <a:bodyPr/>
          <a:lstStyle/>
          <a:p>
            <a:r>
              <a:rPr lang="en-GB" dirty="0"/>
              <a:t>Preview: more complex set of tasks, more architectures</a:t>
            </a:r>
          </a:p>
        </p:txBody>
      </p:sp>
      <p:sp>
        <p:nvSpPr>
          <p:cNvPr id="4" name="Content Placeholder 3">
            <a:extLst>
              <a:ext uri="{FF2B5EF4-FFF2-40B4-BE49-F238E27FC236}">
                <a16:creationId xmlns:a16="http://schemas.microsoft.com/office/drawing/2014/main" id="{A1CA591A-24F7-38D0-BDA0-0E48782D59A2}"/>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9C85F160-C3F1-B323-8F87-59BD04576B0B}"/>
              </a:ext>
            </a:extLst>
          </p:cNvPr>
          <p:cNvPicPr>
            <a:picLocks noChangeAspect="1"/>
          </p:cNvPicPr>
          <p:nvPr/>
        </p:nvPicPr>
        <p:blipFill>
          <a:blip r:embed="rId3"/>
          <a:stretch>
            <a:fillRect/>
          </a:stretch>
        </p:blipFill>
        <p:spPr>
          <a:xfrm>
            <a:off x="239484" y="994453"/>
            <a:ext cx="11702143" cy="5863547"/>
          </a:xfrm>
          <a:prstGeom prst="rect">
            <a:avLst/>
          </a:prstGeom>
        </p:spPr>
      </p:pic>
      <p:pic>
        <p:nvPicPr>
          <p:cNvPr id="7" name="Picture 6">
            <a:extLst>
              <a:ext uri="{FF2B5EF4-FFF2-40B4-BE49-F238E27FC236}">
                <a16:creationId xmlns:a16="http://schemas.microsoft.com/office/drawing/2014/main" id="{BEC676BF-7B94-58A5-6B53-6B760999AC19}"/>
              </a:ext>
            </a:extLst>
          </p:cNvPr>
          <p:cNvPicPr>
            <a:picLocks noChangeAspect="1"/>
          </p:cNvPicPr>
          <p:nvPr/>
        </p:nvPicPr>
        <p:blipFill>
          <a:blip r:embed="rId4"/>
          <a:stretch>
            <a:fillRect/>
          </a:stretch>
        </p:blipFill>
        <p:spPr>
          <a:xfrm>
            <a:off x="-5445" y="1812412"/>
            <a:ext cx="12192000" cy="2113814"/>
          </a:xfrm>
          <a:prstGeom prst="rect">
            <a:avLst/>
          </a:prstGeom>
        </p:spPr>
      </p:pic>
      <p:pic>
        <p:nvPicPr>
          <p:cNvPr id="8" name="Picture 7">
            <a:extLst>
              <a:ext uri="{FF2B5EF4-FFF2-40B4-BE49-F238E27FC236}">
                <a16:creationId xmlns:a16="http://schemas.microsoft.com/office/drawing/2014/main" id="{3B80D81D-36DA-A182-1C22-43D556B61C45}"/>
              </a:ext>
            </a:extLst>
          </p:cNvPr>
          <p:cNvPicPr>
            <a:picLocks noChangeAspect="1"/>
          </p:cNvPicPr>
          <p:nvPr/>
        </p:nvPicPr>
        <p:blipFill>
          <a:blip r:embed="rId5"/>
          <a:stretch>
            <a:fillRect/>
          </a:stretch>
        </p:blipFill>
        <p:spPr>
          <a:xfrm>
            <a:off x="3852877" y="3515482"/>
            <a:ext cx="3741103" cy="3342518"/>
          </a:xfrm>
          <a:prstGeom prst="rect">
            <a:avLst/>
          </a:prstGeom>
        </p:spPr>
      </p:pic>
      <p:pic>
        <p:nvPicPr>
          <p:cNvPr id="9" name="Picture 8">
            <a:extLst>
              <a:ext uri="{FF2B5EF4-FFF2-40B4-BE49-F238E27FC236}">
                <a16:creationId xmlns:a16="http://schemas.microsoft.com/office/drawing/2014/main" id="{A37689D7-75AF-1CFF-2913-1DE8B4A226D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229278" y="-5135"/>
            <a:ext cx="962722" cy="962722"/>
          </a:xfrm>
          <a:prstGeom prst="rect">
            <a:avLst/>
          </a:prstGeom>
        </p:spPr>
      </p:pic>
    </p:spTree>
    <p:extLst>
      <p:ext uri="{BB962C8B-B14F-4D97-AF65-F5344CB8AC3E}">
        <p14:creationId xmlns:p14="http://schemas.microsoft.com/office/powerpoint/2010/main" val="1494906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318F8-DB52-E045-5E9B-958FE1AA314D}"/>
              </a:ext>
            </a:extLst>
          </p:cNvPr>
          <p:cNvSpPr>
            <a:spLocks noGrp="1"/>
          </p:cNvSpPr>
          <p:nvPr>
            <p:ph type="title"/>
          </p:nvPr>
        </p:nvSpPr>
        <p:spPr/>
        <p:txBody>
          <a:bodyPr/>
          <a:lstStyle/>
          <a:p>
            <a:r>
              <a:rPr lang="en-GB" dirty="0"/>
              <a:t>Conclusion / discussion</a:t>
            </a:r>
          </a:p>
        </p:txBody>
      </p:sp>
      <p:sp>
        <p:nvSpPr>
          <p:cNvPr id="3" name="Content Placeholder 2">
            <a:extLst>
              <a:ext uri="{FF2B5EF4-FFF2-40B4-BE49-F238E27FC236}">
                <a16:creationId xmlns:a16="http://schemas.microsoft.com/office/drawing/2014/main" id="{B8A78D30-3065-2A9F-191A-C4CB76A1A350}"/>
              </a:ext>
            </a:extLst>
          </p:cNvPr>
          <p:cNvSpPr>
            <a:spLocks noGrp="1"/>
          </p:cNvSpPr>
          <p:nvPr>
            <p:ph idx="1"/>
          </p:nvPr>
        </p:nvSpPr>
        <p:spPr/>
        <p:txBody>
          <a:bodyPr/>
          <a:lstStyle/>
          <a:p>
            <a:pPr marL="0" indent="0">
              <a:buNone/>
            </a:pPr>
            <a:r>
              <a:rPr lang="en-GB" dirty="0"/>
              <a:t>Did we answer the question of what neural architectures are good for?</a:t>
            </a:r>
          </a:p>
          <a:p>
            <a:pPr marL="0" indent="0">
              <a:buNone/>
            </a:pPr>
            <a:r>
              <a:rPr lang="en-GB" dirty="0">
                <a:solidFill>
                  <a:srgbClr val="C00000"/>
                </a:solidFill>
              </a:rPr>
              <a:t>No. Of course not. </a:t>
            </a:r>
            <a:r>
              <a:rPr lang="en-GB" dirty="0">
                <a:solidFill>
                  <a:schemeClr val="bg1">
                    <a:lumMod val="65000"/>
                  </a:schemeClr>
                </a:solidFill>
              </a:rPr>
              <a:t>Sorry for suggesting that I would answer this in my social media posts.</a:t>
            </a:r>
          </a:p>
          <a:p>
            <a:pPr marL="0" indent="0">
              <a:buNone/>
            </a:pPr>
            <a:r>
              <a:rPr lang="en-GB" dirty="0">
                <a:solidFill>
                  <a:srgbClr val="000080"/>
                </a:solidFill>
              </a:rPr>
              <a:t>But, we have some cool theory-based methods that can start to answer these.</a:t>
            </a:r>
          </a:p>
          <a:p>
            <a:pPr marL="0" indent="0">
              <a:buNone/>
            </a:pPr>
            <a:r>
              <a:rPr lang="en-GB" dirty="0">
                <a:solidFill>
                  <a:schemeClr val="bg1">
                    <a:lumMod val="65000"/>
                  </a:schemeClr>
                </a:solidFill>
              </a:rPr>
              <a:t>We saw that:</a:t>
            </a:r>
          </a:p>
          <a:p>
            <a:r>
              <a:rPr lang="en-GB" dirty="0"/>
              <a:t>Structural and functional modularity are not necessarily linked.</a:t>
            </a:r>
          </a:p>
          <a:p>
            <a:r>
              <a:rPr lang="en-GB" dirty="0"/>
              <a:t>Although maybe they are when resources are tight.</a:t>
            </a:r>
          </a:p>
          <a:p>
            <a:r>
              <a:rPr lang="en-GB" dirty="0"/>
              <a:t>In a multimodal setting, as task complexity increases, the importance of architecture and nonlinear neurons increases.</a:t>
            </a:r>
          </a:p>
          <a:p>
            <a:r>
              <a:rPr lang="en-GB" dirty="0"/>
              <a:t>Just jumping straight to a full recurrent neural network may not be ideal, either for performance or understanding.</a:t>
            </a:r>
          </a:p>
          <a:p>
            <a:pPr marL="0" indent="0">
              <a:buNone/>
            </a:pPr>
            <a:r>
              <a:rPr lang="en-GB" dirty="0">
                <a:solidFill>
                  <a:schemeClr val="bg1">
                    <a:lumMod val="65000"/>
                  </a:schemeClr>
                </a:solidFill>
              </a:rPr>
              <a:t>Big take home for me is this:</a:t>
            </a:r>
          </a:p>
          <a:p>
            <a:pPr marL="0" indent="0">
              <a:buNone/>
            </a:pPr>
            <a:r>
              <a:rPr lang="en-GB" b="1" dirty="0">
                <a:solidFill>
                  <a:srgbClr val="7D1D9C"/>
                </a:solidFill>
              </a:rPr>
              <a:t>We need to study more complex tasks but in a controlled way.</a:t>
            </a:r>
            <a:r>
              <a:rPr lang="en-GB" dirty="0">
                <a:solidFill>
                  <a:srgbClr val="7D1D9C"/>
                </a:solidFill>
              </a:rPr>
              <a:t> </a:t>
            </a:r>
            <a:r>
              <a:rPr lang="en-GB" dirty="0"/>
              <a:t>Challenging!</a:t>
            </a:r>
          </a:p>
        </p:txBody>
      </p:sp>
    </p:spTree>
    <p:extLst>
      <p:ext uri="{BB962C8B-B14F-4D97-AF65-F5344CB8AC3E}">
        <p14:creationId xmlns:p14="http://schemas.microsoft.com/office/powerpoint/2010/main" val="148078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6EE17-E7D6-9888-AD63-5B78C64AB7FB}"/>
              </a:ext>
            </a:extLst>
          </p:cNvPr>
          <p:cNvSpPr>
            <a:spLocks noGrp="1"/>
          </p:cNvSpPr>
          <p:nvPr>
            <p:ph type="title"/>
          </p:nvPr>
        </p:nvSpPr>
        <p:spPr/>
        <p:txBody>
          <a:bodyPr/>
          <a:lstStyle/>
          <a:p>
            <a:r>
              <a:rPr lang="en-GB" dirty="0"/>
              <a:t>Thanks!</a:t>
            </a:r>
          </a:p>
        </p:txBody>
      </p:sp>
      <p:pic>
        <p:nvPicPr>
          <p:cNvPr id="4" name="Picture 3">
            <a:extLst>
              <a:ext uri="{FF2B5EF4-FFF2-40B4-BE49-F238E27FC236}">
                <a16:creationId xmlns:a16="http://schemas.microsoft.com/office/drawing/2014/main" id="{6DEE4022-76F3-968F-8E5E-7AAB7A5FA5C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1478" y="1132623"/>
            <a:ext cx="1454149" cy="1454149"/>
          </a:xfrm>
          <a:prstGeom prst="rect">
            <a:avLst/>
          </a:prstGeom>
        </p:spPr>
      </p:pic>
      <p:sp>
        <p:nvSpPr>
          <p:cNvPr id="5" name="TextBox 4">
            <a:extLst>
              <a:ext uri="{FF2B5EF4-FFF2-40B4-BE49-F238E27FC236}">
                <a16:creationId xmlns:a16="http://schemas.microsoft.com/office/drawing/2014/main" id="{A4D14E85-5DC6-116D-A148-19D4AF146A60}"/>
              </a:ext>
            </a:extLst>
          </p:cNvPr>
          <p:cNvSpPr txBox="1"/>
          <p:nvPr/>
        </p:nvSpPr>
        <p:spPr>
          <a:xfrm>
            <a:off x="2035627" y="1755775"/>
            <a:ext cx="2519265" cy="830997"/>
          </a:xfrm>
          <a:prstGeom prst="rect">
            <a:avLst/>
          </a:prstGeom>
          <a:noFill/>
        </p:spPr>
        <p:txBody>
          <a:bodyPr wrap="square">
            <a:spAutoFit/>
          </a:bodyPr>
          <a:lstStyle/>
          <a:p>
            <a:r>
              <a:rPr lang="en-GB" sz="2400" dirty="0"/>
              <a:t>Gabriel Béna</a:t>
            </a:r>
          </a:p>
          <a:p>
            <a:r>
              <a:rPr lang="en-GB" sz="2400" dirty="0">
                <a:solidFill>
                  <a:schemeClr val="bg1">
                    <a:lumMod val="65000"/>
                  </a:schemeClr>
                </a:solidFill>
              </a:rPr>
              <a:t>PhD student 2021-</a:t>
            </a:r>
          </a:p>
        </p:txBody>
      </p:sp>
      <p:pic>
        <p:nvPicPr>
          <p:cNvPr id="6" name="Picture 5" descr="A qr code on a white background&#10;&#10;AI-generated content may be incorrect.">
            <a:extLst>
              <a:ext uri="{FF2B5EF4-FFF2-40B4-BE49-F238E27FC236}">
                <a16:creationId xmlns:a16="http://schemas.microsoft.com/office/drawing/2014/main" id="{7FF0769A-65EB-EE49-9667-C40BA0E388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9413" y="1019638"/>
            <a:ext cx="1680117" cy="1680117"/>
          </a:xfrm>
          <a:prstGeom prst="rect">
            <a:avLst/>
          </a:prstGeom>
        </p:spPr>
      </p:pic>
      <p:sp>
        <p:nvSpPr>
          <p:cNvPr id="7" name="TextBox 6">
            <a:extLst>
              <a:ext uri="{FF2B5EF4-FFF2-40B4-BE49-F238E27FC236}">
                <a16:creationId xmlns:a16="http://schemas.microsoft.com/office/drawing/2014/main" id="{A94AC114-2571-8081-D13D-A734E81C2244}"/>
              </a:ext>
            </a:extLst>
          </p:cNvPr>
          <p:cNvSpPr txBox="1"/>
          <p:nvPr/>
        </p:nvSpPr>
        <p:spPr>
          <a:xfrm>
            <a:off x="7064524" y="1878886"/>
            <a:ext cx="2981907" cy="707886"/>
          </a:xfrm>
          <a:prstGeom prst="rect">
            <a:avLst/>
          </a:prstGeom>
          <a:noFill/>
        </p:spPr>
        <p:txBody>
          <a:bodyPr wrap="square" rtlCol="0">
            <a:spAutoFit/>
          </a:bodyPr>
          <a:lstStyle/>
          <a:p>
            <a:pPr algn="r"/>
            <a:r>
              <a:rPr lang="en-GB" sz="2000" dirty="0"/>
              <a:t>Béna and Goodman (2025)</a:t>
            </a:r>
            <a:br>
              <a:rPr lang="en-GB" sz="2000" dirty="0"/>
            </a:br>
            <a:r>
              <a:rPr lang="en-GB" sz="2000" dirty="0"/>
              <a:t>Nature Comms</a:t>
            </a:r>
          </a:p>
        </p:txBody>
      </p:sp>
      <p:pic>
        <p:nvPicPr>
          <p:cNvPr id="8" name="Picture 7">
            <a:extLst>
              <a:ext uri="{FF2B5EF4-FFF2-40B4-BE49-F238E27FC236}">
                <a16:creationId xmlns:a16="http://schemas.microsoft.com/office/drawing/2014/main" id="{C39DA5E7-9309-75CF-6DB3-203FD4F9219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1478" y="2812739"/>
            <a:ext cx="1454149" cy="1454149"/>
          </a:xfrm>
          <a:prstGeom prst="rect">
            <a:avLst/>
          </a:prstGeom>
        </p:spPr>
      </p:pic>
      <p:pic>
        <p:nvPicPr>
          <p:cNvPr id="10" name="Picture 9">
            <a:extLst>
              <a:ext uri="{FF2B5EF4-FFF2-40B4-BE49-F238E27FC236}">
                <a16:creationId xmlns:a16="http://schemas.microsoft.com/office/drawing/2014/main" id="{EC86B137-9305-CC15-8B88-468F0C37877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272398" y="2812739"/>
            <a:ext cx="1454149" cy="1454149"/>
          </a:xfrm>
          <a:prstGeom prst="rect">
            <a:avLst/>
          </a:prstGeom>
          <a:ln>
            <a:noFill/>
          </a:ln>
        </p:spPr>
      </p:pic>
      <p:sp>
        <p:nvSpPr>
          <p:cNvPr id="12" name="TextBox 11">
            <a:extLst>
              <a:ext uri="{FF2B5EF4-FFF2-40B4-BE49-F238E27FC236}">
                <a16:creationId xmlns:a16="http://schemas.microsoft.com/office/drawing/2014/main" id="{4BB55E88-78BA-506D-8D19-ECA91CAFC22F}"/>
              </a:ext>
            </a:extLst>
          </p:cNvPr>
          <p:cNvSpPr txBox="1"/>
          <p:nvPr/>
        </p:nvSpPr>
        <p:spPr>
          <a:xfrm>
            <a:off x="2035627" y="3430982"/>
            <a:ext cx="2904892" cy="830997"/>
          </a:xfrm>
          <a:prstGeom prst="rect">
            <a:avLst/>
          </a:prstGeom>
          <a:noFill/>
        </p:spPr>
        <p:txBody>
          <a:bodyPr wrap="square">
            <a:spAutoFit/>
          </a:bodyPr>
          <a:lstStyle/>
          <a:p>
            <a:r>
              <a:rPr lang="en-GB" sz="2400" dirty="0"/>
              <a:t>Marcus Ghosh</a:t>
            </a:r>
          </a:p>
          <a:p>
            <a:r>
              <a:rPr lang="en-GB" sz="2400" dirty="0">
                <a:solidFill>
                  <a:schemeClr val="bg1">
                    <a:lumMod val="65000"/>
                  </a:schemeClr>
                </a:solidFill>
              </a:rPr>
              <a:t>Postdoc fellow 2021-</a:t>
            </a:r>
          </a:p>
        </p:txBody>
      </p:sp>
      <p:sp>
        <p:nvSpPr>
          <p:cNvPr id="13" name="TextBox 12">
            <a:extLst>
              <a:ext uri="{FF2B5EF4-FFF2-40B4-BE49-F238E27FC236}">
                <a16:creationId xmlns:a16="http://schemas.microsoft.com/office/drawing/2014/main" id="{39DF7FB3-C417-194E-C18C-38AC98F1FEAB}"/>
              </a:ext>
            </a:extLst>
          </p:cNvPr>
          <p:cNvSpPr txBox="1"/>
          <p:nvPr/>
        </p:nvSpPr>
        <p:spPr>
          <a:xfrm>
            <a:off x="5053073" y="3536361"/>
            <a:ext cx="4993358" cy="707886"/>
          </a:xfrm>
          <a:prstGeom prst="rect">
            <a:avLst/>
          </a:prstGeom>
          <a:noFill/>
        </p:spPr>
        <p:txBody>
          <a:bodyPr wrap="square" rtlCol="0">
            <a:spAutoFit/>
          </a:bodyPr>
          <a:lstStyle/>
          <a:p>
            <a:pPr algn="r"/>
            <a:r>
              <a:rPr lang="en-GB" sz="2000" dirty="0"/>
              <a:t>Ghosh, Béna, Bormuth and Goodman (2024)</a:t>
            </a:r>
            <a:br>
              <a:rPr lang="en-GB" sz="2000" dirty="0"/>
            </a:br>
            <a:r>
              <a:rPr lang="en-GB" sz="2000" dirty="0"/>
              <a:t>PLOS CB</a:t>
            </a:r>
          </a:p>
        </p:txBody>
      </p:sp>
      <p:pic>
        <p:nvPicPr>
          <p:cNvPr id="14" name="Picture 2">
            <a:extLst>
              <a:ext uri="{FF2B5EF4-FFF2-40B4-BE49-F238E27FC236}">
                <a16:creationId xmlns:a16="http://schemas.microsoft.com/office/drawing/2014/main" id="{AB31A600-C2F7-EFCF-DDCB-3E80C871F55E}"/>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b="35486"/>
          <a:stretch/>
        </p:blipFill>
        <p:spPr bwMode="auto">
          <a:xfrm>
            <a:off x="581477" y="4492855"/>
            <a:ext cx="1454149" cy="157077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238B701-5A1A-EAB1-D9B2-98ACB4D2A6F5}"/>
              </a:ext>
            </a:extLst>
          </p:cNvPr>
          <p:cNvSpPr txBox="1"/>
          <p:nvPr/>
        </p:nvSpPr>
        <p:spPr>
          <a:xfrm>
            <a:off x="2035626" y="5232630"/>
            <a:ext cx="2904892" cy="830997"/>
          </a:xfrm>
          <a:prstGeom prst="rect">
            <a:avLst/>
          </a:prstGeom>
          <a:noFill/>
        </p:spPr>
        <p:txBody>
          <a:bodyPr wrap="square">
            <a:spAutoFit/>
          </a:bodyPr>
          <a:lstStyle/>
          <a:p>
            <a:r>
              <a:rPr lang="en-GB" sz="2400" dirty="0"/>
              <a:t>Swathi Anil</a:t>
            </a:r>
          </a:p>
          <a:p>
            <a:r>
              <a:rPr lang="en-GB" sz="2400" dirty="0">
                <a:solidFill>
                  <a:schemeClr val="bg1">
                    <a:lumMod val="65000"/>
                  </a:schemeClr>
                </a:solidFill>
              </a:rPr>
              <a:t>Visiting PhD (2024)</a:t>
            </a:r>
          </a:p>
        </p:txBody>
      </p:sp>
      <p:sp>
        <p:nvSpPr>
          <p:cNvPr id="16" name="TextBox 15">
            <a:extLst>
              <a:ext uri="{FF2B5EF4-FFF2-40B4-BE49-F238E27FC236}">
                <a16:creationId xmlns:a16="http://schemas.microsoft.com/office/drawing/2014/main" id="{9AF10EF9-7C74-1B3B-0375-54DCD59F02D5}"/>
              </a:ext>
            </a:extLst>
          </p:cNvPr>
          <p:cNvSpPr txBox="1"/>
          <p:nvPr/>
        </p:nvSpPr>
        <p:spPr>
          <a:xfrm>
            <a:off x="5053072" y="5338009"/>
            <a:ext cx="4993358" cy="707886"/>
          </a:xfrm>
          <a:prstGeom prst="rect">
            <a:avLst/>
          </a:prstGeom>
          <a:noFill/>
        </p:spPr>
        <p:txBody>
          <a:bodyPr wrap="square" rtlCol="0">
            <a:spAutoFit/>
          </a:bodyPr>
          <a:lstStyle/>
          <a:p>
            <a:pPr algn="r"/>
            <a:r>
              <a:rPr lang="en-GB" sz="2000" dirty="0"/>
              <a:t>Anil, Ghosh and Goodman (2024)</a:t>
            </a:r>
            <a:br>
              <a:rPr lang="en-GB" sz="2000" dirty="0"/>
            </a:br>
            <a:r>
              <a:rPr lang="en-GB" sz="2000" dirty="0"/>
              <a:t>Preprint</a:t>
            </a:r>
          </a:p>
        </p:txBody>
      </p:sp>
      <p:pic>
        <p:nvPicPr>
          <p:cNvPr id="18" name="Picture 17" descr="A qr code on a white background&#10;&#10;AI-generated content may be incorrect.">
            <a:extLst>
              <a:ext uri="{FF2B5EF4-FFF2-40B4-BE49-F238E27FC236}">
                <a16:creationId xmlns:a16="http://schemas.microsoft.com/office/drawing/2014/main" id="{09F9F16C-60EE-D5E0-0712-25824ABA28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59412" y="4497950"/>
            <a:ext cx="1680118" cy="1680118"/>
          </a:xfrm>
          <a:prstGeom prst="rect">
            <a:avLst/>
          </a:prstGeom>
        </p:spPr>
      </p:pic>
      <p:sp>
        <p:nvSpPr>
          <p:cNvPr id="19" name="TextBox 18">
            <a:extLst>
              <a:ext uri="{FF2B5EF4-FFF2-40B4-BE49-F238E27FC236}">
                <a16:creationId xmlns:a16="http://schemas.microsoft.com/office/drawing/2014/main" id="{47ACA63D-E7EA-7935-B008-9E579B41CE04}"/>
              </a:ext>
            </a:extLst>
          </p:cNvPr>
          <p:cNvSpPr txBox="1"/>
          <p:nvPr/>
        </p:nvSpPr>
        <p:spPr>
          <a:xfrm>
            <a:off x="0" y="6374046"/>
            <a:ext cx="12192000" cy="461665"/>
          </a:xfrm>
          <a:prstGeom prst="rect">
            <a:avLst/>
          </a:prstGeom>
          <a:noFill/>
        </p:spPr>
        <p:txBody>
          <a:bodyPr wrap="square" rtlCol="0">
            <a:spAutoFit/>
          </a:bodyPr>
          <a:lstStyle/>
          <a:p>
            <a:pPr algn="ctr"/>
            <a:r>
              <a:rPr lang="en-GB" sz="2400" dirty="0"/>
              <a:t>And </a:t>
            </a:r>
            <a:r>
              <a:rPr lang="en-GB" sz="2400" b="1" dirty="0">
                <a:solidFill>
                  <a:srgbClr val="7030A0"/>
                </a:solidFill>
              </a:rPr>
              <a:t>thank you</a:t>
            </a:r>
            <a:r>
              <a:rPr lang="en-GB" sz="2400" dirty="0"/>
              <a:t> for listening!</a:t>
            </a:r>
            <a:endParaRPr lang="en-GB" sz="2400" dirty="0">
              <a:solidFill>
                <a:schemeClr val="bg1">
                  <a:lumMod val="65000"/>
                </a:schemeClr>
              </a:solidFill>
            </a:endParaRPr>
          </a:p>
        </p:txBody>
      </p:sp>
    </p:spTree>
    <p:extLst>
      <p:ext uri="{BB962C8B-B14F-4D97-AF65-F5344CB8AC3E}">
        <p14:creationId xmlns:p14="http://schemas.microsoft.com/office/powerpoint/2010/main" val="2949611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1DF92-010D-4C6B-0A52-B24880250B85}"/>
              </a:ext>
            </a:extLst>
          </p:cNvPr>
          <p:cNvSpPr>
            <a:spLocks noGrp="1"/>
          </p:cNvSpPr>
          <p:nvPr>
            <p:ph type="title"/>
          </p:nvPr>
        </p:nvSpPr>
        <p:spPr/>
        <p:txBody>
          <a:bodyPr/>
          <a:lstStyle/>
          <a:p>
            <a:r>
              <a:rPr lang="en-GB" dirty="0"/>
              <a:t>How can we ask and answer this question?</a:t>
            </a:r>
          </a:p>
        </p:txBody>
      </p:sp>
      <p:sp>
        <p:nvSpPr>
          <p:cNvPr id="3" name="Content Placeholder 2">
            <a:extLst>
              <a:ext uri="{FF2B5EF4-FFF2-40B4-BE49-F238E27FC236}">
                <a16:creationId xmlns:a16="http://schemas.microsoft.com/office/drawing/2014/main" id="{BB3E4C4C-6361-331E-D81F-351882BEB176}"/>
              </a:ext>
            </a:extLst>
          </p:cNvPr>
          <p:cNvSpPr>
            <a:spLocks noGrp="1"/>
          </p:cNvSpPr>
          <p:nvPr>
            <p:ph idx="1"/>
          </p:nvPr>
        </p:nvSpPr>
        <p:spPr/>
        <p:txBody>
          <a:bodyPr/>
          <a:lstStyle/>
          <a:p>
            <a:pPr marL="0" indent="0">
              <a:buNone/>
            </a:pPr>
            <a:r>
              <a:rPr lang="en-GB" dirty="0"/>
              <a:t>What are some of the possible answers as to why the brain is structured the way it is?</a:t>
            </a:r>
          </a:p>
          <a:p>
            <a:r>
              <a:rPr lang="en-GB" dirty="0"/>
              <a:t>One possibility is that there is some necessary link between structure and function. The brain couldn’t do the things it needs to do if it had a different structure. Or a weaker version, it would do them less well.</a:t>
            </a:r>
          </a:p>
          <a:p>
            <a:r>
              <a:rPr lang="en-GB" dirty="0"/>
              <a:t>Maybe the system just happened to evolve that way (exaptation) but could equally well have been different.</a:t>
            </a:r>
          </a:p>
          <a:p>
            <a:r>
              <a:rPr lang="en-GB" dirty="0"/>
              <a:t>Causal effects may be complicated (e.g. you need areas A or B to do task X; or you need areas A and B)</a:t>
            </a:r>
          </a:p>
          <a:p>
            <a:pPr marL="0" indent="0">
              <a:buNone/>
            </a:pPr>
            <a:r>
              <a:rPr lang="en-GB" dirty="0"/>
              <a:t>All of this is tricky to establish.</a:t>
            </a:r>
          </a:p>
        </p:txBody>
      </p:sp>
    </p:spTree>
    <p:extLst>
      <p:ext uri="{BB962C8B-B14F-4D97-AF65-F5344CB8AC3E}">
        <p14:creationId xmlns:p14="http://schemas.microsoft.com/office/powerpoint/2010/main" val="291659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0B7407B-5A15-98DA-CE7D-C1CDDB6398B6}"/>
              </a:ext>
            </a:extLst>
          </p:cNvPr>
          <p:cNvGrpSpPr/>
          <p:nvPr/>
        </p:nvGrpSpPr>
        <p:grpSpPr>
          <a:xfrm>
            <a:off x="1" y="4047833"/>
            <a:ext cx="12191999" cy="6260747"/>
            <a:chOff x="1" y="3442651"/>
            <a:chExt cx="12191999" cy="6260747"/>
          </a:xfrm>
        </p:grpSpPr>
        <p:pic>
          <p:nvPicPr>
            <p:cNvPr id="5" name="Picture 4">
              <a:extLst>
                <a:ext uri="{FF2B5EF4-FFF2-40B4-BE49-F238E27FC236}">
                  <a16:creationId xmlns:a16="http://schemas.microsoft.com/office/drawing/2014/main" id="{79616A38-FAF8-A39C-90D0-4FA7D892D825}"/>
                </a:ext>
              </a:extLst>
            </p:cNvPr>
            <p:cNvPicPr>
              <a:picLocks noChangeAspect="1"/>
            </p:cNvPicPr>
            <p:nvPr/>
          </p:nvPicPr>
          <p:blipFill>
            <a:blip r:embed="rId3"/>
            <a:stretch>
              <a:fillRect/>
            </a:stretch>
          </p:blipFill>
          <p:spPr>
            <a:xfrm>
              <a:off x="1" y="3489583"/>
              <a:ext cx="3291840" cy="3596717"/>
            </a:xfrm>
            <a:prstGeom prst="rect">
              <a:avLst/>
            </a:prstGeom>
          </p:spPr>
        </p:pic>
        <p:pic>
          <p:nvPicPr>
            <p:cNvPr id="7" name="Picture 6">
              <a:extLst>
                <a:ext uri="{FF2B5EF4-FFF2-40B4-BE49-F238E27FC236}">
                  <a16:creationId xmlns:a16="http://schemas.microsoft.com/office/drawing/2014/main" id="{8CDB4660-61E8-43CA-5DF8-A31DF5724C7F}"/>
                </a:ext>
              </a:extLst>
            </p:cNvPr>
            <p:cNvPicPr>
              <a:picLocks noChangeAspect="1"/>
            </p:cNvPicPr>
            <p:nvPr/>
          </p:nvPicPr>
          <p:blipFill>
            <a:blip r:embed="rId4"/>
            <a:stretch>
              <a:fillRect/>
            </a:stretch>
          </p:blipFill>
          <p:spPr>
            <a:xfrm>
              <a:off x="3671305" y="3442651"/>
              <a:ext cx="4307740" cy="5387361"/>
            </a:xfrm>
            <a:prstGeom prst="rect">
              <a:avLst/>
            </a:prstGeom>
          </p:spPr>
        </p:pic>
        <p:pic>
          <p:nvPicPr>
            <p:cNvPr id="11" name="Picture 10">
              <a:extLst>
                <a:ext uri="{FF2B5EF4-FFF2-40B4-BE49-F238E27FC236}">
                  <a16:creationId xmlns:a16="http://schemas.microsoft.com/office/drawing/2014/main" id="{AED0E6CD-1CCC-2765-8E95-32FAE5C7395E}"/>
                </a:ext>
              </a:extLst>
            </p:cNvPr>
            <p:cNvPicPr>
              <a:picLocks noChangeAspect="1"/>
            </p:cNvPicPr>
            <p:nvPr/>
          </p:nvPicPr>
          <p:blipFill>
            <a:blip r:embed="rId5"/>
            <a:stretch>
              <a:fillRect/>
            </a:stretch>
          </p:blipFill>
          <p:spPr>
            <a:xfrm>
              <a:off x="8366380" y="3442651"/>
              <a:ext cx="3825620" cy="6260747"/>
            </a:xfrm>
            <a:prstGeom prst="rect">
              <a:avLst/>
            </a:prstGeom>
          </p:spPr>
        </p:pic>
      </p:grpSp>
      <p:sp>
        <p:nvSpPr>
          <p:cNvPr id="2" name="Title 1">
            <a:extLst>
              <a:ext uri="{FF2B5EF4-FFF2-40B4-BE49-F238E27FC236}">
                <a16:creationId xmlns:a16="http://schemas.microsoft.com/office/drawing/2014/main" id="{852362A3-3D98-9309-DE41-C7F2B19390D9}"/>
              </a:ext>
            </a:extLst>
          </p:cNvPr>
          <p:cNvSpPr>
            <a:spLocks noGrp="1"/>
          </p:cNvSpPr>
          <p:nvPr>
            <p:ph type="title"/>
          </p:nvPr>
        </p:nvSpPr>
        <p:spPr/>
        <p:txBody>
          <a:bodyPr/>
          <a:lstStyle/>
          <a:p>
            <a:r>
              <a:rPr lang="en-GB" dirty="0"/>
              <a:t>The parable of the missing chalk</a:t>
            </a:r>
          </a:p>
        </p:txBody>
      </p:sp>
      <p:sp>
        <p:nvSpPr>
          <p:cNvPr id="3" name="Content Placeholder 2">
            <a:extLst>
              <a:ext uri="{FF2B5EF4-FFF2-40B4-BE49-F238E27FC236}">
                <a16:creationId xmlns:a16="http://schemas.microsoft.com/office/drawing/2014/main" id="{EE57421C-1373-B8E4-D42D-05CA49516736}"/>
              </a:ext>
            </a:extLst>
          </p:cNvPr>
          <p:cNvSpPr>
            <a:spLocks noGrp="1"/>
          </p:cNvSpPr>
          <p:nvPr>
            <p:ph idx="1"/>
          </p:nvPr>
        </p:nvSpPr>
        <p:spPr>
          <a:noFill/>
        </p:spPr>
        <p:txBody>
          <a:bodyPr/>
          <a:lstStyle/>
          <a:p>
            <a:pPr marL="0" indent="0">
              <a:buNone/>
            </a:pPr>
            <a:r>
              <a:rPr lang="en-GB" b="1" dirty="0"/>
              <a:t>Suppose we asked</a:t>
            </a:r>
            <a:r>
              <a:rPr lang="en-GB" dirty="0"/>
              <a:t>: what makes for a good lecture?</a:t>
            </a:r>
          </a:p>
          <a:p>
            <a:pPr marL="0" indent="0">
              <a:buNone/>
            </a:pPr>
            <a:r>
              <a:rPr lang="en-GB" dirty="0"/>
              <a:t>Imagine a mathematician at a blackboard.</a:t>
            </a:r>
          </a:p>
          <a:p>
            <a:pPr marL="0" indent="0">
              <a:buNone/>
            </a:pPr>
            <a:r>
              <a:rPr lang="en-GB" dirty="0"/>
              <a:t>Take away her chalk and give her a whiteboard pen. The students don’t follow her lecture.</a:t>
            </a:r>
          </a:p>
          <a:p>
            <a:pPr marL="0" indent="0">
              <a:buNone/>
            </a:pPr>
            <a:r>
              <a:rPr lang="en-GB" dirty="0"/>
              <a:t>⇒ So the chalk was key.</a:t>
            </a:r>
          </a:p>
          <a:p>
            <a:pPr marL="0" indent="0">
              <a:buNone/>
            </a:pPr>
            <a:r>
              <a:rPr lang="en-GB" dirty="0">
                <a:solidFill>
                  <a:schemeClr val="bg1">
                    <a:lumMod val="50000"/>
                  </a:schemeClr>
                </a:solidFill>
              </a:rPr>
              <a:t>(Aside: many mathematicians believe this. I’m allowed to say this because I am one.)</a:t>
            </a:r>
          </a:p>
          <a:p>
            <a:pPr marL="0" indent="0">
              <a:buNone/>
            </a:pPr>
            <a:r>
              <a:rPr lang="en-GB" dirty="0"/>
              <a:t>This is a trivial example, but there are neuroscience papers today that do exactly this.</a:t>
            </a:r>
          </a:p>
        </p:txBody>
      </p:sp>
    </p:spTree>
    <p:extLst>
      <p:ext uri="{BB962C8B-B14F-4D97-AF65-F5344CB8AC3E}">
        <p14:creationId xmlns:p14="http://schemas.microsoft.com/office/powerpoint/2010/main" val="260276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6D5332-40A6-46FF-02B2-F7F8F3AA1C45}"/>
              </a:ext>
            </a:extLst>
          </p:cNvPr>
          <p:cNvSpPr/>
          <p:nvPr/>
        </p:nvSpPr>
        <p:spPr>
          <a:xfrm>
            <a:off x="0" y="3840480"/>
            <a:ext cx="12192000" cy="702128"/>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FECB2F-F8BB-CFE2-B628-CCA8F93F8D82}"/>
              </a:ext>
            </a:extLst>
          </p:cNvPr>
          <p:cNvSpPr>
            <a:spLocks noGrp="1"/>
          </p:cNvSpPr>
          <p:nvPr>
            <p:ph type="title"/>
          </p:nvPr>
        </p:nvSpPr>
        <p:spPr/>
        <p:txBody>
          <a:bodyPr/>
          <a:lstStyle/>
          <a:p>
            <a:r>
              <a:rPr lang="en-GB" dirty="0"/>
              <a:t>Theory comes to the rescue</a:t>
            </a:r>
          </a:p>
        </p:txBody>
      </p:sp>
      <p:sp>
        <p:nvSpPr>
          <p:cNvPr id="3" name="Content Placeholder 2">
            <a:extLst>
              <a:ext uri="{FF2B5EF4-FFF2-40B4-BE49-F238E27FC236}">
                <a16:creationId xmlns:a16="http://schemas.microsoft.com/office/drawing/2014/main" id="{453F7D01-F2CD-109F-8F72-B4DEB806BE1D}"/>
              </a:ext>
            </a:extLst>
          </p:cNvPr>
          <p:cNvSpPr>
            <a:spLocks noGrp="1"/>
          </p:cNvSpPr>
          <p:nvPr>
            <p:ph idx="1"/>
          </p:nvPr>
        </p:nvSpPr>
        <p:spPr/>
        <p:txBody>
          <a:bodyPr/>
          <a:lstStyle/>
          <a:p>
            <a:pPr marL="0" indent="0">
              <a:buNone/>
            </a:pPr>
            <a:r>
              <a:rPr lang="en-GB" dirty="0">
                <a:solidFill>
                  <a:schemeClr val="bg1">
                    <a:lumMod val="65000"/>
                  </a:schemeClr>
                </a:solidFill>
              </a:rPr>
              <a:t>Resolution of the chalk experiment:</a:t>
            </a:r>
          </a:p>
          <a:p>
            <a:pPr marL="0" indent="0">
              <a:buNone/>
            </a:pPr>
            <a:r>
              <a:rPr lang="en-GB" dirty="0"/>
              <a:t>If we also replace blackboard with whiteboard the students now understand.</a:t>
            </a:r>
          </a:p>
          <a:p>
            <a:pPr marL="0" indent="0">
              <a:buNone/>
            </a:pPr>
            <a:r>
              <a:rPr lang="en-GB" dirty="0">
                <a:solidFill>
                  <a:srgbClr val="C00000"/>
                </a:solidFill>
              </a:rPr>
              <a:t>Experimentally, we can’t always do this! </a:t>
            </a:r>
            <a:r>
              <a:rPr lang="en-GB" dirty="0">
                <a:solidFill>
                  <a:schemeClr val="accent6">
                    <a:lumMod val="75000"/>
                  </a:schemeClr>
                </a:solidFill>
              </a:rPr>
              <a:t>However, with models we can.</a:t>
            </a:r>
          </a:p>
          <a:p>
            <a:pPr marL="0" indent="0">
              <a:buNone/>
            </a:pPr>
            <a:r>
              <a:rPr lang="en-GB" b="1" dirty="0"/>
              <a:t>Simple prototype (it can be more complicated – don’t say the words “causal inference”):</a:t>
            </a:r>
          </a:p>
          <a:p>
            <a:pPr marL="0" indent="0">
              <a:buNone/>
            </a:pPr>
            <a:r>
              <a:rPr lang="en-GB" dirty="0">
                <a:solidFill>
                  <a:srgbClr val="0070C0"/>
                </a:solidFill>
              </a:rPr>
              <a:t>Compare best possible performance at task T with and without architectural feature F, allowing other parameters and features of the model to vary.</a:t>
            </a:r>
          </a:p>
          <a:p>
            <a:pPr marL="0" indent="0" algn="ctr">
              <a:buNone/>
            </a:pPr>
            <a:r>
              <a:rPr lang="en-GB" b="1" dirty="0"/>
              <a:t>Theory is essential in neuroscience </a:t>
            </a:r>
            <a:r>
              <a:rPr lang="en-GB" dirty="0"/>
              <a:t>because</a:t>
            </a:r>
            <a:br>
              <a:rPr lang="en-GB" b="1" dirty="0"/>
            </a:br>
            <a:r>
              <a:rPr lang="en-GB" b="1" dirty="0"/>
              <a:t>there are questions we cannot answer with experiments.</a:t>
            </a:r>
          </a:p>
          <a:p>
            <a:pPr marL="0" indent="0">
              <a:buNone/>
            </a:pPr>
            <a:r>
              <a:rPr lang="en-GB" dirty="0">
                <a:solidFill>
                  <a:srgbClr val="7030A0"/>
                </a:solidFill>
              </a:rPr>
              <a:t>We need to be careful </a:t>
            </a:r>
            <a:r>
              <a:rPr lang="en-GB" dirty="0"/>
              <a:t>to give equal attention to model with/without F. This is hard to do!</a:t>
            </a:r>
          </a:p>
          <a:p>
            <a:pPr marL="0" indent="0">
              <a:buNone/>
            </a:pPr>
            <a:r>
              <a:rPr lang="en-GB" dirty="0">
                <a:solidFill>
                  <a:srgbClr val="7030A0"/>
                </a:solidFill>
              </a:rPr>
              <a:t>Computationally demanding</a:t>
            </a:r>
            <a:r>
              <a:rPr lang="en-GB" dirty="0"/>
              <a:t>: comparing best possible means big parameter sweeps</a:t>
            </a:r>
          </a:p>
          <a:p>
            <a:pPr marL="0" indent="0">
              <a:buNone/>
            </a:pPr>
            <a:r>
              <a:rPr lang="en-GB" dirty="0"/>
              <a:t>Modern machine learning methods help. We can finally do this properly.</a:t>
            </a:r>
          </a:p>
          <a:p>
            <a:pPr marL="0" indent="0">
              <a:buNone/>
            </a:pPr>
            <a:r>
              <a:rPr lang="en-GB" dirty="0"/>
              <a:t>(Or the old-fashioned way: sometimes we can analytically solve for optimal performance.)</a:t>
            </a:r>
          </a:p>
        </p:txBody>
      </p:sp>
    </p:spTree>
    <p:extLst>
      <p:ext uri="{BB962C8B-B14F-4D97-AF65-F5344CB8AC3E}">
        <p14:creationId xmlns:p14="http://schemas.microsoft.com/office/powerpoint/2010/main" val="187987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D373C3-C4CF-976D-470F-DEDEDE8B62DE}"/>
              </a:ext>
            </a:extLst>
          </p:cNvPr>
          <p:cNvSpPr>
            <a:spLocks noGrp="1"/>
          </p:cNvSpPr>
          <p:nvPr>
            <p:ph type="title"/>
          </p:nvPr>
        </p:nvSpPr>
        <p:spPr/>
        <p:txBody>
          <a:bodyPr anchor="t"/>
          <a:lstStyle/>
          <a:p>
            <a:r>
              <a:rPr lang="en-GB" b="1" dirty="0">
                <a:solidFill>
                  <a:srgbClr val="7B68EE"/>
                </a:solidFill>
              </a:rPr>
              <a:t>Modularity:</a:t>
            </a:r>
            <a:br>
              <a:rPr lang="en-GB" b="1" dirty="0">
                <a:solidFill>
                  <a:srgbClr val="7B68EE"/>
                </a:solidFill>
              </a:rPr>
            </a:br>
            <a:r>
              <a:rPr lang="en-GB" b="1" dirty="0">
                <a:solidFill>
                  <a:srgbClr val="7B68EE"/>
                </a:solidFill>
              </a:rPr>
              <a:t>structure and function</a:t>
            </a:r>
          </a:p>
        </p:txBody>
      </p:sp>
      <p:pic>
        <p:nvPicPr>
          <p:cNvPr id="12" name="Picture 11">
            <a:extLst>
              <a:ext uri="{FF2B5EF4-FFF2-40B4-BE49-F238E27FC236}">
                <a16:creationId xmlns:a16="http://schemas.microsoft.com/office/drawing/2014/main" id="{0F124CEF-0E34-25CE-AC02-01B2D8C34C4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1478" y="5147062"/>
            <a:ext cx="1454149" cy="1454149"/>
          </a:xfrm>
          <a:prstGeom prst="rect">
            <a:avLst/>
          </a:prstGeom>
        </p:spPr>
      </p:pic>
      <p:sp>
        <p:nvSpPr>
          <p:cNvPr id="13" name="TextBox 12">
            <a:extLst>
              <a:ext uri="{FF2B5EF4-FFF2-40B4-BE49-F238E27FC236}">
                <a16:creationId xmlns:a16="http://schemas.microsoft.com/office/drawing/2014/main" id="{53580090-C1D2-4802-CFAE-41C3B70530F9}"/>
              </a:ext>
            </a:extLst>
          </p:cNvPr>
          <p:cNvSpPr txBox="1"/>
          <p:nvPr/>
        </p:nvSpPr>
        <p:spPr>
          <a:xfrm>
            <a:off x="2035627" y="5770214"/>
            <a:ext cx="2519265" cy="830997"/>
          </a:xfrm>
          <a:prstGeom prst="rect">
            <a:avLst/>
          </a:prstGeom>
          <a:noFill/>
        </p:spPr>
        <p:txBody>
          <a:bodyPr wrap="square">
            <a:spAutoFit/>
          </a:bodyPr>
          <a:lstStyle/>
          <a:p>
            <a:r>
              <a:rPr lang="en-GB" sz="2400" dirty="0"/>
              <a:t>Gabriel Béna</a:t>
            </a:r>
          </a:p>
          <a:p>
            <a:r>
              <a:rPr lang="en-GB" sz="2400" dirty="0">
                <a:solidFill>
                  <a:schemeClr val="bg1">
                    <a:lumMod val="65000"/>
                  </a:schemeClr>
                </a:solidFill>
              </a:rPr>
              <a:t>PhD student 2021-</a:t>
            </a:r>
          </a:p>
        </p:txBody>
      </p:sp>
      <p:pic>
        <p:nvPicPr>
          <p:cNvPr id="14" name="Picture 13" descr="A qr code on a white background&#10;&#10;AI-generated content may be incorrect.">
            <a:extLst>
              <a:ext uri="{FF2B5EF4-FFF2-40B4-BE49-F238E27FC236}">
                <a16:creationId xmlns:a16="http://schemas.microsoft.com/office/drawing/2014/main" id="{D8AC195B-32B6-B01E-38D7-6250E5D8FB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9413" y="5034077"/>
            <a:ext cx="1680117" cy="1680117"/>
          </a:xfrm>
          <a:prstGeom prst="rect">
            <a:avLst/>
          </a:prstGeom>
        </p:spPr>
      </p:pic>
      <p:sp>
        <p:nvSpPr>
          <p:cNvPr id="15" name="TextBox 14">
            <a:extLst>
              <a:ext uri="{FF2B5EF4-FFF2-40B4-BE49-F238E27FC236}">
                <a16:creationId xmlns:a16="http://schemas.microsoft.com/office/drawing/2014/main" id="{1E15C5AE-A509-7A43-B72D-91C8E03C8581}"/>
              </a:ext>
            </a:extLst>
          </p:cNvPr>
          <p:cNvSpPr txBox="1"/>
          <p:nvPr/>
        </p:nvSpPr>
        <p:spPr>
          <a:xfrm>
            <a:off x="7064524" y="5893325"/>
            <a:ext cx="2981907" cy="707886"/>
          </a:xfrm>
          <a:prstGeom prst="rect">
            <a:avLst/>
          </a:prstGeom>
          <a:noFill/>
        </p:spPr>
        <p:txBody>
          <a:bodyPr wrap="square" rtlCol="0">
            <a:spAutoFit/>
          </a:bodyPr>
          <a:lstStyle/>
          <a:p>
            <a:pPr algn="r"/>
            <a:r>
              <a:rPr lang="en-GB" sz="2000" dirty="0"/>
              <a:t>Béna and Goodman (2025)</a:t>
            </a:r>
            <a:br>
              <a:rPr lang="en-GB" sz="2000" dirty="0"/>
            </a:br>
            <a:r>
              <a:rPr lang="en-GB" sz="2000" dirty="0"/>
              <a:t>Nature Comms</a:t>
            </a:r>
          </a:p>
        </p:txBody>
      </p:sp>
    </p:spTree>
    <p:extLst>
      <p:ext uri="{BB962C8B-B14F-4D97-AF65-F5344CB8AC3E}">
        <p14:creationId xmlns:p14="http://schemas.microsoft.com/office/powerpoint/2010/main" val="2963778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A2811-F543-6AB0-BD55-900F28C55E3E}"/>
              </a:ext>
            </a:extLst>
          </p:cNvPr>
          <p:cNvSpPr>
            <a:spLocks noGrp="1"/>
          </p:cNvSpPr>
          <p:nvPr>
            <p:ph type="title"/>
          </p:nvPr>
        </p:nvSpPr>
        <p:spPr/>
        <p:txBody>
          <a:bodyPr/>
          <a:lstStyle/>
          <a:p>
            <a:r>
              <a:rPr lang="en-GB" b="1" dirty="0"/>
              <a:t>TL;DR version of this study</a:t>
            </a:r>
            <a:endParaRPr lang="en-GB" dirty="0"/>
          </a:p>
        </p:txBody>
      </p:sp>
      <p:sp>
        <p:nvSpPr>
          <p:cNvPr id="3" name="Content Placeholder 2">
            <a:extLst>
              <a:ext uri="{FF2B5EF4-FFF2-40B4-BE49-F238E27FC236}">
                <a16:creationId xmlns:a16="http://schemas.microsoft.com/office/drawing/2014/main" id="{689896BE-DC9C-187D-0956-AFB6FC7DC53C}"/>
              </a:ext>
            </a:extLst>
          </p:cNvPr>
          <p:cNvSpPr>
            <a:spLocks noGrp="1"/>
          </p:cNvSpPr>
          <p:nvPr>
            <p:ph idx="1"/>
          </p:nvPr>
        </p:nvSpPr>
        <p:spPr>
          <a:xfrm>
            <a:off x="250374" y="1382859"/>
            <a:ext cx="5442767" cy="4944156"/>
          </a:xfrm>
        </p:spPr>
        <p:txBody>
          <a:bodyPr/>
          <a:lstStyle/>
          <a:p>
            <a:pPr marL="0" indent="0">
              <a:buNone/>
            </a:pPr>
            <a:r>
              <a:rPr lang="en-GB" b="1" dirty="0"/>
              <a:t>Evidence:</a:t>
            </a:r>
          </a:p>
          <a:p>
            <a:pPr marL="0" indent="0">
              <a:buNone/>
            </a:pPr>
            <a:r>
              <a:rPr lang="en-GB" dirty="0"/>
              <a:t>Brain is “structurally modular”</a:t>
            </a:r>
          </a:p>
          <a:p>
            <a:pPr marL="0" indent="0">
              <a:buNone/>
            </a:pPr>
            <a:r>
              <a:rPr lang="en-GB" dirty="0"/>
              <a:t>Knocking out brain regions seems to lead to functional deficits</a:t>
            </a:r>
          </a:p>
          <a:p>
            <a:pPr marL="0" indent="0">
              <a:buNone/>
            </a:pPr>
            <a:r>
              <a:rPr lang="en-GB" b="1" dirty="0"/>
              <a:t>So…?</a:t>
            </a:r>
          </a:p>
          <a:p>
            <a:pPr marL="0" indent="0">
              <a:buNone/>
            </a:pPr>
            <a:r>
              <a:rPr lang="en-GB" dirty="0"/>
              <a:t>Functional specialisations a </a:t>
            </a:r>
            <a:r>
              <a:rPr lang="en-GB" dirty="0">
                <a:solidFill>
                  <a:srgbClr val="0070C0"/>
                </a:solidFill>
              </a:rPr>
              <a:t>necessary consequence </a:t>
            </a:r>
            <a:r>
              <a:rPr lang="en-GB" dirty="0"/>
              <a:t>of structural modules?</a:t>
            </a:r>
          </a:p>
          <a:p>
            <a:pPr marL="0" indent="0">
              <a:buNone/>
            </a:pPr>
            <a:r>
              <a:rPr lang="en-GB" dirty="0"/>
              <a:t>We tested this using ANNs</a:t>
            </a:r>
          </a:p>
          <a:p>
            <a:pPr marL="0" indent="0">
              <a:buNone/>
            </a:pPr>
            <a:r>
              <a:rPr lang="en-GB" dirty="0"/>
              <a:t>Answer is not necessarily.</a:t>
            </a:r>
          </a:p>
          <a:p>
            <a:pPr marL="0" indent="0">
              <a:buNone/>
            </a:pPr>
            <a:r>
              <a:rPr lang="en-GB" dirty="0"/>
              <a:t>At least, for levels of modularity in brain.</a:t>
            </a:r>
          </a:p>
          <a:p>
            <a:pPr marL="0" indent="0">
              <a:buNone/>
            </a:pPr>
            <a:r>
              <a:rPr lang="en-GB" dirty="0"/>
              <a:t>Also need tight resource constraints?</a:t>
            </a:r>
          </a:p>
          <a:p>
            <a:pPr marL="0" indent="0">
              <a:buNone/>
            </a:pPr>
            <a:r>
              <a:rPr lang="en-GB" dirty="0"/>
              <a:t>Interesting temporal dynamics.</a:t>
            </a:r>
          </a:p>
        </p:txBody>
      </p:sp>
      <p:grpSp>
        <p:nvGrpSpPr>
          <p:cNvPr id="27" name="Group 26">
            <a:extLst>
              <a:ext uri="{FF2B5EF4-FFF2-40B4-BE49-F238E27FC236}">
                <a16:creationId xmlns:a16="http://schemas.microsoft.com/office/drawing/2014/main" id="{D7A8EFE6-3BEB-0F16-BD8E-5BD6B09B4E77}"/>
              </a:ext>
            </a:extLst>
          </p:cNvPr>
          <p:cNvGrpSpPr/>
          <p:nvPr/>
        </p:nvGrpSpPr>
        <p:grpSpPr>
          <a:xfrm>
            <a:off x="5738973" y="1009530"/>
            <a:ext cx="5930757" cy="2940027"/>
            <a:chOff x="5738973" y="1009530"/>
            <a:chExt cx="5930757" cy="2940027"/>
          </a:xfrm>
        </p:grpSpPr>
        <p:cxnSp>
          <p:nvCxnSpPr>
            <p:cNvPr id="11" name="Straight Connector 10">
              <a:extLst>
                <a:ext uri="{FF2B5EF4-FFF2-40B4-BE49-F238E27FC236}">
                  <a16:creationId xmlns:a16="http://schemas.microsoft.com/office/drawing/2014/main" id="{562CCA12-E1D0-7EB8-BF9F-57B858EC172D}"/>
                </a:ext>
              </a:extLst>
            </p:cNvPr>
            <p:cNvCxnSpPr>
              <a:cxnSpLocks/>
            </p:cNvCxnSpPr>
            <p:nvPr/>
          </p:nvCxnSpPr>
          <p:spPr>
            <a:xfrm>
              <a:off x="7787811" y="2311685"/>
              <a:ext cx="1830058" cy="1015429"/>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BAD54E2-D4A5-C568-0427-3FCE2F75A539}"/>
                </a:ext>
              </a:extLst>
            </p:cNvPr>
            <p:cNvCxnSpPr>
              <a:cxnSpLocks/>
            </p:cNvCxnSpPr>
            <p:nvPr/>
          </p:nvCxnSpPr>
          <p:spPr>
            <a:xfrm flipV="1">
              <a:off x="7745002" y="2812122"/>
              <a:ext cx="1768092" cy="51499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6" name="Picture 5" descr="A blue dots in a circle&#10;&#10;Description automatically generated">
              <a:extLst>
                <a:ext uri="{FF2B5EF4-FFF2-40B4-BE49-F238E27FC236}">
                  <a16:creationId xmlns:a16="http://schemas.microsoft.com/office/drawing/2014/main" id="{B3DBA35D-9F4D-5BCB-B7DE-642EE73A0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8973" y="1674687"/>
              <a:ext cx="2274870" cy="2274870"/>
            </a:xfrm>
            <a:prstGeom prst="rect">
              <a:avLst/>
            </a:prstGeom>
          </p:spPr>
        </p:pic>
        <p:pic>
          <p:nvPicPr>
            <p:cNvPr id="7" name="Picture 6" descr="A blue dots in a circle&#10;&#10;Description automatically generated">
              <a:extLst>
                <a:ext uri="{FF2B5EF4-FFF2-40B4-BE49-F238E27FC236}">
                  <a16:creationId xmlns:a16="http://schemas.microsoft.com/office/drawing/2014/main" id="{938EF2E5-978E-045D-37CF-7798CBAA1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4860" y="1674687"/>
              <a:ext cx="2274870" cy="2274870"/>
            </a:xfrm>
            <a:prstGeom prst="rect">
              <a:avLst/>
            </a:prstGeom>
          </p:spPr>
        </p:pic>
        <p:sp>
          <p:nvSpPr>
            <p:cNvPr id="17" name="TextBox 16">
              <a:extLst>
                <a:ext uri="{FF2B5EF4-FFF2-40B4-BE49-F238E27FC236}">
                  <a16:creationId xmlns:a16="http://schemas.microsoft.com/office/drawing/2014/main" id="{90FBFCF5-6256-E88C-712B-98BDFB97A797}"/>
                </a:ext>
              </a:extLst>
            </p:cNvPr>
            <p:cNvSpPr txBox="1"/>
            <p:nvPr/>
          </p:nvSpPr>
          <p:spPr>
            <a:xfrm>
              <a:off x="5738973" y="1028916"/>
              <a:ext cx="1960473" cy="646331"/>
            </a:xfrm>
            <a:prstGeom prst="rect">
              <a:avLst/>
            </a:prstGeom>
            <a:noFill/>
          </p:spPr>
          <p:txBody>
            <a:bodyPr wrap="none" rtlCol="0">
              <a:spAutoFit/>
            </a:bodyPr>
            <a:lstStyle/>
            <a:p>
              <a:pPr algn="l"/>
              <a:r>
                <a:rPr lang="en-GB" dirty="0"/>
                <a:t>Within module:</a:t>
              </a:r>
            </a:p>
            <a:p>
              <a:pPr algn="l"/>
              <a:r>
                <a:rPr lang="en-GB" dirty="0"/>
                <a:t>Dense connections</a:t>
              </a:r>
            </a:p>
          </p:txBody>
        </p:sp>
        <p:sp>
          <p:nvSpPr>
            <p:cNvPr id="18" name="TextBox 17">
              <a:extLst>
                <a:ext uri="{FF2B5EF4-FFF2-40B4-BE49-F238E27FC236}">
                  <a16:creationId xmlns:a16="http://schemas.microsoft.com/office/drawing/2014/main" id="{E1B7D658-53A6-8B29-C733-EB34331916CA}"/>
                </a:ext>
              </a:extLst>
            </p:cNvPr>
            <p:cNvSpPr txBox="1"/>
            <p:nvPr/>
          </p:nvSpPr>
          <p:spPr>
            <a:xfrm>
              <a:off x="9513094" y="1009530"/>
              <a:ext cx="1960473" cy="646331"/>
            </a:xfrm>
            <a:prstGeom prst="rect">
              <a:avLst/>
            </a:prstGeom>
            <a:noFill/>
          </p:spPr>
          <p:txBody>
            <a:bodyPr wrap="none" rtlCol="0">
              <a:spAutoFit/>
            </a:bodyPr>
            <a:lstStyle/>
            <a:p>
              <a:pPr algn="l"/>
              <a:r>
                <a:rPr lang="en-GB" dirty="0"/>
                <a:t>Within module:</a:t>
              </a:r>
            </a:p>
            <a:p>
              <a:pPr algn="l"/>
              <a:r>
                <a:rPr lang="en-GB" dirty="0"/>
                <a:t>Dense connections</a:t>
              </a:r>
            </a:p>
          </p:txBody>
        </p:sp>
        <p:sp>
          <p:nvSpPr>
            <p:cNvPr id="19" name="TextBox 18">
              <a:extLst>
                <a:ext uri="{FF2B5EF4-FFF2-40B4-BE49-F238E27FC236}">
                  <a16:creationId xmlns:a16="http://schemas.microsoft.com/office/drawing/2014/main" id="{0F4B6DF3-609E-5FC0-7D4F-75BF973057D2}"/>
                </a:ext>
              </a:extLst>
            </p:cNvPr>
            <p:cNvSpPr txBox="1"/>
            <p:nvPr/>
          </p:nvSpPr>
          <p:spPr>
            <a:xfrm>
              <a:off x="7699446" y="1587977"/>
              <a:ext cx="1994970" cy="646331"/>
            </a:xfrm>
            <a:prstGeom prst="rect">
              <a:avLst/>
            </a:prstGeom>
            <a:noFill/>
          </p:spPr>
          <p:txBody>
            <a:bodyPr wrap="none" rtlCol="0">
              <a:spAutoFit/>
            </a:bodyPr>
            <a:lstStyle/>
            <a:p>
              <a:pPr algn="l"/>
              <a:r>
                <a:rPr lang="en-GB" dirty="0"/>
                <a:t>Between modules:</a:t>
              </a:r>
            </a:p>
            <a:p>
              <a:pPr algn="l"/>
              <a:r>
                <a:rPr lang="en-GB" dirty="0"/>
                <a:t>Sparse connections</a:t>
              </a:r>
            </a:p>
          </p:txBody>
        </p:sp>
      </p:grpSp>
      <p:pic>
        <p:nvPicPr>
          <p:cNvPr id="21" name="Picture 20">
            <a:extLst>
              <a:ext uri="{FF2B5EF4-FFF2-40B4-BE49-F238E27FC236}">
                <a16:creationId xmlns:a16="http://schemas.microsoft.com/office/drawing/2014/main" id="{D08A558B-465C-75CB-655F-E8CD8217D326}"/>
              </a:ext>
            </a:extLst>
          </p:cNvPr>
          <p:cNvPicPr>
            <a:picLocks noChangeAspect="1"/>
          </p:cNvPicPr>
          <p:nvPr/>
        </p:nvPicPr>
        <p:blipFill>
          <a:blip r:embed="rId3"/>
          <a:stretch>
            <a:fillRect/>
          </a:stretch>
        </p:blipFill>
        <p:spPr>
          <a:xfrm>
            <a:off x="7503106" y="4026934"/>
            <a:ext cx="2387650" cy="2235247"/>
          </a:xfrm>
          <a:prstGeom prst="rect">
            <a:avLst/>
          </a:prstGeom>
        </p:spPr>
      </p:pic>
      <p:sp>
        <p:nvSpPr>
          <p:cNvPr id="22" name="TextBox 21">
            <a:extLst>
              <a:ext uri="{FF2B5EF4-FFF2-40B4-BE49-F238E27FC236}">
                <a16:creationId xmlns:a16="http://schemas.microsoft.com/office/drawing/2014/main" id="{3887E5FD-6A79-E8DE-7883-4834F0C97C6F}"/>
              </a:ext>
            </a:extLst>
          </p:cNvPr>
          <p:cNvSpPr txBox="1"/>
          <p:nvPr/>
        </p:nvSpPr>
        <p:spPr>
          <a:xfrm>
            <a:off x="7590783" y="6262181"/>
            <a:ext cx="2412392" cy="400110"/>
          </a:xfrm>
          <a:prstGeom prst="rect">
            <a:avLst/>
          </a:prstGeom>
          <a:noFill/>
        </p:spPr>
        <p:txBody>
          <a:bodyPr wrap="none" rtlCol="0">
            <a:spAutoFit/>
          </a:bodyPr>
          <a:lstStyle/>
          <a:p>
            <a:pPr algn="l"/>
            <a:r>
              <a:rPr lang="en-GB" sz="2000" dirty="0"/>
              <a:t>Structural modularity</a:t>
            </a:r>
          </a:p>
        </p:txBody>
      </p:sp>
      <p:sp>
        <p:nvSpPr>
          <p:cNvPr id="23" name="TextBox 22">
            <a:extLst>
              <a:ext uri="{FF2B5EF4-FFF2-40B4-BE49-F238E27FC236}">
                <a16:creationId xmlns:a16="http://schemas.microsoft.com/office/drawing/2014/main" id="{6B4BCB03-B323-5387-E9F5-EB3E58061900}"/>
              </a:ext>
            </a:extLst>
          </p:cNvPr>
          <p:cNvSpPr txBox="1"/>
          <p:nvPr/>
        </p:nvSpPr>
        <p:spPr>
          <a:xfrm rot="16200000">
            <a:off x="6383745" y="4822141"/>
            <a:ext cx="1613775" cy="400110"/>
          </a:xfrm>
          <a:prstGeom prst="rect">
            <a:avLst/>
          </a:prstGeom>
          <a:noFill/>
        </p:spPr>
        <p:txBody>
          <a:bodyPr wrap="none" rtlCol="0">
            <a:spAutoFit/>
          </a:bodyPr>
          <a:lstStyle/>
          <a:p>
            <a:pPr algn="l"/>
            <a:r>
              <a:rPr lang="en-GB" sz="2000" dirty="0"/>
              <a:t>Specialisation</a:t>
            </a:r>
          </a:p>
        </p:txBody>
      </p:sp>
      <p:grpSp>
        <p:nvGrpSpPr>
          <p:cNvPr id="28" name="Group 27">
            <a:extLst>
              <a:ext uri="{FF2B5EF4-FFF2-40B4-BE49-F238E27FC236}">
                <a16:creationId xmlns:a16="http://schemas.microsoft.com/office/drawing/2014/main" id="{AC0F509C-BCDC-0F1C-AA2B-EF67FF04AF43}"/>
              </a:ext>
            </a:extLst>
          </p:cNvPr>
          <p:cNvGrpSpPr/>
          <p:nvPr/>
        </p:nvGrpSpPr>
        <p:grpSpPr>
          <a:xfrm>
            <a:off x="9394860" y="4026934"/>
            <a:ext cx="2797140" cy="1973816"/>
            <a:chOff x="9394860" y="4026934"/>
            <a:chExt cx="2797140" cy="1973816"/>
          </a:xfrm>
        </p:grpSpPr>
        <p:cxnSp>
          <p:nvCxnSpPr>
            <p:cNvPr id="25" name="Straight Connector 24">
              <a:extLst>
                <a:ext uri="{FF2B5EF4-FFF2-40B4-BE49-F238E27FC236}">
                  <a16:creationId xmlns:a16="http://schemas.microsoft.com/office/drawing/2014/main" id="{7D2D17FE-1F23-EB3E-8795-37F1B06CF5DA}"/>
                </a:ext>
              </a:extLst>
            </p:cNvPr>
            <p:cNvCxnSpPr/>
            <p:nvPr/>
          </p:nvCxnSpPr>
          <p:spPr>
            <a:xfrm flipV="1">
              <a:off x="9394860" y="4026934"/>
              <a:ext cx="0" cy="1973816"/>
            </a:xfrm>
            <a:prstGeom prst="line">
              <a:avLst/>
            </a:prstGeom>
            <a:ln w="19050">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854F6421-F30A-D774-2BC9-DC90EC2CE889}"/>
                </a:ext>
              </a:extLst>
            </p:cNvPr>
            <p:cNvSpPr txBox="1"/>
            <p:nvPr/>
          </p:nvSpPr>
          <p:spPr>
            <a:xfrm>
              <a:off x="9751075" y="4649377"/>
              <a:ext cx="2440925" cy="707886"/>
            </a:xfrm>
            <a:prstGeom prst="rect">
              <a:avLst/>
            </a:prstGeom>
            <a:noFill/>
          </p:spPr>
          <p:txBody>
            <a:bodyPr wrap="none" rtlCol="0">
              <a:spAutoFit/>
            </a:bodyPr>
            <a:lstStyle/>
            <a:p>
              <a:pPr algn="l"/>
              <a:r>
                <a:rPr lang="en-GB" sz="2000" dirty="0">
                  <a:solidFill>
                    <a:srgbClr val="FF0000"/>
                  </a:solidFill>
                </a:rPr>
                <a:t>Maximum modularity</a:t>
              </a:r>
            </a:p>
            <a:p>
              <a:pPr algn="l"/>
              <a:r>
                <a:rPr lang="en-GB" sz="2000" dirty="0">
                  <a:solidFill>
                    <a:srgbClr val="FF0000"/>
                  </a:solidFill>
                </a:rPr>
                <a:t>seen in brain</a:t>
              </a:r>
            </a:p>
          </p:txBody>
        </p:sp>
      </p:grpSp>
    </p:spTree>
    <p:extLst>
      <p:ext uri="{BB962C8B-B14F-4D97-AF65-F5344CB8AC3E}">
        <p14:creationId xmlns:p14="http://schemas.microsoft.com/office/powerpoint/2010/main" val="211637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B121F-02A3-07EC-E345-50FDE8010375}"/>
              </a:ext>
            </a:extLst>
          </p:cNvPr>
          <p:cNvSpPr>
            <a:spLocks noGrp="1"/>
          </p:cNvSpPr>
          <p:nvPr>
            <p:ph type="title"/>
          </p:nvPr>
        </p:nvSpPr>
        <p:spPr/>
        <p:txBody>
          <a:bodyPr/>
          <a:lstStyle/>
          <a:p>
            <a:r>
              <a:rPr lang="en-GB" dirty="0"/>
              <a:t>Task and model setup</a:t>
            </a:r>
          </a:p>
        </p:txBody>
      </p:sp>
      <p:grpSp>
        <p:nvGrpSpPr>
          <p:cNvPr id="45" name="Group 44">
            <a:extLst>
              <a:ext uri="{FF2B5EF4-FFF2-40B4-BE49-F238E27FC236}">
                <a16:creationId xmlns:a16="http://schemas.microsoft.com/office/drawing/2014/main" id="{576A235D-789D-C4E3-B3EA-72E6AFBEF949}"/>
              </a:ext>
            </a:extLst>
          </p:cNvPr>
          <p:cNvGrpSpPr/>
          <p:nvPr/>
        </p:nvGrpSpPr>
        <p:grpSpPr>
          <a:xfrm>
            <a:off x="5660265" y="2041301"/>
            <a:ext cx="2972873" cy="3596693"/>
            <a:chOff x="5660265" y="2041301"/>
            <a:chExt cx="2972873" cy="3596693"/>
          </a:xfrm>
        </p:grpSpPr>
        <p:sp>
          <p:nvSpPr>
            <p:cNvPr id="26" name="Rectangle: Rounded Corners 25">
              <a:extLst>
                <a:ext uri="{FF2B5EF4-FFF2-40B4-BE49-F238E27FC236}">
                  <a16:creationId xmlns:a16="http://schemas.microsoft.com/office/drawing/2014/main" id="{7E1530D3-8BAD-168F-8CE9-01746B65403C}"/>
                </a:ext>
              </a:extLst>
            </p:cNvPr>
            <p:cNvSpPr/>
            <p:nvPr/>
          </p:nvSpPr>
          <p:spPr>
            <a:xfrm>
              <a:off x="6727063" y="2041301"/>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Decision 0</a:t>
              </a:r>
            </a:p>
          </p:txBody>
        </p:sp>
        <p:sp>
          <p:nvSpPr>
            <p:cNvPr id="27" name="Rectangle: Rounded Corners 26">
              <a:extLst>
                <a:ext uri="{FF2B5EF4-FFF2-40B4-BE49-F238E27FC236}">
                  <a16:creationId xmlns:a16="http://schemas.microsoft.com/office/drawing/2014/main" id="{FA37D968-77FC-6FB7-673D-E95B33235BB5}"/>
                </a:ext>
              </a:extLst>
            </p:cNvPr>
            <p:cNvSpPr/>
            <p:nvPr/>
          </p:nvSpPr>
          <p:spPr>
            <a:xfrm>
              <a:off x="6727063" y="4446698"/>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Decision 1</a:t>
              </a:r>
            </a:p>
          </p:txBody>
        </p:sp>
        <p:cxnSp>
          <p:nvCxnSpPr>
            <p:cNvPr id="30" name="Straight Arrow Connector 29">
              <a:extLst>
                <a:ext uri="{FF2B5EF4-FFF2-40B4-BE49-F238E27FC236}">
                  <a16:creationId xmlns:a16="http://schemas.microsoft.com/office/drawing/2014/main" id="{5C9EAD39-CF91-250E-8F31-4BDB36E36136}"/>
                </a:ext>
              </a:extLst>
            </p:cNvPr>
            <p:cNvCxnSpPr>
              <a:stCxn id="7" idx="3"/>
              <a:endCxn id="26" idx="1"/>
            </p:cNvCxnSpPr>
            <p:nvPr/>
          </p:nvCxnSpPr>
          <p:spPr>
            <a:xfrm>
              <a:off x="5660265" y="2636949"/>
              <a:ext cx="1066798" cy="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6A4EA858-7EF5-AC3F-F22F-B71939E258E0}"/>
                </a:ext>
              </a:extLst>
            </p:cNvPr>
            <p:cNvCxnSpPr>
              <a:stCxn id="8" idx="3"/>
              <a:endCxn id="27" idx="1"/>
            </p:cNvCxnSpPr>
            <p:nvPr/>
          </p:nvCxnSpPr>
          <p:spPr>
            <a:xfrm>
              <a:off x="5660265" y="5042346"/>
              <a:ext cx="1066798" cy="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6" name="Group 45">
            <a:extLst>
              <a:ext uri="{FF2B5EF4-FFF2-40B4-BE49-F238E27FC236}">
                <a16:creationId xmlns:a16="http://schemas.microsoft.com/office/drawing/2014/main" id="{52032751-984C-DEBC-37B4-71BF29BCC3D0}"/>
              </a:ext>
            </a:extLst>
          </p:cNvPr>
          <p:cNvGrpSpPr/>
          <p:nvPr/>
        </p:nvGrpSpPr>
        <p:grpSpPr>
          <a:xfrm>
            <a:off x="8633138" y="2636949"/>
            <a:ext cx="2766811" cy="2405397"/>
            <a:chOff x="8633138" y="2636949"/>
            <a:chExt cx="2766811" cy="2405397"/>
          </a:xfrm>
        </p:grpSpPr>
        <p:sp>
          <p:nvSpPr>
            <p:cNvPr id="28" name="Rectangle: Rounded Corners 27">
              <a:extLst>
                <a:ext uri="{FF2B5EF4-FFF2-40B4-BE49-F238E27FC236}">
                  <a16:creationId xmlns:a16="http://schemas.microsoft.com/office/drawing/2014/main" id="{73F9033A-C40B-0DDB-5C0B-001214BE37CE}"/>
                </a:ext>
              </a:extLst>
            </p:cNvPr>
            <p:cNvSpPr/>
            <p:nvPr/>
          </p:nvSpPr>
          <p:spPr>
            <a:xfrm>
              <a:off x="9493874" y="3232597"/>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Joint</a:t>
              </a:r>
            </a:p>
            <a:p>
              <a:pPr algn="ctr"/>
              <a:r>
                <a:rPr lang="en-GB" sz="2400" dirty="0"/>
                <a:t>Decision</a:t>
              </a:r>
            </a:p>
          </p:txBody>
        </p:sp>
        <p:cxnSp>
          <p:nvCxnSpPr>
            <p:cNvPr id="34" name="Straight Connector 33">
              <a:extLst>
                <a:ext uri="{FF2B5EF4-FFF2-40B4-BE49-F238E27FC236}">
                  <a16:creationId xmlns:a16="http://schemas.microsoft.com/office/drawing/2014/main" id="{13B981D1-3A9D-84F8-6295-3B5F12537429}"/>
                </a:ext>
              </a:extLst>
            </p:cNvPr>
            <p:cNvCxnSpPr>
              <a:stCxn id="26" idx="3"/>
              <a:endCxn id="28" idx="1"/>
            </p:cNvCxnSpPr>
            <p:nvPr/>
          </p:nvCxnSpPr>
          <p:spPr>
            <a:xfrm>
              <a:off x="8633138" y="2636949"/>
              <a:ext cx="860736" cy="1191296"/>
            </a:xfrm>
            <a:prstGeom prst="line">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84CD31F1-6C8A-6696-4C96-F60EB42588B7}"/>
                </a:ext>
              </a:extLst>
            </p:cNvPr>
            <p:cNvCxnSpPr>
              <a:stCxn id="27" idx="3"/>
              <a:endCxn id="28" idx="1"/>
            </p:cNvCxnSpPr>
            <p:nvPr/>
          </p:nvCxnSpPr>
          <p:spPr>
            <a:xfrm flipV="1">
              <a:off x="8633138" y="3828245"/>
              <a:ext cx="860736" cy="1214101"/>
            </a:xfrm>
            <a:prstGeom prst="line">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4" name="Group 43">
            <a:extLst>
              <a:ext uri="{FF2B5EF4-FFF2-40B4-BE49-F238E27FC236}">
                <a16:creationId xmlns:a16="http://schemas.microsoft.com/office/drawing/2014/main" id="{D99C8A21-A707-2396-4A4B-A122023248D2}"/>
              </a:ext>
            </a:extLst>
          </p:cNvPr>
          <p:cNvGrpSpPr/>
          <p:nvPr/>
        </p:nvGrpSpPr>
        <p:grpSpPr>
          <a:xfrm>
            <a:off x="4707228" y="3232597"/>
            <a:ext cx="3317258" cy="1214101"/>
            <a:chOff x="4707228" y="3232597"/>
            <a:chExt cx="3317258" cy="1214101"/>
          </a:xfrm>
        </p:grpSpPr>
        <p:cxnSp>
          <p:nvCxnSpPr>
            <p:cNvPr id="20" name="Straight Arrow Connector 19">
              <a:extLst>
                <a:ext uri="{FF2B5EF4-FFF2-40B4-BE49-F238E27FC236}">
                  <a16:creationId xmlns:a16="http://schemas.microsoft.com/office/drawing/2014/main" id="{5A41CDDA-7D7C-6ED3-591E-767D4BA7CFB2}"/>
                </a:ext>
              </a:extLst>
            </p:cNvPr>
            <p:cNvCxnSpPr>
              <a:stCxn id="7" idx="2"/>
              <a:endCxn id="8" idx="0"/>
            </p:cNvCxnSpPr>
            <p:nvPr/>
          </p:nvCxnSpPr>
          <p:spPr>
            <a:xfrm>
              <a:off x="4707228" y="3232597"/>
              <a:ext cx="0" cy="1214101"/>
            </a:xfrm>
            <a:prstGeom prst="straightConnector1">
              <a:avLst/>
            </a:prstGeom>
            <a:ln w="19050">
              <a:solidFill>
                <a:srgbClr val="C00000"/>
              </a:solidFill>
              <a:headEnd type="triangle" w="lg" len="lg"/>
              <a:tailEnd type="triangle"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C7E49639-A9DD-750D-B96C-907D1DC8A5D8}"/>
                    </a:ext>
                  </a:extLst>
                </p:cNvPr>
                <p:cNvSpPr txBox="1"/>
                <p:nvPr/>
              </p:nvSpPr>
              <p:spPr>
                <a:xfrm>
                  <a:off x="4806233" y="3435552"/>
                  <a:ext cx="3218253" cy="830997"/>
                </a:xfrm>
                <a:prstGeom prst="rect">
                  <a:avLst/>
                </a:prstGeom>
                <a:noFill/>
              </p:spPr>
              <p:txBody>
                <a:bodyPr wrap="none" rtlCol="0">
                  <a:spAutoFit/>
                </a:bodyPr>
                <a:lstStyle/>
                <a:p>
                  <a:pPr algn="l"/>
                  <a:r>
                    <a:rPr lang="en-GB" sz="2400" dirty="0">
                      <a:solidFill>
                        <a:srgbClr val="C00000"/>
                      </a:solidFill>
                    </a:rPr>
                    <a:t>Sparse connection</a:t>
                  </a:r>
                </a:p>
                <a:p>
                  <a:pPr algn="l"/>
                  <a:r>
                    <a:rPr lang="en-GB" sz="2400" dirty="0">
                      <a:solidFill>
                        <a:srgbClr val="C00000"/>
                      </a:solidFill>
                    </a:rPr>
                    <a:t>Fraction </a:t>
                  </a:r>
                  <a14:m>
                    <m:oMath xmlns:m="http://schemas.openxmlformats.org/officeDocument/2006/math">
                      <m:r>
                        <a:rPr lang="en-GB" sz="2400" b="0" i="1" smtClean="0">
                          <a:solidFill>
                            <a:srgbClr val="C00000"/>
                          </a:solidFill>
                          <a:latin typeface="Cambria Math" panose="02040503050406030204" pitchFamily="18" charset="0"/>
                        </a:rPr>
                        <m:t>𝑝</m:t>
                      </m:r>
                    </m:oMath>
                  </a14:m>
                  <a:r>
                    <a:rPr lang="en-GB" sz="2400" dirty="0">
                      <a:solidFill>
                        <a:srgbClr val="C00000"/>
                      </a:solidFill>
                    </a:rPr>
                    <a:t> of all possible</a:t>
                  </a:r>
                </a:p>
              </p:txBody>
            </p:sp>
          </mc:Choice>
          <mc:Fallback>
            <p:sp>
              <p:nvSpPr>
                <p:cNvPr id="37" name="TextBox 36">
                  <a:extLst>
                    <a:ext uri="{FF2B5EF4-FFF2-40B4-BE49-F238E27FC236}">
                      <a16:creationId xmlns:a16="http://schemas.microsoft.com/office/drawing/2014/main" id="{C7E49639-A9DD-750D-B96C-907D1DC8A5D8}"/>
                    </a:ext>
                  </a:extLst>
                </p:cNvPr>
                <p:cNvSpPr txBox="1">
                  <a:spLocks noRot="1" noChangeAspect="1" noMove="1" noResize="1" noEditPoints="1" noAdjustHandles="1" noChangeArrowheads="1" noChangeShapeType="1" noTextEdit="1"/>
                </p:cNvSpPr>
                <p:nvPr/>
              </p:nvSpPr>
              <p:spPr>
                <a:xfrm>
                  <a:off x="4806233" y="3435552"/>
                  <a:ext cx="3218253" cy="830997"/>
                </a:xfrm>
                <a:prstGeom prst="rect">
                  <a:avLst/>
                </a:prstGeom>
                <a:blipFill>
                  <a:blip r:embed="rId3"/>
                  <a:stretch>
                    <a:fillRect l="-2841" t="-5882" r="-1705" b="-16176"/>
                  </a:stretch>
                </a:blipFill>
              </p:spPr>
              <p:txBody>
                <a:bodyPr/>
                <a:lstStyle/>
                <a:p>
                  <a:r>
                    <a:rPr lang="en-GB">
                      <a:noFill/>
                    </a:rPr>
                    <a:t> </a:t>
                  </a:r>
                </a:p>
              </p:txBody>
            </p:sp>
          </mc:Fallback>
        </mc:AlternateContent>
      </p:grpSp>
      <p:grpSp>
        <p:nvGrpSpPr>
          <p:cNvPr id="43" name="Group 42">
            <a:extLst>
              <a:ext uri="{FF2B5EF4-FFF2-40B4-BE49-F238E27FC236}">
                <a16:creationId xmlns:a16="http://schemas.microsoft.com/office/drawing/2014/main" id="{2F942B7E-7C25-BC2F-CDEE-02FF5DB0D35B}"/>
              </a:ext>
            </a:extLst>
          </p:cNvPr>
          <p:cNvGrpSpPr/>
          <p:nvPr/>
        </p:nvGrpSpPr>
        <p:grpSpPr>
          <a:xfrm>
            <a:off x="2163650" y="1149343"/>
            <a:ext cx="5303279" cy="5018833"/>
            <a:chOff x="2163650" y="1149343"/>
            <a:chExt cx="5303279" cy="5018833"/>
          </a:xfrm>
        </p:grpSpPr>
        <p:sp>
          <p:nvSpPr>
            <p:cNvPr id="7" name="Rectangle: Rounded Corners 6">
              <a:extLst>
                <a:ext uri="{FF2B5EF4-FFF2-40B4-BE49-F238E27FC236}">
                  <a16:creationId xmlns:a16="http://schemas.microsoft.com/office/drawing/2014/main" id="{EE85D2D7-756F-7FE4-6BCF-DFB2AE361696}"/>
                </a:ext>
              </a:extLst>
            </p:cNvPr>
            <p:cNvSpPr/>
            <p:nvPr/>
          </p:nvSpPr>
          <p:spPr>
            <a:xfrm>
              <a:off x="3754190" y="2041301"/>
              <a:ext cx="1906075" cy="119129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Module 0</a:t>
              </a:r>
            </a:p>
          </p:txBody>
        </p:sp>
        <p:sp>
          <p:nvSpPr>
            <p:cNvPr id="8" name="Rectangle: Rounded Corners 7">
              <a:extLst>
                <a:ext uri="{FF2B5EF4-FFF2-40B4-BE49-F238E27FC236}">
                  <a16:creationId xmlns:a16="http://schemas.microsoft.com/office/drawing/2014/main" id="{BC0E0096-2822-C2C0-D8BC-26C6CB5E446C}"/>
                </a:ext>
              </a:extLst>
            </p:cNvPr>
            <p:cNvSpPr/>
            <p:nvPr/>
          </p:nvSpPr>
          <p:spPr>
            <a:xfrm>
              <a:off x="3754190" y="4446698"/>
              <a:ext cx="1906075" cy="119129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Module 1</a:t>
              </a:r>
            </a:p>
          </p:txBody>
        </p:sp>
        <p:sp>
          <p:nvSpPr>
            <p:cNvPr id="17" name="Freeform: Shape 16">
              <a:extLst>
                <a:ext uri="{FF2B5EF4-FFF2-40B4-BE49-F238E27FC236}">
                  <a16:creationId xmlns:a16="http://schemas.microsoft.com/office/drawing/2014/main" id="{CF182C6A-F5EF-4FE1-399E-EF65708F2FE8}"/>
                </a:ext>
              </a:extLst>
            </p:cNvPr>
            <p:cNvSpPr/>
            <p:nvPr/>
          </p:nvSpPr>
          <p:spPr>
            <a:xfrm>
              <a:off x="4256466" y="1455312"/>
              <a:ext cx="895351" cy="560231"/>
            </a:xfrm>
            <a:custGeom>
              <a:avLst/>
              <a:gdLst>
                <a:gd name="connsiteX0" fmla="*/ 0 w 895082"/>
                <a:gd name="connsiteY0" fmla="*/ 354188 h 367067"/>
                <a:gd name="connsiteX1" fmla="*/ 437882 w 895082"/>
                <a:gd name="connsiteY1" fmla="*/ 19 h 367067"/>
                <a:gd name="connsiteX2" fmla="*/ 895082 w 895082"/>
                <a:gd name="connsiteY2" fmla="*/ 367067 h 367067"/>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536"/>
                <a:gd name="connsiteY0" fmla="*/ 547361 h 560240"/>
                <a:gd name="connsiteX1" fmla="*/ 476519 w 895536"/>
                <a:gd name="connsiteY1" fmla="*/ 9 h 560240"/>
                <a:gd name="connsiteX2" fmla="*/ 895082 w 895536"/>
                <a:gd name="connsiteY2" fmla="*/ 560240 h 560240"/>
                <a:gd name="connsiteX0" fmla="*/ 0 w 895536"/>
                <a:gd name="connsiteY0" fmla="*/ 547362 h 560241"/>
                <a:gd name="connsiteX1" fmla="*/ 476519 w 895536"/>
                <a:gd name="connsiteY1" fmla="*/ 10 h 560241"/>
                <a:gd name="connsiteX2" fmla="*/ 895082 w 895536"/>
                <a:gd name="connsiteY2" fmla="*/ 560241 h 560241"/>
                <a:gd name="connsiteX0" fmla="*/ 0 w 895351"/>
                <a:gd name="connsiteY0" fmla="*/ 547362 h 560241"/>
                <a:gd name="connsiteX1" fmla="*/ 476519 w 895351"/>
                <a:gd name="connsiteY1" fmla="*/ 10 h 560241"/>
                <a:gd name="connsiteX2" fmla="*/ 895082 w 895351"/>
                <a:gd name="connsiteY2" fmla="*/ 560241 h 560241"/>
                <a:gd name="connsiteX0" fmla="*/ 0 w 895351"/>
                <a:gd name="connsiteY0" fmla="*/ 547352 h 560231"/>
                <a:gd name="connsiteX1" fmla="*/ 476519 w 895351"/>
                <a:gd name="connsiteY1" fmla="*/ 0 h 560231"/>
                <a:gd name="connsiteX2" fmla="*/ 895082 w 895351"/>
                <a:gd name="connsiteY2" fmla="*/ 560231 h 560231"/>
              </a:gdLst>
              <a:ahLst/>
              <a:cxnLst>
                <a:cxn ang="0">
                  <a:pos x="connsiteX0" y="connsiteY0"/>
                </a:cxn>
                <a:cxn ang="0">
                  <a:pos x="connsiteX1" y="connsiteY1"/>
                </a:cxn>
                <a:cxn ang="0">
                  <a:pos x="connsiteX2" y="connsiteY2"/>
                </a:cxn>
              </a:cxnLst>
              <a:rect l="l" t="t" r="r" b="b"/>
              <a:pathLst>
                <a:path w="895351" h="560231">
                  <a:moveTo>
                    <a:pt x="0" y="547352"/>
                  </a:moveTo>
                  <a:cubicBezTo>
                    <a:pt x="22002" y="324118"/>
                    <a:pt x="166353" y="4293"/>
                    <a:pt x="476519" y="0"/>
                  </a:cubicBezTo>
                  <a:cubicBezTo>
                    <a:pt x="773806" y="15025"/>
                    <a:pt x="902057" y="313385"/>
                    <a:pt x="895082" y="560231"/>
                  </a:cubicBezTo>
                </a:path>
              </a:pathLst>
            </a:custGeom>
            <a:noFill/>
            <a:ln>
              <a:solidFill>
                <a:srgbClr val="00B0F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Freeform: Shape 17">
              <a:extLst>
                <a:ext uri="{FF2B5EF4-FFF2-40B4-BE49-F238E27FC236}">
                  <a16:creationId xmlns:a16="http://schemas.microsoft.com/office/drawing/2014/main" id="{0643EA60-DA77-3D1F-B401-00745D3927FE}"/>
                </a:ext>
              </a:extLst>
            </p:cNvPr>
            <p:cNvSpPr/>
            <p:nvPr/>
          </p:nvSpPr>
          <p:spPr>
            <a:xfrm flipV="1">
              <a:off x="4235269" y="5637994"/>
              <a:ext cx="922987" cy="530182"/>
            </a:xfrm>
            <a:custGeom>
              <a:avLst/>
              <a:gdLst>
                <a:gd name="connsiteX0" fmla="*/ 0 w 895082"/>
                <a:gd name="connsiteY0" fmla="*/ 354188 h 367067"/>
                <a:gd name="connsiteX1" fmla="*/ 437882 w 895082"/>
                <a:gd name="connsiteY1" fmla="*/ 19 h 367067"/>
                <a:gd name="connsiteX2" fmla="*/ 895082 w 895082"/>
                <a:gd name="connsiteY2" fmla="*/ 367067 h 367067"/>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536"/>
                <a:gd name="connsiteY0" fmla="*/ 547361 h 560240"/>
                <a:gd name="connsiteX1" fmla="*/ 476519 w 895536"/>
                <a:gd name="connsiteY1" fmla="*/ 9 h 560240"/>
                <a:gd name="connsiteX2" fmla="*/ 895082 w 895536"/>
                <a:gd name="connsiteY2" fmla="*/ 560240 h 560240"/>
                <a:gd name="connsiteX0" fmla="*/ 0 w 895536"/>
                <a:gd name="connsiteY0" fmla="*/ 547362 h 560241"/>
                <a:gd name="connsiteX1" fmla="*/ 476519 w 895536"/>
                <a:gd name="connsiteY1" fmla="*/ 10 h 560241"/>
                <a:gd name="connsiteX2" fmla="*/ 895082 w 895536"/>
                <a:gd name="connsiteY2" fmla="*/ 560241 h 560241"/>
                <a:gd name="connsiteX0" fmla="*/ 0 w 895351"/>
                <a:gd name="connsiteY0" fmla="*/ 547362 h 560241"/>
                <a:gd name="connsiteX1" fmla="*/ 476519 w 895351"/>
                <a:gd name="connsiteY1" fmla="*/ 10 h 560241"/>
                <a:gd name="connsiteX2" fmla="*/ 895082 w 895351"/>
                <a:gd name="connsiteY2" fmla="*/ 560241 h 560241"/>
                <a:gd name="connsiteX0" fmla="*/ 0 w 895351"/>
                <a:gd name="connsiteY0" fmla="*/ 547352 h 560231"/>
                <a:gd name="connsiteX1" fmla="*/ 476519 w 895351"/>
                <a:gd name="connsiteY1" fmla="*/ 0 h 560231"/>
                <a:gd name="connsiteX2" fmla="*/ 895082 w 895351"/>
                <a:gd name="connsiteY2" fmla="*/ 560231 h 560231"/>
              </a:gdLst>
              <a:ahLst/>
              <a:cxnLst>
                <a:cxn ang="0">
                  <a:pos x="connsiteX0" y="connsiteY0"/>
                </a:cxn>
                <a:cxn ang="0">
                  <a:pos x="connsiteX1" y="connsiteY1"/>
                </a:cxn>
                <a:cxn ang="0">
                  <a:pos x="connsiteX2" y="connsiteY2"/>
                </a:cxn>
              </a:cxnLst>
              <a:rect l="l" t="t" r="r" b="b"/>
              <a:pathLst>
                <a:path w="895351" h="560231">
                  <a:moveTo>
                    <a:pt x="0" y="547352"/>
                  </a:moveTo>
                  <a:cubicBezTo>
                    <a:pt x="22002" y="324118"/>
                    <a:pt x="166353" y="4293"/>
                    <a:pt x="476519" y="0"/>
                  </a:cubicBezTo>
                  <a:cubicBezTo>
                    <a:pt x="773806" y="15025"/>
                    <a:pt x="902057" y="313385"/>
                    <a:pt x="895082" y="560231"/>
                  </a:cubicBezTo>
                </a:path>
              </a:pathLst>
            </a:custGeom>
            <a:noFill/>
            <a:ln>
              <a:solidFill>
                <a:srgbClr val="00B0F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2" name="Straight Arrow Connector 21">
              <a:extLst>
                <a:ext uri="{FF2B5EF4-FFF2-40B4-BE49-F238E27FC236}">
                  <a16:creationId xmlns:a16="http://schemas.microsoft.com/office/drawing/2014/main" id="{D93B6EA8-90AA-1648-7632-8DDBEAF6102B}"/>
                </a:ext>
              </a:extLst>
            </p:cNvPr>
            <p:cNvCxnSpPr>
              <a:endCxn id="7" idx="1"/>
            </p:cNvCxnSpPr>
            <p:nvPr/>
          </p:nvCxnSpPr>
          <p:spPr>
            <a:xfrm flipV="1">
              <a:off x="2163650" y="2636949"/>
              <a:ext cx="1590540" cy="46042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C9C4B054-CE73-9969-7734-EFF24239872F}"/>
                </a:ext>
              </a:extLst>
            </p:cNvPr>
            <p:cNvCxnSpPr>
              <a:cxnSpLocks/>
            </p:cNvCxnSpPr>
            <p:nvPr/>
          </p:nvCxnSpPr>
          <p:spPr>
            <a:xfrm>
              <a:off x="2247363" y="4446698"/>
              <a:ext cx="1506827" cy="595648"/>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5A27526B-B1C5-A72C-34E2-DEBDF59E1E6A}"/>
                </a:ext>
              </a:extLst>
            </p:cNvPr>
            <p:cNvSpPr txBox="1"/>
            <p:nvPr/>
          </p:nvSpPr>
          <p:spPr>
            <a:xfrm>
              <a:off x="4920398" y="1149343"/>
              <a:ext cx="2546531" cy="461665"/>
            </a:xfrm>
            <a:prstGeom prst="rect">
              <a:avLst/>
            </a:prstGeom>
            <a:noFill/>
          </p:spPr>
          <p:txBody>
            <a:bodyPr wrap="none" rtlCol="0">
              <a:spAutoFit/>
            </a:bodyPr>
            <a:lstStyle/>
            <a:p>
              <a:pPr algn="l"/>
              <a:r>
                <a:rPr lang="en-GB" sz="2400" dirty="0">
                  <a:solidFill>
                    <a:srgbClr val="00B0F0"/>
                  </a:solidFill>
                </a:rPr>
                <a:t>Dense connections</a:t>
              </a:r>
            </a:p>
          </p:txBody>
        </p:sp>
      </p:grpSp>
      <p:grpSp>
        <p:nvGrpSpPr>
          <p:cNvPr id="42" name="Group 41">
            <a:extLst>
              <a:ext uri="{FF2B5EF4-FFF2-40B4-BE49-F238E27FC236}">
                <a16:creationId xmlns:a16="http://schemas.microsoft.com/office/drawing/2014/main" id="{8D173EE3-5720-A932-470F-3E3B087541A1}"/>
              </a:ext>
            </a:extLst>
          </p:cNvPr>
          <p:cNvGrpSpPr/>
          <p:nvPr/>
        </p:nvGrpSpPr>
        <p:grpSpPr>
          <a:xfrm>
            <a:off x="128056" y="2678806"/>
            <a:ext cx="1890708" cy="2350394"/>
            <a:chOff x="128056" y="2678806"/>
            <a:chExt cx="1890708" cy="2350394"/>
          </a:xfrm>
        </p:grpSpPr>
        <p:pic>
          <p:nvPicPr>
            <p:cNvPr id="5" name="Picture 4">
              <a:extLst>
                <a:ext uri="{FF2B5EF4-FFF2-40B4-BE49-F238E27FC236}">
                  <a16:creationId xmlns:a16="http://schemas.microsoft.com/office/drawing/2014/main" id="{E550778A-98DE-32E2-0758-A611F01ECB55}"/>
                </a:ext>
              </a:extLst>
            </p:cNvPr>
            <p:cNvPicPr>
              <a:picLocks noChangeAspect="1"/>
            </p:cNvPicPr>
            <p:nvPr/>
          </p:nvPicPr>
          <p:blipFill rotWithShape="1">
            <a:blip r:embed="rId4"/>
            <a:srcRect l="11098" t="5693" r="8503" b="3962"/>
            <a:stretch/>
          </p:blipFill>
          <p:spPr>
            <a:xfrm>
              <a:off x="885423" y="2678806"/>
              <a:ext cx="1133341" cy="2350394"/>
            </a:xfrm>
            <a:prstGeom prst="rect">
              <a:avLst/>
            </a:prstGeom>
          </p:spPr>
        </p:pic>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93459302-77E9-F691-2712-2347F19153BD}"/>
                    </a:ext>
                  </a:extLst>
                </p:cNvPr>
                <p:cNvSpPr txBox="1"/>
                <p:nvPr/>
              </p:nvSpPr>
              <p:spPr>
                <a:xfrm>
                  <a:off x="128056" y="3001764"/>
                  <a:ext cx="906082" cy="461665"/>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oMath>
                    </m:oMathPara>
                  </a14:m>
                  <a:endParaRPr lang="en-GB" sz="2400" dirty="0"/>
                </a:p>
              </p:txBody>
            </p:sp>
          </mc:Choice>
          <mc:Fallback>
            <p:sp>
              <p:nvSpPr>
                <p:cNvPr id="39" name="TextBox 38">
                  <a:extLst>
                    <a:ext uri="{FF2B5EF4-FFF2-40B4-BE49-F238E27FC236}">
                      <a16:creationId xmlns:a16="http://schemas.microsoft.com/office/drawing/2014/main" id="{93459302-77E9-F691-2712-2347F19153BD}"/>
                    </a:ext>
                  </a:extLst>
                </p:cNvPr>
                <p:cNvSpPr txBox="1">
                  <a:spLocks noRot="1" noChangeAspect="1" noMove="1" noResize="1" noEditPoints="1" noAdjustHandles="1" noChangeArrowheads="1" noChangeShapeType="1" noTextEdit="1"/>
                </p:cNvSpPr>
                <p:nvPr/>
              </p:nvSpPr>
              <p:spPr>
                <a:xfrm>
                  <a:off x="128056" y="3001764"/>
                  <a:ext cx="906082" cy="461665"/>
                </a:xfrm>
                <a:prstGeom prst="rect">
                  <a:avLst/>
                </a:prstGeom>
                <a:blipFill>
                  <a:blip r:embed="rId5"/>
                  <a:stretch>
                    <a:fillRect b="-1316"/>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86633DE3-0F37-7140-22A4-95B45886F6EE}"/>
                    </a:ext>
                  </a:extLst>
                </p:cNvPr>
                <p:cNvSpPr txBox="1"/>
                <p:nvPr/>
              </p:nvSpPr>
              <p:spPr>
                <a:xfrm>
                  <a:off x="128056" y="4234352"/>
                  <a:ext cx="906082" cy="461665"/>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m:t>
                        </m:r>
                      </m:oMath>
                    </m:oMathPara>
                  </a14:m>
                  <a:endParaRPr lang="en-GB" sz="2400" dirty="0"/>
                </a:p>
              </p:txBody>
            </p:sp>
          </mc:Choice>
          <mc:Fallback>
            <p:sp>
              <p:nvSpPr>
                <p:cNvPr id="40" name="TextBox 39">
                  <a:extLst>
                    <a:ext uri="{FF2B5EF4-FFF2-40B4-BE49-F238E27FC236}">
                      <a16:creationId xmlns:a16="http://schemas.microsoft.com/office/drawing/2014/main" id="{86633DE3-0F37-7140-22A4-95B45886F6EE}"/>
                    </a:ext>
                  </a:extLst>
                </p:cNvPr>
                <p:cNvSpPr txBox="1">
                  <a:spLocks noRot="1" noChangeAspect="1" noMove="1" noResize="1" noEditPoints="1" noAdjustHandles="1" noChangeArrowheads="1" noChangeShapeType="1" noTextEdit="1"/>
                </p:cNvSpPr>
                <p:nvPr/>
              </p:nvSpPr>
              <p:spPr>
                <a:xfrm>
                  <a:off x="128056" y="4234352"/>
                  <a:ext cx="906082" cy="461665"/>
                </a:xfrm>
                <a:prstGeom prst="rect">
                  <a:avLst/>
                </a:prstGeom>
                <a:blipFill>
                  <a:blip r:embed="rId6"/>
                  <a:stretch>
                    <a:fillRect b="-1333"/>
                  </a:stretch>
                </a:blipFill>
              </p:spPr>
              <p:txBody>
                <a:bodyPr/>
                <a:lstStyle/>
                <a:p>
                  <a:r>
                    <a:rPr lang="en-GB">
                      <a:noFill/>
                    </a:rPr>
                    <a:t> </a:t>
                  </a:r>
                </a:p>
              </p:txBody>
            </p:sp>
          </mc:Fallback>
        </mc:AlternateContent>
      </p:grpSp>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1C8AC8F3-C324-2EFD-FA0A-B95C71B2BB40}"/>
                  </a:ext>
                </a:extLst>
              </p:cNvPr>
              <p:cNvSpPr txBox="1"/>
              <p:nvPr/>
            </p:nvSpPr>
            <p:spPr>
              <a:xfrm>
                <a:off x="8403465" y="5818143"/>
                <a:ext cx="3701206" cy="916148"/>
              </a:xfrm>
              <a:prstGeom prst="rect">
                <a:avLst/>
              </a:prstGeom>
              <a:noFill/>
            </p:spPr>
            <p:txBody>
              <a:bodyPr wrap="none" rtlCol="0">
                <a:spAutoFit/>
              </a:bodyPr>
              <a:lstStyle/>
              <a:p>
                <a:r>
                  <a:rPr lang="en-GB" sz="2400" dirty="0"/>
                  <a:t>Target = </a:t>
                </a:r>
                <a14:m>
                  <m:oMath xmlns:m="http://schemas.openxmlformats.org/officeDocument/2006/math">
                    <m:d>
                      <m:dPr>
                        <m:begChr m:val="{"/>
                        <m:endChr m:val=""/>
                        <m:ctrlPr>
                          <a:rPr lang="en-GB" sz="2400" i="1" smtClean="0">
                            <a:latin typeface="Cambria Math" panose="02040503050406030204" pitchFamily="18" charset="0"/>
                          </a:rPr>
                        </m:ctrlPr>
                      </m:dPr>
                      <m:e>
                        <m:eqArr>
                          <m:eqArrPr>
                            <m:ctrlPr>
                              <a:rPr lang="en-GB" sz="2400" i="1" smtClean="0">
                                <a:latin typeface="Cambria Math" panose="02040503050406030204" pitchFamily="18" charset="0"/>
                              </a:rPr>
                            </m:ctrlPr>
                          </m:eqArrPr>
                          <m:e>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 </m:t>
                            </m:r>
                            <m:r>
                              <a:rPr lang="en-GB" sz="2400" b="0" i="0" smtClean="0">
                                <a:latin typeface="Cambria Math" panose="02040503050406030204" pitchFamily="18" charset="0"/>
                              </a:rPr>
                              <m:t>  </m:t>
                            </m:r>
                            <m:r>
                              <m:rPr>
                                <m:sty m:val="p"/>
                              </m:rPr>
                              <a:rPr lang="en-GB" sz="2400" b="0" i="0" smtClean="0">
                                <a:latin typeface="Cambria Math" panose="02040503050406030204" pitchFamily="18" charset="0"/>
                              </a:rPr>
                              <m:t>if</m:t>
                            </m:r>
                            <m:r>
                              <a:rPr lang="en-GB" sz="2400" b="0" i="1" smtClean="0">
                                <a:latin typeface="Cambria Math" panose="02040503050406030204" pitchFamily="18" charset="0"/>
                              </a:rPr>
                              <m:t> </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=0</m:t>
                            </m:r>
                          </m:e>
                          <m:e>
                            <m:sSub>
                              <m:sSubPr>
                                <m:ctrlPr>
                                  <a:rPr lang="en-GB" sz="2400" i="1" smtClean="0">
                                    <a:latin typeface="Cambria Math" panose="02040503050406030204" pitchFamily="18" charset="0"/>
                                  </a:rPr>
                                </m:ctrlPr>
                              </m:sSubPr>
                              <m:e>
                                <m:r>
                                  <a:rPr lang="en-GB" sz="2400" i="1">
                                    <a:latin typeface="Cambria Math" panose="02040503050406030204" pitchFamily="18" charset="0"/>
                                  </a:rPr>
                                  <m:t>𝐷</m:t>
                                </m:r>
                              </m:e>
                              <m:sub>
                                <m:r>
                                  <a:rPr lang="en-GB" sz="2400" b="0" i="1" smtClean="0">
                                    <a:latin typeface="Cambria Math" panose="02040503050406030204" pitchFamily="18" charset="0"/>
                                  </a:rPr>
                                  <m:t>1</m:t>
                                </m:r>
                              </m:sub>
                            </m:sSub>
                            <m:r>
                              <a:rPr lang="en-GB" sz="2400" i="1">
                                <a:latin typeface="Cambria Math" panose="02040503050406030204" pitchFamily="18" charset="0"/>
                              </a:rPr>
                              <m:t> </m:t>
                            </m:r>
                            <m:r>
                              <a:rPr lang="en-GB" sz="2400" b="0" i="0" smtClean="0">
                                <a:latin typeface="Cambria Math" panose="02040503050406030204" pitchFamily="18" charset="0"/>
                              </a:rPr>
                              <m:t>  </m:t>
                            </m:r>
                            <m:r>
                              <m:rPr>
                                <m:sty m:val="p"/>
                              </m:rPr>
                              <a:rPr lang="en-GB" sz="2400" i="0">
                                <a:latin typeface="Cambria Math" panose="02040503050406030204" pitchFamily="18" charset="0"/>
                              </a:rPr>
                              <m:t>if</m:t>
                            </m:r>
                            <m:r>
                              <a:rPr lang="en-GB" sz="2400" i="1">
                                <a:latin typeface="Cambria Math" panose="02040503050406030204" pitchFamily="18" charset="0"/>
                              </a:rPr>
                              <m:t> </m:t>
                            </m:r>
                            <m:sSub>
                              <m:sSubPr>
                                <m:ctrlPr>
                                  <a:rPr lang="en-GB" sz="2400" i="1">
                                    <a:latin typeface="Cambria Math" panose="02040503050406030204" pitchFamily="18" charset="0"/>
                                  </a:rPr>
                                </m:ctrlPr>
                              </m:sSubPr>
                              <m:e>
                                <m:r>
                                  <a:rPr lang="en-GB" sz="2400" i="1">
                                    <a:latin typeface="Cambria Math" panose="02040503050406030204" pitchFamily="18" charset="0"/>
                                  </a:rPr>
                                  <m:t>𝐷</m:t>
                                </m:r>
                              </m:e>
                              <m:sub>
                                <m:r>
                                  <a:rPr lang="en-GB" sz="2400" i="1">
                                    <a:latin typeface="Cambria Math" panose="02040503050406030204" pitchFamily="18" charset="0"/>
                                  </a:rPr>
                                  <m:t>0</m:t>
                                </m:r>
                              </m:sub>
                            </m:sSub>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𝐷</m:t>
                                </m:r>
                              </m:e>
                              <m:sub>
                                <m:r>
                                  <a:rPr lang="en-GB" sz="2400" i="1">
                                    <a:latin typeface="Cambria Math" panose="02040503050406030204" pitchFamily="18" charset="0"/>
                                  </a:rPr>
                                  <m:t>1</m:t>
                                </m:r>
                              </m:sub>
                            </m:sSub>
                            <m:r>
                              <a:rPr lang="en-GB" sz="2400" i="1">
                                <a:latin typeface="Cambria Math" panose="02040503050406030204" pitchFamily="18" charset="0"/>
                              </a:rPr>
                              <m:t>=</m:t>
                            </m:r>
                            <m:r>
                              <a:rPr lang="en-GB" sz="2400" b="0" i="1" smtClean="0">
                                <a:latin typeface="Cambria Math" panose="02040503050406030204" pitchFamily="18" charset="0"/>
                              </a:rPr>
                              <m:t>1</m:t>
                            </m:r>
                          </m:e>
                        </m:eqArr>
                      </m:e>
                    </m:d>
                  </m:oMath>
                </a14:m>
                <a:endParaRPr lang="en-GB" sz="2400" dirty="0"/>
              </a:p>
            </p:txBody>
          </p:sp>
        </mc:Choice>
        <mc:Fallback>
          <p:sp>
            <p:nvSpPr>
              <p:cNvPr id="41" name="TextBox 40">
                <a:extLst>
                  <a:ext uri="{FF2B5EF4-FFF2-40B4-BE49-F238E27FC236}">
                    <a16:creationId xmlns:a16="http://schemas.microsoft.com/office/drawing/2014/main" id="{1C8AC8F3-C324-2EFD-FA0A-B95C71B2BB40}"/>
                  </a:ext>
                </a:extLst>
              </p:cNvPr>
              <p:cNvSpPr txBox="1">
                <a:spLocks noRot="1" noChangeAspect="1" noMove="1" noResize="1" noEditPoints="1" noAdjustHandles="1" noChangeArrowheads="1" noChangeShapeType="1" noTextEdit="1"/>
              </p:cNvSpPr>
              <p:nvPr/>
            </p:nvSpPr>
            <p:spPr>
              <a:xfrm>
                <a:off x="8403465" y="5818143"/>
                <a:ext cx="3701206" cy="916148"/>
              </a:xfrm>
              <a:prstGeom prst="rect">
                <a:avLst/>
              </a:prstGeom>
              <a:blipFill>
                <a:blip r:embed="rId7"/>
                <a:stretch>
                  <a:fillRect l="-2636"/>
                </a:stretch>
              </a:blipFill>
            </p:spPr>
            <p:txBody>
              <a:bodyPr/>
              <a:lstStyle/>
              <a:p>
                <a:r>
                  <a:rPr lang="en-GB">
                    <a:noFill/>
                  </a:rPr>
                  <a:t> </a:t>
                </a:r>
              </a:p>
            </p:txBody>
          </p:sp>
        </mc:Fallback>
      </mc:AlternateContent>
      <p:grpSp>
        <p:nvGrpSpPr>
          <p:cNvPr id="13" name="Group 12">
            <a:extLst>
              <a:ext uri="{FF2B5EF4-FFF2-40B4-BE49-F238E27FC236}">
                <a16:creationId xmlns:a16="http://schemas.microsoft.com/office/drawing/2014/main" id="{5381B33C-FB00-A9E1-D82D-303BE23F91E2}"/>
              </a:ext>
            </a:extLst>
          </p:cNvPr>
          <p:cNvGrpSpPr/>
          <p:nvPr/>
        </p:nvGrpSpPr>
        <p:grpSpPr>
          <a:xfrm>
            <a:off x="9063507" y="316702"/>
            <a:ext cx="2972463" cy="2677645"/>
            <a:chOff x="9063507" y="316702"/>
            <a:chExt cx="2972463" cy="2677645"/>
          </a:xfrm>
        </p:grpSpPr>
        <p:pic>
          <p:nvPicPr>
            <p:cNvPr id="3" name="Picture 2">
              <a:extLst>
                <a:ext uri="{FF2B5EF4-FFF2-40B4-BE49-F238E27FC236}">
                  <a16:creationId xmlns:a16="http://schemas.microsoft.com/office/drawing/2014/main" id="{8422E022-3E79-8F0A-DFC3-129FBD190E92}"/>
                </a:ext>
              </a:extLst>
            </p:cNvPr>
            <p:cNvPicPr>
              <a:picLocks noChangeAspect="1"/>
            </p:cNvPicPr>
            <p:nvPr/>
          </p:nvPicPr>
          <p:blipFill>
            <a:blip r:embed="rId8"/>
            <a:stretch>
              <a:fillRect/>
            </a:stretch>
          </p:blipFill>
          <p:spPr>
            <a:xfrm>
              <a:off x="9522751" y="316702"/>
              <a:ext cx="2454085" cy="2297441"/>
            </a:xfrm>
            <a:prstGeom prst="rect">
              <a:avLst/>
            </a:prstGeom>
          </p:spPr>
        </p:pic>
        <p:sp>
          <p:nvSpPr>
            <p:cNvPr id="10" name="TextBox 9">
              <a:extLst>
                <a:ext uri="{FF2B5EF4-FFF2-40B4-BE49-F238E27FC236}">
                  <a16:creationId xmlns:a16="http://schemas.microsoft.com/office/drawing/2014/main" id="{0FDFD8BC-EFE5-8A54-6618-8DDD27FD7F14}"/>
                </a:ext>
              </a:extLst>
            </p:cNvPr>
            <p:cNvSpPr txBox="1"/>
            <p:nvPr/>
          </p:nvSpPr>
          <p:spPr>
            <a:xfrm>
              <a:off x="9623578" y="2594237"/>
              <a:ext cx="2412392" cy="400110"/>
            </a:xfrm>
            <a:prstGeom prst="rect">
              <a:avLst/>
            </a:prstGeom>
            <a:noFill/>
          </p:spPr>
          <p:txBody>
            <a:bodyPr wrap="none" rtlCol="0">
              <a:spAutoFit/>
            </a:bodyPr>
            <a:lstStyle/>
            <a:p>
              <a:pPr algn="l"/>
              <a:r>
                <a:rPr lang="en-GB" sz="2000" dirty="0"/>
                <a:t>Structural modularity</a:t>
              </a:r>
            </a:p>
          </p:txBody>
        </p:sp>
        <p:sp>
          <p:nvSpPr>
            <p:cNvPr id="11" name="TextBox 10">
              <a:extLst>
                <a:ext uri="{FF2B5EF4-FFF2-40B4-BE49-F238E27FC236}">
                  <a16:creationId xmlns:a16="http://schemas.microsoft.com/office/drawing/2014/main" id="{E9A9E7B9-E070-AAE2-632E-989E4C4EEF7F}"/>
                </a:ext>
              </a:extLst>
            </p:cNvPr>
            <p:cNvSpPr txBox="1"/>
            <p:nvPr/>
          </p:nvSpPr>
          <p:spPr>
            <a:xfrm rot="16200000">
              <a:off x="8456674" y="1488252"/>
              <a:ext cx="1613775" cy="400110"/>
            </a:xfrm>
            <a:prstGeom prst="rect">
              <a:avLst/>
            </a:prstGeom>
            <a:noFill/>
          </p:spPr>
          <p:txBody>
            <a:bodyPr wrap="none" rtlCol="0">
              <a:spAutoFit/>
            </a:bodyPr>
            <a:lstStyle/>
            <a:p>
              <a:pPr algn="l"/>
              <a:r>
                <a:rPr lang="en-GB" sz="2000" dirty="0"/>
                <a:t>Specialisation</a:t>
              </a:r>
            </a:p>
          </p:txBody>
        </p:sp>
      </p:gr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1A746E66-2503-2E57-50B8-D076A8DDE4B4}"/>
                  </a:ext>
                </a:extLst>
              </p:cNvPr>
              <p:cNvSpPr txBox="1"/>
              <p:nvPr/>
            </p:nvSpPr>
            <p:spPr>
              <a:xfrm>
                <a:off x="0" y="6220496"/>
                <a:ext cx="6751785" cy="656462"/>
              </a:xfrm>
              <a:prstGeom prst="rect">
                <a:avLst/>
              </a:prstGeom>
              <a:noFill/>
            </p:spPr>
            <p:txBody>
              <a:bodyPr wrap="none" rtlCol="0">
                <a:spAutoFit/>
              </a:bodyPr>
              <a:lstStyle/>
              <a:p>
                <a:r>
                  <a:rPr lang="en-GB" sz="2400" dirty="0">
                    <a:solidFill>
                      <a:schemeClr val="bg1">
                        <a:lumMod val="50000"/>
                      </a:schemeClr>
                    </a:solidFill>
                  </a:rPr>
                  <a:t>Note: structural modularity measured by </a:t>
                </a:r>
                <a14:m>
                  <m:oMath xmlns:m="http://schemas.openxmlformats.org/officeDocument/2006/math">
                    <m:r>
                      <a:rPr lang="en-GB" sz="2400" b="0" i="1" smtClean="0">
                        <a:solidFill>
                          <a:schemeClr val="bg1">
                            <a:lumMod val="50000"/>
                          </a:schemeClr>
                        </a:solidFill>
                        <a:latin typeface="Cambria Math" panose="02040503050406030204" pitchFamily="18" charset="0"/>
                      </a:rPr>
                      <m:t>𝑄</m:t>
                    </m:r>
                    <m:r>
                      <a:rPr lang="en-GB" sz="2400" b="0" i="1" smtClean="0">
                        <a:solidFill>
                          <a:schemeClr val="bg1">
                            <a:lumMod val="50000"/>
                          </a:schemeClr>
                        </a:solidFill>
                        <a:latin typeface="Cambria Math" panose="02040503050406030204" pitchFamily="18" charset="0"/>
                      </a:rPr>
                      <m:t>=</m:t>
                    </m:r>
                    <m:f>
                      <m:fPr>
                        <m:ctrlPr>
                          <a:rPr lang="en-GB" sz="2400" i="1">
                            <a:solidFill>
                              <a:schemeClr val="bg1">
                                <a:lumMod val="50000"/>
                              </a:schemeClr>
                            </a:solidFill>
                            <a:latin typeface="Cambria Math" panose="02040503050406030204" pitchFamily="18" charset="0"/>
                          </a:rPr>
                        </m:ctrlPr>
                      </m:fPr>
                      <m:num>
                        <m:r>
                          <a:rPr lang="en-GB" sz="2400" i="1">
                            <a:solidFill>
                              <a:schemeClr val="bg1">
                                <a:lumMod val="50000"/>
                              </a:schemeClr>
                            </a:solidFill>
                            <a:latin typeface="Cambria Math" panose="02040503050406030204" pitchFamily="18" charset="0"/>
                          </a:rPr>
                          <m:t>1</m:t>
                        </m:r>
                      </m:num>
                      <m:den>
                        <m:r>
                          <a:rPr lang="en-GB" sz="2400" i="1">
                            <a:solidFill>
                              <a:schemeClr val="bg1">
                                <a:lumMod val="50000"/>
                              </a:schemeClr>
                            </a:solidFill>
                            <a:latin typeface="Cambria Math" panose="02040503050406030204" pitchFamily="18" charset="0"/>
                          </a:rPr>
                          <m:t>2</m:t>
                        </m:r>
                      </m:den>
                    </m:f>
                    <m:r>
                      <a:rPr lang="en-GB" sz="2400" b="0" i="1" smtClean="0">
                        <a:solidFill>
                          <a:schemeClr val="bg1">
                            <a:lumMod val="50000"/>
                          </a:schemeClr>
                        </a:solidFill>
                        <a:latin typeface="Cambria Math" panose="02040503050406030204" pitchFamily="18" charset="0"/>
                      </a:rPr>
                      <m:t>⋅</m:t>
                    </m:r>
                    <m:f>
                      <m:fPr>
                        <m:ctrlPr>
                          <a:rPr lang="en-GB" sz="2400" b="0" i="1" smtClean="0">
                            <a:solidFill>
                              <a:schemeClr val="bg1">
                                <a:lumMod val="50000"/>
                              </a:schemeClr>
                            </a:solidFill>
                            <a:latin typeface="Cambria Math" panose="02040503050406030204" pitchFamily="18" charset="0"/>
                          </a:rPr>
                        </m:ctrlPr>
                      </m:fPr>
                      <m:num>
                        <m:r>
                          <a:rPr lang="en-GB" sz="2400" b="0" i="1" smtClean="0">
                            <a:solidFill>
                              <a:schemeClr val="bg1">
                                <a:lumMod val="50000"/>
                              </a:schemeClr>
                            </a:solidFill>
                            <a:latin typeface="Cambria Math" panose="02040503050406030204" pitchFamily="18" charset="0"/>
                          </a:rPr>
                          <m:t>1−</m:t>
                        </m:r>
                        <m:r>
                          <a:rPr lang="en-GB" sz="2400" b="0" i="1" smtClean="0">
                            <a:solidFill>
                              <a:schemeClr val="bg1">
                                <a:lumMod val="50000"/>
                              </a:schemeClr>
                            </a:solidFill>
                            <a:latin typeface="Cambria Math" panose="02040503050406030204" pitchFamily="18" charset="0"/>
                          </a:rPr>
                          <m:t>𝑝</m:t>
                        </m:r>
                      </m:num>
                      <m:den>
                        <m:r>
                          <a:rPr lang="en-GB" sz="2400" b="0" i="1" smtClean="0">
                            <a:solidFill>
                              <a:schemeClr val="bg1">
                                <a:lumMod val="50000"/>
                              </a:schemeClr>
                            </a:solidFill>
                            <a:latin typeface="Cambria Math" panose="02040503050406030204" pitchFamily="18" charset="0"/>
                          </a:rPr>
                          <m:t>1+</m:t>
                        </m:r>
                        <m:r>
                          <a:rPr lang="en-GB" sz="2400" b="0" i="1" smtClean="0">
                            <a:solidFill>
                              <a:schemeClr val="bg1">
                                <a:lumMod val="50000"/>
                              </a:schemeClr>
                            </a:solidFill>
                            <a:latin typeface="Cambria Math" panose="02040503050406030204" pitchFamily="18" charset="0"/>
                          </a:rPr>
                          <m:t>𝑝</m:t>
                        </m:r>
                      </m:den>
                    </m:f>
                  </m:oMath>
                </a14:m>
                <a:endParaRPr lang="en-GB" sz="2400" dirty="0">
                  <a:solidFill>
                    <a:schemeClr val="bg1">
                      <a:lumMod val="50000"/>
                    </a:schemeClr>
                  </a:solidFill>
                </a:endParaRPr>
              </a:p>
            </p:txBody>
          </p:sp>
        </mc:Choice>
        <mc:Fallback>
          <p:sp>
            <p:nvSpPr>
              <p:cNvPr id="12" name="TextBox 11">
                <a:extLst>
                  <a:ext uri="{FF2B5EF4-FFF2-40B4-BE49-F238E27FC236}">
                    <a16:creationId xmlns:a16="http://schemas.microsoft.com/office/drawing/2014/main" id="{1A746E66-2503-2E57-50B8-D076A8DDE4B4}"/>
                  </a:ext>
                </a:extLst>
              </p:cNvPr>
              <p:cNvSpPr txBox="1">
                <a:spLocks noRot="1" noChangeAspect="1" noMove="1" noResize="1" noEditPoints="1" noAdjustHandles="1" noChangeArrowheads="1" noChangeShapeType="1" noTextEdit="1"/>
              </p:cNvSpPr>
              <p:nvPr/>
            </p:nvSpPr>
            <p:spPr>
              <a:xfrm>
                <a:off x="0" y="6220496"/>
                <a:ext cx="6751785" cy="656462"/>
              </a:xfrm>
              <a:prstGeom prst="rect">
                <a:avLst/>
              </a:prstGeom>
              <a:blipFill>
                <a:blip r:embed="rId9"/>
                <a:stretch>
                  <a:fillRect l="-1354" b="-2778"/>
                </a:stretch>
              </a:blipFill>
            </p:spPr>
            <p:txBody>
              <a:bodyPr/>
              <a:lstStyle/>
              <a:p>
                <a:r>
                  <a:rPr lang="en-GB">
                    <a:noFill/>
                  </a:rPr>
                  <a:t> </a:t>
                </a:r>
              </a:p>
            </p:txBody>
          </p:sp>
        </mc:Fallback>
      </mc:AlternateContent>
    </p:spTree>
    <p:extLst>
      <p:ext uri="{BB962C8B-B14F-4D97-AF65-F5344CB8AC3E}">
        <p14:creationId xmlns:p14="http://schemas.microsoft.com/office/powerpoint/2010/main" val="408611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B121F-02A3-07EC-E345-50FDE8010375}"/>
              </a:ext>
            </a:extLst>
          </p:cNvPr>
          <p:cNvSpPr>
            <a:spLocks noGrp="1"/>
          </p:cNvSpPr>
          <p:nvPr>
            <p:ph type="title"/>
          </p:nvPr>
        </p:nvSpPr>
        <p:spPr/>
        <p:txBody>
          <a:bodyPr/>
          <a:lstStyle/>
          <a:p>
            <a:r>
              <a:rPr lang="en-GB" dirty="0"/>
              <a:t>Measuring functional specialisation</a:t>
            </a:r>
          </a:p>
        </p:txBody>
      </p:sp>
      <p:grpSp>
        <p:nvGrpSpPr>
          <p:cNvPr id="45" name="Group 44">
            <a:extLst>
              <a:ext uri="{FF2B5EF4-FFF2-40B4-BE49-F238E27FC236}">
                <a16:creationId xmlns:a16="http://schemas.microsoft.com/office/drawing/2014/main" id="{576A235D-789D-C4E3-B3EA-72E6AFBEF949}"/>
              </a:ext>
            </a:extLst>
          </p:cNvPr>
          <p:cNvGrpSpPr/>
          <p:nvPr/>
        </p:nvGrpSpPr>
        <p:grpSpPr>
          <a:xfrm>
            <a:off x="5660265" y="2041301"/>
            <a:ext cx="2972873" cy="3596693"/>
            <a:chOff x="5660265" y="2041301"/>
            <a:chExt cx="2972873" cy="3596693"/>
          </a:xfrm>
        </p:grpSpPr>
        <p:sp>
          <p:nvSpPr>
            <p:cNvPr id="26" name="Rectangle: Rounded Corners 25">
              <a:extLst>
                <a:ext uri="{FF2B5EF4-FFF2-40B4-BE49-F238E27FC236}">
                  <a16:creationId xmlns:a16="http://schemas.microsoft.com/office/drawing/2014/main" id="{7E1530D3-8BAD-168F-8CE9-01746B65403C}"/>
                </a:ext>
              </a:extLst>
            </p:cNvPr>
            <p:cNvSpPr/>
            <p:nvPr/>
          </p:nvSpPr>
          <p:spPr>
            <a:xfrm>
              <a:off x="6727063" y="2041301"/>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Decision 0</a:t>
              </a:r>
            </a:p>
          </p:txBody>
        </p:sp>
        <p:sp>
          <p:nvSpPr>
            <p:cNvPr id="27" name="Rectangle: Rounded Corners 26">
              <a:extLst>
                <a:ext uri="{FF2B5EF4-FFF2-40B4-BE49-F238E27FC236}">
                  <a16:creationId xmlns:a16="http://schemas.microsoft.com/office/drawing/2014/main" id="{FA37D968-77FC-6FB7-673D-E95B33235BB5}"/>
                </a:ext>
              </a:extLst>
            </p:cNvPr>
            <p:cNvSpPr/>
            <p:nvPr/>
          </p:nvSpPr>
          <p:spPr>
            <a:xfrm>
              <a:off x="6727063" y="4446698"/>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Decision 1</a:t>
              </a:r>
            </a:p>
          </p:txBody>
        </p:sp>
        <p:cxnSp>
          <p:nvCxnSpPr>
            <p:cNvPr id="30" name="Straight Arrow Connector 29">
              <a:extLst>
                <a:ext uri="{FF2B5EF4-FFF2-40B4-BE49-F238E27FC236}">
                  <a16:creationId xmlns:a16="http://schemas.microsoft.com/office/drawing/2014/main" id="{5C9EAD39-CF91-250E-8F31-4BDB36E36136}"/>
                </a:ext>
              </a:extLst>
            </p:cNvPr>
            <p:cNvCxnSpPr>
              <a:stCxn id="7" idx="3"/>
              <a:endCxn id="26" idx="1"/>
            </p:cNvCxnSpPr>
            <p:nvPr/>
          </p:nvCxnSpPr>
          <p:spPr>
            <a:xfrm>
              <a:off x="5660265" y="2636949"/>
              <a:ext cx="1066798" cy="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6A4EA858-7EF5-AC3F-F22F-B71939E258E0}"/>
                </a:ext>
              </a:extLst>
            </p:cNvPr>
            <p:cNvCxnSpPr>
              <a:stCxn id="8" idx="3"/>
              <a:endCxn id="27" idx="1"/>
            </p:cNvCxnSpPr>
            <p:nvPr/>
          </p:nvCxnSpPr>
          <p:spPr>
            <a:xfrm>
              <a:off x="5660265" y="5042346"/>
              <a:ext cx="1066798" cy="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6" name="Group 45">
            <a:extLst>
              <a:ext uri="{FF2B5EF4-FFF2-40B4-BE49-F238E27FC236}">
                <a16:creationId xmlns:a16="http://schemas.microsoft.com/office/drawing/2014/main" id="{52032751-984C-DEBC-37B4-71BF29BCC3D0}"/>
              </a:ext>
            </a:extLst>
          </p:cNvPr>
          <p:cNvGrpSpPr/>
          <p:nvPr/>
        </p:nvGrpSpPr>
        <p:grpSpPr>
          <a:xfrm>
            <a:off x="8633138" y="2636949"/>
            <a:ext cx="2766811" cy="2405397"/>
            <a:chOff x="8633138" y="2636949"/>
            <a:chExt cx="2766811" cy="2405397"/>
          </a:xfrm>
        </p:grpSpPr>
        <p:sp>
          <p:nvSpPr>
            <p:cNvPr id="28" name="Rectangle: Rounded Corners 27">
              <a:extLst>
                <a:ext uri="{FF2B5EF4-FFF2-40B4-BE49-F238E27FC236}">
                  <a16:creationId xmlns:a16="http://schemas.microsoft.com/office/drawing/2014/main" id="{73F9033A-C40B-0DDB-5C0B-001214BE37CE}"/>
                </a:ext>
              </a:extLst>
            </p:cNvPr>
            <p:cNvSpPr/>
            <p:nvPr/>
          </p:nvSpPr>
          <p:spPr>
            <a:xfrm>
              <a:off x="9493874" y="3232597"/>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Joint</a:t>
              </a:r>
            </a:p>
            <a:p>
              <a:pPr algn="ctr"/>
              <a:r>
                <a:rPr lang="en-GB" sz="2400" dirty="0"/>
                <a:t>Decision</a:t>
              </a:r>
            </a:p>
          </p:txBody>
        </p:sp>
        <p:cxnSp>
          <p:nvCxnSpPr>
            <p:cNvPr id="34" name="Straight Connector 33">
              <a:extLst>
                <a:ext uri="{FF2B5EF4-FFF2-40B4-BE49-F238E27FC236}">
                  <a16:creationId xmlns:a16="http://schemas.microsoft.com/office/drawing/2014/main" id="{13B981D1-3A9D-84F8-6295-3B5F12537429}"/>
                </a:ext>
              </a:extLst>
            </p:cNvPr>
            <p:cNvCxnSpPr>
              <a:stCxn id="26" idx="3"/>
              <a:endCxn id="28" idx="1"/>
            </p:cNvCxnSpPr>
            <p:nvPr/>
          </p:nvCxnSpPr>
          <p:spPr>
            <a:xfrm>
              <a:off x="8633138" y="2636949"/>
              <a:ext cx="860736" cy="1191296"/>
            </a:xfrm>
            <a:prstGeom prst="line">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84CD31F1-6C8A-6696-4C96-F60EB42588B7}"/>
                </a:ext>
              </a:extLst>
            </p:cNvPr>
            <p:cNvCxnSpPr>
              <a:stCxn id="27" idx="3"/>
              <a:endCxn id="28" idx="1"/>
            </p:cNvCxnSpPr>
            <p:nvPr/>
          </p:nvCxnSpPr>
          <p:spPr>
            <a:xfrm flipV="1">
              <a:off x="8633138" y="3828245"/>
              <a:ext cx="860736" cy="1214101"/>
            </a:xfrm>
            <a:prstGeom prst="line">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3" name="Group 42">
            <a:extLst>
              <a:ext uri="{FF2B5EF4-FFF2-40B4-BE49-F238E27FC236}">
                <a16:creationId xmlns:a16="http://schemas.microsoft.com/office/drawing/2014/main" id="{2F942B7E-7C25-BC2F-CDEE-02FF5DB0D35B}"/>
              </a:ext>
            </a:extLst>
          </p:cNvPr>
          <p:cNvGrpSpPr/>
          <p:nvPr/>
        </p:nvGrpSpPr>
        <p:grpSpPr>
          <a:xfrm>
            <a:off x="2163650" y="1455312"/>
            <a:ext cx="3496615" cy="4712864"/>
            <a:chOff x="2163650" y="1455312"/>
            <a:chExt cx="3496615" cy="4712864"/>
          </a:xfrm>
        </p:grpSpPr>
        <p:sp>
          <p:nvSpPr>
            <p:cNvPr id="7" name="Rectangle: Rounded Corners 6">
              <a:extLst>
                <a:ext uri="{FF2B5EF4-FFF2-40B4-BE49-F238E27FC236}">
                  <a16:creationId xmlns:a16="http://schemas.microsoft.com/office/drawing/2014/main" id="{EE85D2D7-756F-7FE4-6BCF-DFB2AE361696}"/>
                </a:ext>
              </a:extLst>
            </p:cNvPr>
            <p:cNvSpPr/>
            <p:nvPr/>
          </p:nvSpPr>
          <p:spPr>
            <a:xfrm>
              <a:off x="3754190" y="2041301"/>
              <a:ext cx="1906075" cy="119129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Module 0</a:t>
              </a:r>
            </a:p>
          </p:txBody>
        </p:sp>
        <p:sp>
          <p:nvSpPr>
            <p:cNvPr id="8" name="Rectangle: Rounded Corners 7">
              <a:extLst>
                <a:ext uri="{FF2B5EF4-FFF2-40B4-BE49-F238E27FC236}">
                  <a16:creationId xmlns:a16="http://schemas.microsoft.com/office/drawing/2014/main" id="{BC0E0096-2822-C2C0-D8BC-26C6CB5E446C}"/>
                </a:ext>
              </a:extLst>
            </p:cNvPr>
            <p:cNvSpPr/>
            <p:nvPr/>
          </p:nvSpPr>
          <p:spPr>
            <a:xfrm>
              <a:off x="3754190" y="4446698"/>
              <a:ext cx="1906075" cy="119129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Module 1</a:t>
              </a:r>
            </a:p>
          </p:txBody>
        </p:sp>
        <p:sp>
          <p:nvSpPr>
            <p:cNvPr id="17" name="Freeform: Shape 16">
              <a:extLst>
                <a:ext uri="{FF2B5EF4-FFF2-40B4-BE49-F238E27FC236}">
                  <a16:creationId xmlns:a16="http://schemas.microsoft.com/office/drawing/2014/main" id="{CF182C6A-F5EF-4FE1-399E-EF65708F2FE8}"/>
                </a:ext>
              </a:extLst>
            </p:cNvPr>
            <p:cNvSpPr/>
            <p:nvPr/>
          </p:nvSpPr>
          <p:spPr>
            <a:xfrm>
              <a:off x="4256466" y="1455312"/>
              <a:ext cx="895351" cy="560231"/>
            </a:xfrm>
            <a:custGeom>
              <a:avLst/>
              <a:gdLst>
                <a:gd name="connsiteX0" fmla="*/ 0 w 895082"/>
                <a:gd name="connsiteY0" fmla="*/ 354188 h 367067"/>
                <a:gd name="connsiteX1" fmla="*/ 437882 w 895082"/>
                <a:gd name="connsiteY1" fmla="*/ 19 h 367067"/>
                <a:gd name="connsiteX2" fmla="*/ 895082 w 895082"/>
                <a:gd name="connsiteY2" fmla="*/ 367067 h 367067"/>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536"/>
                <a:gd name="connsiteY0" fmla="*/ 547361 h 560240"/>
                <a:gd name="connsiteX1" fmla="*/ 476519 w 895536"/>
                <a:gd name="connsiteY1" fmla="*/ 9 h 560240"/>
                <a:gd name="connsiteX2" fmla="*/ 895082 w 895536"/>
                <a:gd name="connsiteY2" fmla="*/ 560240 h 560240"/>
                <a:gd name="connsiteX0" fmla="*/ 0 w 895536"/>
                <a:gd name="connsiteY0" fmla="*/ 547362 h 560241"/>
                <a:gd name="connsiteX1" fmla="*/ 476519 w 895536"/>
                <a:gd name="connsiteY1" fmla="*/ 10 h 560241"/>
                <a:gd name="connsiteX2" fmla="*/ 895082 w 895536"/>
                <a:gd name="connsiteY2" fmla="*/ 560241 h 560241"/>
                <a:gd name="connsiteX0" fmla="*/ 0 w 895351"/>
                <a:gd name="connsiteY0" fmla="*/ 547362 h 560241"/>
                <a:gd name="connsiteX1" fmla="*/ 476519 w 895351"/>
                <a:gd name="connsiteY1" fmla="*/ 10 h 560241"/>
                <a:gd name="connsiteX2" fmla="*/ 895082 w 895351"/>
                <a:gd name="connsiteY2" fmla="*/ 560241 h 560241"/>
                <a:gd name="connsiteX0" fmla="*/ 0 w 895351"/>
                <a:gd name="connsiteY0" fmla="*/ 547352 h 560231"/>
                <a:gd name="connsiteX1" fmla="*/ 476519 w 895351"/>
                <a:gd name="connsiteY1" fmla="*/ 0 h 560231"/>
                <a:gd name="connsiteX2" fmla="*/ 895082 w 895351"/>
                <a:gd name="connsiteY2" fmla="*/ 560231 h 560231"/>
              </a:gdLst>
              <a:ahLst/>
              <a:cxnLst>
                <a:cxn ang="0">
                  <a:pos x="connsiteX0" y="connsiteY0"/>
                </a:cxn>
                <a:cxn ang="0">
                  <a:pos x="connsiteX1" y="connsiteY1"/>
                </a:cxn>
                <a:cxn ang="0">
                  <a:pos x="connsiteX2" y="connsiteY2"/>
                </a:cxn>
              </a:cxnLst>
              <a:rect l="l" t="t" r="r" b="b"/>
              <a:pathLst>
                <a:path w="895351" h="560231">
                  <a:moveTo>
                    <a:pt x="0" y="547352"/>
                  </a:moveTo>
                  <a:cubicBezTo>
                    <a:pt x="22002" y="324118"/>
                    <a:pt x="166353" y="4293"/>
                    <a:pt x="476519" y="0"/>
                  </a:cubicBezTo>
                  <a:cubicBezTo>
                    <a:pt x="773806" y="15025"/>
                    <a:pt x="902057" y="313385"/>
                    <a:pt x="895082" y="560231"/>
                  </a:cubicBezTo>
                </a:path>
              </a:pathLst>
            </a:custGeom>
            <a:noFill/>
            <a:ln>
              <a:solidFill>
                <a:srgbClr val="00B0F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Freeform: Shape 17">
              <a:extLst>
                <a:ext uri="{FF2B5EF4-FFF2-40B4-BE49-F238E27FC236}">
                  <a16:creationId xmlns:a16="http://schemas.microsoft.com/office/drawing/2014/main" id="{0643EA60-DA77-3D1F-B401-00745D3927FE}"/>
                </a:ext>
              </a:extLst>
            </p:cNvPr>
            <p:cNvSpPr/>
            <p:nvPr/>
          </p:nvSpPr>
          <p:spPr>
            <a:xfrm flipV="1">
              <a:off x="4235269" y="5637994"/>
              <a:ext cx="922987" cy="530182"/>
            </a:xfrm>
            <a:custGeom>
              <a:avLst/>
              <a:gdLst>
                <a:gd name="connsiteX0" fmla="*/ 0 w 895082"/>
                <a:gd name="connsiteY0" fmla="*/ 354188 h 367067"/>
                <a:gd name="connsiteX1" fmla="*/ 437882 w 895082"/>
                <a:gd name="connsiteY1" fmla="*/ 19 h 367067"/>
                <a:gd name="connsiteX2" fmla="*/ 895082 w 895082"/>
                <a:gd name="connsiteY2" fmla="*/ 367067 h 367067"/>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536"/>
                <a:gd name="connsiteY0" fmla="*/ 547361 h 560240"/>
                <a:gd name="connsiteX1" fmla="*/ 476519 w 895536"/>
                <a:gd name="connsiteY1" fmla="*/ 9 h 560240"/>
                <a:gd name="connsiteX2" fmla="*/ 895082 w 895536"/>
                <a:gd name="connsiteY2" fmla="*/ 560240 h 560240"/>
                <a:gd name="connsiteX0" fmla="*/ 0 w 895536"/>
                <a:gd name="connsiteY0" fmla="*/ 547362 h 560241"/>
                <a:gd name="connsiteX1" fmla="*/ 476519 w 895536"/>
                <a:gd name="connsiteY1" fmla="*/ 10 h 560241"/>
                <a:gd name="connsiteX2" fmla="*/ 895082 w 895536"/>
                <a:gd name="connsiteY2" fmla="*/ 560241 h 560241"/>
                <a:gd name="connsiteX0" fmla="*/ 0 w 895351"/>
                <a:gd name="connsiteY0" fmla="*/ 547362 h 560241"/>
                <a:gd name="connsiteX1" fmla="*/ 476519 w 895351"/>
                <a:gd name="connsiteY1" fmla="*/ 10 h 560241"/>
                <a:gd name="connsiteX2" fmla="*/ 895082 w 895351"/>
                <a:gd name="connsiteY2" fmla="*/ 560241 h 560241"/>
                <a:gd name="connsiteX0" fmla="*/ 0 w 895351"/>
                <a:gd name="connsiteY0" fmla="*/ 547352 h 560231"/>
                <a:gd name="connsiteX1" fmla="*/ 476519 w 895351"/>
                <a:gd name="connsiteY1" fmla="*/ 0 h 560231"/>
                <a:gd name="connsiteX2" fmla="*/ 895082 w 895351"/>
                <a:gd name="connsiteY2" fmla="*/ 560231 h 560231"/>
              </a:gdLst>
              <a:ahLst/>
              <a:cxnLst>
                <a:cxn ang="0">
                  <a:pos x="connsiteX0" y="connsiteY0"/>
                </a:cxn>
                <a:cxn ang="0">
                  <a:pos x="connsiteX1" y="connsiteY1"/>
                </a:cxn>
                <a:cxn ang="0">
                  <a:pos x="connsiteX2" y="connsiteY2"/>
                </a:cxn>
              </a:cxnLst>
              <a:rect l="l" t="t" r="r" b="b"/>
              <a:pathLst>
                <a:path w="895351" h="560231">
                  <a:moveTo>
                    <a:pt x="0" y="547352"/>
                  </a:moveTo>
                  <a:cubicBezTo>
                    <a:pt x="22002" y="324118"/>
                    <a:pt x="166353" y="4293"/>
                    <a:pt x="476519" y="0"/>
                  </a:cubicBezTo>
                  <a:cubicBezTo>
                    <a:pt x="773806" y="15025"/>
                    <a:pt x="902057" y="313385"/>
                    <a:pt x="895082" y="560231"/>
                  </a:cubicBezTo>
                </a:path>
              </a:pathLst>
            </a:custGeom>
            <a:noFill/>
            <a:ln>
              <a:solidFill>
                <a:srgbClr val="00B0F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2" name="Straight Arrow Connector 21">
              <a:extLst>
                <a:ext uri="{FF2B5EF4-FFF2-40B4-BE49-F238E27FC236}">
                  <a16:creationId xmlns:a16="http://schemas.microsoft.com/office/drawing/2014/main" id="{D93B6EA8-90AA-1648-7632-8DDBEAF6102B}"/>
                </a:ext>
              </a:extLst>
            </p:cNvPr>
            <p:cNvCxnSpPr>
              <a:endCxn id="7" idx="1"/>
            </p:cNvCxnSpPr>
            <p:nvPr/>
          </p:nvCxnSpPr>
          <p:spPr>
            <a:xfrm flipV="1">
              <a:off x="2163650" y="2636949"/>
              <a:ext cx="1590540" cy="46042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C9C4B054-CE73-9969-7734-EFF24239872F}"/>
                </a:ext>
              </a:extLst>
            </p:cNvPr>
            <p:cNvCxnSpPr>
              <a:cxnSpLocks/>
            </p:cNvCxnSpPr>
            <p:nvPr/>
          </p:nvCxnSpPr>
          <p:spPr>
            <a:xfrm>
              <a:off x="2247363" y="4446698"/>
              <a:ext cx="1506827" cy="595648"/>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2" name="Group 41">
            <a:extLst>
              <a:ext uri="{FF2B5EF4-FFF2-40B4-BE49-F238E27FC236}">
                <a16:creationId xmlns:a16="http://schemas.microsoft.com/office/drawing/2014/main" id="{8D173EE3-5720-A932-470F-3E3B087541A1}"/>
              </a:ext>
            </a:extLst>
          </p:cNvPr>
          <p:cNvGrpSpPr/>
          <p:nvPr/>
        </p:nvGrpSpPr>
        <p:grpSpPr>
          <a:xfrm>
            <a:off x="128056" y="2678806"/>
            <a:ext cx="1890708" cy="2350394"/>
            <a:chOff x="128056" y="2678806"/>
            <a:chExt cx="1890708" cy="2350394"/>
          </a:xfrm>
        </p:grpSpPr>
        <p:pic>
          <p:nvPicPr>
            <p:cNvPr id="5" name="Picture 4">
              <a:extLst>
                <a:ext uri="{FF2B5EF4-FFF2-40B4-BE49-F238E27FC236}">
                  <a16:creationId xmlns:a16="http://schemas.microsoft.com/office/drawing/2014/main" id="{E550778A-98DE-32E2-0758-A611F01ECB55}"/>
                </a:ext>
              </a:extLst>
            </p:cNvPr>
            <p:cNvPicPr>
              <a:picLocks noChangeAspect="1"/>
            </p:cNvPicPr>
            <p:nvPr/>
          </p:nvPicPr>
          <p:blipFill rotWithShape="1">
            <a:blip r:embed="rId3"/>
            <a:srcRect l="11098" t="5693" r="8503" b="3962"/>
            <a:stretch/>
          </p:blipFill>
          <p:spPr>
            <a:xfrm>
              <a:off x="885423" y="2678806"/>
              <a:ext cx="1133341" cy="2350394"/>
            </a:xfrm>
            <a:prstGeom prst="rect">
              <a:avLst/>
            </a:prstGeom>
          </p:spPr>
        </p:pic>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93459302-77E9-F691-2712-2347F19153BD}"/>
                    </a:ext>
                  </a:extLst>
                </p:cNvPr>
                <p:cNvSpPr txBox="1"/>
                <p:nvPr/>
              </p:nvSpPr>
              <p:spPr>
                <a:xfrm>
                  <a:off x="128056" y="3001764"/>
                  <a:ext cx="906082" cy="461665"/>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oMath>
                    </m:oMathPara>
                  </a14:m>
                  <a:endParaRPr lang="en-GB" sz="2400" dirty="0"/>
                </a:p>
              </p:txBody>
            </p:sp>
          </mc:Choice>
          <mc:Fallback>
            <p:sp>
              <p:nvSpPr>
                <p:cNvPr id="39" name="TextBox 38">
                  <a:extLst>
                    <a:ext uri="{FF2B5EF4-FFF2-40B4-BE49-F238E27FC236}">
                      <a16:creationId xmlns:a16="http://schemas.microsoft.com/office/drawing/2014/main" id="{93459302-77E9-F691-2712-2347F19153BD}"/>
                    </a:ext>
                  </a:extLst>
                </p:cNvPr>
                <p:cNvSpPr txBox="1">
                  <a:spLocks noRot="1" noChangeAspect="1" noMove="1" noResize="1" noEditPoints="1" noAdjustHandles="1" noChangeArrowheads="1" noChangeShapeType="1" noTextEdit="1"/>
                </p:cNvSpPr>
                <p:nvPr/>
              </p:nvSpPr>
              <p:spPr>
                <a:xfrm>
                  <a:off x="128056" y="3001764"/>
                  <a:ext cx="906082" cy="461665"/>
                </a:xfrm>
                <a:prstGeom prst="rect">
                  <a:avLst/>
                </a:prstGeom>
                <a:blipFill>
                  <a:blip r:embed="rId4"/>
                  <a:stretch>
                    <a:fillRect b="-1316"/>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86633DE3-0F37-7140-22A4-95B45886F6EE}"/>
                    </a:ext>
                  </a:extLst>
                </p:cNvPr>
                <p:cNvSpPr txBox="1"/>
                <p:nvPr/>
              </p:nvSpPr>
              <p:spPr>
                <a:xfrm>
                  <a:off x="128056" y="4234352"/>
                  <a:ext cx="906082" cy="461665"/>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m:t>
                        </m:r>
                      </m:oMath>
                    </m:oMathPara>
                  </a14:m>
                  <a:endParaRPr lang="en-GB" sz="2400" dirty="0"/>
                </a:p>
              </p:txBody>
            </p:sp>
          </mc:Choice>
          <mc:Fallback>
            <p:sp>
              <p:nvSpPr>
                <p:cNvPr id="40" name="TextBox 39">
                  <a:extLst>
                    <a:ext uri="{FF2B5EF4-FFF2-40B4-BE49-F238E27FC236}">
                      <a16:creationId xmlns:a16="http://schemas.microsoft.com/office/drawing/2014/main" id="{86633DE3-0F37-7140-22A4-95B45886F6EE}"/>
                    </a:ext>
                  </a:extLst>
                </p:cNvPr>
                <p:cNvSpPr txBox="1">
                  <a:spLocks noRot="1" noChangeAspect="1" noMove="1" noResize="1" noEditPoints="1" noAdjustHandles="1" noChangeArrowheads="1" noChangeShapeType="1" noTextEdit="1"/>
                </p:cNvSpPr>
                <p:nvPr/>
              </p:nvSpPr>
              <p:spPr>
                <a:xfrm>
                  <a:off x="128056" y="4234352"/>
                  <a:ext cx="906082" cy="461665"/>
                </a:xfrm>
                <a:prstGeom prst="rect">
                  <a:avLst/>
                </a:prstGeom>
                <a:blipFill>
                  <a:blip r:embed="rId5"/>
                  <a:stretch>
                    <a:fillRect b="-1333"/>
                  </a:stretch>
                </a:blipFill>
              </p:spPr>
              <p:txBody>
                <a:bodyPr/>
                <a:lstStyle/>
                <a:p>
                  <a:r>
                    <a:rPr lang="en-GB">
                      <a:noFill/>
                    </a:rPr>
                    <a:t> </a:t>
                  </a:r>
                </a:p>
              </p:txBody>
            </p:sp>
          </mc:Fallback>
        </mc:AlternateContent>
      </p:grpSp>
      <p:grpSp>
        <p:nvGrpSpPr>
          <p:cNvPr id="48" name="Group 47">
            <a:extLst>
              <a:ext uri="{FF2B5EF4-FFF2-40B4-BE49-F238E27FC236}">
                <a16:creationId xmlns:a16="http://schemas.microsoft.com/office/drawing/2014/main" id="{8B6A0BAD-35E1-275E-4F82-ED7EA90C801D}"/>
              </a:ext>
            </a:extLst>
          </p:cNvPr>
          <p:cNvGrpSpPr/>
          <p:nvPr/>
        </p:nvGrpSpPr>
        <p:grpSpPr>
          <a:xfrm>
            <a:off x="5660265" y="1139779"/>
            <a:ext cx="5739684" cy="1497170"/>
            <a:chOff x="5660265" y="1139779"/>
            <a:chExt cx="5739684" cy="1497170"/>
          </a:xfrm>
        </p:grpSpPr>
        <mc:AlternateContent xmlns:mc="http://schemas.openxmlformats.org/markup-compatibility/2006">
          <mc:Choice xmlns:a14="http://schemas.microsoft.com/office/drawing/2010/main" Requires="a14">
            <p:sp>
              <p:nvSpPr>
                <p:cNvPr id="4" name="Rectangle: Rounded Corners 3">
                  <a:extLst>
                    <a:ext uri="{FF2B5EF4-FFF2-40B4-BE49-F238E27FC236}">
                      <a16:creationId xmlns:a16="http://schemas.microsoft.com/office/drawing/2014/main" id="{C552A5F0-0CBD-EC14-DAD6-65BA02985753}"/>
                    </a:ext>
                  </a:extLst>
                </p:cNvPr>
                <p:cNvSpPr/>
                <p:nvPr/>
              </p:nvSpPr>
              <p:spPr>
                <a:xfrm>
                  <a:off x="9493874" y="1139779"/>
                  <a:ext cx="1906075" cy="1191296"/>
                </a:xfrm>
                <a:prstGeom prst="roundRect">
                  <a:avLst>
                    <a:gd name="adj" fmla="val 0"/>
                  </a:avLst>
                </a:prstGeom>
                <a:ln w="28575">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400" b="1" u="sng" dirty="0">
                      <a:solidFill>
                        <a:srgbClr val="7030A0"/>
                      </a:solidFill>
                    </a:rPr>
                    <a:t>PROBE</a:t>
                  </a:r>
                </a:p>
                <a:p>
                  <a:pPr algn="ctr"/>
                  <a:r>
                    <a:rPr lang="en-GB" sz="2400" dirty="0">
                      <a:solidFill>
                        <a:srgbClr val="7030A0"/>
                      </a:solidFill>
                    </a:rPr>
                    <a:t>Decode</a:t>
                  </a:r>
                  <a:endParaRPr lang="en-GB" sz="2400" b="0" i="1" dirty="0">
                    <a:solidFill>
                      <a:srgbClr val="7030A0"/>
                    </a:solidFill>
                    <a:latin typeface="Cambria Math" panose="02040503050406030204" pitchFamily="18" charset="0"/>
                  </a:endParaRPr>
                </a:p>
                <a:p>
                  <a:pPr algn="ct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0</m:t>
                          </m:r>
                        </m:sub>
                      </m:sSub>
                    </m:oMath>
                  </a14:m>
                  <a:r>
                    <a:rPr lang="en-GB" sz="2400" dirty="0">
                      <a:solidFill>
                        <a:srgbClr val="7030A0"/>
                      </a:solidFill>
                    </a:rPr>
                    <a:t> or </a:t>
                  </a: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1</m:t>
                          </m:r>
                        </m:sub>
                      </m:sSub>
                    </m:oMath>
                  </a14:m>
                  <a:endParaRPr lang="en-GB" sz="2400" dirty="0">
                    <a:solidFill>
                      <a:srgbClr val="7030A0"/>
                    </a:solidFill>
                  </a:endParaRPr>
                </a:p>
              </p:txBody>
            </p:sp>
          </mc:Choice>
          <mc:Fallback>
            <p:sp>
              <p:nvSpPr>
                <p:cNvPr id="4" name="Rectangle: Rounded Corners 3">
                  <a:extLst>
                    <a:ext uri="{FF2B5EF4-FFF2-40B4-BE49-F238E27FC236}">
                      <a16:creationId xmlns:a16="http://schemas.microsoft.com/office/drawing/2014/main" id="{C552A5F0-0CBD-EC14-DAD6-65BA02985753}"/>
                    </a:ext>
                  </a:extLst>
                </p:cNvPr>
                <p:cNvSpPr>
                  <a:spLocks noRot="1" noChangeAspect="1" noMove="1" noResize="1" noEditPoints="1" noAdjustHandles="1" noChangeArrowheads="1" noChangeShapeType="1" noTextEdit="1"/>
                </p:cNvSpPr>
                <p:nvPr/>
              </p:nvSpPr>
              <p:spPr>
                <a:xfrm>
                  <a:off x="9493874" y="1139779"/>
                  <a:ext cx="1906075" cy="1191296"/>
                </a:xfrm>
                <a:prstGeom prst="roundRect">
                  <a:avLst>
                    <a:gd name="adj" fmla="val 0"/>
                  </a:avLst>
                </a:prstGeom>
                <a:blipFill>
                  <a:blip r:embed="rId6"/>
                  <a:stretch>
                    <a:fillRect t="-3000" b="-10000"/>
                  </a:stretch>
                </a:blipFill>
                <a:ln w="28575">
                  <a:solidFill>
                    <a:srgbClr val="7030A0"/>
                  </a:solidFill>
                </a:ln>
              </p:spPr>
              <p:txBody>
                <a:bodyPr/>
                <a:lstStyle/>
                <a:p>
                  <a:r>
                    <a:rPr lang="en-GB">
                      <a:noFill/>
                    </a:rPr>
                    <a:t> </a:t>
                  </a:r>
                </a:p>
              </p:txBody>
            </p:sp>
          </mc:Fallback>
        </mc:AlternateContent>
        <p:cxnSp>
          <p:nvCxnSpPr>
            <p:cNvPr id="9" name="Connector: Elbow 8">
              <a:extLst>
                <a:ext uri="{FF2B5EF4-FFF2-40B4-BE49-F238E27FC236}">
                  <a16:creationId xmlns:a16="http://schemas.microsoft.com/office/drawing/2014/main" id="{AA37675D-44D4-30F0-6E70-307DF7C63082}"/>
                </a:ext>
              </a:extLst>
            </p:cNvPr>
            <p:cNvCxnSpPr>
              <a:stCxn id="7" idx="3"/>
              <a:endCxn id="4" idx="1"/>
            </p:cNvCxnSpPr>
            <p:nvPr/>
          </p:nvCxnSpPr>
          <p:spPr>
            <a:xfrm flipV="1">
              <a:off x="5660265" y="1735427"/>
              <a:ext cx="3833609" cy="901522"/>
            </a:xfrm>
            <a:prstGeom prst="bentConnector3">
              <a:avLst>
                <a:gd name="adj1" fmla="val 14395"/>
              </a:avLst>
            </a:prstGeom>
            <a:ln w="38100">
              <a:solidFill>
                <a:srgbClr val="7030A0"/>
              </a:solidFill>
              <a:prstDash val="dash"/>
              <a:tailEnd type="triangle"/>
            </a:ln>
          </p:spPr>
          <p:style>
            <a:lnRef idx="1">
              <a:schemeClr val="dk1"/>
            </a:lnRef>
            <a:fillRef idx="0">
              <a:schemeClr val="dk1"/>
            </a:fillRef>
            <a:effectRef idx="0">
              <a:schemeClr val="dk1"/>
            </a:effectRef>
            <a:fontRef idx="minor">
              <a:schemeClr val="tx1"/>
            </a:fontRef>
          </p:style>
        </p:cxnSp>
      </p:grpSp>
      <p:grpSp>
        <p:nvGrpSpPr>
          <p:cNvPr id="49" name="Group 48">
            <a:extLst>
              <a:ext uri="{FF2B5EF4-FFF2-40B4-BE49-F238E27FC236}">
                <a16:creationId xmlns:a16="http://schemas.microsoft.com/office/drawing/2014/main" id="{8ABB733C-D0A6-480B-5E90-DC667647028B}"/>
              </a:ext>
            </a:extLst>
          </p:cNvPr>
          <p:cNvGrpSpPr/>
          <p:nvPr/>
        </p:nvGrpSpPr>
        <p:grpSpPr>
          <a:xfrm>
            <a:off x="1438675" y="3229644"/>
            <a:ext cx="3268553" cy="3431616"/>
            <a:chOff x="1438675" y="3229644"/>
            <a:chExt cx="3268553" cy="3431616"/>
          </a:xfrm>
        </p:grpSpPr>
        <mc:AlternateContent xmlns:mc="http://schemas.openxmlformats.org/markup-compatibility/2006">
          <mc:Choice xmlns:a14="http://schemas.microsoft.com/office/drawing/2010/main" Requires="a14">
            <p:sp>
              <p:nvSpPr>
                <p:cNvPr id="19" name="Rectangle: Rounded Corners 18">
                  <a:extLst>
                    <a:ext uri="{FF2B5EF4-FFF2-40B4-BE49-F238E27FC236}">
                      <a16:creationId xmlns:a16="http://schemas.microsoft.com/office/drawing/2014/main" id="{E346AF98-1823-4EBC-7395-B24D49DA128D}"/>
                    </a:ext>
                  </a:extLst>
                </p:cNvPr>
                <p:cNvSpPr/>
                <p:nvPr/>
              </p:nvSpPr>
              <p:spPr>
                <a:xfrm>
                  <a:off x="1438675" y="5469964"/>
                  <a:ext cx="1906075" cy="1191296"/>
                </a:xfrm>
                <a:prstGeom prst="roundRect">
                  <a:avLst>
                    <a:gd name="adj" fmla="val 0"/>
                  </a:avLst>
                </a:prstGeom>
                <a:ln w="28575">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400" b="1" u="sng" dirty="0">
                      <a:solidFill>
                        <a:srgbClr val="7030A0"/>
                      </a:solidFill>
                    </a:rPr>
                    <a:t>ABLATION</a:t>
                  </a:r>
                </a:p>
                <a:p>
                  <a:pPr algn="ctr"/>
                  <a:r>
                    <a:rPr lang="en-GB" sz="2400" dirty="0">
                      <a:solidFill>
                        <a:srgbClr val="7030A0"/>
                      </a:solidFill>
                    </a:rPr>
                    <a:t>Decode</a:t>
                  </a:r>
                  <a:endParaRPr lang="en-GB" sz="2400" b="0" i="1" dirty="0">
                    <a:solidFill>
                      <a:srgbClr val="7030A0"/>
                    </a:solidFill>
                    <a:latin typeface="Cambria Math" panose="02040503050406030204" pitchFamily="18" charset="0"/>
                  </a:endParaRPr>
                </a:p>
                <a:p>
                  <a:pPr algn="ct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0</m:t>
                          </m:r>
                        </m:sub>
                      </m:sSub>
                    </m:oMath>
                  </a14:m>
                  <a:r>
                    <a:rPr lang="en-GB" sz="2400" dirty="0">
                      <a:solidFill>
                        <a:srgbClr val="7030A0"/>
                      </a:solidFill>
                    </a:rPr>
                    <a:t> or </a:t>
                  </a: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1</m:t>
                          </m:r>
                        </m:sub>
                      </m:sSub>
                    </m:oMath>
                  </a14:m>
                  <a:endParaRPr lang="en-GB" sz="2400" dirty="0">
                    <a:solidFill>
                      <a:srgbClr val="7030A0"/>
                    </a:solidFill>
                  </a:endParaRPr>
                </a:p>
              </p:txBody>
            </p:sp>
          </mc:Choice>
          <mc:Fallback>
            <p:sp>
              <p:nvSpPr>
                <p:cNvPr id="19" name="Rectangle: Rounded Corners 18">
                  <a:extLst>
                    <a:ext uri="{FF2B5EF4-FFF2-40B4-BE49-F238E27FC236}">
                      <a16:creationId xmlns:a16="http://schemas.microsoft.com/office/drawing/2014/main" id="{E346AF98-1823-4EBC-7395-B24D49DA128D}"/>
                    </a:ext>
                  </a:extLst>
                </p:cNvPr>
                <p:cNvSpPr>
                  <a:spLocks noRot="1" noChangeAspect="1" noMove="1" noResize="1" noEditPoints="1" noAdjustHandles="1" noChangeArrowheads="1" noChangeShapeType="1" noTextEdit="1"/>
                </p:cNvSpPr>
                <p:nvPr/>
              </p:nvSpPr>
              <p:spPr>
                <a:xfrm>
                  <a:off x="1438675" y="5469964"/>
                  <a:ext cx="1906075" cy="1191296"/>
                </a:xfrm>
                <a:prstGeom prst="roundRect">
                  <a:avLst>
                    <a:gd name="adj" fmla="val 0"/>
                  </a:avLst>
                </a:prstGeom>
                <a:blipFill>
                  <a:blip r:embed="rId7"/>
                  <a:stretch>
                    <a:fillRect t="-2488" b="-9950"/>
                  </a:stretch>
                </a:blipFill>
                <a:ln w="28575">
                  <a:solidFill>
                    <a:srgbClr val="7030A0"/>
                  </a:solidFill>
                </a:ln>
              </p:spPr>
              <p:txBody>
                <a:bodyPr/>
                <a:lstStyle/>
                <a:p>
                  <a:r>
                    <a:rPr lang="en-GB">
                      <a:noFill/>
                    </a:rPr>
                    <a:t> </a:t>
                  </a:r>
                </a:p>
              </p:txBody>
            </p:sp>
          </mc:Fallback>
        </mc:AlternateContent>
        <p:cxnSp>
          <p:nvCxnSpPr>
            <p:cNvPr id="21" name="Connector: Elbow 20">
              <a:extLst>
                <a:ext uri="{FF2B5EF4-FFF2-40B4-BE49-F238E27FC236}">
                  <a16:creationId xmlns:a16="http://schemas.microsoft.com/office/drawing/2014/main" id="{3DF379B9-D900-4C8B-64D0-B51D0195A933}"/>
                </a:ext>
              </a:extLst>
            </p:cNvPr>
            <p:cNvCxnSpPr>
              <a:cxnSpLocks/>
              <a:endCxn id="19" idx="0"/>
            </p:cNvCxnSpPr>
            <p:nvPr/>
          </p:nvCxnSpPr>
          <p:spPr>
            <a:xfrm rot="5400000">
              <a:off x="2145707" y="3475650"/>
              <a:ext cx="2240320" cy="1748308"/>
            </a:xfrm>
            <a:prstGeom prst="bentConnector3">
              <a:avLst>
                <a:gd name="adj1" fmla="val 20719"/>
              </a:avLst>
            </a:prstGeom>
            <a:ln w="38100">
              <a:solidFill>
                <a:srgbClr val="7030A0"/>
              </a:solidFill>
              <a:prstDash val="dash"/>
              <a:tailEnd type="triangle"/>
            </a:ln>
          </p:spPr>
          <p:style>
            <a:lnRef idx="1">
              <a:schemeClr val="dk1"/>
            </a:lnRef>
            <a:fillRef idx="0">
              <a:schemeClr val="dk1"/>
            </a:fillRef>
            <a:effectRef idx="0">
              <a:schemeClr val="dk1"/>
            </a:effectRef>
            <a:fontRef idx="minor">
              <a:schemeClr val="tx1"/>
            </a:fontRef>
          </p:style>
        </p:cxnSp>
        <p:cxnSp>
          <p:nvCxnSpPr>
            <p:cNvPr id="33" name="Connector: Elbow 32">
              <a:extLst>
                <a:ext uri="{FF2B5EF4-FFF2-40B4-BE49-F238E27FC236}">
                  <a16:creationId xmlns:a16="http://schemas.microsoft.com/office/drawing/2014/main" id="{2453C0A2-7384-53CD-4525-4F7E1DBB1860}"/>
                </a:ext>
              </a:extLst>
            </p:cNvPr>
            <p:cNvCxnSpPr>
              <a:cxnSpLocks/>
              <a:stCxn id="8" idx="2"/>
              <a:endCxn id="19" idx="3"/>
            </p:cNvCxnSpPr>
            <p:nvPr/>
          </p:nvCxnSpPr>
          <p:spPr>
            <a:xfrm rot="5400000">
              <a:off x="3812180" y="5170564"/>
              <a:ext cx="427618" cy="1362478"/>
            </a:xfrm>
            <a:prstGeom prst="bentConnector2">
              <a:avLst/>
            </a:prstGeom>
            <a:ln w="38100">
              <a:solidFill>
                <a:srgbClr val="7030A0"/>
              </a:solidFill>
              <a:prstDash val="dash"/>
              <a:tailEnd type="triangle"/>
            </a:ln>
          </p:spPr>
          <p:style>
            <a:lnRef idx="1">
              <a:schemeClr val="dk1"/>
            </a:lnRef>
            <a:fillRef idx="0">
              <a:schemeClr val="dk1"/>
            </a:fillRef>
            <a:effectRef idx="0">
              <a:schemeClr val="dk1"/>
            </a:effectRef>
            <a:fontRef idx="minor">
              <a:schemeClr val="tx1"/>
            </a:fontRef>
          </p:style>
        </p:cxnSp>
      </p:grpSp>
      <p:sp>
        <p:nvSpPr>
          <p:cNvPr id="50" name="Multiplication Sign 49">
            <a:extLst>
              <a:ext uri="{FF2B5EF4-FFF2-40B4-BE49-F238E27FC236}">
                <a16:creationId xmlns:a16="http://schemas.microsoft.com/office/drawing/2014/main" id="{14032EA3-041F-C9D2-43DC-7A778AECDC94}"/>
              </a:ext>
            </a:extLst>
          </p:cNvPr>
          <p:cNvSpPr/>
          <p:nvPr/>
        </p:nvSpPr>
        <p:spPr>
          <a:xfrm>
            <a:off x="3869635" y="4532243"/>
            <a:ext cx="1722782" cy="1003185"/>
          </a:xfrm>
          <a:prstGeom prst="mathMultiply">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4" name="Group 53">
            <a:extLst>
              <a:ext uri="{FF2B5EF4-FFF2-40B4-BE49-F238E27FC236}">
                <a16:creationId xmlns:a16="http://schemas.microsoft.com/office/drawing/2014/main" id="{C4281428-B336-15CC-268E-FC5975822DA4}"/>
              </a:ext>
            </a:extLst>
          </p:cNvPr>
          <p:cNvGrpSpPr/>
          <p:nvPr/>
        </p:nvGrpSpPr>
        <p:grpSpPr>
          <a:xfrm>
            <a:off x="4929809" y="3049496"/>
            <a:ext cx="3454167" cy="1003649"/>
            <a:chOff x="4876800" y="2908852"/>
            <a:chExt cx="3454167" cy="1003649"/>
          </a:xfrm>
        </p:grpSpPr>
        <p:cxnSp>
          <p:nvCxnSpPr>
            <p:cNvPr id="52" name="Straight Connector 51">
              <a:extLst>
                <a:ext uri="{FF2B5EF4-FFF2-40B4-BE49-F238E27FC236}">
                  <a16:creationId xmlns:a16="http://schemas.microsoft.com/office/drawing/2014/main" id="{ACD33CD5-462F-014C-0CE4-5B38D4A90ED4}"/>
                </a:ext>
              </a:extLst>
            </p:cNvPr>
            <p:cNvCxnSpPr>
              <a:cxnSpLocks/>
            </p:cNvCxnSpPr>
            <p:nvPr/>
          </p:nvCxnSpPr>
          <p:spPr>
            <a:xfrm flipH="1">
              <a:off x="4876800" y="2908852"/>
              <a:ext cx="563217" cy="0"/>
            </a:xfrm>
            <a:prstGeom prst="line">
              <a:avLst/>
            </a:prstGeom>
            <a:ln w="25400">
              <a:solidFill>
                <a:srgbClr val="7030A0"/>
              </a:solidFill>
              <a:headEnd type="oval" w="lg" len="lg"/>
              <a:tailEnd type="oval"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53" name="TextBox 52">
                  <a:extLst>
                    <a:ext uri="{FF2B5EF4-FFF2-40B4-BE49-F238E27FC236}">
                      <a16:creationId xmlns:a16="http://schemas.microsoft.com/office/drawing/2014/main" id="{CEF37FBE-6F54-2437-897D-634153B487C8}"/>
                    </a:ext>
                  </a:extLst>
                </p:cNvPr>
                <p:cNvSpPr txBox="1"/>
                <p:nvPr/>
              </p:nvSpPr>
              <p:spPr>
                <a:xfrm>
                  <a:off x="4938628" y="3081504"/>
                  <a:ext cx="3392339" cy="830997"/>
                </a:xfrm>
                <a:prstGeom prst="rect">
                  <a:avLst/>
                </a:prstGeom>
                <a:noFill/>
              </p:spPr>
              <p:txBody>
                <a:bodyPr wrap="none" rtlCol="0">
                  <a:spAutoFit/>
                </a:bodyPr>
                <a:lstStyle/>
                <a:p>
                  <a:pPr algn="l"/>
                  <a:r>
                    <a:rPr lang="en-GB" sz="2400" b="1" u="sng" dirty="0">
                      <a:solidFill>
                        <a:srgbClr val="7030A0"/>
                      </a:solidFill>
                    </a:rPr>
                    <a:t>CORRELATION</a:t>
                  </a:r>
                </a:p>
                <a:p>
                  <a:pPr algn="l"/>
                  <a:r>
                    <a:rPr lang="en-GB" sz="2400" dirty="0">
                      <a:solidFill>
                        <a:srgbClr val="7030A0"/>
                      </a:solidFill>
                    </a:rPr>
                    <a:t>Hold </a:t>
                  </a: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0</m:t>
                          </m:r>
                        </m:sub>
                      </m:sSub>
                    </m:oMath>
                  </a14:m>
                  <a:r>
                    <a:rPr lang="en-GB" sz="2400" dirty="0">
                      <a:solidFill>
                        <a:srgbClr val="7030A0"/>
                      </a:solidFill>
                    </a:rPr>
                    <a:t> fixed and vary </a:t>
                  </a: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1</m:t>
                          </m:r>
                        </m:sub>
                      </m:sSub>
                    </m:oMath>
                  </a14:m>
                  <a:endParaRPr lang="en-GB" sz="2400" dirty="0">
                    <a:solidFill>
                      <a:srgbClr val="7030A0"/>
                    </a:solidFill>
                  </a:endParaRPr>
                </a:p>
              </p:txBody>
            </p:sp>
          </mc:Choice>
          <mc:Fallback>
            <p:sp>
              <p:nvSpPr>
                <p:cNvPr id="53" name="TextBox 52">
                  <a:extLst>
                    <a:ext uri="{FF2B5EF4-FFF2-40B4-BE49-F238E27FC236}">
                      <a16:creationId xmlns:a16="http://schemas.microsoft.com/office/drawing/2014/main" id="{CEF37FBE-6F54-2437-897D-634153B487C8}"/>
                    </a:ext>
                  </a:extLst>
                </p:cNvPr>
                <p:cNvSpPr txBox="1">
                  <a:spLocks noRot="1" noChangeAspect="1" noMove="1" noResize="1" noEditPoints="1" noAdjustHandles="1" noChangeArrowheads="1" noChangeShapeType="1" noTextEdit="1"/>
                </p:cNvSpPr>
                <p:nvPr/>
              </p:nvSpPr>
              <p:spPr>
                <a:xfrm>
                  <a:off x="4938628" y="3081504"/>
                  <a:ext cx="3392339" cy="830997"/>
                </a:xfrm>
                <a:prstGeom prst="rect">
                  <a:avLst/>
                </a:prstGeom>
                <a:blipFill>
                  <a:blip r:embed="rId8"/>
                  <a:stretch>
                    <a:fillRect l="-2878" t="-5882" b="-16176"/>
                  </a:stretch>
                </a:blipFill>
              </p:spPr>
              <p:txBody>
                <a:bodyPr/>
                <a:lstStyle/>
                <a:p>
                  <a:r>
                    <a:rPr lang="en-GB">
                      <a:noFill/>
                    </a:rPr>
                    <a:t> </a:t>
                  </a:r>
                </a:p>
              </p:txBody>
            </p:sp>
          </mc:Fallback>
        </mc:AlternateContent>
      </p:grpSp>
      <p:cxnSp>
        <p:nvCxnSpPr>
          <p:cNvPr id="56" name="Straight Arrow Connector 55">
            <a:extLst>
              <a:ext uri="{FF2B5EF4-FFF2-40B4-BE49-F238E27FC236}">
                <a16:creationId xmlns:a16="http://schemas.microsoft.com/office/drawing/2014/main" id="{6083D5EC-019D-7D6B-916E-72FBE90A83DA}"/>
              </a:ext>
            </a:extLst>
          </p:cNvPr>
          <p:cNvCxnSpPr/>
          <p:nvPr/>
        </p:nvCxnSpPr>
        <p:spPr>
          <a:xfrm>
            <a:off x="4707228" y="3232597"/>
            <a:ext cx="0" cy="1214101"/>
          </a:xfrm>
          <a:prstGeom prst="straightConnector1">
            <a:avLst/>
          </a:prstGeom>
          <a:ln w="19050">
            <a:solidFill>
              <a:srgbClr val="C00000"/>
            </a:solidFill>
            <a:headEnd type="triangle" w="lg" len="lg"/>
            <a:tailEnd type="triangle" w="lg" len="lg"/>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1674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theme/theme1.xml><?xml version="1.0" encoding="utf-8"?>
<a:theme xmlns:a="http://schemas.openxmlformats.org/drawingml/2006/main" name="Dan's Imperial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9050">
          <a:tailEnd type="triangle" w="lg" len="lg"/>
        </a:ln>
      </a:spPr>
      <a:bodyPr/>
      <a:lstStyle/>
      <a:style>
        <a:lnRef idx="1">
          <a:schemeClr val="dk1"/>
        </a:lnRef>
        <a:fillRef idx="0">
          <a:schemeClr val="dk1"/>
        </a:fillRef>
        <a:effectRef idx="0">
          <a:schemeClr val="dk1"/>
        </a:effectRef>
        <a:fontRef idx="minor">
          <a:schemeClr val="tx1"/>
        </a:fontRef>
      </a:style>
    </a:lnDef>
    <a:txDef>
      <a:spPr>
        <a:noFill/>
      </a:spPr>
      <a:bodyPr wrap="none" rtlCol="0">
        <a:spAutoFit/>
      </a:bodyPr>
      <a:lstStyle>
        <a:defPPr algn="l">
          <a:defRPr sz="2000" dirty="0"/>
        </a:defPPr>
      </a:lstStyle>
    </a:txDef>
  </a:objectDefaults>
  <a:extraClrSchemeLst/>
  <a:extLst>
    <a:ext uri="{05A4C25C-085E-4340-85A3-A5531E510DB2}">
      <thm15:themeFamily xmlns:thm15="http://schemas.microsoft.com/office/thememl/2012/main" name="Dan's Imperial Theme" id="{1E446DD1-5114-4E0D-97F9-E2C08BC92A25}" vid="{D46550DC-1CC9-4558-A13D-6059059470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1CC75529FAA34B987F048466488DEE" ma:contentTypeVersion="12" ma:contentTypeDescription="Create a new document." ma:contentTypeScope="" ma:versionID="5329aef109aa5aa9e3db0d24e7b9cff2">
  <xsd:schema xmlns:xsd="http://www.w3.org/2001/XMLSchema" xmlns:xs="http://www.w3.org/2001/XMLSchema" xmlns:p="http://schemas.microsoft.com/office/2006/metadata/properties" xmlns:ns3="aa581938-aaa6-48f1-a8e7-9621bfb675f9" xmlns:ns4="d8630c02-d2e0-4840-9905-f8c4ead66a0b" targetNamespace="http://schemas.microsoft.com/office/2006/metadata/properties" ma:root="true" ma:fieldsID="4e15df3176585f9f88ac5eabf5427fe6" ns3:_="" ns4:_="">
    <xsd:import namespace="aa581938-aaa6-48f1-a8e7-9621bfb675f9"/>
    <xsd:import namespace="d8630c02-d2e0-4840-9905-f8c4ead66a0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581938-aaa6-48f1-a8e7-9621bfb675f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630c02-d2e0-4840-9905-f8c4ead66a0b"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266F99-3D34-4DAB-8804-6766DB7E7E99}">
  <ds:schemaRefs>
    <ds:schemaRef ds:uri="d8630c02-d2e0-4840-9905-f8c4ead66a0b"/>
    <ds:schemaRef ds:uri="http://schemas.microsoft.com/office/infopath/2007/PartnerControls"/>
    <ds:schemaRef ds:uri="http://www.w3.org/XML/1998/namespace"/>
    <ds:schemaRef ds:uri="http://schemas.microsoft.com/office/2006/documentManagement/types"/>
    <ds:schemaRef ds:uri="http://purl.org/dc/dcmitype/"/>
    <ds:schemaRef ds:uri="http://purl.org/dc/elements/1.1/"/>
    <ds:schemaRef ds:uri="http://purl.org/dc/terms/"/>
    <ds:schemaRef ds:uri="http://schemas.openxmlformats.org/package/2006/metadata/core-properties"/>
    <ds:schemaRef ds:uri="aa581938-aaa6-48f1-a8e7-9621bfb675f9"/>
    <ds:schemaRef ds:uri="http://schemas.microsoft.com/office/2006/metadata/properties"/>
  </ds:schemaRefs>
</ds:datastoreItem>
</file>

<file path=customXml/itemProps2.xml><?xml version="1.0" encoding="utf-8"?>
<ds:datastoreItem xmlns:ds="http://schemas.openxmlformats.org/officeDocument/2006/customXml" ds:itemID="{04181AB0-286B-4AD6-9BFC-9B94AE67581E}">
  <ds:schemaRefs>
    <ds:schemaRef ds:uri="http://schemas.microsoft.com/sharepoint/v3/contenttype/forms"/>
  </ds:schemaRefs>
</ds:datastoreItem>
</file>

<file path=customXml/itemProps3.xml><?xml version="1.0" encoding="utf-8"?>
<ds:datastoreItem xmlns:ds="http://schemas.openxmlformats.org/officeDocument/2006/customXml" ds:itemID="{CFD60540-4304-4942-BC3E-34C3695C95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581938-aaa6-48f1-a8e7-9621bfb675f9"/>
    <ds:schemaRef ds:uri="d8630c02-d2e0-4840-9905-f8c4ead66a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2021 - WWN - Neural heterogeneity promotes robust learning</Template>
  <TotalTime>299</TotalTime>
  <Words>2941</Words>
  <Application>Microsoft Office PowerPoint</Application>
  <PresentationFormat>Widescreen</PresentationFormat>
  <Paragraphs>272</Paragraphs>
  <Slides>24</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Cambria Math</vt:lpstr>
      <vt:lpstr>Calibri Light</vt:lpstr>
      <vt:lpstr>Arial</vt:lpstr>
      <vt:lpstr>Calibri</vt:lpstr>
      <vt:lpstr>Dan's Imperial Theme</vt:lpstr>
      <vt:lpstr>Neural architectures: what are they good for anyway?</vt:lpstr>
      <vt:lpstr>Why ask this question?</vt:lpstr>
      <vt:lpstr>How can we ask and answer this question?</vt:lpstr>
      <vt:lpstr>The parable of the missing chalk</vt:lpstr>
      <vt:lpstr>Theory comes to the rescue</vt:lpstr>
      <vt:lpstr>Modularity: structure and function</vt:lpstr>
      <vt:lpstr>TL;DR version of this study</vt:lpstr>
      <vt:lpstr>Task and model setup</vt:lpstr>
      <vt:lpstr>Measuring functional specialisation</vt:lpstr>
      <vt:lpstr>Model variants</vt:lpstr>
      <vt:lpstr>Detailed results</vt:lpstr>
      <vt:lpstr>Specialisation is transient</vt:lpstr>
      <vt:lpstr>Conclusions</vt:lpstr>
      <vt:lpstr>Multimodal architectures</vt:lpstr>
      <vt:lpstr>Q: optimal architectures for multimodal sensing…?</vt:lpstr>
      <vt:lpstr>Dan in his happy place says “let’s try a spiking neural network”</vt:lpstr>
      <vt:lpstr>Prey detection task</vt:lpstr>
      <vt:lpstr>So does this explain the experimental data?</vt:lpstr>
      <vt:lpstr>Could we test this experimentally?</vt:lpstr>
      <vt:lpstr>Follow-up: increasing time complexity</vt:lpstr>
      <vt:lpstr>Result: simpler models seem to work better</vt:lpstr>
      <vt:lpstr>Preview: more complex set of tasks, more architectures</vt:lpstr>
      <vt:lpstr>Conclusion / discussion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“spiking” neural network and why should I care?</dc:title>
  <dc:creator>Goodman, Daniel F M</dc:creator>
  <cp:lastModifiedBy>Goodman, Daniel F M</cp:lastModifiedBy>
  <cp:revision>6</cp:revision>
  <dcterms:created xsi:type="dcterms:W3CDTF">2022-01-18T14:59:46Z</dcterms:created>
  <dcterms:modified xsi:type="dcterms:W3CDTF">2025-02-12T13:39:22Z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0x010100091CC75529FAA34B987F048466488DEE</vt:lpwstr>
  </property>
</Properties>
</file>