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18"/>
  </p:notesMasterIdLst>
  <p:sldIdLst>
    <p:sldId id="256" r:id="rId5"/>
    <p:sldId id="257" r:id="rId6"/>
    <p:sldId id="258" r:id="rId7"/>
    <p:sldId id="259" r:id="rId8"/>
    <p:sldId id="260" r:id="rId9"/>
    <p:sldId id="261" r:id="rId10"/>
    <p:sldId id="262" r:id="rId11"/>
    <p:sldId id="263" r:id="rId12"/>
    <p:sldId id="264" r:id="rId13"/>
    <p:sldId id="265" r:id="rId14"/>
    <p:sldId id="276" r:id="rId15"/>
    <p:sldId id="277" r:id="rId16"/>
    <p:sldId id="278" r:id="rId17"/>
  </p:sldIdLst>
  <p:sldSz cx="12192000" cy="6858000"/>
  <p:notesSz cx="6858000" cy="9144000"/>
  <p:embeddedFontLst>
    <p:embeddedFont>
      <p:font typeface="Cambria Math" panose="02040503050406030204" pitchFamily="18"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1D9C"/>
    <a:srgbClr val="FF9900"/>
    <a:srgbClr val="7B68EE"/>
    <a:srgbClr val="1CB478"/>
    <a:srgbClr val="929292"/>
    <a:srgbClr val="FFFFFF"/>
    <a:srgbClr val="000080"/>
    <a:srgbClr val="0000CD"/>
    <a:srgbClr val="3B719F"/>
    <a:srgbClr val="FF53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48307" autoAdjust="0"/>
  </p:normalViewPr>
  <p:slideViewPr>
    <p:cSldViewPr snapToGrid="0">
      <p:cViewPr varScale="1">
        <p:scale>
          <a:sx n="46" d="100"/>
          <a:sy n="46" d="100"/>
        </p:scale>
        <p:origin x="1221" y="39"/>
      </p:cViewPr>
      <p:guideLst/>
    </p:cSldViewPr>
  </p:slideViewPr>
  <p:notesTextViewPr>
    <p:cViewPr>
      <p:scale>
        <a:sx n="3" d="2"/>
        <a:sy n="3" d="2"/>
      </p:scale>
      <p:origin x="0" y="-3309"/>
    </p:cViewPr>
  </p:notesTextViewPr>
  <p:notesViewPr>
    <p:cSldViewPr snapToGrid="0">
      <p:cViewPr varScale="1">
        <p:scale>
          <a:sx n="85" d="100"/>
          <a:sy n="85" d="100"/>
        </p:scale>
        <p:origin x="388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odman, Daniel F M" userId="3856083d-7deb-434e-baee-35426c02f58e" providerId="ADAL" clId="{A8FDA6F9-2230-46DC-9BEA-A8AEF6616F76}"/>
    <pc:docChg chg="modSld">
      <pc:chgData name="Goodman, Daniel F M" userId="3856083d-7deb-434e-baee-35426c02f58e" providerId="ADAL" clId="{A8FDA6F9-2230-46DC-9BEA-A8AEF6616F76}" dt="2025-03-06T14:51:34.183" v="9" actId="20577"/>
      <pc:docMkLst>
        <pc:docMk/>
      </pc:docMkLst>
      <pc:sldChg chg="modNotesTx">
        <pc:chgData name="Goodman, Daniel F M" userId="3856083d-7deb-434e-baee-35426c02f58e" providerId="ADAL" clId="{A8FDA6F9-2230-46DC-9BEA-A8AEF6616F76}" dt="2025-03-06T14:51:34.183" v="9" actId="20577"/>
        <pc:sldMkLst>
          <pc:docMk/>
          <pc:sldMk cId="893555225" sldId="27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AE6EB4-03A3-4C4A-B5B5-FE282E964C74}" type="datetimeFigureOut">
              <a:rPr lang="en-GB" smtClean="0"/>
              <a:t>06/03/2025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DC7791-BCCC-4DAF-AEA8-66EE27DE672F}" type="slidenum">
              <a:rPr lang="en-GB" smtClean="0"/>
              <a:t>‹#›</a:t>
            </a:fld>
            <a:endParaRPr lang="en-GB"/>
          </a:p>
        </p:txBody>
      </p:sp>
    </p:spTree>
    <p:extLst>
      <p:ext uri="{BB962C8B-B14F-4D97-AF65-F5344CB8AC3E}">
        <p14:creationId xmlns:p14="http://schemas.microsoft.com/office/powerpoint/2010/main" val="863412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0DC7791-BCCC-4DAF-AEA8-66EE27DE672F}" type="slidenum">
              <a:rPr lang="en-GB" smtClean="0"/>
              <a:t>1</a:t>
            </a:fld>
            <a:endParaRPr lang="en-GB"/>
          </a:p>
        </p:txBody>
      </p:sp>
    </p:spTree>
    <p:extLst>
      <p:ext uri="{BB962C8B-B14F-4D97-AF65-F5344CB8AC3E}">
        <p14:creationId xmlns:p14="http://schemas.microsoft.com/office/powerpoint/2010/main" val="4185515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Sparsity is another key feature of the brain and spiking neural networks specifically. That means both temporal sparsity in that spikes are relatively rare events, and spatial sparsity in that most pairs of neurons are not connected to each other.</a:t>
            </a:r>
          </a:p>
          <a:p>
            <a:pPr marL="171450" indent="-171450">
              <a:buFont typeface="Arial" panose="020B0604020202020204" pitchFamily="34" charset="0"/>
              <a:buChar char="•"/>
            </a:pPr>
            <a:r>
              <a:rPr lang="en-GB" dirty="0"/>
              <a:t>My former student who is now working at DeepMind doing non-spiking stuff unfortunately, managed to get surrogate gradient descent running up to 100x faster by exploiting the temporal sparsity of spikes.</a:t>
            </a:r>
          </a:p>
          <a:p>
            <a:pPr marL="171450" indent="-171450">
              <a:buFont typeface="Arial" panose="020B0604020202020204" pitchFamily="34" charset="0"/>
              <a:buChar char="•"/>
            </a:pPr>
            <a:r>
              <a:rPr lang="en-GB" dirty="0"/>
              <a:t>Spatial sparsity is not unique to spiking neurons,</a:t>
            </a:r>
          </a:p>
          <a:p>
            <a:pPr marL="171450" indent="-171450">
              <a:buFont typeface="Arial" panose="020B0604020202020204" pitchFamily="34" charset="0"/>
              <a:buChar char="•"/>
            </a:pPr>
            <a:r>
              <a:rPr lang="en-GB" dirty="0"/>
              <a:t>but may be particularly interesting for neuromorphic computing anyway because it is closely tied in to the idea of memory bottlenecks and locality.</a:t>
            </a:r>
          </a:p>
          <a:p>
            <a:pPr marL="171450" indent="-171450">
              <a:buFont typeface="Arial" panose="020B0604020202020204" pitchFamily="34" charset="0"/>
              <a:buChar char="•"/>
            </a:pPr>
            <a:r>
              <a:rPr lang="en-GB" dirty="0"/>
              <a:t>Of course, it’s also very important in biology because of wiring constraints – the majority of the space in the brain is used in wiring between neurons. And this raises some interesting questions because different regions of the brain need to coordinate their activity despite having very limited communication bandwidth with potentially high latency.</a:t>
            </a:r>
          </a:p>
          <a:p>
            <a:pPr marL="171450" indent="-171450">
              <a:buFont typeface="Arial" panose="020B0604020202020204" pitchFamily="34" charset="0"/>
              <a:buChar char="•"/>
            </a:pPr>
            <a:r>
              <a:rPr lang="en-GB" dirty="0"/>
              <a:t>One of the main research activities in my group at the moment is various ways of thinking about this question: how, why, and to what extend does the brain divide into structurally and functionally distinct modules, and how do these coordinate their activity? I’ll talk briefly about our most recently published paper on this with my student Gabriel Béna. I should also add that Gabriel is coming to the end of his PhD and looking for postdoc positions in the next year, so if you want a really brilliant postdoc who will make your lab a better place, get in touch with him or me, or come and say hi at </a:t>
            </a:r>
            <a:r>
              <a:rPr lang="en-GB" dirty="0" err="1"/>
              <a:t>Capocaccia</a:t>
            </a:r>
            <a:r>
              <a:rPr lang="en-GB" dirty="0"/>
              <a:t> if you’re going.</a:t>
            </a:r>
          </a:p>
        </p:txBody>
      </p:sp>
      <p:sp>
        <p:nvSpPr>
          <p:cNvPr id="4" name="Slide Number Placeholder 3"/>
          <p:cNvSpPr>
            <a:spLocks noGrp="1"/>
          </p:cNvSpPr>
          <p:nvPr>
            <p:ph type="sldNum" sz="quarter" idx="5"/>
          </p:nvPr>
        </p:nvSpPr>
        <p:spPr/>
        <p:txBody>
          <a:bodyPr/>
          <a:lstStyle/>
          <a:p>
            <a:fld id="{70DC7791-BCCC-4DAF-AEA8-66EE27DE672F}" type="slidenum">
              <a:rPr lang="en-GB" smtClean="0"/>
              <a:t>10</a:t>
            </a:fld>
            <a:endParaRPr lang="en-GB"/>
          </a:p>
        </p:txBody>
      </p:sp>
    </p:spTree>
    <p:extLst>
      <p:ext uri="{BB962C8B-B14F-4D97-AF65-F5344CB8AC3E}">
        <p14:creationId xmlns:p14="http://schemas.microsoft.com/office/powerpoint/2010/main" val="169274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0DC7791-BCCC-4DAF-AEA8-66EE27DE672F}" type="slidenum">
              <a:rPr lang="en-GB" smtClean="0"/>
              <a:t>11</a:t>
            </a:fld>
            <a:endParaRPr lang="en-GB"/>
          </a:p>
        </p:txBody>
      </p:sp>
    </p:spTree>
    <p:extLst>
      <p:ext uri="{BB962C8B-B14F-4D97-AF65-F5344CB8AC3E}">
        <p14:creationId xmlns:p14="http://schemas.microsoft.com/office/powerpoint/2010/main" val="29723472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This is my last slide and I wanted to briefly talk about some of the challenges I think we face collectively, or at least that I feel like I face in this sort of work.</a:t>
            </a:r>
          </a:p>
          <a:p>
            <a:pPr marL="171450" indent="-171450">
              <a:buFont typeface="Arial" panose="020B0604020202020204" pitchFamily="34" charset="0"/>
              <a:buChar char="•"/>
            </a:pPr>
            <a:r>
              <a:rPr lang="en-GB" dirty="0"/>
              <a:t>The really outstanding one for me is that we don’t really have examples of where spiking neural networks do better than any alternative. It’s quite hard to convince people of the relevance of the topic without this.</a:t>
            </a:r>
          </a:p>
          <a:p>
            <a:pPr marL="171450" indent="-171450">
              <a:buFont typeface="Arial" panose="020B0604020202020204" pitchFamily="34" charset="0"/>
              <a:buChar char="•"/>
            </a:pPr>
            <a:r>
              <a:rPr lang="en-GB" dirty="0"/>
              <a:t>One way I think we could address this is by designing and publicising tasks with rich and sparse temporal structure that ANN approaches are likely to struggle at. In a way this shouldn’t be hard, it’s a very natural condition. Of course, we’d also need to be able to train SNNs that can do these tasks well, either in terms of raw performance or power consumption, or ideally both.</a:t>
            </a:r>
          </a:p>
          <a:p>
            <a:pPr marL="171450" indent="-171450">
              <a:buFont typeface="Arial" panose="020B0604020202020204" pitchFamily="34" charset="0"/>
              <a:buChar char="•"/>
            </a:pPr>
            <a:r>
              <a:rPr lang="en-GB" dirty="0"/>
              <a:t>Practically, an important challenge is scaling up training of SNNs. We’re many, many orders of magnitude away from what is possible with ANNs. I generally feel pretty positive about this one.</a:t>
            </a:r>
          </a:p>
          <a:p>
            <a:pPr marL="171450" indent="-171450">
              <a:buFont typeface="Arial" panose="020B0604020202020204" pitchFamily="34" charset="0"/>
              <a:buChar char="•"/>
            </a:pPr>
            <a:r>
              <a:rPr lang="en-GB" dirty="0"/>
              <a:t>There are so many algorithmic developments happening at the moment that are improving this. </a:t>
            </a:r>
          </a:p>
          <a:p>
            <a:pPr marL="171450" indent="-171450">
              <a:buFont typeface="Arial" panose="020B0604020202020204" pitchFamily="34" charset="0"/>
              <a:buChar char="•"/>
            </a:pPr>
            <a:r>
              <a:rPr lang="en-GB"/>
              <a:t>Arguably </a:t>
            </a:r>
            <a:r>
              <a:rPr lang="en-GB" dirty="0"/>
              <a:t>more important would be to improve our understanding of how biological brains manage to achieve such impressive learning, apparently based largely on local information only</a:t>
            </a:r>
            <a:r>
              <a:rPr lang="en-GB"/>
              <a:t>. </a:t>
            </a:r>
          </a:p>
          <a:p>
            <a:pPr marL="171450" indent="-171450">
              <a:buFont typeface="Arial" panose="020B0604020202020204" pitchFamily="34" charset="0"/>
              <a:buChar char="•"/>
            </a:pPr>
            <a:r>
              <a:rPr lang="en-GB"/>
              <a:t>There’s </a:t>
            </a:r>
            <a:r>
              <a:rPr lang="en-GB" dirty="0"/>
              <a:t>an open question here for me: do we know if our training algorithms are finding all the solutions that are possible with a spiking neural network or are they biased to prefer certain types of information and therefore not fully exploring that space? I have an MSc student looking into what surrogate gradient descent can learn at the moment. It’s just started but he’s already shown it can learn to extract information that is only stored in interspike intervals, for example.</a:t>
            </a:r>
          </a:p>
          <a:p>
            <a:pPr marL="171450" indent="-171450">
              <a:buFont typeface="Arial" panose="020B0604020202020204" pitchFamily="34" charset="0"/>
              <a:buChar char="•"/>
            </a:pPr>
            <a:r>
              <a:rPr lang="en-GB" dirty="0"/>
              <a:t>This relates to my next challenge: that we don’t have a fully satisfactory mathematical framework for thinking about hybrid systems. We can cobble some pieces together from discrete and continuous systems, and sometimes get them to work together, but it’s always a vast effort and very hard to get to really substantial results with wide applicability. I’m a mathematician originally so this really ought to be on me, but I have absolutely no idea how to go about this. One possibility is that it’s just not possible to have such a theory, because any system complex enough to generate intelligence will always be too rich in structure to be able to make any generalisations about. I don’t really believe that: I suspect we’ll be able to say something, but I’m not sure what that something will be.</a:t>
            </a:r>
          </a:p>
          <a:p>
            <a:pPr marL="171450" indent="-171450">
              <a:buFont typeface="Arial" panose="020B0604020202020204" pitchFamily="34" charset="0"/>
              <a:buChar char="•"/>
            </a:pPr>
            <a:r>
              <a:rPr lang="en-GB" dirty="0"/>
              <a:t>Taking that one step further, maybe we’re limiting ourselves too much thinking just about spiking? Perhaps spiking is one particular solution that evolution found to solve certain sorts of problems, but you could just think of it as one example of a much wider class of solutions, some of which might be better suited to neuromorphic applications, for example. What might such a class of solutions look like? Again, it’s hard to say at this point but possibly a rich source of future work.</a:t>
            </a:r>
          </a:p>
        </p:txBody>
      </p:sp>
      <p:sp>
        <p:nvSpPr>
          <p:cNvPr id="4" name="Slide Number Placeholder 3"/>
          <p:cNvSpPr>
            <a:spLocks noGrp="1"/>
          </p:cNvSpPr>
          <p:nvPr>
            <p:ph type="sldNum" sz="quarter" idx="5"/>
          </p:nvPr>
        </p:nvSpPr>
        <p:spPr/>
        <p:txBody>
          <a:bodyPr/>
          <a:lstStyle/>
          <a:p>
            <a:fld id="{70DC7791-BCCC-4DAF-AEA8-66EE27DE672F}" type="slidenum">
              <a:rPr lang="en-GB" smtClean="0"/>
              <a:t>12</a:t>
            </a:fld>
            <a:endParaRPr lang="en-GB"/>
          </a:p>
        </p:txBody>
      </p:sp>
    </p:spTree>
    <p:extLst>
      <p:ext uri="{BB962C8B-B14F-4D97-AF65-F5344CB8AC3E}">
        <p14:creationId xmlns:p14="http://schemas.microsoft.com/office/powerpoint/2010/main" val="2765370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In a former life, I was a mathematician studying hyperbolic geometry, dynamical systems and fractals. I decided to switch to neuroscience and one of the first questions I hit on was why the brain uses spikes for communication and computation. As a mathematician and programmer, I was pretty familiar with both discrete and continuous systems, but spikes were like some wild combination of the two, so unlike anything we had designed ourselves. 18 years later I don’t feel much closer to an answer and I’m still convinced this is an important question. Today I’ll talk about this question from a personal perspective, as well as hopefully starting a conversation about what we want to do as a field.</a:t>
            </a:r>
          </a:p>
          <a:p>
            <a:pPr marL="171450" indent="-171450">
              <a:buFont typeface="Arial" panose="020B0604020202020204" pitchFamily="34" charset="0"/>
              <a:buChar char="•"/>
            </a:pPr>
            <a:r>
              <a:rPr lang="en-GB" dirty="0"/>
              <a:t>My first neuroscience postdoc with Romain Brette we planned to look into synfire chains which were pretty trendy at the time, and still a pretty cool idea I think.</a:t>
            </a:r>
          </a:p>
          <a:p>
            <a:pPr marL="171450" indent="-171450">
              <a:buFont typeface="Arial" panose="020B0604020202020204" pitchFamily="34" charset="0"/>
              <a:buChar char="•"/>
            </a:pPr>
            <a:r>
              <a:rPr lang="en-GB" dirty="0"/>
              <a:t>However, we got distracted building Brian, which I now think was probably for the better.</a:t>
            </a:r>
          </a:p>
          <a:p>
            <a:pPr marL="171450" indent="-171450">
              <a:buFont typeface="Arial" panose="020B0604020202020204" pitchFamily="34" charset="0"/>
              <a:buChar char="•"/>
            </a:pPr>
            <a:r>
              <a:rPr lang="en-GB" dirty="0"/>
              <a:t>We did eventually get into doing some actual modelling work, using networks of coincidence detector neurons to implement a model of sound localisation. Probably many of you came across the Jeffress model, a classic model where you use an array of neural delays plus coincidence detector neurons. When the neural delays exactly compensate the arrival time difference of a sound between the two ears, the corresponding coincidence detector neurons fires at a maximal rate. This lets you work out the time difference and hence the sound location, as long as the sound is on the horizontal plane and in front of you. Our paper just extended this to the ability to localise sounds in 3d space by allowing for more complicated neural filtering that compensates for arbitrary directional filtering of sounds.</a:t>
            </a:r>
          </a:p>
        </p:txBody>
      </p:sp>
      <p:sp>
        <p:nvSpPr>
          <p:cNvPr id="4" name="Slide Number Placeholder 3"/>
          <p:cNvSpPr>
            <a:spLocks noGrp="1"/>
          </p:cNvSpPr>
          <p:nvPr>
            <p:ph type="sldNum" sz="quarter" idx="5"/>
          </p:nvPr>
        </p:nvSpPr>
        <p:spPr/>
        <p:txBody>
          <a:bodyPr/>
          <a:lstStyle/>
          <a:p>
            <a:fld id="{70DC7791-BCCC-4DAF-AEA8-66EE27DE672F}" type="slidenum">
              <a:rPr lang="en-GB" smtClean="0"/>
              <a:t>2</a:t>
            </a:fld>
            <a:endParaRPr lang="en-GB"/>
          </a:p>
        </p:txBody>
      </p:sp>
    </p:spTree>
    <p:extLst>
      <p:ext uri="{BB962C8B-B14F-4D97-AF65-F5344CB8AC3E}">
        <p14:creationId xmlns:p14="http://schemas.microsoft.com/office/powerpoint/2010/main" val="7418790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That sort of paper was pretty common in computational neuroscience at that time…</a:t>
            </a:r>
          </a:p>
          <a:p>
            <a:pPr marL="171450" indent="-171450">
              <a:buFont typeface="Arial" panose="020B0604020202020204" pitchFamily="34" charset="0"/>
              <a:buChar char="•"/>
            </a:pPr>
            <a:r>
              <a:rPr lang="en-GB" dirty="0"/>
              <a:t>but everything changed when machine learning exploded.</a:t>
            </a:r>
          </a:p>
          <a:p>
            <a:pPr marL="171450" indent="-171450">
              <a:buFont typeface="Arial" panose="020B0604020202020204" pitchFamily="34" charset="0"/>
              <a:buChar char="•"/>
            </a:pPr>
            <a:r>
              <a:rPr lang="en-GB" dirty="0"/>
              <a:t>Incidentally, I was a pretty late convert to this. I went to </a:t>
            </a:r>
            <a:r>
              <a:rPr lang="en-GB" dirty="0" err="1"/>
              <a:t>NeurIPS</a:t>
            </a:r>
            <a:r>
              <a:rPr lang="en-GB" dirty="0"/>
              <a:t> in 2010 to present that paper and it was already taking off. I remember coming back from the conference and telling Romain not to bother with ML because it was just a way to sell adverts. I wasn’t entirely wrong, but I did miss a bit of an opportunity there.</a:t>
            </a:r>
          </a:p>
          <a:p>
            <a:pPr marL="171450" indent="-171450">
              <a:buFont typeface="Arial" panose="020B0604020202020204" pitchFamily="34" charset="0"/>
              <a:buChar char="•"/>
            </a:pPr>
            <a:r>
              <a:rPr lang="en-GB" dirty="0"/>
              <a:t>So my impression is that SNNs went a bit dormant for a while, as people got more interested in the potential of backprop with artificial neural networks. Maybe that’s just me though?</a:t>
            </a:r>
          </a:p>
          <a:p>
            <a:pPr marL="171450" indent="-171450">
              <a:buFont typeface="Arial" panose="020B0604020202020204" pitchFamily="34" charset="0"/>
              <a:buChar char="•"/>
            </a:pPr>
            <a:r>
              <a:rPr lang="en-GB" dirty="0"/>
              <a:t>In any case, my own interest was brought back to SNNs in a big way when I happened on Friedemann </a:t>
            </a:r>
            <a:r>
              <a:rPr lang="en-GB" dirty="0" err="1"/>
              <a:t>Zenke’s</a:t>
            </a:r>
            <a:r>
              <a:rPr lang="en-GB" dirty="0"/>
              <a:t> </a:t>
            </a:r>
            <a:r>
              <a:rPr lang="en-GB" dirty="0" err="1"/>
              <a:t>SPyTorch</a:t>
            </a:r>
            <a:r>
              <a:rPr lang="en-GB" dirty="0"/>
              <a:t> tutorial on surrogate gradient descent, which just blew my mind. </a:t>
            </a:r>
          </a:p>
          <a:p>
            <a:pPr marL="171450" indent="-171450">
              <a:buFont typeface="Arial" panose="020B0604020202020204" pitchFamily="34" charset="0"/>
              <a:buChar char="•"/>
            </a:pPr>
            <a:r>
              <a:rPr lang="en-GB" dirty="0"/>
              <a:t>Any problem I threw at it, it would just train an SNN that could solve it.</a:t>
            </a:r>
          </a:p>
          <a:p>
            <a:pPr marL="171450" indent="-171450">
              <a:buFont typeface="Arial" panose="020B0604020202020204" pitchFamily="34" charset="0"/>
              <a:buChar char="•"/>
            </a:pPr>
            <a:r>
              <a:rPr lang="en-GB" dirty="0"/>
              <a:t>And I think I wasn’t the only one, it felt like the field suddenly exploded.</a:t>
            </a:r>
          </a:p>
          <a:p>
            <a:pPr marL="171450" indent="-171450">
              <a:buFont typeface="Arial" panose="020B0604020202020204" pitchFamily="34" charset="0"/>
              <a:buChar char="•"/>
            </a:pPr>
            <a:r>
              <a:rPr lang="en-GB" dirty="0"/>
              <a:t>Friedemann and I organised the SNUFA online workshop during COVID and we’ve been running it ever since with several hundred participants every year.</a:t>
            </a:r>
          </a:p>
          <a:p>
            <a:pPr marL="171450" indent="-171450">
              <a:buFont typeface="Arial" panose="020B0604020202020204" pitchFamily="34" charset="0"/>
              <a:buChar char="•"/>
            </a:pPr>
            <a:r>
              <a:rPr lang="en-GB" dirty="0"/>
              <a:t>So yeah, from my perspective it feels like spikes are cool again. Every day there are new papers with new methods to train SNNs bigger and better, it’s actually hard to keep up it’s moving so fast. </a:t>
            </a:r>
          </a:p>
          <a:p>
            <a:pPr marL="171450" indent="-171450">
              <a:buFont typeface="Arial" panose="020B0604020202020204" pitchFamily="34" charset="0"/>
              <a:buChar char="•"/>
            </a:pPr>
            <a:r>
              <a:rPr lang="en-GB" dirty="0"/>
              <a:t>So now I’m asking: what can we do with these awesome new toys? What I want to do with this talk is to start a conversation with you all about this, by talking about my own personal approach in a broad context, and seeing what you all think. I’m not here to tell you the way it is, and I’m very much aware that there are people in the audience here who have been doing SNNs for much longer than I have!</a:t>
            </a:r>
          </a:p>
        </p:txBody>
      </p:sp>
      <p:sp>
        <p:nvSpPr>
          <p:cNvPr id="4" name="Slide Number Placeholder 3"/>
          <p:cNvSpPr>
            <a:spLocks noGrp="1"/>
          </p:cNvSpPr>
          <p:nvPr>
            <p:ph type="sldNum" sz="quarter" idx="5"/>
          </p:nvPr>
        </p:nvSpPr>
        <p:spPr/>
        <p:txBody>
          <a:bodyPr/>
          <a:lstStyle/>
          <a:p>
            <a:fld id="{70DC7791-BCCC-4DAF-AEA8-66EE27DE672F}" type="slidenum">
              <a:rPr lang="en-GB" smtClean="0"/>
              <a:t>3</a:t>
            </a:fld>
            <a:endParaRPr lang="en-GB"/>
          </a:p>
        </p:txBody>
      </p:sp>
    </p:spTree>
    <p:extLst>
      <p:ext uri="{BB962C8B-B14F-4D97-AF65-F5344CB8AC3E}">
        <p14:creationId xmlns:p14="http://schemas.microsoft.com/office/powerpoint/2010/main" val="1090260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why might spikes be important?</a:t>
            </a:r>
          </a:p>
          <a:p>
            <a:pPr marL="171450" indent="-171450">
              <a:buFont typeface="Arial" panose="020B0604020202020204" pitchFamily="34" charset="0"/>
              <a:buChar char="•"/>
            </a:pPr>
            <a:r>
              <a:rPr lang="en-GB" dirty="0"/>
              <a:t>The obvious answer is power efficiency.</a:t>
            </a:r>
          </a:p>
          <a:p>
            <a:pPr marL="171450" indent="-171450">
              <a:buFont typeface="Arial" panose="020B0604020202020204" pitchFamily="34" charset="0"/>
              <a:buChar char="•"/>
            </a:pPr>
            <a:r>
              <a:rPr lang="en-GB" dirty="0"/>
              <a:t>We know this is a big part of the reason in biology,</a:t>
            </a:r>
          </a:p>
          <a:p>
            <a:pPr marL="171450" indent="-171450">
              <a:buFont typeface="Arial" panose="020B0604020202020204" pitchFamily="34" charset="0"/>
              <a:buChar char="•"/>
            </a:pPr>
            <a:r>
              <a:rPr lang="en-GB" dirty="0"/>
              <a:t>and you all know much better than I do that this is true for neuromorphic computing as well.</a:t>
            </a:r>
          </a:p>
          <a:p>
            <a:pPr marL="171450" indent="-171450">
              <a:buFont typeface="Arial" panose="020B0604020202020204" pitchFamily="34" charset="0"/>
              <a:buChar char="•"/>
            </a:pPr>
            <a:r>
              <a:rPr lang="en-GB" dirty="0"/>
              <a:t>So, end of talk, we can all go home?</a:t>
            </a:r>
          </a:p>
          <a:p>
            <a:pPr marL="171450" indent="-171450">
              <a:buFont typeface="Arial" panose="020B0604020202020204" pitchFamily="34" charset="0"/>
              <a:buChar char="•"/>
            </a:pPr>
            <a:r>
              <a:rPr lang="en-GB" dirty="0"/>
              <a:t>But how sure are we that this reason will sustain our field both intellectually and in terms of relevance? Let me illustrate why I’m worried about that.</a:t>
            </a:r>
          </a:p>
          <a:p>
            <a:pPr marL="171450" indent="-171450">
              <a:buFont typeface="Arial" panose="020B0604020202020204" pitchFamily="34" charset="0"/>
              <a:buChar char="•"/>
            </a:pPr>
            <a:r>
              <a:rPr lang="en-GB" dirty="0"/>
              <a:t>In 2016, AlphaGo drew somewhere between 100 kW and 1MW of power, thousands of times what our brains use. Looks like an obvious case for neuromorphic computing?</a:t>
            </a:r>
          </a:p>
          <a:p>
            <a:pPr marL="171450" indent="-171450">
              <a:buFont typeface="Arial" panose="020B0604020202020204" pitchFamily="34" charset="0"/>
              <a:buChar char="•"/>
            </a:pPr>
            <a:r>
              <a:rPr lang="en-GB" dirty="0"/>
              <a:t>Well, a year later that came down to 1-2 kW. Still much less efficient, but that’s a dramatic reduction in only one year.</a:t>
            </a:r>
          </a:p>
          <a:p>
            <a:pPr marL="171450" indent="-171450">
              <a:buFont typeface="Arial" panose="020B0604020202020204" pitchFamily="34" charset="0"/>
              <a:buChar char="•"/>
            </a:pPr>
            <a:r>
              <a:rPr lang="en-GB" dirty="0"/>
              <a:t>And you can do the same with efficient models that can perform at the same level as </a:t>
            </a:r>
            <a:r>
              <a:rPr lang="en-GB" dirty="0" err="1"/>
              <a:t>AlexNet</a:t>
            </a:r>
            <a:r>
              <a:rPr lang="en-GB" dirty="0"/>
              <a:t>. In the 7 years following that paper there was an exponential growth in efficiency with 44x less compute needed at the end.</a:t>
            </a:r>
          </a:p>
          <a:p>
            <a:pPr marL="171450" indent="-171450">
              <a:buFont typeface="Arial" panose="020B0604020202020204" pitchFamily="34" charset="0"/>
              <a:buChar char="•"/>
            </a:pPr>
            <a:r>
              <a:rPr lang="en-GB" dirty="0"/>
              <a:t>Now of course we know that current LLMs are again drawing huge amounts of power, but there’s a big interest in reducing that.</a:t>
            </a:r>
          </a:p>
          <a:p>
            <a:pPr marL="171450" indent="-171450">
              <a:buFont typeface="Arial" panose="020B0604020202020204" pitchFamily="34" charset="0"/>
              <a:buChar char="•"/>
            </a:pPr>
            <a:r>
              <a:rPr lang="en-GB" dirty="0"/>
              <a:t>For example, </a:t>
            </a:r>
            <a:r>
              <a:rPr lang="en-GB" dirty="0" err="1"/>
              <a:t>DeepSeek</a:t>
            </a:r>
            <a:r>
              <a:rPr lang="en-GB" dirty="0"/>
              <a:t> made it big partly because their use of efficient techniques like clever use of quantisation massively reduced power consumption.</a:t>
            </a:r>
          </a:p>
          <a:p>
            <a:pPr marL="171450" indent="-171450">
              <a:buFont typeface="Arial" panose="020B0604020202020204" pitchFamily="34" charset="0"/>
              <a:buChar char="•"/>
            </a:pPr>
            <a:r>
              <a:rPr lang="en-GB" dirty="0"/>
              <a:t>There’s also a big line of work in approximate computing.</a:t>
            </a:r>
          </a:p>
          <a:p>
            <a:pPr marL="171450" indent="-171450">
              <a:buFont typeface="Arial" panose="020B0604020202020204" pitchFamily="34" charset="0"/>
              <a:buChar char="•"/>
            </a:pPr>
            <a:r>
              <a:rPr lang="en-GB" dirty="0"/>
              <a:t>With all this, how sure are we that neuromorphic can continue to compete?</a:t>
            </a:r>
          </a:p>
          <a:p>
            <a:r>
              <a:rPr lang="en-GB" dirty="0"/>
              <a:t>I should say, I’m not taking a stand against neuromorphic computing here! I’m just genuinely a bit worried about this and don’t feel confident to say one way or the other.</a:t>
            </a:r>
          </a:p>
        </p:txBody>
      </p:sp>
      <p:sp>
        <p:nvSpPr>
          <p:cNvPr id="4" name="Slide Number Placeholder 3"/>
          <p:cNvSpPr>
            <a:spLocks noGrp="1"/>
          </p:cNvSpPr>
          <p:nvPr>
            <p:ph type="sldNum" sz="quarter" idx="5"/>
          </p:nvPr>
        </p:nvSpPr>
        <p:spPr/>
        <p:txBody>
          <a:bodyPr/>
          <a:lstStyle/>
          <a:p>
            <a:fld id="{70DC7791-BCCC-4DAF-AEA8-66EE27DE672F}" type="slidenum">
              <a:rPr lang="en-GB" smtClean="0"/>
              <a:t>4</a:t>
            </a:fld>
            <a:endParaRPr lang="en-GB"/>
          </a:p>
        </p:txBody>
      </p:sp>
    </p:spTree>
    <p:extLst>
      <p:ext uri="{BB962C8B-B14F-4D97-AF65-F5344CB8AC3E}">
        <p14:creationId xmlns:p14="http://schemas.microsoft.com/office/powerpoint/2010/main" val="3852614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OK so let’s list some of the reasons why spikes might be important.</a:t>
            </a:r>
          </a:p>
          <a:p>
            <a:r>
              <a:rPr lang="en-GB" dirty="0"/>
              <a:t>We’ve seen that power is important for both biology and neuromorphic computing.</a:t>
            </a:r>
          </a:p>
          <a:p>
            <a:pPr marL="171450" indent="-171450">
              <a:buFont typeface="Arial" panose="020B0604020202020204" pitchFamily="34" charset="0"/>
              <a:buChar char="•"/>
            </a:pPr>
            <a:r>
              <a:rPr lang="en-GB" dirty="0"/>
              <a:t>We also know that reliability is important in biology, both because spike transmission down an axon is reliable, but also because globally computations are reliable even when individual synapses are not. I’m not sure if this is an issue for neuromorphic computing?</a:t>
            </a:r>
          </a:p>
          <a:p>
            <a:pPr marL="171450" indent="-171450">
              <a:buFont typeface="Arial" panose="020B0604020202020204" pitchFamily="34" charset="0"/>
              <a:buChar char="•"/>
            </a:pPr>
            <a:r>
              <a:rPr lang="en-GB" dirty="0"/>
              <a:t>For the brain, compactness is an important biological constraint,</a:t>
            </a:r>
          </a:p>
          <a:p>
            <a:pPr marL="171450" indent="-171450">
              <a:buFont typeface="Arial" panose="020B0604020202020204" pitchFamily="34" charset="0"/>
              <a:buChar char="•"/>
            </a:pPr>
            <a:r>
              <a:rPr lang="en-GB" dirty="0"/>
              <a:t>but I’m not sure if there is anything uniquely specific to spiking neurons here?</a:t>
            </a:r>
          </a:p>
          <a:p>
            <a:pPr marL="171450" indent="-171450">
              <a:buFont typeface="Arial" panose="020B0604020202020204" pitchFamily="34" charset="0"/>
              <a:buChar char="•"/>
            </a:pPr>
            <a:r>
              <a:rPr lang="en-GB" dirty="0"/>
              <a:t>And I’m not sure how the neuromorphic community thinks about this either.</a:t>
            </a:r>
          </a:p>
          <a:p>
            <a:pPr marL="171450" indent="-171450">
              <a:buFont typeface="Arial" panose="020B0604020202020204" pitchFamily="34" charset="0"/>
              <a:buChar char="•"/>
            </a:pPr>
            <a:r>
              <a:rPr lang="en-GB" dirty="0"/>
              <a:t>Speed of computation is another important point. We know from Simon Thorpe’s work that the brain can make decisions basically as quick as it’s possible to do given signal transmission speeds and the geometry and organisation of the brain, and this is at least partly because it uses spikes. I think this would be an interesting thing in neuromorphic computing too, but I’m not aware of the work done in this area.</a:t>
            </a:r>
          </a:p>
          <a:p>
            <a:pPr marL="171450" indent="-171450">
              <a:buFont typeface="Arial" panose="020B0604020202020204" pitchFamily="34" charset="0"/>
              <a:buChar char="•"/>
            </a:pPr>
            <a:r>
              <a:rPr lang="en-GB" dirty="0"/>
              <a:t>What I’m wondering about is whether or not we can formalise Simon Thorpe’s arguments in a slightly more general context, to get confidence that spikes are actually essential for this rather than it just being the case that we know of one fast spiking implementation. Perhaps something could be done by thinking about memory bandwidth bottlenecks?</a:t>
            </a:r>
          </a:p>
          <a:p>
            <a:pPr marL="171450" indent="-171450">
              <a:buFont typeface="Arial" panose="020B0604020202020204" pitchFamily="34" charset="0"/>
              <a:buChar char="•"/>
            </a:pPr>
            <a:r>
              <a:rPr lang="en-GB" dirty="0"/>
              <a:t>Noise robustness is important in real world environments, but again not sure that neuromorphic computing has yet shown a clear advantage over machine learning in this. A good benchmark for me would be the cocktail party problem, which we know that the machine learning approach still struggles with compared to humans, but I’m not aware of any spiking model that can do better.</a:t>
            </a:r>
          </a:p>
          <a:p>
            <a:pPr marL="171450" indent="-171450">
              <a:buFont typeface="Arial" panose="020B0604020202020204" pitchFamily="34" charset="0"/>
              <a:buChar char="•"/>
            </a:pPr>
            <a:r>
              <a:rPr lang="en-GB" dirty="0"/>
              <a:t>Sample efficiency is another clear advantage of biology over machine learning, but I don’t know of any obvious reason why spikes would be relevant to this.</a:t>
            </a:r>
          </a:p>
          <a:p>
            <a:pPr marL="171450" indent="-171450">
              <a:buFont typeface="Arial" panose="020B0604020202020204" pitchFamily="34" charset="0"/>
              <a:buChar char="•"/>
            </a:pPr>
            <a:r>
              <a:rPr lang="en-GB" dirty="0"/>
              <a:t>Generally speaking, biological systems still perform better than ML systems, but I’m not aware of any real world examples where spikes are better.</a:t>
            </a:r>
          </a:p>
          <a:p>
            <a:pPr marL="171450" indent="-171450">
              <a:buFont typeface="Arial" panose="020B0604020202020204" pitchFamily="34" charset="0"/>
              <a:buChar char="•"/>
            </a:pPr>
            <a:r>
              <a:rPr lang="en-GB" dirty="0"/>
              <a:t>And the same is true for generalisation.</a:t>
            </a:r>
          </a:p>
          <a:p>
            <a:pPr marL="171450" indent="-171450">
              <a:buFont typeface="Arial" panose="020B0604020202020204" pitchFamily="34" charset="0"/>
              <a:buChar char="•"/>
            </a:pPr>
            <a:r>
              <a:rPr lang="en-GB" dirty="0"/>
              <a:t>So where does this leave us? I’d divide these possible reasons into two groups. The first is primarily about implementation, and here I think we’ve made pretty good progress in understanding.</a:t>
            </a:r>
          </a:p>
          <a:p>
            <a:pPr marL="171450" indent="-171450">
              <a:buFont typeface="Arial" panose="020B0604020202020204" pitchFamily="34" charset="0"/>
              <a:buChar char="•"/>
            </a:pPr>
            <a:r>
              <a:rPr lang="en-GB" dirty="0"/>
              <a:t>But I personally still feel as lost as ever as to whether or not there’s a fundamental reason that spiking computation should behave well compared to pure analogue or pure digital. So if there is one, what could the fundamental advantage of spiking be? In the next few slides I’ll talk about some of the guesses I think are likely with a few more recent examples of work in that direction.</a:t>
            </a:r>
          </a:p>
        </p:txBody>
      </p:sp>
      <p:sp>
        <p:nvSpPr>
          <p:cNvPr id="4" name="Slide Number Placeholder 3"/>
          <p:cNvSpPr>
            <a:spLocks noGrp="1"/>
          </p:cNvSpPr>
          <p:nvPr>
            <p:ph type="sldNum" sz="quarter" idx="5"/>
          </p:nvPr>
        </p:nvSpPr>
        <p:spPr/>
        <p:txBody>
          <a:bodyPr/>
          <a:lstStyle/>
          <a:p>
            <a:fld id="{70DC7791-BCCC-4DAF-AEA8-66EE27DE672F}" type="slidenum">
              <a:rPr lang="en-GB" smtClean="0"/>
              <a:t>5</a:t>
            </a:fld>
            <a:endParaRPr lang="en-GB"/>
          </a:p>
        </p:txBody>
      </p:sp>
    </p:spTree>
    <p:extLst>
      <p:ext uri="{BB962C8B-B14F-4D97-AF65-F5344CB8AC3E}">
        <p14:creationId xmlns:p14="http://schemas.microsoft.com/office/powerpoint/2010/main" val="2741567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The first guess for me is easy: spiking neurons have interesting nonlinearities, which we know are important in a machine learning context, and they have temporal dynamics at fast time scales, which is something you don’t really see in ML.</a:t>
            </a:r>
          </a:p>
          <a:p>
            <a:pPr marL="171450" indent="-171450">
              <a:buFont typeface="Arial" panose="020B0604020202020204" pitchFamily="34" charset="0"/>
              <a:buChar char="•"/>
            </a:pPr>
            <a:r>
              <a:rPr lang="en-GB" dirty="0"/>
              <a:t>One well known thing that this enables is coincidence detection, which has been understood to be important for a very long time.</a:t>
            </a:r>
          </a:p>
          <a:p>
            <a:pPr marL="171450" indent="-171450">
              <a:buFont typeface="Arial" panose="020B0604020202020204" pitchFamily="34" charset="0"/>
              <a:buChar char="•"/>
            </a:pPr>
            <a:r>
              <a:rPr lang="en-GB" dirty="0"/>
              <a:t>It was a key part of Lloyd Jeffress’ sound localisation model in 1948, and even now I’m still exploring this question.</a:t>
            </a:r>
          </a:p>
          <a:p>
            <a:pPr marL="171450" indent="-171450">
              <a:buFont typeface="Arial" panose="020B0604020202020204" pitchFamily="34" charset="0"/>
              <a:buChar char="•"/>
            </a:pPr>
            <a:r>
              <a:rPr lang="en-GB" dirty="0"/>
              <a:t>I wanted to mention COMOB, which stands for “collaborative modelling of the brain”, a project we ran over a couple of years to model learning to localise sounds using surrogate gradient descent. </a:t>
            </a:r>
          </a:p>
          <a:p>
            <a:pPr marL="171450" indent="-171450">
              <a:buFont typeface="Arial" panose="020B0604020202020204" pitchFamily="34" charset="0"/>
              <a:buChar char="•"/>
            </a:pPr>
            <a:r>
              <a:rPr lang="en-GB" dirty="0"/>
              <a:t>The fun thing about this is that we ran it as an open, online collaboration. Anyone was free to join and apart from seeding it with a base model and a general set of questions that we found interesting, we didn’t impose any top down control on the directions people took.</a:t>
            </a:r>
          </a:p>
          <a:p>
            <a:pPr marL="171450" indent="-171450">
              <a:buFont typeface="Arial" panose="020B0604020202020204" pitchFamily="34" charset="0"/>
              <a:buChar char="•"/>
            </a:pPr>
            <a:r>
              <a:rPr lang="en-GB" dirty="0"/>
              <a:t>Amazingly, despite this total lack of structure, we ended up with some interesting results, including a new algorithm for delay learning from Karim </a:t>
            </a:r>
            <a:r>
              <a:rPr lang="en-GB" dirty="0" err="1"/>
              <a:t>Habashy</a:t>
            </a:r>
            <a:r>
              <a:rPr lang="en-GB" dirty="0"/>
              <a:t>. I should mention the irony of this project. I started it to explore whether or not surrogate gradient descent could find new coincidence-detection based approaches.</a:t>
            </a:r>
          </a:p>
          <a:p>
            <a:pPr marL="171450" indent="-171450">
              <a:buFont typeface="Arial" panose="020B0604020202020204" pitchFamily="34" charset="0"/>
              <a:buChar char="•"/>
            </a:pPr>
            <a:r>
              <a:rPr lang="en-GB" dirty="0"/>
              <a:t>For a long time we thought that’s exactly what we were finding because we had results showing that performance was better when time constants were smaller, exactly what you’d expect for coincidence detection.</a:t>
            </a:r>
          </a:p>
          <a:p>
            <a:pPr marL="171450" indent="-171450">
              <a:buFont typeface="Arial" panose="020B0604020202020204" pitchFamily="34" charset="0"/>
              <a:buChar char="•"/>
            </a:pPr>
            <a:r>
              <a:rPr lang="en-GB" dirty="0"/>
              <a:t>However, right around the time we were preparing the paper to submit I found a way to analyse the solution the network had found and pretty convincingly showed that it was using a rate-based solution by approximating the behaviour of the network with a set of rate-only equations. Ah well. It does at least give a nice example of how difficult it is to understand what a network is doing even if you have full knowledge of it, and how easy it is to make the wrong inference from the results.</a:t>
            </a:r>
          </a:p>
        </p:txBody>
      </p:sp>
      <p:sp>
        <p:nvSpPr>
          <p:cNvPr id="4" name="Slide Number Placeholder 3"/>
          <p:cNvSpPr>
            <a:spLocks noGrp="1"/>
          </p:cNvSpPr>
          <p:nvPr>
            <p:ph type="sldNum" sz="quarter" idx="5"/>
          </p:nvPr>
        </p:nvSpPr>
        <p:spPr/>
        <p:txBody>
          <a:bodyPr/>
          <a:lstStyle/>
          <a:p>
            <a:fld id="{70DC7791-BCCC-4DAF-AEA8-66EE27DE672F}" type="slidenum">
              <a:rPr lang="en-GB" smtClean="0"/>
              <a:t>6</a:t>
            </a:fld>
            <a:endParaRPr lang="en-GB"/>
          </a:p>
        </p:txBody>
      </p:sp>
    </p:spTree>
    <p:extLst>
      <p:ext uri="{BB962C8B-B14F-4D97-AF65-F5344CB8AC3E}">
        <p14:creationId xmlns:p14="http://schemas.microsoft.com/office/powerpoint/2010/main" val="3150776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D8828-D095-4EB7-1527-C092C85879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CE0F74-F7C6-F1DB-4469-AEA0DD5D16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6E8A8E-E899-2B2B-58F6-106B1CD1289C}"/>
              </a:ext>
            </a:extLst>
          </p:cNvPr>
          <p:cNvSpPr>
            <a:spLocks noGrp="1"/>
          </p:cNvSpPr>
          <p:nvPr>
            <p:ph type="body" idx="1"/>
          </p:nvPr>
        </p:nvSpPr>
        <p:spPr/>
        <p:txBody>
          <a:bodyPr/>
          <a:lstStyle/>
          <a:p>
            <a:pPr marL="171450" indent="-171450">
              <a:buFont typeface="Arial" panose="020B0604020202020204" pitchFamily="34" charset="0"/>
              <a:buChar char="•"/>
            </a:pPr>
            <a:r>
              <a:rPr lang="en-GB" dirty="0"/>
              <a:t>I wanted to mention another computation that makes use of coincidence detection. It’s not my work but it’s something I’d be interested in following up on. My first postdoc supervisor Romain Brette and his PhD student Cyrille </a:t>
            </a:r>
            <a:r>
              <a:rPr lang="en-GB" dirty="0" err="1"/>
              <a:t>Rossant</a:t>
            </a:r>
            <a:r>
              <a:rPr lang="en-GB" dirty="0"/>
              <a:t> looked into the sensitivity of a spiking neuron to correlations in the spike trains of its inputs and found that an input correlation as small as 0.01 could have huge effects on the </a:t>
            </a:r>
            <a:r>
              <a:rPr lang="en-GB" dirty="0" err="1"/>
              <a:t>ouput</a:t>
            </a:r>
            <a:r>
              <a:rPr lang="en-GB" dirty="0"/>
              <a:t> firing rate of the neuron, and verified this simulation-based results in real neurons with injected currents. This strikes me as important because it means that in all the experimental data we’ve ever looked at, there could be coordinated spike timing-based information that is too subtle for any of our noisy experimental measures to have picked up on. And, spiking neurons could be doing incredibly subtle and complicated computations on huge amounts of parallel information in this way. Even though this result is from way back in 2011 I still feel like it shows that there’s so much untapped depth in spiking neural networks.</a:t>
            </a:r>
          </a:p>
          <a:p>
            <a:pPr marL="171450" indent="-171450">
              <a:buFont typeface="Arial" panose="020B0604020202020204" pitchFamily="34" charset="0"/>
              <a:buChar char="•"/>
            </a:pPr>
            <a:r>
              <a:rPr lang="en-GB" dirty="0"/>
              <a:t>Moving on, another aspect of spiking neurons having temporal dynamics is that they can compute in time in a more natural and direct way that an artificial neural network.</a:t>
            </a:r>
          </a:p>
          <a:p>
            <a:pPr marL="171450" indent="-171450">
              <a:buFont typeface="Arial" panose="020B0604020202020204" pitchFamily="34" charset="0"/>
              <a:buChar char="•"/>
            </a:pPr>
            <a:r>
              <a:rPr lang="en-GB" dirty="0"/>
              <a:t>One example from our work is this paper on processing multimodal signals. Actually, in the end for this paper we ended up simplifying it sufficiently that we could study it with ANNs and even solve for ideal performance with a relatively simple equation. The original idea though was to look at how spiking neural networks could handle the subtle and complicated spatiotemporal patterns of information that arise in multimodal signals. The task we devised is a step up in temporal complexity from the standard multimodal task often studied in psychophysics and neuroscience.</a:t>
            </a:r>
          </a:p>
          <a:p>
            <a:pPr marL="171450" indent="-171450">
              <a:buFont typeface="Arial" panose="020B0604020202020204" pitchFamily="34" charset="0"/>
              <a:buChar char="•"/>
            </a:pPr>
            <a:r>
              <a:rPr lang="en-GB" dirty="0"/>
              <a:t>A nice way to visualise it is to imagine you’re a predator hunting this mouse moving around a forest. Sometimes the mouse is out in the open and then it will be emitting both auditory and visual signals, and sometimes it’ll be hidden behind a tree and then it will be emitting neither. This means that the auditory and visual channels give non-independent, correlated information at certain unknown points in time, and the rest of the time give independent noise. Spiking neurons are naturally able to pick up on this and extract useful information, and indeed quite small networks can be trained to give close to ideal performance.</a:t>
            </a:r>
          </a:p>
          <a:p>
            <a:pPr marL="171450" indent="-171450">
              <a:buFont typeface="Arial" panose="020B0604020202020204" pitchFamily="34" charset="0"/>
              <a:buChar char="•"/>
            </a:pPr>
            <a:r>
              <a:rPr lang="en-GB" dirty="0"/>
              <a:t>We looked at how much advantage you can get from a thresholding nonlinearity like that used by a spiking neuron over a purely linear network, and found that the sparser the signal the greater the advantage. This is baby steps, but it suggests that maybe spiking neural networks may have a particularly important role in extracting information that arrives sparsely in time. That’s a theme I’ll come back to shortly.</a:t>
            </a:r>
          </a:p>
        </p:txBody>
      </p:sp>
      <p:sp>
        <p:nvSpPr>
          <p:cNvPr id="4" name="Slide Number Placeholder 3">
            <a:extLst>
              <a:ext uri="{FF2B5EF4-FFF2-40B4-BE49-F238E27FC236}">
                <a16:creationId xmlns:a16="http://schemas.microsoft.com/office/drawing/2014/main" id="{62DEA422-C469-5CAB-DDA5-4AD6BB5960FA}"/>
              </a:ext>
            </a:extLst>
          </p:cNvPr>
          <p:cNvSpPr>
            <a:spLocks noGrp="1"/>
          </p:cNvSpPr>
          <p:nvPr>
            <p:ph type="sldNum" sz="quarter" idx="5"/>
          </p:nvPr>
        </p:nvSpPr>
        <p:spPr/>
        <p:txBody>
          <a:bodyPr/>
          <a:lstStyle/>
          <a:p>
            <a:fld id="{70DC7791-BCCC-4DAF-AEA8-66EE27DE672F}" type="slidenum">
              <a:rPr lang="en-GB" smtClean="0"/>
              <a:t>7</a:t>
            </a:fld>
            <a:endParaRPr lang="en-GB"/>
          </a:p>
        </p:txBody>
      </p:sp>
    </p:spTree>
    <p:extLst>
      <p:ext uri="{BB962C8B-B14F-4D97-AF65-F5344CB8AC3E}">
        <p14:creationId xmlns:p14="http://schemas.microsoft.com/office/powerpoint/2010/main" val="4245255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33731-238E-7432-254B-5F4514D74C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6EDCC5-3CC9-36A5-1C4A-B06CCCC738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2290A6-4018-2B2D-1A57-7CFFBA0BD442}"/>
              </a:ext>
            </a:extLst>
          </p:cNvPr>
          <p:cNvSpPr>
            <a:spLocks noGrp="1"/>
          </p:cNvSpPr>
          <p:nvPr>
            <p:ph type="body" idx="1"/>
          </p:nvPr>
        </p:nvSpPr>
        <p:spPr/>
        <p:txBody>
          <a:bodyPr/>
          <a:lstStyle/>
          <a:p>
            <a:pPr marL="171450" indent="-171450">
              <a:buFont typeface="Arial" panose="020B0604020202020204" pitchFamily="34" charset="0"/>
              <a:buChar char="•"/>
            </a:pPr>
            <a:r>
              <a:rPr lang="en-GB" dirty="0"/>
              <a:t>But first I wanted to talk about delays,</a:t>
            </a:r>
          </a:p>
          <a:p>
            <a:pPr marL="171450" indent="-171450">
              <a:buFont typeface="Arial" panose="020B0604020202020204" pitchFamily="34" charset="0"/>
              <a:buChar char="•"/>
            </a:pPr>
            <a:r>
              <a:rPr lang="en-GB" dirty="0"/>
              <a:t>which has become a pretty trendy topic in the last few years. Friedemann Zenke maintains a spiking auditory dataset and a leaderboard of which models perform best at it. The top of that leaderboard now has a lot of networks that use delay learning in some form, suggesting that the ability to make use of delays might be a pretty key component that makes spiking neural networks powerful.</a:t>
            </a:r>
          </a:p>
          <a:p>
            <a:pPr marL="171450" indent="-171450">
              <a:buFont typeface="Arial" panose="020B0604020202020204" pitchFamily="34" charset="0"/>
              <a:buChar char="•"/>
            </a:pPr>
            <a:r>
              <a:rPr lang="en-GB" dirty="0"/>
              <a:t>This is also something we’re working on. I mentioned Karim </a:t>
            </a:r>
            <a:r>
              <a:rPr lang="en-GB" dirty="0" err="1"/>
              <a:t>Habashy</a:t>
            </a:r>
            <a:r>
              <a:rPr lang="en-GB" dirty="0"/>
              <a:t> earlier who came up with a new delay learning algorithm in our COMOB project. We also did a paper using </a:t>
            </a:r>
            <a:r>
              <a:rPr lang="en-GB" dirty="0" err="1"/>
              <a:t>neuroevolution</a:t>
            </a:r>
            <a:r>
              <a:rPr lang="en-GB" dirty="0"/>
              <a:t> to find spiking solutions to temporal logic problems and found that the ability to learn delays was more important than weights, which is quite cool.</a:t>
            </a:r>
          </a:p>
          <a:p>
            <a:pPr marL="171450" indent="-171450">
              <a:buFont typeface="Arial" panose="020B0604020202020204" pitchFamily="34" charset="0"/>
              <a:buChar char="•"/>
            </a:pPr>
            <a:r>
              <a:rPr lang="en-GB" dirty="0"/>
              <a:t>We also have two new members in our group, Danyal </a:t>
            </a:r>
            <a:r>
              <a:rPr lang="en-GB" dirty="0" err="1"/>
              <a:t>Akarca</a:t>
            </a:r>
            <a:r>
              <a:rPr lang="en-GB" dirty="0"/>
              <a:t> and </a:t>
            </a:r>
            <a:r>
              <a:rPr lang="en-GB" dirty="0" err="1"/>
              <a:t>Pengfei</a:t>
            </a:r>
            <a:r>
              <a:rPr lang="en-GB" dirty="0"/>
              <a:t> Sun who are following up on this sort of thing, trying to be much more systematic in our approach with a wider range of tasks, training regimes, and looking at some neuromorphic aspects like the number of bits available for quantisation, etc.</a:t>
            </a:r>
          </a:p>
        </p:txBody>
      </p:sp>
      <p:sp>
        <p:nvSpPr>
          <p:cNvPr id="4" name="Slide Number Placeholder 3">
            <a:extLst>
              <a:ext uri="{FF2B5EF4-FFF2-40B4-BE49-F238E27FC236}">
                <a16:creationId xmlns:a16="http://schemas.microsoft.com/office/drawing/2014/main" id="{D7B29E35-DDA1-65DC-1165-3A372AE903EC}"/>
              </a:ext>
            </a:extLst>
          </p:cNvPr>
          <p:cNvSpPr>
            <a:spLocks noGrp="1"/>
          </p:cNvSpPr>
          <p:nvPr>
            <p:ph type="sldNum" sz="quarter" idx="5"/>
          </p:nvPr>
        </p:nvSpPr>
        <p:spPr/>
        <p:txBody>
          <a:bodyPr/>
          <a:lstStyle/>
          <a:p>
            <a:fld id="{70DC7791-BCCC-4DAF-AEA8-66EE27DE672F}" type="slidenum">
              <a:rPr lang="en-GB" smtClean="0"/>
              <a:t>8</a:t>
            </a:fld>
            <a:endParaRPr lang="en-GB"/>
          </a:p>
        </p:txBody>
      </p:sp>
    </p:spTree>
    <p:extLst>
      <p:ext uri="{BB962C8B-B14F-4D97-AF65-F5344CB8AC3E}">
        <p14:creationId xmlns:p14="http://schemas.microsoft.com/office/powerpoint/2010/main" val="3591744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Another feature of biological brains compared to artificial neural networks is that they are much more heterogeneous, both in terms of their large scale and small scale structure.</a:t>
            </a:r>
          </a:p>
          <a:p>
            <a:pPr marL="171450" indent="-171450">
              <a:buFont typeface="Arial" panose="020B0604020202020204" pitchFamily="34" charset="0"/>
              <a:buChar char="•"/>
            </a:pPr>
            <a:r>
              <a:rPr lang="en-GB" dirty="0"/>
              <a:t>Some types of neuromorphic devices also have this sort of heterogeneity as a natural and unavoidable feature of their substrate.</a:t>
            </a:r>
          </a:p>
          <a:p>
            <a:pPr marL="171450" indent="-171450">
              <a:buFont typeface="Arial" panose="020B0604020202020204" pitchFamily="34" charset="0"/>
              <a:buChar char="•"/>
            </a:pPr>
            <a:r>
              <a:rPr lang="en-GB" dirty="0"/>
              <a:t>So is it helpful? One of the first things I asked myself once I’d got familiar with surrogate gradient descent is whether or not adding heterogeneity would improve task performance. We looked at the simplest possible thing we could: adding trainable time constants to each neuron.</a:t>
            </a:r>
          </a:p>
          <a:p>
            <a:pPr marL="171450" indent="-171450">
              <a:buFont typeface="Arial" panose="020B0604020202020204" pitchFamily="34" charset="0"/>
              <a:buChar char="•"/>
            </a:pPr>
            <a:r>
              <a:rPr lang="en-GB" dirty="0"/>
              <a:t>For a tiny increase in the number of parameters we got a huge increase in performance, whereas just increasing the number of neurons to get the same level of performance would have required a huge increase in the number of parameters. The effect was strongest on those tasks with the most temporal structure: so we hardly saw any improvement for N-MNIST which is basically just saccades around static images, but a big effect on auditory datasets.</a:t>
            </a:r>
          </a:p>
          <a:p>
            <a:pPr marL="171450" indent="-171450">
              <a:buFont typeface="Arial" panose="020B0604020202020204" pitchFamily="34" charset="0"/>
              <a:buChar char="•"/>
            </a:pPr>
            <a:r>
              <a:rPr lang="en-GB" dirty="0"/>
              <a:t>After training, we looked at histograms of the learned time constants and they had a very characteristic shape that looked a little like a gamma distribution or log-normal distribution.</a:t>
            </a:r>
          </a:p>
          <a:p>
            <a:pPr marL="171450" indent="-171450">
              <a:buFont typeface="Arial" panose="020B0604020202020204" pitchFamily="34" charset="0"/>
              <a:buChar char="•"/>
            </a:pPr>
            <a:r>
              <a:rPr lang="en-GB" dirty="0"/>
              <a:t>So we extracted time constants from the large collections of recordings made by the Allen Institute and found very similar distributions there. I still don’t know if this is meaningful or just an almost unavoidable feature of the fact that these are positively valued with some stochasticity, but we did find that it learned these distributions even if we seeded it with homogeneous time constants.</a:t>
            </a:r>
          </a:p>
        </p:txBody>
      </p:sp>
      <p:sp>
        <p:nvSpPr>
          <p:cNvPr id="4" name="Slide Number Placeholder 3"/>
          <p:cNvSpPr>
            <a:spLocks noGrp="1"/>
          </p:cNvSpPr>
          <p:nvPr>
            <p:ph type="sldNum" sz="quarter" idx="5"/>
          </p:nvPr>
        </p:nvSpPr>
        <p:spPr/>
        <p:txBody>
          <a:bodyPr/>
          <a:lstStyle/>
          <a:p>
            <a:fld id="{70DC7791-BCCC-4DAF-AEA8-66EE27DE672F}" type="slidenum">
              <a:rPr lang="en-GB" smtClean="0"/>
              <a:t>9</a:t>
            </a:fld>
            <a:endParaRPr lang="en-GB"/>
          </a:p>
        </p:txBody>
      </p:sp>
    </p:spTree>
    <p:extLst>
      <p:ext uri="{BB962C8B-B14F-4D97-AF65-F5344CB8AC3E}">
        <p14:creationId xmlns:p14="http://schemas.microsoft.com/office/powerpoint/2010/main" val="3127429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12192000" cy="3602038"/>
          </a:xfrm>
          <a:prstGeom prst="rect">
            <a:avLst/>
          </a:prstGeom>
          <a:solidFill>
            <a:srgbClr val="7B68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bg1"/>
              </a:solidFill>
            </a:endParaRPr>
          </a:p>
        </p:txBody>
      </p:sp>
      <p:sp>
        <p:nvSpPr>
          <p:cNvPr id="2" name="Title 1"/>
          <p:cNvSpPr>
            <a:spLocks noGrp="1"/>
          </p:cNvSpPr>
          <p:nvPr>
            <p:ph type="ctrTitle"/>
          </p:nvPr>
        </p:nvSpPr>
        <p:spPr>
          <a:xfrm>
            <a:off x="914400" y="1122363"/>
            <a:ext cx="10363200" cy="2387600"/>
          </a:xfrm>
        </p:spPr>
        <p:txBody>
          <a:bodyPr anchor="b"/>
          <a:lstStyle>
            <a:lvl1pPr algn="ctr">
              <a:defRPr sz="60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733800"/>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A97A08D-AAAD-4624-B12D-B2D2F6AF265E}" type="datetimeFigureOut">
              <a:rPr lang="en-GB" smtClean="0"/>
              <a:t>06/03/2025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1965361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97A08D-AAAD-4624-B12D-B2D2F6AF265E}" type="datetimeFigureOut">
              <a:rPr lang="en-GB" smtClean="0"/>
              <a:t>06/03/2025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3121288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97A08D-AAAD-4624-B12D-B2D2F6AF265E}" type="datetimeFigureOut">
              <a:rPr lang="en-GB" smtClean="0"/>
              <a:t>06/03/2025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37503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0" y="0"/>
            <a:ext cx="12192000" cy="955221"/>
          </a:xfrm>
          <a:prstGeom prst="rect">
            <a:avLst/>
          </a:prstGeom>
          <a:solidFill>
            <a:srgbClr val="7B68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250373" y="155122"/>
            <a:ext cx="11702143" cy="702128"/>
          </a:xfrm>
        </p:spPr>
        <p:txBody>
          <a:bodyPr>
            <a:normAutofit/>
          </a:bodyPr>
          <a:lstStyle>
            <a:lvl1pPr>
              <a:defRPr sz="3600">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250373" y="1232807"/>
            <a:ext cx="11702143" cy="4944156"/>
          </a:xfrm>
        </p:spPr>
        <p:txBody>
          <a:bodyPr>
            <a:no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250373" y="6356351"/>
            <a:ext cx="1513113" cy="365125"/>
          </a:xfrm>
        </p:spPr>
        <p:txBody>
          <a:bodyPr/>
          <a:lstStyle/>
          <a:p>
            <a:fld id="{B4F8C7A3-725D-4124-BBBD-1241BC874DE3}" type="datetimeFigureOut">
              <a:rPr lang="en-GB" smtClean="0"/>
              <a:t>06/03/2025</a:t>
            </a:fld>
            <a:endParaRPr lang="en-GB"/>
          </a:p>
        </p:txBody>
      </p:sp>
      <p:sp>
        <p:nvSpPr>
          <p:cNvPr id="5" name="Footer Placeholder 4"/>
          <p:cNvSpPr>
            <a:spLocks noGrp="1"/>
          </p:cNvSpPr>
          <p:nvPr>
            <p:ph type="ftr" sz="quarter" idx="11"/>
          </p:nvPr>
        </p:nvSpPr>
        <p:spPr>
          <a:xfrm>
            <a:off x="1959429" y="6356352"/>
            <a:ext cx="8545287" cy="365125"/>
          </a:xfrm>
        </p:spPr>
        <p:txBody>
          <a:bodyPr/>
          <a:lstStyle/>
          <a:p>
            <a:endParaRPr lang="en-GB"/>
          </a:p>
        </p:txBody>
      </p:sp>
      <p:sp>
        <p:nvSpPr>
          <p:cNvPr id="6" name="Slide Number Placeholder 5"/>
          <p:cNvSpPr>
            <a:spLocks noGrp="1"/>
          </p:cNvSpPr>
          <p:nvPr>
            <p:ph type="sldNum" sz="quarter" idx="12"/>
          </p:nvPr>
        </p:nvSpPr>
        <p:spPr>
          <a:xfrm>
            <a:off x="10678886" y="6356350"/>
            <a:ext cx="1273629" cy="365125"/>
          </a:xfrm>
        </p:spPr>
        <p:txBody>
          <a:bodyPr/>
          <a:lstStyle/>
          <a:p>
            <a:fld id="{1F455D0C-05DE-4579-A44D-CFABC4712E00}" type="slidenum">
              <a:rPr lang="en-GB" smtClean="0"/>
              <a:t>‹#›</a:t>
            </a:fld>
            <a:endParaRPr lang="en-GB"/>
          </a:p>
        </p:txBody>
      </p:sp>
    </p:spTree>
    <p:extLst>
      <p:ext uri="{BB962C8B-B14F-4D97-AF65-F5344CB8AC3E}">
        <p14:creationId xmlns:p14="http://schemas.microsoft.com/office/powerpoint/2010/main" val="380642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noProof="0"/>
              <a:t>Click to edit Master title style</a:t>
            </a:r>
            <a:endParaRPr lang="en-GB" noProof="0"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6A97A08D-AAAD-4624-B12D-B2D2F6AF265E}" type="datetimeFigureOut">
              <a:rPr lang="en-GB" smtClean="0"/>
              <a:t>06/03/2025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27252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A97A08D-AAAD-4624-B12D-B2D2F6AF265E}" type="datetimeFigureOut">
              <a:rPr lang="en-GB" smtClean="0"/>
              <a:t>06/03/2025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2252023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noProof="0"/>
              <a:t>Click to edit Master title style</a:t>
            </a:r>
            <a:endParaRPr lang="en-GB" noProof="0"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Date Placeholder 6"/>
          <p:cNvSpPr>
            <a:spLocks noGrp="1"/>
          </p:cNvSpPr>
          <p:nvPr>
            <p:ph type="dt" sz="half" idx="10"/>
          </p:nvPr>
        </p:nvSpPr>
        <p:spPr/>
        <p:txBody>
          <a:bodyPr/>
          <a:lstStyle/>
          <a:p>
            <a:fld id="{6A97A08D-AAAD-4624-B12D-B2D2F6AF265E}" type="datetimeFigureOut">
              <a:rPr lang="en-GB" smtClean="0"/>
              <a:t>06/03/2025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197062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A97A08D-AAAD-4624-B12D-B2D2F6AF265E}" type="datetimeFigureOut">
              <a:rPr lang="en-GB" smtClean="0"/>
              <a:t>06/03/2025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55532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97A08D-AAAD-4624-B12D-B2D2F6AF265E}" type="datetimeFigureOut">
              <a:rPr lang="en-GB" smtClean="0"/>
              <a:t>06/03/2025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1735007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97A08D-AAAD-4624-B12D-B2D2F6AF265E}" type="datetimeFigureOut">
              <a:rPr lang="en-GB" smtClean="0"/>
              <a:t>06/03/2025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127616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97A08D-AAAD-4624-B12D-B2D2F6AF265E}" type="datetimeFigureOut">
              <a:rPr lang="en-GB" smtClean="0"/>
              <a:t>06/03/2025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1C33C1-B32F-4C66-A8A7-26891A6CFEBB}" type="slidenum">
              <a:rPr lang="en-GB" smtClean="0"/>
              <a:t>‹#›</a:t>
            </a:fld>
            <a:endParaRPr lang="en-GB"/>
          </a:p>
        </p:txBody>
      </p:sp>
    </p:spTree>
    <p:extLst>
      <p:ext uri="{BB962C8B-B14F-4D97-AF65-F5344CB8AC3E}">
        <p14:creationId xmlns:p14="http://schemas.microsoft.com/office/powerpoint/2010/main" val="4102402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97A08D-AAAD-4624-B12D-B2D2F6AF265E}" type="datetimeFigureOut">
              <a:rPr lang="en-GB" smtClean="0"/>
              <a:t>06/03/2025</a:t>
            </a:fld>
            <a:endParaRPr lang="en-GB"/>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1C33C1-B32F-4C66-A8A7-26891A6CFEBB}" type="slidenum">
              <a:rPr lang="en-GB" smtClean="0"/>
              <a:t>‹#›</a:t>
            </a:fld>
            <a:endParaRPr lang="en-GB"/>
          </a:p>
        </p:txBody>
      </p:sp>
    </p:spTree>
    <p:extLst>
      <p:ext uri="{BB962C8B-B14F-4D97-AF65-F5344CB8AC3E}">
        <p14:creationId xmlns:p14="http://schemas.microsoft.com/office/powerpoint/2010/main" val="131820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7.png"/><Relationship Id="rId7" Type="http://schemas.openxmlformats.org/officeDocument/2006/relationships/image" Target="../media/image40.png"/><Relationship Id="rId12" Type="http://schemas.microsoft.com/office/2007/relationships/hdphoto" Target="../media/hdphoto4.wdp"/><Relationship Id="rId2" Type="http://schemas.openxmlformats.org/officeDocument/2006/relationships/image" Target="../media/image36.png"/><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42.png"/><Relationship Id="rId5" Type="http://schemas.openxmlformats.org/officeDocument/2006/relationships/image" Target="../media/image39.png"/><Relationship Id="rId10" Type="http://schemas.microsoft.com/office/2007/relationships/hdphoto" Target="../media/hdphoto3.wdp"/><Relationship Id="rId4" Type="http://schemas.openxmlformats.org/officeDocument/2006/relationships/image" Target="../media/image38.png"/><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snufa.ne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png"/><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D58D3-021C-429A-BBEA-917A6E431D9B}"/>
              </a:ext>
            </a:extLst>
          </p:cNvPr>
          <p:cNvSpPr>
            <a:spLocks noGrp="1"/>
          </p:cNvSpPr>
          <p:nvPr>
            <p:ph type="ctrTitle"/>
          </p:nvPr>
        </p:nvSpPr>
        <p:spPr>
          <a:xfrm>
            <a:off x="914400" y="259644"/>
            <a:ext cx="10363200" cy="3250319"/>
          </a:xfrm>
        </p:spPr>
        <p:txBody>
          <a:bodyPr>
            <a:normAutofit/>
          </a:bodyPr>
          <a:lstStyle/>
          <a:p>
            <a:r>
              <a:rPr lang="en-GB" b="1" dirty="0">
                <a:solidFill>
                  <a:schemeClr val="bg1"/>
                </a:solidFill>
              </a:rPr>
              <a:t>Spikes are cool again!</a:t>
            </a:r>
            <a:br>
              <a:rPr lang="en-GB" b="1" dirty="0">
                <a:solidFill>
                  <a:schemeClr val="bg1"/>
                </a:solidFill>
              </a:rPr>
            </a:br>
            <a:r>
              <a:rPr lang="en-GB" b="1" dirty="0">
                <a:solidFill>
                  <a:schemeClr val="bg1"/>
                </a:solidFill>
              </a:rPr>
              <a:t>What’s next?</a:t>
            </a:r>
          </a:p>
        </p:txBody>
      </p:sp>
      <p:sp>
        <p:nvSpPr>
          <p:cNvPr id="3" name="Subtitle 2">
            <a:extLst>
              <a:ext uri="{FF2B5EF4-FFF2-40B4-BE49-F238E27FC236}">
                <a16:creationId xmlns:a16="http://schemas.microsoft.com/office/drawing/2014/main" id="{A3B2EAAB-C982-419A-83C2-2AE7600566B6}"/>
              </a:ext>
            </a:extLst>
          </p:cNvPr>
          <p:cNvSpPr>
            <a:spLocks noGrp="1"/>
          </p:cNvSpPr>
          <p:nvPr>
            <p:ph type="subTitle" idx="1"/>
          </p:nvPr>
        </p:nvSpPr>
        <p:spPr>
          <a:ln>
            <a:noFill/>
          </a:ln>
        </p:spPr>
        <p:txBody>
          <a:bodyPr/>
          <a:lstStyle/>
          <a:p>
            <a:r>
              <a:rPr lang="en-GB" sz="4000" dirty="0"/>
              <a:t>Dan Goodman</a:t>
            </a:r>
          </a:p>
          <a:p>
            <a:r>
              <a:rPr lang="en-GB" dirty="0"/>
              <a:t>Imperial College London</a:t>
            </a:r>
          </a:p>
          <a:p>
            <a:r>
              <a:rPr lang="en-GB" sz="1800" dirty="0"/>
              <a:t>Department of Electrical and Electronic Engineering</a:t>
            </a:r>
          </a:p>
        </p:txBody>
      </p:sp>
      <p:pic>
        <p:nvPicPr>
          <p:cNvPr id="5" name="Picture 4" descr="A picture containing text&#10;&#10;Description automatically generated">
            <a:extLst>
              <a:ext uri="{FF2B5EF4-FFF2-40B4-BE49-F238E27FC236}">
                <a16:creationId xmlns:a16="http://schemas.microsoft.com/office/drawing/2014/main" id="{008CAC22-ABA8-4D9B-A154-1C28BE9C7C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5015" y="5100490"/>
            <a:ext cx="2595904" cy="1356360"/>
          </a:xfrm>
          <a:prstGeom prst="rect">
            <a:avLst/>
          </a:prstGeom>
        </p:spPr>
      </p:pic>
      <p:sp>
        <p:nvSpPr>
          <p:cNvPr id="9" name="TextBox 8">
            <a:extLst>
              <a:ext uri="{FF2B5EF4-FFF2-40B4-BE49-F238E27FC236}">
                <a16:creationId xmlns:a16="http://schemas.microsoft.com/office/drawing/2014/main" id="{1CCEF47F-23D5-455F-AC8D-1304CC3C9F52}"/>
              </a:ext>
            </a:extLst>
          </p:cNvPr>
          <p:cNvSpPr txBox="1"/>
          <p:nvPr/>
        </p:nvSpPr>
        <p:spPr>
          <a:xfrm>
            <a:off x="9772895" y="6456850"/>
            <a:ext cx="2160143" cy="369332"/>
          </a:xfrm>
          <a:prstGeom prst="rect">
            <a:avLst/>
          </a:prstGeom>
          <a:noFill/>
        </p:spPr>
        <p:txBody>
          <a:bodyPr wrap="none" rtlCol="0">
            <a:spAutoFit/>
          </a:bodyPr>
          <a:lstStyle/>
          <a:p>
            <a:r>
              <a:rPr lang="en-GB" dirty="0"/>
              <a:t>neural-reckoning.org</a:t>
            </a:r>
          </a:p>
        </p:txBody>
      </p:sp>
      <p:pic>
        <p:nvPicPr>
          <p:cNvPr id="6" name="Picture 5" descr="A blue letters on a black background&#10;&#10;Description automatically generated">
            <a:extLst>
              <a:ext uri="{FF2B5EF4-FFF2-40B4-BE49-F238E27FC236}">
                <a16:creationId xmlns:a16="http://schemas.microsoft.com/office/drawing/2014/main" id="{B8BD8BF9-1270-409B-2623-688E48D171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9699" y="5613399"/>
            <a:ext cx="3745527" cy="741414"/>
          </a:xfrm>
          <a:prstGeom prst="rect">
            <a:avLst/>
          </a:prstGeom>
        </p:spPr>
      </p:pic>
    </p:spTree>
    <p:extLst>
      <p:ext uri="{BB962C8B-B14F-4D97-AF65-F5344CB8AC3E}">
        <p14:creationId xmlns:p14="http://schemas.microsoft.com/office/powerpoint/2010/main" val="304400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4CB31-B9E0-90E8-5412-797AF03E1ED4}"/>
              </a:ext>
            </a:extLst>
          </p:cNvPr>
          <p:cNvSpPr>
            <a:spLocks noGrp="1"/>
          </p:cNvSpPr>
          <p:nvPr>
            <p:ph type="title"/>
          </p:nvPr>
        </p:nvSpPr>
        <p:spPr/>
        <p:txBody>
          <a:bodyPr/>
          <a:lstStyle/>
          <a:p>
            <a:r>
              <a:rPr lang="en-GB" dirty="0"/>
              <a:t>Sparsity</a:t>
            </a:r>
          </a:p>
        </p:txBody>
      </p:sp>
      <p:sp>
        <p:nvSpPr>
          <p:cNvPr id="3" name="Content Placeholder 2">
            <a:extLst>
              <a:ext uri="{FF2B5EF4-FFF2-40B4-BE49-F238E27FC236}">
                <a16:creationId xmlns:a16="http://schemas.microsoft.com/office/drawing/2014/main" id="{0DCC084D-6CC6-2A35-EF3E-7A60F4A25F1C}"/>
              </a:ext>
            </a:extLst>
          </p:cNvPr>
          <p:cNvSpPr>
            <a:spLocks noGrp="1"/>
          </p:cNvSpPr>
          <p:nvPr>
            <p:ph idx="1"/>
          </p:nvPr>
        </p:nvSpPr>
        <p:spPr>
          <a:xfrm>
            <a:off x="250374" y="1232807"/>
            <a:ext cx="8861212" cy="4944156"/>
          </a:xfrm>
        </p:spPr>
        <p:txBody>
          <a:bodyPr/>
          <a:lstStyle/>
          <a:p>
            <a:pPr marL="0" indent="0">
              <a:buNone/>
            </a:pPr>
            <a:r>
              <a:rPr lang="en-GB" dirty="0"/>
              <a:t>Temporal sparsity (e.g. 100x faster training)</a:t>
            </a:r>
          </a:p>
          <a:p>
            <a:pPr marL="0" indent="0">
              <a:buNone/>
            </a:pPr>
            <a:r>
              <a:rPr lang="en-GB" dirty="0"/>
              <a:t>Spatial sparsity</a:t>
            </a:r>
          </a:p>
          <a:p>
            <a:r>
              <a:rPr lang="en-GB" dirty="0"/>
              <a:t>Neuromorphic: memory bottlenecks and locality</a:t>
            </a:r>
          </a:p>
          <a:p>
            <a:r>
              <a:rPr lang="en-GB" dirty="0"/>
              <a:t>Biology: wiring constraints, coordination between regions</a:t>
            </a:r>
          </a:p>
          <a:p>
            <a:r>
              <a:rPr lang="en-GB" dirty="0"/>
              <a:t>Modularity</a:t>
            </a:r>
          </a:p>
          <a:p>
            <a:pPr marL="0" indent="0">
              <a:buNone/>
            </a:pPr>
            <a:endParaRPr lang="en-GB" dirty="0"/>
          </a:p>
        </p:txBody>
      </p:sp>
      <p:grpSp>
        <p:nvGrpSpPr>
          <p:cNvPr id="4" name="Group 3">
            <a:extLst>
              <a:ext uri="{FF2B5EF4-FFF2-40B4-BE49-F238E27FC236}">
                <a16:creationId xmlns:a16="http://schemas.microsoft.com/office/drawing/2014/main" id="{1C16AA62-F60F-407B-D23D-FC223E0B46B2}"/>
              </a:ext>
            </a:extLst>
          </p:cNvPr>
          <p:cNvGrpSpPr/>
          <p:nvPr/>
        </p:nvGrpSpPr>
        <p:grpSpPr>
          <a:xfrm>
            <a:off x="9111585" y="990540"/>
            <a:ext cx="3025380" cy="2438460"/>
            <a:chOff x="9166620" y="990540"/>
            <a:chExt cx="3025380" cy="2438460"/>
          </a:xfrm>
        </p:grpSpPr>
        <p:pic>
          <p:nvPicPr>
            <p:cNvPr id="5" name="Picture 4">
              <a:extLst>
                <a:ext uri="{FF2B5EF4-FFF2-40B4-BE49-F238E27FC236}">
                  <a16:creationId xmlns:a16="http://schemas.microsoft.com/office/drawing/2014/main" id="{42FFEDAA-744F-8A05-1416-9BFE50EEFAB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153650" y="990540"/>
              <a:ext cx="2038350" cy="2038350"/>
            </a:xfrm>
            <a:prstGeom prst="rect">
              <a:avLst/>
            </a:prstGeom>
          </p:spPr>
        </p:pic>
        <p:sp>
          <p:nvSpPr>
            <p:cNvPr id="6" name="TextBox 5">
              <a:extLst>
                <a:ext uri="{FF2B5EF4-FFF2-40B4-BE49-F238E27FC236}">
                  <a16:creationId xmlns:a16="http://schemas.microsoft.com/office/drawing/2014/main" id="{35CE62F0-EAF0-E2AB-4163-F2C53AF1DDCC}"/>
                </a:ext>
              </a:extLst>
            </p:cNvPr>
            <p:cNvSpPr txBox="1"/>
            <p:nvPr/>
          </p:nvSpPr>
          <p:spPr>
            <a:xfrm>
              <a:off x="9166620" y="3028890"/>
              <a:ext cx="3025380" cy="400110"/>
            </a:xfrm>
            <a:prstGeom prst="rect">
              <a:avLst/>
            </a:prstGeom>
            <a:noFill/>
          </p:spPr>
          <p:txBody>
            <a:bodyPr wrap="none" rtlCol="0">
              <a:spAutoFit/>
            </a:bodyPr>
            <a:lstStyle/>
            <a:p>
              <a:pPr algn="r"/>
              <a:r>
                <a:rPr lang="en-GB" sz="2000" dirty="0">
                  <a:solidFill>
                    <a:srgbClr val="7D1D9C"/>
                  </a:solidFill>
                </a:rPr>
                <a:t>Perez and Goodman (2021)</a:t>
              </a:r>
            </a:p>
          </p:txBody>
        </p:sp>
      </p:grpSp>
      <p:grpSp>
        <p:nvGrpSpPr>
          <p:cNvPr id="10" name="Group 9">
            <a:extLst>
              <a:ext uri="{FF2B5EF4-FFF2-40B4-BE49-F238E27FC236}">
                <a16:creationId xmlns:a16="http://schemas.microsoft.com/office/drawing/2014/main" id="{A6EB0B11-F56B-A9C4-D39E-56D14C2828AE}"/>
              </a:ext>
            </a:extLst>
          </p:cNvPr>
          <p:cNvGrpSpPr/>
          <p:nvPr/>
        </p:nvGrpSpPr>
        <p:grpSpPr>
          <a:xfrm>
            <a:off x="9155058" y="3583751"/>
            <a:ext cx="2981907" cy="2438460"/>
            <a:chOff x="9210093" y="990540"/>
            <a:chExt cx="2981907" cy="2438460"/>
          </a:xfrm>
        </p:grpSpPr>
        <p:pic>
          <p:nvPicPr>
            <p:cNvPr id="11" name="Picture 10">
              <a:extLst>
                <a:ext uri="{FF2B5EF4-FFF2-40B4-BE49-F238E27FC236}">
                  <a16:creationId xmlns:a16="http://schemas.microsoft.com/office/drawing/2014/main" id="{C4BCE201-602D-19D6-1DCE-5F593C77EF0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153650" y="990540"/>
              <a:ext cx="2038350" cy="2038350"/>
            </a:xfrm>
            <a:prstGeom prst="rect">
              <a:avLst/>
            </a:prstGeom>
          </p:spPr>
        </p:pic>
        <p:sp>
          <p:nvSpPr>
            <p:cNvPr id="12" name="TextBox 11">
              <a:extLst>
                <a:ext uri="{FF2B5EF4-FFF2-40B4-BE49-F238E27FC236}">
                  <a16:creationId xmlns:a16="http://schemas.microsoft.com/office/drawing/2014/main" id="{AEE8BDB5-E187-22BC-4895-D78879100BE5}"/>
                </a:ext>
              </a:extLst>
            </p:cNvPr>
            <p:cNvSpPr txBox="1"/>
            <p:nvPr/>
          </p:nvSpPr>
          <p:spPr>
            <a:xfrm>
              <a:off x="9210093" y="3028890"/>
              <a:ext cx="2981907" cy="400110"/>
            </a:xfrm>
            <a:prstGeom prst="rect">
              <a:avLst/>
            </a:prstGeom>
            <a:noFill/>
          </p:spPr>
          <p:txBody>
            <a:bodyPr wrap="none" rtlCol="0">
              <a:spAutoFit/>
            </a:bodyPr>
            <a:lstStyle/>
            <a:p>
              <a:pPr algn="r"/>
              <a:r>
                <a:rPr lang="en-GB" sz="2000" dirty="0">
                  <a:solidFill>
                    <a:srgbClr val="7D1D9C"/>
                  </a:solidFill>
                </a:rPr>
                <a:t>Béna and Goodman (2025)</a:t>
              </a:r>
            </a:p>
          </p:txBody>
        </p:sp>
      </p:grpSp>
    </p:spTree>
    <p:extLst>
      <p:ext uri="{BB962C8B-B14F-4D97-AF65-F5344CB8AC3E}">
        <p14:creationId xmlns:p14="http://schemas.microsoft.com/office/powerpoint/2010/main" val="1915788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A2811-F543-6AB0-BD55-900F28C55E3E}"/>
              </a:ext>
            </a:extLst>
          </p:cNvPr>
          <p:cNvSpPr>
            <a:spLocks noGrp="1"/>
          </p:cNvSpPr>
          <p:nvPr>
            <p:ph type="title"/>
          </p:nvPr>
        </p:nvSpPr>
        <p:spPr/>
        <p:txBody>
          <a:bodyPr/>
          <a:lstStyle/>
          <a:p>
            <a:r>
              <a:rPr lang="en-GB" dirty="0"/>
              <a:t>Why is there modular structure in the brain?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89896BE-DC9C-187D-0956-AFB6FC7DC53C}"/>
                  </a:ext>
                </a:extLst>
              </p:cNvPr>
              <p:cNvSpPr>
                <a:spLocks noGrp="1"/>
              </p:cNvSpPr>
              <p:nvPr>
                <p:ph idx="1"/>
              </p:nvPr>
            </p:nvSpPr>
            <p:spPr>
              <a:xfrm>
                <a:off x="250374" y="1382859"/>
                <a:ext cx="6425806" cy="4944156"/>
              </a:xfrm>
            </p:spPr>
            <p:txBody>
              <a:bodyPr/>
              <a:lstStyle/>
              <a:p>
                <a:pPr marL="0" indent="0">
                  <a:buNone/>
                </a:pPr>
                <a:r>
                  <a:rPr lang="en-GB" b="1" dirty="0"/>
                  <a:t>Evidence:</a:t>
                </a:r>
              </a:p>
              <a:p>
                <a:pPr marL="0" indent="0">
                  <a:buNone/>
                </a:pPr>
                <a:r>
                  <a:rPr lang="en-GB" dirty="0"/>
                  <a:t>Brain is “structurally modular”</a:t>
                </a:r>
              </a:p>
              <a:p>
                <a:pPr marL="0" indent="0">
                  <a:buNone/>
                </a:pPr>
                <a:r>
                  <a:rPr lang="en-GB" dirty="0"/>
                  <a:t>Knocking out brain regions seems to lead to functional deficits</a:t>
                </a:r>
              </a:p>
              <a:p>
                <a:pPr marL="0" indent="0">
                  <a:buNone/>
                </a:pPr>
                <a:r>
                  <a:rPr lang="en-GB" b="1" dirty="0"/>
                  <a:t>So…?</a:t>
                </a:r>
              </a:p>
              <a:p>
                <a:pPr marL="0" indent="0">
                  <a:buNone/>
                </a:pPr>
                <a:r>
                  <a:rPr lang="en-GB" dirty="0"/>
                  <a:t>Functional specialisations a </a:t>
                </a:r>
                <a:r>
                  <a:rPr lang="en-GB" dirty="0">
                    <a:solidFill>
                      <a:srgbClr val="0070C0"/>
                    </a:solidFill>
                  </a:rPr>
                  <a:t>necessary consequence </a:t>
                </a:r>
                <a:r>
                  <a:rPr lang="en-GB" dirty="0"/>
                  <a:t>of structural modules?</a:t>
                </a:r>
              </a:p>
              <a:p>
                <a:pPr marL="0" indent="0">
                  <a:buNone/>
                </a:pPr>
                <a:r>
                  <a:rPr lang="en-GB" dirty="0"/>
                  <a:t>We tested this by training ANNs in a task designed to encourage specialisation</a:t>
                </a:r>
              </a:p>
              <a:p>
                <a:pPr marL="0" indent="0">
                  <a:buNone/>
                </a:pPr>
                <a:r>
                  <a:rPr lang="en-GB" dirty="0">
                    <a:solidFill>
                      <a:srgbClr val="C00000"/>
                    </a:solidFill>
                  </a:rPr>
                  <a:t>Negative answer: not necessarily.</a:t>
                </a:r>
              </a:p>
              <a:p>
                <a:pPr marL="0" indent="0">
                  <a:buNone/>
                </a:pPr>
                <a14:m>
                  <m:oMath xmlns:m="http://schemas.openxmlformats.org/officeDocument/2006/math">
                    <m:r>
                      <a:rPr lang="en-GB" i="1" smtClean="0">
                        <a:latin typeface="Cambria Math" panose="02040503050406030204" pitchFamily="18" charset="0"/>
                        <a:ea typeface="Cambria Math" panose="02040503050406030204" pitchFamily="18" charset="0"/>
                      </a:rPr>
                      <m:t>⇒</m:t>
                    </m:r>
                  </m:oMath>
                </a14:m>
                <a:r>
                  <a:rPr lang="en-GB" dirty="0"/>
                  <a:t> We need additional features/constraints</a:t>
                </a:r>
              </a:p>
              <a:p>
                <a:pPr marL="0" indent="0">
                  <a:buNone/>
                </a:pPr>
                <a:r>
                  <a:rPr lang="en-GB" dirty="0"/>
                  <a:t>e.g. tight resource constraints.</a:t>
                </a:r>
              </a:p>
            </p:txBody>
          </p:sp>
        </mc:Choice>
        <mc:Fallback xmlns="">
          <p:sp>
            <p:nvSpPr>
              <p:cNvPr id="3" name="Content Placeholder 2">
                <a:extLst>
                  <a:ext uri="{FF2B5EF4-FFF2-40B4-BE49-F238E27FC236}">
                    <a16:creationId xmlns:a16="http://schemas.microsoft.com/office/drawing/2014/main" id="{689896BE-DC9C-187D-0956-AFB6FC7DC53C}"/>
                  </a:ext>
                </a:extLst>
              </p:cNvPr>
              <p:cNvSpPr>
                <a:spLocks noGrp="1" noRot="1" noChangeAspect="1" noMove="1" noResize="1" noEditPoints="1" noAdjustHandles="1" noChangeArrowheads="1" noChangeShapeType="1" noTextEdit="1"/>
              </p:cNvSpPr>
              <p:nvPr>
                <p:ph idx="1"/>
              </p:nvPr>
            </p:nvSpPr>
            <p:spPr>
              <a:xfrm>
                <a:off x="250374" y="1382859"/>
                <a:ext cx="6425806" cy="4944156"/>
              </a:xfrm>
              <a:blipFill>
                <a:blip r:embed="rId3"/>
                <a:stretch>
                  <a:fillRect l="-1423" t="-1726" r="-1708" b="-5055"/>
                </a:stretch>
              </a:blipFill>
            </p:spPr>
            <p:txBody>
              <a:bodyPr/>
              <a:lstStyle/>
              <a:p>
                <a:r>
                  <a:rPr lang="en-GB">
                    <a:noFill/>
                  </a:rPr>
                  <a:t> </a:t>
                </a:r>
              </a:p>
            </p:txBody>
          </p:sp>
        </mc:Fallback>
      </mc:AlternateContent>
      <p:grpSp>
        <p:nvGrpSpPr>
          <p:cNvPr id="27" name="Group 26">
            <a:extLst>
              <a:ext uri="{FF2B5EF4-FFF2-40B4-BE49-F238E27FC236}">
                <a16:creationId xmlns:a16="http://schemas.microsoft.com/office/drawing/2014/main" id="{D7A8EFE6-3BEB-0F16-BD8E-5BD6B09B4E77}"/>
              </a:ext>
            </a:extLst>
          </p:cNvPr>
          <p:cNvGrpSpPr/>
          <p:nvPr/>
        </p:nvGrpSpPr>
        <p:grpSpPr>
          <a:xfrm>
            <a:off x="5738973" y="1009530"/>
            <a:ext cx="5930757" cy="2940027"/>
            <a:chOff x="5738973" y="1009530"/>
            <a:chExt cx="5930757" cy="2940027"/>
          </a:xfrm>
        </p:grpSpPr>
        <p:cxnSp>
          <p:nvCxnSpPr>
            <p:cNvPr id="11" name="Straight Connector 10">
              <a:extLst>
                <a:ext uri="{FF2B5EF4-FFF2-40B4-BE49-F238E27FC236}">
                  <a16:creationId xmlns:a16="http://schemas.microsoft.com/office/drawing/2014/main" id="{562CCA12-E1D0-7EB8-BF9F-57B858EC172D}"/>
                </a:ext>
              </a:extLst>
            </p:cNvPr>
            <p:cNvCxnSpPr>
              <a:cxnSpLocks/>
            </p:cNvCxnSpPr>
            <p:nvPr/>
          </p:nvCxnSpPr>
          <p:spPr>
            <a:xfrm>
              <a:off x="7787811" y="2311685"/>
              <a:ext cx="1830058" cy="1015429"/>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2BAD54E2-D4A5-C568-0427-3FCE2F75A539}"/>
                </a:ext>
              </a:extLst>
            </p:cNvPr>
            <p:cNvCxnSpPr>
              <a:cxnSpLocks/>
            </p:cNvCxnSpPr>
            <p:nvPr/>
          </p:nvCxnSpPr>
          <p:spPr>
            <a:xfrm flipV="1">
              <a:off x="7745002" y="2812122"/>
              <a:ext cx="1768092" cy="514992"/>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pic>
          <p:nvPicPr>
            <p:cNvPr id="6" name="Picture 5" descr="A blue dots in a circle&#10;&#10;Description automatically generated">
              <a:extLst>
                <a:ext uri="{FF2B5EF4-FFF2-40B4-BE49-F238E27FC236}">
                  <a16:creationId xmlns:a16="http://schemas.microsoft.com/office/drawing/2014/main" id="{B3DBA35D-9F4D-5BCB-B7DE-642EE73A06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38973" y="1674687"/>
              <a:ext cx="2274870" cy="2274870"/>
            </a:xfrm>
            <a:prstGeom prst="rect">
              <a:avLst/>
            </a:prstGeom>
          </p:spPr>
        </p:pic>
        <p:pic>
          <p:nvPicPr>
            <p:cNvPr id="7" name="Picture 6" descr="A blue dots in a circle&#10;&#10;Description automatically generated">
              <a:extLst>
                <a:ext uri="{FF2B5EF4-FFF2-40B4-BE49-F238E27FC236}">
                  <a16:creationId xmlns:a16="http://schemas.microsoft.com/office/drawing/2014/main" id="{938EF2E5-978E-045D-37CF-7798CBAA14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94860" y="1674687"/>
              <a:ext cx="2274870" cy="2274870"/>
            </a:xfrm>
            <a:prstGeom prst="rect">
              <a:avLst/>
            </a:prstGeom>
          </p:spPr>
        </p:pic>
        <p:sp>
          <p:nvSpPr>
            <p:cNvPr id="17" name="TextBox 16">
              <a:extLst>
                <a:ext uri="{FF2B5EF4-FFF2-40B4-BE49-F238E27FC236}">
                  <a16:creationId xmlns:a16="http://schemas.microsoft.com/office/drawing/2014/main" id="{90FBFCF5-6256-E88C-712B-98BDFB97A797}"/>
                </a:ext>
              </a:extLst>
            </p:cNvPr>
            <p:cNvSpPr txBox="1"/>
            <p:nvPr/>
          </p:nvSpPr>
          <p:spPr>
            <a:xfrm>
              <a:off x="5738973" y="1028916"/>
              <a:ext cx="1960473" cy="646331"/>
            </a:xfrm>
            <a:prstGeom prst="rect">
              <a:avLst/>
            </a:prstGeom>
            <a:noFill/>
          </p:spPr>
          <p:txBody>
            <a:bodyPr wrap="none" rtlCol="0">
              <a:spAutoFit/>
            </a:bodyPr>
            <a:lstStyle/>
            <a:p>
              <a:pPr algn="l"/>
              <a:r>
                <a:rPr lang="en-GB" dirty="0"/>
                <a:t>Within module:</a:t>
              </a:r>
            </a:p>
            <a:p>
              <a:pPr algn="l"/>
              <a:r>
                <a:rPr lang="en-GB" dirty="0"/>
                <a:t>Dense connections</a:t>
              </a:r>
            </a:p>
          </p:txBody>
        </p:sp>
        <p:sp>
          <p:nvSpPr>
            <p:cNvPr id="18" name="TextBox 17">
              <a:extLst>
                <a:ext uri="{FF2B5EF4-FFF2-40B4-BE49-F238E27FC236}">
                  <a16:creationId xmlns:a16="http://schemas.microsoft.com/office/drawing/2014/main" id="{E1B7D658-53A6-8B29-C733-EB34331916CA}"/>
                </a:ext>
              </a:extLst>
            </p:cNvPr>
            <p:cNvSpPr txBox="1"/>
            <p:nvPr/>
          </p:nvSpPr>
          <p:spPr>
            <a:xfrm>
              <a:off x="9513094" y="1009530"/>
              <a:ext cx="1960473" cy="646331"/>
            </a:xfrm>
            <a:prstGeom prst="rect">
              <a:avLst/>
            </a:prstGeom>
            <a:noFill/>
          </p:spPr>
          <p:txBody>
            <a:bodyPr wrap="none" rtlCol="0">
              <a:spAutoFit/>
            </a:bodyPr>
            <a:lstStyle/>
            <a:p>
              <a:pPr algn="l"/>
              <a:r>
                <a:rPr lang="en-GB" dirty="0"/>
                <a:t>Within module:</a:t>
              </a:r>
            </a:p>
            <a:p>
              <a:pPr algn="l"/>
              <a:r>
                <a:rPr lang="en-GB" dirty="0"/>
                <a:t>Dense connections</a:t>
              </a:r>
            </a:p>
          </p:txBody>
        </p:sp>
        <p:sp>
          <p:nvSpPr>
            <p:cNvPr id="19" name="TextBox 18">
              <a:extLst>
                <a:ext uri="{FF2B5EF4-FFF2-40B4-BE49-F238E27FC236}">
                  <a16:creationId xmlns:a16="http://schemas.microsoft.com/office/drawing/2014/main" id="{0F4B6DF3-609E-5FC0-7D4F-75BF973057D2}"/>
                </a:ext>
              </a:extLst>
            </p:cNvPr>
            <p:cNvSpPr txBox="1"/>
            <p:nvPr/>
          </p:nvSpPr>
          <p:spPr>
            <a:xfrm>
              <a:off x="7699446" y="1587977"/>
              <a:ext cx="1994970" cy="646331"/>
            </a:xfrm>
            <a:prstGeom prst="rect">
              <a:avLst/>
            </a:prstGeom>
            <a:noFill/>
          </p:spPr>
          <p:txBody>
            <a:bodyPr wrap="none" rtlCol="0">
              <a:spAutoFit/>
            </a:bodyPr>
            <a:lstStyle/>
            <a:p>
              <a:pPr algn="l"/>
              <a:r>
                <a:rPr lang="en-GB" dirty="0"/>
                <a:t>Between modules:</a:t>
              </a:r>
            </a:p>
            <a:p>
              <a:pPr algn="l"/>
              <a:r>
                <a:rPr lang="en-GB" dirty="0"/>
                <a:t>Sparse connections</a:t>
              </a:r>
            </a:p>
          </p:txBody>
        </p:sp>
      </p:grpSp>
      <p:pic>
        <p:nvPicPr>
          <p:cNvPr id="21" name="Picture 20">
            <a:extLst>
              <a:ext uri="{FF2B5EF4-FFF2-40B4-BE49-F238E27FC236}">
                <a16:creationId xmlns:a16="http://schemas.microsoft.com/office/drawing/2014/main" id="{D08A558B-465C-75CB-655F-E8CD8217D326}"/>
              </a:ext>
            </a:extLst>
          </p:cNvPr>
          <p:cNvPicPr>
            <a:picLocks noChangeAspect="1"/>
          </p:cNvPicPr>
          <p:nvPr/>
        </p:nvPicPr>
        <p:blipFill>
          <a:blip r:embed="rId5"/>
          <a:stretch>
            <a:fillRect/>
          </a:stretch>
        </p:blipFill>
        <p:spPr>
          <a:xfrm>
            <a:off x="7503106" y="4026934"/>
            <a:ext cx="2387650" cy="2235247"/>
          </a:xfrm>
          <a:prstGeom prst="rect">
            <a:avLst/>
          </a:prstGeom>
        </p:spPr>
      </p:pic>
      <p:sp>
        <p:nvSpPr>
          <p:cNvPr id="22" name="TextBox 21">
            <a:extLst>
              <a:ext uri="{FF2B5EF4-FFF2-40B4-BE49-F238E27FC236}">
                <a16:creationId xmlns:a16="http://schemas.microsoft.com/office/drawing/2014/main" id="{3887E5FD-6A79-E8DE-7883-4834F0C97C6F}"/>
              </a:ext>
            </a:extLst>
          </p:cNvPr>
          <p:cNvSpPr txBox="1"/>
          <p:nvPr/>
        </p:nvSpPr>
        <p:spPr>
          <a:xfrm>
            <a:off x="7590783" y="6262181"/>
            <a:ext cx="2412392" cy="400110"/>
          </a:xfrm>
          <a:prstGeom prst="rect">
            <a:avLst/>
          </a:prstGeom>
          <a:noFill/>
        </p:spPr>
        <p:txBody>
          <a:bodyPr wrap="none" rtlCol="0">
            <a:spAutoFit/>
          </a:bodyPr>
          <a:lstStyle/>
          <a:p>
            <a:pPr algn="l"/>
            <a:r>
              <a:rPr lang="en-GB" sz="2000" dirty="0"/>
              <a:t>Structural modularity</a:t>
            </a:r>
          </a:p>
        </p:txBody>
      </p:sp>
      <p:sp>
        <p:nvSpPr>
          <p:cNvPr id="23" name="TextBox 22">
            <a:extLst>
              <a:ext uri="{FF2B5EF4-FFF2-40B4-BE49-F238E27FC236}">
                <a16:creationId xmlns:a16="http://schemas.microsoft.com/office/drawing/2014/main" id="{6B4BCB03-B323-5387-E9F5-EB3E58061900}"/>
              </a:ext>
            </a:extLst>
          </p:cNvPr>
          <p:cNvSpPr txBox="1"/>
          <p:nvPr/>
        </p:nvSpPr>
        <p:spPr>
          <a:xfrm rot="16200000">
            <a:off x="6383745" y="4822141"/>
            <a:ext cx="1613775" cy="400110"/>
          </a:xfrm>
          <a:prstGeom prst="rect">
            <a:avLst/>
          </a:prstGeom>
          <a:noFill/>
        </p:spPr>
        <p:txBody>
          <a:bodyPr wrap="none" rtlCol="0">
            <a:spAutoFit/>
          </a:bodyPr>
          <a:lstStyle/>
          <a:p>
            <a:pPr algn="l"/>
            <a:r>
              <a:rPr lang="en-GB" sz="2000" dirty="0"/>
              <a:t>Specialisation</a:t>
            </a:r>
          </a:p>
        </p:txBody>
      </p:sp>
      <p:grpSp>
        <p:nvGrpSpPr>
          <p:cNvPr id="28" name="Group 27">
            <a:extLst>
              <a:ext uri="{FF2B5EF4-FFF2-40B4-BE49-F238E27FC236}">
                <a16:creationId xmlns:a16="http://schemas.microsoft.com/office/drawing/2014/main" id="{AC0F509C-BCDC-0F1C-AA2B-EF67FF04AF43}"/>
              </a:ext>
            </a:extLst>
          </p:cNvPr>
          <p:cNvGrpSpPr/>
          <p:nvPr/>
        </p:nvGrpSpPr>
        <p:grpSpPr>
          <a:xfrm>
            <a:off x="9394860" y="4026934"/>
            <a:ext cx="2797140" cy="1973816"/>
            <a:chOff x="9394860" y="4026934"/>
            <a:chExt cx="2797140" cy="1973816"/>
          </a:xfrm>
        </p:grpSpPr>
        <p:cxnSp>
          <p:nvCxnSpPr>
            <p:cNvPr id="25" name="Straight Connector 24">
              <a:extLst>
                <a:ext uri="{FF2B5EF4-FFF2-40B4-BE49-F238E27FC236}">
                  <a16:creationId xmlns:a16="http://schemas.microsoft.com/office/drawing/2014/main" id="{7D2D17FE-1F23-EB3E-8795-37F1B06CF5DA}"/>
                </a:ext>
              </a:extLst>
            </p:cNvPr>
            <p:cNvCxnSpPr/>
            <p:nvPr/>
          </p:nvCxnSpPr>
          <p:spPr>
            <a:xfrm flipV="1">
              <a:off x="9394860" y="4026934"/>
              <a:ext cx="0" cy="1973816"/>
            </a:xfrm>
            <a:prstGeom prst="line">
              <a:avLst/>
            </a:prstGeom>
            <a:ln w="19050">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854F6421-F30A-D774-2BC9-DC90EC2CE889}"/>
                </a:ext>
              </a:extLst>
            </p:cNvPr>
            <p:cNvSpPr txBox="1"/>
            <p:nvPr/>
          </p:nvSpPr>
          <p:spPr>
            <a:xfrm>
              <a:off x="9751075" y="4649377"/>
              <a:ext cx="2440925" cy="707886"/>
            </a:xfrm>
            <a:prstGeom prst="rect">
              <a:avLst/>
            </a:prstGeom>
            <a:noFill/>
          </p:spPr>
          <p:txBody>
            <a:bodyPr wrap="none" rtlCol="0">
              <a:spAutoFit/>
            </a:bodyPr>
            <a:lstStyle/>
            <a:p>
              <a:pPr algn="l"/>
              <a:r>
                <a:rPr lang="en-GB" sz="2000" dirty="0">
                  <a:solidFill>
                    <a:srgbClr val="FF0000"/>
                  </a:solidFill>
                </a:rPr>
                <a:t>Maximum modularity</a:t>
              </a:r>
            </a:p>
            <a:p>
              <a:pPr algn="l"/>
              <a:r>
                <a:rPr lang="en-GB" sz="2000" dirty="0">
                  <a:solidFill>
                    <a:srgbClr val="FF0000"/>
                  </a:solidFill>
                </a:rPr>
                <a:t>seen in brain</a:t>
              </a:r>
            </a:p>
          </p:txBody>
        </p:sp>
      </p:grpSp>
    </p:spTree>
    <p:extLst>
      <p:ext uri="{BB962C8B-B14F-4D97-AF65-F5344CB8AC3E}">
        <p14:creationId xmlns:p14="http://schemas.microsoft.com/office/powerpoint/2010/main" val="211637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2"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5286F-4C75-9F26-3133-5DAD31F6E608}"/>
              </a:ext>
            </a:extLst>
          </p:cNvPr>
          <p:cNvSpPr>
            <a:spLocks noGrp="1"/>
          </p:cNvSpPr>
          <p:nvPr>
            <p:ph type="title"/>
          </p:nvPr>
        </p:nvSpPr>
        <p:spPr/>
        <p:txBody>
          <a:bodyPr/>
          <a:lstStyle/>
          <a:p>
            <a:r>
              <a:rPr lang="en-GB" dirty="0"/>
              <a:t>Challenges</a:t>
            </a:r>
          </a:p>
        </p:txBody>
      </p:sp>
      <p:sp>
        <p:nvSpPr>
          <p:cNvPr id="3" name="Content Placeholder 2">
            <a:extLst>
              <a:ext uri="{FF2B5EF4-FFF2-40B4-BE49-F238E27FC236}">
                <a16:creationId xmlns:a16="http://schemas.microsoft.com/office/drawing/2014/main" id="{3A0495B4-197F-1CEA-386C-93DD3619D39A}"/>
              </a:ext>
            </a:extLst>
          </p:cNvPr>
          <p:cNvSpPr>
            <a:spLocks noGrp="1"/>
          </p:cNvSpPr>
          <p:nvPr>
            <p:ph idx="1"/>
          </p:nvPr>
        </p:nvSpPr>
        <p:spPr/>
        <p:txBody>
          <a:bodyPr/>
          <a:lstStyle/>
          <a:p>
            <a:pPr marL="0" indent="0">
              <a:buNone/>
            </a:pPr>
            <a:r>
              <a:rPr lang="en-GB" b="1" dirty="0"/>
              <a:t>No examples where SNNs are better</a:t>
            </a:r>
          </a:p>
          <a:p>
            <a:pPr>
              <a:buFont typeface="Wingdings" panose="05000000000000000000" pitchFamily="2" charset="2"/>
              <a:buChar char="Ø"/>
            </a:pPr>
            <a:r>
              <a:rPr lang="en-GB" dirty="0"/>
              <a:t>Naturalistic tasks with rich and sparse temporal structure</a:t>
            </a:r>
          </a:p>
          <a:p>
            <a:pPr marL="0" indent="0">
              <a:buNone/>
            </a:pPr>
            <a:endParaRPr lang="en-GB" b="1" dirty="0"/>
          </a:p>
          <a:p>
            <a:pPr marL="0" indent="0">
              <a:buNone/>
            </a:pPr>
            <a:r>
              <a:rPr lang="en-GB" b="1" dirty="0"/>
              <a:t>Scaling up SNN training</a:t>
            </a:r>
          </a:p>
          <a:p>
            <a:pPr>
              <a:buFont typeface="Wingdings" panose="05000000000000000000" pitchFamily="2" charset="2"/>
              <a:buChar char="Ø"/>
            </a:pPr>
            <a:r>
              <a:rPr lang="en-GB" dirty="0"/>
              <a:t>Algorithmic developments</a:t>
            </a:r>
          </a:p>
          <a:p>
            <a:pPr>
              <a:buFont typeface="Wingdings" panose="05000000000000000000" pitchFamily="2" charset="2"/>
              <a:buChar char="Ø"/>
            </a:pPr>
            <a:r>
              <a:rPr lang="en-GB" dirty="0"/>
              <a:t>Conceptual understanding of biological learning</a:t>
            </a:r>
          </a:p>
          <a:p>
            <a:r>
              <a:rPr lang="en-GB" dirty="0"/>
              <a:t>Do we know if our algorithms are finding ‘spikey’ solutions?</a:t>
            </a:r>
          </a:p>
          <a:p>
            <a:pPr marL="0" indent="0">
              <a:buNone/>
            </a:pPr>
            <a:endParaRPr lang="en-GB" dirty="0"/>
          </a:p>
          <a:p>
            <a:pPr marL="0" indent="0">
              <a:buNone/>
            </a:pPr>
            <a:r>
              <a:rPr lang="en-GB" b="1" dirty="0"/>
              <a:t>Lacking a mathematical theory of hybrid systems</a:t>
            </a:r>
          </a:p>
          <a:p>
            <a:pPr marL="0" indent="0">
              <a:buNone/>
            </a:pPr>
            <a:endParaRPr lang="en-GB" dirty="0"/>
          </a:p>
          <a:p>
            <a:pPr marL="0" indent="0">
              <a:buNone/>
            </a:pPr>
            <a:r>
              <a:rPr lang="en-GB" b="1" dirty="0"/>
              <a:t>Generalisation of spiking</a:t>
            </a:r>
          </a:p>
        </p:txBody>
      </p:sp>
    </p:spTree>
    <p:extLst>
      <p:ext uri="{BB962C8B-B14F-4D97-AF65-F5344CB8AC3E}">
        <p14:creationId xmlns:p14="http://schemas.microsoft.com/office/powerpoint/2010/main" val="89355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F78AD-95E8-4433-C631-3914F6BF2FC4}"/>
              </a:ext>
            </a:extLst>
          </p:cNvPr>
          <p:cNvSpPr>
            <a:spLocks noGrp="1"/>
          </p:cNvSpPr>
          <p:nvPr>
            <p:ph type="title"/>
          </p:nvPr>
        </p:nvSpPr>
        <p:spPr/>
        <p:txBody>
          <a:bodyPr/>
          <a:lstStyle/>
          <a:p>
            <a:r>
              <a:rPr lang="en-GB" dirty="0"/>
              <a:t>Thanks!</a:t>
            </a:r>
          </a:p>
        </p:txBody>
      </p:sp>
      <p:pic>
        <p:nvPicPr>
          <p:cNvPr id="5" name="Content Placeholder 4">
            <a:extLst>
              <a:ext uri="{FF2B5EF4-FFF2-40B4-BE49-F238E27FC236}">
                <a16:creationId xmlns:a16="http://schemas.microsoft.com/office/drawing/2014/main" id="{F0DD2ED6-7630-873E-716C-D1A450C4B6E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63416" y="2190868"/>
            <a:ext cx="2516640" cy="2516640"/>
          </a:xfrm>
        </p:spPr>
      </p:pic>
      <p:pic>
        <p:nvPicPr>
          <p:cNvPr id="6" name="Picture 5">
            <a:extLst>
              <a:ext uri="{FF2B5EF4-FFF2-40B4-BE49-F238E27FC236}">
                <a16:creationId xmlns:a16="http://schemas.microsoft.com/office/drawing/2014/main" id="{26311233-A8DD-C1E3-6385-CA7477B9263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5715" y="1132622"/>
            <a:ext cx="1454149" cy="1454149"/>
          </a:xfrm>
          <a:prstGeom prst="rect">
            <a:avLst/>
          </a:prstGeom>
        </p:spPr>
      </p:pic>
      <p:sp>
        <p:nvSpPr>
          <p:cNvPr id="7" name="TextBox 6">
            <a:extLst>
              <a:ext uri="{FF2B5EF4-FFF2-40B4-BE49-F238E27FC236}">
                <a16:creationId xmlns:a16="http://schemas.microsoft.com/office/drawing/2014/main" id="{224C94D0-07FA-68F8-5EFB-91B762CF4441}"/>
              </a:ext>
            </a:extLst>
          </p:cNvPr>
          <p:cNvSpPr txBox="1"/>
          <p:nvPr/>
        </p:nvSpPr>
        <p:spPr>
          <a:xfrm>
            <a:off x="1649864" y="1755774"/>
            <a:ext cx="2519265" cy="830997"/>
          </a:xfrm>
          <a:prstGeom prst="rect">
            <a:avLst/>
          </a:prstGeom>
          <a:noFill/>
        </p:spPr>
        <p:txBody>
          <a:bodyPr wrap="square">
            <a:spAutoFit/>
          </a:bodyPr>
          <a:lstStyle/>
          <a:p>
            <a:r>
              <a:rPr lang="en-GB" sz="2400" dirty="0"/>
              <a:t>Gabriel Béna</a:t>
            </a:r>
          </a:p>
          <a:p>
            <a:r>
              <a:rPr lang="en-GB" sz="2400" dirty="0">
                <a:solidFill>
                  <a:schemeClr val="bg1">
                    <a:lumMod val="65000"/>
                  </a:schemeClr>
                </a:solidFill>
              </a:rPr>
              <a:t>PhD student 2021-</a:t>
            </a:r>
          </a:p>
        </p:txBody>
      </p:sp>
      <p:pic>
        <p:nvPicPr>
          <p:cNvPr id="8" name="Picture 7">
            <a:extLst>
              <a:ext uri="{FF2B5EF4-FFF2-40B4-BE49-F238E27FC236}">
                <a16:creationId xmlns:a16="http://schemas.microsoft.com/office/drawing/2014/main" id="{321B42F4-28FB-310E-4CE1-C771CCA4182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95715" y="2812738"/>
            <a:ext cx="1454149" cy="1454149"/>
          </a:xfrm>
          <a:prstGeom prst="rect">
            <a:avLst/>
          </a:prstGeom>
        </p:spPr>
      </p:pic>
      <p:sp>
        <p:nvSpPr>
          <p:cNvPr id="9" name="TextBox 8">
            <a:extLst>
              <a:ext uri="{FF2B5EF4-FFF2-40B4-BE49-F238E27FC236}">
                <a16:creationId xmlns:a16="http://schemas.microsoft.com/office/drawing/2014/main" id="{CB05DBB5-9135-14D6-69B7-41CA8F50B613}"/>
              </a:ext>
            </a:extLst>
          </p:cNvPr>
          <p:cNvSpPr txBox="1"/>
          <p:nvPr/>
        </p:nvSpPr>
        <p:spPr>
          <a:xfrm>
            <a:off x="1649864" y="3430981"/>
            <a:ext cx="2904892" cy="830997"/>
          </a:xfrm>
          <a:prstGeom prst="rect">
            <a:avLst/>
          </a:prstGeom>
          <a:noFill/>
        </p:spPr>
        <p:txBody>
          <a:bodyPr wrap="square">
            <a:spAutoFit/>
          </a:bodyPr>
          <a:lstStyle/>
          <a:p>
            <a:r>
              <a:rPr lang="en-GB" sz="2400" dirty="0"/>
              <a:t>Marcus Ghosh</a:t>
            </a:r>
          </a:p>
          <a:p>
            <a:r>
              <a:rPr lang="en-GB" sz="2400" dirty="0">
                <a:solidFill>
                  <a:schemeClr val="bg1">
                    <a:lumMod val="65000"/>
                  </a:schemeClr>
                </a:solidFill>
              </a:rPr>
              <a:t>Postdoc fellow 2021-</a:t>
            </a:r>
          </a:p>
        </p:txBody>
      </p:sp>
      <p:pic>
        <p:nvPicPr>
          <p:cNvPr id="10" name="Picture 2">
            <a:extLst>
              <a:ext uri="{FF2B5EF4-FFF2-40B4-BE49-F238E27FC236}">
                <a16:creationId xmlns:a16="http://schemas.microsoft.com/office/drawing/2014/main" id="{5D177372-2405-8063-1061-1A707E17FE8E}"/>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b="35486"/>
          <a:stretch/>
        </p:blipFill>
        <p:spPr bwMode="auto">
          <a:xfrm>
            <a:off x="195714" y="4492854"/>
            <a:ext cx="1454149" cy="157077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5BF6DE2-21C9-B7B2-589F-05371D04BFA1}"/>
              </a:ext>
            </a:extLst>
          </p:cNvPr>
          <p:cNvSpPr txBox="1"/>
          <p:nvPr/>
        </p:nvSpPr>
        <p:spPr>
          <a:xfrm>
            <a:off x="1649863" y="5232629"/>
            <a:ext cx="2904892" cy="830997"/>
          </a:xfrm>
          <a:prstGeom prst="rect">
            <a:avLst/>
          </a:prstGeom>
          <a:noFill/>
        </p:spPr>
        <p:txBody>
          <a:bodyPr wrap="square">
            <a:spAutoFit/>
          </a:bodyPr>
          <a:lstStyle/>
          <a:p>
            <a:r>
              <a:rPr lang="en-GB" sz="2400" dirty="0"/>
              <a:t>Swathi Anil</a:t>
            </a:r>
          </a:p>
          <a:p>
            <a:r>
              <a:rPr lang="en-GB" sz="2400" dirty="0">
                <a:solidFill>
                  <a:schemeClr val="bg1">
                    <a:lumMod val="65000"/>
                  </a:schemeClr>
                </a:solidFill>
              </a:rPr>
              <a:t>Visiting PhD (2024)</a:t>
            </a:r>
          </a:p>
        </p:txBody>
      </p:sp>
      <p:pic>
        <p:nvPicPr>
          <p:cNvPr id="16" name="Picture 15">
            <a:extLst>
              <a:ext uri="{FF2B5EF4-FFF2-40B4-BE49-F238E27FC236}">
                <a16:creationId xmlns:a16="http://schemas.microsoft.com/office/drawing/2014/main" id="{61014704-FA39-8210-2654-57EA58D059BC}"/>
              </a:ext>
            </a:extLst>
          </p:cNvPr>
          <p:cNvPicPr>
            <a:picLocks noChangeAspect="1"/>
          </p:cNvPicPr>
          <p:nvPr/>
        </p:nvPicPr>
        <p:blipFill>
          <a:blip r:embed="rId7">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a:stretch/>
        </p:blipFill>
        <p:spPr>
          <a:xfrm>
            <a:off x="4382319" y="1132622"/>
            <a:ext cx="1446159" cy="1454149"/>
          </a:xfrm>
          <a:prstGeom prst="rect">
            <a:avLst/>
          </a:prstGeom>
        </p:spPr>
      </p:pic>
      <p:sp>
        <p:nvSpPr>
          <p:cNvPr id="17" name="TextBox 16">
            <a:extLst>
              <a:ext uri="{FF2B5EF4-FFF2-40B4-BE49-F238E27FC236}">
                <a16:creationId xmlns:a16="http://schemas.microsoft.com/office/drawing/2014/main" id="{3A35A8B7-1ADD-B0E1-1038-F5D83BC2AF0F}"/>
              </a:ext>
            </a:extLst>
          </p:cNvPr>
          <p:cNvSpPr txBox="1"/>
          <p:nvPr/>
        </p:nvSpPr>
        <p:spPr>
          <a:xfrm>
            <a:off x="5832473" y="1750865"/>
            <a:ext cx="2904892" cy="830997"/>
          </a:xfrm>
          <a:prstGeom prst="rect">
            <a:avLst/>
          </a:prstGeom>
          <a:noFill/>
        </p:spPr>
        <p:txBody>
          <a:bodyPr wrap="square">
            <a:spAutoFit/>
          </a:bodyPr>
          <a:lstStyle/>
          <a:p>
            <a:r>
              <a:rPr lang="en-GB" sz="2400" dirty="0"/>
              <a:t>Danyal </a:t>
            </a:r>
            <a:r>
              <a:rPr lang="en-GB" sz="2400" dirty="0" err="1"/>
              <a:t>Akarca</a:t>
            </a:r>
            <a:endParaRPr lang="en-GB" sz="2400" dirty="0"/>
          </a:p>
          <a:p>
            <a:r>
              <a:rPr lang="en-GB" sz="2400" dirty="0">
                <a:solidFill>
                  <a:schemeClr val="bg1">
                    <a:lumMod val="65000"/>
                  </a:schemeClr>
                </a:solidFill>
              </a:rPr>
              <a:t>Postdoc fellow 2024-</a:t>
            </a:r>
          </a:p>
        </p:txBody>
      </p:sp>
      <p:pic>
        <p:nvPicPr>
          <p:cNvPr id="18" name="Picture 17">
            <a:extLst>
              <a:ext uri="{FF2B5EF4-FFF2-40B4-BE49-F238E27FC236}">
                <a16:creationId xmlns:a16="http://schemas.microsoft.com/office/drawing/2014/main" id="{B67AA966-EF8D-E36C-13CD-ACB342EB3A81}"/>
              </a:ext>
            </a:extLst>
          </p:cNvPr>
          <p:cNvPicPr>
            <a:picLocks noChangeAspect="1"/>
          </p:cNvPicPr>
          <p:nvPr/>
        </p:nvPicPr>
        <p:blipFill>
          <a:blip r:embed="rId9">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a:stretch/>
        </p:blipFill>
        <p:spPr>
          <a:xfrm>
            <a:off x="4378324" y="2807829"/>
            <a:ext cx="1454149" cy="1454149"/>
          </a:xfrm>
          <a:prstGeom prst="rect">
            <a:avLst/>
          </a:prstGeom>
        </p:spPr>
      </p:pic>
      <p:sp>
        <p:nvSpPr>
          <p:cNvPr id="19" name="TextBox 18">
            <a:extLst>
              <a:ext uri="{FF2B5EF4-FFF2-40B4-BE49-F238E27FC236}">
                <a16:creationId xmlns:a16="http://schemas.microsoft.com/office/drawing/2014/main" id="{53F3D30A-5EBD-1650-F176-298FE4B36C3E}"/>
              </a:ext>
            </a:extLst>
          </p:cNvPr>
          <p:cNvSpPr txBox="1"/>
          <p:nvPr/>
        </p:nvSpPr>
        <p:spPr>
          <a:xfrm>
            <a:off x="5832473" y="3426072"/>
            <a:ext cx="2904892" cy="830997"/>
          </a:xfrm>
          <a:prstGeom prst="rect">
            <a:avLst/>
          </a:prstGeom>
          <a:noFill/>
        </p:spPr>
        <p:txBody>
          <a:bodyPr wrap="square">
            <a:spAutoFit/>
          </a:bodyPr>
          <a:lstStyle/>
          <a:p>
            <a:r>
              <a:rPr lang="en-GB" sz="2400" dirty="0" err="1"/>
              <a:t>Pengfei</a:t>
            </a:r>
            <a:r>
              <a:rPr lang="en-GB" sz="2400" dirty="0"/>
              <a:t> Sun</a:t>
            </a:r>
          </a:p>
          <a:p>
            <a:r>
              <a:rPr lang="en-GB" sz="2400" dirty="0">
                <a:solidFill>
                  <a:schemeClr val="bg1">
                    <a:lumMod val="65000"/>
                  </a:schemeClr>
                </a:solidFill>
              </a:rPr>
              <a:t>Postdoc fellow 2025-</a:t>
            </a:r>
          </a:p>
        </p:txBody>
      </p:sp>
      <p:pic>
        <p:nvPicPr>
          <p:cNvPr id="20" name="Picture 19">
            <a:extLst>
              <a:ext uri="{FF2B5EF4-FFF2-40B4-BE49-F238E27FC236}">
                <a16:creationId xmlns:a16="http://schemas.microsoft.com/office/drawing/2014/main" id="{018860A9-E63B-AF88-CC6A-6DBB9D64AB6C}"/>
              </a:ext>
            </a:extLst>
          </p:cNvPr>
          <p:cNvPicPr>
            <a:picLocks noChangeAspect="1"/>
          </p:cNvPicPr>
          <p:nvPr/>
        </p:nvPicPr>
        <p:blipFill>
          <a:blip r:embed="rId11">
            <a:extLst>
              <a:ext uri="{BEBA8EAE-BF5A-486C-A8C5-ECC9F3942E4B}">
                <a14:imgProps xmlns:a14="http://schemas.microsoft.com/office/drawing/2010/main">
                  <a14:imgLayer r:embed="rId12">
                    <a14:imgEffect>
                      <a14:saturation sat="0"/>
                    </a14:imgEffect>
                  </a14:imgLayer>
                </a14:imgProps>
              </a:ext>
              <a:ext uri="{28A0092B-C50C-407E-A947-70E740481C1C}">
                <a14:useLocalDpi xmlns:a14="http://schemas.microsoft.com/office/drawing/2010/main" val="0"/>
              </a:ext>
            </a:extLst>
          </a:blip>
          <a:srcRect/>
          <a:stretch/>
        </p:blipFill>
        <p:spPr>
          <a:xfrm>
            <a:off x="4378324" y="4492854"/>
            <a:ext cx="1454149" cy="1454149"/>
          </a:xfrm>
          <a:prstGeom prst="rect">
            <a:avLst/>
          </a:prstGeom>
        </p:spPr>
      </p:pic>
      <p:sp>
        <p:nvSpPr>
          <p:cNvPr id="21" name="TextBox 20">
            <a:extLst>
              <a:ext uri="{FF2B5EF4-FFF2-40B4-BE49-F238E27FC236}">
                <a16:creationId xmlns:a16="http://schemas.microsoft.com/office/drawing/2014/main" id="{B134DCAA-4B4A-EEB6-02C4-5BB189AE6530}"/>
              </a:ext>
            </a:extLst>
          </p:cNvPr>
          <p:cNvSpPr txBox="1"/>
          <p:nvPr/>
        </p:nvSpPr>
        <p:spPr>
          <a:xfrm>
            <a:off x="5832473" y="5111097"/>
            <a:ext cx="3161508" cy="830997"/>
          </a:xfrm>
          <a:prstGeom prst="rect">
            <a:avLst/>
          </a:prstGeom>
          <a:noFill/>
        </p:spPr>
        <p:txBody>
          <a:bodyPr wrap="square">
            <a:spAutoFit/>
          </a:bodyPr>
          <a:lstStyle/>
          <a:p>
            <a:r>
              <a:rPr lang="en-GB" sz="2400" dirty="0"/>
              <a:t>Nicolas Perez</a:t>
            </a:r>
          </a:p>
          <a:p>
            <a:r>
              <a:rPr lang="en-GB" sz="2400" dirty="0">
                <a:solidFill>
                  <a:schemeClr val="bg1">
                    <a:lumMod val="65000"/>
                  </a:schemeClr>
                </a:solidFill>
              </a:rPr>
              <a:t>PhD student 2018-2023</a:t>
            </a:r>
          </a:p>
        </p:txBody>
      </p:sp>
      <p:sp>
        <p:nvSpPr>
          <p:cNvPr id="22" name="TextBox 21">
            <a:extLst>
              <a:ext uri="{FF2B5EF4-FFF2-40B4-BE49-F238E27FC236}">
                <a16:creationId xmlns:a16="http://schemas.microsoft.com/office/drawing/2014/main" id="{D8C68C31-C552-232E-5386-3176F7BFA6F8}"/>
              </a:ext>
            </a:extLst>
          </p:cNvPr>
          <p:cNvSpPr txBox="1"/>
          <p:nvPr/>
        </p:nvSpPr>
        <p:spPr>
          <a:xfrm>
            <a:off x="9363415" y="4707508"/>
            <a:ext cx="2516639" cy="523220"/>
          </a:xfrm>
          <a:prstGeom prst="rect">
            <a:avLst/>
          </a:prstGeom>
          <a:noFill/>
        </p:spPr>
        <p:txBody>
          <a:bodyPr wrap="square" rtlCol="0">
            <a:spAutoFit/>
          </a:bodyPr>
          <a:lstStyle/>
          <a:p>
            <a:pPr algn="ctr"/>
            <a:r>
              <a:rPr lang="en-GB" sz="2800" dirty="0"/>
              <a:t>All papers 👆</a:t>
            </a:r>
          </a:p>
        </p:txBody>
      </p:sp>
      <p:sp>
        <p:nvSpPr>
          <p:cNvPr id="23" name="TextBox 22">
            <a:extLst>
              <a:ext uri="{FF2B5EF4-FFF2-40B4-BE49-F238E27FC236}">
                <a16:creationId xmlns:a16="http://schemas.microsoft.com/office/drawing/2014/main" id="{547AF9CB-3610-BA1F-EFDA-EE2B2BB59EB8}"/>
              </a:ext>
            </a:extLst>
          </p:cNvPr>
          <p:cNvSpPr txBox="1"/>
          <p:nvPr/>
        </p:nvSpPr>
        <p:spPr>
          <a:xfrm>
            <a:off x="0" y="6297677"/>
            <a:ext cx="12192000" cy="523220"/>
          </a:xfrm>
          <a:prstGeom prst="rect">
            <a:avLst/>
          </a:prstGeom>
          <a:noFill/>
        </p:spPr>
        <p:txBody>
          <a:bodyPr wrap="square" rtlCol="0">
            <a:spAutoFit/>
          </a:bodyPr>
          <a:lstStyle/>
          <a:p>
            <a:pPr algn="ctr"/>
            <a:r>
              <a:rPr lang="en-GB" sz="2800" dirty="0">
                <a:solidFill>
                  <a:srgbClr val="0070C0"/>
                </a:solidFill>
              </a:rPr>
              <a:t>And thanks to you 🫵 for listening ❤️</a:t>
            </a:r>
          </a:p>
        </p:txBody>
      </p:sp>
    </p:spTree>
    <p:extLst>
      <p:ext uri="{BB962C8B-B14F-4D97-AF65-F5344CB8AC3E}">
        <p14:creationId xmlns:p14="http://schemas.microsoft.com/office/powerpoint/2010/main" val="4279960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397D7-B904-B686-6D34-8CE2011B1B95}"/>
              </a:ext>
            </a:extLst>
          </p:cNvPr>
          <p:cNvSpPr>
            <a:spLocks noGrp="1"/>
          </p:cNvSpPr>
          <p:nvPr>
            <p:ph type="title"/>
          </p:nvPr>
        </p:nvSpPr>
        <p:spPr/>
        <p:txBody>
          <a:bodyPr/>
          <a:lstStyle/>
          <a:p>
            <a:r>
              <a:rPr lang="en-GB" dirty="0"/>
              <a:t>My own spike history</a:t>
            </a:r>
          </a:p>
        </p:txBody>
      </p:sp>
      <p:sp>
        <p:nvSpPr>
          <p:cNvPr id="3" name="Content Placeholder 2">
            <a:extLst>
              <a:ext uri="{FF2B5EF4-FFF2-40B4-BE49-F238E27FC236}">
                <a16:creationId xmlns:a16="http://schemas.microsoft.com/office/drawing/2014/main" id="{EF3FE84C-0ACF-4017-62A6-826793A23A77}"/>
              </a:ext>
            </a:extLst>
          </p:cNvPr>
          <p:cNvSpPr>
            <a:spLocks noGrp="1"/>
          </p:cNvSpPr>
          <p:nvPr>
            <p:ph idx="1"/>
          </p:nvPr>
        </p:nvSpPr>
        <p:spPr>
          <a:xfrm>
            <a:off x="250373" y="1232807"/>
            <a:ext cx="8507865" cy="4944156"/>
          </a:xfrm>
        </p:spPr>
        <p:txBody>
          <a:bodyPr/>
          <a:lstStyle/>
          <a:p>
            <a:pPr marL="0" indent="0">
              <a:buNone/>
            </a:pPr>
            <a:r>
              <a:rPr lang="en-GB" dirty="0"/>
              <a:t>A mathematician says “wtf?”</a:t>
            </a:r>
          </a:p>
          <a:p>
            <a:pPr marL="0" indent="0">
              <a:buNone/>
            </a:pPr>
            <a:r>
              <a:rPr lang="en-GB" dirty="0"/>
              <a:t>First project with Romain Brette: plan = synfire chains</a:t>
            </a:r>
          </a:p>
          <a:p>
            <a:pPr marL="0" indent="0">
              <a:buNone/>
            </a:pPr>
            <a:r>
              <a:rPr lang="en-GB" dirty="0"/>
              <a:t>Instead built “Brian” SNN simulator</a:t>
            </a:r>
          </a:p>
          <a:p>
            <a:pPr marL="0" indent="0">
              <a:buNone/>
            </a:pPr>
            <a:r>
              <a:rPr lang="en-GB" dirty="0"/>
              <a:t>Next project: sound localisation with SNNs</a:t>
            </a:r>
          </a:p>
          <a:p>
            <a:endParaRPr lang="en-GB" dirty="0"/>
          </a:p>
        </p:txBody>
      </p:sp>
      <p:grpSp>
        <p:nvGrpSpPr>
          <p:cNvPr id="12" name="Group 11">
            <a:extLst>
              <a:ext uri="{FF2B5EF4-FFF2-40B4-BE49-F238E27FC236}">
                <a16:creationId xmlns:a16="http://schemas.microsoft.com/office/drawing/2014/main" id="{174CD798-DFBA-F86E-10D3-44612DE1E5F8}"/>
              </a:ext>
            </a:extLst>
          </p:cNvPr>
          <p:cNvGrpSpPr/>
          <p:nvPr/>
        </p:nvGrpSpPr>
        <p:grpSpPr>
          <a:xfrm>
            <a:off x="8973901" y="1019176"/>
            <a:ext cx="3103798" cy="2746236"/>
            <a:chOff x="8973901" y="1019176"/>
            <a:chExt cx="3103798" cy="2746236"/>
          </a:xfrm>
        </p:grpSpPr>
        <p:pic>
          <p:nvPicPr>
            <p:cNvPr id="5" name="Picture 4">
              <a:extLst>
                <a:ext uri="{FF2B5EF4-FFF2-40B4-BE49-F238E27FC236}">
                  <a16:creationId xmlns:a16="http://schemas.microsoft.com/office/drawing/2014/main" id="{FFCE6CA5-9C95-77AC-CB08-745C48F9A4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9349" y="1019176"/>
              <a:ext cx="2038350" cy="2038350"/>
            </a:xfrm>
            <a:prstGeom prst="rect">
              <a:avLst/>
            </a:prstGeom>
          </p:spPr>
        </p:pic>
        <p:sp>
          <p:nvSpPr>
            <p:cNvPr id="6" name="TextBox 5">
              <a:extLst>
                <a:ext uri="{FF2B5EF4-FFF2-40B4-BE49-F238E27FC236}">
                  <a16:creationId xmlns:a16="http://schemas.microsoft.com/office/drawing/2014/main" id="{95D48D5E-E38A-8B2E-85AB-7623EC48BC88}"/>
                </a:ext>
              </a:extLst>
            </p:cNvPr>
            <p:cNvSpPr txBox="1"/>
            <p:nvPr/>
          </p:nvSpPr>
          <p:spPr>
            <a:xfrm>
              <a:off x="8973901" y="3057526"/>
              <a:ext cx="3103798" cy="707886"/>
            </a:xfrm>
            <a:prstGeom prst="rect">
              <a:avLst/>
            </a:prstGeom>
            <a:noFill/>
          </p:spPr>
          <p:txBody>
            <a:bodyPr wrap="none" rtlCol="0">
              <a:spAutoFit/>
            </a:bodyPr>
            <a:lstStyle/>
            <a:p>
              <a:pPr algn="r"/>
              <a:r>
                <a:rPr lang="en-GB" sz="2000" dirty="0">
                  <a:solidFill>
                    <a:srgbClr val="7D1D9C"/>
                  </a:solidFill>
                </a:rPr>
                <a:t>Goodman and Brette (2010)</a:t>
              </a:r>
            </a:p>
            <a:p>
              <a:pPr algn="r"/>
              <a:r>
                <a:rPr lang="en-GB" sz="2000" dirty="0">
                  <a:solidFill>
                    <a:srgbClr val="7D1D9C"/>
                  </a:solidFill>
                </a:rPr>
                <a:t>PLOS CB</a:t>
              </a:r>
            </a:p>
          </p:txBody>
        </p:sp>
      </p:grpSp>
      <p:grpSp>
        <p:nvGrpSpPr>
          <p:cNvPr id="13" name="Group 12">
            <a:extLst>
              <a:ext uri="{FF2B5EF4-FFF2-40B4-BE49-F238E27FC236}">
                <a16:creationId xmlns:a16="http://schemas.microsoft.com/office/drawing/2014/main" id="{B2DB71DF-7FC1-B2EB-2CD1-A79EDAC73121}"/>
              </a:ext>
            </a:extLst>
          </p:cNvPr>
          <p:cNvGrpSpPr/>
          <p:nvPr/>
        </p:nvGrpSpPr>
        <p:grpSpPr>
          <a:xfrm>
            <a:off x="9088201" y="3795713"/>
            <a:ext cx="3103798" cy="2860537"/>
            <a:chOff x="9088201" y="3795713"/>
            <a:chExt cx="3103798" cy="2860537"/>
          </a:xfrm>
        </p:grpSpPr>
        <p:pic>
          <p:nvPicPr>
            <p:cNvPr id="8" name="Picture 7" descr="A qr code on a white background&#10;&#10;AI-generated content may be incorrect.">
              <a:extLst>
                <a:ext uri="{FF2B5EF4-FFF2-40B4-BE49-F238E27FC236}">
                  <a16:creationId xmlns:a16="http://schemas.microsoft.com/office/drawing/2014/main" id="{AC75AAEC-D940-D75F-AD20-5FB2F49882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9348" y="3795713"/>
              <a:ext cx="2152651" cy="2152651"/>
            </a:xfrm>
            <a:prstGeom prst="rect">
              <a:avLst/>
            </a:prstGeom>
          </p:spPr>
        </p:pic>
        <p:sp>
          <p:nvSpPr>
            <p:cNvPr id="9" name="TextBox 8">
              <a:extLst>
                <a:ext uri="{FF2B5EF4-FFF2-40B4-BE49-F238E27FC236}">
                  <a16:creationId xmlns:a16="http://schemas.microsoft.com/office/drawing/2014/main" id="{EF009B19-6DD4-8E65-95BD-50288266234B}"/>
                </a:ext>
              </a:extLst>
            </p:cNvPr>
            <p:cNvSpPr txBox="1"/>
            <p:nvPr/>
          </p:nvSpPr>
          <p:spPr>
            <a:xfrm>
              <a:off x="9088201" y="5948364"/>
              <a:ext cx="3103798" cy="707886"/>
            </a:xfrm>
            <a:prstGeom prst="rect">
              <a:avLst/>
            </a:prstGeom>
            <a:noFill/>
          </p:spPr>
          <p:txBody>
            <a:bodyPr wrap="none" rtlCol="0">
              <a:spAutoFit/>
            </a:bodyPr>
            <a:lstStyle/>
            <a:p>
              <a:pPr algn="r"/>
              <a:r>
                <a:rPr lang="en-GB" sz="2000" dirty="0">
                  <a:solidFill>
                    <a:srgbClr val="7D1D9C"/>
                  </a:solidFill>
                </a:rPr>
                <a:t>Goodman and Brette (2010)</a:t>
              </a:r>
            </a:p>
            <a:p>
              <a:pPr algn="r"/>
              <a:r>
                <a:rPr lang="en-GB" sz="2000" dirty="0" err="1">
                  <a:solidFill>
                    <a:srgbClr val="7D1D9C"/>
                  </a:solidFill>
                </a:rPr>
                <a:t>NeurIPS</a:t>
              </a:r>
              <a:endParaRPr lang="en-GB" sz="2000" dirty="0">
                <a:solidFill>
                  <a:srgbClr val="7D1D9C"/>
                </a:solidFill>
              </a:endParaRPr>
            </a:p>
          </p:txBody>
        </p:sp>
      </p:grpSp>
      <p:pic>
        <p:nvPicPr>
          <p:cNvPr id="11" name="Picture 10">
            <a:extLst>
              <a:ext uri="{FF2B5EF4-FFF2-40B4-BE49-F238E27FC236}">
                <a16:creationId xmlns:a16="http://schemas.microsoft.com/office/drawing/2014/main" id="{11895B68-AF2A-9703-B9DE-0E62F3C4673D}"/>
              </a:ext>
            </a:extLst>
          </p:cNvPr>
          <p:cNvPicPr>
            <a:picLocks noChangeAspect="1"/>
          </p:cNvPicPr>
          <p:nvPr/>
        </p:nvPicPr>
        <p:blipFill>
          <a:blip r:embed="rId5"/>
          <a:stretch>
            <a:fillRect/>
          </a:stretch>
        </p:blipFill>
        <p:spPr>
          <a:xfrm>
            <a:off x="5481" y="3240624"/>
            <a:ext cx="8752757" cy="3617376"/>
          </a:xfrm>
          <a:prstGeom prst="rect">
            <a:avLst/>
          </a:prstGeom>
        </p:spPr>
      </p:pic>
      <p:pic>
        <p:nvPicPr>
          <p:cNvPr id="15" name="Picture 14" descr="A yellow letters on a black background&#10;&#10;AI-generated content may be incorrect.">
            <a:extLst>
              <a:ext uri="{FF2B5EF4-FFF2-40B4-BE49-F238E27FC236}">
                <a16:creationId xmlns:a16="http://schemas.microsoft.com/office/drawing/2014/main" id="{E436AE5D-C127-0805-C660-702463DF4B6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08043" y="1468191"/>
            <a:ext cx="2451336" cy="1294306"/>
          </a:xfrm>
          <a:prstGeom prst="rect">
            <a:avLst/>
          </a:prstGeom>
        </p:spPr>
      </p:pic>
    </p:spTree>
    <p:extLst>
      <p:ext uri="{BB962C8B-B14F-4D97-AF65-F5344CB8AC3E}">
        <p14:creationId xmlns:p14="http://schemas.microsoft.com/office/powerpoint/2010/main" val="1701945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artoon of a hedgehog&#10;&#10;AI-generated content may be incorrect.">
            <a:extLst>
              <a:ext uri="{FF2B5EF4-FFF2-40B4-BE49-F238E27FC236}">
                <a16:creationId xmlns:a16="http://schemas.microsoft.com/office/drawing/2014/main" id="{9D3EB040-906D-4085-3FAF-A87CF52CB2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5515" y="2876950"/>
            <a:ext cx="2184311" cy="3911653"/>
          </a:xfrm>
          <a:prstGeom prst="rect">
            <a:avLst/>
          </a:prstGeom>
        </p:spPr>
      </p:pic>
      <p:sp>
        <p:nvSpPr>
          <p:cNvPr id="2" name="Title 1">
            <a:extLst>
              <a:ext uri="{FF2B5EF4-FFF2-40B4-BE49-F238E27FC236}">
                <a16:creationId xmlns:a16="http://schemas.microsoft.com/office/drawing/2014/main" id="{38F66A6C-D330-9CD1-C5DE-F41ED6E4FAF5}"/>
              </a:ext>
            </a:extLst>
          </p:cNvPr>
          <p:cNvSpPr>
            <a:spLocks noGrp="1"/>
          </p:cNvSpPr>
          <p:nvPr>
            <p:ph type="title"/>
          </p:nvPr>
        </p:nvSpPr>
        <p:spPr/>
        <p:txBody>
          <a:bodyPr/>
          <a:lstStyle/>
          <a:p>
            <a:r>
              <a:rPr lang="en-GB" dirty="0"/>
              <a:t>My own spike history 2</a:t>
            </a:r>
          </a:p>
        </p:txBody>
      </p:sp>
      <p:sp>
        <p:nvSpPr>
          <p:cNvPr id="3" name="Content Placeholder 2">
            <a:extLst>
              <a:ext uri="{FF2B5EF4-FFF2-40B4-BE49-F238E27FC236}">
                <a16:creationId xmlns:a16="http://schemas.microsoft.com/office/drawing/2014/main" id="{3E80A089-773A-2ECC-89CD-7E9AC53241B6}"/>
              </a:ext>
            </a:extLst>
          </p:cNvPr>
          <p:cNvSpPr>
            <a:spLocks noGrp="1"/>
          </p:cNvSpPr>
          <p:nvPr>
            <p:ph idx="1"/>
          </p:nvPr>
        </p:nvSpPr>
        <p:spPr>
          <a:xfrm>
            <a:off x="250374" y="1232807"/>
            <a:ext cx="8293552" cy="4944156"/>
          </a:xfrm>
        </p:spPr>
        <p:txBody>
          <a:bodyPr/>
          <a:lstStyle/>
          <a:p>
            <a:pPr marL="0" indent="0">
              <a:buNone/>
            </a:pPr>
            <a:r>
              <a:rPr lang="en-GB" dirty="0"/>
              <a:t>And that’s what SNN papers were like back then, until…</a:t>
            </a:r>
          </a:p>
          <a:p>
            <a:pPr marL="0" indent="0">
              <a:buNone/>
            </a:pPr>
            <a:r>
              <a:rPr lang="en-GB" dirty="0"/>
              <a:t>Machine learning happened.</a:t>
            </a:r>
          </a:p>
          <a:p>
            <a:pPr marL="0" indent="0">
              <a:buNone/>
            </a:pPr>
            <a:r>
              <a:rPr lang="en-GB" dirty="0">
                <a:solidFill>
                  <a:schemeClr val="bg1">
                    <a:lumMod val="50000"/>
                  </a:schemeClr>
                </a:solidFill>
              </a:rPr>
              <a:t>I was a late convert.</a:t>
            </a:r>
          </a:p>
          <a:p>
            <a:pPr marL="0" indent="0">
              <a:buNone/>
            </a:pPr>
            <a:r>
              <a:rPr lang="en-GB" dirty="0"/>
              <a:t>My impression: SNNs went a bit dormant for a while?</a:t>
            </a:r>
          </a:p>
          <a:p>
            <a:pPr marL="0" indent="0">
              <a:buNone/>
            </a:pPr>
            <a:r>
              <a:rPr lang="en-GB" dirty="0"/>
              <a:t>2019: </a:t>
            </a:r>
            <a:r>
              <a:rPr lang="en-GB" b="1" dirty="0" err="1"/>
              <a:t>SPyTorch</a:t>
            </a:r>
            <a:r>
              <a:rPr lang="en-GB" dirty="0"/>
              <a:t> brought me back</a:t>
            </a:r>
          </a:p>
          <a:p>
            <a:pPr marL="0" indent="0">
              <a:buNone/>
            </a:pPr>
            <a:r>
              <a:rPr lang="en-GB" dirty="0"/>
              <a:t>Finally felt like I could do the two things I had wanted to do:</a:t>
            </a:r>
          </a:p>
          <a:p>
            <a:pPr marL="457200" indent="-457200">
              <a:buFont typeface="+mj-lt"/>
              <a:buAutoNum type="arabicPeriod"/>
            </a:pPr>
            <a:r>
              <a:rPr lang="en-GB" dirty="0"/>
              <a:t>Study the brain when doing ‘real world’ tasks</a:t>
            </a:r>
          </a:p>
          <a:p>
            <a:pPr marL="457200" indent="-457200">
              <a:buFont typeface="+mj-lt"/>
              <a:buAutoNum type="arabicPeriod"/>
            </a:pPr>
            <a:r>
              <a:rPr lang="en-GB" dirty="0"/>
              <a:t>Use spiking neural networks to do it.</a:t>
            </a:r>
          </a:p>
          <a:p>
            <a:pPr marL="0" indent="0">
              <a:buNone/>
            </a:pPr>
            <a:r>
              <a:rPr lang="en-GB" dirty="0"/>
              <a:t>SNN Cambrian explosion</a:t>
            </a:r>
          </a:p>
          <a:p>
            <a:pPr marL="0" indent="0">
              <a:buNone/>
            </a:pPr>
            <a:r>
              <a:rPr lang="en-GB" dirty="0"/>
              <a:t>SNUFA workshop: </a:t>
            </a:r>
            <a:r>
              <a:rPr lang="en-GB" dirty="0">
                <a:hlinkClick r:id="rId4"/>
              </a:rPr>
              <a:t>https://snufa.net</a:t>
            </a:r>
            <a:r>
              <a:rPr lang="en-GB" dirty="0"/>
              <a:t> </a:t>
            </a:r>
          </a:p>
          <a:p>
            <a:pPr marL="0" indent="0">
              <a:buNone/>
            </a:pPr>
            <a:r>
              <a:rPr lang="en-GB" dirty="0">
                <a:solidFill>
                  <a:srgbClr val="7D1D9C"/>
                </a:solidFill>
              </a:rPr>
              <a:t>So: spikes are cool again!</a:t>
            </a:r>
          </a:p>
          <a:p>
            <a:pPr marL="0" indent="0">
              <a:buNone/>
            </a:pPr>
            <a:r>
              <a:rPr lang="en-GB" dirty="0">
                <a:solidFill>
                  <a:srgbClr val="7D1D9C"/>
                </a:solidFill>
              </a:rPr>
              <a:t>Where do we go next with our cool new toys?</a:t>
            </a:r>
          </a:p>
        </p:txBody>
      </p:sp>
      <p:grpSp>
        <p:nvGrpSpPr>
          <p:cNvPr id="12" name="Group 11">
            <a:extLst>
              <a:ext uri="{FF2B5EF4-FFF2-40B4-BE49-F238E27FC236}">
                <a16:creationId xmlns:a16="http://schemas.microsoft.com/office/drawing/2014/main" id="{0C22DF98-9BF5-80BB-0B8D-896EC85826E2}"/>
              </a:ext>
            </a:extLst>
          </p:cNvPr>
          <p:cNvGrpSpPr/>
          <p:nvPr/>
        </p:nvGrpSpPr>
        <p:grpSpPr>
          <a:xfrm>
            <a:off x="10153650" y="990540"/>
            <a:ext cx="2038350" cy="2438460"/>
            <a:chOff x="10153650" y="990540"/>
            <a:chExt cx="2038350" cy="2438460"/>
          </a:xfrm>
        </p:grpSpPr>
        <p:pic>
          <p:nvPicPr>
            <p:cNvPr id="5" name="Picture 4" descr="A qr code with a white background&#10;&#10;AI-generated content may be incorrect.">
              <a:extLst>
                <a:ext uri="{FF2B5EF4-FFF2-40B4-BE49-F238E27FC236}">
                  <a16:creationId xmlns:a16="http://schemas.microsoft.com/office/drawing/2014/main" id="{B55E4A5E-7453-5C6D-A089-E7985DF12C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53650" y="990540"/>
              <a:ext cx="2038350" cy="2038350"/>
            </a:xfrm>
            <a:prstGeom prst="rect">
              <a:avLst/>
            </a:prstGeom>
          </p:spPr>
        </p:pic>
        <p:sp>
          <p:nvSpPr>
            <p:cNvPr id="7" name="TextBox 6">
              <a:extLst>
                <a:ext uri="{FF2B5EF4-FFF2-40B4-BE49-F238E27FC236}">
                  <a16:creationId xmlns:a16="http://schemas.microsoft.com/office/drawing/2014/main" id="{E3EC1C3A-8632-BC54-ABB1-9D1AF54702EF}"/>
                </a:ext>
              </a:extLst>
            </p:cNvPr>
            <p:cNvSpPr txBox="1"/>
            <p:nvPr/>
          </p:nvSpPr>
          <p:spPr>
            <a:xfrm>
              <a:off x="10656964" y="3028890"/>
              <a:ext cx="1535036" cy="400110"/>
            </a:xfrm>
            <a:prstGeom prst="rect">
              <a:avLst/>
            </a:prstGeom>
            <a:noFill/>
          </p:spPr>
          <p:txBody>
            <a:bodyPr wrap="none" rtlCol="0">
              <a:spAutoFit/>
            </a:bodyPr>
            <a:lstStyle/>
            <a:p>
              <a:pPr algn="r"/>
              <a:r>
                <a:rPr lang="en-GB" sz="2000" dirty="0"/>
                <a:t>Zenke (2019)</a:t>
              </a:r>
            </a:p>
          </p:txBody>
        </p:sp>
      </p:grpSp>
      <p:grpSp>
        <p:nvGrpSpPr>
          <p:cNvPr id="13" name="Group 12">
            <a:extLst>
              <a:ext uri="{FF2B5EF4-FFF2-40B4-BE49-F238E27FC236}">
                <a16:creationId xmlns:a16="http://schemas.microsoft.com/office/drawing/2014/main" id="{02E74825-DE4D-BC2E-9590-A729425DAA11}"/>
              </a:ext>
            </a:extLst>
          </p:cNvPr>
          <p:cNvGrpSpPr/>
          <p:nvPr/>
        </p:nvGrpSpPr>
        <p:grpSpPr>
          <a:xfrm>
            <a:off x="10153650" y="3429000"/>
            <a:ext cx="2038350" cy="3054013"/>
            <a:chOff x="10153650" y="3429000"/>
            <a:chExt cx="2038350" cy="3054013"/>
          </a:xfrm>
        </p:grpSpPr>
        <p:pic>
          <p:nvPicPr>
            <p:cNvPr id="8" name="Picture 7">
              <a:extLst>
                <a:ext uri="{FF2B5EF4-FFF2-40B4-BE49-F238E27FC236}">
                  <a16:creationId xmlns:a16="http://schemas.microsoft.com/office/drawing/2014/main" id="{D32C7F7A-1A61-E05B-B71C-66566928DF4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0153650" y="3429000"/>
              <a:ext cx="2038350" cy="2038350"/>
            </a:xfrm>
            <a:prstGeom prst="rect">
              <a:avLst/>
            </a:prstGeom>
          </p:spPr>
        </p:pic>
        <p:sp>
          <p:nvSpPr>
            <p:cNvPr id="9" name="TextBox 8">
              <a:extLst>
                <a:ext uri="{FF2B5EF4-FFF2-40B4-BE49-F238E27FC236}">
                  <a16:creationId xmlns:a16="http://schemas.microsoft.com/office/drawing/2014/main" id="{A8195DB1-5FAB-89F7-66FA-05545C3702A6}"/>
                </a:ext>
              </a:extLst>
            </p:cNvPr>
            <p:cNvSpPr txBox="1"/>
            <p:nvPr/>
          </p:nvSpPr>
          <p:spPr>
            <a:xfrm>
              <a:off x="10153650" y="5467350"/>
              <a:ext cx="2038350" cy="1015663"/>
            </a:xfrm>
            <a:prstGeom prst="rect">
              <a:avLst/>
            </a:prstGeom>
            <a:noFill/>
          </p:spPr>
          <p:txBody>
            <a:bodyPr wrap="square" rtlCol="0">
              <a:spAutoFit/>
            </a:bodyPr>
            <a:lstStyle/>
            <a:p>
              <a:pPr algn="r"/>
              <a:r>
                <a:rPr lang="en-GB" sz="2000" dirty="0">
                  <a:solidFill>
                    <a:srgbClr val="7D1D9C"/>
                  </a:solidFill>
                </a:rPr>
                <a:t>Zenke, …, Goodman (2021)</a:t>
              </a:r>
            </a:p>
            <a:p>
              <a:pPr algn="r"/>
              <a:r>
                <a:rPr lang="en-GB" sz="2000" dirty="0">
                  <a:solidFill>
                    <a:srgbClr val="7D1D9C"/>
                  </a:solidFill>
                </a:rPr>
                <a:t>Neuron</a:t>
              </a:r>
            </a:p>
          </p:txBody>
        </p:sp>
      </p:grpSp>
    </p:spTree>
    <p:extLst>
      <p:ext uri="{BB962C8B-B14F-4D97-AF65-F5344CB8AC3E}">
        <p14:creationId xmlns:p14="http://schemas.microsoft.com/office/powerpoint/2010/main" val="1157678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4A4E9-92DB-EF75-77F5-032EC585073C}"/>
              </a:ext>
            </a:extLst>
          </p:cNvPr>
          <p:cNvSpPr>
            <a:spLocks noGrp="1"/>
          </p:cNvSpPr>
          <p:nvPr>
            <p:ph type="title"/>
          </p:nvPr>
        </p:nvSpPr>
        <p:spPr/>
        <p:txBody>
          <a:bodyPr/>
          <a:lstStyle/>
          <a:p>
            <a:r>
              <a:rPr lang="en-GB" dirty="0"/>
              <a:t>Why spikes?</a:t>
            </a:r>
          </a:p>
        </p:txBody>
      </p:sp>
      <p:sp>
        <p:nvSpPr>
          <p:cNvPr id="3" name="Content Placeholder 2">
            <a:extLst>
              <a:ext uri="{FF2B5EF4-FFF2-40B4-BE49-F238E27FC236}">
                <a16:creationId xmlns:a16="http://schemas.microsoft.com/office/drawing/2014/main" id="{8D1769B6-DBA1-E04E-158E-A15F2048BBC9}"/>
              </a:ext>
            </a:extLst>
          </p:cNvPr>
          <p:cNvSpPr>
            <a:spLocks noGrp="1"/>
          </p:cNvSpPr>
          <p:nvPr>
            <p:ph idx="1"/>
          </p:nvPr>
        </p:nvSpPr>
        <p:spPr/>
        <p:txBody>
          <a:bodyPr/>
          <a:lstStyle/>
          <a:p>
            <a:pPr marL="0" indent="0">
              <a:buNone/>
            </a:pPr>
            <a:r>
              <a:rPr lang="en-GB" dirty="0"/>
              <a:t>Easy: </a:t>
            </a:r>
            <a:r>
              <a:rPr lang="en-GB" b="1" dirty="0"/>
              <a:t>power efficiency</a:t>
            </a:r>
            <a:r>
              <a:rPr lang="en-GB" dirty="0"/>
              <a:t>.</a:t>
            </a:r>
          </a:p>
          <a:p>
            <a:pPr>
              <a:buFont typeface="Wingdings" panose="05000000000000000000" pitchFamily="2" charset="2"/>
              <a:buChar char="ü"/>
            </a:pPr>
            <a:r>
              <a:rPr lang="en-GB" dirty="0">
                <a:solidFill>
                  <a:schemeClr val="accent6">
                    <a:lumMod val="75000"/>
                  </a:schemeClr>
                </a:solidFill>
              </a:rPr>
              <a:t>Important in biology</a:t>
            </a:r>
          </a:p>
          <a:p>
            <a:pPr>
              <a:buFont typeface="Wingdings" panose="05000000000000000000" pitchFamily="2" charset="2"/>
              <a:buChar char="ü"/>
            </a:pPr>
            <a:r>
              <a:rPr lang="en-GB" dirty="0">
                <a:solidFill>
                  <a:schemeClr val="accent6">
                    <a:lumMod val="75000"/>
                  </a:schemeClr>
                </a:solidFill>
              </a:rPr>
              <a:t>Important for neuromorphic</a:t>
            </a:r>
          </a:p>
          <a:p>
            <a:pPr marL="0" indent="0">
              <a:buNone/>
            </a:pPr>
            <a:r>
              <a:rPr lang="en-GB" dirty="0"/>
              <a:t>End of talk, we can all go home?</a:t>
            </a:r>
          </a:p>
          <a:p>
            <a:pPr marL="0" indent="0">
              <a:buNone/>
            </a:pPr>
            <a:r>
              <a:rPr lang="en-GB" dirty="0">
                <a:solidFill>
                  <a:schemeClr val="accent2">
                    <a:lumMod val="50000"/>
                  </a:schemeClr>
                </a:solidFill>
              </a:rPr>
              <a:t>How sure are we that this will keep the field relevant?</a:t>
            </a:r>
          </a:p>
          <a:p>
            <a:pPr marL="0" indent="0">
              <a:buNone/>
            </a:pPr>
            <a:r>
              <a:rPr lang="en-GB" dirty="0"/>
              <a:t>2016 AlphaGo drew 100-1000 kW ~ 5k-50k human brains</a:t>
            </a:r>
          </a:p>
          <a:p>
            <a:pPr marL="0" indent="0">
              <a:buNone/>
            </a:pPr>
            <a:r>
              <a:rPr lang="en-GB" dirty="0"/>
              <a:t>2017 AlphaGo Zero drew 1-2 kW ~ 50-100 human brains</a:t>
            </a:r>
          </a:p>
          <a:p>
            <a:pPr marL="0" indent="0">
              <a:buNone/>
            </a:pPr>
            <a:r>
              <a:rPr lang="en-GB" dirty="0" err="1"/>
              <a:t>AlexNet</a:t>
            </a:r>
            <a:r>
              <a:rPr lang="en-GB" dirty="0"/>
              <a:t> level performance reduced by 44x in 7 years</a:t>
            </a:r>
          </a:p>
          <a:p>
            <a:pPr marL="0" indent="0">
              <a:buNone/>
            </a:pPr>
            <a:r>
              <a:rPr lang="en-GB" dirty="0"/>
              <a:t>Huge interest in reducing power:</a:t>
            </a:r>
          </a:p>
          <a:p>
            <a:r>
              <a:rPr lang="en-GB" dirty="0"/>
              <a:t>Bit quantisation (e.g. </a:t>
            </a:r>
            <a:r>
              <a:rPr lang="en-GB" dirty="0" err="1"/>
              <a:t>DeepSeek</a:t>
            </a:r>
            <a:r>
              <a:rPr lang="en-GB" dirty="0"/>
              <a:t>)</a:t>
            </a:r>
          </a:p>
          <a:p>
            <a:r>
              <a:rPr lang="en-GB" dirty="0"/>
              <a:t>Approximate computing</a:t>
            </a:r>
          </a:p>
          <a:p>
            <a:pPr marL="0" indent="0">
              <a:buNone/>
            </a:pPr>
            <a:r>
              <a:rPr lang="en-GB" dirty="0">
                <a:solidFill>
                  <a:srgbClr val="FF0000"/>
                </a:solidFill>
              </a:rPr>
              <a:t>Can neuromorphic compete? </a:t>
            </a:r>
            <a:r>
              <a:rPr lang="en-GB" dirty="0"/>
              <a:t>(I’m not taking a stand – genuinely don’t know the answer!)</a:t>
            </a:r>
          </a:p>
        </p:txBody>
      </p:sp>
      <p:pic>
        <p:nvPicPr>
          <p:cNvPr id="5" name="Picture 4">
            <a:extLst>
              <a:ext uri="{FF2B5EF4-FFF2-40B4-BE49-F238E27FC236}">
                <a16:creationId xmlns:a16="http://schemas.microsoft.com/office/drawing/2014/main" id="{E9372CFE-01F3-5E53-6EC1-3A9DA34C1E87}"/>
              </a:ext>
            </a:extLst>
          </p:cNvPr>
          <p:cNvPicPr>
            <a:picLocks noChangeAspect="1"/>
          </p:cNvPicPr>
          <p:nvPr/>
        </p:nvPicPr>
        <p:blipFill>
          <a:blip r:embed="rId3"/>
          <a:stretch>
            <a:fillRect/>
          </a:stretch>
        </p:blipFill>
        <p:spPr>
          <a:xfrm>
            <a:off x="7448281" y="2364580"/>
            <a:ext cx="4743719" cy="3121819"/>
          </a:xfrm>
          <a:prstGeom prst="rect">
            <a:avLst/>
          </a:prstGeom>
        </p:spPr>
      </p:pic>
    </p:spTree>
    <p:extLst>
      <p:ext uri="{BB962C8B-B14F-4D97-AF65-F5344CB8AC3E}">
        <p14:creationId xmlns:p14="http://schemas.microsoft.com/office/powerpoint/2010/main" val="98530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7854D-1CA2-F079-08C6-15C8FE6250F4}"/>
              </a:ext>
            </a:extLst>
          </p:cNvPr>
          <p:cNvSpPr>
            <a:spLocks noGrp="1"/>
          </p:cNvSpPr>
          <p:nvPr>
            <p:ph type="title"/>
          </p:nvPr>
        </p:nvSpPr>
        <p:spPr/>
        <p:txBody>
          <a:bodyPr/>
          <a:lstStyle/>
          <a:p>
            <a:r>
              <a:rPr lang="en-GB" dirty="0"/>
              <a:t>Why spikes? (2)</a:t>
            </a:r>
          </a:p>
        </p:txBody>
      </p:sp>
      <p:sp>
        <p:nvSpPr>
          <p:cNvPr id="3" name="Content Placeholder 2">
            <a:extLst>
              <a:ext uri="{FF2B5EF4-FFF2-40B4-BE49-F238E27FC236}">
                <a16:creationId xmlns:a16="http://schemas.microsoft.com/office/drawing/2014/main" id="{A4B792CF-856A-EF85-5FB7-11EAE791E575}"/>
              </a:ext>
            </a:extLst>
          </p:cNvPr>
          <p:cNvSpPr>
            <a:spLocks noGrp="1"/>
          </p:cNvSpPr>
          <p:nvPr>
            <p:ph idx="1"/>
          </p:nvPr>
        </p:nvSpPr>
        <p:spPr>
          <a:xfrm>
            <a:off x="807244" y="1232807"/>
            <a:ext cx="11145272" cy="4944156"/>
          </a:xfrm>
        </p:spPr>
        <p:txBody>
          <a:bodyPr/>
          <a:lstStyle/>
          <a:p>
            <a:pPr marL="0" indent="0">
              <a:buNone/>
            </a:pPr>
            <a:r>
              <a:rPr lang="en-GB" b="1" dirty="0"/>
              <a:t>Power? </a:t>
            </a:r>
            <a:r>
              <a:rPr lang="en-GB" dirty="0"/>
              <a:t>✅ biology ✅ neuromorphic</a:t>
            </a:r>
            <a:endParaRPr lang="en-GB" b="1" dirty="0"/>
          </a:p>
          <a:p>
            <a:pPr marL="0" indent="0">
              <a:buNone/>
            </a:pPr>
            <a:r>
              <a:rPr lang="en-GB" b="1" dirty="0"/>
              <a:t>Reliability</a:t>
            </a:r>
            <a:r>
              <a:rPr lang="en-GB" dirty="0"/>
              <a:t>? ✅ biology ❓neuromorphic</a:t>
            </a:r>
          </a:p>
          <a:p>
            <a:pPr marL="0" indent="0">
              <a:buNone/>
            </a:pPr>
            <a:r>
              <a:rPr lang="en-GB" b="1" dirty="0"/>
              <a:t>Compactness</a:t>
            </a:r>
            <a:r>
              <a:rPr lang="en-GB" dirty="0"/>
              <a:t>?</a:t>
            </a:r>
          </a:p>
          <a:p>
            <a:r>
              <a:rPr lang="en-GB" dirty="0"/>
              <a:t>Important biological constraint, but unique to spiking?</a:t>
            </a:r>
          </a:p>
          <a:p>
            <a:r>
              <a:rPr lang="en-GB" dirty="0"/>
              <a:t>Important for neuromorphic?</a:t>
            </a:r>
          </a:p>
          <a:p>
            <a:pPr marL="0" indent="0">
              <a:buNone/>
            </a:pPr>
            <a:r>
              <a:rPr lang="en-GB" b="1" dirty="0"/>
              <a:t>Speed</a:t>
            </a:r>
            <a:r>
              <a:rPr lang="en-GB" dirty="0"/>
              <a:t>? ✅ biology (Thorpe et al.) ❓neuromorphic</a:t>
            </a:r>
          </a:p>
          <a:p>
            <a:r>
              <a:rPr lang="en-GB" dirty="0"/>
              <a:t>Can we extend and formalise this? Memory bandwidth bottlenecks?</a:t>
            </a:r>
          </a:p>
          <a:p>
            <a:pPr marL="0" indent="0">
              <a:buNone/>
            </a:pPr>
            <a:r>
              <a:rPr lang="en-GB" b="1" dirty="0"/>
              <a:t>Noise robustness</a:t>
            </a:r>
            <a:r>
              <a:rPr lang="en-GB" dirty="0"/>
              <a:t>? ✅ biology ❓neuromorphic 🍸🥳 e.g. cocktail party problem</a:t>
            </a:r>
          </a:p>
          <a:p>
            <a:pPr marL="0" indent="0">
              <a:buNone/>
            </a:pPr>
            <a:r>
              <a:rPr lang="en-GB" b="1" dirty="0"/>
              <a:t>Sample efficiency</a:t>
            </a:r>
            <a:r>
              <a:rPr lang="en-GB" dirty="0"/>
              <a:t>? </a:t>
            </a:r>
          </a:p>
          <a:p>
            <a:pPr marL="0" indent="0">
              <a:buNone/>
            </a:pPr>
            <a:r>
              <a:rPr lang="en-GB" b="1" dirty="0"/>
              <a:t>Performance</a:t>
            </a:r>
            <a:r>
              <a:rPr lang="en-GB" dirty="0"/>
              <a:t>? ✅ biology ❌ </a:t>
            </a:r>
            <a:r>
              <a:rPr lang="en-GB" dirty="0">
                <a:solidFill>
                  <a:srgbClr val="FF0000"/>
                </a:solidFill>
              </a:rPr>
              <a:t>no examples of SNNs doing better</a:t>
            </a:r>
          </a:p>
          <a:p>
            <a:pPr marL="0" indent="0">
              <a:buNone/>
            </a:pPr>
            <a:r>
              <a:rPr lang="en-GB" b="1" dirty="0"/>
              <a:t>Generalisation</a:t>
            </a:r>
            <a:r>
              <a:rPr lang="en-GB" dirty="0"/>
              <a:t>? ✅ biology ❌ </a:t>
            </a:r>
            <a:r>
              <a:rPr lang="en-GB" dirty="0">
                <a:solidFill>
                  <a:srgbClr val="FF0000"/>
                </a:solidFill>
              </a:rPr>
              <a:t>no examples of SNNs doing better</a:t>
            </a:r>
          </a:p>
          <a:p>
            <a:pPr marL="0" indent="0" algn="ctr">
              <a:buNone/>
            </a:pPr>
            <a:r>
              <a:rPr lang="en-GB" b="1" dirty="0">
                <a:solidFill>
                  <a:srgbClr val="00B0F0"/>
                </a:solidFill>
              </a:rPr>
              <a:t>So what could be a fundamental advantage of spiking?</a:t>
            </a:r>
          </a:p>
        </p:txBody>
      </p:sp>
      <p:grpSp>
        <p:nvGrpSpPr>
          <p:cNvPr id="4" name="Group 3">
            <a:extLst>
              <a:ext uri="{FF2B5EF4-FFF2-40B4-BE49-F238E27FC236}">
                <a16:creationId xmlns:a16="http://schemas.microsoft.com/office/drawing/2014/main" id="{35C36A00-ECDC-835F-971E-50A335FFFBC9}"/>
              </a:ext>
            </a:extLst>
          </p:cNvPr>
          <p:cNvGrpSpPr/>
          <p:nvPr/>
        </p:nvGrpSpPr>
        <p:grpSpPr>
          <a:xfrm>
            <a:off x="9309480" y="990540"/>
            <a:ext cx="2882520" cy="2438460"/>
            <a:chOff x="9309480" y="990540"/>
            <a:chExt cx="2882520" cy="2438460"/>
          </a:xfrm>
        </p:grpSpPr>
        <p:pic>
          <p:nvPicPr>
            <p:cNvPr id="5" name="Picture 4">
              <a:extLst>
                <a:ext uri="{FF2B5EF4-FFF2-40B4-BE49-F238E27FC236}">
                  <a16:creationId xmlns:a16="http://schemas.microsoft.com/office/drawing/2014/main" id="{276A3307-EC88-5C1B-4F7E-454FFA28FB0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153650" y="990540"/>
              <a:ext cx="2038350" cy="2038350"/>
            </a:xfrm>
            <a:prstGeom prst="rect">
              <a:avLst/>
            </a:prstGeom>
          </p:spPr>
        </p:pic>
        <p:sp>
          <p:nvSpPr>
            <p:cNvPr id="6" name="TextBox 5">
              <a:extLst>
                <a:ext uri="{FF2B5EF4-FFF2-40B4-BE49-F238E27FC236}">
                  <a16:creationId xmlns:a16="http://schemas.microsoft.com/office/drawing/2014/main" id="{F3F8A98D-A4A3-5732-9E8A-DF0465AC83C7}"/>
                </a:ext>
              </a:extLst>
            </p:cNvPr>
            <p:cNvSpPr txBox="1"/>
            <p:nvPr/>
          </p:nvSpPr>
          <p:spPr>
            <a:xfrm>
              <a:off x="9309480" y="3028890"/>
              <a:ext cx="2882520" cy="400110"/>
            </a:xfrm>
            <a:prstGeom prst="rect">
              <a:avLst/>
            </a:prstGeom>
            <a:noFill/>
          </p:spPr>
          <p:txBody>
            <a:bodyPr wrap="none" rtlCol="0">
              <a:spAutoFit/>
            </a:bodyPr>
            <a:lstStyle/>
            <a:p>
              <a:pPr algn="r"/>
              <a:r>
                <a:rPr lang="en-GB" sz="2000" dirty="0"/>
                <a:t>Thorpe and Imbert (1989)</a:t>
              </a:r>
            </a:p>
          </p:txBody>
        </p:sp>
      </p:grpSp>
      <p:sp>
        <p:nvSpPr>
          <p:cNvPr id="7" name="TextBox 6">
            <a:extLst>
              <a:ext uri="{FF2B5EF4-FFF2-40B4-BE49-F238E27FC236}">
                <a16:creationId xmlns:a16="http://schemas.microsoft.com/office/drawing/2014/main" id="{66B67118-AEA4-578C-A34F-84C62383B013}"/>
              </a:ext>
            </a:extLst>
          </p:cNvPr>
          <p:cNvSpPr txBox="1"/>
          <p:nvPr/>
        </p:nvSpPr>
        <p:spPr>
          <a:xfrm rot="16200000">
            <a:off x="-1011212" y="1967059"/>
            <a:ext cx="2545646" cy="523220"/>
          </a:xfrm>
          <a:prstGeom prst="rect">
            <a:avLst/>
          </a:prstGeom>
          <a:solidFill>
            <a:schemeClr val="accent6">
              <a:lumMod val="40000"/>
              <a:lumOff val="60000"/>
            </a:schemeClr>
          </a:solidFill>
        </p:spPr>
        <p:txBody>
          <a:bodyPr wrap="square" rtlCol="0">
            <a:spAutoFit/>
          </a:bodyPr>
          <a:lstStyle/>
          <a:p>
            <a:pPr algn="l"/>
            <a:r>
              <a:rPr lang="en-GB" sz="2800" dirty="0"/>
              <a:t>Implementation</a:t>
            </a:r>
          </a:p>
        </p:txBody>
      </p:sp>
      <p:sp>
        <p:nvSpPr>
          <p:cNvPr id="8" name="TextBox 7">
            <a:extLst>
              <a:ext uri="{FF2B5EF4-FFF2-40B4-BE49-F238E27FC236}">
                <a16:creationId xmlns:a16="http://schemas.microsoft.com/office/drawing/2014/main" id="{59EF59BB-7C5C-5123-0E30-9F529CE84CE1}"/>
              </a:ext>
            </a:extLst>
          </p:cNvPr>
          <p:cNvSpPr txBox="1"/>
          <p:nvPr/>
        </p:nvSpPr>
        <p:spPr>
          <a:xfrm rot="16200000">
            <a:off x="-1416643" y="4918136"/>
            <a:ext cx="3356508" cy="523220"/>
          </a:xfrm>
          <a:prstGeom prst="rect">
            <a:avLst/>
          </a:prstGeom>
          <a:solidFill>
            <a:schemeClr val="accent2">
              <a:lumMod val="40000"/>
              <a:lumOff val="60000"/>
            </a:schemeClr>
          </a:solidFill>
        </p:spPr>
        <p:txBody>
          <a:bodyPr wrap="square" rtlCol="0">
            <a:spAutoFit/>
          </a:bodyPr>
          <a:lstStyle/>
          <a:p>
            <a:pPr algn="ctr"/>
            <a:r>
              <a:rPr lang="en-GB" sz="2800" dirty="0"/>
              <a:t>Behaviour</a:t>
            </a:r>
          </a:p>
        </p:txBody>
      </p:sp>
    </p:spTree>
    <p:extLst>
      <p:ext uri="{BB962C8B-B14F-4D97-AF65-F5344CB8AC3E}">
        <p14:creationId xmlns:p14="http://schemas.microsoft.com/office/powerpoint/2010/main" val="4124235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7187E-5BA9-FA4B-B393-93AB9B22EFEE}"/>
              </a:ext>
            </a:extLst>
          </p:cNvPr>
          <p:cNvSpPr>
            <a:spLocks noGrp="1"/>
          </p:cNvSpPr>
          <p:nvPr>
            <p:ph type="title"/>
          </p:nvPr>
        </p:nvSpPr>
        <p:spPr/>
        <p:txBody>
          <a:bodyPr/>
          <a:lstStyle/>
          <a:p>
            <a:r>
              <a:rPr lang="en-GB" dirty="0"/>
              <a:t>Nonlinearity and temporal dynamics</a:t>
            </a:r>
          </a:p>
        </p:txBody>
      </p:sp>
      <p:sp>
        <p:nvSpPr>
          <p:cNvPr id="3" name="Content Placeholder 2">
            <a:extLst>
              <a:ext uri="{FF2B5EF4-FFF2-40B4-BE49-F238E27FC236}">
                <a16:creationId xmlns:a16="http://schemas.microsoft.com/office/drawing/2014/main" id="{49931859-3513-E1D5-D4CA-10FD06994AAF}"/>
              </a:ext>
            </a:extLst>
          </p:cNvPr>
          <p:cNvSpPr>
            <a:spLocks noGrp="1"/>
          </p:cNvSpPr>
          <p:nvPr>
            <p:ph idx="1"/>
          </p:nvPr>
        </p:nvSpPr>
        <p:spPr/>
        <p:txBody>
          <a:bodyPr/>
          <a:lstStyle/>
          <a:p>
            <a:pPr marL="0" indent="0">
              <a:buNone/>
            </a:pPr>
            <a:r>
              <a:rPr lang="en-GB" b="1" dirty="0"/>
              <a:t>Coincidence detection</a:t>
            </a:r>
          </a:p>
          <a:p>
            <a:pPr marL="0" indent="0">
              <a:buNone/>
            </a:pPr>
            <a:r>
              <a:rPr lang="en-GB" dirty="0"/>
              <a:t>Sound localisation: Jeffress (1948)</a:t>
            </a:r>
          </a:p>
          <a:p>
            <a:pPr marL="0" indent="0">
              <a:buNone/>
            </a:pPr>
            <a:r>
              <a:rPr lang="en-GB" dirty="0"/>
              <a:t>Sound localisation: COMOB</a:t>
            </a:r>
          </a:p>
          <a:p>
            <a:r>
              <a:rPr lang="en-GB" dirty="0"/>
              <a:t>Open, online collaboration (31 researchers)</a:t>
            </a:r>
          </a:p>
          <a:p>
            <a:r>
              <a:rPr lang="en-GB" dirty="0"/>
              <a:t>New delay learning algorithm (Karim </a:t>
            </a:r>
            <a:r>
              <a:rPr lang="en-GB" dirty="0" err="1"/>
              <a:t>Habashy</a:t>
            </a:r>
            <a:r>
              <a:rPr lang="en-GB" dirty="0"/>
              <a:t>)</a:t>
            </a:r>
          </a:p>
          <a:p>
            <a:r>
              <a:rPr lang="en-GB" dirty="0"/>
              <a:t>(Smaller time constants = better performance) ⇒ coincidence detection?</a:t>
            </a:r>
          </a:p>
          <a:p>
            <a:r>
              <a:rPr lang="en-GB" dirty="0"/>
              <a:t>No, output well approximated by:</a:t>
            </a:r>
          </a:p>
          <a:p>
            <a:pPr marL="0" indent="0" algn="ctr">
              <a:buNone/>
            </a:pPr>
            <a:r>
              <a:rPr lang="en-GB" dirty="0"/>
              <a:t>Output = inverted Gaussian tuning → Ricker wavelet weight matrix → sigmoidal activation</a:t>
            </a:r>
          </a:p>
          <a:p>
            <a:pPr lvl="1"/>
            <a:endParaRPr lang="en-GB" dirty="0"/>
          </a:p>
          <a:p>
            <a:pPr lvl="1"/>
            <a:endParaRPr lang="en-GB" dirty="0"/>
          </a:p>
          <a:p>
            <a:pPr lvl="1"/>
            <a:endParaRPr lang="en-GB" dirty="0"/>
          </a:p>
        </p:txBody>
      </p:sp>
      <p:pic>
        <p:nvPicPr>
          <p:cNvPr id="5" name="Picture 4" descr="A cartoon of a brain&#10;&#10;AI-generated content may be incorrect.">
            <a:extLst>
              <a:ext uri="{FF2B5EF4-FFF2-40B4-BE49-F238E27FC236}">
                <a16:creationId xmlns:a16="http://schemas.microsoft.com/office/drawing/2014/main" id="{B26452FB-E749-F1F2-06B6-C7AD714C8E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7022" y="1099518"/>
            <a:ext cx="2729942" cy="1878842"/>
          </a:xfrm>
          <a:prstGeom prst="rect">
            <a:avLst/>
          </a:prstGeom>
        </p:spPr>
      </p:pic>
      <p:grpSp>
        <p:nvGrpSpPr>
          <p:cNvPr id="7" name="Group 6">
            <a:extLst>
              <a:ext uri="{FF2B5EF4-FFF2-40B4-BE49-F238E27FC236}">
                <a16:creationId xmlns:a16="http://schemas.microsoft.com/office/drawing/2014/main" id="{DDA1BDE6-AC9A-EED0-8C6C-DD9371D89A3D}"/>
              </a:ext>
            </a:extLst>
          </p:cNvPr>
          <p:cNvGrpSpPr/>
          <p:nvPr/>
        </p:nvGrpSpPr>
        <p:grpSpPr>
          <a:xfrm>
            <a:off x="9061499" y="990540"/>
            <a:ext cx="3070969" cy="2438460"/>
            <a:chOff x="9121031" y="990540"/>
            <a:chExt cx="3070969" cy="2438460"/>
          </a:xfrm>
        </p:grpSpPr>
        <p:pic>
          <p:nvPicPr>
            <p:cNvPr id="8" name="Picture 7">
              <a:extLst>
                <a:ext uri="{FF2B5EF4-FFF2-40B4-BE49-F238E27FC236}">
                  <a16:creationId xmlns:a16="http://schemas.microsoft.com/office/drawing/2014/main" id="{8A5AC43A-D0B5-ADD1-3F3C-C699D4515E7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153650" y="990540"/>
              <a:ext cx="2038350" cy="2038350"/>
            </a:xfrm>
            <a:prstGeom prst="rect">
              <a:avLst/>
            </a:prstGeom>
          </p:spPr>
        </p:pic>
        <p:sp>
          <p:nvSpPr>
            <p:cNvPr id="9" name="TextBox 8">
              <a:extLst>
                <a:ext uri="{FF2B5EF4-FFF2-40B4-BE49-F238E27FC236}">
                  <a16:creationId xmlns:a16="http://schemas.microsoft.com/office/drawing/2014/main" id="{D2A1D0F6-9F02-8460-98C7-242F21E2275B}"/>
                </a:ext>
              </a:extLst>
            </p:cNvPr>
            <p:cNvSpPr txBox="1"/>
            <p:nvPr/>
          </p:nvSpPr>
          <p:spPr>
            <a:xfrm>
              <a:off x="9121031" y="3028890"/>
              <a:ext cx="3070969" cy="400110"/>
            </a:xfrm>
            <a:prstGeom prst="rect">
              <a:avLst/>
            </a:prstGeom>
            <a:noFill/>
          </p:spPr>
          <p:txBody>
            <a:bodyPr wrap="none" rtlCol="0">
              <a:spAutoFit/>
            </a:bodyPr>
            <a:lstStyle/>
            <a:p>
              <a:pPr algn="r"/>
              <a:r>
                <a:rPr lang="en-GB" sz="2000" dirty="0">
                  <a:solidFill>
                    <a:srgbClr val="7D1D9C"/>
                  </a:solidFill>
                </a:rPr>
                <a:t>Ghosh et al. (2024 preprint)</a:t>
              </a:r>
            </a:p>
          </p:txBody>
        </p:sp>
      </p:grpSp>
      <p:pic>
        <p:nvPicPr>
          <p:cNvPr id="13" name="Picture 12" descr="A graph of different colored lines&#10;&#10;AI-generated content may be incorrect.">
            <a:extLst>
              <a:ext uri="{FF2B5EF4-FFF2-40B4-BE49-F238E27FC236}">
                <a16:creationId xmlns:a16="http://schemas.microsoft.com/office/drawing/2014/main" id="{AAA67934-5136-C8CE-DFAE-AFE4173A433C}"/>
              </a:ext>
            </a:extLst>
          </p:cNvPr>
          <p:cNvPicPr>
            <a:picLocks noChangeAspect="1"/>
          </p:cNvPicPr>
          <p:nvPr/>
        </p:nvPicPr>
        <p:blipFill>
          <a:blip r:embed="rId5">
            <a:extLst>
              <a:ext uri="{28A0092B-C50C-407E-A947-70E740481C1C}">
                <a14:useLocalDpi xmlns:a14="http://schemas.microsoft.com/office/drawing/2010/main" val="0"/>
              </a:ext>
            </a:extLst>
          </a:blip>
          <a:srcRect t="51972"/>
          <a:stretch/>
        </p:blipFill>
        <p:spPr>
          <a:xfrm>
            <a:off x="1277599" y="4819650"/>
            <a:ext cx="9636801" cy="2038350"/>
          </a:xfrm>
          <a:prstGeom prst="rect">
            <a:avLst/>
          </a:prstGeom>
        </p:spPr>
      </p:pic>
    </p:spTree>
    <p:extLst>
      <p:ext uri="{BB962C8B-B14F-4D97-AF65-F5344CB8AC3E}">
        <p14:creationId xmlns:p14="http://schemas.microsoft.com/office/powerpoint/2010/main" val="3425111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6D276-E355-C094-049E-D546DC114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CE902F-C6D4-C293-E116-1426BED62825}"/>
              </a:ext>
            </a:extLst>
          </p:cNvPr>
          <p:cNvSpPr>
            <a:spLocks noGrp="1"/>
          </p:cNvSpPr>
          <p:nvPr>
            <p:ph type="title"/>
          </p:nvPr>
        </p:nvSpPr>
        <p:spPr/>
        <p:txBody>
          <a:bodyPr/>
          <a:lstStyle/>
          <a:p>
            <a:r>
              <a:rPr lang="en-GB" dirty="0"/>
              <a:t>Nonlinearity and temporal dynamics</a:t>
            </a:r>
          </a:p>
        </p:txBody>
      </p:sp>
      <p:sp>
        <p:nvSpPr>
          <p:cNvPr id="3" name="Content Placeholder 2">
            <a:extLst>
              <a:ext uri="{FF2B5EF4-FFF2-40B4-BE49-F238E27FC236}">
                <a16:creationId xmlns:a16="http://schemas.microsoft.com/office/drawing/2014/main" id="{5351233C-602F-C604-87F7-9B117ECF4E90}"/>
              </a:ext>
            </a:extLst>
          </p:cNvPr>
          <p:cNvSpPr>
            <a:spLocks noGrp="1"/>
          </p:cNvSpPr>
          <p:nvPr>
            <p:ph idx="1"/>
          </p:nvPr>
        </p:nvSpPr>
        <p:spPr/>
        <p:txBody>
          <a:bodyPr/>
          <a:lstStyle/>
          <a:p>
            <a:pPr marL="0" indent="0">
              <a:buNone/>
            </a:pPr>
            <a:r>
              <a:rPr lang="en-GB" b="1" dirty="0"/>
              <a:t>Coincidence detection</a:t>
            </a:r>
          </a:p>
          <a:p>
            <a:pPr marL="0" indent="0">
              <a:buNone/>
            </a:pPr>
            <a:r>
              <a:rPr lang="en-GB" dirty="0"/>
              <a:t>Sound localisation</a:t>
            </a:r>
          </a:p>
          <a:p>
            <a:pPr marL="0" indent="0">
              <a:buNone/>
            </a:pPr>
            <a:r>
              <a:rPr lang="en-GB" dirty="0"/>
              <a:t>Sensitivity to tiny population correlations</a:t>
            </a:r>
          </a:p>
          <a:p>
            <a:pPr marL="0" indent="0">
              <a:buNone/>
            </a:pPr>
            <a:r>
              <a:rPr lang="en-GB" b="1" dirty="0"/>
              <a:t>Computing in time</a:t>
            </a:r>
          </a:p>
          <a:p>
            <a:pPr marL="0" indent="0">
              <a:buNone/>
            </a:pPr>
            <a:r>
              <a:rPr lang="en-GB" dirty="0"/>
              <a:t>Processing multimodal signals</a:t>
            </a:r>
          </a:p>
        </p:txBody>
      </p:sp>
      <p:grpSp>
        <p:nvGrpSpPr>
          <p:cNvPr id="4" name="Group 3">
            <a:extLst>
              <a:ext uri="{FF2B5EF4-FFF2-40B4-BE49-F238E27FC236}">
                <a16:creationId xmlns:a16="http://schemas.microsoft.com/office/drawing/2014/main" id="{E03AFEFC-15EC-B1F8-74ED-8050D32630FA}"/>
              </a:ext>
            </a:extLst>
          </p:cNvPr>
          <p:cNvGrpSpPr/>
          <p:nvPr/>
        </p:nvGrpSpPr>
        <p:grpSpPr>
          <a:xfrm>
            <a:off x="9792470" y="990540"/>
            <a:ext cx="2307683" cy="2438460"/>
            <a:chOff x="9884317" y="990540"/>
            <a:chExt cx="2307683" cy="2438460"/>
          </a:xfrm>
        </p:grpSpPr>
        <p:pic>
          <p:nvPicPr>
            <p:cNvPr id="6" name="Picture 5">
              <a:extLst>
                <a:ext uri="{FF2B5EF4-FFF2-40B4-BE49-F238E27FC236}">
                  <a16:creationId xmlns:a16="http://schemas.microsoft.com/office/drawing/2014/main" id="{E2B8FBBC-4099-BFB5-FC69-1AB24C5A9D3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153650" y="990540"/>
              <a:ext cx="2038350" cy="2038350"/>
            </a:xfrm>
            <a:prstGeom prst="rect">
              <a:avLst/>
            </a:prstGeom>
          </p:spPr>
        </p:pic>
        <p:sp>
          <p:nvSpPr>
            <p:cNvPr id="10" name="TextBox 9">
              <a:extLst>
                <a:ext uri="{FF2B5EF4-FFF2-40B4-BE49-F238E27FC236}">
                  <a16:creationId xmlns:a16="http://schemas.microsoft.com/office/drawing/2014/main" id="{6848569C-22A9-0BF2-D949-5883A7D7CBD0}"/>
                </a:ext>
              </a:extLst>
            </p:cNvPr>
            <p:cNvSpPr txBox="1"/>
            <p:nvPr/>
          </p:nvSpPr>
          <p:spPr>
            <a:xfrm>
              <a:off x="9884317" y="3028890"/>
              <a:ext cx="2307683" cy="400110"/>
            </a:xfrm>
            <a:prstGeom prst="rect">
              <a:avLst/>
            </a:prstGeom>
            <a:noFill/>
          </p:spPr>
          <p:txBody>
            <a:bodyPr wrap="none" rtlCol="0">
              <a:spAutoFit/>
            </a:bodyPr>
            <a:lstStyle/>
            <a:p>
              <a:pPr algn="r"/>
              <a:r>
                <a:rPr lang="en-GB" sz="2000" dirty="0" err="1"/>
                <a:t>Rossant</a:t>
              </a:r>
              <a:r>
                <a:rPr lang="en-GB" sz="2000" dirty="0"/>
                <a:t> et al. (2011)</a:t>
              </a:r>
            </a:p>
          </p:txBody>
        </p:sp>
      </p:grpSp>
      <p:grpSp>
        <p:nvGrpSpPr>
          <p:cNvPr id="11" name="Group 10">
            <a:extLst>
              <a:ext uri="{FF2B5EF4-FFF2-40B4-BE49-F238E27FC236}">
                <a16:creationId xmlns:a16="http://schemas.microsoft.com/office/drawing/2014/main" id="{E982555F-EBDA-DD42-1612-E36CE951770D}"/>
              </a:ext>
            </a:extLst>
          </p:cNvPr>
          <p:cNvGrpSpPr/>
          <p:nvPr/>
        </p:nvGrpSpPr>
        <p:grpSpPr>
          <a:xfrm>
            <a:off x="9938727" y="3671267"/>
            <a:ext cx="2161426" cy="2438460"/>
            <a:chOff x="10030574" y="990540"/>
            <a:chExt cx="2161426" cy="2438460"/>
          </a:xfrm>
        </p:grpSpPr>
        <p:pic>
          <p:nvPicPr>
            <p:cNvPr id="12" name="Picture 11">
              <a:extLst>
                <a:ext uri="{FF2B5EF4-FFF2-40B4-BE49-F238E27FC236}">
                  <a16:creationId xmlns:a16="http://schemas.microsoft.com/office/drawing/2014/main" id="{3DF5D416-68C0-2711-5BD7-D68695171DC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153650" y="990540"/>
              <a:ext cx="2038350" cy="2038350"/>
            </a:xfrm>
            <a:prstGeom prst="rect">
              <a:avLst/>
            </a:prstGeom>
          </p:spPr>
        </p:pic>
        <p:sp>
          <p:nvSpPr>
            <p:cNvPr id="14" name="TextBox 13">
              <a:extLst>
                <a:ext uri="{FF2B5EF4-FFF2-40B4-BE49-F238E27FC236}">
                  <a16:creationId xmlns:a16="http://schemas.microsoft.com/office/drawing/2014/main" id="{6FB4FD05-2DAD-2483-0747-C0B3FA19F1CB}"/>
                </a:ext>
              </a:extLst>
            </p:cNvPr>
            <p:cNvSpPr txBox="1"/>
            <p:nvPr/>
          </p:nvSpPr>
          <p:spPr>
            <a:xfrm>
              <a:off x="10030574" y="3028890"/>
              <a:ext cx="2161426" cy="400110"/>
            </a:xfrm>
            <a:prstGeom prst="rect">
              <a:avLst/>
            </a:prstGeom>
            <a:noFill/>
          </p:spPr>
          <p:txBody>
            <a:bodyPr wrap="none" rtlCol="0">
              <a:spAutoFit/>
            </a:bodyPr>
            <a:lstStyle/>
            <a:p>
              <a:pPr algn="r"/>
              <a:r>
                <a:rPr lang="en-GB" sz="2000" dirty="0">
                  <a:solidFill>
                    <a:srgbClr val="7D1D9C"/>
                  </a:solidFill>
                </a:rPr>
                <a:t>Ghosh et al. (2024)</a:t>
              </a:r>
            </a:p>
          </p:txBody>
        </p:sp>
      </p:grpSp>
      <p:pic>
        <p:nvPicPr>
          <p:cNvPr id="15" name="Graphic 14" descr="Rat with solid fill">
            <a:extLst>
              <a:ext uri="{FF2B5EF4-FFF2-40B4-BE49-F238E27FC236}">
                <a16:creationId xmlns:a16="http://schemas.microsoft.com/office/drawing/2014/main" id="{EBC58E80-F9F5-C403-1288-060D9BD4C9E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60381" y="5587952"/>
            <a:ext cx="402928" cy="402928"/>
          </a:xfrm>
          <a:prstGeom prst="rect">
            <a:avLst/>
          </a:prstGeom>
        </p:spPr>
      </p:pic>
      <p:grpSp>
        <p:nvGrpSpPr>
          <p:cNvPr id="26" name="Group 25">
            <a:extLst>
              <a:ext uri="{FF2B5EF4-FFF2-40B4-BE49-F238E27FC236}">
                <a16:creationId xmlns:a16="http://schemas.microsoft.com/office/drawing/2014/main" id="{942B61CF-2859-D1D8-A9C5-7E72C0DBF978}"/>
              </a:ext>
            </a:extLst>
          </p:cNvPr>
          <p:cNvGrpSpPr/>
          <p:nvPr/>
        </p:nvGrpSpPr>
        <p:grpSpPr>
          <a:xfrm>
            <a:off x="572852" y="4314481"/>
            <a:ext cx="4051211" cy="1676404"/>
            <a:chOff x="572852" y="4314481"/>
            <a:chExt cx="4051211" cy="1676404"/>
          </a:xfrm>
        </p:grpSpPr>
        <p:pic>
          <p:nvPicPr>
            <p:cNvPr id="16" name="Graphic 15" descr="Deciduous tree with solid fill">
              <a:extLst>
                <a:ext uri="{FF2B5EF4-FFF2-40B4-BE49-F238E27FC236}">
                  <a16:creationId xmlns:a16="http://schemas.microsoft.com/office/drawing/2014/main" id="{FD9B3A0E-1AE7-4E2A-88CB-B27E2BA0027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72852" y="4314486"/>
              <a:ext cx="1676399" cy="1676399"/>
            </a:xfrm>
            <a:prstGeom prst="rect">
              <a:avLst/>
            </a:prstGeom>
          </p:spPr>
        </p:pic>
        <p:pic>
          <p:nvPicPr>
            <p:cNvPr id="17" name="Graphic 16" descr="Deciduous tree with solid fill">
              <a:extLst>
                <a:ext uri="{FF2B5EF4-FFF2-40B4-BE49-F238E27FC236}">
                  <a16:creationId xmlns:a16="http://schemas.microsoft.com/office/drawing/2014/main" id="{C767B7CE-51E1-878C-4F13-CC03909F0C7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68654" y="4314486"/>
              <a:ext cx="1676399" cy="1676399"/>
            </a:xfrm>
            <a:prstGeom prst="rect">
              <a:avLst/>
            </a:prstGeom>
          </p:spPr>
        </p:pic>
        <p:pic>
          <p:nvPicPr>
            <p:cNvPr id="18" name="Graphic 17" descr="Deciduous tree with solid fill">
              <a:extLst>
                <a:ext uri="{FF2B5EF4-FFF2-40B4-BE49-F238E27FC236}">
                  <a16:creationId xmlns:a16="http://schemas.microsoft.com/office/drawing/2014/main" id="{C1FE3FB3-04A1-2D85-561F-0375ACDF605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364456" y="4314485"/>
              <a:ext cx="1676399" cy="1676399"/>
            </a:xfrm>
            <a:prstGeom prst="rect">
              <a:avLst/>
            </a:prstGeom>
          </p:spPr>
        </p:pic>
        <p:pic>
          <p:nvPicPr>
            <p:cNvPr id="19" name="Graphic 18" descr="Deciduous tree with solid fill">
              <a:extLst>
                <a:ext uri="{FF2B5EF4-FFF2-40B4-BE49-F238E27FC236}">
                  <a16:creationId xmlns:a16="http://schemas.microsoft.com/office/drawing/2014/main" id="{735B2CC8-16CC-B980-23C6-964C0ACD893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760258" y="4314484"/>
              <a:ext cx="1676399" cy="1676399"/>
            </a:xfrm>
            <a:prstGeom prst="rect">
              <a:avLst/>
            </a:prstGeom>
          </p:spPr>
        </p:pic>
        <p:pic>
          <p:nvPicPr>
            <p:cNvPr id="20" name="Graphic 19" descr="Deciduous tree with solid fill">
              <a:extLst>
                <a:ext uri="{FF2B5EF4-FFF2-40B4-BE49-F238E27FC236}">
                  <a16:creationId xmlns:a16="http://schemas.microsoft.com/office/drawing/2014/main" id="{D94AB27A-4089-20CB-6D6C-2EC67221656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156060" y="4314481"/>
              <a:ext cx="1676399" cy="1676399"/>
            </a:xfrm>
            <a:prstGeom prst="rect">
              <a:avLst/>
            </a:prstGeom>
          </p:spPr>
        </p:pic>
        <p:pic>
          <p:nvPicPr>
            <p:cNvPr id="21" name="Graphic 20" descr="Deciduous tree with solid fill">
              <a:extLst>
                <a:ext uri="{FF2B5EF4-FFF2-40B4-BE49-F238E27FC236}">
                  <a16:creationId xmlns:a16="http://schemas.microsoft.com/office/drawing/2014/main" id="{471A129E-8AF6-470F-9560-97C569F3645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551862" y="4314483"/>
              <a:ext cx="1676399" cy="1676399"/>
            </a:xfrm>
            <a:prstGeom prst="rect">
              <a:avLst/>
            </a:prstGeom>
          </p:spPr>
        </p:pic>
        <p:pic>
          <p:nvPicPr>
            <p:cNvPr id="22" name="Graphic 21" descr="Deciduous tree with solid fill">
              <a:extLst>
                <a:ext uri="{FF2B5EF4-FFF2-40B4-BE49-F238E27FC236}">
                  <a16:creationId xmlns:a16="http://schemas.microsoft.com/office/drawing/2014/main" id="{D19E2313-928E-2080-64F3-260B8E0720E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947664" y="4314482"/>
              <a:ext cx="1676399" cy="1676399"/>
            </a:xfrm>
            <a:prstGeom prst="rect">
              <a:avLst/>
            </a:prstGeom>
          </p:spPr>
        </p:pic>
      </p:grpSp>
      <p:grpSp>
        <p:nvGrpSpPr>
          <p:cNvPr id="23" name="Group 22">
            <a:extLst>
              <a:ext uri="{FF2B5EF4-FFF2-40B4-BE49-F238E27FC236}">
                <a16:creationId xmlns:a16="http://schemas.microsoft.com/office/drawing/2014/main" id="{A1301F31-29BF-3CBC-190E-3B261BCC2A6A}"/>
              </a:ext>
            </a:extLst>
          </p:cNvPr>
          <p:cNvGrpSpPr/>
          <p:nvPr/>
        </p:nvGrpSpPr>
        <p:grpSpPr>
          <a:xfrm>
            <a:off x="5871844" y="3028890"/>
            <a:ext cx="2942177" cy="3673058"/>
            <a:chOff x="5136816" y="3118359"/>
            <a:chExt cx="2942177" cy="3673058"/>
          </a:xfrm>
        </p:grpSpPr>
        <p:pic>
          <p:nvPicPr>
            <p:cNvPr id="24" name="Picture 23">
              <a:extLst>
                <a:ext uri="{FF2B5EF4-FFF2-40B4-BE49-F238E27FC236}">
                  <a16:creationId xmlns:a16="http://schemas.microsoft.com/office/drawing/2014/main" id="{28A33473-FBE7-6852-BBB5-42D2EA6D33AE}"/>
                </a:ext>
              </a:extLst>
            </p:cNvPr>
            <p:cNvPicPr>
              <a:picLocks noChangeAspect="1"/>
            </p:cNvPicPr>
            <p:nvPr/>
          </p:nvPicPr>
          <p:blipFill>
            <a:blip r:embed="rId13"/>
            <a:stretch>
              <a:fillRect/>
            </a:stretch>
          </p:blipFill>
          <p:spPr>
            <a:xfrm>
              <a:off x="5136816" y="4061519"/>
              <a:ext cx="2691584" cy="2729898"/>
            </a:xfrm>
            <a:prstGeom prst="rect">
              <a:avLst/>
            </a:prstGeom>
          </p:spPr>
        </p:pic>
        <p:sp>
          <p:nvSpPr>
            <p:cNvPr id="25" name="TextBox 24">
              <a:extLst>
                <a:ext uri="{FF2B5EF4-FFF2-40B4-BE49-F238E27FC236}">
                  <a16:creationId xmlns:a16="http://schemas.microsoft.com/office/drawing/2014/main" id="{210AB08A-FDC3-58EA-208D-94B1B3EFA98C}"/>
                </a:ext>
              </a:extLst>
            </p:cNvPr>
            <p:cNvSpPr txBox="1"/>
            <p:nvPr/>
          </p:nvSpPr>
          <p:spPr>
            <a:xfrm>
              <a:off x="5136816" y="3118359"/>
              <a:ext cx="2942177" cy="830997"/>
            </a:xfrm>
            <a:prstGeom prst="rect">
              <a:avLst/>
            </a:prstGeom>
            <a:noFill/>
          </p:spPr>
          <p:txBody>
            <a:bodyPr wrap="square" rtlCol="0">
              <a:spAutoFit/>
            </a:bodyPr>
            <a:lstStyle/>
            <a:p>
              <a:pPr algn="l"/>
              <a:r>
                <a:rPr lang="en-GB" sz="2400" dirty="0"/>
                <a:t>Advantage larger for sparser signals.</a:t>
              </a:r>
            </a:p>
          </p:txBody>
        </p:sp>
      </p:grpSp>
    </p:spTree>
    <p:extLst>
      <p:ext uri="{BB962C8B-B14F-4D97-AF65-F5344CB8AC3E}">
        <p14:creationId xmlns:p14="http://schemas.microsoft.com/office/powerpoint/2010/main" val="1883834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42" presetClass="path" presetSubtype="0" repeatCount="indefinite" autoRev="1" fill="hold" nodeType="withEffect">
                                  <p:stCondLst>
                                    <p:cond delay="0"/>
                                  </p:stCondLst>
                                  <p:childTnLst>
                                    <p:animMotion origin="layout" path="M 0.02487 -0.00093 L 0.21966 1.11111E-6 " pathEditMode="relative" rAng="0" ptsTypes="AA">
                                      <p:cBhvr>
                                        <p:cTn id="30" dur="2000" fill="hold"/>
                                        <p:tgtEl>
                                          <p:spTgt spid="15"/>
                                        </p:tgtEl>
                                        <p:attrNameLst>
                                          <p:attrName>ppt_x</p:attrName>
                                          <p:attrName>ppt_y</p:attrName>
                                        </p:attrNameLst>
                                      </p:cBhvr>
                                      <p:rCtr x="9740" y="46"/>
                                    </p:animMotion>
                                  </p:childTnLst>
                                </p:cTn>
                              </p:par>
                              <p:par>
                                <p:cTn id="31" presetID="1"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E1936-068E-3D76-5A12-5E25C16BACD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D308461-52F1-7252-0DCE-0BCA2DE79874}"/>
              </a:ext>
            </a:extLst>
          </p:cNvPr>
          <p:cNvPicPr>
            <a:picLocks noChangeAspect="1"/>
          </p:cNvPicPr>
          <p:nvPr/>
        </p:nvPicPr>
        <p:blipFill>
          <a:blip r:embed="rId3"/>
          <a:stretch>
            <a:fillRect/>
          </a:stretch>
        </p:blipFill>
        <p:spPr>
          <a:xfrm>
            <a:off x="6470725" y="1012187"/>
            <a:ext cx="5721275" cy="4833625"/>
          </a:xfrm>
          <a:prstGeom prst="rect">
            <a:avLst/>
          </a:prstGeom>
        </p:spPr>
      </p:pic>
      <p:sp>
        <p:nvSpPr>
          <p:cNvPr id="2" name="Title 1">
            <a:extLst>
              <a:ext uri="{FF2B5EF4-FFF2-40B4-BE49-F238E27FC236}">
                <a16:creationId xmlns:a16="http://schemas.microsoft.com/office/drawing/2014/main" id="{98CEBC3E-81D9-0AF7-F15D-21C0F36C3406}"/>
              </a:ext>
            </a:extLst>
          </p:cNvPr>
          <p:cNvSpPr>
            <a:spLocks noGrp="1"/>
          </p:cNvSpPr>
          <p:nvPr>
            <p:ph type="title"/>
          </p:nvPr>
        </p:nvSpPr>
        <p:spPr/>
        <p:txBody>
          <a:bodyPr/>
          <a:lstStyle/>
          <a:p>
            <a:r>
              <a:rPr lang="en-GB" dirty="0"/>
              <a:t>Nonlinearity and temporal dynamics</a:t>
            </a:r>
          </a:p>
        </p:txBody>
      </p:sp>
      <p:sp>
        <p:nvSpPr>
          <p:cNvPr id="3" name="Content Placeholder 2">
            <a:extLst>
              <a:ext uri="{FF2B5EF4-FFF2-40B4-BE49-F238E27FC236}">
                <a16:creationId xmlns:a16="http://schemas.microsoft.com/office/drawing/2014/main" id="{F98EC00A-EBE9-EE97-ED5B-406FA9B77CED}"/>
              </a:ext>
            </a:extLst>
          </p:cNvPr>
          <p:cNvSpPr>
            <a:spLocks noGrp="1"/>
          </p:cNvSpPr>
          <p:nvPr>
            <p:ph idx="1"/>
          </p:nvPr>
        </p:nvSpPr>
        <p:spPr>
          <a:xfrm>
            <a:off x="250374" y="1232807"/>
            <a:ext cx="6216330" cy="4944156"/>
          </a:xfrm>
        </p:spPr>
        <p:txBody>
          <a:bodyPr/>
          <a:lstStyle/>
          <a:p>
            <a:pPr marL="0" indent="0">
              <a:buNone/>
            </a:pPr>
            <a:r>
              <a:rPr lang="en-GB" b="1" dirty="0"/>
              <a:t>Coincidence detection</a:t>
            </a:r>
          </a:p>
          <a:p>
            <a:pPr marL="0" indent="0">
              <a:buNone/>
            </a:pPr>
            <a:r>
              <a:rPr lang="en-GB" dirty="0"/>
              <a:t>Sound localisation</a:t>
            </a:r>
          </a:p>
          <a:p>
            <a:pPr marL="0" indent="0">
              <a:buNone/>
            </a:pPr>
            <a:r>
              <a:rPr lang="en-GB" dirty="0"/>
              <a:t>Sensitivity to tiny population correlations</a:t>
            </a:r>
          </a:p>
          <a:p>
            <a:pPr marL="0" indent="0">
              <a:buNone/>
            </a:pPr>
            <a:r>
              <a:rPr lang="en-GB" b="1" dirty="0"/>
              <a:t>Computing in time</a:t>
            </a:r>
          </a:p>
          <a:p>
            <a:pPr marL="0" indent="0">
              <a:buNone/>
            </a:pPr>
            <a:r>
              <a:rPr lang="en-GB" dirty="0"/>
              <a:t>Processing multimodal signals</a:t>
            </a:r>
          </a:p>
          <a:p>
            <a:pPr marL="0" indent="0">
              <a:buNone/>
            </a:pPr>
            <a:r>
              <a:rPr lang="en-GB" b="1" dirty="0"/>
              <a:t>Delay networks and learning</a:t>
            </a:r>
          </a:p>
          <a:p>
            <a:pPr marL="0" indent="0">
              <a:buNone/>
            </a:pPr>
            <a:r>
              <a:rPr lang="en-GB" dirty="0"/>
              <a:t>Too much recent work to list it all</a:t>
            </a:r>
          </a:p>
          <a:p>
            <a:pPr marL="0" indent="0">
              <a:buNone/>
            </a:pPr>
            <a:r>
              <a:rPr lang="en-GB" dirty="0"/>
              <a:t>On temporal logic tasks:</a:t>
            </a:r>
            <a:br>
              <a:rPr lang="en-GB" dirty="0"/>
            </a:br>
            <a:r>
              <a:rPr lang="en-GB" dirty="0"/>
              <a:t>delays more important than weights</a:t>
            </a:r>
          </a:p>
          <a:p>
            <a:pPr marL="0" indent="0">
              <a:buNone/>
            </a:pPr>
            <a:r>
              <a:rPr lang="en-GB" dirty="0"/>
              <a:t>Ongoing work in our group on delays:</a:t>
            </a:r>
          </a:p>
          <a:p>
            <a:r>
              <a:rPr lang="en-GB" dirty="0"/>
              <a:t>With Danyal </a:t>
            </a:r>
            <a:r>
              <a:rPr lang="en-GB" dirty="0" err="1"/>
              <a:t>Akarca</a:t>
            </a:r>
            <a:r>
              <a:rPr lang="en-GB" dirty="0"/>
              <a:t> and </a:t>
            </a:r>
            <a:r>
              <a:rPr lang="en-GB" dirty="0" err="1"/>
              <a:t>Pengfei</a:t>
            </a:r>
            <a:r>
              <a:rPr lang="en-GB" dirty="0"/>
              <a:t> Sun</a:t>
            </a:r>
          </a:p>
          <a:p>
            <a:r>
              <a:rPr lang="en-GB" dirty="0"/>
              <a:t>Systematic approach to delays versus weights, quantisation, task structure, etc.</a:t>
            </a:r>
          </a:p>
        </p:txBody>
      </p:sp>
      <p:grpSp>
        <p:nvGrpSpPr>
          <p:cNvPr id="6" name="Group 5">
            <a:extLst>
              <a:ext uri="{FF2B5EF4-FFF2-40B4-BE49-F238E27FC236}">
                <a16:creationId xmlns:a16="http://schemas.microsoft.com/office/drawing/2014/main" id="{1408598B-42E9-9909-531F-679D90C1B010}"/>
              </a:ext>
            </a:extLst>
          </p:cNvPr>
          <p:cNvGrpSpPr/>
          <p:nvPr/>
        </p:nvGrpSpPr>
        <p:grpSpPr>
          <a:xfrm>
            <a:off x="9725686" y="4264418"/>
            <a:ext cx="2382704" cy="2438460"/>
            <a:chOff x="9809296" y="990540"/>
            <a:chExt cx="2382704" cy="2438460"/>
          </a:xfrm>
        </p:grpSpPr>
        <p:pic>
          <p:nvPicPr>
            <p:cNvPr id="7" name="Picture 6">
              <a:extLst>
                <a:ext uri="{FF2B5EF4-FFF2-40B4-BE49-F238E27FC236}">
                  <a16:creationId xmlns:a16="http://schemas.microsoft.com/office/drawing/2014/main" id="{884EF6BE-60CC-8FC0-3A69-EC55199D48E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153650" y="990540"/>
              <a:ext cx="2038350" cy="2038350"/>
            </a:xfrm>
            <a:prstGeom prst="rect">
              <a:avLst/>
            </a:prstGeom>
          </p:spPr>
        </p:pic>
        <p:sp>
          <p:nvSpPr>
            <p:cNvPr id="8" name="TextBox 7">
              <a:extLst>
                <a:ext uri="{FF2B5EF4-FFF2-40B4-BE49-F238E27FC236}">
                  <a16:creationId xmlns:a16="http://schemas.microsoft.com/office/drawing/2014/main" id="{F150F76F-A2E4-5EFA-0E6D-F990ED0F61B5}"/>
                </a:ext>
              </a:extLst>
            </p:cNvPr>
            <p:cNvSpPr txBox="1"/>
            <p:nvPr/>
          </p:nvSpPr>
          <p:spPr>
            <a:xfrm>
              <a:off x="9809296" y="3028890"/>
              <a:ext cx="2382704" cy="400110"/>
            </a:xfrm>
            <a:prstGeom prst="rect">
              <a:avLst/>
            </a:prstGeom>
            <a:noFill/>
          </p:spPr>
          <p:txBody>
            <a:bodyPr wrap="none" rtlCol="0">
              <a:spAutoFit/>
            </a:bodyPr>
            <a:lstStyle/>
            <a:p>
              <a:pPr algn="r"/>
              <a:r>
                <a:rPr lang="en-GB" sz="2000" dirty="0" err="1">
                  <a:solidFill>
                    <a:srgbClr val="7D1D9C"/>
                  </a:solidFill>
                </a:rPr>
                <a:t>Habashy</a:t>
              </a:r>
              <a:r>
                <a:rPr lang="en-GB" sz="2000" dirty="0">
                  <a:solidFill>
                    <a:srgbClr val="7D1D9C"/>
                  </a:solidFill>
                </a:rPr>
                <a:t> et al. (2024)</a:t>
              </a:r>
            </a:p>
          </p:txBody>
        </p:sp>
      </p:grpSp>
    </p:spTree>
    <p:extLst>
      <p:ext uri="{BB962C8B-B14F-4D97-AF65-F5344CB8AC3E}">
        <p14:creationId xmlns:p14="http://schemas.microsoft.com/office/powerpoint/2010/main" val="1656485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FE2AA-A90A-94BE-21C4-CE0EF14AB5FD}"/>
              </a:ext>
            </a:extLst>
          </p:cNvPr>
          <p:cNvSpPr>
            <a:spLocks noGrp="1"/>
          </p:cNvSpPr>
          <p:nvPr>
            <p:ph type="title"/>
          </p:nvPr>
        </p:nvSpPr>
        <p:spPr/>
        <p:txBody>
          <a:bodyPr/>
          <a:lstStyle/>
          <a:p>
            <a:r>
              <a:rPr lang="en-GB" dirty="0"/>
              <a:t>Heterogeneity</a:t>
            </a:r>
          </a:p>
        </p:txBody>
      </p:sp>
      <p:sp>
        <p:nvSpPr>
          <p:cNvPr id="3" name="Content Placeholder 2">
            <a:extLst>
              <a:ext uri="{FF2B5EF4-FFF2-40B4-BE49-F238E27FC236}">
                <a16:creationId xmlns:a16="http://schemas.microsoft.com/office/drawing/2014/main" id="{DFCB97A8-F5F4-1B15-BD91-630BA2AB5EAF}"/>
              </a:ext>
            </a:extLst>
          </p:cNvPr>
          <p:cNvSpPr>
            <a:spLocks noGrp="1"/>
          </p:cNvSpPr>
          <p:nvPr>
            <p:ph idx="1"/>
          </p:nvPr>
        </p:nvSpPr>
        <p:spPr/>
        <p:txBody>
          <a:bodyPr/>
          <a:lstStyle/>
          <a:p>
            <a:pPr marL="0" indent="0">
              <a:buNone/>
            </a:pPr>
            <a:r>
              <a:rPr lang="en-GB" dirty="0"/>
              <a:t>✅ Biology ❌ Artificial neural network</a:t>
            </a:r>
          </a:p>
          <a:p>
            <a:pPr marL="0" indent="0">
              <a:buNone/>
            </a:pPr>
            <a:r>
              <a:rPr lang="en-GB" dirty="0"/>
              <a:t>✅ Neuromorphic computing devices (some)</a:t>
            </a:r>
          </a:p>
        </p:txBody>
      </p:sp>
      <p:graphicFrame>
        <p:nvGraphicFramePr>
          <p:cNvPr id="4" name="Object 3">
            <a:extLst>
              <a:ext uri="{FF2B5EF4-FFF2-40B4-BE49-F238E27FC236}">
                <a16:creationId xmlns:a16="http://schemas.microsoft.com/office/drawing/2014/main" id="{1C85AB88-AEE2-763D-5BC6-2306AC443EE2}"/>
              </a:ext>
            </a:extLst>
          </p:cNvPr>
          <p:cNvGraphicFramePr>
            <a:graphicFrameLocks noChangeAspect="1"/>
          </p:cNvGraphicFramePr>
          <p:nvPr>
            <p:extLst>
              <p:ext uri="{D42A27DB-BD31-4B8C-83A1-F6EECF244321}">
                <p14:modId xmlns:p14="http://schemas.microsoft.com/office/powerpoint/2010/main" val="1566400718"/>
              </p:ext>
            </p:extLst>
          </p:nvPr>
        </p:nvGraphicFramePr>
        <p:xfrm>
          <a:off x="368074" y="4383396"/>
          <a:ext cx="11455852" cy="2483593"/>
        </p:xfrm>
        <a:graphic>
          <a:graphicData uri="http://schemas.openxmlformats.org/presentationml/2006/ole">
            <mc:AlternateContent xmlns:mc="http://schemas.openxmlformats.org/markup-compatibility/2006">
              <mc:Choice xmlns:v="urn:schemas-microsoft-com:vml" Requires="v">
                <p:oleObj name="Image" r:id="rId3" imgW="16253640" imgH="3517200" progId="Photoshop.Image.13">
                  <p:embed/>
                </p:oleObj>
              </mc:Choice>
              <mc:Fallback>
                <p:oleObj name="Image" r:id="rId3" imgW="16253640" imgH="3517200" progId="Photoshop.Image.13">
                  <p:embed/>
                  <p:pic>
                    <p:nvPicPr>
                      <p:cNvPr id="4" name="Object 3">
                        <a:extLst>
                          <a:ext uri="{FF2B5EF4-FFF2-40B4-BE49-F238E27FC236}">
                            <a16:creationId xmlns:a16="http://schemas.microsoft.com/office/drawing/2014/main" id="{1C85AB88-AEE2-763D-5BC6-2306AC443EE2}"/>
                          </a:ext>
                        </a:extLst>
                      </p:cNvPr>
                      <p:cNvPicPr/>
                      <p:nvPr/>
                    </p:nvPicPr>
                    <p:blipFill>
                      <a:blip r:embed="rId4"/>
                      <a:stretch>
                        <a:fillRect/>
                      </a:stretch>
                    </p:blipFill>
                    <p:spPr>
                      <a:xfrm>
                        <a:off x="368074" y="4383396"/>
                        <a:ext cx="11455852" cy="2483593"/>
                      </a:xfrm>
                      <a:prstGeom prst="rect">
                        <a:avLst/>
                      </a:prstGeom>
                    </p:spPr>
                  </p:pic>
                </p:oleObj>
              </mc:Fallback>
            </mc:AlternateContent>
          </a:graphicData>
        </a:graphic>
      </p:graphicFrame>
      <p:grpSp>
        <p:nvGrpSpPr>
          <p:cNvPr id="6" name="Group 5">
            <a:extLst>
              <a:ext uri="{FF2B5EF4-FFF2-40B4-BE49-F238E27FC236}">
                <a16:creationId xmlns:a16="http://schemas.microsoft.com/office/drawing/2014/main" id="{E6021749-E326-6753-D38F-F19752C38CA7}"/>
              </a:ext>
            </a:extLst>
          </p:cNvPr>
          <p:cNvGrpSpPr/>
          <p:nvPr/>
        </p:nvGrpSpPr>
        <p:grpSpPr>
          <a:xfrm>
            <a:off x="275858" y="2209770"/>
            <a:ext cx="4033944" cy="2038350"/>
            <a:chOff x="10153650" y="990540"/>
            <a:chExt cx="4033944" cy="2038350"/>
          </a:xfrm>
        </p:grpSpPr>
        <p:pic>
          <p:nvPicPr>
            <p:cNvPr id="7" name="Picture 6">
              <a:extLst>
                <a:ext uri="{FF2B5EF4-FFF2-40B4-BE49-F238E27FC236}">
                  <a16:creationId xmlns:a16="http://schemas.microsoft.com/office/drawing/2014/main" id="{CED67CAE-DBAD-C473-4244-E24F86A149A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153650" y="990540"/>
              <a:ext cx="2038350" cy="2038350"/>
            </a:xfrm>
            <a:prstGeom prst="rect">
              <a:avLst/>
            </a:prstGeom>
          </p:spPr>
        </p:pic>
        <p:sp>
          <p:nvSpPr>
            <p:cNvPr id="8" name="TextBox 7">
              <a:extLst>
                <a:ext uri="{FF2B5EF4-FFF2-40B4-BE49-F238E27FC236}">
                  <a16:creationId xmlns:a16="http://schemas.microsoft.com/office/drawing/2014/main" id="{AF8BB17F-71BA-93CC-500F-D8FCE7D0C957}"/>
                </a:ext>
              </a:extLst>
            </p:cNvPr>
            <p:cNvSpPr txBox="1"/>
            <p:nvPr/>
          </p:nvSpPr>
          <p:spPr>
            <a:xfrm>
              <a:off x="12123759" y="2628780"/>
              <a:ext cx="2063835" cy="400110"/>
            </a:xfrm>
            <a:prstGeom prst="rect">
              <a:avLst/>
            </a:prstGeom>
            <a:noFill/>
          </p:spPr>
          <p:txBody>
            <a:bodyPr wrap="none" rtlCol="0">
              <a:spAutoFit/>
            </a:bodyPr>
            <a:lstStyle/>
            <a:p>
              <a:pPr algn="r"/>
              <a:r>
                <a:rPr lang="en-GB" sz="2000" dirty="0">
                  <a:solidFill>
                    <a:srgbClr val="7D1D9C"/>
                  </a:solidFill>
                </a:rPr>
                <a:t>Perez et al. (2024)</a:t>
              </a:r>
            </a:p>
          </p:txBody>
        </p:sp>
      </p:grpSp>
      <p:pic>
        <p:nvPicPr>
          <p:cNvPr id="12" name="Picture 11">
            <a:extLst>
              <a:ext uri="{FF2B5EF4-FFF2-40B4-BE49-F238E27FC236}">
                <a16:creationId xmlns:a16="http://schemas.microsoft.com/office/drawing/2014/main" id="{37594119-E3C6-07FD-D289-7876DAA70577}"/>
              </a:ext>
            </a:extLst>
          </p:cNvPr>
          <p:cNvPicPr>
            <a:picLocks noChangeAspect="1"/>
          </p:cNvPicPr>
          <p:nvPr/>
        </p:nvPicPr>
        <p:blipFill>
          <a:blip r:embed="rId6"/>
          <a:stretch>
            <a:fillRect/>
          </a:stretch>
        </p:blipFill>
        <p:spPr>
          <a:xfrm>
            <a:off x="6096000" y="1005568"/>
            <a:ext cx="3034471" cy="5474349"/>
          </a:xfrm>
          <a:prstGeom prst="rect">
            <a:avLst/>
          </a:prstGeom>
        </p:spPr>
      </p:pic>
      <p:pic>
        <p:nvPicPr>
          <p:cNvPr id="14" name="Picture 13">
            <a:extLst>
              <a:ext uri="{FF2B5EF4-FFF2-40B4-BE49-F238E27FC236}">
                <a16:creationId xmlns:a16="http://schemas.microsoft.com/office/drawing/2014/main" id="{413DEC18-F083-8FCE-EFE1-89569AF8FA89}"/>
              </a:ext>
            </a:extLst>
          </p:cNvPr>
          <p:cNvPicPr>
            <a:picLocks noChangeAspect="1"/>
          </p:cNvPicPr>
          <p:nvPr/>
        </p:nvPicPr>
        <p:blipFill>
          <a:blip r:embed="rId7"/>
          <a:stretch>
            <a:fillRect/>
          </a:stretch>
        </p:blipFill>
        <p:spPr>
          <a:xfrm>
            <a:off x="9234280" y="1535761"/>
            <a:ext cx="2957720" cy="4944156"/>
          </a:xfrm>
          <a:prstGeom prst="rect">
            <a:avLst/>
          </a:prstGeom>
        </p:spPr>
      </p:pic>
    </p:spTree>
    <p:extLst>
      <p:ext uri="{BB962C8B-B14F-4D97-AF65-F5344CB8AC3E}">
        <p14:creationId xmlns:p14="http://schemas.microsoft.com/office/powerpoint/2010/main" val="382440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Dan's Imperial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9050">
          <a:tailEnd type="triangle" w="lg" len="lg"/>
        </a:ln>
      </a:spPr>
      <a:bodyPr/>
      <a:lstStyle/>
      <a:style>
        <a:lnRef idx="1">
          <a:schemeClr val="dk1"/>
        </a:lnRef>
        <a:fillRef idx="0">
          <a:schemeClr val="dk1"/>
        </a:fillRef>
        <a:effectRef idx="0">
          <a:schemeClr val="dk1"/>
        </a:effectRef>
        <a:fontRef idx="minor">
          <a:schemeClr val="tx1"/>
        </a:fontRef>
      </a:style>
    </a:lnDef>
    <a:txDef>
      <a:spPr>
        <a:noFill/>
      </a:spPr>
      <a:bodyPr wrap="none" rtlCol="0">
        <a:spAutoFit/>
      </a:bodyPr>
      <a:lstStyle>
        <a:defPPr algn="l">
          <a:defRPr sz="2000" dirty="0"/>
        </a:defPPr>
      </a:lstStyle>
    </a:txDef>
  </a:objectDefaults>
  <a:extraClrSchemeLst/>
  <a:extLst>
    <a:ext uri="{05A4C25C-085E-4340-85A3-A5531E510DB2}">
      <thm15:themeFamily xmlns:thm15="http://schemas.microsoft.com/office/thememl/2012/main" name="Dan's Imperial Theme" id="{1E446DD1-5114-4E0D-97F9-E2C08BC92A25}" vid="{D46550DC-1CC9-4558-A13D-60590594704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91CC75529FAA34B987F048466488DEE" ma:contentTypeVersion="12" ma:contentTypeDescription="Create a new document." ma:contentTypeScope="" ma:versionID="5329aef109aa5aa9e3db0d24e7b9cff2">
  <xsd:schema xmlns:xsd="http://www.w3.org/2001/XMLSchema" xmlns:xs="http://www.w3.org/2001/XMLSchema" xmlns:p="http://schemas.microsoft.com/office/2006/metadata/properties" xmlns:ns3="aa581938-aaa6-48f1-a8e7-9621bfb675f9" xmlns:ns4="d8630c02-d2e0-4840-9905-f8c4ead66a0b" targetNamespace="http://schemas.microsoft.com/office/2006/metadata/properties" ma:root="true" ma:fieldsID="4e15df3176585f9f88ac5eabf5427fe6" ns3:_="" ns4:_="">
    <xsd:import namespace="aa581938-aaa6-48f1-a8e7-9621bfb675f9"/>
    <xsd:import namespace="d8630c02-d2e0-4840-9905-f8c4ead66a0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Locatio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581938-aaa6-48f1-a8e7-9621bfb675f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8630c02-d2e0-4840-9905-f8c4ead66a0b"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SharingHintHash" ma:index="12"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266F99-3D34-4DAB-8804-6766DB7E7E99}">
  <ds:schemaRefs>
    <ds:schemaRef ds:uri="http://purl.org/dc/elements/1.1/"/>
    <ds:schemaRef ds:uri="http://schemas.microsoft.com/office/2006/documentManagement/types"/>
    <ds:schemaRef ds:uri="http://schemas.microsoft.com/office/infopath/2007/PartnerControls"/>
    <ds:schemaRef ds:uri="aa581938-aaa6-48f1-a8e7-9621bfb675f9"/>
    <ds:schemaRef ds:uri="http://schemas.microsoft.com/office/2006/metadata/properties"/>
    <ds:schemaRef ds:uri="http://purl.org/dc/terms/"/>
    <ds:schemaRef ds:uri="d8630c02-d2e0-4840-9905-f8c4ead66a0b"/>
    <ds:schemaRef ds:uri="http://purl.org/dc/dcmitype/"/>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4181AB0-286B-4AD6-9BFC-9B94AE67581E}">
  <ds:schemaRefs>
    <ds:schemaRef ds:uri="http://schemas.microsoft.com/sharepoint/v3/contenttype/forms"/>
  </ds:schemaRefs>
</ds:datastoreItem>
</file>

<file path=customXml/itemProps3.xml><?xml version="1.0" encoding="utf-8"?>
<ds:datastoreItem xmlns:ds="http://schemas.openxmlformats.org/officeDocument/2006/customXml" ds:itemID="{CFD60540-4304-4942-BC3E-34C3695C95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581938-aaa6-48f1-a8e7-9621bfb675f9"/>
    <ds:schemaRef ds:uri="d8630c02-d2e0-4840-9905-f8c4ead66a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2021 - WWN - Neural heterogeneity promotes robust learning</Template>
  <TotalTime>0</TotalTime>
  <Words>4514</Words>
  <Application>Microsoft Office PowerPoint</Application>
  <PresentationFormat>Widescreen</PresentationFormat>
  <Paragraphs>243</Paragraphs>
  <Slides>13</Slides>
  <Notes>12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0" baseType="lpstr">
      <vt:lpstr>Calibri</vt:lpstr>
      <vt:lpstr>Wingdings</vt:lpstr>
      <vt:lpstr>Cambria Math</vt:lpstr>
      <vt:lpstr>Calibri Light</vt:lpstr>
      <vt:lpstr>Arial</vt:lpstr>
      <vt:lpstr>Dan's Imperial Theme</vt:lpstr>
      <vt:lpstr>Image</vt:lpstr>
      <vt:lpstr>Spikes are cool again! What’s next?</vt:lpstr>
      <vt:lpstr>My own spike history</vt:lpstr>
      <vt:lpstr>My own spike history 2</vt:lpstr>
      <vt:lpstr>Why spikes?</vt:lpstr>
      <vt:lpstr>Why spikes? (2)</vt:lpstr>
      <vt:lpstr>Nonlinearity and temporal dynamics</vt:lpstr>
      <vt:lpstr>Nonlinearity and temporal dynamics</vt:lpstr>
      <vt:lpstr>Nonlinearity and temporal dynamics</vt:lpstr>
      <vt:lpstr>Heterogeneity</vt:lpstr>
      <vt:lpstr>Sparsity</vt:lpstr>
      <vt:lpstr>Why is there modular structure in the brain?</vt:lpstr>
      <vt:lpstr>Challenges</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a “spiking” neural network and why should I care?</dc:title>
  <dc:creator>Goodman, Daniel F M</dc:creator>
  <cp:lastModifiedBy>Goodman, Daniel F M</cp:lastModifiedBy>
  <cp:revision>8</cp:revision>
  <dcterms:created xsi:type="dcterms:W3CDTF">2022-01-18T14:59:46Z</dcterms:created>
  <dcterms:modified xsi:type="dcterms:W3CDTF">2025-03-06T14:51:40Z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0x010100091CC75529FAA34B987F048466488DEE</vt:lpwstr>
  </property>
</Properties>
</file>