
<file path=[Content_Types].xml><?xml version="1.0" encoding="utf-8"?>
<Types xmlns="http://schemas.openxmlformats.org/package/2006/content-types">
  <Default Extension="bin" ContentType="application/vnd.openxmlformats-officedocument.oleObject"/>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3.xml" ContentType="application/vnd.openxmlformats-officedocument.presentationml.tags+xml"/>
  <Override PartName="/ppt/notesSlides/notesSlide6.xml" ContentType="application/vnd.openxmlformats-officedocument.presentationml.notesSlide+xml"/>
  <Override PartName="/ppt/tags/tag4.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4"/>
  </p:sldMasterIdLst>
  <p:notesMasterIdLst>
    <p:notesMasterId r:id="rId30"/>
  </p:notesMasterIdLst>
  <p:sldIdLst>
    <p:sldId id="256" r:id="rId5"/>
    <p:sldId id="257" r:id="rId6"/>
    <p:sldId id="258" r:id="rId7"/>
    <p:sldId id="260" r:id="rId8"/>
    <p:sldId id="267" r:id="rId9"/>
    <p:sldId id="268" r:id="rId10"/>
    <p:sldId id="269" r:id="rId11"/>
    <p:sldId id="259" r:id="rId12"/>
    <p:sldId id="270" r:id="rId13"/>
    <p:sldId id="271" r:id="rId14"/>
    <p:sldId id="272" r:id="rId15"/>
    <p:sldId id="273" r:id="rId16"/>
    <p:sldId id="274" r:id="rId17"/>
    <p:sldId id="275" r:id="rId18"/>
    <p:sldId id="289" r:id="rId19"/>
    <p:sldId id="262" r:id="rId20"/>
    <p:sldId id="263" r:id="rId21"/>
    <p:sldId id="264" r:id="rId22"/>
    <p:sldId id="290" r:id="rId23"/>
    <p:sldId id="291" r:id="rId24"/>
    <p:sldId id="292" r:id="rId25"/>
    <p:sldId id="293" r:id="rId26"/>
    <p:sldId id="294" r:id="rId27"/>
    <p:sldId id="295" r:id="rId28"/>
    <p:sldId id="296" r:id="rId29"/>
  </p:sldIdLst>
  <p:sldSz cx="12192000" cy="6858000"/>
  <p:notesSz cx="6858000" cy="9144000"/>
  <p:embeddedFontLst>
    <p:embeddedFont>
      <p:font typeface="Cambria Math" panose="02040503050406030204" pitchFamily="18" charset="0"/>
      <p:regular r:id="rId3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2CBF9"/>
    <a:srgbClr val="7B68EE"/>
    <a:srgbClr val="FF9900"/>
    <a:srgbClr val="7D1D9C"/>
    <a:srgbClr val="1CB478"/>
    <a:srgbClr val="929292"/>
    <a:srgbClr val="FFFFFF"/>
    <a:srgbClr val="000080"/>
    <a:srgbClr val="0000CD"/>
    <a:srgbClr val="3B719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244F7D-AA02-4114-8EAE-0E78895C1A97}" v="1" dt="2026-07-15T10:43:48.343"/>
    <p1510:client id="{CA735818-8B3B-45A8-9BEE-4558E074811F}" v="344" dt="2026-07-14T16:47:31.99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0395" autoAdjust="0"/>
  </p:normalViewPr>
  <p:slideViewPr>
    <p:cSldViewPr snapToGrid="0">
      <p:cViewPr>
        <p:scale>
          <a:sx n="77" d="100"/>
          <a:sy n="77" d="100"/>
        </p:scale>
        <p:origin x="114" y="57"/>
      </p:cViewPr>
      <p:guideLst/>
    </p:cSldViewPr>
  </p:slideViewPr>
  <p:notesTextViewPr>
    <p:cViewPr>
      <p:scale>
        <a:sx n="3" d="2"/>
        <a:sy n="3" d="2"/>
      </p:scale>
      <p:origin x="0" y="0"/>
    </p:cViewPr>
  </p:notesTextViewPr>
  <p:notesViewPr>
    <p:cSldViewPr snapToGrid="0">
      <p:cViewPr varScale="1">
        <p:scale>
          <a:sx n="85" d="100"/>
          <a:sy n="85" d="100"/>
        </p:scale>
        <p:origin x="3888"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1.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oodman, Dan" userId="3856083d-7deb-434e-baee-35426c02f58e" providerId="ADAL" clId="{C97C92AB-C3B2-416F-B493-D5EF17F60F5A}"/>
    <pc:docChg chg="undo custSel addSld delSld modSld">
      <pc:chgData name="Goodman, Dan" userId="3856083d-7deb-434e-baee-35426c02f58e" providerId="ADAL" clId="{C97C92AB-C3B2-416F-B493-D5EF17F60F5A}" dt="2026-07-14T16:48:31.086" v="5409" actId="122"/>
      <pc:docMkLst>
        <pc:docMk/>
      </pc:docMkLst>
      <pc:sldChg chg="modSp mod">
        <pc:chgData name="Goodman, Dan" userId="3856083d-7deb-434e-baee-35426c02f58e" providerId="ADAL" clId="{C97C92AB-C3B2-416F-B493-D5EF17F60F5A}" dt="2026-07-14T14:14:05.311" v="1872" actId="404"/>
        <pc:sldMkLst>
          <pc:docMk/>
          <pc:sldMk cId="304400715" sldId="256"/>
        </pc:sldMkLst>
        <pc:spChg chg="mod">
          <ac:chgData name="Goodman, Dan" userId="3856083d-7deb-434e-baee-35426c02f58e" providerId="ADAL" clId="{C97C92AB-C3B2-416F-B493-D5EF17F60F5A}" dt="2026-07-14T14:14:05.311" v="1872" actId="404"/>
          <ac:spMkLst>
            <pc:docMk/>
            <pc:sldMk cId="304400715" sldId="256"/>
            <ac:spMk id="2" creationId="{600D58D3-021C-429A-BBEA-917A6E431D9B}"/>
          </ac:spMkLst>
        </pc:spChg>
      </pc:sldChg>
      <pc:sldChg chg="modSp new mod modAnim">
        <pc:chgData name="Goodman, Dan" userId="3856083d-7deb-434e-baee-35426c02f58e" providerId="ADAL" clId="{C97C92AB-C3B2-416F-B493-D5EF17F60F5A}" dt="2026-07-14T15:55:33.895" v="5018"/>
        <pc:sldMkLst>
          <pc:docMk/>
          <pc:sldMk cId="2401008733" sldId="257"/>
        </pc:sldMkLst>
        <pc:spChg chg="mod">
          <ac:chgData name="Goodman, Dan" userId="3856083d-7deb-434e-baee-35426c02f58e" providerId="ADAL" clId="{C97C92AB-C3B2-416F-B493-D5EF17F60F5A}" dt="2026-07-14T13:38:39.076" v="34" actId="20577"/>
          <ac:spMkLst>
            <pc:docMk/>
            <pc:sldMk cId="2401008733" sldId="257"/>
            <ac:spMk id="2" creationId="{67FFF6F4-5EFE-2592-8224-BD20CB220A0C}"/>
          </ac:spMkLst>
        </pc:spChg>
        <pc:spChg chg="mod">
          <ac:chgData name="Goodman, Dan" userId="3856083d-7deb-434e-baee-35426c02f58e" providerId="ADAL" clId="{C97C92AB-C3B2-416F-B493-D5EF17F60F5A}" dt="2026-07-14T14:10:46.617" v="1710" actId="207"/>
          <ac:spMkLst>
            <pc:docMk/>
            <pc:sldMk cId="2401008733" sldId="257"/>
            <ac:spMk id="3" creationId="{29702DD0-06D8-9DAB-3EC5-C99821A521EA}"/>
          </ac:spMkLst>
        </pc:spChg>
      </pc:sldChg>
      <pc:sldChg chg="modSp new mod modAnim">
        <pc:chgData name="Goodman, Dan" userId="3856083d-7deb-434e-baee-35426c02f58e" providerId="ADAL" clId="{C97C92AB-C3B2-416F-B493-D5EF17F60F5A}" dt="2026-07-14T15:56:46.280" v="5022" actId="207"/>
        <pc:sldMkLst>
          <pc:docMk/>
          <pc:sldMk cId="2125002403" sldId="258"/>
        </pc:sldMkLst>
        <pc:spChg chg="mod">
          <ac:chgData name="Goodman, Dan" userId="3856083d-7deb-434e-baee-35426c02f58e" providerId="ADAL" clId="{C97C92AB-C3B2-416F-B493-D5EF17F60F5A}" dt="2026-07-14T13:51:14.473" v="829" actId="20577"/>
          <ac:spMkLst>
            <pc:docMk/>
            <pc:sldMk cId="2125002403" sldId="258"/>
            <ac:spMk id="2" creationId="{860C3FF6-F06B-F0E2-7016-C902EAE742B1}"/>
          </ac:spMkLst>
        </pc:spChg>
        <pc:spChg chg="mod">
          <ac:chgData name="Goodman, Dan" userId="3856083d-7deb-434e-baee-35426c02f58e" providerId="ADAL" clId="{C97C92AB-C3B2-416F-B493-D5EF17F60F5A}" dt="2026-07-14T15:56:46.280" v="5022" actId="207"/>
          <ac:spMkLst>
            <pc:docMk/>
            <pc:sldMk cId="2125002403" sldId="258"/>
            <ac:spMk id="3" creationId="{DA127044-1003-D24B-BDB7-115ACA884CAD}"/>
          </ac:spMkLst>
        </pc:spChg>
      </pc:sldChg>
      <pc:sldChg chg="addSp delSp modSp new del mod">
        <pc:chgData name="Goodman, Dan" userId="3856083d-7deb-434e-baee-35426c02f58e" providerId="ADAL" clId="{C97C92AB-C3B2-416F-B493-D5EF17F60F5A}" dt="2026-07-14T14:21:12.375" v="2052" actId="47"/>
        <pc:sldMkLst>
          <pc:docMk/>
          <pc:sldMk cId="1371457683" sldId="259"/>
        </pc:sldMkLst>
        <pc:spChg chg="mod">
          <ac:chgData name="Goodman, Dan" userId="3856083d-7deb-434e-baee-35426c02f58e" providerId="ADAL" clId="{C97C92AB-C3B2-416F-B493-D5EF17F60F5A}" dt="2026-07-14T14:16:07.200" v="1916" actId="20577"/>
          <ac:spMkLst>
            <pc:docMk/>
            <pc:sldMk cId="1371457683" sldId="259"/>
            <ac:spMk id="2" creationId="{D01C9FAD-8F26-07F4-78B8-2D20DFEC7250}"/>
          </ac:spMkLst>
        </pc:spChg>
        <pc:spChg chg="del">
          <ac:chgData name="Goodman, Dan" userId="3856083d-7deb-434e-baee-35426c02f58e" providerId="ADAL" clId="{C97C92AB-C3B2-416F-B493-D5EF17F60F5A}" dt="2026-07-14T14:16:15.069" v="1917" actId="478"/>
          <ac:spMkLst>
            <pc:docMk/>
            <pc:sldMk cId="1371457683" sldId="259"/>
            <ac:spMk id="3" creationId="{FD105D7F-9D3B-1813-A4B0-AFBE3CD5609C}"/>
          </ac:spMkLst>
        </pc:spChg>
        <pc:spChg chg="add del">
          <ac:chgData name="Goodman, Dan" userId="3856083d-7deb-434e-baee-35426c02f58e" providerId="ADAL" clId="{C97C92AB-C3B2-416F-B493-D5EF17F60F5A}" dt="2026-07-14T14:17:48.870" v="1919" actId="22"/>
          <ac:spMkLst>
            <pc:docMk/>
            <pc:sldMk cId="1371457683" sldId="259"/>
            <ac:spMk id="5" creationId="{3BD66E63-F701-738E-2155-26E41FEB535C}"/>
          </ac:spMkLst>
        </pc:spChg>
      </pc:sldChg>
      <pc:sldChg chg="delSp modSp add mod addAnim delAnim">
        <pc:chgData name="Goodman, Dan" userId="3856083d-7deb-434e-baee-35426c02f58e" providerId="ADAL" clId="{C97C92AB-C3B2-416F-B493-D5EF17F60F5A}" dt="2026-07-14T16:09:42.936" v="5064"/>
        <pc:sldMkLst>
          <pc:docMk/>
          <pc:sldMk cId="2035184930" sldId="259"/>
        </pc:sldMkLst>
        <pc:spChg chg="mod">
          <ac:chgData name="Goodman, Dan" userId="3856083d-7deb-434e-baee-35426c02f58e" providerId="ADAL" clId="{C97C92AB-C3B2-416F-B493-D5EF17F60F5A}" dt="2026-07-14T14:29:48.276" v="2133" actId="1076"/>
          <ac:spMkLst>
            <pc:docMk/>
            <pc:sldMk cId="2035184930" sldId="259"/>
            <ac:spMk id="2" creationId="{B3D20DBA-F942-F8F9-5ADD-FD1530BC56E3}"/>
          </ac:spMkLst>
        </pc:spChg>
        <pc:spChg chg="mod">
          <ac:chgData name="Goodman, Dan" userId="3856083d-7deb-434e-baee-35426c02f58e" providerId="ADAL" clId="{C97C92AB-C3B2-416F-B493-D5EF17F60F5A}" dt="2026-07-14T14:29:48.276" v="2133" actId="1076"/>
          <ac:spMkLst>
            <pc:docMk/>
            <pc:sldMk cId="2035184930" sldId="259"/>
            <ac:spMk id="3" creationId="{8C978421-CE1D-E80F-90E7-4C4C70436F52}"/>
          </ac:spMkLst>
        </pc:spChg>
        <pc:spChg chg="mod">
          <ac:chgData name="Goodman, Dan" userId="3856083d-7deb-434e-baee-35426c02f58e" providerId="ADAL" clId="{C97C92AB-C3B2-416F-B493-D5EF17F60F5A}" dt="2026-07-14T14:29:26.076" v="2129" actId="113"/>
          <ac:spMkLst>
            <pc:docMk/>
            <pc:sldMk cId="2035184930" sldId="259"/>
            <ac:spMk id="4" creationId="{220F0135-CC52-EB18-CB0B-5335E947DD8E}"/>
          </ac:spMkLst>
        </pc:spChg>
        <pc:spChg chg="mod">
          <ac:chgData name="Goodman, Dan" userId="3856083d-7deb-434e-baee-35426c02f58e" providerId="ADAL" clId="{C97C92AB-C3B2-416F-B493-D5EF17F60F5A}" dt="2026-07-14T14:29:38.667" v="2131" actId="20577"/>
          <ac:spMkLst>
            <pc:docMk/>
            <pc:sldMk cId="2035184930" sldId="259"/>
            <ac:spMk id="5" creationId="{1357973F-A7D4-1E73-8093-5591F6BF67C6}"/>
          </ac:spMkLst>
        </pc:spChg>
        <pc:spChg chg="mod">
          <ac:chgData name="Goodman, Dan" userId="3856083d-7deb-434e-baee-35426c02f58e" providerId="ADAL" clId="{C97C92AB-C3B2-416F-B493-D5EF17F60F5A}" dt="2026-07-14T14:33:36.532" v="2134" actId="1076"/>
          <ac:spMkLst>
            <pc:docMk/>
            <pc:sldMk cId="2035184930" sldId="259"/>
            <ac:spMk id="20" creationId="{53C3FEDA-61AB-888E-626B-D6C3C8C9E618}"/>
          </ac:spMkLst>
        </pc:spChg>
        <pc:picChg chg="del">
          <ac:chgData name="Goodman, Dan" userId="3856083d-7deb-434e-baee-35426c02f58e" providerId="ADAL" clId="{C97C92AB-C3B2-416F-B493-D5EF17F60F5A}" dt="2026-07-14T14:29:42.557" v="2132" actId="478"/>
          <ac:picMkLst>
            <pc:docMk/>
            <pc:sldMk cId="2035184930" sldId="259"/>
            <ac:picMk id="17" creationId="{B14ECE2B-E55C-85EB-8EBB-8F197476A01B}"/>
          </ac:picMkLst>
        </pc:picChg>
      </pc:sldChg>
      <pc:sldChg chg="addSp delSp modSp add mod addAnim delAnim modAnim">
        <pc:chgData name="Goodman, Dan" userId="3856083d-7deb-434e-baee-35426c02f58e" providerId="ADAL" clId="{C97C92AB-C3B2-416F-B493-D5EF17F60F5A}" dt="2026-07-14T15:58:00.623" v="5026"/>
        <pc:sldMkLst>
          <pc:docMk/>
          <pc:sldMk cId="2166045740" sldId="260"/>
        </pc:sldMkLst>
        <pc:spChg chg="add mod">
          <ac:chgData name="Goodman, Dan" userId="3856083d-7deb-434e-baee-35426c02f58e" providerId="ADAL" clId="{C97C92AB-C3B2-416F-B493-D5EF17F60F5A}" dt="2026-07-14T14:24:16.237" v="2098" actId="164"/>
          <ac:spMkLst>
            <pc:docMk/>
            <pc:sldMk cId="2166045740" sldId="260"/>
            <ac:spMk id="2" creationId="{E4D0B8A3-0098-1E69-9393-55EE5A04B8BA}"/>
          </ac:spMkLst>
        </pc:spChg>
        <pc:spChg chg="mod">
          <ac:chgData name="Goodman, Dan" userId="3856083d-7deb-434e-baee-35426c02f58e" providerId="ADAL" clId="{C97C92AB-C3B2-416F-B493-D5EF17F60F5A}" dt="2026-07-14T14:19:25.985" v="1981" actId="6549"/>
          <ac:spMkLst>
            <pc:docMk/>
            <pc:sldMk cId="2166045740" sldId="260"/>
            <ac:spMk id="4" creationId="{220F0135-CC52-EB18-CB0B-5335E947DD8E}"/>
          </ac:spMkLst>
        </pc:spChg>
        <pc:spChg chg="mod">
          <ac:chgData name="Goodman, Dan" userId="3856083d-7deb-434e-baee-35426c02f58e" providerId="ADAL" clId="{C97C92AB-C3B2-416F-B493-D5EF17F60F5A}" dt="2026-07-14T14:28:24.736" v="2122" actId="12"/>
          <ac:spMkLst>
            <pc:docMk/>
            <pc:sldMk cId="2166045740" sldId="260"/>
            <ac:spMk id="5" creationId="{1357973F-A7D4-1E73-8093-5591F6BF67C6}"/>
          </ac:spMkLst>
        </pc:spChg>
        <pc:spChg chg="add del mod">
          <ac:chgData name="Goodman, Dan" userId="3856083d-7deb-434e-baee-35426c02f58e" providerId="ADAL" clId="{C97C92AB-C3B2-416F-B493-D5EF17F60F5A}" dt="2026-07-14T14:23:15.946" v="2074" actId="478"/>
          <ac:spMkLst>
            <pc:docMk/>
            <pc:sldMk cId="2166045740" sldId="260"/>
            <ac:spMk id="15" creationId="{29BC1D74-6067-F5A1-AC24-86A1DB95F933}"/>
          </ac:spMkLst>
        </pc:spChg>
        <pc:spChg chg="add mod">
          <ac:chgData name="Goodman, Dan" userId="3856083d-7deb-434e-baee-35426c02f58e" providerId="ADAL" clId="{C97C92AB-C3B2-416F-B493-D5EF17F60F5A}" dt="2026-07-14T14:24:16.237" v="2098" actId="164"/>
          <ac:spMkLst>
            <pc:docMk/>
            <pc:sldMk cId="2166045740" sldId="260"/>
            <ac:spMk id="16" creationId="{8E4AB347-8C0E-AE3B-9F7A-C285EABB26FC}"/>
          </ac:spMkLst>
        </pc:spChg>
        <pc:spChg chg="add mod">
          <ac:chgData name="Goodman, Dan" userId="3856083d-7deb-434e-baee-35426c02f58e" providerId="ADAL" clId="{C97C92AB-C3B2-416F-B493-D5EF17F60F5A}" dt="2026-07-14T14:24:16.237" v="2098" actId="164"/>
          <ac:spMkLst>
            <pc:docMk/>
            <pc:sldMk cId="2166045740" sldId="260"/>
            <ac:spMk id="18" creationId="{BB493F5F-2F99-F3C7-4945-1B5D47E4D5B1}"/>
          </ac:spMkLst>
        </pc:spChg>
        <pc:spChg chg="add mod">
          <ac:chgData name="Goodman, Dan" userId="3856083d-7deb-434e-baee-35426c02f58e" providerId="ADAL" clId="{C97C92AB-C3B2-416F-B493-D5EF17F60F5A}" dt="2026-07-14T14:24:16.237" v="2098" actId="164"/>
          <ac:spMkLst>
            <pc:docMk/>
            <pc:sldMk cId="2166045740" sldId="260"/>
            <ac:spMk id="20" creationId="{B93E6384-B696-1C7F-5B77-41AE63E5450F}"/>
          </ac:spMkLst>
        </pc:spChg>
        <pc:grpChg chg="del">
          <ac:chgData name="Goodman, Dan" userId="3856083d-7deb-434e-baee-35426c02f58e" providerId="ADAL" clId="{C97C92AB-C3B2-416F-B493-D5EF17F60F5A}" dt="2026-07-14T14:18:17.099" v="1923" actId="478"/>
          <ac:grpSpMkLst>
            <pc:docMk/>
            <pc:sldMk cId="2166045740" sldId="260"/>
            <ac:grpSpMk id="8" creationId="{B4BA74BC-D620-DB8C-EB9A-AE74E5B829A7}"/>
          </ac:grpSpMkLst>
        </pc:grpChg>
        <pc:grpChg chg="add mod">
          <ac:chgData name="Goodman, Dan" userId="3856083d-7deb-434e-baee-35426c02f58e" providerId="ADAL" clId="{C97C92AB-C3B2-416F-B493-D5EF17F60F5A}" dt="2026-07-14T14:24:16.237" v="2098" actId="164"/>
          <ac:grpSpMkLst>
            <pc:docMk/>
            <pc:sldMk cId="2166045740" sldId="260"/>
            <ac:grpSpMk id="22" creationId="{9074A75C-C7AD-8F00-4BF0-BBA31154B0AE}"/>
          </ac:grpSpMkLst>
        </pc:grpChg>
        <pc:picChg chg="del">
          <ac:chgData name="Goodman, Dan" userId="3856083d-7deb-434e-baee-35426c02f58e" providerId="ADAL" clId="{C97C92AB-C3B2-416F-B493-D5EF17F60F5A}" dt="2026-07-14T14:18:17.632" v="1924" actId="478"/>
          <ac:picMkLst>
            <pc:docMk/>
            <pc:sldMk cId="2166045740" sldId="260"/>
            <ac:picMk id="14" creationId="{B08CF2EC-9D07-765A-1455-C646A4859F18}"/>
          </ac:picMkLst>
        </pc:picChg>
        <pc:picChg chg="mod">
          <ac:chgData name="Goodman, Dan" userId="3856083d-7deb-434e-baee-35426c02f58e" providerId="ADAL" clId="{C97C92AB-C3B2-416F-B493-D5EF17F60F5A}" dt="2026-07-14T14:28:21.097" v="2121" actId="14100"/>
          <ac:picMkLst>
            <pc:docMk/>
            <pc:sldMk cId="2166045740" sldId="260"/>
            <ac:picMk id="40" creationId="{C22A29D3-6D68-1916-E6F6-1CC7BBD06E21}"/>
          </ac:picMkLst>
        </pc:picChg>
        <pc:cxnChg chg="add mod">
          <ac:chgData name="Goodman, Dan" userId="3856083d-7deb-434e-baee-35426c02f58e" providerId="ADAL" clId="{C97C92AB-C3B2-416F-B493-D5EF17F60F5A}" dt="2026-07-14T14:24:16.237" v="2098" actId="164"/>
          <ac:cxnSpMkLst>
            <pc:docMk/>
            <pc:sldMk cId="2166045740" sldId="260"/>
            <ac:cxnSpMk id="6" creationId="{D64380D8-FF9C-BD13-D32C-27B6AD514276}"/>
          </ac:cxnSpMkLst>
        </pc:cxnChg>
        <pc:cxnChg chg="add del mod">
          <ac:chgData name="Goodman, Dan" userId="3856083d-7deb-434e-baee-35426c02f58e" providerId="ADAL" clId="{C97C92AB-C3B2-416F-B493-D5EF17F60F5A}" dt="2026-07-14T14:22:15.657" v="2060" actId="478"/>
          <ac:cxnSpMkLst>
            <pc:docMk/>
            <pc:sldMk cId="2166045740" sldId="260"/>
            <ac:cxnSpMk id="7" creationId="{9118AA37-6049-B000-5910-BEF6D86BE9AD}"/>
          </ac:cxnSpMkLst>
        </pc:cxnChg>
        <pc:cxnChg chg="add mod">
          <ac:chgData name="Goodman, Dan" userId="3856083d-7deb-434e-baee-35426c02f58e" providerId="ADAL" clId="{C97C92AB-C3B2-416F-B493-D5EF17F60F5A}" dt="2026-07-14T14:24:16.237" v="2098" actId="164"/>
          <ac:cxnSpMkLst>
            <pc:docMk/>
            <pc:sldMk cId="2166045740" sldId="260"/>
            <ac:cxnSpMk id="12" creationId="{76FA84AD-D78E-2AB7-792F-0EA1F629D885}"/>
          </ac:cxnSpMkLst>
        </pc:cxnChg>
        <pc:cxnChg chg="add mod">
          <ac:chgData name="Goodman, Dan" userId="3856083d-7deb-434e-baee-35426c02f58e" providerId="ADAL" clId="{C97C92AB-C3B2-416F-B493-D5EF17F60F5A}" dt="2026-07-14T14:24:16.237" v="2098" actId="164"/>
          <ac:cxnSpMkLst>
            <pc:docMk/>
            <pc:sldMk cId="2166045740" sldId="260"/>
            <ac:cxnSpMk id="13" creationId="{71BC010F-02C9-E50B-28B9-E36D10806E57}"/>
          </ac:cxnSpMkLst>
        </pc:cxnChg>
        <pc:cxnChg chg="add mod">
          <ac:chgData name="Goodman, Dan" userId="3856083d-7deb-434e-baee-35426c02f58e" providerId="ADAL" clId="{C97C92AB-C3B2-416F-B493-D5EF17F60F5A}" dt="2026-07-14T14:24:16.237" v="2098" actId="164"/>
          <ac:cxnSpMkLst>
            <pc:docMk/>
            <pc:sldMk cId="2166045740" sldId="260"/>
            <ac:cxnSpMk id="21" creationId="{A91C620A-D73E-2990-1CA8-A71A7868E685}"/>
          </ac:cxnSpMkLst>
        </pc:cxnChg>
      </pc:sldChg>
      <pc:sldChg chg="add">
        <pc:chgData name="Goodman, Dan" userId="3856083d-7deb-434e-baee-35426c02f58e" providerId="ADAL" clId="{C97C92AB-C3B2-416F-B493-D5EF17F60F5A}" dt="2026-07-14T15:16:12.223" v="3198"/>
        <pc:sldMkLst>
          <pc:docMk/>
          <pc:sldMk cId="3144650774" sldId="262"/>
        </pc:sldMkLst>
      </pc:sldChg>
      <pc:sldChg chg="add">
        <pc:chgData name="Goodman, Dan" userId="3856083d-7deb-434e-baee-35426c02f58e" providerId="ADAL" clId="{C97C92AB-C3B2-416F-B493-D5EF17F60F5A}" dt="2026-07-14T15:16:12.223" v="3198"/>
        <pc:sldMkLst>
          <pc:docMk/>
          <pc:sldMk cId="129687743" sldId="263"/>
        </pc:sldMkLst>
      </pc:sldChg>
      <pc:sldChg chg="add">
        <pc:chgData name="Goodman, Dan" userId="3856083d-7deb-434e-baee-35426c02f58e" providerId="ADAL" clId="{C97C92AB-C3B2-416F-B493-D5EF17F60F5A}" dt="2026-07-14T15:16:12.223" v="3198"/>
        <pc:sldMkLst>
          <pc:docMk/>
          <pc:sldMk cId="2077219861" sldId="264"/>
        </pc:sldMkLst>
      </pc:sldChg>
      <pc:sldChg chg="addSp delSp modSp add mod">
        <pc:chgData name="Goodman, Dan" userId="3856083d-7deb-434e-baee-35426c02f58e" providerId="ADAL" clId="{C97C92AB-C3B2-416F-B493-D5EF17F60F5A}" dt="2026-07-14T14:28:28.522" v="2123" actId="12"/>
        <pc:sldMkLst>
          <pc:docMk/>
          <pc:sldMk cId="527879610" sldId="267"/>
        </pc:sldMkLst>
        <pc:spChg chg="mod">
          <ac:chgData name="Goodman, Dan" userId="3856083d-7deb-434e-baee-35426c02f58e" providerId="ADAL" clId="{C97C92AB-C3B2-416F-B493-D5EF17F60F5A}" dt="2026-07-14T14:20:38.040" v="2048" actId="113"/>
          <ac:spMkLst>
            <pc:docMk/>
            <pc:sldMk cId="527879610" sldId="267"/>
            <ac:spMk id="4" creationId="{220F0135-CC52-EB18-CB0B-5335E947DD8E}"/>
          </ac:spMkLst>
        </pc:spChg>
        <pc:spChg chg="mod">
          <ac:chgData name="Goodman, Dan" userId="3856083d-7deb-434e-baee-35426c02f58e" providerId="ADAL" clId="{C97C92AB-C3B2-416F-B493-D5EF17F60F5A}" dt="2026-07-14T14:28:28.522" v="2123" actId="12"/>
          <ac:spMkLst>
            <pc:docMk/>
            <pc:sldMk cId="527879610" sldId="267"/>
            <ac:spMk id="5" creationId="{1357973F-A7D4-1E73-8093-5591F6BF67C6}"/>
          </ac:spMkLst>
        </pc:spChg>
        <pc:spChg chg="mod">
          <ac:chgData name="Goodman, Dan" userId="3856083d-7deb-434e-baee-35426c02f58e" providerId="ADAL" clId="{C97C92AB-C3B2-416F-B493-D5EF17F60F5A}" dt="2026-07-14T14:24:43.710" v="2100" actId="1076"/>
          <ac:spMkLst>
            <pc:docMk/>
            <pc:sldMk cId="527879610" sldId="267"/>
            <ac:spMk id="8" creationId="{EF6991C2-A229-FEF3-6022-3AC376D78DA8}"/>
          </ac:spMkLst>
        </pc:spChg>
        <pc:spChg chg="mod">
          <ac:chgData name="Goodman, Dan" userId="3856083d-7deb-434e-baee-35426c02f58e" providerId="ADAL" clId="{C97C92AB-C3B2-416F-B493-D5EF17F60F5A}" dt="2026-07-14T14:24:36.757" v="2099"/>
          <ac:spMkLst>
            <pc:docMk/>
            <pc:sldMk cId="527879610" sldId="267"/>
            <ac:spMk id="9" creationId="{62DF652E-D927-3507-E32E-2DB652DE4BF9}"/>
          </ac:spMkLst>
        </pc:spChg>
        <pc:spChg chg="mod">
          <ac:chgData name="Goodman, Dan" userId="3856083d-7deb-434e-baee-35426c02f58e" providerId="ADAL" clId="{C97C92AB-C3B2-416F-B493-D5EF17F60F5A}" dt="2026-07-14T14:24:36.757" v="2099"/>
          <ac:spMkLst>
            <pc:docMk/>
            <pc:sldMk cId="527879610" sldId="267"/>
            <ac:spMk id="14" creationId="{8DB5E580-9E45-1696-1B72-17C1F8B67B01}"/>
          </ac:spMkLst>
        </pc:spChg>
        <pc:spChg chg="mod">
          <ac:chgData name="Goodman, Dan" userId="3856083d-7deb-434e-baee-35426c02f58e" providerId="ADAL" clId="{C97C92AB-C3B2-416F-B493-D5EF17F60F5A}" dt="2026-07-14T14:24:36.757" v="2099"/>
          <ac:spMkLst>
            <pc:docMk/>
            <pc:sldMk cId="527879610" sldId="267"/>
            <ac:spMk id="16" creationId="{59486476-C2B5-186A-A134-51490D08C218}"/>
          </ac:spMkLst>
        </pc:spChg>
        <pc:spChg chg="mod">
          <ac:chgData name="Goodman, Dan" userId="3856083d-7deb-434e-baee-35426c02f58e" providerId="ADAL" clId="{C97C92AB-C3B2-416F-B493-D5EF17F60F5A}" dt="2026-07-14T14:24:36.757" v="2099"/>
          <ac:spMkLst>
            <pc:docMk/>
            <pc:sldMk cId="527879610" sldId="267"/>
            <ac:spMk id="17" creationId="{F08F330E-5A0B-1D0B-7AFB-D5624B7A73DF}"/>
          </ac:spMkLst>
        </pc:spChg>
        <pc:grpChg chg="add mod">
          <ac:chgData name="Goodman, Dan" userId="3856083d-7deb-434e-baee-35426c02f58e" providerId="ADAL" clId="{C97C92AB-C3B2-416F-B493-D5EF17F60F5A}" dt="2026-07-14T14:24:36.757" v="2099"/>
          <ac:grpSpMkLst>
            <pc:docMk/>
            <pc:sldMk cId="527879610" sldId="267"/>
            <ac:grpSpMk id="6" creationId="{014BBCEB-A8FC-AE18-13FB-523F47AC794A}"/>
          </ac:grpSpMkLst>
        </pc:grpChg>
        <pc:grpChg chg="del">
          <ac:chgData name="Goodman, Dan" userId="3856083d-7deb-434e-baee-35426c02f58e" providerId="ADAL" clId="{C97C92AB-C3B2-416F-B493-D5EF17F60F5A}" dt="2026-07-14T14:18:19.927" v="1925" actId="478"/>
          <ac:grpSpMkLst>
            <pc:docMk/>
            <pc:sldMk cId="527879610" sldId="267"/>
            <ac:grpSpMk id="7" creationId="{E54D623A-9901-4548-BCC5-F17D5AE1B99C}"/>
          </ac:grpSpMkLst>
        </pc:grpChg>
        <pc:picChg chg="mod">
          <ac:chgData name="Goodman, Dan" userId="3856083d-7deb-434e-baee-35426c02f58e" providerId="ADAL" clId="{C97C92AB-C3B2-416F-B493-D5EF17F60F5A}" dt="2026-07-14T14:18:42.463" v="1931" actId="14100"/>
          <ac:picMkLst>
            <pc:docMk/>
            <pc:sldMk cId="527879610" sldId="267"/>
            <ac:picMk id="10" creationId="{9885D844-FC74-56B1-2F5E-C2D3E1323329}"/>
          </ac:picMkLst>
        </pc:picChg>
        <pc:picChg chg="del">
          <ac:chgData name="Goodman, Dan" userId="3856083d-7deb-434e-baee-35426c02f58e" providerId="ADAL" clId="{C97C92AB-C3B2-416F-B493-D5EF17F60F5A}" dt="2026-07-14T14:18:20.522" v="1926" actId="478"/>
          <ac:picMkLst>
            <pc:docMk/>
            <pc:sldMk cId="527879610" sldId="267"/>
            <ac:picMk id="15" creationId="{536BD321-E2B2-7059-5973-78E1BFC49F26}"/>
          </ac:picMkLst>
        </pc:picChg>
        <pc:cxnChg chg="mod">
          <ac:chgData name="Goodman, Dan" userId="3856083d-7deb-434e-baee-35426c02f58e" providerId="ADAL" clId="{C97C92AB-C3B2-416F-B493-D5EF17F60F5A}" dt="2026-07-14T14:24:36.757" v="2099"/>
          <ac:cxnSpMkLst>
            <pc:docMk/>
            <pc:sldMk cId="527879610" sldId="267"/>
            <ac:cxnSpMk id="11" creationId="{E47CE154-2A5D-F543-87BB-DEE2988326D3}"/>
          </ac:cxnSpMkLst>
        </pc:cxnChg>
        <pc:cxnChg chg="mod">
          <ac:chgData name="Goodman, Dan" userId="3856083d-7deb-434e-baee-35426c02f58e" providerId="ADAL" clId="{C97C92AB-C3B2-416F-B493-D5EF17F60F5A}" dt="2026-07-14T14:24:36.757" v="2099"/>
          <ac:cxnSpMkLst>
            <pc:docMk/>
            <pc:sldMk cId="527879610" sldId="267"/>
            <ac:cxnSpMk id="12" creationId="{4098E039-0F0F-526A-EDAB-0FFF06EC9CAE}"/>
          </ac:cxnSpMkLst>
        </pc:cxnChg>
        <pc:cxnChg chg="mod">
          <ac:chgData name="Goodman, Dan" userId="3856083d-7deb-434e-baee-35426c02f58e" providerId="ADAL" clId="{C97C92AB-C3B2-416F-B493-D5EF17F60F5A}" dt="2026-07-14T14:24:36.757" v="2099"/>
          <ac:cxnSpMkLst>
            <pc:docMk/>
            <pc:sldMk cId="527879610" sldId="267"/>
            <ac:cxnSpMk id="13" creationId="{DE3E53A8-440C-5BE6-211F-F7EE74546439}"/>
          </ac:cxnSpMkLst>
        </pc:cxnChg>
        <pc:cxnChg chg="mod">
          <ac:chgData name="Goodman, Dan" userId="3856083d-7deb-434e-baee-35426c02f58e" providerId="ADAL" clId="{C97C92AB-C3B2-416F-B493-D5EF17F60F5A}" dt="2026-07-14T14:24:36.757" v="2099"/>
          <ac:cxnSpMkLst>
            <pc:docMk/>
            <pc:sldMk cId="527879610" sldId="267"/>
            <ac:cxnSpMk id="18" creationId="{8AD1A74D-4A94-75C2-DF2F-C47BA2EEFC9A}"/>
          </ac:cxnSpMkLst>
        </pc:cxnChg>
      </pc:sldChg>
      <pc:sldChg chg="delSp modSp add mod">
        <pc:chgData name="Goodman, Dan" userId="3856083d-7deb-434e-baee-35426c02f58e" providerId="ADAL" clId="{C97C92AB-C3B2-416F-B493-D5EF17F60F5A}" dt="2026-07-14T16:02:16.276" v="5041" actId="20577"/>
        <pc:sldMkLst>
          <pc:docMk/>
          <pc:sldMk cId="2192889796" sldId="268"/>
        </pc:sldMkLst>
        <pc:spChg chg="mod">
          <ac:chgData name="Goodman, Dan" userId="3856083d-7deb-434e-baee-35426c02f58e" providerId="ADAL" clId="{C97C92AB-C3B2-416F-B493-D5EF17F60F5A}" dt="2026-07-14T14:27:10.829" v="2109" actId="1076"/>
          <ac:spMkLst>
            <pc:docMk/>
            <pc:sldMk cId="2192889796" sldId="268"/>
            <ac:spMk id="2" creationId="{7C08B22E-E212-D296-D746-AA5E066D7AB5}"/>
          </ac:spMkLst>
        </pc:spChg>
        <pc:spChg chg="mod">
          <ac:chgData name="Goodman, Dan" userId="3856083d-7deb-434e-baee-35426c02f58e" providerId="ADAL" clId="{C97C92AB-C3B2-416F-B493-D5EF17F60F5A}" dt="2026-07-14T14:27:42.748" v="2116" actId="1076"/>
          <ac:spMkLst>
            <pc:docMk/>
            <pc:sldMk cId="2192889796" sldId="268"/>
            <ac:spMk id="3" creationId="{FF350B35-3255-5170-6D69-FB23E51866D8}"/>
          </ac:spMkLst>
        </pc:spChg>
        <pc:spChg chg="mod">
          <ac:chgData name="Goodman, Dan" userId="3856083d-7deb-434e-baee-35426c02f58e" providerId="ADAL" clId="{C97C92AB-C3B2-416F-B493-D5EF17F60F5A}" dt="2026-07-14T16:02:16.276" v="5041" actId="20577"/>
          <ac:spMkLst>
            <pc:docMk/>
            <pc:sldMk cId="2192889796" sldId="268"/>
            <ac:spMk id="4" creationId="{220F0135-CC52-EB18-CB0B-5335E947DD8E}"/>
          </ac:spMkLst>
        </pc:spChg>
        <pc:spChg chg="mod">
          <ac:chgData name="Goodman, Dan" userId="3856083d-7deb-434e-baee-35426c02f58e" providerId="ADAL" clId="{C97C92AB-C3B2-416F-B493-D5EF17F60F5A}" dt="2026-07-14T14:28:08.873" v="2120" actId="12"/>
          <ac:spMkLst>
            <pc:docMk/>
            <pc:sldMk cId="2192889796" sldId="268"/>
            <ac:spMk id="5" creationId="{1357973F-A7D4-1E73-8093-5591F6BF67C6}"/>
          </ac:spMkLst>
        </pc:spChg>
        <pc:spChg chg="mod">
          <ac:chgData name="Goodman, Dan" userId="3856083d-7deb-434e-baee-35426c02f58e" providerId="ADAL" clId="{C97C92AB-C3B2-416F-B493-D5EF17F60F5A}" dt="2026-07-14T14:27:10.829" v="2109" actId="1076"/>
          <ac:spMkLst>
            <pc:docMk/>
            <pc:sldMk cId="2192889796" sldId="268"/>
            <ac:spMk id="8" creationId="{9DBEB64B-0A14-FD6F-0EDF-0E2C981657C6}"/>
          </ac:spMkLst>
        </pc:spChg>
        <pc:picChg chg="del">
          <ac:chgData name="Goodman, Dan" userId="3856083d-7deb-434e-baee-35426c02f58e" providerId="ADAL" clId="{C97C92AB-C3B2-416F-B493-D5EF17F60F5A}" dt="2026-07-14T14:26:33.455" v="2105" actId="478"/>
          <ac:picMkLst>
            <pc:docMk/>
            <pc:sldMk cId="2192889796" sldId="268"/>
            <ac:picMk id="6" creationId="{870DBB63-F6EE-4041-F296-AFCE965569A5}"/>
          </ac:picMkLst>
        </pc:picChg>
      </pc:sldChg>
      <pc:sldChg chg="delSp modSp add mod addAnim delAnim modAnim">
        <pc:chgData name="Goodman, Dan" userId="3856083d-7deb-434e-baee-35426c02f58e" providerId="ADAL" clId="{C97C92AB-C3B2-416F-B493-D5EF17F60F5A}" dt="2026-07-14T16:08:19.391" v="5062"/>
        <pc:sldMkLst>
          <pc:docMk/>
          <pc:sldMk cId="500980453" sldId="269"/>
        </pc:sldMkLst>
        <pc:spChg chg="mod">
          <ac:chgData name="Goodman, Dan" userId="3856083d-7deb-434e-baee-35426c02f58e" providerId="ADAL" clId="{C97C92AB-C3B2-416F-B493-D5EF17F60F5A}" dt="2026-07-14T14:27:54.552" v="2117" actId="1076"/>
          <ac:spMkLst>
            <pc:docMk/>
            <pc:sldMk cId="500980453" sldId="269"/>
            <ac:spMk id="2" creationId="{84DFA1F7-45E6-E541-1FF1-BF13F289C027}"/>
          </ac:spMkLst>
        </pc:spChg>
        <pc:spChg chg="mod">
          <ac:chgData name="Goodman, Dan" userId="3856083d-7deb-434e-baee-35426c02f58e" providerId="ADAL" clId="{C97C92AB-C3B2-416F-B493-D5EF17F60F5A}" dt="2026-07-14T16:05:06.522" v="5045" actId="207"/>
          <ac:spMkLst>
            <pc:docMk/>
            <pc:sldMk cId="500980453" sldId="269"/>
            <ac:spMk id="3" creationId="{022F34E0-2D6E-0EF8-2179-7D7A9F87FE50}"/>
          </ac:spMkLst>
        </pc:spChg>
        <pc:spChg chg="mod">
          <ac:chgData name="Goodman, Dan" userId="3856083d-7deb-434e-baee-35426c02f58e" providerId="ADAL" clId="{C97C92AB-C3B2-416F-B493-D5EF17F60F5A}" dt="2026-07-14T14:26:47.533" v="2108" actId="113"/>
          <ac:spMkLst>
            <pc:docMk/>
            <pc:sldMk cId="500980453" sldId="269"/>
            <ac:spMk id="4" creationId="{220F0135-CC52-EB18-CB0B-5335E947DD8E}"/>
          </ac:spMkLst>
        </pc:spChg>
        <pc:spChg chg="mod">
          <ac:chgData name="Goodman, Dan" userId="3856083d-7deb-434e-baee-35426c02f58e" providerId="ADAL" clId="{C97C92AB-C3B2-416F-B493-D5EF17F60F5A}" dt="2026-07-14T16:07:28.764" v="5060" actId="207"/>
          <ac:spMkLst>
            <pc:docMk/>
            <pc:sldMk cId="500980453" sldId="269"/>
            <ac:spMk id="5" creationId="{1357973F-A7D4-1E73-8093-5591F6BF67C6}"/>
          </ac:spMkLst>
        </pc:spChg>
        <pc:picChg chg="del">
          <ac:chgData name="Goodman, Dan" userId="3856083d-7deb-434e-baee-35426c02f58e" providerId="ADAL" clId="{C97C92AB-C3B2-416F-B493-D5EF17F60F5A}" dt="2026-07-14T14:26:38.284" v="2106" actId="478"/>
          <ac:picMkLst>
            <pc:docMk/>
            <pc:sldMk cId="500980453" sldId="269"/>
            <ac:picMk id="6" creationId="{870DBB63-F6EE-4041-F296-AFCE965569A5}"/>
          </ac:picMkLst>
        </pc:picChg>
      </pc:sldChg>
      <pc:sldChg chg="delSp modSp add mod addAnim delAnim modAnim">
        <pc:chgData name="Goodman, Dan" userId="3856083d-7deb-434e-baee-35426c02f58e" providerId="ADAL" clId="{C97C92AB-C3B2-416F-B493-D5EF17F60F5A}" dt="2026-07-14T16:10:06.860" v="5065"/>
        <pc:sldMkLst>
          <pc:docMk/>
          <pc:sldMk cId="2856483068" sldId="270"/>
        </pc:sldMkLst>
        <pc:spChg chg="mod">
          <ac:chgData name="Goodman, Dan" userId="3856083d-7deb-434e-baee-35426c02f58e" providerId="ADAL" clId="{C97C92AB-C3B2-416F-B493-D5EF17F60F5A}" dt="2026-07-14T14:33:41.414" v="2137" actId="113"/>
          <ac:spMkLst>
            <pc:docMk/>
            <pc:sldMk cId="2856483068" sldId="270"/>
            <ac:spMk id="4" creationId="{220F0135-CC52-EB18-CB0B-5335E947DD8E}"/>
          </ac:spMkLst>
        </pc:spChg>
        <pc:spChg chg="mod">
          <ac:chgData name="Goodman, Dan" userId="3856083d-7deb-434e-baee-35426c02f58e" providerId="ADAL" clId="{C97C92AB-C3B2-416F-B493-D5EF17F60F5A}" dt="2026-07-14T14:34:16.286" v="2142" actId="20577"/>
          <ac:spMkLst>
            <pc:docMk/>
            <pc:sldMk cId="2856483068" sldId="270"/>
            <ac:spMk id="5" creationId="{1357973F-A7D4-1E73-8093-5591F6BF67C6}"/>
          </ac:spMkLst>
        </pc:spChg>
        <pc:picChg chg="del">
          <ac:chgData name="Goodman, Dan" userId="3856083d-7deb-434e-baee-35426c02f58e" providerId="ADAL" clId="{C97C92AB-C3B2-416F-B493-D5EF17F60F5A}" dt="2026-07-14T14:33:54.062" v="2140" actId="478"/>
          <ac:picMkLst>
            <pc:docMk/>
            <pc:sldMk cId="2856483068" sldId="270"/>
            <ac:picMk id="2" creationId="{2ADD67CC-4CEC-D50C-E84F-9CE758BA0538}"/>
          </ac:picMkLst>
        </pc:picChg>
      </pc:sldChg>
      <pc:sldChg chg="addSp delSp modSp new mod modClrScheme chgLayout">
        <pc:chgData name="Goodman, Dan" userId="3856083d-7deb-434e-baee-35426c02f58e" providerId="ADAL" clId="{C97C92AB-C3B2-416F-B493-D5EF17F60F5A}" dt="2026-07-14T14:41:24.336" v="2257" actId="1076"/>
        <pc:sldMkLst>
          <pc:docMk/>
          <pc:sldMk cId="5092410" sldId="271"/>
        </pc:sldMkLst>
        <pc:spChg chg="del mod ord">
          <ac:chgData name="Goodman, Dan" userId="3856083d-7deb-434e-baee-35426c02f58e" providerId="ADAL" clId="{C97C92AB-C3B2-416F-B493-D5EF17F60F5A}" dt="2026-07-14T14:34:43.091" v="2144" actId="700"/>
          <ac:spMkLst>
            <pc:docMk/>
            <pc:sldMk cId="5092410" sldId="271"/>
            <ac:spMk id="2" creationId="{45D75509-59A9-F5FC-30FF-1B9E1AF5C6CD}"/>
          </ac:spMkLst>
        </pc:spChg>
        <pc:spChg chg="del mod ord">
          <ac:chgData name="Goodman, Dan" userId="3856083d-7deb-434e-baee-35426c02f58e" providerId="ADAL" clId="{C97C92AB-C3B2-416F-B493-D5EF17F60F5A}" dt="2026-07-14T14:34:43.091" v="2144" actId="700"/>
          <ac:spMkLst>
            <pc:docMk/>
            <pc:sldMk cId="5092410" sldId="271"/>
            <ac:spMk id="3" creationId="{FFBF0276-4D27-2C9E-2E40-B316F736AA49}"/>
          </ac:spMkLst>
        </pc:spChg>
        <pc:spChg chg="add mod ord">
          <ac:chgData name="Goodman, Dan" userId="3856083d-7deb-434e-baee-35426c02f58e" providerId="ADAL" clId="{C97C92AB-C3B2-416F-B493-D5EF17F60F5A}" dt="2026-07-14T14:41:24.336" v="2257" actId="1076"/>
          <ac:spMkLst>
            <pc:docMk/>
            <pc:sldMk cId="5092410" sldId="271"/>
            <ac:spMk id="4" creationId="{D948EE9C-6A5A-A3FD-7CDC-F35DB39DA515}"/>
          </ac:spMkLst>
        </pc:spChg>
        <pc:spChg chg="add mod ord">
          <ac:chgData name="Goodman, Dan" userId="3856083d-7deb-434e-baee-35426c02f58e" providerId="ADAL" clId="{C97C92AB-C3B2-416F-B493-D5EF17F60F5A}" dt="2026-07-14T14:41:24.336" v="2257" actId="1076"/>
          <ac:spMkLst>
            <pc:docMk/>
            <pc:sldMk cId="5092410" sldId="271"/>
            <ac:spMk id="5" creationId="{FE39B388-3336-2B2F-0651-A2EA662FB698}"/>
          </ac:spMkLst>
        </pc:spChg>
        <pc:spChg chg="add mod">
          <ac:chgData name="Goodman, Dan" userId="3856083d-7deb-434e-baee-35426c02f58e" providerId="ADAL" clId="{C97C92AB-C3B2-416F-B493-D5EF17F60F5A}" dt="2026-07-14T14:41:11.568" v="2256" actId="122"/>
          <ac:spMkLst>
            <pc:docMk/>
            <pc:sldMk cId="5092410" sldId="271"/>
            <ac:spMk id="8" creationId="{08B747E0-D15C-CD38-E0BD-9C56ADB78E4D}"/>
          </ac:spMkLst>
        </pc:spChg>
        <pc:picChg chg="add mod">
          <ac:chgData name="Goodman, Dan" userId="3856083d-7deb-434e-baee-35426c02f58e" providerId="ADAL" clId="{C97C92AB-C3B2-416F-B493-D5EF17F60F5A}" dt="2026-07-14T14:39:56.834" v="2194" actId="1076"/>
          <ac:picMkLst>
            <pc:docMk/>
            <pc:sldMk cId="5092410" sldId="271"/>
            <ac:picMk id="6" creationId="{82835F55-F9EC-1A0D-05EE-E0B0EF25292A}"/>
          </ac:picMkLst>
        </pc:picChg>
      </pc:sldChg>
      <pc:sldChg chg="addSp delSp modSp new mod modClrScheme chgLayout">
        <pc:chgData name="Goodman, Dan" userId="3856083d-7deb-434e-baee-35426c02f58e" providerId="ADAL" clId="{C97C92AB-C3B2-416F-B493-D5EF17F60F5A}" dt="2026-07-14T15:37:40.133" v="4109" actId="20577"/>
        <pc:sldMkLst>
          <pc:docMk/>
          <pc:sldMk cId="3846756752" sldId="272"/>
        </pc:sldMkLst>
        <pc:spChg chg="del mod ord">
          <ac:chgData name="Goodman, Dan" userId="3856083d-7deb-434e-baee-35426c02f58e" providerId="ADAL" clId="{C97C92AB-C3B2-416F-B493-D5EF17F60F5A}" dt="2026-07-14T15:01:13.798" v="2259" actId="700"/>
          <ac:spMkLst>
            <pc:docMk/>
            <pc:sldMk cId="3846756752" sldId="272"/>
            <ac:spMk id="2" creationId="{6BC5CE9F-3C5E-45FD-081A-39B9C5B857D6}"/>
          </ac:spMkLst>
        </pc:spChg>
        <pc:spChg chg="del mod ord">
          <ac:chgData name="Goodman, Dan" userId="3856083d-7deb-434e-baee-35426c02f58e" providerId="ADAL" clId="{C97C92AB-C3B2-416F-B493-D5EF17F60F5A}" dt="2026-07-14T15:01:13.798" v="2259" actId="700"/>
          <ac:spMkLst>
            <pc:docMk/>
            <pc:sldMk cId="3846756752" sldId="272"/>
            <ac:spMk id="3" creationId="{6B611F36-8726-ECBA-4A02-A0E060FE5845}"/>
          </ac:spMkLst>
        </pc:spChg>
        <pc:spChg chg="add mod ord">
          <ac:chgData name="Goodman, Dan" userId="3856083d-7deb-434e-baee-35426c02f58e" providerId="ADAL" clId="{C97C92AB-C3B2-416F-B493-D5EF17F60F5A}" dt="2026-07-14T15:01:33.023" v="2314" actId="20577"/>
          <ac:spMkLst>
            <pc:docMk/>
            <pc:sldMk cId="3846756752" sldId="272"/>
            <ac:spMk id="4" creationId="{057AF283-671D-AE9C-3C96-F8CA7C64571E}"/>
          </ac:spMkLst>
        </pc:spChg>
        <pc:spChg chg="add mod ord">
          <ac:chgData name="Goodman, Dan" userId="3856083d-7deb-434e-baee-35426c02f58e" providerId="ADAL" clId="{C97C92AB-C3B2-416F-B493-D5EF17F60F5A}" dt="2026-07-14T15:37:40.133" v="4109" actId="20577"/>
          <ac:spMkLst>
            <pc:docMk/>
            <pc:sldMk cId="3846756752" sldId="272"/>
            <ac:spMk id="5" creationId="{7BC01B68-1FF9-3C7A-2EEC-302C5143D3A7}"/>
          </ac:spMkLst>
        </pc:spChg>
        <pc:picChg chg="add mod">
          <ac:chgData name="Goodman, Dan" userId="3856083d-7deb-434e-baee-35426c02f58e" providerId="ADAL" clId="{C97C92AB-C3B2-416F-B493-D5EF17F60F5A}" dt="2026-07-14T15:35:21.803" v="4083" actId="1076"/>
          <ac:picMkLst>
            <pc:docMk/>
            <pc:sldMk cId="3846756752" sldId="272"/>
            <ac:picMk id="6" creationId="{316E4558-43DC-87D4-4B27-58B993581B87}"/>
          </ac:picMkLst>
        </pc:picChg>
      </pc:sldChg>
      <pc:sldChg chg="addSp modSp new mod addAnim delAnim modAnim">
        <pc:chgData name="Goodman, Dan" userId="3856083d-7deb-434e-baee-35426c02f58e" providerId="ADAL" clId="{C97C92AB-C3B2-416F-B493-D5EF17F60F5A}" dt="2026-07-14T16:30:00.998" v="5068"/>
        <pc:sldMkLst>
          <pc:docMk/>
          <pc:sldMk cId="2830693438" sldId="273"/>
        </pc:sldMkLst>
        <pc:spChg chg="mod">
          <ac:chgData name="Goodman, Dan" userId="3856083d-7deb-434e-baee-35426c02f58e" providerId="ADAL" clId="{C97C92AB-C3B2-416F-B493-D5EF17F60F5A}" dt="2026-07-14T15:03:50.106" v="2564" actId="20577"/>
          <ac:spMkLst>
            <pc:docMk/>
            <pc:sldMk cId="2830693438" sldId="273"/>
            <ac:spMk id="2" creationId="{B71832E3-C9E1-D63D-E13C-E025F75A155D}"/>
          </ac:spMkLst>
        </pc:spChg>
        <pc:spChg chg="mod">
          <ac:chgData name="Goodman, Dan" userId="3856083d-7deb-434e-baee-35426c02f58e" providerId="ADAL" clId="{C97C92AB-C3B2-416F-B493-D5EF17F60F5A}" dt="2026-07-14T15:09:49.150" v="3194" actId="20577"/>
          <ac:spMkLst>
            <pc:docMk/>
            <pc:sldMk cId="2830693438" sldId="273"/>
            <ac:spMk id="3" creationId="{4BEC7BE0-355C-EF3A-C6A3-9C3A1681F21B}"/>
          </ac:spMkLst>
        </pc:spChg>
        <pc:picChg chg="add mod">
          <ac:chgData name="Goodman, Dan" userId="3856083d-7deb-434e-baee-35426c02f58e" providerId="ADAL" clId="{C97C92AB-C3B2-416F-B493-D5EF17F60F5A}" dt="2026-07-14T15:10:00.339" v="3195" actId="1076"/>
          <ac:picMkLst>
            <pc:docMk/>
            <pc:sldMk cId="2830693438" sldId="273"/>
            <ac:picMk id="5" creationId="{DDBA8800-70B7-0063-B002-934EB7C02B31}"/>
          </ac:picMkLst>
        </pc:picChg>
      </pc:sldChg>
      <pc:sldChg chg="addSp modSp add mod modAnim">
        <pc:chgData name="Goodman, Dan" userId="3856083d-7deb-434e-baee-35426c02f58e" providerId="ADAL" clId="{C97C92AB-C3B2-416F-B493-D5EF17F60F5A}" dt="2026-07-14T16:33:22.253" v="5239"/>
        <pc:sldMkLst>
          <pc:docMk/>
          <pc:sldMk cId="630947708" sldId="274"/>
        </pc:sldMkLst>
        <pc:spChg chg="add mod">
          <ac:chgData name="Goodman, Dan" userId="3856083d-7deb-434e-baee-35426c02f58e" providerId="ADAL" clId="{C97C92AB-C3B2-416F-B493-D5EF17F60F5A}" dt="2026-07-14T16:31:36.429" v="5083" actId="1076"/>
          <ac:spMkLst>
            <pc:docMk/>
            <pc:sldMk cId="630947708" sldId="274"/>
            <ac:spMk id="6" creationId="{F0F9B7DB-ACAA-EABC-BD92-836B7977FD77}"/>
          </ac:spMkLst>
        </pc:spChg>
        <pc:spChg chg="add mod">
          <ac:chgData name="Goodman, Dan" userId="3856083d-7deb-434e-baee-35426c02f58e" providerId="ADAL" clId="{C97C92AB-C3B2-416F-B493-D5EF17F60F5A}" dt="2026-07-14T16:32:34.567" v="5233" actId="1076"/>
          <ac:spMkLst>
            <pc:docMk/>
            <pc:sldMk cId="630947708" sldId="274"/>
            <ac:spMk id="8" creationId="{9D774C89-F299-159B-B3D9-F158E321E8D7}"/>
          </ac:spMkLst>
        </pc:spChg>
        <pc:spChg chg="mod">
          <ac:chgData name="Goodman, Dan" userId="3856083d-7deb-434e-baee-35426c02f58e" providerId="ADAL" clId="{C97C92AB-C3B2-416F-B493-D5EF17F60F5A}" dt="2026-07-14T16:31:24.028" v="5081" actId="1076"/>
          <ac:spMkLst>
            <pc:docMk/>
            <pc:sldMk cId="630947708" sldId="274"/>
            <ac:spMk id="71" creationId="{C454360A-9181-4C5F-A07E-8BF510AE083C}"/>
          </ac:spMkLst>
        </pc:spChg>
        <pc:grpChg chg="mod">
          <ac:chgData name="Goodman, Dan" userId="3856083d-7deb-434e-baee-35426c02f58e" providerId="ADAL" clId="{C97C92AB-C3B2-416F-B493-D5EF17F60F5A}" dt="2026-07-14T16:31:27.910" v="5082" actId="1076"/>
          <ac:grpSpMkLst>
            <pc:docMk/>
            <pc:sldMk cId="630947708" sldId="274"/>
            <ac:grpSpMk id="3" creationId="{793C92C5-E937-44D4-94B6-723DD9D4F2A2}"/>
          </ac:grpSpMkLst>
        </pc:grpChg>
      </pc:sldChg>
      <pc:sldChg chg="new del">
        <pc:chgData name="Goodman, Dan" userId="3856083d-7deb-434e-baee-35426c02f58e" providerId="ADAL" clId="{C97C92AB-C3B2-416F-B493-D5EF17F60F5A}" dt="2026-07-14T15:16:10.387" v="3197" actId="47"/>
        <pc:sldMkLst>
          <pc:docMk/>
          <pc:sldMk cId="4099955217" sldId="274"/>
        </pc:sldMkLst>
      </pc:sldChg>
      <pc:sldChg chg="add">
        <pc:chgData name="Goodman, Dan" userId="3856083d-7deb-434e-baee-35426c02f58e" providerId="ADAL" clId="{C97C92AB-C3B2-416F-B493-D5EF17F60F5A}" dt="2026-07-14T15:16:12.223" v="3198"/>
        <pc:sldMkLst>
          <pc:docMk/>
          <pc:sldMk cId="3720083304" sldId="275"/>
        </pc:sldMkLst>
      </pc:sldChg>
      <pc:sldChg chg="add">
        <pc:chgData name="Goodman, Dan" userId="3856083d-7deb-434e-baee-35426c02f58e" providerId="ADAL" clId="{C97C92AB-C3B2-416F-B493-D5EF17F60F5A}" dt="2026-07-14T15:16:12.223" v="3198"/>
        <pc:sldMkLst>
          <pc:docMk/>
          <pc:sldMk cId="1215021878" sldId="289"/>
        </pc:sldMkLst>
      </pc:sldChg>
      <pc:sldChg chg="modSp add mod modAnim">
        <pc:chgData name="Goodman, Dan" userId="3856083d-7deb-434e-baee-35426c02f58e" providerId="ADAL" clId="{C97C92AB-C3B2-416F-B493-D5EF17F60F5A}" dt="2026-07-14T16:35:31.433" v="5285" actId="20577"/>
        <pc:sldMkLst>
          <pc:docMk/>
          <pc:sldMk cId="3818391619" sldId="290"/>
        </pc:sldMkLst>
        <pc:spChg chg="mod">
          <ac:chgData name="Goodman, Dan" userId="3856083d-7deb-434e-baee-35426c02f58e" providerId="ADAL" clId="{C97C92AB-C3B2-416F-B493-D5EF17F60F5A}" dt="2026-07-14T16:35:31.433" v="5285" actId="20577"/>
          <ac:spMkLst>
            <pc:docMk/>
            <pc:sldMk cId="3818391619" sldId="290"/>
            <ac:spMk id="3" creationId="{B1CBFE5E-7E4A-4FB9-8B29-00DFE349B54F}"/>
          </ac:spMkLst>
        </pc:spChg>
      </pc:sldChg>
      <pc:sldChg chg="addSp modSp new mod addAnim delAnim modAnim">
        <pc:chgData name="Goodman, Dan" userId="3856083d-7deb-434e-baee-35426c02f58e" providerId="ADAL" clId="{C97C92AB-C3B2-416F-B493-D5EF17F60F5A}" dt="2026-07-14T16:36:00.462" v="5290"/>
        <pc:sldMkLst>
          <pc:docMk/>
          <pc:sldMk cId="3013322214" sldId="291"/>
        </pc:sldMkLst>
        <pc:spChg chg="mod">
          <ac:chgData name="Goodman, Dan" userId="3856083d-7deb-434e-baee-35426c02f58e" providerId="ADAL" clId="{C97C92AB-C3B2-416F-B493-D5EF17F60F5A}" dt="2026-07-14T15:19:05.084" v="3283" actId="20577"/>
          <ac:spMkLst>
            <pc:docMk/>
            <pc:sldMk cId="3013322214" sldId="291"/>
            <ac:spMk id="2" creationId="{5A36125A-5D22-70ED-3A5B-1111842F6495}"/>
          </ac:spMkLst>
        </pc:spChg>
        <pc:spChg chg="mod">
          <ac:chgData name="Goodman, Dan" userId="3856083d-7deb-434e-baee-35426c02f58e" providerId="ADAL" clId="{C97C92AB-C3B2-416F-B493-D5EF17F60F5A}" dt="2026-07-14T15:27:31.477" v="3765" actId="6549"/>
          <ac:spMkLst>
            <pc:docMk/>
            <pc:sldMk cId="3013322214" sldId="291"/>
            <ac:spMk id="3" creationId="{FE5BBF71-22F1-4FF7-B3DF-8DC7EA5235D9}"/>
          </ac:spMkLst>
        </pc:spChg>
        <pc:picChg chg="add mod">
          <ac:chgData name="Goodman, Dan" userId="3856083d-7deb-434e-baee-35426c02f58e" providerId="ADAL" clId="{C97C92AB-C3B2-416F-B493-D5EF17F60F5A}" dt="2026-07-14T15:19:44.794" v="3359" actId="14100"/>
          <ac:picMkLst>
            <pc:docMk/>
            <pc:sldMk cId="3013322214" sldId="291"/>
            <ac:picMk id="4" creationId="{D6463937-6A33-4D89-8ED2-00A5A06A3C2D}"/>
          </ac:picMkLst>
        </pc:picChg>
        <pc:picChg chg="add mod">
          <ac:chgData name="Goodman, Dan" userId="3856083d-7deb-434e-baee-35426c02f58e" providerId="ADAL" clId="{C97C92AB-C3B2-416F-B493-D5EF17F60F5A}" dt="2026-07-14T15:27:35.451" v="3767" actId="14100"/>
          <ac:picMkLst>
            <pc:docMk/>
            <pc:sldMk cId="3013322214" sldId="291"/>
            <ac:picMk id="6" creationId="{803F4648-71A4-CFBF-F59C-B0B150DCC080}"/>
          </ac:picMkLst>
        </pc:picChg>
        <pc:picChg chg="add mod">
          <ac:chgData name="Goodman, Dan" userId="3856083d-7deb-434e-baee-35426c02f58e" providerId="ADAL" clId="{C97C92AB-C3B2-416F-B493-D5EF17F60F5A}" dt="2026-07-14T15:27:24.177" v="3762" actId="14100"/>
          <ac:picMkLst>
            <pc:docMk/>
            <pc:sldMk cId="3013322214" sldId="291"/>
            <ac:picMk id="8" creationId="{2ADFDA9D-773D-E3D1-BD4A-D19AB630D0CA}"/>
          </ac:picMkLst>
        </pc:picChg>
      </pc:sldChg>
      <pc:sldChg chg="addSp delSp modSp new mod modAnim">
        <pc:chgData name="Goodman, Dan" userId="3856083d-7deb-434e-baee-35426c02f58e" providerId="ADAL" clId="{C97C92AB-C3B2-416F-B493-D5EF17F60F5A}" dt="2026-07-14T16:38:55.249" v="5292"/>
        <pc:sldMkLst>
          <pc:docMk/>
          <pc:sldMk cId="3879979688" sldId="292"/>
        </pc:sldMkLst>
        <pc:spChg chg="mod">
          <ac:chgData name="Goodman, Dan" userId="3856083d-7deb-434e-baee-35426c02f58e" providerId="ADAL" clId="{C97C92AB-C3B2-416F-B493-D5EF17F60F5A}" dt="2026-07-14T15:29:25.497" v="3823" actId="20577"/>
          <ac:spMkLst>
            <pc:docMk/>
            <pc:sldMk cId="3879979688" sldId="292"/>
            <ac:spMk id="2" creationId="{FFE3A6F9-8862-2157-D135-890DAACA288E}"/>
          </ac:spMkLst>
        </pc:spChg>
        <pc:spChg chg="del">
          <ac:chgData name="Goodman, Dan" userId="3856083d-7deb-434e-baee-35426c02f58e" providerId="ADAL" clId="{C97C92AB-C3B2-416F-B493-D5EF17F60F5A}" dt="2026-07-14T15:28:42.670" v="3798" actId="478"/>
          <ac:spMkLst>
            <pc:docMk/>
            <pc:sldMk cId="3879979688" sldId="292"/>
            <ac:spMk id="3" creationId="{807C7B01-70CA-DC8E-D121-45B9D46FFE1C}"/>
          </ac:spMkLst>
        </pc:spChg>
        <pc:spChg chg="add mod">
          <ac:chgData name="Goodman, Dan" userId="3856083d-7deb-434e-baee-35426c02f58e" providerId="ADAL" clId="{C97C92AB-C3B2-416F-B493-D5EF17F60F5A}" dt="2026-07-14T15:30:10.141" v="3888" actId="1076"/>
          <ac:spMkLst>
            <pc:docMk/>
            <pc:sldMk cId="3879979688" sldId="292"/>
            <ac:spMk id="8" creationId="{DF959CFB-C8C0-247D-980A-7DEEBE49BE43}"/>
          </ac:spMkLst>
        </pc:spChg>
        <pc:picChg chg="add mod">
          <ac:chgData name="Goodman, Dan" userId="3856083d-7deb-434e-baee-35426c02f58e" providerId="ADAL" clId="{C97C92AB-C3B2-416F-B493-D5EF17F60F5A}" dt="2026-07-14T15:28:59.801" v="3800" actId="1076"/>
          <ac:picMkLst>
            <pc:docMk/>
            <pc:sldMk cId="3879979688" sldId="292"/>
            <ac:picMk id="5" creationId="{2516B91D-02B8-E64E-E7BA-CF4F3086473E}"/>
          </ac:picMkLst>
        </pc:picChg>
        <pc:picChg chg="add mod">
          <ac:chgData name="Goodman, Dan" userId="3856083d-7deb-434e-baee-35426c02f58e" providerId="ADAL" clId="{C97C92AB-C3B2-416F-B493-D5EF17F60F5A}" dt="2026-07-14T15:29:41.966" v="3826" actId="14100"/>
          <ac:picMkLst>
            <pc:docMk/>
            <pc:sldMk cId="3879979688" sldId="292"/>
            <ac:picMk id="7" creationId="{EB4214BE-8A91-C554-0623-06D2294EDB70}"/>
          </ac:picMkLst>
        </pc:picChg>
      </pc:sldChg>
      <pc:sldChg chg="addSp modSp new mod modAnim">
        <pc:chgData name="Goodman, Dan" userId="3856083d-7deb-434e-baee-35426c02f58e" providerId="ADAL" clId="{C97C92AB-C3B2-416F-B493-D5EF17F60F5A}" dt="2026-07-14T16:40:30.630" v="5298"/>
        <pc:sldMkLst>
          <pc:docMk/>
          <pc:sldMk cId="2156729757" sldId="293"/>
        </pc:sldMkLst>
        <pc:spChg chg="mod">
          <ac:chgData name="Goodman, Dan" userId="3856083d-7deb-434e-baee-35426c02f58e" providerId="ADAL" clId="{C97C92AB-C3B2-416F-B493-D5EF17F60F5A}" dt="2026-07-14T15:33:09.666" v="3971" actId="20577"/>
          <ac:spMkLst>
            <pc:docMk/>
            <pc:sldMk cId="2156729757" sldId="293"/>
            <ac:spMk id="2" creationId="{B632B7EE-A742-4677-933D-B40713F2A9B7}"/>
          </ac:spMkLst>
        </pc:spChg>
        <pc:picChg chg="add mod modCrop">
          <ac:chgData name="Goodman, Dan" userId="3856083d-7deb-434e-baee-35426c02f58e" providerId="ADAL" clId="{C97C92AB-C3B2-416F-B493-D5EF17F60F5A}" dt="2026-07-14T16:40:22.324" v="5297" actId="732"/>
          <ac:picMkLst>
            <pc:docMk/>
            <pc:sldMk cId="2156729757" sldId="293"/>
            <ac:picMk id="5" creationId="{FFC0E49E-61ED-B15B-6814-105F994873F8}"/>
          </ac:picMkLst>
        </pc:picChg>
        <pc:picChg chg="add mod modCrop">
          <ac:chgData name="Goodman, Dan" userId="3856083d-7deb-434e-baee-35426c02f58e" providerId="ADAL" clId="{C97C92AB-C3B2-416F-B493-D5EF17F60F5A}" dt="2026-07-14T16:40:17.024" v="5296" actId="732"/>
          <ac:picMkLst>
            <pc:docMk/>
            <pc:sldMk cId="2156729757" sldId="293"/>
            <ac:picMk id="7" creationId="{0ACDE812-E6A5-F7B4-E967-0A33CD3CA0DB}"/>
          </ac:picMkLst>
        </pc:picChg>
      </pc:sldChg>
      <pc:sldChg chg="addSp modSp new mod modAnim">
        <pc:chgData name="Goodman, Dan" userId="3856083d-7deb-434e-baee-35426c02f58e" providerId="ADAL" clId="{C97C92AB-C3B2-416F-B493-D5EF17F60F5A}" dt="2026-07-14T16:41:08.599" v="5303"/>
        <pc:sldMkLst>
          <pc:docMk/>
          <pc:sldMk cId="2450476784" sldId="294"/>
        </pc:sldMkLst>
        <pc:spChg chg="mod">
          <ac:chgData name="Goodman, Dan" userId="3856083d-7deb-434e-baee-35426c02f58e" providerId="ADAL" clId="{C97C92AB-C3B2-416F-B493-D5EF17F60F5A}" dt="2026-07-14T15:33:46.978" v="4065" actId="20577"/>
          <ac:spMkLst>
            <pc:docMk/>
            <pc:sldMk cId="2450476784" sldId="294"/>
            <ac:spMk id="2" creationId="{EBD2BBB5-B668-994D-A3F9-3F924FFF70C9}"/>
          </ac:spMkLst>
        </pc:spChg>
        <pc:picChg chg="add mod">
          <ac:chgData name="Goodman, Dan" userId="3856083d-7deb-434e-baee-35426c02f58e" providerId="ADAL" clId="{C97C92AB-C3B2-416F-B493-D5EF17F60F5A}" dt="2026-07-14T16:41:00.460" v="5300" actId="1076"/>
          <ac:picMkLst>
            <pc:docMk/>
            <pc:sldMk cId="2450476784" sldId="294"/>
            <ac:picMk id="5" creationId="{2478E14D-92DB-25F7-897A-11360925734D}"/>
          </ac:picMkLst>
        </pc:picChg>
        <pc:picChg chg="add mod">
          <ac:chgData name="Goodman, Dan" userId="3856083d-7deb-434e-baee-35426c02f58e" providerId="ADAL" clId="{C97C92AB-C3B2-416F-B493-D5EF17F60F5A}" dt="2026-07-14T16:41:07.404" v="5302" actId="1076"/>
          <ac:picMkLst>
            <pc:docMk/>
            <pc:sldMk cId="2450476784" sldId="294"/>
            <ac:picMk id="7" creationId="{898FB000-EE25-83D3-E77C-C9534BE55D12}"/>
          </ac:picMkLst>
        </pc:picChg>
      </pc:sldChg>
      <pc:sldChg chg="addSp modSp new mod modAnim">
        <pc:chgData name="Goodman, Dan" userId="3856083d-7deb-434e-baee-35426c02f58e" providerId="ADAL" clId="{C97C92AB-C3B2-416F-B493-D5EF17F60F5A}" dt="2026-07-14T16:43:36.383" v="5359"/>
        <pc:sldMkLst>
          <pc:docMk/>
          <pc:sldMk cId="1218658820" sldId="295"/>
        </pc:sldMkLst>
        <pc:spChg chg="mod">
          <ac:chgData name="Goodman, Dan" userId="3856083d-7deb-434e-baee-35426c02f58e" providerId="ADAL" clId="{C97C92AB-C3B2-416F-B493-D5EF17F60F5A}" dt="2026-07-14T15:38:41.218" v="4173" actId="20577"/>
          <ac:spMkLst>
            <pc:docMk/>
            <pc:sldMk cId="1218658820" sldId="295"/>
            <ac:spMk id="2" creationId="{83428D26-FA84-1201-DFAC-4C0AAA692798}"/>
          </ac:spMkLst>
        </pc:spChg>
        <pc:spChg chg="add mod">
          <ac:chgData name="Goodman, Dan" userId="3856083d-7deb-434e-baee-35426c02f58e" providerId="ADAL" clId="{C97C92AB-C3B2-416F-B493-D5EF17F60F5A}" dt="2026-07-14T16:42:25.554" v="5320" actId="1076"/>
          <ac:spMkLst>
            <pc:docMk/>
            <pc:sldMk cId="1218658820" sldId="295"/>
            <ac:spMk id="8" creationId="{1B6CD5EF-3DF9-00EB-58F0-808B3C0985C9}"/>
          </ac:spMkLst>
        </pc:spChg>
        <pc:spChg chg="add mod">
          <ac:chgData name="Goodman, Dan" userId="3856083d-7deb-434e-baee-35426c02f58e" providerId="ADAL" clId="{C97C92AB-C3B2-416F-B493-D5EF17F60F5A}" dt="2026-07-14T16:42:39.136" v="5324" actId="207"/>
          <ac:spMkLst>
            <pc:docMk/>
            <pc:sldMk cId="1218658820" sldId="295"/>
            <ac:spMk id="10" creationId="{914899CA-DD31-4B94-26B5-E4DE8F032381}"/>
          </ac:spMkLst>
        </pc:spChg>
        <pc:spChg chg="add mod">
          <ac:chgData name="Goodman, Dan" userId="3856083d-7deb-434e-baee-35426c02f58e" providerId="ADAL" clId="{C97C92AB-C3B2-416F-B493-D5EF17F60F5A}" dt="2026-07-14T16:43:33.383" v="5358" actId="164"/>
          <ac:spMkLst>
            <pc:docMk/>
            <pc:sldMk cId="1218658820" sldId="295"/>
            <ac:spMk id="11" creationId="{5F5E76FB-3A03-78C0-F32D-925B7DCC2474}"/>
          </ac:spMkLst>
        </pc:spChg>
        <pc:grpChg chg="add mod">
          <ac:chgData name="Goodman, Dan" userId="3856083d-7deb-434e-baee-35426c02f58e" providerId="ADAL" clId="{C97C92AB-C3B2-416F-B493-D5EF17F60F5A}" dt="2026-07-14T16:43:33.383" v="5358" actId="164"/>
          <ac:grpSpMkLst>
            <pc:docMk/>
            <pc:sldMk cId="1218658820" sldId="295"/>
            <ac:grpSpMk id="14" creationId="{D6F1F80B-84E9-7421-4D53-F9BE4963215F}"/>
          </ac:grpSpMkLst>
        </pc:grpChg>
        <pc:picChg chg="add mod">
          <ac:chgData name="Goodman, Dan" userId="3856083d-7deb-434e-baee-35426c02f58e" providerId="ADAL" clId="{C97C92AB-C3B2-416F-B493-D5EF17F60F5A}" dt="2026-07-14T16:42:05.628" v="5305" actId="1076"/>
          <ac:picMkLst>
            <pc:docMk/>
            <pc:sldMk cId="1218658820" sldId="295"/>
            <ac:picMk id="5" creationId="{F67E4BEC-BB44-D161-DFE9-30F55319CCFD}"/>
          </ac:picMkLst>
        </pc:picChg>
        <pc:picChg chg="add mod">
          <ac:chgData name="Goodman, Dan" userId="3856083d-7deb-434e-baee-35426c02f58e" providerId="ADAL" clId="{C97C92AB-C3B2-416F-B493-D5EF17F60F5A}" dt="2026-07-14T15:39:45.095" v="4177" actId="1076"/>
          <ac:picMkLst>
            <pc:docMk/>
            <pc:sldMk cId="1218658820" sldId="295"/>
            <ac:picMk id="7" creationId="{38F901FB-A6A0-6447-F55F-394F50D59A2D}"/>
          </ac:picMkLst>
        </pc:picChg>
        <pc:cxnChg chg="add mod">
          <ac:chgData name="Goodman, Dan" userId="3856083d-7deb-434e-baee-35426c02f58e" providerId="ADAL" clId="{C97C92AB-C3B2-416F-B493-D5EF17F60F5A}" dt="2026-07-14T16:43:33.383" v="5358" actId="164"/>
          <ac:cxnSpMkLst>
            <pc:docMk/>
            <pc:sldMk cId="1218658820" sldId="295"/>
            <ac:cxnSpMk id="13" creationId="{EE633BE2-080F-1F25-1298-A23AA28D88D7}"/>
          </ac:cxnSpMkLst>
        </pc:cxnChg>
      </pc:sldChg>
      <pc:sldChg chg="addSp delSp modSp new mod addAnim delAnim modAnim">
        <pc:chgData name="Goodman, Dan" userId="3856083d-7deb-434e-baee-35426c02f58e" providerId="ADAL" clId="{C97C92AB-C3B2-416F-B493-D5EF17F60F5A}" dt="2026-07-14T16:48:31.086" v="5409" actId="122"/>
        <pc:sldMkLst>
          <pc:docMk/>
          <pc:sldMk cId="3592831467" sldId="296"/>
        </pc:sldMkLst>
        <pc:spChg chg="mod">
          <ac:chgData name="Goodman, Dan" userId="3856083d-7deb-434e-baee-35426c02f58e" providerId="ADAL" clId="{C97C92AB-C3B2-416F-B493-D5EF17F60F5A}" dt="2026-07-14T15:46:52.121" v="4207" actId="20577"/>
          <ac:spMkLst>
            <pc:docMk/>
            <pc:sldMk cId="3592831467" sldId="296"/>
            <ac:spMk id="2" creationId="{067D6F94-8162-5EDD-CEB4-B9B2A93452A2}"/>
          </ac:spMkLst>
        </pc:spChg>
        <pc:spChg chg="mod">
          <ac:chgData name="Goodman, Dan" userId="3856083d-7deb-434e-baee-35426c02f58e" providerId="ADAL" clId="{C97C92AB-C3B2-416F-B493-D5EF17F60F5A}" dt="2026-07-14T15:54:38.741" v="5017" actId="1076"/>
          <ac:spMkLst>
            <pc:docMk/>
            <pc:sldMk cId="3592831467" sldId="296"/>
            <ac:spMk id="3" creationId="{74EC44C7-9B78-047F-9717-371C71DC3F21}"/>
          </ac:spMkLst>
        </pc:spChg>
        <pc:spChg chg="add mod">
          <ac:chgData name="Goodman, Dan" userId="3856083d-7deb-434e-baee-35426c02f58e" providerId="ADAL" clId="{C97C92AB-C3B2-416F-B493-D5EF17F60F5A}" dt="2026-07-14T15:52:33.565" v="4897" actId="1076"/>
          <ac:spMkLst>
            <pc:docMk/>
            <pc:sldMk cId="3592831467" sldId="296"/>
            <ac:spMk id="7" creationId="{E12A68C7-9177-8A90-6D05-92391EF2CC8A}"/>
          </ac:spMkLst>
        </pc:spChg>
        <pc:spChg chg="add mod">
          <ac:chgData name="Goodman, Dan" userId="3856083d-7deb-434e-baee-35426c02f58e" providerId="ADAL" clId="{C97C92AB-C3B2-416F-B493-D5EF17F60F5A}" dt="2026-07-14T16:44:50.600" v="5361" actId="164"/>
          <ac:spMkLst>
            <pc:docMk/>
            <pc:sldMk cId="3592831467" sldId="296"/>
            <ac:spMk id="10" creationId="{953DA167-7EEC-D374-961B-A1DEB21BFBC2}"/>
          </ac:spMkLst>
        </pc:spChg>
        <pc:spChg chg="add mod">
          <ac:chgData name="Goodman, Dan" userId="3856083d-7deb-434e-baee-35426c02f58e" providerId="ADAL" clId="{C97C92AB-C3B2-416F-B493-D5EF17F60F5A}" dt="2026-07-14T16:44:50.600" v="5361" actId="164"/>
          <ac:spMkLst>
            <pc:docMk/>
            <pc:sldMk cId="3592831467" sldId="296"/>
            <ac:spMk id="12" creationId="{3A250145-6B98-F2E7-E449-8E7178A65CA2}"/>
          </ac:spMkLst>
        </pc:spChg>
        <pc:spChg chg="add mod">
          <ac:chgData name="Goodman, Dan" userId="3856083d-7deb-434e-baee-35426c02f58e" providerId="ADAL" clId="{C97C92AB-C3B2-416F-B493-D5EF17F60F5A}" dt="2026-07-14T16:48:31.086" v="5409" actId="122"/>
          <ac:spMkLst>
            <pc:docMk/>
            <pc:sldMk cId="3592831467" sldId="296"/>
            <ac:spMk id="14" creationId="{79C148FA-65A1-C52B-2D5A-17665418B09D}"/>
          </ac:spMkLst>
        </pc:spChg>
        <pc:grpChg chg="add mod">
          <ac:chgData name="Goodman, Dan" userId="3856083d-7deb-434e-baee-35426c02f58e" providerId="ADAL" clId="{C97C92AB-C3B2-416F-B493-D5EF17F60F5A}" dt="2026-07-14T16:44:50.600" v="5361" actId="164"/>
          <ac:grpSpMkLst>
            <pc:docMk/>
            <pc:sldMk cId="3592831467" sldId="296"/>
            <ac:grpSpMk id="13" creationId="{8449F758-EFA9-2F54-9CDF-EACA11ABFDD3}"/>
          </ac:grpSpMkLst>
        </pc:grpChg>
        <pc:grpChg chg="add mod">
          <ac:chgData name="Goodman, Dan" userId="3856083d-7deb-434e-baee-35426c02f58e" providerId="ADAL" clId="{C97C92AB-C3B2-416F-B493-D5EF17F60F5A}" dt="2026-07-14T16:47:29.931" v="5400" actId="164"/>
          <ac:grpSpMkLst>
            <pc:docMk/>
            <pc:sldMk cId="3592831467" sldId="296"/>
            <ac:grpSpMk id="24" creationId="{B8D57636-C431-4EEF-CC90-2525A2458E5A}"/>
          </ac:grpSpMkLst>
        </pc:grpChg>
        <pc:picChg chg="add mod">
          <ac:chgData name="Goodman, Dan" userId="3856083d-7deb-434e-baee-35426c02f58e" providerId="ADAL" clId="{C97C92AB-C3B2-416F-B493-D5EF17F60F5A}" dt="2026-07-14T15:52:24.042" v="4894" actId="1076"/>
          <ac:picMkLst>
            <pc:docMk/>
            <pc:sldMk cId="3592831467" sldId="296"/>
            <ac:picMk id="5" creationId="{E9F44BD7-2A0F-B363-992F-2CD211D6B708}"/>
          </ac:picMkLst>
        </pc:picChg>
        <pc:picChg chg="add mod">
          <ac:chgData name="Goodman, Dan" userId="3856083d-7deb-434e-baee-35426c02f58e" providerId="ADAL" clId="{C97C92AB-C3B2-416F-B493-D5EF17F60F5A}" dt="2026-07-14T16:44:50.600" v="5361" actId="164"/>
          <ac:picMkLst>
            <pc:docMk/>
            <pc:sldMk cId="3592831467" sldId="296"/>
            <ac:picMk id="8" creationId="{4CC1B227-EFD0-E23D-E94E-F0B78AA49313}"/>
          </ac:picMkLst>
        </pc:picChg>
        <pc:picChg chg="add mod">
          <ac:chgData name="Goodman, Dan" userId="3856083d-7deb-434e-baee-35426c02f58e" providerId="ADAL" clId="{C97C92AB-C3B2-416F-B493-D5EF17F60F5A}" dt="2026-07-14T16:44:50.600" v="5361" actId="164"/>
          <ac:picMkLst>
            <pc:docMk/>
            <pc:sldMk cId="3592831467" sldId="296"/>
            <ac:picMk id="9" creationId="{E84F22C7-9457-4B23-5EEC-77E0160C8520}"/>
          </ac:picMkLst>
        </pc:picChg>
        <pc:cxnChg chg="add del mod">
          <ac:chgData name="Goodman, Dan" userId="3856083d-7deb-434e-baee-35426c02f58e" providerId="ADAL" clId="{C97C92AB-C3B2-416F-B493-D5EF17F60F5A}" dt="2026-07-14T16:46:57.409" v="5394" actId="11529"/>
          <ac:cxnSpMkLst>
            <pc:docMk/>
            <pc:sldMk cId="3592831467" sldId="296"/>
            <ac:cxnSpMk id="16" creationId="{1DF695E0-42F3-5A5C-4067-9F2B4B51E22D}"/>
          </ac:cxnSpMkLst>
        </pc:cxnChg>
        <pc:cxnChg chg="add mod">
          <ac:chgData name="Goodman, Dan" userId="3856083d-7deb-434e-baee-35426c02f58e" providerId="ADAL" clId="{C97C92AB-C3B2-416F-B493-D5EF17F60F5A}" dt="2026-07-14T16:48:28.877" v="5408" actId="14100"/>
          <ac:cxnSpMkLst>
            <pc:docMk/>
            <pc:sldMk cId="3592831467" sldId="296"/>
            <ac:cxnSpMk id="18" creationId="{27C60614-2636-323E-CD35-A3F3030312A1}"/>
          </ac:cxnSpMkLst>
        </pc:cxnChg>
        <pc:cxnChg chg="add del mod">
          <ac:chgData name="Goodman, Dan" userId="3856083d-7deb-434e-baee-35426c02f58e" providerId="ADAL" clId="{C97C92AB-C3B2-416F-B493-D5EF17F60F5A}" dt="2026-07-14T16:47:15.571" v="5398" actId="11529"/>
          <ac:cxnSpMkLst>
            <pc:docMk/>
            <pc:sldMk cId="3592831467" sldId="296"/>
            <ac:cxnSpMk id="21" creationId="{40A4C7CF-9D8A-A9DD-BEF5-0125060FCDE1}"/>
          </ac:cxnSpMkLst>
        </pc:cxnChg>
        <pc:cxnChg chg="add mod">
          <ac:chgData name="Goodman, Dan" userId="3856083d-7deb-434e-baee-35426c02f58e" providerId="ADAL" clId="{C97C92AB-C3B2-416F-B493-D5EF17F60F5A}" dt="2026-07-14T16:48:28.877" v="5408" actId="14100"/>
          <ac:cxnSpMkLst>
            <pc:docMk/>
            <pc:sldMk cId="3592831467" sldId="296"/>
            <ac:cxnSpMk id="23" creationId="{83C6E015-38A5-D55B-82BC-9C5398915AF4}"/>
          </ac:cxnSpMkLst>
        </pc:cxnChg>
      </pc:sldChg>
    </pc:docChg>
  </pc:docChgLst>
  <pc:docChgLst>
    <pc:chgData name="Goodman, Dan" userId="3856083d-7deb-434e-baee-35426c02f58e" providerId="ADAL" clId="{6CA0AD20-ACA0-437E-B0BB-1AEF1DB2AC9B}"/>
    <pc:docChg chg="undo custSel modSld">
      <pc:chgData name="Goodman, Dan" userId="3856083d-7deb-434e-baee-35426c02f58e" providerId="ADAL" clId="{6CA0AD20-ACA0-437E-B0BB-1AEF1DB2AC9B}" dt="2026-07-15T10:43:58.562" v="140"/>
      <pc:docMkLst>
        <pc:docMk/>
      </pc:docMkLst>
      <pc:sldChg chg="addSp modSp mod">
        <pc:chgData name="Goodman, Dan" userId="3856083d-7deb-434e-baee-35426c02f58e" providerId="ADAL" clId="{6CA0AD20-ACA0-437E-B0BB-1AEF1DB2AC9B}" dt="2026-07-15T10:39:32.161" v="92" actId="404"/>
        <pc:sldMkLst>
          <pc:docMk/>
          <pc:sldMk cId="304400715" sldId="256"/>
        </pc:sldMkLst>
        <pc:spChg chg="add mod">
          <ac:chgData name="Goodman, Dan" userId="3856083d-7deb-434e-baee-35426c02f58e" providerId="ADAL" clId="{6CA0AD20-ACA0-437E-B0BB-1AEF1DB2AC9B}" dt="2026-07-15T10:39:32.161" v="92" actId="404"/>
          <ac:spMkLst>
            <pc:docMk/>
            <pc:sldMk cId="304400715" sldId="256"/>
            <ac:spMk id="10" creationId="{63E378CF-C1EA-EA7F-18AF-0D1F1EE512C4}"/>
          </ac:spMkLst>
        </pc:spChg>
        <pc:picChg chg="add mod">
          <ac:chgData name="Goodman, Dan" userId="3856083d-7deb-434e-baee-35426c02f58e" providerId="ADAL" clId="{6CA0AD20-ACA0-437E-B0BB-1AEF1DB2AC9B}" dt="2026-07-15T10:37:20.735" v="2" actId="14100"/>
          <ac:picMkLst>
            <pc:docMk/>
            <pc:sldMk cId="304400715" sldId="256"/>
            <ac:picMk id="7" creationId="{B7EAC693-3BA9-B506-F4EA-526F2E298489}"/>
          </ac:picMkLst>
        </pc:picChg>
      </pc:sldChg>
      <pc:sldChg chg="addSp modSp mod addAnim delAnim modAnim">
        <pc:chgData name="Goodman, Dan" userId="3856083d-7deb-434e-baee-35426c02f58e" providerId="ADAL" clId="{6CA0AD20-ACA0-437E-B0BB-1AEF1DB2AC9B}" dt="2026-07-15T10:43:58.562" v="140"/>
        <pc:sldMkLst>
          <pc:docMk/>
          <pc:sldMk cId="3592831467" sldId="296"/>
        </pc:sldMkLst>
        <pc:spChg chg="mod">
          <ac:chgData name="Goodman, Dan" userId="3856083d-7deb-434e-baee-35426c02f58e" providerId="ADAL" clId="{6CA0AD20-ACA0-437E-B0BB-1AEF1DB2AC9B}" dt="2026-07-15T10:42:10.204" v="94" actId="1076"/>
          <ac:spMkLst>
            <pc:docMk/>
            <pc:sldMk cId="3592831467" sldId="296"/>
            <ac:spMk id="10" creationId="{953DA167-7EEC-D374-961B-A1DEB21BFBC2}"/>
          </ac:spMkLst>
        </pc:spChg>
        <pc:spChg chg="mod">
          <ac:chgData name="Goodman, Dan" userId="3856083d-7deb-434e-baee-35426c02f58e" providerId="ADAL" clId="{6CA0AD20-ACA0-437E-B0BB-1AEF1DB2AC9B}" dt="2026-07-15T10:42:03.361" v="93" actId="1076"/>
          <ac:spMkLst>
            <pc:docMk/>
            <pc:sldMk cId="3592831467" sldId="296"/>
            <ac:spMk id="12" creationId="{3A250145-6B98-F2E7-E449-8E7178A65CA2}"/>
          </ac:spMkLst>
        </pc:spChg>
        <pc:spChg chg="add mod">
          <ac:chgData name="Goodman, Dan" userId="3856083d-7deb-434e-baee-35426c02f58e" providerId="ADAL" clId="{6CA0AD20-ACA0-437E-B0BB-1AEF1DB2AC9B}" dt="2026-07-15T10:43:35.541" v="138" actId="14100"/>
          <ac:spMkLst>
            <pc:docMk/>
            <pc:sldMk cId="3592831467" sldId="296"/>
            <ac:spMk id="16" creationId="{AFAD85C1-5BB9-CD1B-25F6-335EEACD9A7C}"/>
          </ac:spMkLst>
        </pc:spChg>
        <pc:cxnChg chg="mod">
          <ac:chgData name="Goodman, Dan" userId="3856083d-7deb-434e-baee-35426c02f58e" providerId="ADAL" clId="{6CA0AD20-ACA0-437E-B0BB-1AEF1DB2AC9B}" dt="2026-07-15T10:42:19.351" v="95" actId="14100"/>
          <ac:cxnSpMkLst>
            <pc:docMk/>
            <pc:sldMk cId="3592831467" sldId="296"/>
            <ac:cxnSpMk id="18" creationId="{27C60614-2636-323E-CD35-A3F3030312A1}"/>
          </ac:cxnSpMkLst>
        </pc:cxnChg>
        <pc:cxnChg chg="mod">
          <ac:chgData name="Goodman, Dan" userId="3856083d-7deb-434e-baee-35426c02f58e" providerId="ADAL" clId="{6CA0AD20-ACA0-437E-B0BB-1AEF1DB2AC9B}" dt="2026-07-15T10:42:03.361" v="93" actId="1076"/>
          <ac:cxnSpMkLst>
            <pc:docMk/>
            <pc:sldMk cId="3592831467" sldId="296"/>
            <ac:cxnSpMk id="23" creationId="{83C6E015-38A5-D55B-82BC-9C5398915AF4}"/>
          </ac:cxnSpMkLst>
        </pc:cxn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FAE6EB4-03A3-4C4A-B5B5-FE282E964C74}" type="datetimeFigureOut">
              <a:rPr lang="en-GB" smtClean="0"/>
              <a:t>15/07/2026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0DC7791-BCCC-4DAF-AEA8-66EE27DE672F}" type="slidenum">
              <a:rPr lang="en-GB" smtClean="0"/>
              <a:t>‹#›</a:t>
            </a:fld>
            <a:endParaRPr lang="en-GB"/>
          </a:p>
        </p:txBody>
      </p:sp>
    </p:spTree>
    <p:extLst>
      <p:ext uri="{BB962C8B-B14F-4D97-AF65-F5344CB8AC3E}">
        <p14:creationId xmlns:p14="http://schemas.microsoft.com/office/powerpoint/2010/main" val="8634128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0DC7791-BCCC-4DAF-AEA8-66EE27DE672F}" type="slidenum">
              <a:rPr lang="en-GB" smtClean="0"/>
              <a:t>1</a:t>
            </a:fld>
            <a:endParaRPr lang="en-GB"/>
          </a:p>
        </p:txBody>
      </p:sp>
    </p:spTree>
    <p:extLst>
      <p:ext uri="{BB962C8B-B14F-4D97-AF65-F5344CB8AC3E}">
        <p14:creationId xmlns:p14="http://schemas.microsoft.com/office/powerpoint/2010/main" val="41855158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looked at four conditions. In every condition, the synaptic weights can be learned.</a:t>
            </a:r>
          </a:p>
          <a:p>
            <a:r>
              <a:rPr lang="en-GB" dirty="0"/>
              <a:t>In the first condition, it is fully homogeneous. Time constants are the same for all neurons, cannot be learned during training.</a:t>
            </a:r>
          </a:p>
          <a:p>
            <a:r>
              <a:rPr lang="en-GB" dirty="0">
                <a:solidFill>
                  <a:schemeClr val="accent2"/>
                </a:solidFill>
              </a:rPr>
              <a:t>The next one (orange)</a:t>
            </a:r>
            <a:r>
              <a:rPr lang="en-GB" dirty="0"/>
              <a:t> is where time constants are randomly initialised for each neuron, but can’t change with training.</a:t>
            </a:r>
          </a:p>
          <a:p>
            <a:r>
              <a:rPr lang="en-GB" dirty="0"/>
              <a:t>Then, we consider both of these two conditions but allowing the training procedure to modify the time constants.</a:t>
            </a:r>
          </a:p>
          <a:p>
            <a:r>
              <a:rPr lang="en-GB" dirty="0"/>
              <a:t>--- follow text on RHS ---</a:t>
            </a:r>
          </a:p>
        </p:txBody>
      </p:sp>
      <p:sp>
        <p:nvSpPr>
          <p:cNvPr id="4" name="Slide Number Placeholder 3"/>
          <p:cNvSpPr>
            <a:spLocks noGrp="1"/>
          </p:cNvSpPr>
          <p:nvPr>
            <p:ph type="sldNum" sz="quarter" idx="5"/>
          </p:nvPr>
        </p:nvSpPr>
        <p:spPr/>
        <p:txBody>
          <a:bodyPr/>
          <a:lstStyle/>
          <a:p>
            <a:fld id="{54810F1E-5889-4C13-843C-6DB2FE0090A8}" type="slidenum">
              <a:rPr lang="en-GB" smtClean="0"/>
              <a:t>15</a:t>
            </a:fld>
            <a:endParaRPr lang="en-GB"/>
          </a:p>
        </p:txBody>
      </p:sp>
    </p:spTree>
    <p:extLst>
      <p:ext uri="{BB962C8B-B14F-4D97-AF65-F5344CB8AC3E}">
        <p14:creationId xmlns:p14="http://schemas.microsoft.com/office/powerpoint/2010/main" val="14333482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Trained on 5 tasks of increasing temporal structure and difficulty.</a:t>
            </a:r>
          </a:p>
          <a:p>
            <a:r>
              <a:rPr lang="en-GB" dirty="0"/>
              <a:t>N-MNIST is standard MNIST handwritten digits presented to a DVS (dynamic vision sensor), or event camera. It emits a ‘spike’ when the brightness of a pixel changes. In N-MNIST they moved the camera across the screen simulating saccades, so there’s temporal structure in the spike trains but not in the underlying stimulus.</a:t>
            </a:r>
          </a:p>
          <a:p>
            <a:r>
              <a:rPr lang="en-GB" dirty="0"/>
              <a:t>F-MNIST is fashion MNIST, little pictures of clothes and bags. Convert to spike trains by treating pixel intensities as a current into an integrate and fire neuron, so neurons corresponding to brighter pixels fire earlier. Has temporal structure, but again not in the underlying stimulus.</a:t>
            </a:r>
          </a:p>
          <a:p>
            <a:r>
              <a:rPr lang="en-GB" dirty="0"/>
              <a:t>DVS128 is gestures like hand waving in front of an event camera, and is the first one where the underlying stimulus has temporal structure. However, it’s sufficiently small that it’s often possible to guess the gesture by just taking an average.</a:t>
            </a:r>
          </a:p>
          <a:p>
            <a:r>
              <a:rPr lang="en-GB" dirty="0"/>
              <a:t>We also have two auditory tasks where temporal structure is more important. SHD is “spiking Heidelberg digits” and is the auditory equivalent of MNIST, while SSC is spiking speech commands, like go, stop, etc.</a:t>
            </a:r>
          </a:p>
        </p:txBody>
      </p:sp>
      <p:sp>
        <p:nvSpPr>
          <p:cNvPr id="4" name="Slide Number Placeholder 3"/>
          <p:cNvSpPr>
            <a:spLocks noGrp="1"/>
          </p:cNvSpPr>
          <p:nvPr>
            <p:ph type="sldNum" sz="quarter" idx="5"/>
          </p:nvPr>
        </p:nvSpPr>
        <p:spPr/>
        <p:txBody>
          <a:bodyPr/>
          <a:lstStyle/>
          <a:p>
            <a:fld id="{54810F1E-5889-4C13-843C-6DB2FE0090A8}" type="slidenum">
              <a:rPr lang="en-GB" smtClean="0"/>
              <a:t>16</a:t>
            </a:fld>
            <a:endParaRPr lang="en-GB"/>
          </a:p>
        </p:txBody>
      </p:sp>
    </p:spTree>
    <p:extLst>
      <p:ext uri="{BB962C8B-B14F-4D97-AF65-F5344CB8AC3E}">
        <p14:creationId xmlns:p14="http://schemas.microsoft.com/office/powerpoint/2010/main" val="22560529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Top line is the baseline, fully homogeneous network. You have the colour key down here.</a:t>
            </a:r>
          </a:p>
          <a:p>
            <a:r>
              <a:rPr lang="en-GB" dirty="0"/>
              <a:t>N-MNIST: no improvement with heterogeneity.</a:t>
            </a:r>
          </a:p>
          <a:p>
            <a:r>
              <a:rPr lang="en-GB" dirty="0"/>
              <a:t>F-MNIST: you have some improvement but it’s not consistent. Most likely explanation for this is that heterogeneous initialisation helps it not get stuck in a local minimum.</a:t>
            </a:r>
          </a:p>
          <a:p>
            <a:r>
              <a:rPr lang="en-GB" dirty="0"/>
              <a:t>DVS128: consistent improvements with heterogeneity added, but not huge.</a:t>
            </a:r>
          </a:p>
          <a:p>
            <a:r>
              <a:rPr lang="en-GB" dirty="0"/>
              <a:t>SHD and SSC: big improvements with heterogeneity, improvements of around 10% in accuracy for SHD and SSC, which is pretty substantial when you consider the chance level is around 5 and 3%.</a:t>
            </a:r>
          </a:p>
          <a:p>
            <a:r>
              <a:rPr lang="en-GB" dirty="0"/>
              <a:t>You can also see the improvement in test accuracy here.</a:t>
            </a:r>
          </a:p>
        </p:txBody>
      </p:sp>
      <p:sp>
        <p:nvSpPr>
          <p:cNvPr id="4" name="Slide Number Placeholder 3"/>
          <p:cNvSpPr>
            <a:spLocks noGrp="1"/>
          </p:cNvSpPr>
          <p:nvPr>
            <p:ph type="sldNum" sz="quarter" idx="5"/>
          </p:nvPr>
        </p:nvSpPr>
        <p:spPr/>
        <p:txBody>
          <a:bodyPr/>
          <a:lstStyle/>
          <a:p>
            <a:fld id="{54810F1E-5889-4C13-843C-6DB2FE0090A8}" type="slidenum">
              <a:rPr lang="en-GB" smtClean="0"/>
              <a:t>17</a:t>
            </a:fld>
            <a:endParaRPr lang="en-GB"/>
          </a:p>
        </p:txBody>
      </p:sp>
    </p:spTree>
    <p:extLst>
      <p:ext uri="{BB962C8B-B14F-4D97-AF65-F5344CB8AC3E}">
        <p14:creationId xmlns:p14="http://schemas.microsoft.com/office/powerpoint/2010/main" val="14870479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On the left are the distributions before training, and in the middle after training.</a:t>
            </a:r>
          </a:p>
          <a:p>
            <a:r>
              <a:rPr lang="en-GB" dirty="0"/>
              <a:t>At the top are the cases where the initial distribution is heterogeneous, and the bottom where all time constants start the same.</a:t>
            </a:r>
          </a:p>
          <a:p>
            <a:r>
              <a:rPr lang="en-GB" dirty="0"/>
              <a:t>First result here is that regardless of whether or not you start homogeneous or heterogeneous, you end up with pretty much the same distribution, except in the case of DVS128 suggesting that there may be a few minima in this case.</a:t>
            </a:r>
          </a:p>
          <a:p>
            <a:r>
              <a:rPr lang="en-GB" dirty="0"/>
              <a:t>The key result though is that these distributions really look similar to what you see when you plot experimentally observed distributions.</a:t>
            </a:r>
          </a:p>
          <a:p>
            <a:r>
              <a:rPr lang="en-GB" dirty="0"/>
              <a:t>This is only possible thanks to some amazing datasets that have been made available lately.</a:t>
            </a:r>
          </a:p>
          <a:p>
            <a:r>
              <a:rPr lang="en-GB" dirty="0"/>
              <a:t>The distributions have different parameters depending on cell type, area and species, but always look more or less the same.</a:t>
            </a:r>
          </a:p>
        </p:txBody>
      </p:sp>
      <p:sp>
        <p:nvSpPr>
          <p:cNvPr id="4" name="Slide Number Placeholder 3"/>
          <p:cNvSpPr>
            <a:spLocks noGrp="1"/>
          </p:cNvSpPr>
          <p:nvPr>
            <p:ph type="sldNum" sz="quarter" idx="5"/>
          </p:nvPr>
        </p:nvSpPr>
        <p:spPr/>
        <p:txBody>
          <a:bodyPr/>
          <a:lstStyle/>
          <a:p>
            <a:fld id="{54810F1E-5889-4C13-843C-6DB2FE0090A8}" type="slidenum">
              <a:rPr lang="en-GB" smtClean="0"/>
              <a:t>18</a:t>
            </a:fld>
            <a:endParaRPr lang="en-GB"/>
          </a:p>
        </p:txBody>
      </p:sp>
    </p:spTree>
    <p:extLst>
      <p:ext uri="{BB962C8B-B14F-4D97-AF65-F5344CB8AC3E}">
        <p14:creationId xmlns:p14="http://schemas.microsoft.com/office/powerpoint/2010/main" val="5132718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Metabolically: doesn’t cost the brain anything to have heterogeneity. In fact, probably gets it for free.</a:t>
            </a:r>
          </a:p>
          <a:p>
            <a:r>
              <a:rPr lang="en-GB" dirty="0"/>
              <a:t>Energetically: big performance gains for small increase in params.</a:t>
            </a:r>
          </a:p>
          <a:p>
            <a:r>
              <a:rPr lang="en-GB" dirty="0"/>
              <a:t>To give an idea of this, for the auditory digits task SHD you need 10x as many homogeneous neurons with 100 times as many parameters to get the same improvement as adding heterogeneity, while adding heterogeneity only increases the number of parameters by less than 1%.</a:t>
            </a:r>
          </a:p>
          <a:p>
            <a:r>
              <a:rPr lang="en-GB" dirty="0"/>
              <a:t>That’s relevant to engineering applications too.</a:t>
            </a:r>
          </a:p>
          <a:p>
            <a:r>
              <a:rPr lang="en-GB" dirty="0"/>
              <a:t>For neuromorphic computing, sometimes you get this for free, e.g. in </a:t>
            </a:r>
            <a:r>
              <a:rPr lang="en-GB" dirty="0" err="1"/>
              <a:t>BrainScaleS</a:t>
            </a:r>
            <a:r>
              <a:rPr lang="en-GB" dirty="0"/>
              <a:t>.</a:t>
            </a:r>
          </a:p>
        </p:txBody>
      </p:sp>
      <p:sp>
        <p:nvSpPr>
          <p:cNvPr id="4" name="Slide Number Placeholder 3"/>
          <p:cNvSpPr>
            <a:spLocks noGrp="1"/>
          </p:cNvSpPr>
          <p:nvPr>
            <p:ph type="sldNum" sz="quarter" idx="5"/>
          </p:nvPr>
        </p:nvSpPr>
        <p:spPr/>
        <p:txBody>
          <a:bodyPr/>
          <a:lstStyle/>
          <a:p>
            <a:fld id="{54810F1E-5889-4C13-843C-6DB2FE0090A8}" type="slidenum">
              <a:rPr lang="en-GB" smtClean="0"/>
              <a:t>19</a:t>
            </a:fld>
            <a:endParaRPr lang="en-GB"/>
          </a:p>
        </p:txBody>
      </p:sp>
    </p:spTree>
    <p:extLst>
      <p:ext uri="{BB962C8B-B14F-4D97-AF65-F5344CB8AC3E}">
        <p14:creationId xmlns:p14="http://schemas.microsoft.com/office/powerpoint/2010/main" val="11176752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simplest possible model you could have of that is called the “integrate and fire neuron”.</a:t>
            </a:r>
          </a:p>
          <a:p>
            <a:r>
              <a:rPr lang="en-GB" dirty="0"/>
              <a:t>***</a:t>
            </a:r>
          </a:p>
          <a:p>
            <a:r>
              <a:rPr lang="en-GB" dirty="0"/>
              <a:t>Here’s a plot of how it behaves.</a:t>
            </a:r>
          </a:p>
          <a:p>
            <a:r>
              <a:rPr lang="en-GB" dirty="0"/>
              <a:t>Each time an incoming spike arrives, every 10 milliseconds here, the membrane potential instantaneously jumps by some fixed weight until it hits the threshold, at which point it fires a spike and resets.</a:t>
            </a:r>
          </a:p>
          <a:p>
            <a:r>
              <a:rPr lang="en-GB" dirty="0"/>
              <a:t>We can write this down in a standard form as a series of event-based equations.</a:t>
            </a:r>
          </a:p>
          <a:p>
            <a:r>
              <a:rPr lang="en-GB" dirty="0"/>
              <a:t>***</a:t>
            </a:r>
          </a:p>
          <a:p>
            <a:r>
              <a:rPr lang="en-GB" dirty="0"/>
              <a:t>Firstly, when you receive an incoming spike, set the variable v to be </a:t>
            </a:r>
            <a:r>
              <a:rPr lang="en-GB" dirty="0" err="1"/>
              <a:t>v+wi</a:t>
            </a:r>
            <a:endParaRPr lang="en-GB" dirty="0"/>
          </a:p>
          <a:p>
            <a:r>
              <a:rPr lang="en-GB" dirty="0"/>
              <a:t>***</a:t>
            </a:r>
          </a:p>
          <a:p>
            <a:r>
              <a:rPr lang="en-GB" dirty="0"/>
              <a:t>If the threshold condition v&gt;1 is true, fire a spike</a:t>
            </a:r>
          </a:p>
          <a:p>
            <a:r>
              <a:rPr lang="en-GB" dirty="0"/>
              <a:t>***</a:t>
            </a:r>
          </a:p>
          <a:p>
            <a:r>
              <a:rPr lang="en-GB" dirty="0"/>
              <a:t>And after a spike, set v to 0.</a:t>
            </a:r>
          </a:p>
          <a:p>
            <a:r>
              <a:rPr lang="en-GB" dirty="0"/>
              <a:t>You can see that already this captures part of what’s going on in a real neuron, but misses the fact that in the absence of new inputs, the membrane potential decays back to rest. Let’s add that.</a:t>
            </a:r>
          </a:p>
        </p:txBody>
      </p:sp>
      <p:sp>
        <p:nvSpPr>
          <p:cNvPr id="4" name="Slide Number Placeholder 3"/>
          <p:cNvSpPr>
            <a:spLocks noGrp="1"/>
          </p:cNvSpPr>
          <p:nvPr>
            <p:ph type="sldNum" sz="quarter" idx="5"/>
          </p:nvPr>
        </p:nvSpPr>
        <p:spPr/>
        <p:txBody>
          <a:bodyPr/>
          <a:lstStyle/>
          <a:p>
            <a:fld id="{C20DD0C9-3DD2-4683-89E5-1D95DC727CBB}" type="slidenum">
              <a:rPr lang="en-GB" smtClean="0"/>
              <a:t>4</a:t>
            </a:fld>
            <a:endParaRPr lang="en-GB"/>
          </a:p>
        </p:txBody>
      </p:sp>
    </p:spTree>
    <p:extLst>
      <p:ext uri="{BB962C8B-B14F-4D97-AF65-F5344CB8AC3E}">
        <p14:creationId xmlns:p14="http://schemas.microsoft.com/office/powerpoint/2010/main" val="33537543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can model this decay by treating the membrane as a capacitor in an electrical circuit. Turning this into a differential equation, v evolves over time according to the differential equation tau dv/dt =-v, where tau is the membrane time constant we discussed in the last video.</a:t>
            </a:r>
          </a:p>
          <a:p>
            <a:r>
              <a:rPr lang="en-GB" dirty="0"/>
              <a:t>***</a:t>
            </a:r>
          </a:p>
          <a:p>
            <a:r>
              <a:rPr lang="en-GB" dirty="0"/>
              <a:t>You can solve this differential equation to see that in the absence of any input, v decreases exponentially over time with a time scale of tau.</a:t>
            </a:r>
            <a:endParaRPr lang="en-GB" dirty="0">
              <a:cs typeface="Calibri"/>
            </a:endParaRPr>
          </a:p>
          <a:p>
            <a:r>
              <a:rPr lang="en-GB" dirty="0"/>
              <a:t>***</a:t>
            </a:r>
          </a:p>
          <a:p>
            <a:r>
              <a:rPr lang="en-GB" dirty="0"/>
              <a:t>Here’s how that looks.</a:t>
            </a:r>
          </a:p>
          <a:p>
            <a:r>
              <a:rPr lang="en-GB" dirty="0"/>
              <a:t>You can see that after the instantaneous increase in membrane potential it starts to decay back to the resting value.</a:t>
            </a:r>
          </a:p>
          <a:p>
            <a:r>
              <a:rPr lang="en-GB" dirty="0"/>
              <a:t>Although this doesn’t look like a great model, it turns out that very often this captures enough of what is going on in real neurons. You’ll see that in this week’s exercise, but I want to give one other reason why adding this leak might be important.</a:t>
            </a:r>
          </a:p>
        </p:txBody>
      </p:sp>
      <p:sp>
        <p:nvSpPr>
          <p:cNvPr id="4" name="Slide Number Placeholder 3"/>
          <p:cNvSpPr>
            <a:spLocks noGrp="1"/>
          </p:cNvSpPr>
          <p:nvPr>
            <p:ph type="sldNum" sz="quarter" idx="5"/>
          </p:nvPr>
        </p:nvSpPr>
        <p:spPr/>
        <p:txBody>
          <a:bodyPr/>
          <a:lstStyle/>
          <a:p>
            <a:fld id="{C20DD0C9-3DD2-4683-89E5-1D95DC727CBB}" type="slidenum">
              <a:rPr lang="en-GB" smtClean="0"/>
              <a:t>5</a:t>
            </a:fld>
            <a:endParaRPr lang="en-GB"/>
          </a:p>
        </p:txBody>
      </p:sp>
    </p:spTree>
    <p:extLst>
      <p:ext uri="{BB962C8B-B14F-4D97-AF65-F5344CB8AC3E}">
        <p14:creationId xmlns:p14="http://schemas.microsoft.com/office/powerpoint/2010/main" val="15029306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What we’d like to do is to use the methods developed for artificial neural networks, because we know they work really well.</a:t>
            </a:r>
          </a:p>
          <a:p>
            <a:pPr marL="171450" indent="-171450">
              <a:buFont typeface="Arial" panose="020B0604020202020204" pitchFamily="34" charset="0"/>
              <a:buChar char="•"/>
            </a:pPr>
            <a:r>
              <a:rPr lang="en-GB" dirty="0"/>
              <a:t>So let’s quickly recap how that goes. This isn’t going to be a complete or comprehensive guide, so if you haven’t encountered this before, stop now and read an introduction. I’ve put some recommendations in the reading list.</a:t>
            </a:r>
          </a:p>
          <a:p>
            <a:pPr marL="171450" indent="-171450">
              <a:buFont typeface="Arial" panose="020B0604020202020204" pitchFamily="34" charset="0"/>
              <a:buChar char="•"/>
            </a:pPr>
            <a:r>
              <a:rPr lang="en-GB" dirty="0"/>
              <a:t>First we write the neural network as a function of inputs and parameters.</a:t>
            </a:r>
          </a:p>
          <a:p>
            <a:pPr marL="171450" indent="-171450">
              <a:buFont typeface="Arial" panose="020B0604020202020204" pitchFamily="34" charset="0"/>
              <a:buChar char="•"/>
            </a:pPr>
            <a:r>
              <a:rPr lang="en-GB" dirty="0"/>
              <a:t>For example, for a one layer neural network the parameters could be the weights, and the function could be a sigmoid applied to the dot product of the weights and input vector.</a:t>
            </a:r>
          </a:p>
          <a:p>
            <a:pPr marL="171450" indent="-171450">
              <a:buFont typeface="Arial" panose="020B0604020202020204" pitchFamily="34" charset="0"/>
              <a:buChar char="•"/>
            </a:pPr>
            <a:r>
              <a:rPr lang="en-GB" dirty="0"/>
              <a:t>We want to minimise some loss function that tells us how far the output of the network is from the desired output.</a:t>
            </a:r>
          </a:p>
          <a:p>
            <a:pPr marL="171450" indent="-171450">
              <a:buFont typeface="Arial" panose="020B0604020202020204" pitchFamily="34" charset="0"/>
              <a:buChar char="•"/>
            </a:pPr>
            <a:r>
              <a:rPr lang="en-GB" dirty="0"/>
              <a:t>To do that, we apply gradient descent, moving in the reverse direction of the gradient of the loss function with respect to the parameters.</a:t>
            </a:r>
          </a:p>
          <a:p>
            <a:pPr marL="171450" indent="-171450">
              <a:buFont typeface="Arial" panose="020B0604020202020204" pitchFamily="34" charset="0"/>
              <a:buChar char="•"/>
            </a:pPr>
            <a:r>
              <a:rPr lang="en-GB" dirty="0"/>
              <a:t>We can compute the gradient efficiently using vector and matrix multiplies using the vector chain rule.</a:t>
            </a:r>
          </a:p>
          <a:p>
            <a:pPr marL="171450" indent="-171450">
              <a:buFont typeface="Arial" panose="020B0604020202020204" pitchFamily="34" charset="0"/>
              <a:buChar char="•"/>
            </a:pPr>
            <a:r>
              <a:rPr lang="en-GB" dirty="0"/>
              <a:t>So, can we just do this for a spiking neural network? It’s not quite so easy. Let’s see why.</a:t>
            </a:r>
          </a:p>
        </p:txBody>
      </p:sp>
      <p:sp>
        <p:nvSpPr>
          <p:cNvPr id="4" name="Slide Number Placeholder 3"/>
          <p:cNvSpPr>
            <a:spLocks noGrp="1"/>
          </p:cNvSpPr>
          <p:nvPr>
            <p:ph type="sldNum" sz="quarter" idx="5"/>
          </p:nvPr>
        </p:nvSpPr>
        <p:spPr/>
        <p:txBody>
          <a:bodyPr/>
          <a:lstStyle/>
          <a:p>
            <a:fld id="{5B227C40-237B-48E1-B1EA-F5DD80A91745}" type="slidenum">
              <a:rPr lang="en-GB" smtClean="0"/>
              <a:t>6</a:t>
            </a:fld>
            <a:endParaRPr lang="en-GB"/>
          </a:p>
        </p:txBody>
      </p:sp>
    </p:spTree>
    <p:extLst>
      <p:ext uri="{BB962C8B-B14F-4D97-AF65-F5344CB8AC3E}">
        <p14:creationId xmlns:p14="http://schemas.microsoft.com/office/powerpoint/2010/main" val="30839236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GB"/>
                  <a:t>To see what goes wrong here, let’s start with a recap of the leaky integrate-and-fire neuron we’ve seen before.</a:t>
                </a:r>
              </a:p>
              <a:p>
                <a:pPr marL="171450" indent="-171450">
                  <a:buFont typeface="Arial" panose="020B0604020202020204" pitchFamily="34" charset="0"/>
                  <a:buChar char="•"/>
                </a:pPr>
                <a:r>
                  <a:rPr lang="en-GB"/>
                  <a:t>Over time it evolves according to a differential equation, with instantaneous effects when a spike arrives. Whenever the membrane potential v crosses the threshold v&gt;1 you fire a spike and instantly reset to 0.</a:t>
                </a:r>
              </a:p>
              <a:p>
                <a:pPr marL="171450" indent="-171450">
                  <a:buFont typeface="Arial" panose="020B0604020202020204" pitchFamily="34" charset="0"/>
                  <a:buChar char="•"/>
                </a:pPr>
                <a:r>
                  <a:rPr lang="en-GB"/>
                  <a:t>We’re going to rewrite these equations, temporarily ignoring the synaptic connections for simplicity as you get the same problem and solution with that but it makes the notation more complicated.</a:t>
                </a:r>
              </a:p>
              <a:p>
                <a:pPr marL="171450" indent="-171450">
                  <a:buFont typeface="Arial" panose="020B0604020202020204" pitchFamily="34" charset="0"/>
                  <a:buChar char="•"/>
                </a:pPr>
                <a:r>
                  <a:rPr lang="en-GB"/>
                  <a:t>The threshold we’ll write as S(t) being the Heaviside function of v(t)-1. So this will be equal to 1 if the neuron has spiked, otherwise 0.</a:t>
                </a:r>
              </a:p>
              <a:p>
                <a:pPr marL="171450" indent="-171450">
                  <a:buFont typeface="Arial" panose="020B0604020202020204" pitchFamily="34" charset="0"/>
                  <a:buChar char="•"/>
                </a:pPr>
                <a:r>
                  <a:rPr lang="en-GB"/>
                  <a:t>Now we replace the differential equation with a discrete update rule. To get v at time </a:t>
                </a:r>
                <a14:m>
                  <m:oMath xmlns:m="http://schemas.openxmlformats.org/officeDocument/2006/math">
                    <m:r>
                      <a:rPr lang="en-GB" b="0" i="1" smtClean="0">
                        <a:latin typeface="Cambria Math" panose="02040503050406030204" pitchFamily="18" charset="0"/>
                      </a:rPr>
                      <m:t>𝑡</m:t>
                    </m:r>
                    <m:r>
                      <a:rPr lang="en-GB" b="0" i="1" smtClean="0">
                        <a:latin typeface="Cambria Math" panose="02040503050406030204" pitchFamily="18" charset="0"/>
                      </a:rPr>
                      <m:t>+</m:t>
                    </m:r>
                    <m:r>
                      <a:rPr lang="en-GB" b="0" i="1" smtClean="0">
                        <a:latin typeface="Cambria Math" panose="02040503050406030204" pitchFamily="18" charset="0"/>
                      </a:rPr>
                      <m:t>𝛿</m:t>
                    </m:r>
                    <m:r>
                      <a:rPr lang="en-GB" b="0" i="1" smtClean="0">
                        <a:latin typeface="Cambria Math" panose="02040503050406030204" pitchFamily="18" charset="0"/>
                      </a:rPr>
                      <m:t>𝑡</m:t>
                    </m:r>
                  </m:oMath>
                </a14:m>
                <a:r>
                  <a:rPr lang="en-GB"/>
                  <a:t> we multiply v at time t with this exponential term. We</a:t>
                </a:r>
                <a:r>
                  <a:rPr lang="en-GB" baseline="0"/>
                  <a:t> also fold in handling the spike reset by then multiplying this value by 1-S(t). So this means we multiply by 0 if it spiked, otherwise we multiply by 1. This is equivalent to setting it to 0 after a spike.</a:t>
                </a:r>
              </a:p>
              <a:p>
                <a:pPr marL="171450" indent="-171450">
                  <a:buFont typeface="Arial" panose="020B0604020202020204" pitchFamily="34" charset="0"/>
                  <a:buChar char="•"/>
                </a:pPr>
                <a:r>
                  <a:rPr lang="en-GB" baseline="0"/>
                  <a:t>Now if we wanted to use gradient descent we'd have to compute the gradient using the chain rule.</a:t>
                </a:r>
              </a:p>
              <a:p>
                <a:pPr marL="171450" indent="-171450">
                  <a:buFont typeface="Arial" panose="020B0604020202020204" pitchFamily="34" charset="0"/>
                  <a:buChar char="•"/>
                </a:pPr>
                <a:r>
                  <a:rPr lang="en-GB" baseline="0"/>
                  <a:t>That's unproblematic for every part of these equations except for the Heaviside function.</a:t>
                </a:r>
              </a:p>
              <a:p>
                <a:pPr marL="171450" indent="-171450">
                  <a:buFont typeface="Arial" panose="020B0604020202020204" pitchFamily="34" charset="0"/>
                  <a:buChar char="•"/>
                </a:pPr>
                <a:r>
                  <a:rPr lang="en-GB" baseline="0"/>
                  <a:t>This function has derivative zero at every point except 0, where it's undefined.</a:t>
                </a:r>
              </a:p>
              <a:p>
                <a:pPr marL="171450" indent="-171450">
                  <a:buFont typeface="Arial" panose="020B0604020202020204" pitchFamily="34" charset="0"/>
                  <a:buChar char="•"/>
                </a:pPr>
                <a:r>
                  <a:rPr lang="en-GB" baseline="0"/>
                  <a:t>That means the gradients are zero almost everywhere.</a:t>
                </a:r>
              </a:p>
              <a:p>
                <a:pPr marL="171450" indent="-171450">
                  <a:buFont typeface="Arial" panose="020B0604020202020204" pitchFamily="34" charset="0"/>
                  <a:buChar char="•"/>
                </a:pPr>
                <a:r>
                  <a:rPr lang="en-GB" baseline="0"/>
                  <a:t>Which means that gradient descent will never change any parameters, making it useless for spiking neural networks.</a:t>
                </a:r>
                <a:endParaRPr lang="en-GB"/>
              </a:p>
            </p:txBody>
          </p:sp>
        </mc:Choice>
        <mc:Fallback xmlns="">
          <p:sp>
            <p:nvSpPr>
              <p:cNvPr id="3" name="Notes Placeholder 2"/>
              <p:cNvSpPr>
                <a:spLocks noGrp="1"/>
              </p:cNvSpPr>
              <p:nvPr>
                <p:ph type="body" idx="1"/>
              </p:nvPr>
            </p:nvSpPr>
            <p:spPr/>
            <p:txBody>
              <a:bodyPr/>
              <a:lstStyle/>
              <a:p>
                <a:r>
                  <a:rPr lang="en-GB"/>
                  <a:t>To see what goes wrong here, let’s start with a recap of the leaky integrate-and-fire neuron we’ve seen before.</a:t>
                </a:r>
              </a:p>
              <a:p>
                <a:pPr marL="171450" indent="-171450">
                  <a:buFont typeface="Arial" panose="020B0604020202020204" pitchFamily="34" charset="0"/>
                  <a:buChar char="•"/>
                </a:pPr>
                <a:r>
                  <a:rPr lang="en-GB"/>
                  <a:t>Over time it evolves according to a differential equation, with instantaneous effects when a spike arrives. Whenever the membrane potential v crosses the threshold v&gt;1 you fire a spike and instantly reset to 0.</a:t>
                </a:r>
              </a:p>
              <a:p>
                <a:pPr marL="171450" indent="-171450">
                  <a:buFont typeface="Arial" panose="020B0604020202020204" pitchFamily="34" charset="0"/>
                  <a:buChar char="•"/>
                </a:pPr>
                <a:r>
                  <a:rPr lang="en-GB"/>
                  <a:t>We’re going to rewrite these equations, temporarily ignoring the synaptic connections for simplicity as you get the same problem and solution with that but it makes the notation more complicated.</a:t>
                </a:r>
              </a:p>
              <a:p>
                <a:pPr marL="171450" indent="-171450">
                  <a:buFont typeface="Arial" panose="020B0604020202020204" pitchFamily="34" charset="0"/>
                  <a:buChar char="•"/>
                </a:pPr>
                <a:r>
                  <a:rPr lang="en-GB"/>
                  <a:t>The threshold we’ll write as S(t) being the Heaviside function of v(t)-1. So this will be equal to 1 if the neuron has spiked, otherwise 0.</a:t>
                </a:r>
              </a:p>
              <a:p>
                <a:pPr marL="171450" indent="-171450">
                  <a:buFont typeface="Arial" panose="020B0604020202020204" pitchFamily="34" charset="0"/>
                  <a:buChar char="•"/>
                </a:pPr>
                <a:r>
                  <a:rPr lang="en-GB"/>
                  <a:t>Now we replace the differential equation with a discrete update rule. To get v at time </a:t>
                </a:r>
                <a:r>
                  <a:rPr lang="en-GB" b="0" i="0">
                    <a:latin typeface="Cambria Math" panose="02040503050406030204" pitchFamily="18" charset="0"/>
                  </a:rPr>
                  <a:t>𝑡+𝛿𝑡</a:t>
                </a:r>
                <a:r>
                  <a:rPr lang="en-GB"/>
                  <a:t> we multiply v at time t with this exponential term. We</a:t>
                </a:r>
                <a:r>
                  <a:rPr lang="en-GB" baseline="0"/>
                  <a:t> also fold in handling the spike reset by then multiplying this value by 1-S(t). So this means we multiply by 0 if it spiked, otherwise we multiply by 1. This is equivalent to setting it to 0 after a spike.</a:t>
                </a:r>
              </a:p>
              <a:p>
                <a:pPr marL="171450" indent="-171450">
                  <a:buFont typeface="Arial" panose="020B0604020202020204" pitchFamily="34" charset="0"/>
                  <a:buChar char="•"/>
                </a:pPr>
                <a:r>
                  <a:rPr lang="en-GB" baseline="0"/>
                  <a:t>Now if we wanted to use gradient descent we'd have to compute the gradient using the chain rule.</a:t>
                </a:r>
              </a:p>
              <a:p>
                <a:pPr marL="171450" indent="-171450">
                  <a:buFont typeface="Arial" panose="020B0604020202020204" pitchFamily="34" charset="0"/>
                  <a:buChar char="•"/>
                </a:pPr>
                <a:r>
                  <a:rPr lang="en-GB" baseline="0"/>
                  <a:t>That's unproblematic for every part of these equations except for the Heaviside function.</a:t>
                </a:r>
              </a:p>
              <a:p>
                <a:pPr marL="171450" indent="-171450">
                  <a:buFont typeface="Arial" panose="020B0604020202020204" pitchFamily="34" charset="0"/>
                  <a:buChar char="•"/>
                </a:pPr>
                <a:r>
                  <a:rPr lang="en-GB" baseline="0"/>
                  <a:t>This function has derivative zero at every point except 0, where it's undefined.</a:t>
                </a:r>
              </a:p>
              <a:p>
                <a:pPr marL="171450" indent="-171450">
                  <a:buFont typeface="Arial" panose="020B0604020202020204" pitchFamily="34" charset="0"/>
                  <a:buChar char="•"/>
                </a:pPr>
                <a:r>
                  <a:rPr lang="en-GB" baseline="0"/>
                  <a:t>That means the gradients are zero almost everywhere.</a:t>
                </a:r>
              </a:p>
              <a:p>
                <a:pPr marL="171450" indent="-171450">
                  <a:buFont typeface="Arial" panose="020B0604020202020204" pitchFamily="34" charset="0"/>
                  <a:buChar char="•"/>
                </a:pPr>
                <a:r>
                  <a:rPr lang="en-GB" baseline="0"/>
                  <a:t>Which means that gradient descent will never change any parameters, making it useless for spiking neural networks.</a:t>
                </a:r>
                <a:endParaRPr lang="en-GB"/>
              </a:p>
            </p:txBody>
          </p:sp>
        </mc:Fallback>
      </mc:AlternateContent>
      <p:sp>
        <p:nvSpPr>
          <p:cNvPr id="4" name="Slide Number Placeholder 3"/>
          <p:cNvSpPr>
            <a:spLocks noGrp="1"/>
          </p:cNvSpPr>
          <p:nvPr>
            <p:ph type="sldNum" sz="quarter" idx="5"/>
          </p:nvPr>
        </p:nvSpPr>
        <p:spPr/>
        <p:txBody>
          <a:bodyPr/>
          <a:lstStyle/>
          <a:p>
            <a:fld id="{5B227C40-237B-48E1-B1EA-F5DD80A91745}" type="slidenum">
              <a:rPr lang="en-GB" smtClean="0"/>
              <a:t>7</a:t>
            </a:fld>
            <a:endParaRPr lang="en-GB"/>
          </a:p>
        </p:txBody>
      </p:sp>
    </p:spTree>
    <p:extLst>
      <p:ext uri="{BB962C8B-B14F-4D97-AF65-F5344CB8AC3E}">
        <p14:creationId xmlns:p14="http://schemas.microsoft.com/office/powerpoint/2010/main" val="29102322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GB" dirty="0"/>
                  <a:t>Now let’s take this idea and apply it to a spiking neural network. I’m starting from the same recap of the leaky integrate and fire neuron from the first video this week, so make sure to watch that first if you haven’t already. The key point here is that we can write equations to update the internal network state from one time step to the next like the function </a:t>
                </a:r>
                <a14:m>
                  <m:oMath xmlns:m="http://schemas.openxmlformats.org/officeDocument/2006/math">
                    <m:sSub>
                      <m:sSubPr>
                        <m:ctrlPr>
                          <a:rPr lang="en-GB" b="0" i="1" smtClean="0">
                            <a:latin typeface="Cambria Math" panose="02040503050406030204" pitchFamily="18" charset="0"/>
                          </a:rPr>
                        </m:ctrlPr>
                      </m:sSubPr>
                      <m:e>
                        <m:r>
                          <a:rPr lang="en-GB" b="0" i="1" smtClean="0">
                            <a:latin typeface="Cambria Math" panose="02040503050406030204" pitchFamily="18" charset="0"/>
                          </a:rPr>
                          <m:t>𝑓</m:t>
                        </m:r>
                      </m:e>
                      <m:sub>
                        <m:r>
                          <a:rPr lang="en-GB" b="0" i="1" smtClean="0">
                            <a:latin typeface="Cambria Math" panose="02040503050406030204" pitchFamily="18" charset="0"/>
                          </a:rPr>
                          <m:t>𝜃</m:t>
                        </m:r>
                      </m:sub>
                    </m:sSub>
                  </m:oMath>
                </a14:m>
                <a:r>
                  <a:rPr lang="en-GB" dirty="0"/>
                  <a:t> from the previous slide. This is entirely composed of nicely differentiable functions with one exception, the Heaviside function which is used in computing</a:t>
                </a:r>
                <a:r>
                  <a:rPr lang="en-GB" baseline="0" dirty="0"/>
                  <a:t> whether or not a neuron has crossed a threshold and fired a spike</a:t>
                </a:r>
                <a:r>
                  <a:rPr lang="en-GB" dirty="0"/>
                  <a:t>.</a:t>
                </a:r>
              </a:p>
              <a:p>
                <a:pPr marL="171450" indent="-171450">
                  <a:buFont typeface="Arial" panose="020B0604020202020204" pitchFamily="34" charset="0"/>
                  <a:buChar char="•"/>
                </a:pPr>
                <a:r>
                  <a:rPr lang="en-GB" dirty="0"/>
                  <a:t>This function is discontinuous and has a derivative that is zero everywhere except at x=0, which means when we compute gradients using the chain rule or an </a:t>
                </a:r>
                <a:r>
                  <a:rPr lang="en-GB" dirty="0" err="1"/>
                  <a:t>autodifferentiation</a:t>
                </a:r>
                <a:r>
                  <a:rPr lang="en-GB" dirty="0"/>
                  <a:t> package, we’ll just get zeros and no updates will happen.</a:t>
                </a:r>
              </a:p>
              <a:p>
                <a:pPr marL="171450" indent="-171450">
                  <a:buFont typeface="Arial" panose="020B0604020202020204" pitchFamily="34" charset="0"/>
                  <a:buChar char="•"/>
                </a:pPr>
                <a:r>
                  <a:rPr lang="en-GB" dirty="0"/>
                  <a:t>The solution, which is a little strange, is to keep the function H as it is in the forward pass, but whenever we see a derivative of H, we replace it with the derivative of a smoothed version of the Heaviside function.</a:t>
                </a:r>
              </a:p>
              <a:p>
                <a:pPr marL="171450" indent="-171450">
                  <a:buFont typeface="Arial" panose="020B0604020202020204" pitchFamily="34" charset="0"/>
                  <a:buChar char="•"/>
                </a:pPr>
                <a:r>
                  <a:rPr lang="en-GB" dirty="0"/>
                  <a:t>The intuition here is that if we have a loss landscape with discontinuous jumps corresponding to when a change in gradients causes there to be one more or fewer spikes, then smoothing the Heaviside function will smooth out those jumps in the loss landscape.</a:t>
                </a:r>
              </a:p>
              <a:p>
                <a:pPr marL="171450" indent="-171450">
                  <a:buFont typeface="Arial" panose="020B0604020202020204" pitchFamily="34" charset="0"/>
                  <a:buChar char="•"/>
                </a:pPr>
                <a:r>
                  <a:rPr lang="en-GB" dirty="0"/>
                  <a:t>An example function we can use is the logistic sigmoid function.</a:t>
                </a:r>
              </a:p>
              <a:p>
                <a:pPr marL="171450" indent="-171450">
                  <a:buFont typeface="Arial" panose="020B0604020202020204" pitchFamily="34" charset="0"/>
                  <a:buChar char="•"/>
                </a:pPr>
                <a:r>
                  <a:rPr lang="en-GB" dirty="0"/>
                  <a:t>This has a nice simple derivative.</a:t>
                </a:r>
              </a:p>
              <a:p>
                <a:pPr marL="171450" indent="-171450">
                  <a:buFont typeface="Arial" panose="020B0604020202020204" pitchFamily="34" charset="0"/>
                  <a:buChar char="•"/>
                </a:pPr>
                <a:r>
                  <a:rPr lang="en-GB" dirty="0"/>
                  <a:t>But it turns out that the choice of smoothing function doesn’t actually matter that much, the algorithm is very robust to a wide range of functions.</a:t>
                </a:r>
              </a:p>
            </p:txBody>
          </p:sp>
        </mc:Choice>
        <mc:Fallback xmlns="">
          <p:sp>
            <p:nvSpPr>
              <p:cNvPr id="3" name="Notes Placeholder 2"/>
              <p:cNvSpPr>
                <a:spLocks noGrp="1"/>
              </p:cNvSpPr>
              <p:nvPr>
                <p:ph type="body" idx="1"/>
              </p:nvPr>
            </p:nvSpPr>
            <p:spPr/>
            <p:txBody>
              <a:bodyPr/>
              <a:lstStyle/>
              <a:p>
                <a:r>
                  <a:rPr lang="en-GB" dirty="0"/>
                  <a:t>Now let’s take this idea and apply it to a spiking neural network. I’m starting from the same recap of the leaky integrate and fire neuron from the first video this week, so make sure to watch that first if you haven’t already. The key point here is that we can write equations to update the internal network state from one time step to the next like the function </a:t>
                </a:r>
                <a:r>
                  <a:rPr lang="en-GB" b="0" i="0">
                    <a:latin typeface="Cambria Math" panose="02040503050406030204" pitchFamily="18" charset="0"/>
                  </a:rPr>
                  <a:t>𝑓_𝜃</a:t>
                </a:r>
                <a:r>
                  <a:rPr lang="en-GB" dirty="0"/>
                  <a:t> from the previous slide. This is entirely composed of nicely differentiable functions with one exception, the Heaviside function which is used in computing</a:t>
                </a:r>
                <a:r>
                  <a:rPr lang="en-GB" baseline="0" dirty="0"/>
                  <a:t> whether or not a neuron has crossed a threshold and fired a spike</a:t>
                </a:r>
                <a:r>
                  <a:rPr lang="en-GB" dirty="0"/>
                  <a:t>.</a:t>
                </a:r>
              </a:p>
              <a:p>
                <a:pPr marL="171450" indent="-171450">
                  <a:buFont typeface="Arial" panose="020B0604020202020204" pitchFamily="34" charset="0"/>
                  <a:buChar char="•"/>
                </a:pPr>
                <a:r>
                  <a:rPr lang="en-GB" dirty="0"/>
                  <a:t>This function is discontinuous and has a derivative that is zero everywhere except at x=0, which means when we compute gradients using the chain rule or an </a:t>
                </a:r>
                <a:r>
                  <a:rPr lang="en-GB" dirty="0" err="1"/>
                  <a:t>autodifferentiation</a:t>
                </a:r>
                <a:r>
                  <a:rPr lang="en-GB" dirty="0"/>
                  <a:t> package, we’ll just get zeros and no updates will happen.</a:t>
                </a:r>
              </a:p>
              <a:p>
                <a:pPr marL="171450" indent="-171450">
                  <a:buFont typeface="Arial" panose="020B0604020202020204" pitchFamily="34" charset="0"/>
                  <a:buChar char="•"/>
                </a:pPr>
                <a:r>
                  <a:rPr lang="en-GB" dirty="0"/>
                  <a:t>The solution, which is a little strange, is to keep the function H as it is in the forward pass, but whenever we see a derivative of H, we replace it with the derivative of a smoothed version of the Heaviside function.</a:t>
                </a:r>
              </a:p>
              <a:p>
                <a:pPr marL="171450" indent="-171450">
                  <a:buFont typeface="Arial" panose="020B0604020202020204" pitchFamily="34" charset="0"/>
                  <a:buChar char="•"/>
                </a:pPr>
                <a:r>
                  <a:rPr lang="en-GB" dirty="0"/>
                  <a:t>The intuition here is that if we have a loss landscape with discontinuous jumps corresponding to when a change in gradients causes there to be one more or fewer spikes, then smoothing the Heaviside function will smooth out those jumps in the loss landscape.</a:t>
                </a:r>
              </a:p>
              <a:p>
                <a:pPr marL="171450" indent="-171450">
                  <a:buFont typeface="Arial" panose="020B0604020202020204" pitchFamily="34" charset="0"/>
                  <a:buChar char="•"/>
                </a:pPr>
                <a:r>
                  <a:rPr lang="en-GB" dirty="0"/>
                  <a:t>An example function we can use is the logistic sigmoid function.</a:t>
                </a:r>
              </a:p>
              <a:p>
                <a:pPr marL="171450" indent="-171450">
                  <a:buFont typeface="Arial" panose="020B0604020202020204" pitchFamily="34" charset="0"/>
                  <a:buChar char="•"/>
                </a:pPr>
                <a:r>
                  <a:rPr lang="en-GB" dirty="0"/>
                  <a:t>This has a nice simple derivative.</a:t>
                </a:r>
              </a:p>
              <a:p>
                <a:pPr marL="171450" indent="-171450">
                  <a:buFont typeface="Arial" panose="020B0604020202020204" pitchFamily="34" charset="0"/>
                  <a:buChar char="•"/>
                </a:pPr>
                <a:r>
                  <a:rPr lang="en-GB" dirty="0"/>
                  <a:t>But it turns out that the choice of smoothing function doesn’t actually matter that much, the algorithm is very robust to a wide range of functions.</a:t>
                </a:r>
              </a:p>
            </p:txBody>
          </p:sp>
        </mc:Fallback>
      </mc:AlternateContent>
      <p:sp>
        <p:nvSpPr>
          <p:cNvPr id="4" name="Slide Number Placeholder 3"/>
          <p:cNvSpPr>
            <a:spLocks noGrp="1"/>
          </p:cNvSpPr>
          <p:nvPr>
            <p:ph type="sldNum" sz="quarter" idx="5"/>
          </p:nvPr>
        </p:nvSpPr>
        <p:spPr/>
        <p:txBody>
          <a:bodyPr/>
          <a:lstStyle/>
          <a:p>
            <a:fld id="{D2F5C204-88D0-408C-9C86-5974FB9CACD6}" type="slidenum">
              <a:rPr lang="en-GB" smtClean="0"/>
              <a:t>8</a:t>
            </a:fld>
            <a:endParaRPr lang="en-GB"/>
          </a:p>
        </p:txBody>
      </p:sp>
    </p:spTree>
    <p:extLst>
      <p:ext uri="{BB962C8B-B14F-4D97-AF65-F5344CB8AC3E}">
        <p14:creationId xmlns:p14="http://schemas.microsoft.com/office/powerpoint/2010/main" val="8038688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That all sounds nice in theory, but we have these lovely </a:t>
            </a:r>
            <a:r>
              <a:rPr lang="en-GB" dirty="0" err="1"/>
              <a:t>autodifferentiation</a:t>
            </a:r>
            <a:r>
              <a:rPr lang="en-GB" dirty="0"/>
              <a:t> functions and implementing this idea looks like it’ll be a nightmare.</a:t>
            </a:r>
          </a:p>
          <a:p>
            <a:pPr marL="171450" indent="-171450">
              <a:buFont typeface="Arial" panose="020B0604020202020204" pitchFamily="34" charset="0"/>
              <a:buChar char="•"/>
            </a:pPr>
            <a:r>
              <a:rPr lang="en-GB" dirty="0"/>
              <a:t>But actually, it’s not as bad as it seems. </a:t>
            </a:r>
            <a:r>
              <a:rPr lang="en-GB" dirty="0" err="1"/>
              <a:t>PyTorch</a:t>
            </a:r>
            <a:r>
              <a:rPr lang="en-GB" dirty="0"/>
              <a:t> and other libraries allow you to overwrite the default implementation of the gradient computation. I don’t think this was designed for implementing surrogate gradients, but it does the job nicely. Let’s look at the code.</a:t>
            </a:r>
          </a:p>
          <a:p>
            <a:pPr marL="171450" indent="-171450">
              <a:buFont typeface="Arial" panose="020B0604020202020204" pitchFamily="34" charset="0"/>
              <a:buChar char="•"/>
            </a:pPr>
            <a:r>
              <a:rPr lang="en-GB" dirty="0"/>
              <a:t>We start by defining a class </a:t>
            </a:r>
            <a:r>
              <a:rPr lang="en-GB" dirty="0" err="1"/>
              <a:t>SurrogateHeaviside</a:t>
            </a:r>
            <a:r>
              <a:rPr lang="en-GB" dirty="0"/>
              <a:t>. This derives from the </a:t>
            </a:r>
            <a:r>
              <a:rPr lang="en-GB" dirty="0" err="1"/>
              <a:t>PyTorch</a:t>
            </a:r>
            <a:r>
              <a:rPr lang="en-GB" dirty="0"/>
              <a:t> </a:t>
            </a:r>
            <a:r>
              <a:rPr lang="en-GB" dirty="0" err="1"/>
              <a:t>autograd</a:t>
            </a:r>
            <a:r>
              <a:rPr lang="en-GB" dirty="0"/>
              <a:t> Function class to make it compatible with </a:t>
            </a:r>
            <a:r>
              <a:rPr lang="en-GB" dirty="0" err="1"/>
              <a:t>PyTorch</a:t>
            </a:r>
            <a:r>
              <a:rPr lang="en-GB" dirty="0"/>
              <a:t>. We’ll use this to create a new magic surrogate version of the Heaviside function that will do exactly what we want.</a:t>
            </a:r>
          </a:p>
          <a:p>
            <a:pPr marL="171450" indent="-171450">
              <a:buFont typeface="Arial" panose="020B0604020202020204" pitchFamily="34" charset="0"/>
              <a:buChar char="•"/>
            </a:pPr>
            <a:r>
              <a:rPr lang="en-GB" dirty="0" err="1"/>
              <a:t>PyTorch</a:t>
            </a:r>
            <a:r>
              <a:rPr lang="en-GB" dirty="0"/>
              <a:t> requires you to implement two methods. The first is what happens for the forward pass. We just want it to return the standard Heaviside function, and for our purposes this context save for backward is just boilerplate to make it play nicely with </a:t>
            </a:r>
            <a:r>
              <a:rPr lang="en-GB" dirty="0" err="1"/>
              <a:t>PyTorch</a:t>
            </a:r>
            <a:r>
              <a:rPr lang="en-GB" dirty="0"/>
              <a:t>.</a:t>
            </a:r>
          </a:p>
          <a:p>
            <a:pPr marL="171450" indent="-171450">
              <a:buFont typeface="Arial" panose="020B0604020202020204" pitchFamily="34" charset="0"/>
              <a:buChar char="•"/>
            </a:pPr>
            <a:r>
              <a:rPr lang="en-GB" dirty="0"/>
              <a:t>The second method is the backward pass. It starts in the same way with some boilerplate that lets us get the input and the gradient of the output (because we’re going backwards).</a:t>
            </a:r>
          </a:p>
          <a:p>
            <a:pPr marL="171450" indent="-171450">
              <a:buFont typeface="Arial" panose="020B0604020202020204" pitchFamily="34" charset="0"/>
              <a:buChar char="•"/>
            </a:pPr>
            <a:r>
              <a:rPr lang="en-GB" dirty="0"/>
              <a:t>Then we compute our new derivative. We set a parameter beta which specifies how steep the sigmoid function is, and then compute the derivative using the formula from the previous slide. Note that we multiply the derivative by the output gradient which was given us by </a:t>
            </a:r>
            <a:r>
              <a:rPr lang="en-GB" dirty="0" err="1"/>
              <a:t>PyTorch</a:t>
            </a:r>
            <a:r>
              <a:rPr lang="en-GB" dirty="0"/>
              <a:t>.</a:t>
            </a:r>
          </a:p>
          <a:p>
            <a:pPr marL="171450" indent="-171450">
              <a:buFont typeface="Arial" panose="020B0604020202020204" pitchFamily="34" charset="0"/>
              <a:buChar char="•"/>
            </a:pPr>
            <a:r>
              <a:rPr lang="en-GB" dirty="0"/>
              <a:t>And that’s it. We instantiate this class and just use that instead of the Heaviside function. And now, by magic, our spiking neural network can be used with </a:t>
            </a:r>
            <a:r>
              <a:rPr lang="en-GB" dirty="0" err="1"/>
              <a:t>autodifferentiation</a:t>
            </a:r>
            <a:r>
              <a:rPr lang="en-GB" dirty="0"/>
              <a:t> and we can use any optimisation algorithm, like stochastic gradient descent, the Adam learning rule, etc.</a:t>
            </a:r>
          </a:p>
        </p:txBody>
      </p:sp>
      <p:sp>
        <p:nvSpPr>
          <p:cNvPr id="4" name="Slide Number Placeholder 3"/>
          <p:cNvSpPr>
            <a:spLocks noGrp="1"/>
          </p:cNvSpPr>
          <p:nvPr>
            <p:ph type="sldNum" sz="quarter" idx="5"/>
          </p:nvPr>
        </p:nvSpPr>
        <p:spPr/>
        <p:txBody>
          <a:bodyPr/>
          <a:lstStyle/>
          <a:p>
            <a:fld id="{D2F5C204-88D0-408C-9C86-5974FB9CACD6}" type="slidenum">
              <a:rPr lang="en-GB" smtClean="0"/>
              <a:t>9</a:t>
            </a:fld>
            <a:endParaRPr lang="en-GB"/>
          </a:p>
        </p:txBody>
      </p:sp>
    </p:spTree>
    <p:extLst>
      <p:ext uri="{BB962C8B-B14F-4D97-AF65-F5344CB8AC3E}">
        <p14:creationId xmlns:p14="http://schemas.microsoft.com/office/powerpoint/2010/main" val="1380657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dirty="0"/>
              <a:t>Question of this talk is why is the brain so heterogeneous?</a:t>
            </a:r>
          </a:p>
          <a:p>
            <a:pPr marL="0" indent="0">
              <a:buFont typeface="Arial" panose="020B0604020202020204" pitchFamily="34" charset="0"/>
              <a:buNone/>
            </a:pPr>
            <a:r>
              <a:rPr lang="en-GB" dirty="0"/>
              <a:t>When you look at some randomly selected neurons you see huge differences.</a:t>
            </a:r>
          </a:p>
          <a:p>
            <a:pPr marL="0" indent="0">
              <a:buFont typeface="Arial" panose="020B0604020202020204" pitchFamily="34" charset="0"/>
              <a:buNone/>
            </a:pPr>
            <a:r>
              <a:rPr lang="en-GB" dirty="0"/>
              <a:t>Is it just a quirk of its evolutionary history or developmental noise?</a:t>
            </a:r>
          </a:p>
          <a:p>
            <a:pPr marL="0" indent="0">
              <a:buFont typeface="Arial" panose="020B0604020202020204" pitchFamily="34" charset="0"/>
              <a:buNone/>
            </a:pPr>
            <a:r>
              <a:rPr lang="en-GB" dirty="0"/>
              <a:t>Or does it play some important role?</a:t>
            </a:r>
          </a:p>
          <a:p>
            <a:pPr marL="0" indent="0">
              <a:buFont typeface="Arial" panose="020B0604020202020204" pitchFamily="34" charset="0"/>
              <a:buNone/>
            </a:pPr>
            <a:r>
              <a:rPr lang="en-GB" dirty="0"/>
              <a:t>By contrast, most of our models, and particularly the models that are able to actually perform complex tasks, use entirely undifferentiated neurons.</a:t>
            </a:r>
          </a:p>
        </p:txBody>
      </p:sp>
      <p:sp>
        <p:nvSpPr>
          <p:cNvPr id="4" name="Slide Number Placeholder 3"/>
          <p:cNvSpPr>
            <a:spLocks noGrp="1"/>
          </p:cNvSpPr>
          <p:nvPr>
            <p:ph type="sldNum" sz="quarter" idx="5"/>
          </p:nvPr>
        </p:nvSpPr>
        <p:spPr/>
        <p:txBody>
          <a:bodyPr/>
          <a:lstStyle/>
          <a:p>
            <a:fld id="{54810F1E-5889-4C13-843C-6DB2FE0090A8}" type="slidenum">
              <a:rPr lang="en-GB" smtClean="0"/>
              <a:t>13</a:t>
            </a:fld>
            <a:endParaRPr lang="en-GB"/>
          </a:p>
        </p:txBody>
      </p:sp>
    </p:spTree>
    <p:extLst>
      <p:ext uri="{BB962C8B-B14F-4D97-AF65-F5344CB8AC3E}">
        <p14:creationId xmlns:p14="http://schemas.microsoft.com/office/powerpoint/2010/main" val="35003689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All our tasks were classification of patterns of input spike trains using spiking neural networks.</a:t>
            </a:r>
          </a:p>
          <a:p>
            <a:r>
              <a:rPr lang="en-GB" dirty="0"/>
              <a:t>…</a:t>
            </a:r>
          </a:p>
          <a:p>
            <a:r>
              <a:rPr lang="en-GB" dirty="0"/>
              <a:t>In other words, this is just about the simplest possible architecture that could feasibly do the job.</a:t>
            </a:r>
          </a:p>
          <a:p>
            <a:r>
              <a:rPr lang="en-GB" dirty="0"/>
              <a:t>We’re not aiming at winning on machine learning benchmarks, but rather on finding out what the advantages of heterogeneity specifically could be.</a:t>
            </a:r>
          </a:p>
        </p:txBody>
      </p:sp>
      <p:sp>
        <p:nvSpPr>
          <p:cNvPr id="4" name="Slide Number Placeholder 3"/>
          <p:cNvSpPr>
            <a:spLocks noGrp="1"/>
          </p:cNvSpPr>
          <p:nvPr>
            <p:ph type="sldNum" sz="quarter" idx="5"/>
          </p:nvPr>
        </p:nvSpPr>
        <p:spPr/>
        <p:txBody>
          <a:bodyPr/>
          <a:lstStyle/>
          <a:p>
            <a:fld id="{54810F1E-5889-4C13-843C-6DB2FE0090A8}" type="slidenum">
              <a:rPr lang="en-GB" smtClean="0"/>
              <a:t>14</a:t>
            </a:fld>
            <a:endParaRPr lang="en-GB"/>
          </a:p>
        </p:txBody>
      </p:sp>
    </p:spTree>
    <p:extLst>
      <p:ext uri="{BB962C8B-B14F-4D97-AF65-F5344CB8AC3E}">
        <p14:creationId xmlns:p14="http://schemas.microsoft.com/office/powerpoint/2010/main" val="25960633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0" y="0"/>
            <a:ext cx="12192000" cy="3602038"/>
          </a:xfrm>
          <a:prstGeom prst="rect">
            <a:avLst/>
          </a:prstGeom>
          <a:solidFill>
            <a:srgbClr val="7B68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solidFill>
                <a:schemeClr val="bg1"/>
              </a:solidFill>
            </a:endParaRPr>
          </a:p>
        </p:txBody>
      </p:sp>
      <p:sp>
        <p:nvSpPr>
          <p:cNvPr id="2" name="Title 1"/>
          <p:cNvSpPr>
            <a:spLocks noGrp="1"/>
          </p:cNvSpPr>
          <p:nvPr>
            <p:ph type="ctrTitle"/>
          </p:nvPr>
        </p:nvSpPr>
        <p:spPr>
          <a:xfrm>
            <a:off x="914400" y="1122363"/>
            <a:ext cx="10363200" cy="2387600"/>
          </a:xfrm>
        </p:spPr>
        <p:txBody>
          <a:bodyPr anchor="b"/>
          <a:lstStyle>
            <a:lvl1pPr algn="ctr">
              <a:defRPr sz="60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733800"/>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A97A08D-AAAD-4624-B12D-B2D2F6AF265E}" type="datetimeFigureOut">
              <a:rPr lang="en-GB" smtClean="0"/>
              <a:t>15/07/2026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21C33C1-B32F-4C66-A8A7-26891A6CFEBB}" type="slidenum">
              <a:rPr lang="en-GB" smtClean="0"/>
              <a:t>‹#›</a:t>
            </a:fld>
            <a:endParaRPr lang="en-GB"/>
          </a:p>
        </p:txBody>
      </p:sp>
    </p:spTree>
    <p:extLst>
      <p:ext uri="{BB962C8B-B14F-4D97-AF65-F5344CB8AC3E}">
        <p14:creationId xmlns:p14="http://schemas.microsoft.com/office/powerpoint/2010/main" val="19653619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A97A08D-AAAD-4624-B12D-B2D2F6AF265E}" type="datetimeFigureOut">
              <a:rPr lang="en-GB" smtClean="0"/>
              <a:t>15/07/2026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21C33C1-B32F-4C66-A8A7-26891A6CFEBB}" type="slidenum">
              <a:rPr lang="en-GB" smtClean="0"/>
              <a:t>‹#›</a:t>
            </a:fld>
            <a:endParaRPr lang="en-GB"/>
          </a:p>
        </p:txBody>
      </p:sp>
    </p:spTree>
    <p:extLst>
      <p:ext uri="{BB962C8B-B14F-4D97-AF65-F5344CB8AC3E}">
        <p14:creationId xmlns:p14="http://schemas.microsoft.com/office/powerpoint/2010/main" val="31212886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A97A08D-AAAD-4624-B12D-B2D2F6AF265E}" type="datetimeFigureOut">
              <a:rPr lang="en-GB" smtClean="0"/>
              <a:t>15/07/2026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21C33C1-B32F-4C66-A8A7-26891A6CFEBB}" type="slidenum">
              <a:rPr lang="en-GB" smtClean="0"/>
              <a:t>‹#›</a:t>
            </a:fld>
            <a:endParaRPr lang="en-GB"/>
          </a:p>
        </p:txBody>
      </p:sp>
    </p:spTree>
    <p:extLst>
      <p:ext uri="{BB962C8B-B14F-4D97-AF65-F5344CB8AC3E}">
        <p14:creationId xmlns:p14="http://schemas.microsoft.com/office/powerpoint/2010/main" val="375036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0" y="0"/>
            <a:ext cx="12192000" cy="955221"/>
          </a:xfrm>
          <a:prstGeom prst="rect">
            <a:avLst/>
          </a:prstGeom>
          <a:solidFill>
            <a:srgbClr val="7B68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2" name="Title 1"/>
          <p:cNvSpPr>
            <a:spLocks noGrp="1"/>
          </p:cNvSpPr>
          <p:nvPr>
            <p:ph type="title"/>
          </p:nvPr>
        </p:nvSpPr>
        <p:spPr>
          <a:xfrm>
            <a:off x="250373" y="155122"/>
            <a:ext cx="11702143" cy="702128"/>
          </a:xfrm>
        </p:spPr>
        <p:txBody>
          <a:bodyPr>
            <a:normAutofit/>
          </a:bodyPr>
          <a:lstStyle>
            <a:lvl1pPr>
              <a:defRPr sz="3600">
                <a:solidFill>
                  <a:schemeClr val="bg1"/>
                </a:solidFill>
              </a:defRPr>
            </a:lvl1pPr>
          </a:lstStyle>
          <a:p>
            <a:r>
              <a:rPr lang="en-US"/>
              <a:t>Click to edit Master title style</a:t>
            </a:r>
            <a:endParaRPr lang="en-GB" dirty="0"/>
          </a:p>
        </p:txBody>
      </p:sp>
      <p:sp>
        <p:nvSpPr>
          <p:cNvPr id="3" name="Content Placeholder 2"/>
          <p:cNvSpPr>
            <a:spLocks noGrp="1"/>
          </p:cNvSpPr>
          <p:nvPr>
            <p:ph idx="1"/>
          </p:nvPr>
        </p:nvSpPr>
        <p:spPr>
          <a:xfrm>
            <a:off x="250373" y="1232807"/>
            <a:ext cx="11702143" cy="4944156"/>
          </a:xfrm>
        </p:spPr>
        <p:txBody>
          <a:bodyPr>
            <a:noAutofit/>
          </a:bodyPr>
          <a:lstStyle>
            <a:lvl1pPr>
              <a:defRPr sz="2400"/>
            </a:lvl1pPr>
            <a:lvl2pPr>
              <a:defRPr sz="2000"/>
            </a:lvl2pPr>
            <a:lvl3pPr>
              <a:defRPr sz="18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a:xfrm>
            <a:off x="250373" y="6356351"/>
            <a:ext cx="1513113" cy="365125"/>
          </a:xfrm>
        </p:spPr>
        <p:txBody>
          <a:bodyPr/>
          <a:lstStyle/>
          <a:p>
            <a:fld id="{B4F8C7A3-725D-4124-BBBD-1241BC874DE3}" type="datetimeFigureOut">
              <a:rPr lang="en-GB" smtClean="0"/>
              <a:t>15/07/2026</a:t>
            </a:fld>
            <a:endParaRPr lang="en-GB"/>
          </a:p>
        </p:txBody>
      </p:sp>
      <p:sp>
        <p:nvSpPr>
          <p:cNvPr id="5" name="Footer Placeholder 4"/>
          <p:cNvSpPr>
            <a:spLocks noGrp="1"/>
          </p:cNvSpPr>
          <p:nvPr>
            <p:ph type="ftr" sz="quarter" idx="11"/>
          </p:nvPr>
        </p:nvSpPr>
        <p:spPr>
          <a:xfrm>
            <a:off x="1959429" y="6356352"/>
            <a:ext cx="8545287" cy="365125"/>
          </a:xfrm>
        </p:spPr>
        <p:txBody>
          <a:bodyPr/>
          <a:lstStyle/>
          <a:p>
            <a:endParaRPr lang="en-GB"/>
          </a:p>
        </p:txBody>
      </p:sp>
      <p:sp>
        <p:nvSpPr>
          <p:cNvPr id="6" name="Slide Number Placeholder 5"/>
          <p:cNvSpPr>
            <a:spLocks noGrp="1"/>
          </p:cNvSpPr>
          <p:nvPr>
            <p:ph type="sldNum" sz="quarter" idx="12"/>
          </p:nvPr>
        </p:nvSpPr>
        <p:spPr>
          <a:xfrm>
            <a:off x="10678886" y="6356350"/>
            <a:ext cx="1273629" cy="365125"/>
          </a:xfrm>
        </p:spPr>
        <p:txBody>
          <a:bodyPr/>
          <a:lstStyle/>
          <a:p>
            <a:fld id="{1F455D0C-05DE-4579-A44D-CFABC4712E00}" type="slidenum">
              <a:rPr lang="en-GB" smtClean="0"/>
              <a:t>‹#›</a:t>
            </a:fld>
            <a:endParaRPr lang="en-GB"/>
          </a:p>
        </p:txBody>
      </p:sp>
    </p:spTree>
    <p:extLst>
      <p:ext uri="{BB962C8B-B14F-4D97-AF65-F5344CB8AC3E}">
        <p14:creationId xmlns:p14="http://schemas.microsoft.com/office/powerpoint/2010/main" val="3806422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noProof="0"/>
              <a:t>Click to edit Master title style</a:t>
            </a:r>
            <a:endParaRPr lang="en-GB" noProof="0"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Click to edit Master text styles</a:t>
            </a:r>
          </a:p>
        </p:txBody>
      </p:sp>
      <p:sp>
        <p:nvSpPr>
          <p:cNvPr id="4" name="Date Placeholder 3"/>
          <p:cNvSpPr>
            <a:spLocks noGrp="1"/>
          </p:cNvSpPr>
          <p:nvPr>
            <p:ph type="dt" sz="half" idx="10"/>
          </p:nvPr>
        </p:nvSpPr>
        <p:spPr/>
        <p:txBody>
          <a:bodyPr/>
          <a:lstStyle/>
          <a:p>
            <a:fld id="{6A97A08D-AAAD-4624-B12D-B2D2F6AF265E}" type="datetimeFigureOut">
              <a:rPr lang="en-GB" smtClean="0"/>
              <a:t>15/07/2026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21C33C1-B32F-4C66-A8A7-26891A6CFEBB}" type="slidenum">
              <a:rPr lang="en-GB" smtClean="0"/>
              <a:t>‹#›</a:t>
            </a:fld>
            <a:endParaRPr lang="en-GB"/>
          </a:p>
        </p:txBody>
      </p:sp>
    </p:spTree>
    <p:extLst>
      <p:ext uri="{BB962C8B-B14F-4D97-AF65-F5344CB8AC3E}">
        <p14:creationId xmlns:p14="http://schemas.microsoft.com/office/powerpoint/2010/main" val="27252686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A97A08D-AAAD-4624-B12D-B2D2F6AF265E}" type="datetimeFigureOut">
              <a:rPr lang="en-GB" smtClean="0"/>
              <a:t>15/07/2026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21C33C1-B32F-4C66-A8A7-26891A6CFEBB}" type="slidenum">
              <a:rPr lang="en-GB" smtClean="0"/>
              <a:t>‹#›</a:t>
            </a:fld>
            <a:endParaRPr lang="en-GB"/>
          </a:p>
        </p:txBody>
      </p:sp>
    </p:spTree>
    <p:extLst>
      <p:ext uri="{BB962C8B-B14F-4D97-AF65-F5344CB8AC3E}">
        <p14:creationId xmlns:p14="http://schemas.microsoft.com/office/powerpoint/2010/main" val="22520235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noProof="0"/>
              <a:t>Click to edit Master title style</a:t>
            </a:r>
            <a:endParaRPr lang="en-GB" noProof="0"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7" name="Date Placeholder 6"/>
          <p:cNvSpPr>
            <a:spLocks noGrp="1"/>
          </p:cNvSpPr>
          <p:nvPr>
            <p:ph type="dt" sz="half" idx="10"/>
          </p:nvPr>
        </p:nvSpPr>
        <p:spPr/>
        <p:txBody>
          <a:bodyPr/>
          <a:lstStyle/>
          <a:p>
            <a:fld id="{6A97A08D-AAAD-4624-B12D-B2D2F6AF265E}" type="datetimeFigureOut">
              <a:rPr lang="en-GB" smtClean="0"/>
              <a:t>15/07/2026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21C33C1-B32F-4C66-A8A7-26891A6CFEBB}" type="slidenum">
              <a:rPr lang="en-GB" smtClean="0"/>
              <a:t>‹#›</a:t>
            </a:fld>
            <a:endParaRPr lang="en-GB"/>
          </a:p>
        </p:txBody>
      </p:sp>
    </p:spTree>
    <p:extLst>
      <p:ext uri="{BB962C8B-B14F-4D97-AF65-F5344CB8AC3E}">
        <p14:creationId xmlns:p14="http://schemas.microsoft.com/office/powerpoint/2010/main" val="1970621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A97A08D-AAAD-4624-B12D-B2D2F6AF265E}" type="datetimeFigureOut">
              <a:rPr lang="en-GB" smtClean="0"/>
              <a:t>15/07/2026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21C33C1-B32F-4C66-A8A7-26891A6CFEBB}" type="slidenum">
              <a:rPr lang="en-GB" smtClean="0"/>
              <a:t>‹#›</a:t>
            </a:fld>
            <a:endParaRPr lang="en-GB"/>
          </a:p>
        </p:txBody>
      </p:sp>
    </p:spTree>
    <p:extLst>
      <p:ext uri="{BB962C8B-B14F-4D97-AF65-F5344CB8AC3E}">
        <p14:creationId xmlns:p14="http://schemas.microsoft.com/office/powerpoint/2010/main" val="555320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97A08D-AAAD-4624-B12D-B2D2F6AF265E}" type="datetimeFigureOut">
              <a:rPr lang="en-GB" smtClean="0"/>
              <a:t>15/07/2026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21C33C1-B32F-4C66-A8A7-26891A6CFEBB}" type="slidenum">
              <a:rPr lang="en-GB" smtClean="0"/>
              <a:t>‹#›</a:t>
            </a:fld>
            <a:endParaRPr lang="en-GB"/>
          </a:p>
        </p:txBody>
      </p:sp>
    </p:spTree>
    <p:extLst>
      <p:ext uri="{BB962C8B-B14F-4D97-AF65-F5344CB8AC3E}">
        <p14:creationId xmlns:p14="http://schemas.microsoft.com/office/powerpoint/2010/main" val="17350071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A97A08D-AAAD-4624-B12D-B2D2F6AF265E}" type="datetimeFigureOut">
              <a:rPr lang="en-GB" smtClean="0"/>
              <a:t>15/07/2026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21C33C1-B32F-4C66-A8A7-26891A6CFEBB}" type="slidenum">
              <a:rPr lang="en-GB" smtClean="0"/>
              <a:t>‹#›</a:t>
            </a:fld>
            <a:endParaRPr lang="en-GB"/>
          </a:p>
        </p:txBody>
      </p:sp>
    </p:spTree>
    <p:extLst>
      <p:ext uri="{BB962C8B-B14F-4D97-AF65-F5344CB8AC3E}">
        <p14:creationId xmlns:p14="http://schemas.microsoft.com/office/powerpoint/2010/main" val="127616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A97A08D-AAAD-4624-B12D-B2D2F6AF265E}" type="datetimeFigureOut">
              <a:rPr lang="en-GB" smtClean="0"/>
              <a:t>15/07/2026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21C33C1-B32F-4C66-A8A7-26891A6CFEBB}" type="slidenum">
              <a:rPr lang="en-GB" smtClean="0"/>
              <a:t>‹#›</a:t>
            </a:fld>
            <a:endParaRPr lang="en-GB"/>
          </a:p>
        </p:txBody>
      </p:sp>
    </p:spTree>
    <p:extLst>
      <p:ext uri="{BB962C8B-B14F-4D97-AF65-F5344CB8AC3E}">
        <p14:creationId xmlns:p14="http://schemas.microsoft.com/office/powerpoint/2010/main" val="41024026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97A08D-AAAD-4624-B12D-B2D2F6AF265E}" type="datetimeFigureOut">
              <a:rPr lang="en-GB" smtClean="0"/>
              <a:t>15/07/2026</a:t>
            </a:fld>
            <a:endParaRPr lang="en-GB"/>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1C33C1-B32F-4C66-A8A7-26891A6CFEBB}" type="slidenum">
              <a:rPr lang="en-GB" smtClean="0"/>
              <a:t>‹#›</a:t>
            </a:fld>
            <a:endParaRPr lang="en-GB"/>
          </a:p>
        </p:txBody>
      </p:sp>
    </p:spTree>
    <p:extLst>
      <p:ext uri="{BB962C8B-B14F-4D97-AF65-F5344CB8AC3E}">
        <p14:creationId xmlns:p14="http://schemas.microsoft.com/office/powerpoint/2010/main" val="13182071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34.wmf"/><Relationship Id="rId3" Type="http://schemas.openxmlformats.org/officeDocument/2006/relationships/image" Target="../media/image31.jpg"/><Relationship Id="rId7" Type="http://schemas.openxmlformats.org/officeDocument/2006/relationships/oleObject" Target="../embeddings/oleObject2.bin"/><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3.wmf"/><Relationship Id="rId5" Type="http://schemas.openxmlformats.org/officeDocument/2006/relationships/oleObject" Target="../embeddings/oleObject1.bin"/><Relationship Id="rId4" Type="http://schemas.openxmlformats.org/officeDocument/2006/relationships/image" Target="../media/image32.png"/></Relationships>
</file>

<file path=ppt/slides/_rels/slide17.xml.rels><?xml version="1.0" encoding="UTF-8" standalone="yes"?>
<Relationships xmlns="http://schemas.openxmlformats.org/package/2006/relationships"><Relationship Id="rId8" Type="http://schemas.openxmlformats.org/officeDocument/2006/relationships/image" Target="../media/image37.wmf"/><Relationship Id="rId3" Type="http://schemas.openxmlformats.org/officeDocument/2006/relationships/oleObject" Target="../embeddings/oleObject3.bin"/><Relationship Id="rId7" Type="http://schemas.openxmlformats.org/officeDocument/2006/relationships/oleObject" Target="../embeddings/oleObject5.bin"/><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36.wmf"/><Relationship Id="rId5" Type="http://schemas.openxmlformats.org/officeDocument/2006/relationships/oleObject" Target="../embeddings/oleObject4.bin"/><Relationship Id="rId4" Type="http://schemas.openxmlformats.org/officeDocument/2006/relationships/image" Target="../media/image35.wmf"/></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8.wmf"/></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2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50.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notesSlide" Target="../notesSlides/notesSlide2.xml"/><Relationship Id="rId7"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tags" Target="../tags/tag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1.png"/></Relationships>
</file>

<file path=ppt/slides/_rels/slide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notesSlide" Target="../notesSlides/notesSlide3.xml"/><Relationship Id="rId7"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13" Type="http://schemas.openxmlformats.org/officeDocument/2006/relationships/image" Target="../media/image21.png"/><Relationship Id="rId3" Type="http://schemas.openxmlformats.org/officeDocument/2006/relationships/notesSlide" Target="../notesSlides/notesSlide6.xml"/><Relationship Id="rId12" Type="http://schemas.openxmlformats.org/officeDocument/2006/relationships/hyperlink" Target="https://doi.org/10.1162/neco_a_01367" TargetMode="External"/><Relationship Id="rId2" Type="http://schemas.openxmlformats.org/officeDocument/2006/relationships/slideLayout" Target="../slideLayouts/slideLayout2.xml"/><Relationship Id="rId1" Type="http://schemas.openxmlformats.org/officeDocument/2006/relationships/tags" Target="../tags/tag3.xml"/><Relationship Id="rId6" Type="http://schemas.openxmlformats.org/officeDocument/2006/relationships/image" Target="../media/image20.png"/><Relationship Id="rId11" Type="http://schemas.openxmlformats.org/officeDocument/2006/relationships/image" Target="../media/image190.png"/><Relationship Id="rId5" Type="http://schemas.openxmlformats.org/officeDocument/2006/relationships/image" Target="../media/image19.pn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D58D3-021C-429A-BBEA-917A6E431D9B}"/>
              </a:ext>
            </a:extLst>
          </p:cNvPr>
          <p:cNvSpPr>
            <a:spLocks noGrp="1"/>
          </p:cNvSpPr>
          <p:nvPr>
            <p:ph type="ctrTitle"/>
          </p:nvPr>
        </p:nvSpPr>
        <p:spPr>
          <a:xfrm>
            <a:off x="914400" y="259644"/>
            <a:ext cx="10363200" cy="3250319"/>
          </a:xfrm>
        </p:spPr>
        <p:txBody>
          <a:bodyPr>
            <a:normAutofit/>
          </a:bodyPr>
          <a:lstStyle/>
          <a:p>
            <a:r>
              <a:rPr lang="en-GB" b="1" dirty="0">
                <a:solidFill>
                  <a:schemeClr val="bg1"/>
                </a:solidFill>
              </a:rPr>
              <a:t>Learning with spikes</a:t>
            </a:r>
            <a:br>
              <a:rPr lang="en-GB" b="1" dirty="0">
                <a:solidFill>
                  <a:schemeClr val="bg1"/>
                </a:solidFill>
              </a:rPr>
            </a:br>
            <a:r>
              <a:rPr lang="en-GB" sz="2800" b="1" dirty="0">
                <a:solidFill>
                  <a:schemeClr val="bg1"/>
                </a:solidFill>
              </a:rPr>
              <a:t>FENS-Chen Institute summer school lecture</a:t>
            </a:r>
            <a:endParaRPr lang="en-GB" b="1" dirty="0">
              <a:solidFill>
                <a:schemeClr val="bg1"/>
              </a:solidFill>
            </a:endParaRPr>
          </a:p>
        </p:txBody>
      </p:sp>
      <p:sp>
        <p:nvSpPr>
          <p:cNvPr id="3" name="Subtitle 2">
            <a:extLst>
              <a:ext uri="{FF2B5EF4-FFF2-40B4-BE49-F238E27FC236}">
                <a16:creationId xmlns:a16="http://schemas.microsoft.com/office/drawing/2014/main" id="{A3B2EAAB-C982-419A-83C2-2AE7600566B6}"/>
              </a:ext>
            </a:extLst>
          </p:cNvPr>
          <p:cNvSpPr>
            <a:spLocks noGrp="1"/>
          </p:cNvSpPr>
          <p:nvPr>
            <p:ph type="subTitle" idx="1"/>
          </p:nvPr>
        </p:nvSpPr>
        <p:spPr>
          <a:ln>
            <a:noFill/>
          </a:ln>
        </p:spPr>
        <p:txBody>
          <a:bodyPr/>
          <a:lstStyle/>
          <a:p>
            <a:r>
              <a:rPr lang="en-GB" sz="4000" dirty="0"/>
              <a:t>Dan Goodman</a:t>
            </a:r>
          </a:p>
          <a:p>
            <a:r>
              <a:rPr lang="en-GB" dirty="0"/>
              <a:t>Imperial College London</a:t>
            </a:r>
          </a:p>
          <a:p>
            <a:r>
              <a:rPr lang="en-GB" sz="1800" dirty="0"/>
              <a:t>Department of Electrical and Electronic Engineering</a:t>
            </a:r>
          </a:p>
        </p:txBody>
      </p:sp>
      <p:pic>
        <p:nvPicPr>
          <p:cNvPr id="5" name="Picture 4" descr="A picture containing text&#10;&#10;Description automatically generated">
            <a:extLst>
              <a:ext uri="{FF2B5EF4-FFF2-40B4-BE49-F238E27FC236}">
                <a16:creationId xmlns:a16="http://schemas.microsoft.com/office/drawing/2014/main" id="{008CAC22-ABA8-4D9B-A154-1C28BE9C7C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55015" y="5100490"/>
            <a:ext cx="2595904" cy="1356360"/>
          </a:xfrm>
          <a:prstGeom prst="rect">
            <a:avLst/>
          </a:prstGeom>
        </p:spPr>
      </p:pic>
      <p:sp>
        <p:nvSpPr>
          <p:cNvPr id="9" name="TextBox 8">
            <a:extLst>
              <a:ext uri="{FF2B5EF4-FFF2-40B4-BE49-F238E27FC236}">
                <a16:creationId xmlns:a16="http://schemas.microsoft.com/office/drawing/2014/main" id="{1CCEF47F-23D5-455F-AC8D-1304CC3C9F52}"/>
              </a:ext>
            </a:extLst>
          </p:cNvPr>
          <p:cNvSpPr txBox="1"/>
          <p:nvPr/>
        </p:nvSpPr>
        <p:spPr>
          <a:xfrm>
            <a:off x="9772895" y="6456850"/>
            <a:ext cx="2160143" cy="369332"/>
          </a:xfrm>
          <a:prstGeom prst="rect">
            <a:avLst/>
          </a:prstGeom>
          <a:noFill/>
        </p:spPr>
        <p:txBody>
          <a:bodyPr wrap="none" rtlCol="0">
            <a:spAutoFit/>
          </a:bodyPr>
          <a:lstStyle/>
          <a:p>
            <a:r>
              <a:rPr lang="en-GB" dirty="0"/>
              <a:t>neural-reckoning.org</a:t>
            </a:r>
          </a:p>
        </p:txBody>
      </p:sp>
      <p:pic>
        <p:nvPicPr>
          <p:cNvPr id="6" name="Picture 5" descr="A blue letters on a black background&#10;&#10;Description automatically generated">
            <a:extLst>
              <a:ext uri="{FF2B5EF4-FFF2-40B4-BE49-F238E27FC236}">
                <a16:creationId xmlns:a16="http://schemas.microsoft.com/office/drawing/2014/main" id="{B8BD8BF9-1270-409B-2623-688E48D171C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9699" y="5613399"/>
            <a:ext cx="3745527" cy="741414"/>
          </a:xfrm>
          <a:prstGeom prst="rect">
            <a:avLst/>
          </a:prstGeom>
        </p:spPr>
      </p:pic>
      <p:pic>
        <p:nvPicPr>
          <p:cNvPr id="7" name="Picture 6">
            <a:extLst>
              <a:ext uri="{FF2B5EF4-FFF2-40B4-BE49-F238E27FC236}">
                <a16:creationId xmlns:a16="http://schemas.microsoft.com/office/drawing/2014/main" id="{B7EAC693-3BA9-B506-F4EA-526F2E298489}"/>
              </a:ext>
            </a:extLst>
          </p:cNvPr>
          <p:cNvPicPr>
            <a:picLocks noChangeAspect="1"/>
          </p:cNvPicPr>
          <p:nvPr/>
        </p:nvPicPr>
        <p:blipFill>
          <a:blip r:embed="rId5"/>
          <a:stretch>
            <a:fillRect/>
          </a:stretch>
        </p:blipFill>
        <p:spPr>
          <a:xfrm>
            <a:off x="10176587" y="31818"/>
            <a:ext cx="1974331" cy="1974331"/>
          </a:xfrm>
          <a:prstGeom prst="rect">
            <a:avLst/>
          </a:prstGeom>
        </p:spPr>
      </p:pic>
      <p:sp>
        <p:nvSpPr>
          <p:cNvPr id="10" name="TextBox 9">
            <a:extLst>
              <a:ext uri="{FF2B5EF4-FFF2-40B4-BE49-F238E27FC236}">
                <a16:creationId xmlns:a16="http://schemas.microsoft.com/office/drawing/2014/main" id="{63E378CF-C1EA-EA7F-18AF-0D1F1EE512C4}"/>
              </a:ext>
            </a:extLst>
          </p:cNvPr>
          <p:cNvSpPr txBox="1"/>
          <p:nvPr/>
        </p:nvSpPr>
        <p:spPr>
          <a:xfrm>
            <a:off x="0" y="31818"/>
            <a:ext cx="10108164" cy="707886"/>
          </a:xfrm>
          <a:prstGeom prst="rect">
            <a:avLst/>
          </a:prstGeom>
          <a:noFill/>
        </p:spPr>
        <p:txBody>
          <a:bodyPr wrap="square">
            <a:spAutoFit/>
          </a:bodyPr>
          <a:lstStyle/>
          <a:p>
            <a:pPr algn="r"/>
            <a:r>
              <a:rPr lang="en-GB" sz="2000" dirty="0">
                <a:solidFill>
                  <a:srgbClr val="D2CBF9"/>
                </a:solidFill>
              </a:rPr>
              <a:t>Slides and code available at this link, feel free to open on your laptop</a:t>
            </a:r>
          </a:p>
          <a:p>
            <a:pPr algn="r"/>
            <a:r>
              <a:rPr lang="en-GB" sz="2000" dirty="0">
                <a:solidFill>
                  <a:srgbClr val="D2CBF9"/>
                </a:solidFill>
              </a:rPr>
              <a:t>https://github.com/neural-reckoning/cambridge-fens-chen-summer-school-2026</a:t>
            </a:r>
          </a:p>
        </p:txBody>
      </p:sp>
    </p:spTree>
    <p:extLst>
      <p:ext uri="{BB962C8B-B14F-4D97-AF65-F5344CB8AC3E}">
        <p14:creationId xmlns:p14="http://schemas.microsoft.com/office/powerpoint/2010/main" val="3044007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948EE9C-6A5A-A3FD-7CDC-F35DB39DA515}"/>
              </a:ext>
            </a:extLst>
          </p:cNvPr>
          <p:cNvSpPr>
            <a:spLocks noGrp="1"/>
          </p:cNvSpPr>
          <p:nvPr>
            <p:ph type="title"/>
          </p:nvPr>
        </p:nvSpPr>
        <p:spPr>
          <a:xfrm>
            <a:off x="222251" y="772321"/>
            <a:ext cx="10515600" cy="2852737"/>
          </a:xfrm>
        </p:spPr>
        <p:txBody>
          <a:bodyPr/>
          <a:lstStyle/>
          <a:p>
            <a:r>
              <a:rPr lang="en-GB" dirty="0"/>
              <a:t>Demo time!</a:t>
            </a:r>
          </a:p>
        </p:txBody>
      </p:sp>
      <p:sp>
        <p:nvSpPr>
          <p:cNvPr id="5" name="Text Placeholder 4">
            <a:extLst>
              <a:ext uri="{FF2B5EF4-FFF2-40B4-BE49-F238E27FC236}">
                <a16:creationId xmlns:a16="http://schemas.microsoft.com/office/drawing/2014/main" id="{FE39B388-3336-2B2F-0651-A2EA662FB698}"/>
              </a:ext>
            </a:extLst>
          </p:cNvPr>
          <p:cNvSpPr>
            <a:spLocks noGrp="1"/>
          </p:cNvSpPr>
          <p:nvPr>
            <p:ph type="body" idx="1"/>
          </p:nvPr>
        </p:nvSpPr>
        <p:spPr>
          <a:xfrm>
            <a:off x="222251" y="3652046"/>
            <a:ext cx="10515600" cy="1500187"/>
          </a:xfrm>
        </p:spPr>
        <p:txBody>
          <a:bodyPr/>
          <a:lstStyle/>
          <a:p>
            <a:r>
              <a:rPr lang="en-GB" dirty="0"/>
              <a:t>Try it out yourself in your browser with </a:t>
            </a:r>
            <a:r>
              <a:rPr lang="en-GB" dirty="0" err="1"/>
              <a:t>Colab</a:t>
            </a:r>
            <a:endParaRPr lang="en-GB" dirty="0"/>
          </a:p>
          <a:p>
            <a:endParaRPr lang="en-GB" dirty="0"/>
          </a:p>
        </p:txBody>
      </p:sp>
      <p:pic>
        <p:nvPicPr>
          <p:cNvPr id="6" name="Picture 5">
            <a:extLst>
              <a:ext uri="{FF2B5EF4-FFF2-40B4-BE49-F238E27FC236}">
                <a16:creationId xmlns:a16="http://schemas.microsoft.com/office/drawing/2014/main" id="{82835F55-F9EC-1A0D-05EE-E0B0EF25292A}"/>
              </a:ext>
            </a:extLst>
          </p:cNvPr>
          <p:cNvPicPr>
            <a:picLocks noChangeAspect="1"/>
          </p:cNvPicPr>
          <p:nvPr/>
        </p:nvPicPr>
        <p:blipFill>
          <a:blip r:embed="rId2"/>
          <a:stretch>
            <a:fillRect/>
          </a:stretch>
        </p:blipFill>
        <p:spPr>
          <a:xfrm>
            <a:off x="6838950" y="1317625"/>
            <a:ext cx="4222750" cy="4222750"/>
          </a:xfrm>
          <a:prstGeom prst="rect">
            <a:avLst/>
          </a:prstGeom>
        </p:spPr>
      </p:pic>
      <p:sp>
        <p:nvSpPr>
          <p:cNvPr id="8" name="TextBox 7">
            <a:extLst>
              <a:ext uri="{FF2B5EF4-FFF2-40B4-BE49-F238E27FC236}">
                <a16:creationId xmlns:a16="http://schemas.microsoft.com/office/drawing/2014/main" id="{08B747E0-D15C-CD38-E0BD-9C56ADB78E4D}"/>
              </a:ext>
            </a:extLst>
          </p:cNvPr>
          <p:cNvSpPr txBox="1"/>
          <p:nvPr/>
        </p:nvSpPr>
        <p:spPr>
          <a:xfrm>
            <a:off x="0" y="6089652"/>
            <a:ext cx="12192000" cy="523220"/>
          </a:xfrm>
          <a:prstGeom prst="rect">
            <a:avLst/>
          </a:prstGeom>
          <a:noFill/>
        </p:spPr>
        <p:txBody>
          <a:bodyPr wrap="square">
            <a:spAutoFit/>
          </a:bodyPr>
          <a:lstStyle/>
          <a:p>
            <a:pPr algn="ctr"/>
            <a:r>
              <a:rPr lang="en-GB" sz="2800" dirty="0"/>
              <a:t>https://github.com/neural-reckoning/cambridge-fens-chen-summer-school-2026</a:t>
            </a:r>
          </a:p>
        </p:txBody>
      </p:sp>
    </p:spTree>
    <p:extLst>
      <p:ext uri="{BB962C8B-B14F-4D97-AF65-F5344CB8AC3E}">
        <p14:creationId xmlns:p14="http://schemas.microsoft.com/office/powerpoint/2010/main" val="50924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57AF283-671D-AE9C-3C96-F8CA7C64571E}"/>
              </a:ext>
            </a:extLst>
          </p:cNvPr>
          <p:cNvSpPr>
            <a:spLocks noGrp="1"/>
          </p:cNvSpPr>
          <p:nvPr>
            <p:ph type="title"/>
          </p:nvPr>
        </p:nvSpPr>
        <p:spPr/>
        <p:txBody>
          <a:bodyPr/>
          <a:lstStyle/>
          <a:p>
            <a:r>
              <a:rPr lang="en-GB" dirty="0"/>
              <a:t>And here’s what I got with a longer training run</a:t>
            </a:r>
          </a:p>
        </p:txBody>
      </p:sp>
      <p:sp>
        <p:nvSpPr>
          <p:cNvPr id="5" name="Content Placeholder 4">
            <a:extLst>
              <a:ext uri="{FF2B5EF4-FFF2-40B4-BE49-F238E27FC236}">
                <a16:creationId xmlns:a16="http://schemas.microsoft.com/office/drawing/2014/main" id="{7BC01B68-1FF9-3C7A-2EEC-302C5143D3A7}"/>
              </a:ext>
            </a:extLst>
          </p:cNvPr>
          <p:cNvSpPr>
            <a:spLocks noGrp="1"/>
          </p:cNvSpPr>
          <p:nvPr>
            <p:ph idx="1"/>
          </p:nvPr>
        </p:nvSpPr>
        <p:spPr/>
        <p:txBody>
          <a:bodyPr/>
          <a:lstStyle/>
          <a:p>
            <a:pPr marL="0" indent="0">
              <a:buNone/>
            </a:pPr>
            <a:r>
              <a:rPr lang="en-GB" dirty="0"/>
              <a:t>40 epochs with 40 batches of size 32 per epoch (51,200 simulations), learning rate 0.001</a:t>
            </a:r>
          </a:p>
          <a:p>
            <a:pPr marL="0" indent="0">
              <a:buNone/>
            </a:pPr>
            <a:r>
              <a:rPr lang="en-GB" dirty="0"/>
              <a:t>Took about an hour when I ran it on </a:t>
            </a:r>
            <a:r>
              <a:rPr lang="en-GB" dirty="0" err="1"/>
              <a:t>Colab</a:t>
            </a:r>
            <a:r>
              <a:rPr lang="en-GB" dirty="0"/>
              <a:t>, still hadn’t converged!</a:t>
            </a:r>
          </a:p>
          <a:p>
            <a:pPr marL="0" indent="0">
              <a:buNone/>
            </a:pPr>
            <a:r>
              <a:rPr lang="en-GB" dirty="0"/>
              <a:t>Was expecting the heterogeneous network to do better, but it did worse – ah well</a:t>
            </a:r>
          </a:p>
        </p:txBody>
      </p:sp>
      <p:pic>
        <p:nvPicPr>
          <p:cNvPr id="6" name="Picture 5">
            <a:extLst>
              <a:ext uri="{FF2B5EF4-FFF2-40B4-BE49-F238E27FC236}">
                <a16:creationId xmlns:a16="http://schemas.microsoft.com/office/drawing/2014/main" id="{316E4558-43DC-87D4-4B27-58B993581B87}"/>
              </a:ext>
            </a:extLst>
          </p:cNvPr>
          <p:cNvPicPr>
            <a:picLocks noChangeAspect="1"/>
          </p:cNvPicPr>
          <p:nvPr/>
        </p:nvPicPr>
        <p:blipFill>
          <a:blip r:embed="rId2"/>
          <a:stretch>
            <a:fillRect/>
          </a:stretch>
        </p:blipFill>
        <p:spPr>
          <a:xfrm>
            <a:off x="1574283" y="2846653"/>
            <a:ext cx="9043434" cy="3566167"/>
          </a:xfrm>
          <a:prstGeom prst="rect">
            <a:avLst/>
          </a:prstGeom>
        </p:spPr>
      </p:pic>
    </p:spTree>
    <p:extLst>
      <p:ext uri="{BB962C8B-B14F-4D97-AF65-F5344CB8AC3E}">
        <p14:creationId xmlns:p14="http://schemas.microsoft.com/office/powerpoint/2010/main" val="38467567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832E3-C9E1-D63D-E13C-E025F75A155D}"/>
              </a:ext>
            </a:extLst>
          </p:cNvPr>
          <p:cNvSpPr>
            <a:spLocks noGrp="1"/>
          </p:cNvSpPr>
          <p:nvPr>
            <p:ph type="title"/>
          </p:nvPr>
        </p:nvSpPr>
        <p:spPr/>
        <p:txBody>
          <a:bodyPr/>
          <a:lstStyle/>
          <a:p>
            <a:r>
              <a:rPr lang="en-GB" dirty="0"/>
              <a:t>Some of our research</a:t>
            </a:r>
          </a:p>
        </p:txBody>
      </p:sp>
      <p:sp>
        <p:nvSpPr>
          <p:cNvPr id="3" name="Content Placeholder 2">
            <a:extLst>
              <a:ext uri="{FF2B5EF4-FFF2-40B4-BE49-F238E27FC236}">
                <a16:creationId xmlns:a16="http://schemas.microsoft.com/office/drawing/2014/main" id="{4BEC7BE0-355C-EF3A-C6A3-9C3A1681F21B}"/>
              </a:ext>
            </a:extLst>
          </p:cNvPr>
          <p:cNvSpPr>
            <a:spLocks noGrp="1"/>
          </p:cNvSpPr>
          <p:nvPr>
            <p:ph idx="1"/>
          </p:nvPr>
        </p:nvSpPr>
        <p:spPr>
          <a:xfrm>
            <a:off x="250373" y="1232807"/>
            <a:ext cx="8512627" cy="4944156"/>
          </a:xfrm>
        </p:spPr>
        <p:txBody>
          <a:bodyPr/>
          <a:lstStyle/>
          <a:p>
            <a:pPr marL="0" indent="0">
              <a:buNone/>
            </a:pPr>
            <a:r>
              <a:rPr lang="en-GB" dirty="0"/>
              <a:t>Feel free to keep tinkering with the code during this next bit</a:t>
            </a:r>
          </a:p>
          <a:p>
            <a:pPr marL="0" indent="0">
              <a:buNone/>
            </a:pPr>
            <a:r>
              <a:rPr lang="en-GB" dirty="0"/>
              <a:t>You can always read the papers later 😉 TLDR:</a:t>
            </a:r>
          </a:p>
          <a:p>
            <a:pPr marL="0" indent="0">
              <a:buNone/>
            </a:pPr>
            <a:r>
              <a:rPr lang="en-GB" b="1" dirty="0"/>
              <a:t>Heterogeneity</a:t>
            </a:r>
          </a:p>
          <a:p>
            <a:r>
              <a:rPr lang="en-GB" dirty="0"/>
              <a:t>For tasks with rich temporal dynamics, making time constants heterogeneous improves performance</a:t>
            </a:r>
          </a:p>
          <a:p>
            <a:r>
              <a:rPr lang="en-GB" dirty="0"/>
              <a:t>Code change is very simple: write</a:t>
            </a:r>
            <a:br>
              <a:rPr lang="en-GB" dirty="0"/>
            </a:br>
            <a:r>
              <a:rPr lang="en-GB" dirty="0">
                <a:solidFill>
                  <a:srgbClr val="0070C0"/>
                </a:solidFill>
                <a:latin typeface="Courier New" panose="02070309020205020404" pitchFamily="49" charset="0"/>
                <a:cs typeface="Courier New" panose="02070309020205020404" pitchFamily="49" charset="0"/>
              </a:rPr>
              <a:t>tau = </a:t>
            </a:r>
            <a:r>
              <a:rPr lang="en-GB" dirty="0" err="1">
                <a:solidFill>
                  <a:srgbClr val="0070C0"/>
                </a:solidFill>
                <a:latin typeface="Courier New" panose="02070309020205020404" pitchFamily="49" charset="0"/>
                <a:cs typeface="Courier New" panose="02070309020205020404" pitchFamily="49" charset="0"/>
              </a:rPr>
              <a:t>nn.Parameter</a:t>
            </a:r>
            <a:r>
              <a:rPr lang="en-GB" dirty="0">
                <a:solidFill>
                  <a:srgbClr val="0070C0"/>
                </a:solidFill>
                <a:latin typeface="Courier New" panose="02070309020205020404" pitchFamily="49" charset="0"/>
                <a:cs typeface="Courier New" panose="02070309020205020404" pitchFamily="49" charset="0"/>
              </a:rPr>
              <a:t>(</a:t>
            </a:r>
            <a:r>
              <a:rPr lang="en-GB" dirty="0" err="1">
                <a:solidFill>
                  <a:srgbClr val="0070C0"/>
                </a:solidFill>
                <a:latin typeface="Courier New" panose="02070309020205020404" pitchFamily="49" charset="0"/>
                <a:cs typeface="Courier New" panose="02070309020205020404" pitchFamily="49" charset="0"/>
              </a:rPr>
              <a:t>torch.empty</a:t>
            </a:r>
            <a:r>
              <a:rPr lang="en-GB" dirty="0">
                <a:solidFill>
                  <a:srgbClr val="0070C0"/>
                </a:solidFill>
                <a:latin typeface="Courier New" panose="02070309020205020404" pitchFamily="49" charset="0"/>
                <a:cs typeface="Courier New" panose="02070309020205020404" pitchFamily="49" charset="0"/>
              </a:rPr>
              <a:t>(n))</a:t>
            </a:r>
            <a:r>
              <a:rPr lang="en-GB" dirty="0"/>
              <a:t>    instead of</a:t>
            </a:r>
            <a:br>
              <a:rPr lang="en-GB" dirty="0"/>
            </a:br>
            <a:r>
              <a:rPr lang="en-GB" dirty="0">
                <a:solidFill>
                  <a:srgbClr val="0070C0"/>
                </a:solidFill>
                <a:latin typeface="Courier New" panose="02070309020205020404" pitchFamily="49" charset="0"/>
                <a:cs typeface="Courier New" panose="02070309020205020404" pitchFamily="49" charset="0"/>
              </a:rPr>
              <a:t>tau = </a:t>
            </a:r>
            <a:r>
              <a:rPr lang="en-GB" dirty="0" err="1">
                <a:solidFill>
                  <a:srgbClr val="0070C0"/>
                </a:solidFill>
                <a:latin typeface="Courier New" panose="02070309020205020404" pitchFamily="49" charset="0"/>
                <a:cs typeface="Courier New" panose="02070309020205020404" pitchFamily="49" charset="0"/>
              </a:rPr>
              <a:t>torch.empty</a:t>
            </a:r>
            <a:r>
              <a:rPr lang="en-GB" dirty="0">
                <a:solidFill>
                  <a:srgbClr val="0070C0"/>
                </a:solidFill>
                <a:latin typeface="Courier New" panose="02070309020205020404" pitchFamily="49" charset="0"/>
                <a:cs typeface="Courier New" panose="02070309020205020404" pitchFamily="49" charset="0"/>
              </a:rPr>
              <a:t>(n)</a:t>
            </a:r>
          </a:p>
          <a:p>
            <a:pPr marL="0" indent="0">
              <a:buNone/>
            </a:pPr>
            <a:r>
              <a:rPr lang="en-GB" b="1" dirty="0"/>
              <a:t>Neuromodulation</a:t>
            </a:r>
          </a:p>
          <a:p>
            <a:r>
              <a:rPr lang="en-GB" dirty="0"/>
              <a:t>Takes this one step further, let the network control its own parameters. </a:t>
            </a:r>
          </a:p>
          <a:p>
            <a:r>
              <a:rPr lang="en-GB" dirty="0"/>
              <a:t>This is as simple as letting a spike change any parameter instead of just a membrane potential (but there’s more you can do too)</a:t>
            </a:r>
          </a:p>
        </p:txBody>
      </p:sp>
      <p:pic>
        <p:nvPicPr>
          <p:cNvPr id="5" name="Picture 4">
            <a:extLst>
              <a:ext uri="{FF2B5EF4-FFF2-40B4-BE49-F238E27FC236}">
                <a16:creationId xmlns:a16="http://schemas.microsoft.com/office/drawing/2014/main" id="{DDBA8800-70B7-0063-B002-934EB7C02B31}"/>
              </a:ext>
            </a:extLst>
          </p:cNvPr>
          <p:cNvPicPr>
            <a:picLocks noChangeAspect="1"/>
          </p:cNvPicPr>
          <p:nvPr/>
        </p:nvPicPr>
        <p:blipFill>
          <a:blip r:embed="rId2"/>
          <a:stretch>
            <a:fillRect/>
          </a:stretch>
        </p:blipFill>
        <p:spPr>
          <a:xfrm>
            <a:off x="8636000" y="1990385"/>
            <a:ext cx="3429000" cy="3429000"/>
          </a:xfrm>
          <a:prstGeom prst="rect">
            <a:avLst/>
          </a:prstGeom>
        </p:spPr>
      </p:pic>
    </p:spTree>
    <p:extLst>
      <p:ext uri="{BB962C8B-B14F-4D97-AF65-F5344CB8AC3E}">
        <p14:creationId xmlns:p14="http://schemas.microsoft.com/office/powerpoint/2010/main" val="2830693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62F72E-51F0-47B9-AD99-D9CF023D26C2}"/>
              </a:ext>
            </a:extLst>
          </p:cNvPr>
          <p:cNvSpPr>
            <a:spLocks noGrp="1"/>
          </p:cNvSpPr>
          <p:nvPr>
            <p:ph type="title"/>
          </p:nvPr>
        </p:nvSpPr>
        <p:spPr/>
        <p:txBody>
          <a:bodyPr/>
          <a:lstStyle/>
          <a:p>
            <a:r>
              <a:rPr lang="en-GB" dirty="0"/>
              <a:t>Why is the brain so heterogeneous?</a:t>
            </a:r>
          </a:p>
        </p:txBody>
      </p:sp>
      <p:pic>
        <p:nvPicPr>
          <p:cNvPr id="5" name="Content Placeholder 4" descr="A picture containing plant&#10;&#10;Description automatically generated">
            <a:extLst>
              <a:ext uri="{FF2B5EF4-FFF2-40B4-BE49-F238E27FC236}">
                <a16:creationId xmlns:a16="http://schemas.microsoft.com/office/drawing/2014/main" id="{FBFF8DD8-CE04-44BE-ADC6-FA5C0D29945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265205" y="2080034"/>
            <a:ext cx="2180042" cy="1703158"/>
          </a:xfrm>
        </p:spPr>
      </p:pic>
      <p:pic>
        <p:nvPicPr>
          <p:cNvPr id="7" name="Picture 6" descr="A picture containing plant, dark, silhouette&#10;&#10;Description automatically generated">
            <a:extLst>
              <a:ext uri="{FF2B5EF4-FFF2-40B4-BE49-F238E27FC236}">
                <a16:creationId xmlns:a16="http://schemas.microsoft.com/office/drawing/2014/main" id="{EC5F4AA3-6B32-41CC-A634-BA12A88B0D3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3103" y="2080033"/>
            <a:ext cx="2249374" cy="1703158"/>
          </a:xfrm>
          <a:prstGeom prst="rect">
            <a:avLst/>
          </a:prstGeom>
        </p:spPr>
      </p:pic>
      <p:pic>
        <p:nvPicPr>
          <p:cNvPr id="11" name="Picture 10" descr="A picture containing fireworks, outdoor object&#10;&#10;Description automatically generated">
            <a:extLst>
              <a:ext uri="{FF2B5EF4-FFF2-40B4-BE49-F238E27FC236}">
                <a16:creationId xmlns:a16="http://schemas.microsoft.com/office/drawing/2014/main" id="{401BA8D1-AEC8-48E7-81BE-E8BA8D24E75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65204" y="3891191"/>
            <a:ext cx="2180041" cy="1744033"/>
          </a:xfrm>
          <a:prstGeom prst="rect">
            <a:avLst/>
          </a:prstGeom>
        </p:spPr>
      </p:pic>
      <p:pic>
        <p:nvPicPr>
          <p:cNvPr id="13" name="Picture 12">
            <a:extLst>
              <a:ext uri="{FF2B5EF4-FFF2-40B4-BE49-F238E27FC236}">
                <a16:creationId xmlns:a16="http://schemas.microsoft.com/office/drawing/2014/main" id="{DCE0D0E0-98A2-47B2-A876-8DAF584D299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13103" y="3891192"/>
            <a:ext cx="2249374" cy="1757323"/>
          </a:xfrm>
          <a:prstGeom prst="rect">
            <a:avLst/>
          </a:prstGeom>
        </p:spPr>
      </p:pic>
      <p:sp>
        <p:nvSpPr>
          <p:cNvPr id="14" name="TextBox 13">
            <a:extLst>
              <a:ext uri="{FF2B5EF4-FFF2-40B4-BE49-F238E27FC236}">
                <a16:creationId xmlns:a16="http://schemas.microsoft.com/office/drawing/2014/main" id="{78EB9D7D-5A03-4898-A890-891C8799DD47}"/>
              </a:ext>
            </a:extLst>
          </p:cNvPr>
          <p:cNvSpPr txBox="1"/>
          <p:nvPr/>
        </p:nvSpPr>
        <p:spPr>
          <a:xfrm>
            <a:off x="884351" y="1692195"/>
            <a:ext cx="4556247" cy="369332"/>
          </a:xfrm>
          <a:prstGeom prst="rect">
            <a:avLst/>
          </a:prstGeom>
          <a:noFill/>
        </p:spPr>
        <p:txBody>
          <a:bodyPr wrap="none" rtlCol="0">
            <a:spAutoFit/>
          </a:bodyPr>
          <a:lstStyle/>
          <a:p>
            <a:r>
              <a:rPr lang="en-GB" dirty="0"/>
              <a:t>Some random neurons from neuromorpho.org</a:t>
            </a:r>
          </a:p>
        </p:txBody>
      </p:sp>
      <p:sp>
        <p:nvSpPr>
          <p:cNvPr id="70" name="TextBox 69">
            <a:extLst>
              <a:ext uri="{FF2B5EF4-FFF2-40B4-BE49-F238E27FC236}">
                <a16:creationId xmlns:a16="http://schemas.microsoft.com/office/drawing/2014/main" id="{89370DA9-8399-4E20-92C9-3B0631D44C81}"/>
              </a:ext>
            </a:extLst>
          </p:cNvPr>
          <p:cNvSpPr txBox="1"/>
          <p:nvPr/>
        </p:nvSpPr>
        <p:spPr>
          <a:xfrm>
            <a:off x="1531965" y="1196419"/>
            <a:ext cx="3261021" cy="523220"/>
          </a:xfrm>
          <a:prstGeom prst="rect">
            <a:avLst/>
          </a:prstGeom>
          <a:noFill/>
        </p:spPr>
        <p:txBody>
          <a:bodyPr wrap="none" rtlCol="0">
            <a:spAutoFit/>
          </a:bodyPr>
          <a:lstStyle/>
          <a:p>
            <a:r>
              <a:rPr lang="en-GB" sz="2800" dirty="0"/>
              <a:t>What the brain is like</a:t>
            </a:r>
          </a:p>
        </p:txBody>
      </p:sp>
      <p:grpSp>
        <p:nvGrpSpPr>
          <p:cNvPr id="3" name="Group 2">
            <a:extLst>
              <a:ext uri="{FF2B5EF4-FFF2-40B4-BE49-F238E27FC236}">
                <a16:creationId xmlns:a16="http://schemas.microsoft.com/office/drawing/2014/main" id="{793C92C5-E937-44D4-94B6-723DD9D4F2A2}"/>
              </a:ext>
            </a:extLst>
          </p:cNvPr>
          <p:cNvGrpSpPr/>
          <p:nvPr/>
        </p:nvGrpSpPr>
        <p:grpSpPr>
          <a:xfrm>
            <a:off x="6851767" y="1196419"/>
            <a:ext cx="3840731" cy="3162899"/>
            <a:chOff x="6925460" y="1684158"/>
            <a:chExt cx="3840731" cy="3162899"/>
          </a:xfrm>
        </p:grpSpPr>
        <p:grpSp>
          <p:nvGrpSpPr>
            <p:cNvPr id="29" name="Group 28">
              <a:extLst>
                <a:ext uri="{FF2B5EF4-FFF2-40B4-BE49-F238E27FC236}">
                  <a16:creationId xmlns:a16="http://schemas.microsoft.com/office/drawing/2014/main" id="{7A4EC7E4-B8A7-4096-835C-6D3DB1BDC8F2}"/>
                </a:ext>
              </a:extLst>
            </p:cNvPr>
            <p:cNvGrpSpPr/>
            <p:nvPr/>
          </p:nvGrpSpPr>
          <p:grpSpPr>
            <a:xfrm>
              <a:off x="7865545" y="2582030"/>
              <a:ext cx="397429" cy="2265027"/>
              <a:chOff x="7382312" y="2100394"/>
              <a:chExt cx="397429" cy="2265027"/>
            </a:xfrm>
          </p:grpSpPr>
          <p:sp>
            <p:nvSpPr>
              <p:cNvPr id="15" name="Oval 14">
                <a:extLst>
                  <a:ext uri="{FF2B5EF4-FFF2-40B4-BE49-F238E27FC236}">
                    <a16:creationId xmlns:a16="http://schemas.microsoft.com/office/drawing/2014/main" id="{C25F2A2C-BB5C-4B68-8B9B-C27EC3E906DB}"/>
                  </a:ext>
                </a:extLst>
              </p:cNvPr>
              <p:cNvSpPr/>
              <p:nvPr/>
            </p:nvSpPr>
            <p:spPr>
              <a:xfrm>
                <a:off x="7382312" y="3036815"/>
                <a:ext cx="392185" cy="392185"/>
              </a:xfrm>
              <a:prstGeom prst="ellips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7" name="Straight Connector 16">
                <a:extLst>
                  <a:ext uri="{FF2B5EF4-FFF2-40B4-BE49-F238E27FC236}">
                    <a16:creationId xmlns:a16="http://schemas.microsoft.com/office/drawing/2014/main" id="{97DDB16C-D377-4BAA-9B53-6597F8F2A1E3}"/>
                  </a:ext>
                </a:extLst>
              </p:cNvPr>
              <p:cNvCxnSpPr>
                <a:stCxn id="15" idx="4"/>
              </p:cNvCxnSpPr>
              <p:nvPr/>
            </p:nvCxnSpPr>
            <p:spPr>
              <a:xfrm>
                <a:off x="7578405" y="3429000"/>
                <a:ext cx="5243" cy="74032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7E642AE8-E408-4451-8303-7F8CB6184F53}"/>
                  </a:ext>
                </a:extLst>
              </p:cNvPr>
              <p:cNvCxnSpPr/>
              <p:nvPr/>
            </p:nvCxnSpPr>
            <p:spPr>
              <a:xfrm flipH="1">
                <a:off x="7390176" y="4169328"/>
                <a:ext cx="196093" cy="19609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A45CDC0-E9F2-4128-8712-F447716D9E16}"/>
                  </a:ext>
                </a:extLst>
              </p:cNvPr>
              <p:cNvCxnSpPr/>
              <p:nvPr/>
            </p:nvCxnSpPr>
            <p:spPr>
              <a:xfrm>
                <a:off x="7583798" y="4169328"/>
                <a:ext cx="0" cy="19609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9FA671D7-5E9E-48DF-A299-F333702D5980}"/>
                  </a:ext>
                </a:extLst>
              </p:cNvPr>
              <p:cNvCxnSpPr/>
              <p:nvPr/>
            </p:nvCxnSpPr>
            <p:spPr>
              <a:xfrm>
                <a:off x="7583648" y="4169328"/>
                <a:ext cx="196093" cy="19609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AD8F1477-1F47-4EB0-A62B-9EEF20DDBB04}"/>
                  </a:ext>
                </a:extLst>
              </p:cNvPr>
              <p:cNvCxnSpPr>
                <a:cxnSpLocks/>
              </p:cNvCxnSpPr>
              <p:nvPr/>
            </p:nvCxnSpPr>
            <p:spPr>
              <a:xfrm rot="10800000">
                <a:off x="7583648" y="2296487"/>
                <a:ext cx="5243" cy="74032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20E23B1F-4120-4398-BEB4-6C20ADBB2240}"/>
                  </a:ext>
                </a:extLst>
              </p:cNvPr>
              <p:cNvCxnSpPr>
                <a:cxnSpLocks/>
              </p:cNvCxnSpPr>
              <p:nvPr/>
            </p:nvCxnSpPr>
            <p:spPr>
              <a:xfrm rot="10800000" flipH="1">
                <a:off x="7583647" y="2100394"/>
                <a:ext cx="196093" cy="19609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3F5BD099-5244-4D37-BAE1-B1049FCF490D}"/>
                  </a:ext>
                </a:extLst>
              </p:cNvPr>
              <p:cNvCxnSpPr>
                <a:cxnSpLocks/>
              </p:cNvCxnSpPr>
              <p:nvPr/>
            </p:nvCxnSpPr>
            <p:spPr>
              <a:xfrm rot="10800000">
                <a:off x="7586269" y="2100394"/>
                <a:ext cx="0" cy="19609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9B5124AB-8681-4DC1-9BA5-CA60CAB70ACC}"/>
                  </a:ext>
                </a:extLst>
              </p:cNvPr>
              <p:cNvCxnSpPr>
                <a:cxnSpLocks/>
              </p:cNvCxnSpPr>
              <p:nvPr/>
            </p:nvCxnSpPr>
            <p:spPr>
              <a:xfrm rot="10800000">
                <a:off x="7387555" y="2100394"/>
                <a:ext cx="196093" cy="19609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0" name="Group 29">
              <a:extLst>
                <a:ext uri="{FF2B5EF4-FFF2-40B4-BE49-F238E27FC236}">
                  <a16:creationId xmlns:a16="http://schemas.microsoft.com/office/drawing/2014/main" id="{ED363EDC-0003-4966-A23B-023EE1207D54}"/>
                </a:ext>
              </a:extLst>
            </p:cNvPr>
            <p:cNvGrpSpPr/>
            <p:nvPr/>
          </p:nvGrpSpPr>
          <p:grpSpPr>
            <a:xfrm>
              <a:off x="8649734" y="2582030"/>
              <a:ext cx="397429" cy="2265027"/>
              <a:chOff x="7382312" y="2100394"/>
              <a:chExt cx="397429" cy="2265027"/>
            </a:xfrm>
          </p:grpSpPr>
          <p:sp>
            <p:nvSpPr>
              <p:cNvPr id="31" name="Oval 30">
                <a:extLst>
                  <a:ext uri="{FF2B5EF4-FFF2-40B4-BE49-F238E27FC236}">
                    <a16:creationId xmlns:a16="http://schemas.microsoft.com/office/drawing/2014/main" id="{50852EF2-F76A-44A7-B9F1-F3D48F5EA476}"/>
                  </a:ext>
                </a:extLst>
              </p:cNvPr>
              <p:cNvSpPr/>
              <p:nvPr/>
            </p:nvSpPr>
            <p:spPr>
              <a:xfrm>
                <a:off x="7382312" y="3036815"/>
                <a:ext cx="392185" cy="392185"/>
              </a:xfrm>
              <a:prstGeom prst="ellips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32" name="Straight Connector 31">
                <a:extLst>
                  <a:ext uri="{FF2B5EF4-FFF2-40B4-BE49-F238E27FC236}">
                    <a16:creationId xmlns:a16="http://schemas.microsoft.com/office/drawing/2014/main" id="{C2C2BB5B-8D92-4449-9972-FCA2E0B6BA62}"/>
                  </a:ext>
                </a:extLst>
              </p:cNvPr>
              <p:cNvCxnSpPr>
                <a:stCxn id="31" idx="4"/>
              </p:cNvCxnSpPr>
              <p:nvPr/>
            </p:nvCxnSpPr>
            <p:spPr>
              <a:xfrm>
                <a:off x="7578405" y="3429000"/>
                <a:ext cx="5243" cy="74032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B2A720F5-F2F0-4754-B6D4-7099C0D08895}"/>
                  </a:ext>
                </a:extLst>
              </p:cNvPr>
              <p:cNvCxnSpPr/>
              <p:nvPr/>
            </p:nvCxnSpPr>
            <p:spPr>
              <a:xfrm flipH="1">
                <a:off x="7390176" y="4169328"/>
                <a:ext cx="196093" cy="19609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9A6D3A7B-8079-4D22-A960-5ABEFD3E3419}"/>
                  </a:ext>
                </a:extLst>
              </p:cNvPr>
              <p:cNvCxnSpPr/>
              <p:nvPr/>
            </p:nvCxnSpPr>
            <p:spPr>
              <a:xfrm>
                <a:off x="7583798" y="4169328"/>
                <a:ext cx="0" cy="19609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CB41094C-5022-4261-8FDA-EC1A42F4AE53}"/>
                  </a:ext>
                </a:extLst>
              </p:cNvPr>
              <p:cNvCxnSpPr/>
              <p:nvPr/>
            </p:nvCxnSpPr>
            <p:spPr>
              <a:xfrm>
                <a:off x="7583648" y="4169328"/>
                <a:ext cx="196093" cy="19609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6D60E521-F9C5-4B76-9805-EA889910E742}"/>
                  </a:ext>
                </a:extLst>
              </p:cNvPr>
              <p:cNvCxnSpPr>
                <a:cxnSpLocks/>
              </p:cNvCxnSpPr>
              <p:nvPr/>
            </p:nvCxnSpPr>
            <p:spPr>
              <a:xfrm rot="10800000">
                <a:off x="7583648" y="2296487"/>
                <a:ext cx="5243" cy="74032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983F6046-2F18-4A0F-AA18-6C3547A52AAD}"/>
                  </a:ext>
                </a:extLst>
              </p:cNvPr>
              <p:cNvCxnSpPr>
                <a:cxnSpLocks/>
              </p:cNvCxnSpPr>
              <p:nvPr/>
            </p:nvCxnSpPr>
            <p:spPr>
              <a:xfrm rot="10800000" flipH="1">
                <a:off x="7583647" y="2100394"/>
                <a:ext cx="196093" cy="19609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A087DA97-94AB-49B2-B12F-FEC9B290098F}"/>
                  </a:ext>
                </a:extLst>
              </p:cNvPr>
              <p:cNvCxnSpPr>
                <a:cxnSpLocks/>
              </p:cNvCxnSpPr>
              <p:nvPr/>
            </p:nvCxnSpPr>
            <p:spPr>
              <a:xfrm rot="10800000">
                <a:off x="7586269" y="2100394"/>
                <a:ext cx="0" cy="19609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E151D30C-8A41-41C0-AAEE-859A921C97C0}"/>
                  </a:ext>
                </a:extLst>
              </p:cNvPr>
              <p:cNvCxnSpPr>
                <a:cxnSpLocks/>
              </p:cNvCxnSpPr>
              <p:nvPr/>
            </p:nvCxnSpPr>
            <p:spPr>
              <a:xfrm rot="10800000">
                <a:off x="7387555" y="2100394"/>
                <a:ext cx="196093" cy="19609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0" name="Group 39">
              <a:extLst>
                <a:ext uri="{FF2B5EF4-FFF2-40B4-BE49-F238E27FC236}">
                  <a16:creationId xmlns:a16="http://schemas.microsoft.com/office/drawing/2014/main" id="{C8D0FDAF-F404-49F0-A6E0-70E11774524D}"/>
                </a:ext>
              </a:extLst>
            </p:cNvPr>
            <p:cNvGrpSpPr/>
            <p:nvPr/>
          </p:nvGrpSpPr>
          <p:grpSpPr>
            <a:xfrm>
              <a:off x="7097086" y="2582030"/>
              <a:ext cx="397429" cy="2265027"/>
              <a:chOff x="7382312" y="2100394"/>
              <a:chExt cx="397429" cy="2265027"/>
            </a:xfrm>
          </p:grpSpPr>
          <p:sp>
            <p:nvSpPr>
              <p:cNvPr id="41" name="Oval 40">
                <a:extLst>
                  <a:ext uri="{FF2B5EF4-FFF2-40B4-BE49-F238E27FC236}">
                    <a16:creationId xmlns:a16="http://schemas.microsoft.com/office/drawing/2014/main" id="{7FF78D42-5AFD-4855-BDDD-411A3F2EA3FD}"/>
                  </a:ext>
                </a:extLst>
              </p:cNvPr>
              <p:cNvSpPr/>
              <p:nvPr/>
            </p:nvSpPr>
            <p:spPr>
              <a:xfrm>
                <a:off x="7382312" y="3036815"/>
                <a:ext cx="392185" cy="392185"/>
              </a:xfrm>
              <a:prstGeom prst="ellips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2" name="Straight Connector 41">
                <a:extLst>
                  <a:ext uri="{FF2B5EF4-FFF2-40B4-BE49-F238E27FC236}">
                    <a16:creationId xmlns:a16="http://schemas.microsoft.com/office/drawing/2014/main" id="{AC5FDF76-2108-4BC1-9BA2-C07036A255D6}"/>
                  </a:ext>
                </a:extLst>
              </p:cNvPr>
              <p:cNvCxnSpPr>
                <a:stCxn id="41" idx="4"/>
              </p:cNvCxnSpPr>
              <p:nvPr/>
            </p:nvCxnSpPr>
            <p:spPr>
              <a:xfrm>
                <a:off x="7578405" y="3429000"/>
                <a:ext cx="5243" cy="74032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BD080561-3B58-4246-BE3B-75D677273BE7}"/>
                  </a:ext>
                </a:extLst>
              </p:cNvPr>
              <p:cNvCxnSpPr/>
              <p:nvPr/>
            </p:nvCxnSpPr>
            <p:spPr>
              <a:xfrm flipH="1">
                <a:off x="7390176" y="4169328"/>
                <a:ext cx="196093" cy="19609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6D453DDF-9FB6-4464-BB29-BCFF3F74F0EE}"/>
                  </a:ext>
                </a:extLst>
              </p:cNvPr>
              <p:cNvCxnSpPr/>
              <p:nvPr/>
            </p:nvCxnSpPr>
            <p:spPr>
              <a:xfrm>
                <a:off x="7583798" y="4169328"/>
                <a:ext cx="0" cy="19609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0DF341E4-1837-43A7-BD74-4257B026369C}"/>
                  </a:ext>
                </a:extLst>
              </p:cNvPr>
              <p:cNvCxnSpPr/>
              <p:nvPr/>
            </p:nvCxnSpPr>
            <p:spPr>
              <a:xfrm>
                <a:off x="7583648" y="4169328"/>
                <a:ext cx="196093" cy="19609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5B7984E2-0EFE-4937-AB2D-C026562EDDA9}"/>
                  </a:ext>
                </a:extLst>
              </p:cNvPr>
              <p:cNvCxnSpPr>
                <a:cxnSpLocks/>
              </p:cNvCxnSpPr>
              <p:nvPr/>
            </p:nvCxnSpPr>
            <p:spPr>
              <a:xfrm rot="10800000">
                <a:off x="7583648" y="2296487"/>
                <a:ext cx="5243" cy="74032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82BF25F-F827-4DAF-B2B2-2C69489DA59A}"/>
                  </a:ext>
                </a:extLst>
              </p:cNvPr>
              <p:cNvCxnSpPr>
                <a:cxnSpLocks/>
              </p:cNvCxnSpPr>
              <p:nvPr/>
            </p:nvCxnSpPr>
            <p:spPr>
              <a:xfrm rot="10800000" flipH="1">
                <a:off x="7583647" y="2100394"/>
                <a:ext cx="196093" cy="19609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A3D24773-5AF2-4114-B6CD-1EFD3CF8CFCC}"/>
                  </a:ext>
                </a:extLst>
              </p:cNvPr>
              <p:cNvCxnSpPr>
                <a:cxnSpLocks/>
              </p:cNvCxnSpPr>
              <p:nvPr/>
            </p:nvCxnSpPr>
            <p:spPr>
              <a:xfrm rot="10800000">
                <a:off x="7586269" y="2100394"/>
                <a:ext cx="0" cy="19609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6A243A50-A522-4461-B584-6AB87B56E32C}"/>
                  </a:ext>
                </a:extLst>
              </p:cNvPr>
              <p:cNvCxnSpPr>
                <a:cxnSpLocks/>
              </p:cNvCxnSpPr>
              <p:nvPr/>
            </p:nvCxnSpPr>
            <p:spPr>
              <a:xfrm rot="10800000">
                <a:off x="7387555" y="2100394"/>
                <a:ext cx="196093" cy="19609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0" name="Group 49">
              <a:extLst>
                <a:ext uri="{FF2B5EF4-FFF2-40B4-BE49-F238E27FC236}">
                  <a16:creationId xmlns:a16="http://schemas.microsoft.com/office/drawing/2014/main" id="{5661652D-42B6-4595-9278-4703CE5D40FD}"/>
                </a:ext>
              </a:extLst>
            </p:cNvPr>
            <p:cNvGrpSpPr/>
            <p:nvPr/>
          </p:nvGrpSpPr>
          <p:grpSpPr>
            <a:xfrm>
              <a:off x="9449653" y="2582030"/>
              <a:ext cx="397429" cy="2265027"/>
              <a:chOff x="7382312" y="2100394"/>
              <a:chExt cx="397429" cy="2265027"/>
            </a:xfrm>
          </p:grpSpPr>
          <p:sp>
            <p:nvSpPr>
              <p:cNvPr id="51" name="Oval 50">
                <a:extLst>
                  <a:ext uri="{FF2B5EF4-FFF2-40B4-BE49-F238E27FC236}">
                    <a16:creationId xmlns:a16="http://schemas.microsoft.com/office/drawing/2014/main" id="{A28796BF-BBAA-4BAD-9AD6-F69270F9A6E4}"/>
                  </a:ext>
                </a:extLst>
              </p:cNvPr>
              <p:cNvSpPr/>
              <p:nvPr/>
            </p:nvSpPr>
            <p:spPr>
              <a:xfrm>
                <a:off x="7382312" y="3036815"/>
                <a:ext cx="392185" cy="392185"/>
              </a:xfrm>
              <a:prstGeom prst="ellips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2" name="Straight Connector 51">
                <a:extLst>
                  <a:ext uri="{FF2B5EF4-FFF2-40B4-BE49-F238E27FC236}">
                    <a16:creationId xmlns:a16="http://schemas.microsoft.com/office/drawing/2014/main" id="{7B7575FD-56FC-46F4-AA2A-06DA07E24587}"/>
                  </a:ext>
                </a:extLst>
              </p:cNvPr>
              <p:cNvCxnSpPr>
                <a:stCxn id="51" idx="4"/>
              </p:cNvCxnSpPr>
              <p:nvPr/>
            </p:nvCxnSpPr>
            <p:spPr>
              <a:xfrm>
                <a:off x="7578405" y="3429000"/>
                <a:ext cx="5243" cy="74032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4DFC4B50-3A1D-4AF4-B8A7-950A17EDDE3C}"/>
                  </a:ext>
                </a:extLst>
              </p:cNvPr>
              <p:cNvCxnSpPr/>
              <p:nvPr/>
            </p:nvCxnSpPr>
            <p:spPr>
              <a:xfrm flipH="1">
                <a:off x="7390176" y="4169328"/>
                <a:ext cx="196093" cy="19609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1C7273AC-7E38-4ED8-9D53-1CA09EB39AE4}"/>
                  </a:ext>
                </a:extLst>
              </p:cNvPr>
              <p:cNvCxnSpPr/>
              <p:nvPr/>
            </p:nvCxnSpPr>
            <p:spPr>
              <a:xfrm>
                <a:off x="7583798" y="4169328"/>
                <a:ext cx="0" cy="19609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3C45AB38-92FE-4FF8-A380-6D38A6F0DBF3}"/>
                  </a:ext>
                </a:extLst>
              </p:cNvPr>
              <p:cNvCxnSpPr/>
              <p:nvPr/>
            </p:nvCxnSpPr>
            <p:spPr>
              <a:xfrm>
                <a:off x="7583648" y="4169328"/>
                <a:ext cx="196093" cy="19609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9943D449-47C4-4EA1-828B-80AAE32C3C2A}"/>
                  </a:ext>
                </a:extLst>
              </p:cNvPr>
              <p:cNvCxnSpPr>
                <a:cxnSpLocks/>
              </p:cNvCxnSpPr>
              <p:nvPr/>
            </p:nvCxnSpPr>
            <p:spPr>
              <a:xfrm rot="10800000">
                <a:off x="7583648" y="2296487"/>
                <a:ext cx="5243" cy="74032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79B287F0-962B-431F-B6FB-2D76FA9AA5A8}"/>
                  </a:ext>
                </a:extLst>
              </p:cNvPr>
              <p:cNvCxnSpPr>
                <a:cxnSpLocks/>
              </p:cNvCxnSpPr>
              <p:nvPr/>
            </p:nvCxnSpPr>
            <p:spPr>
              <a:xfrm rot="10800000" flipH="1">
                <a:off x="7583647" y="2100394"/>
                <a:ext cx="196093" cy="19609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93524AE2-5563-4F49-B4BE-99065523ED91}"/>
                  </a:ext>
                </a:extLst>
              </p:cNvPr>
              <p:cNvCxnSpPr>
                <a:cxnSpLocks/>
              </p:cNvCxnSpPr>
              <p:nvPr/>
            </p:nvCxnSpPr>
            <p:spPr>
              <a:xfrm rot="10800000">
                <a:off x="7586269" y="2100394"/>
                <a:ext cx="0" cy="19609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A82C6E50-187C-4C38-B763-7EA8166F9A2C}"/>
                  </a:ext>
                </a:extLst>
              </p:cNvPr>
              <p:cNvCxnSpPr>
                <a:cxnSpLocks/>
              </p:cNvCxnSpPr>
              <p:nvPr/>
            </p:nvCxnSpPr>
            <p:spPr>
              <a:xfrm rot="10800000">
                <a:off x="7387555" y="2100394"/>
                <a:ext cx="196093" cy="19609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60" name="Group 59">
              <a:extLst>
                <a:ext uri="{FF2B5EF4-FFF2-40B4-BE49-F238E27FC236}">
                  <a16:creationId xmlns:a16="http://schemas.microsoft.com/office/drawing/2014/main" id="{50814000-362F-4466-A4D1-942D33D09C62}"/>
                </a:ext>
              </a:extLst>
            </p:cNvPr>
            <p:cNvGrpSpPr/>
            <p:nvPr/>
          </p:nvGrpSpPr>
          <p:grpSpPr>
            <a:xfrm>
              <a:off x="10226746" y="2582030"/>
              <a:ext cx="397429" cy="2265027"/>
              <a:chOff x="7382312" y="2100394"/>
              <a:chExt cx="397429" cy="2265027"/>
            </a:xfrm>
          </p:grpSpPr>
          <p:sp>
            <p:nvSpPr>
              <p:cNvPr id="61" name="Oval 60">
                <a:extLst>
                  <a:ext uri="{FF2B5EF4-FFF2-40B4-BE49-F238E27FC236}">
                    <a16:creationId xmlns:a16="http://schemas.microsoft.com/office/drawing/2014/main" id="{D04CF897-C6B3-4E6A-BA8E-2FF0B32744F0}"/>
                  </a:ext>
                </a:extLst>
              </p:cNvPr>
              <p:cNvSpPr/>
              <p:nvPr/>
            </p:nvSpPr>
            <p:spPr>
              <a:xfrm>
                <a:off x="7382312" y="3036815"/>
                <a:ext cx="392185" cy="392185"/>
              </a:xfrm>
              <a:prstGeom prst="ellips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2" name="Straight Connector 61">
                <a:extLst>
                  <a:ext uri="{FF2B5EF4-FFF2-40B4-BE49-F238E27FC236}">
                    <a16:creationId xmlns:a16="http://schemas.microsoft.com/office/drawing/2014/main" id="{F9589E42-B5EF-4EEC-A0DF-3426F0796F20}"/>
                  </a:ext>
                </a:extLst>
              </p:cNvPr>
              <p:cNvCxnSpPr>
                <a:stCxn id="61" idx="4"/>
              </p:cNvCxnSpPr>
              <p:nvPr/>
            </p:nvCxnSpPr>
            <p:spPr>
              <a:xfrm>
                <a:off x="7578405" y="3429000"/>
                <a:ext cx="5243" cy="74032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DDB8EDC5-69C0-4BEC-9AD2-9903739745C4}"/>
                  </a:ext>
                </a:extLst>
              </p:cNvPr>
              <p:cNvCxnSpPr/>
              <p:nvPr/>
            </p:nvCxnSpPr>
            <p:spPr>
              <a:xfrm flipH="1">
                <a:off x="7390176" y="4169328"/>
                <a:ext cx="196093" cy="19609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E57DB23A-5FAD-4541-A31F-F865C0BDD390}"/>
                  </a:ext>
                </a:extLst>
              </p:cNvPr>
              <p:cNvCxnSpPr/>
              <p:nvPr/>
            </p:nvCxnSpPr>
            <p:spPr>
              <a:xfrm>
                <a:off x="7583798" y="4169328"/>
                <a:ext cx="0" cy="19609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4F43DB3F-282D-4D32-B51C-8EC9DE92626E}"/>
                  </a:ext>
                </a:extLst>
              </p:cNvPr>
              <p:cNvCxnSpPr/>
              <p:nvPr/>
            </p:nvCxnSpPr>
            <p:spPr>
              <a:xfrm>
                <a:off x="7583648" y="4169328"/>
                <a:ext cx="196093" cy="19609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FC7EBAD5-2614-49AD-935A-B00EAB7284A2}"/>
                  </a:ext>
                </a:extLst>
              </p:cNvPr>
              <p:cNvCxnSpPr>
                <a:cxnSpLocks/>
              </p:cNvCxnSpPr>
              <p:nvPr/>
            </p:nvCxnSpPr>
            <p:spPr>
              <a:xfrm rot="10800000">
                <a:off x="7583648" y="2296487"/>
                <a:ext cx="5243" cy="74032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16B8BD3E-BCEF-43F5-A9F5-AABFDF8575EB}"/>
                  </a:ext>
                </a:extLst>
              </p:cNvPr>
              <p:cNvCxnSpPr>
                <a:cxnSpLocks/>
              </p:cNvCxnSpPr>
              <p:nvPr/>
            </p:nvCxnSpPr>
            <p:spPr>
              <a:xfrm rot="10800000" flipH="1">
                <a:off x="7583647" y="2100394"/>
                <a:ext cx="196093" cy="19609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73793E40-2DA9-401B-B8E8-D79469819A8F}"/>
                  </a:ext>
                </a:extLst>
              </p:cNvPr>
              <p:cNvCxnSpPr>
                <a:cxnSpLocks/>
              </p:cNvCxnSpPr>
              <p:nvPr/>
            </p:nvCxnSpPr>
            <p:spPr>
              <a:xfrm rot="10800000">
                <a:off x="7586269" y="2100394"/>
                <a:ext cx="0" cy="19609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042B1040-FF63-4D01-B8F9-DBD5D1A9E557}"/>
                  </a:ext>
                </a:extLst>
              </p:cNvPr>
              <p:cNvCxnSpPr>
                <a:cxnSpLocks/>
              </p:cNvCxnSpPr>
              <p:nvPr/>
            </p:nvCxnSpPr>
            <p:spPr>
              <a:xfrm rot="10800000">
                <a:off x="7387555" y="2100394"/>
                <a:ext cx="196093" cy="19609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71" name="TextBox 70">
              <a:extLst>
                <a:ext uri="{FF2B5EF4-FFF2-40B4-BE49-F238E27FC236}">
                  <a16:creationId xmlns:a16="http://schemas.microsoft.com/office/drawing/2014/main" id="{C454360A-9181-4C5F-A07E-8BF510AE083C}"/>
                </a:ext>
              </a:extLst>
            </p:cNvPr>
            <p:cNvSpPr txBox="1"/>
            <p:nvPr/>
          </p:nvSpPr>
          <p:spPr>
            <a:xfrm>
              <a:off x="6925460" y="1684158"/>
              <a:ext cx="3840731" cy="523220"/>
            </a:xfrm>
            <a:prstGeom prst="rect">
              <a:avLst/>
            </a:prstGeom>
            <a:noFill/>
          </p:spPr>
          <p:txBody>
            <a:bodyPr wrap="none" rtlCol="0">
              <a:spAutoFit/>
            </a:bodyPr>
            <a:lstStyle/>
            <a:p>
              <a:r>
                <a:rPr lang="en-GB" sz="2800" dirty="0"/>
                <a:t>What our models are like</a:t>
              </a:r>
            </a:p>
          </p:txBody>
        </p:sp>
      </p:grpSp>
      <p:sp>
        <p:nvSpPr>
          <p:cNvPr id="6" name="TextBox 5">
            <a:extLst>
              <a:ext uri="{FF2B5EF4-FFF2-40B4-BE49-F238E27FC236}">
                <a16:creationId xmlns:a16="http://schemas.microsoft.com/office/drawing/2014/main" id="{F0F9B7DB-ACAA-EABC-BD92-836B7977FD77}"/>
              </a:ext>
            </a:extLst>
          </p:cNvPr>
          <p:cNvSpPr txBox="1"/>
          <p:nvPr/>
        </p:nvSpPr>
        <p:spPr>
          <a:xfrm>
            <a:off x="7946842" y="4838036"/>
            <a:ext cx="1650580" cy="523220"/>
          </a:xfrm>
          <a:prstGeom prst="rect">
            <a:avLst/>
          </a:prstGeom>
          <a:noFill/>
        </p:spPr>
        <p:txBody>
          <a:bodyPr wrap="none" rtlCol="0">
            <a:spAutoFit/>
          </a:bodyPr>
          <a:lstStyle/>
          <a:p>
            <a:r>
              <a:rPr lang="en-GB" sz="2800" dirty="0"/>
              <a:t>This study</a:t>
            </a: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9D774C89-F299-159B-B3D9-F158E321E8D7}"/>
                  </a:ext>
                </a:extLst>
              </p:cNvPr>
              <p:cNvSpPr txBox="1"/>
              <p:nvPr/>
            </p:nvSpPr>
            <p:spPr>
              <a:xfrm>
                <a:off x="6022366" y="5408781"/>
                <a:ext cx="5930150" cy="1015663"/>
              </a:xfrm>
              <a:prstGeom prst="rect">
                <a:avLst/>
              </a:prstGeom>
              <a:noFill/>
            </p:spPr>
            <p:txBody>
              <a:bodyPr wrap="none" rtlCol="0">
                <a:spAutoFit/>
              </a:bodyPr>
              <a:lstStyle/>
              <a:p>
                <a:pPr algn="l"/>
                <a:r>
                  <a:rPr lang="en-GB" sz="2000" dirty="0"/>
                  <a:t>Replace single value of </a:t>
                </a:r>
                <a14:m>
                  <m:oMath xmlns:m="http://schemas.openxmlformats.org/officeDocument/2006/math">
                    <m:r>
                      <a:rPr lang="en-GB" sz="2000" b="0" i="1" smtClean="0">
                        <a:latin typeface="Cambria Math" panose="02040503050406030204" pitchFamily="18" charset="0"/>
                      </a:rPr>
                      <m:t>𝜏</m:t>
                    </m:r>
                  </m:oMath>
                </a14:m>
                <a:r>
                  <a:rPr lang="en-GB" sz="2000" dirty="0"/>
                  <a:t> with different for each neuron</a:t>
                </a:r>
              </a:p>
              <a:p>
                <a:pPr algn="l"/>
                <a:r>
                  <a:rPr lang="en-GB" sz="2000" dirty="0"/>
                  <a:t>Let the network learn </a:t>
                </a:r>
                <a14:m>
                  <m:oMath xmlns:m="http://schemas.openxmlformats.org/officeDocument/2006/math">
                    <m:r>
                      <a:rPr lang="en-GB" sz="2000" b="0" i="1" smtClean="0">
                        <a:latin typeface="Cambria Math" panose="02040503050406030204" pitchFamily="18" charset="0"/>
                      </a:rPr>
                      <m:t>𝜏</m:t>
                    </m:r>
                  </m:oMath>
                </a14:m>
                <a:r>
                  <a:rPr lang="en-GB" sz="2000" dirty="0"/>
                  <a:t> as well as weights</a:t>
                </a:r>
              </a:p>
              <a:p>
                <a:pPr algn="l"/>
                <a:r>
                  <a:rPr lang="en-GB" sz="2000" dirty="0"/>
                  <a:t>Compare performance on different tasks</a:t>
                </a:r>
              </a:p>
            </p:txBody>
          </p:sp>
        </mc:Choice>
        <mc:Fallback xmlns="">
          <p:sp>
            <p:nvSpPr>
              <p:cNvPr id="8" name="TextBox 7">
                <a:extLst>
                  <a:ext uri="{FF2B5EF4-FFF2-40B4-BE49-F238E27FC236}">
                    <a16:creationId xmlns:a16="http://schemas.microsoft.com/office/drawing/2014/main" id="{9D774C89-F299-159B-B3D9-F158E321E8D7}"/>
                  </a:ext>
                </a:extLst>
              </p:cNvPr>
              <p:cNvSpPr txBox="1">
                <a:spLocks noRot="1" noChangeAspect="1" noMove="1" noResize="1" noEditPoints="1" noAdjustHandles="1" noChangeArrowheads="1" noChangeShapeType="1" noTextEdit="1"/>
              </p:cNvSpPr>
              <p:nvPr/>
            </p:nvSpPr>
            <p:spPr>
              <a:xfrm>
                <a:off x="6022366" y="5408781"/>
                <a:ext cx="5930150" cy="1015663"/>
              </a:xfrm>
              <a:prstGeom prst="rect">
                <a:avLst/>
              </a:prstGeom>
              <a:blipFill>
                <a:blip r:embed="rId7"/>
                <a:stretch>
                  <a:fillRect l="-1131" t="-2994" r="-103" b="-9581"/>
                </a:stretch>
              </a:blipFill>
            </p:spPr>
            <p:txBody>
              <a:bodyPr/>
              <a:lstStyle/>
              <a:p>
                <a:r>
                  <a:rPr lang="en-GB">
                    <a:noFill/>
                  </a:rPr>
                  <a:t> </a:t>
                </a:r>
              </a:p>
            </p:txBody>
          </p:sp>
        </mc:Fallback>
      </mc:AlternateContent>
    </p:spTree>
    <p:extLst>
      <p:ext uri="{BB962C8B-B14F-4D97-AF65-F5344CB8AC3E}">
        <p14:creationId xmlns:p14="http://schemas.microsoft.com/office/powerpoint/2010/main" val="630947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687E9F-83E6-4201-89F5-B029B77678F8}"/>
              </a:ext>
            </a:extLst>
          </p:cNvPr>
          <p:cNvSpPr>
            <a:spLocks noGrp="1"/>
          </p:cNvSpPr>
          <p:nvPr>
            <p:ph type="title"/>
          </p:nvPr>
        </p:nvSpPr>
        <p:spPr/>
        <p:txBody>
          <a:bodyPr/>
          <a:lstStyle/>
          <a:p>
            <a:r>
              <a:rPr lang="en-GB" dirty="0"/>
              <a:t>Methods: model architecture</a:t>
            </a:r>
          </a:p>
        </p:txBody>
      </p:sp>
      <p:pic>
        <p:nvPicPr>
          <p:cNvPr id="5" name="Picture 4">
            <a:extLst>
              <a:ext uri="{FF2B5EF4-FFF2-40B4-BE49-F238E27FC236}">
                <a16:creationId xmlns:a16="http://schemas.microsoft.com/office/drawing/2014/main" id="{1D1DF800-2EF1-43C2-843E-E9705219DCDD}"/>
              </a:ext>
            </a:extLst>
          </p:cNvPr>
          <p:cNvPicPr>
            <a:picLocks noChangeAspect="1"/>
          </p:cNvPicPr>
          <p:nvPr/>
        </p:nvPicPr>
        <p:blipFill>
          <a:blip r:embed="rId3"/>
          <a:stretch>
            <a:fillRect/>
          </a:stretch>
        </p:blipFill>
        <p:spPr>
          <a:xfrm>
            <a:off x="239484" y="1232807"/>
            <a:ext cx="11702143" cy="3808835"/>
          </a:xfrm>
          <a:prstGeom prst="rect">
            <a:avLst/>
          </a:prstGeom>
        </p:spPr>
      </p:pic>
    </p:spTree>
    <p:extLst>
      <p:ext uri="{BB962C8B-B14F-4D97-AF65-F5344CB8AC3E}">
        <p14:creationId xmlns:p14="http://schemas.microsoft.com/office/powerpoint/2010/main" val="37200833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01199C-4D5B-4DA9-A6EF-5E4ACAF27196}"/>
              </a:ext>
            </a:extLst>
          </p:cNvPr>
          <p:cNvSpPr>
            <a:spLocks noGrp="1"/>
          </p:cNvSpPr>
          <p:nvPr>
            <p:ph type="title"/>
          </p:nvPr>
        </p:nvSpPr>
        <p:spPr/>
        <p:txBody>
          <a:bodyPr/>
          <a:lstStyle/>
          <a:p>
            <a:r>
              <a:rPr lang="en-GB" dirty="0"/>
              <a:t>Methods: training</a:t>
            </a:r>
          </a:p>
        </p:txBody>
      </p:sp>
      <p:pic>
        <p:nvPicPr>
          <p:cNvPr id="5" name="Content Placeholder 4">
            <a:extLst>
              <a:ext uri="{FF2B5EF4-FFF2-40B4-BE49-F238E27FC236}">
                <a16:creationId xmlns:a16="http://schemas.microsoft.com/office/drawing/2014/main" id="{82D490B4-D9EB-4E1B-BDDD-0350BA5201EE}"/>
              </a:ext>
            </a:extLst>
          </p:cNvPr>
          <p:cNvPicPr>
            <a:picLocks noGrp="1" noChangeAspect="1"/>
          </p:cNvPicPr>
          <p:nvPr>
            <p:ph idx="1"/>
          </p:nvPr>
        </p:nvPicPr>
        <p:blipFill>
          <a:blip r:embed="rId3"/>
          <a:stretch>
            <a:fillRect/>
          </a:stretch>
        </p:blipFill>
        <p:spPr>
          <a:xfrm>
            <a:off x="250373" y="1165691"/>
            <a:ext cx="10700912" cy="4969576"/>
          </a:xfrm>
        </p:spPr>
      </p:pic>
    </p:spTree>
    <p:extLst>
      <p:ext uri="{BB962C8B-B14F-4D97-AF65-F5344CB8AC3E}">
        <p14:creationId xmlns:p14="http://schemas.microsoft.com/office/powerpoint/2010/main" val="12150218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6" name="Straight Arrow Connector 25">
            <a:extLst>
              <a:ext uri="{FF2B5EF4-FFF2-40B4-BE49-F238E27FC236}">
                <a16:creationId xmlns:a16="http://schemas.microsoft.com/office/drawing/2014/main" id="{DED7FB92-2CAA-4535-A8D9-88F5C5F0D00C}"/>
              </a:ext>
            </a:extLst>
          </p:cNvPr>
          <p:cNvCxnSpPr/>
          <p:nvPr/>
        </p:nvCxnSpPr>
        <p:spPr>
          <a:xfrm>
            <a:off x="457197" y="1510341"/>
            <a:ext cx="6764485" cy="0"/>
          </a:xfrm>
          <a:prstGeom prst="straightConnector1">
            <a:avLst/>
          </a:prstGeom>
          <a:ln w="127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EAB77C78-954E-4CA7-B46D-960C077F44E7}"/>
              </a:ext>
            </a:extLst>
          </p:cNvPr>
          <p:cNvSpPr>
            <a:spLocks noGrp="1"/>
          </p:cNvSpPr>
          <p:nvPr>
            <p:ph type="title"/>
          </p:nvPr>
        </p:nvSpPr>
        <p:spPr/>
        <p:txBody>
          <a:bodyPr/>
          <a:lstStyle/>
          <a:p>
            <a:r>
              <a:rPr lang="en-GB" dirty="0"/>
              <a:t>Methods: tasks</a:t>
            </a:r>
          </a:p>
        </p:txBody>
      </p:sp>
      <p:pic>
        <p:nvPicPr>
          <p:cNvPr id="7" name="Picture 6" descr="Calendar&#10;&#10;Description automatically generated with medium confidence">
            <a:extLst>
              <a:ext uri="{FF2B5EF4-FFF2-40B4-BE49-F238E27FC236}">
                <a16:creationId xmlns:a16="http://schemas.microsoft.com/office/drawing/2014/main" id="{00805E9E-A829-4B37-996F-B23920C2CBD8}"/>
              </a:ext>
            </a:extLst>
          </p:cNvPr>
          <p:cNvPicPr>
            <a:picLocks noChangeAspect="1"/>
          </p:cNvPicPr>
          <p:nvPr/>
        </p:nvPicPr>
        <p:blipFill rotWithShape="1">
          <a:blip r:embed="rId3">
            <a:extLst>
              <a:ext uri="{28A0092B-C50C-407E-A947-70E740481C1C}">
                <a14:useLocalDpi xmlns:a14="http://schemas.microsoft.com/office/drawing/2010/main" val="0"/>
              </a:ext>
            </a:extLst>
          </a:blip>
          <a:srcRect l="61113" b="34506"/>
          <a:stretch/>
        </p:blipFill>
        <p:spPr>
          <a:xfrm>
            <a:off x="457197" y="2395688"/>
            <a:ext cx="2410691" cy="3589473"/>
          </a:xfrm>
          <a:prstGeom prst="rect">
            <a:avLst/>
          </a:prstGeom>
        </p:spPr>
      </p:pic>
      <p:sp>
        <p:nvSpPr>
          <p:cNvPr id="8" name="TextBox 7">
            <a:extLst>
              <a:ext uri="{FF2B5EF4-FFF2-40B4-BE49-F238E27FC236}">
                <a16:creationId xmlns:a16="http://schemas.microsoft.com/office/drawing/2014/main" id="{D2FBDE18-3A8C-464C-9FE2-F38C923639DE}"/>
              </a:ext>
            </a:extLst>
          </p:cNvPr>
          <p:cNvSpPr txBox="1"/>
          <p:nvPr/>
        </p:nvSpPr>
        <p:spPr>
          <a:xfrm>
            <a:off x="1150222" y="1864864"/>
            <a:ext cx="1306255" cy="461665"/>
          </a:xfrm>
          <a:prstGeom prst="rect">
            <a:avLst/>
          </a:prstGeom>
          <a:noFill/>
        </p:spPr>
        <p:txBody>
          <a:bodyPr wrap="none" rtlCol="0">
            <a:spAutoFit/>
          </a:bodyPr>
          <a:lstStyle/>
          <a:p>
            <a:r>
              <a:rPr lang="en-GB" sz="2400" dirty="0"/>
              <a:t>N-MNIST</a:t>
            </a:r>
          </a:p>
        </p:txBody>
      </p:sp>
      <p:pic>
        <p:nvPicPr>
          <p:cNvPr id="10" name="Picture 9" descr="A picture containing text&#10;&#10;Description automatically generated">
            <a:extLst>
              <a:ext uri="{FF2B5EF4-FFF2-40B4-BE49-F238E27FC236}">
                <a16:creationId xmlns:a16="http://schemas.microsoft.com/office/drawing/2014/main" id="{15558670-D0C0-4E14-822D-E5DAD0D66825}"/>
              </a:ext>
            </a:extLst>
          </p:cNvPr>
          <p:cNvPicPr>
            <a:picLocks noChangeAspect="1"/>
          </p:cNvPicPr>
          <p:nvPr/>
        </p:nvPicPr>
        <p:blipFill rotWithShape="1">
          <a:blip r:embed="rId4">
            <a:extLst>
              <a:ext uri="{28A0092B-C50C-407E-A947-70E740481C1C}">
                <a14:useLocalDpi xmlns:a14="http://schemas.microsoft.com/office/drawing/2010/main" val="0"/>
              </a:ext>
            </a:extLst>
          </a:blip>
          <a:srcRect l="-152" t="46652" r="73132"/>
          <a:stretch/>
        </p:blipFill>
        <p:spPr>
          <a:xfrm>
            <a:off x="3280061" y="2326530"/>
            <a:ext cx="1853045" cy="3658632"/>
          </a:xfrm>
          <a:prstGeom prst="rect">
            <a:avLst/>
          </a:prstGeom>
        </p:spPr>
      </p:pic>
      <p:sp>
        <p:nvSpPr>
          <p:cNvPr id="11" name="TextBox 10">
            <a:extLst>
              <a:ext uri="{FF2B5EF4-FFF2-40B4-BE49-F238E27FC236}">
                <a16:creationId xmlns:a16="http://schemas.microsoft.com/office/drawing/2014/main" id="{81B49840-0A7C-4C77-BFFC-487D24BB457F}"/>
              </a:ext>
            </a:extLst>
          </p:cNvPr>
          <p:cNvSpPr txBox="1"/>
          <p:nvPr/>
        </p:nvSpPr>
        <p:spPr>
          <a:xfrm>
            <a:off x="3411976" y="1864864"/>
            <a:ext cx="1248547" cy="461665"/>
          </a:xfrm>
          <a:prstGeom prst="rect">
            <a:avLst/>
          </a:prstGeom>
          <a:noFill/>
        </p:spPr>
        <p:txBody>
          <a:bodyPr wrap="none" rtlCol="0">
            <a:spAutoFit/>
          </a:bodyPr>
          <a:lstStyle/>
          <a:p>
            <a:r>
              <a:rPr lang="en-GB" sz="2400" dirty="0"/>
              <a:t>F-MNIST</a:t>
            </a:r>
          </a:p>
        </p:txBody>
      </p:sp>
      <p:graphicFrame>
        <p:nvGraphicFramePr>
          <p:cNvPr id="14" name="Object 13">
            <a:extLst>
              <a:ext uri="{FF2B5EF4-FFF2-40B4-BE49-F238E27FC236}">
                <a16:creationId xmlns:a16="http://schemas.microsoft.com/office/drawing/2014/main" id="{A49F0129-A126-4FFA-BB35-4159B33122F8}"/>
              </a:ext>
            </a:extLst>
          </p:cNvPr>
          <p:cNvGraphicFramePr>
            <a:graphicFrameLocks noChangeAspect="1"/>
          </p:cNvGraphicFramePr>
          <p:nvPr/>
        </p:nvGraphicFramePr>
        <p:xfrm>
          <a:off x="5545279" y="2326529"/>
          <a:ext cx="1290874" cy="3864695"/>
        </p:xfrm>
        <a:graphic>
          <a:graphicData uri="http://schemas.openxmlformats.org/presentationml/2006/ole">
            <mc:AlternateContent xmlns:mc="http://schemas.openxmlformats.org/markup-compatibility/2006">
              <mc:Choice xmlns:v="urn:schemas-microsoft-com:vml" Requires="v">
                <p:oleObj name="Image" r:id="rId5" imgW="3504600" imgH="10463400" progId="Photoshop.Image.13">
                  <p:embed/>
                </p:oleObj>
              </mc:Choice>
              <mc:Fallback>
                <p:oleObj name="Image" r:id="rId5" imgW="3504600" imgH="10463400" progId="Photoshop.Image.13">
                  <p:embed/>
                  <p:pic>
                    <p:nvPicPr>
                      <p:cNvPr id="14" name="Object 13">
                        <a:extLst>
                          <a:ext uri="{FF2B5EF4-FFF2-40B4-BE49-F238E27FC236}">
                            <a16:creationId xmlns:a16="http://schemas.microsoft.com/office/drawing/2014/main" id="{A49F0129-A126-4FFA-BB35-4159B33122F8}"/>
                          </a:ext>
                        </a:extLst>
                      </p:cNvPr>
                      <p:cNvPicPr/>
                      <p:nvPr/>
                    </p:nvPicPr>
                    <p:blipFill>
                      <a:blip r:embed="rId6"/>
                      <a:stretch>
                        <a:fillRect/>
                      </a:stretch>
                    </p:blipFill>
                    <p:spPr>
                      <a:xfrm>
                        <a:off x="5545279" y="2326529"/>
                        <a:ext cx="1290874" cy="3864695"/>
                      </a:xfrm>
                      <a:prstGeom prst="rect">
                        <a:avLst/>
                      </a:prstGeom>
                    </p:spPr>
                  </p:pic>
                </p:oleObj>
              </mc:Fallback>
            </mc:AlternateContent>
          </a:graphicData>
        </a:graphic>
      </p:graphicFrame>
      <p:sp>
        <p:nvSpPr>
          <p:cNvPr id="15" name="TextBox 14">
            <a:extLst>
              <a:ext uri="{FF2B5EF4-FFF2-40B4-BE49-F238E27FC236}">
                <a16:creationId xmlns:a16="http://schemas.microsoft.com/office/drawing/2014/main" id="{939B5D03-2C1B-4CF6-BD75-B7FFAD2E7799}"/>
              </a:ext>
            </a:extLst>
          </p:cNvPr>
          <p:cNvSpPr txBox="1"/>
          <p:nvPr/>
        </p:nvSpPr>
        <p:spPr>
          <a:xfrm>
            <a:off x="5566442" y="1864863"/>
            <a:ext cx="1150700" cy="461665"/>
          </a:xfrm>
          <a:prstGeom prst="rect">
            <a:avLst/>
          </a:prstGeom>
          <a:noFill/>
        </p:spPr>
        <p:txBody>
          <a:bodyPr wrap="none" rtlCol="0">
            <a:spAutoFit/>
          </a:bodyPr>
          <a:lstStyle/>
          <a:p>
            <a:r>
              <a:rPr lang="en-GB" sz="2400" dirty="0"/>
              <a:t>DVS128</a:t>
            </a:r>
          </a:p>
        </p:txBody>
      </p:sp>
      <p:graphicFrame>
        <p:nvGraphicFramePr>
          <p:cNvPr id="16" name="Object 15">
            <a:extLst>
              <a:ext uri="{FF2B5EF4-FFF2-40B4-BE49-F238E27FC236}">
                <a16:creationId xmlns:a16="http://schemas.microsoft.com/office/drawing/2014/main" id="{87669689-B773-49E0-AC1C-E0B17BFA08AD}"/>
              </a:ext>
            </a:extLst>
          </p:cNvPr>
          <p:cNvGraphicFramePr>
            <a:graphicFrameLocks noChangeAspect="1"/>
          </p:cNvGraphicFramePr>
          <p:nvPr/>
        </p:nvGraphicFramePr>
        <p:xfrm>
          <a:off x="7569865" y="3704885"/>
          <a:ext cx="4199660" cy="1454428"/>
        </p:xfrm>
        <a:graphic>
          <a:graphicData uri="http://schemas.openxmlformats.org/presentationml/2006/ole">
            <mc:AlternateContent xmlns:mc="http://schemas.openxmlformats.org/markup-compatibility/2006">
              <mc:Choice xmlns:v="urn:schemas-microsoft-com:vml" Requires="v">
                <p:oleObj name="Image" r:id="rId7" imgW="9168120" imgH="3174480" progId="Photoshop.Image.13">
                  <p:embed/>
                </p:oleObj>
              </mc:Choice>
              <mc:Fallback>
                <p:oleObj name="Image" r:id="rId7" imgW="9168120" imgH="3174480" progId="Photoshop.Image.13">
                  <p:embed/>
                  <p:pic>
                    <p:nvPicPr>
                      <p:cNvPr id="16" name="Object 15">
                        <a:extLst>
                          <a:ext uri="{FF2B5EF4-FFF2-40B4-BE49-F238E27FC236}">
                            <a16:creationId xmlns:a16="http://schemas.microsoft.com/office/drawing/2014/main" id="{87669689-B773-49E0-AC1C-E0B17BFA08AD}"/>
                          </a:ext>
                        </a:extLst>
                      </p:cNvPr>
                      <p:cNvPicPr/>
                      <p:nvPr/>
                    </p:nvPicPr>
                    <p:blipFill>
                      <a:blip r:embed="rId8"/>
                      <a:stretch>
                        <a:fillRect/>
                      </a:stretch>
                    </p:blipFill>
                    <p:spPr>
                      <a:xfrm>
                        <a:off x="7569865" y="3704885"/>
                        <a:ext cx="4199660" cy="1454428"/>
                      </a:xfrm>
                      <a:prstGeom prst="rect">
                        <a:avLst/>
                      </a:prstGeom>
                    </p:spPr>
                  </p:pic>
                </p:oleObj>
              </mc:Fallback>
            </mc:AlternateContent>
          </a:graphicData>
        </a:graphic>
      </p:graphicFrame>
      <p:sp>
        <p:nvSpPr>
          <p:cNvPr id="17" name="TextBox 16">
            <a:extLst>
              <a:ext uri="{FF2B5EF4-FFF2-40B4-BE49-F238E27FC236}">
                <a16:creationId xmlns:a16="http://schemas.microsoft.com/office/drawing/2014/main" id="{6B51DAE0-54B5-4702-B965-06837F5E0A90}"/>
              </a:ext>
            </a:extLst>
          </p:cNvPr>
          <p:cNvSpPr txBox="1"/>
          <p:nvPr/>
        </p:nvSpPr>
        <p:spPr>
          <a:xfrm>
            <a:off x="8788684" y="1864863"/>
            <a:ext cx="1762021" cy="461665"/>
          </a:xfrm>
          <a:prstGeom prst="rect">
            <a:avLst/>
          </a:prstGeom>
          <a:noFill/>
        </p:spPr>
        <p:txBody>
          <a:bodyPr wrap="none" rtlCol="0">
            <a:spAutoFit/>
          </a:bodyPr>
          <a:lstStyle/>
          <a:p>
            <a:r>
              <a:rPr lang="en-GB" sz="2400" dirty="0"/>
              <a:t>SHD and SSC</a:t>
            </a:r>
          </a:p>
        </p:txBody>
      </p:sp>
      <p:sp>
        <p:nvSpPr>
          <p:cNvPr id="20" name="TextBox 19">
            <a:extLst>
              <a:ext uri="{FF2B5EF4-FFF2-40B4-BE49-F238E27FC236}">
                <a16:creationId xmlns:a16="http://schemas.microsoft.com/office/drawing/2014/main" id="{CFBF0B92-A77B-49A1-B782-D6729B114084}"/>
              </a:ext>
            </a:extLst>
          </p:cNvPr>
          <p:cNvSpPr txBox="1"/>
          <p:nvPr/>
        </p:nvSpPr>
        <p:spPr>
          <a:xfrm>
            <a:off x="3383121" y="1279509"/>
            <a:ext cx="930063" cy="461665"/>
          </a:xfrm>
          <a:prstGeom prst="rect">
            <a:avLst/>
          </a:prstGeom>
          <a:solidFill>
            <a:schemeClr val="bg1"/>
          </a:solidFill>
        </p:spPr>
        <p:txBody>
          <a:bodyPr wrap="none" rtlCol="0">
            <a:spAutoFit/>
          </a:bodyPr>
          <a:lstStyle/>
          <a:p>
            <a:r>
              <a:rPr lang="en-GB" sz="2400" dirty="0"/>
              <a:t>Visual</a:t>
            </a:r>
          </a:p>
        </p:txBody>
      </p:sp>
      <p:sp>
        <p:nvSpPr>
          <p:cNvPr id="21" name="TextBox 20">
            <a:extLst>
              <a:ext uri="{FF2B5EF4-FFF2-40B4-BE49-F238E27FC236}">
                <a16:creationId xmlns:a16="http://schemas.microsoft.com/office/drawing/2014/main" id="{5C0C5BA7-C0A0-4FF1-B4EE-750A206C71DA}"/>
              </a:ext>
            </a:extLst>
          </p:cNvPr>
          <p:cNvSpPr txBox="1"/>
          <p:nvPr/>
        </p:nvSpPr>
        <p:spPr>
          <a:xfrm>
            <a:off x="9036315" y="1279509"/>
            <a:ext cx="1266757" cy="461665"/>
          </a:xfrm>
          <a:prstGeom prst="rect">
            <a:avLst/>
          </a:prstGeom>
          <a:noFill/>
        </p:spPr>
        <p:txBody>
          <a:bodyPr wrap="none" rtlCol="0">
            <a:spAutoFit/>
          </a:bodyPr>
          <a:lstStyle/>
          <a:p>
            <a:r>
              <a:rPr lang="en-GB" sz="2400" dirty="0"/>
              <a:t>Auditory</a:t>
            </a:r>
          </a:p>
        </p:txBody>
      </p:sp>
      <p:cxnSp>
        <p:nvCxnSpPr>
          <p:cNvPr id="23" name="Straight Arrow Connector 22">
            <a:extLst>
              <a:ext uri="{FF2B5EF4-FFF2-40B4-BE49-F238E27FC236}">
                <a16:creationId xmlns:a16="http://schemas.microsoft.com/office/drawing/2014/main" id="{B3626B98-4D31-4D3E-92BC-70F61ECEEA77}"/>
              </a:ext>
            </a:extLst>
          </p:cNvPr>
          <p:cNvCxnSpPr/>
          <p:nvPr/>
        </p:nvCxnSpPr>
        <p:spPr>
          <a:xfrm>
            <a:off x="457197" y="6452755"/>
            <a:ext cx="11312328" cy="0"/>
          </a:xfrm>
          <a:prstGeom prst="straightConnector1">
            <a:avLst/>
          </a:prstGeom>
          <a:ln w="3810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913D807B-DE05-45D7-A1C0-612DD19B1471}"/>
              </a:ext>
            </a:extLst>
          </p:cNvPr>
          <p:cNvSpPr txBox="1"/>
          <p:nvPr/>
        </p:nvSpPr>
        <p:spPr>
          <a:xfrm>
            <a:off x="7732463" y="5991090"/>
            <a:ext cx="3874459" cy="461665"/>
          </a:xfrm>
          <a:prstGeom prst="rect">
            <a:avLst/>
          </a:prstGeom>
          <a:noFill/>
        </p:spPr>
        <p:txBody>
          <a:bodyPr wrap="none" rtlCol="0">
            <a:spAutoFit/>
          </a:bodyPr>
          <a:lstStyle/>
          <a:p>
            <a:r>
              <a:rPr lang="en-GB" sz="2400" dirty="0"/>
              <a:t>Increasing temporal structure</a:t>
            </a:r>
          </a:p>
        </p:txBody>
      </p:sp>
    </p:spTree>
    <p:extLst>
      <p:ext uri="{BB962C8B-B14F-4D97-AF65-F5344CB8AC3E}">
        <p14:creationId xmlns:p14="http://schemas.microsoft.com/office/powerpoint/2010/main" val="31446507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81EB74-BE48-4916-B2BE-15EEC78A26D3}"/>
              </a:ext>
            </a:extLst>
          </p:cNvPr>
          <p:cNvSpPr>
            <a:spLocks noGrp="1"/>
          </p:cNvSpPr>
          <p:nvPr>
            <p:ph type="title"/>
          </p:nvPr>
        </p:nvSpPr>
        <p:spPr/>
        <p:txBody>
          <a:bodyPr/>
          <a:lstStyle/>
          <a:p>
            <a:r>
              <a:rPr lang="en-GB" dirty="0"/>
              <a:t>Results: performance</a:t>
            </a:r>
          </a:p>
        </p:txBody>
      </p:sp>
      <p:graphicFrame>
        <p:nvGraphicFramePr>
          <p:cNvPr id="6" name="Object 5">
            <a:extLst>
              <a:ext uri="{FF2B5EF4-FFF2-40B4-BE49-F238E27FC236}">
                <a16:creationId xmlns:a16="http://schemas.microsoft.com/office/drawing/2014/main" id="{E2D2D10C-C914-4635-B27A-06E848713B91}"/>
              </a:ext>
            </a:extLst>
          </p:cNvPr>
          <p:cNvGraphicFramePr>
            <a:graphicFrameLocks noChangeAspect="1"/>
          </p:cNvGraphicFramePr>
          <p:nvPr/>
        </p:nvGraphicFramePr>
        <p:xfrm>
          <a:off x="3941223" y="3740727"/>
          <a:ext cx="8250778" cy="3101071"/>
        </p:xfrm>
        <a:graphic>
          <a:graphicData uri="http://schemas.openxmlformats.org/presentationml/2006/ole">
            <mc:AlternateContent xmlns:mc="http://schemas.openxmlformats.org/markup-compatibility/2006">
              <mc:Choice xmlns:v="urn:schemas-microsoft-com:vml" Requires="v">
                <p:oleObj name="Image" r:id="rId3" imgW="12926880" imgH="4850640" progId="Photoshop.Image.13">
                  <p:embed/>
                </p:oleObj>
              </mc:Choice>
              <mc:Fallback>
                <p:oleObj name="Image" r:id="rId3" imgW="12926880" imgH="4850640" progId="Photoshop.Image.13">
                  <p:embed/>
                  <p:pic>
                    <p:nvPicPr>
                      <p:cNvPr id="6" name="Object 5">
                        <a:extLst>
                          <a:ext uri="{FF2B5EF4-FFF2-40B4-BE49-F238E27FC236}">
                            <a16:creationId xmlns:a16="http://schemas.microsoft.com/office/drawing/2014/main" id="{E2D2D10C-C914-4635-B27A-06E848713B91}"/>
                          </a:ext>
                        </a:extLst>
                      </p:cNvPr>
                      <p:cNvPicPr/>
                      <p:nvPr/>
                    </p:nvPicPr>
                    <p:blipFill>
                      <a:blip r:embed="rId4"/>
                      <a:stretch>
                        <a:fillRect/>
                      </a:stretch>
                    </p:blipFill>
                    <p:spPr>
                      <a:xfrm>
                        <a:off x="3941223" y="3740727"/>
                        <a:ext cx="8250778" cy="3101071"/>
                      </a:xfrm>
                      <a:prstGeom prst="rect">
                        <a:avLst/>
                      </a:prstGeom>
                    </p:spPr>
                  </p:pic>
                </p:oleObj>
              </mc:Fallback>
            </mc:AlternateContent>
          </a:graphicData>
        </a:graphic>
      </p:graphicFrame>
      <p:graphicFrame>
        <p:nvGraphicFramePr>
          <p:cNvPr id="7" name="Object 6">
            <a:extLst>
              <a:ext uri="{FF2B5EF4-FFF2-40B4-BE49-F238E27FC236}">
                <a16:creationId xmlns:a16="http://schemas.microsoft.com/office/drawing/2014/main" id="{54C9B5AF-1E06-4FBA-A3EC-68C4B45BA6B6}"/>
              </a:ext>
            </a:extLst>
          </p:cNvPr>
          <p:cNvGraphicFramePr>
            <a:graphicFrameLocks noChangeAspect="1"/>
          </p:cNvGraphicFramePr>
          <p:nvPr/>
        </p:nvGraphicFramePr>
        <p:xfrm>
          <a:off x="1889992" y="3959659"/>
          <a:ext cx="1885492" cy="1391659"/>
        </p:xfrm>
        <a:graphic>
          <a:graphicData uri="http://schemas.openxmlformats.org/presentationml/2006/ole">
            <mc:AlternateContent xmlns:mc="http://schemas.openxmlformats.org/markup-compatibility/2006">
              <mc:Choice xmlns:v="urn:schemas-microsoft-com:vml" Requires="v">
                <p:oleObj name="Image" r:id="rId5" imgW="5231520" imgH="3860280" progId="Photoshop.Image.13">
                  <p:embed/>
                </p:oleObj>
              </mc:Choice>
              <mc:Fallback>
                <p:oleObj name="Image" r:id="rId5" imgW="5231520" imgH="3860280" progId="Photoshop.Image.13">
                  <p:embed/>
                  <p:pic>
                    <p:nvPicPr>
                      <p:cNvPr id="7" name="Object 6">
                        <a:extLst>
                          <a:ext uri="{FF2B5EF4-FFF2-40B4-BE49-F238E27FC236}">
                            <a16:creationId xmlns:a16="http://schemas.microsoft.com/office/drawing/2014/main" id="{54C9B5AF-1E06-4FBA-A3EC-68C4B45BA6B6}"/>
                          </a:ext>
                        </a:extLst>
                      </p:cNvPr>
                      <p:cNvPicPr/>
                      <p:nvPr/>
                    </p:nvPicPr>
                    <p:blipFill>
                      <a:blip r:embed="rId6"/>
                      <a:stretch>
                        <a:fillRect/>
                      </a:stretch>
                    </p:blipFill>
                    <p:spPr>
                      <a:xfrm>
                        <a:off x="1889992" y="3959659"/>
                        <a:ext cx="1885492" cy="1391659"/>
                      </a:xfrm>
                      <a:prstGeom prst="rect">
                        <a:avLst/>
                      </a:prstGeom>
                    </p:spPr>
                  </p:pic>
                </p:oleObj>
              </mc:Fallback>
            </mc:AlternateContent>
          </a:graphicData>
        </a:graphic>
      </p:graphicFrame>
      <p:graphicFrame>
        <p:nvGraphicFramePr>
          <p:cNvPr id="10" name="Object 9">
            <a:extLst>
              <a:ext uri="{FF2B5EF4-FFF2-40B4-BE49-F238E27FC236}">
                <a16:creationId xmlns:a16="http://schemas.microsoft.com/office/drawing/2014/main" id="{C4C2B895-793A-4982-8CA3-A3A1F8EB40A3}"/>
              </a:ext>
            </a:extLst>
          </p:cNvPr>
          <p:cNvGraphicFramePr>
            <a:graphicFrameLocks noChangeAspect="1"/>
          </p:cNvGraphicFramePr>
          <p:nvPr/>
        </p:nvGraphicFramePr>
        <p:xfrm>
          <a:off x="0" y="987714"/>
          <a:ext cx="12192000" cy="2643188"/>
        </p:xfrm>
        <a:graphic>
          <a:graphicData uri="http://schemas.openxmlformats.org/presentationml/2006/ole">
            <mc:AlternateContent xmlns:mc="http://schemas.openxmlformats.org/markup-compatibility/2006">
              <mc:Choice xmlns:v="urn:schemas-microsoft-com:vml" Requires="v">
                <p:oleObj name="Image" r:id="rId7" imgW="16253640" imgH="3517200" progId="Photoshop.Image.13">
                  <p:embed/>
                </p:oleObj>
              </mc:Choice>
              <mc:Fallback>
                <p:oleObj name="Image" r:id="rId7" imgW="16253640" imgH="3517200" progId="Photoshop.Image.13">
                  <p:embed/>
                  <p:pic>
                    <p:nvPicPr>
                      <p:cNvPr id="10" name="Object 9">
                        <a:extLst>
                          <a:ext uri="{FF2B5EF4-FFF2-40B4-BE49-F238E27FC236}">
                            <a16:creationId xmlns:a16="http://schemas.microsoft.com/office/drawing/2014/main" id="{C4C2B895-793A-4982-8CA3-A3A1F8EB40A3}"/>
                          </a:ext>
                        </a:extLst>
                      </p:cNvPr>
                      <p:cNvPicPr/>
                      <p:nvPr/>
                    </p:nvPicPr>
                    <p:blipFill>
                      <a:blip r:embed="rId8"/>
                      <a:stretch>
                        <a:fillRect/>
                      </a:stretch>
                    </p:blipFill>
                    <p:spPr>
                      <a:xfrm>
                        <a:off x="0" y="987714"/>
                        <a:ext cx="12192000" cy="2643188"/>
                      </a:xfrm>
                      <a:prstGeom prst="rect">
                        <a:avLst/>
                      </a:prstGeom>
                    </p:spPr>
                  </p:pic>
                </p:oleObj>
              </mc:Fallback>
            </mc:AlternateContent>
          </a:graphicData>
        </a:graphic>
      </p:graphicFrame>
    </p:spTree>
    <p:extLst>
      <p:ext uri="{BB962C8B-B14F-4D97-AF65-F5344CB8AC3E}">
        <p14:creationId xmlns:p14="http://schemas.microsoft.com/office/powerpoint/2010/main" val="1296877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566973-EDF5-4458-981D-A232E2BB8CE5}"/>
              </a:ext>
            </a:extLst>
          </p:cNvPr>
          <p:cNvSpPr>
            <a:spLocks noGrp="1"/>
          </p:cNvSpPr>
          <p:nvPr>
            <p:ph type="title"/>
          </p:nvPr>
        </p:nvSpPr>
        <p:spPr/>
        <p:txBody>
          <a:bodyPr/>
          <a:lstStyle/>
          <a:p>
            <a:r>
              <a:rPr lang="en-GB" dirty="0"/>
              <a:t>Results: distribution of time constants</a:t>
            </a:r>
          </a:p>
        </p:txBody>
      </p:sp>
      <p:graphicFrame>
        <p:nvGraphicFramePr>
          <p:cNvPr id="5" name="Object 4">
            <a:extLst>
              <a:ext uri="{FF2B5EF4-FFF2-40B4-BE49-F238E27FC236}">
                <a16:creationId xmlns:a16="http://schemas.microsoft.com/office/drawing/2014/main" id="{DEA2D9A0-2D4B-4FF6-B3F1-062A92F4A07F}"/>
              </a:ext>
            </a:extLst>
          </p:cNvPr>
          <p:cNvGraphicFramePr>
            <a:graphicFrameLocks noChangeAspect="1"/>
          </p:cNvGraphicFramePr>
          <p:nvPr/>
        </p:nvGraphicFramePr>
        <p:xfrm>
          <a:off x="1832762" y="1111395"/>
          <a:ext cx="10119754" cy="4965004"/>
        </p:xfrm>
        <a:graphic>
          <a:graphicData uri="http://schemas.openxmlformats.org/presentationml/2006/ole">
            <mc:AlternateContent xmlns:mc="http://schemas.openxmlformats.org/markup-compatibility/2006">
              <mc:Choice xmlns:v="urn:schemas-microsoft-com:vml" Requires="v">
                <p:oleObj name="Image" r:id="rId3" imgW="17447400" imgH="8558640" progId="Photoshop.Image.13">
                  <p:embed/>
                </p:oleObj>
              </mc:Choice>
              <mc:Fallback>
                <p:oleObj name="Image" r:id="rId3" imgW="17447400" imgH="8558640" progId="Photoshop.Image.13">
                  <p:embed/>
                  <p:pic>
                    <p:nvPicPr>
                      <p:cNvPr id="5" name="Object 4">
                        <a:extLst>
                          <a:ext uri="{FF2B5EF4-FFF2-40B4-BE49-F238E27FC236}">
                            <a16:creationId xmlns:a16="http://schemas.microsoft.com/office/drawing/2014/main" id="{DEA2D9A0-2D4B-4FF6-B3F1-062A92F4A07F}"/>
                          </a:ext>
                        </a:extLst>
                      </p:cNvPr>
                      <p:cNvPicPr/>
                      <p:nvPr/>
                    </p:nvPicPr>
                    <p:blipFill>
                      <a:blip r:embed="rId4"/>
                      <a:stretch>
                        <a:fillRect/>
                      </a:stretch>
                    </p:blipFill>
                    <p:spPr>
                      <a:xfrm>
                        <a:off x="1832762" y="1111395"/>
                        <a:ext cx="10119754" cy="4965004"/>
                      </a:xfrm>
                      <a:prstGeom prst="rect">
                        <a:avLst/>
                      </a:prstGeom>
                    </p:spPr>
                  </p:pic>
                </p:oleObj>
              </mc:Fallback>
            </mc:AlternateContent>
          </a:graphicData>
        </a:graphic>
      </p:graphicFrame>
    </p:spTree>
    <p:extLst>
      <p:ext uri="{BB962C8B-B14F-4D97-AF65-F5344CB8AC3E}">
        <p14:creationId xmlns:p14="http://schemas.microsoft.com/office/powerpoint/2010/main" val="20772198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D2DAC0-9B1C-4A43-8F33-065835B4DFB4}"/>
              </a:ext>
            </a:extLst>
          </p:cNvPr>
          <p:cNvSpPr>
            <a:spLocks noGrp="1"/>
          </p:cNvSpPr>
          <p:nvPr>
            <p:ph type="title"/>
          </p:nvPr>
        </p:nvSpPr>
        <p:spPr/>
        <p:txBody>
          <a:bodyPr/>
          <a:lstStyle/>
          <a:p>
            <a:r>
              <a:rPr lang="en-GB" dirty="0"/>
              <a:t>Discussion / conclusions</a:t>
            </a:r>
          </a:p>
        </p:txBody>
      </p:sp>
      <p:sp>
        <p:nvSpPr>
          <p:cNvPr id="3" name="Content Placeholder 2">
            <a:extLst>
              <a:ext uri="{FF2B5EF4-FFF2-40B4-BE49-F238E27FC236}">
                <a16:creationId xmlns:a16="http://schemas.microsoft.com/office/drawing/2014/main" id="{B1CBFE5E-7E4A-4FB9-8B29-00DFE349B54F}"/>
              </a:ext>
            </a:extLst>
          </p:cNvPr>
          <p:cNvSpPr>
            <a:spLocks noGrp="1"/>
          </p:cNvSpPr>
          <p:nvPr>
            <p:ph idx="1"/>
          </p:nvPr>
        </p:nvSpPr>
        <p:spPr>
          <a:xfrm>
            <a:off x="271156" y="1087333"/>
            <a:ext cx="11702142" cy="5365420"/>
          </a:xfrm>
        </p:spPr>
        <p:txBody>
          <a:bodyPr>
            <a:normAutofit/>
          </a:bodyPr>
          <a:lstStyle/>
          <a:p>
            <a:pPr marL="0" indent="0">
              <a:buNone/>
            </a:pPr>
            <a:r>
              <a:rPr lang="en-GB" b="1" dirty="0"/>
              <a:t>Heterogeneity is metabolically / energetically efficient</a:t>
            </a:r>
          </a:p>
          <a:p>
            <a:r>
              <a:rPr lang="en-GB" dirty="0"/>
              <a:t>Big performance gains with no increase in energy costs</a:t>
            </a:r>
          </a:p>
          <a:p>
            <a:endParaRPr lang="en-GB" dirty="0"/>
          </a:p>
          <a:p>
            <a:pPr marL="0" indent="0">
              <a:buNone/>
            </a:pPr>
            <a:r>
              <a:rPr lang="en-GB" b="1" dirty="0"/>
              <a:t>Open questions</a:t>
            </a:r>
          </a:p>
          <a:p>
            <a:pPr marL="0"/>
            <a:r>
              <a:rPr lang="en-GB" dirty="0"/>
              <a:t>Does the brain optimise for this?</a:t>
            </a:r>
          </a:p>
          <a:p>
            <a:pPr marL="0"/>
            <a:r>
              <a:rPr lang="en-GB" dirty="0"/>
              <a:t>Do other forms of heterogeneity matter as much? (See next paper)</a:t>
            </a:r>
          </a:p>
          <a:p>
            <a:pPr marL="0"/>
            <a:r>
              <a:rPr lang="en-GB" dirty="0"/>
              <a:t>Can we find a rigorous theoretical explanation? (Still working on this!)</a:t>
            </a:r>
          </a:p>
        </p:txBody>
      </p:sp>
    </p:spTree>
    <p:extLst>
      <p:ext uri="{BB962C8B-B14F-4D97-AF65-F5344CB8AC3E}">
        <p14:creationId xmlns:p14="http://schemas.microsoft.com/office/powerpoint/2010/main" val="3818391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FFF6F4-5EFE-2592-8224-BD20CB220A0C}"/>
              </a:ext>
            </a:extLst>
          </p:cNvPr>
          <p:cNvSpPr>
            <a:spLocks noGrp="1"/>
          </p:cNvSpPr>
          <p:nvPr>
            <p:ph type="title"/>
          </p:nvPr>
        </p:nvSpPr>
        <p:spPr/>
        <p:txBody>
          <a:bodyPr/>
          <a:lstStyle/>
          <a:p>
            <a:r>
              <a:rPr lang="en-GB" dirty="0"/>
              <a:t>Plan for today</a:t>
            </a:r>
          </a:p>
        </p:txBody>
      </p:sp>
      <p:sp>
        <p:nvSpPr>
          <p:cNvPr id="3" name="Content Placeholder 2">
            <a:extLst>
              <a:ext uri="{FF2B5EF4-FFF2-40B4-BE49-F238E27FC236}">
                <a16:creationId xmlns:a16="http://schemas.microsoft.com/office/drawing/2014/main" id="{29702DD0-06D8-9DAB-3EC5-C99821A521EA}"/>
              </a:ext>
            </a:extLst>
          </p:cNvPr>
          <p:cNvSpPr>
            <a:spLocks noGrp="1"/>
          </p:cNvSpPr>
          <p:nvPr>
            <p:ph idx="1"/>
          </p:nvPr>
        </p:nvSpPr>
        <p:spPr/>
        <p:txBody>
          <a:bodyPr/>
          <a:lstStyle/>
          <a:p>
            <a:pPr marL="457200" indent="-457200">
              <a:buFont typeface="+mj-lt"/>
              <a:buAutoNum type="arabicPeriod"/>
            </a:pPr>
            <a:r>
              <a:rPr lang="en-GB" dirty="0"/>
              <a:t>Why we should care about spiking neural networks (SNNs)</a:t>
            </a:r>
          </a:p>
          <a:p>
            <a:pPr marL="457200" indent="-457200">
              <a:buFont typeface="+mj-lt"/>
              <a:buAutoNum type="arabicPeriod"/>
            </a:pPr>
            <a:r>
              <a:rPr lang="en-GB" dirty="0"/>
              <a:t>Short introduction to SNNs and how to train them</a:t>
            </a:r>
          </a:p>
          <a:p>
            <a:pPr marL="457200" indent="-457200">
              <a:buFont typeface="+mj-lt"/>
              <a:buAutoNum type="arabicPeriod"/>
            </a:pPr>
            <a:r>
              <a:rPr lang="en-GB" dirty="0">
                <a:solidFill>
                  <a:srgbClr val="0070C0"/>
                </a:solidFill>
              </a:rPr>
              <a:t>Live demo of training an SNN using </a:t>
            </a:r>
            <a:r>
              <a:rPr lang="en-GB" dirty="0" err="1">
                <a:solidFill>
                  <a:srgbClr val="0070C0"/>
                </a:solidFill>
              </a:rPr>
              <a:t>Colab</a:t>
            </a:r>
            <a:endParaRPr lang="en-GB" dirty="0">
              <a:solidFill>
                <a:srgbClr val="0070C0"/>
              </a:solidFill>
            </a:endParaRPr>
          </a:p>
          <a:p>
            <a:pPr marL="457200" indent="-457200">
              <a:buFont typeface="+mj-lt"/>
              <a:buAutoNum type="arabicPeriod"/>
            </a:pPr>
            <a:r>
              <a:rPr lang="en-GB" dirty="0"/>
              <a:t>While you try out the </a:t>
            </a:r>
            <a:r>
              <a:rPr lang="en-GB" dirty="0" err="1"/>
              <a:t>Colab</a:t>
            </a:r>
            <a:r>
              <a:rPr lang="en-GB" dirty="0"/>
              <a:t> code yourself, some of our SNN research</a:t>
            </a:r>
          </a:p>
          <a:p>
            <a:pPr marL="457200" indent="-457200">
              <a:buFont typeface="+mj-lt"/>
              <a:buAutoNum type="arabicPeriod"/>
            </a:pPr>
            <a:r>
              <a:rPr lang="en-GB" dirty="0">
                <a:solidFill>
                  <a:srgbClr val="C00000"/>
                </a:solidFill>
              </a:rPr>
              <a:t>The computational role of neural heterogeneity</a:t>
            </a:r>
          </a:p>
          <a:p>
            <a:pPr marL="457200" indent="-457200">
              <a:buFont typeface="+mj-lt"/>
              <a:buAutoNum type="arabicPeriod"/>
            </a:pPr>
            <a:r>
              <a:rPr lang="en-GB" dirty="0">
                <a:solidFill>
                  <a:srgbClr val="C00000"/>
                </a:solidFill>
              </a:rPr>
              <a:t>The computational role of neuromodulation</a:t>
            </a:r>
          </a:p>
          <a:p>
            <a:pPr marL="457200" indent="-457200">
              <a:buFont typeface="+mj-lt"/>
              <a:buAutoNum type="arabicPeriod"/>
            </a:pPr>
            <a:r>
              <a:rPr lang="en-GB" dirty="0">
                <a:solidFill>
                  <a:srgbClr val="0070C0"/>
                </a:solidFill>
              </a:rPr>
              <a:t>Finally, Q&amp;A and practical session, answering your questions while you try using the </a:t>
            </a:r>
            <a:r>
              <a:rPr lang="en-GB" dirty="0" err="1">
                <a:solidFill>
                  <a:srgbClr val="0070C0"/>
                </a:solidFill>
              </a:rPr>
              <a:t>Colab</a:t>
            </a:r>
            <a:r>
              <a:rPr lang="en-GB" dirty="0">
                <a:solidFill>
                  <a:srgbClr val="0070C0"/>
                </a:solidFill>
              </a:rPr>
              <a:t> notebook</a:t>
            </a:r>
          </a:p>
          <a:p>
            <a:pPr marL="457200" indent="-457200">
              <a:buFont typeface="+mj-lt"/>
              <a:buAutoNum type="arabicPeriod"/>
            </a:pPr>
            <a:r>
              <a:rPr lang="en-GB" dirty="0">
                <a:solidFill>
                  <a:srgbClr val="00B050"/>
                </a:solidFill>
              </a:rPr>
              <a:t>Finish with a competition: who managed to train their network to the best level of accuracy during the lecture?</a:t>
            </a:r>
          </a:p>
        </p:txBody>
      </p:sp>
    </p:spTree>
    <p:extLst>
      <p:ext uri="{BB962C8B-B14F-4D97-AF65-F5344CB8AC3E}">
        <p14:creationId xmlns:p14="http://schemas.microsoft.com/office/powerpoint/2010/main" val="2401008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6125A-5D22-70ED-3A5B-1111842F6495}"/>
              </a:ext>
            </a:extLst>
          </p:cNvPr>
          <p:cNvSpPr>
            <a:spLocks noGrp="1"/>
          </p:cNvSpPr>
          <p:nvPr>
            <p:ph type="title"/>
          </p:nvPr>
        </p:nvSpPr>
        <p:spPr/>
        <p:txBody>
          <a:bodyPr/>
          <a:lstStyle/>
          <a:p>
            <a:r>
              <a:rPr lang="en-GB" dirty="0"/>
              <a:t>Neuromodulation</a:t>
            </a:r>
          </a:p>
        </p:txBody>
      </p:sp>
      <p:sp>
        <p:nvSpPr>
          <p:cNvPr id="3" name="Content Placeholder 2">
            <a:extLst>
              <a:ext uri="{FF2B5EF4-FFF2-40B4-BE49-F238E27FC236}">
                <a16:creationId xmlns:a16="http://schemas.microsoft.com/office/drawing/2014/main" id="{FE5BBF71-22F1-4FF7-B3DF-8DC7EA5235D9}"/>
              </a:ext>
            </a:extLst>
          </p:cNvPr>
          <p:cNvSpPr>
            <a:spLocks noGrp="1"/>
          </p:cNvSpPr>
          <p:nvPr>
            <p:ph idx="1"/>
          </p:nvPr>
        </p:nvSpPr>
        <p:spPr>
          <a:xfrm>
            <a:off x="250373" y="1232807"/>
            <a:ext cx="8042727" cy="4944156"/>
          </a:xfrm>
        </p:spPr>
        <p:txBody>
          <a:bodyPr/>
          <a:lstStyle/>
          <a:p>
            <a:pPr marL="0" indent="0">
              <a:buNone/>
            </a:pPr>
            <a:r>
              <a:rPr lang="en-GB" dirty="0"/>
              <a:t>Hot off the press: preprint on this came out on Monday!</a:t>
            </a:r>
          </a:p>
          <a:p>
            <a:pPr marL="0" indent="0">
              <a:buNone/>
            </a:pPr>
            <a:r>
              <a:rPr lang="en-GB" dirty="0"/>
              <a:t>All code etc. available on GitHub (including simple tutorial)</a:t>
            </a:r>
          </a:p>
          <a:p>
            <a:pPr marL="0" indent="0">
              <a:buNone/>
            </a:pPr>
            <a:r>
              <a:rPr lang="en-GB" dirty="0"/>
              <a:t>Basic question can be framed in one of two ways, pick your favourite:</a:t>
            </a:r>
          </a:p>
          <a:p>
            <a:pPr marL="457200" indent="-457200">
              <a:buFont typeface="+mj-lt"/>
              <a:buAutoNum type="arabicPeriod"/>
            </a:pPr>
            <a:r>
              <a:rPr lang="en-GB" dirty="0"/>
              <a:t>If making neurons heterogeneous in space is good, why not in time too?</a:t>
            </a:r>
          </a:p>
          <a:p>
            <a:pPr marL="457200" indent="-457200">
              <a:buFont typeface="+mj-lt"/>
              <a:buAutoNum type="arabicPeriod"/>
            </a:pPr>
            <a:r>
              <a:rPr lang="en-GB" dirty="0"/>
              <a:t>We know the brain has neuromodulators, how could they help computationally?</a:t>
            </a:r>
          </a:p>
        </p:txBody>
      </p:sp>
      <p:pic>
        <p:nvPicPr>
          <p:cNvPr id="4" name="Picture 3" descr="https://neural-reckoning.org/pub_neuromodulation_enhances_sensory-qrcode.png">
            <a:extLst>
              <a:ext uri="{FF2B5EF4-FFF2-40B4-BE49-F238E27FC236}">
                <a16:creationId xmlns:a16="http://schemas.microsoft.com/office/drawing/2014/main" id="{D6463937-6A33-4D89-8ED2-00A5A06A3C2D}"/>
              </a:ext>
            </a:extLst>
          </p:cNvPr>
          <p:cNvPicPr>
            <a:picLocks noChangeAspect="1"/>
          </p:cNvPicPr>
          <p:nvPr/>
        </p:nvPicPr>
        <p:blipFill>
          <a:blip r:embed="rId2"/>
          <a:stretch>
            <a:fillRect/>
          </a:stretch>
        </p:blipFill>
        <p:spPr>
          <a:xfrm>
            <a:off x="9906000" y="0"/>
            <a:ext cx="2286000" cy="2286000"/>
          </a:xfrm>
          <a:prstGeom prst="rect">
            <a:avLst/>
          </a:prstGeom>
        </p:spPr>
      </p:pic>
      <p:pic>
        <p:nvPicPr>
          <p:cNvPr id="6" name="Picture 5">
            <a:extLst>
              <a:ext uri="{FF2B5EF4-FFF2-40B4-BE49-F238E27FC236}">
                <a16:creationId xmlns:a16="http://schemas.microsoft.com/office/drawing/2014/main" id="{803F4648-71A4-CFBF-F59C-B0B150DCC080}"/>
              </a:ext>
            </a:extLst>
          </p:cNvPr>
          <p:cNvPicPr>
            <a:picLocks noChangeAspect="1"/>
          </p:cNvPicPr>
          <p:nvPr/>
        </p:nvPicPr>
        <p:blipFill>
          <a:blip r:embed="rId3"/>
          <a:stretch>
            <a:fillRect/>
          </a:stretch>
        </p:blipFill>
        <p:spPr>
          <a:xfrm>
            <a:off x="3780354" y="4241800"/>
            <a:ext cx="4258282" cy="2616200"/>
          </a:xfrm>
          <a:prstGeom prst="rect">
            <a:avLst/>
          </a:prstGeom>
        </p:spPr>
      </p:pic>
      <p:pic>
        <p:nvPicPr>
          <p:cNvPr id="8" name="Picture 7">
            <a:extLst>
              <a:ext uri="{FF2B5EF4-FFF2-40B4-BE49-F238E27FC236}">
                <a16:creationId xmlns:a16="http://schemas.microsoft.com/office/drawing/2014/main" id="{2ADFDA9D-773D-E3D1-BD4A-D19AB630D0CA}"/>
              </a:ext>
            </a:extLst>
          </p:cNvPr>
          <p:cNvPicPr>
            <a:picLocks noChangeAspect="1"/>
          </p:cNvPicPr>
          <p:nvPr/>
        </p:nvPicPr>
        <p:blipFill>
          <a:blip r:embed="rId4"/>
          <a:stretch>
            <a:fillRect/>
          </a:stretch>
        </p:blipFill>
        <p:spPr>
          <a:xfrm>
            <a:off x="8462661" y="2997201"/>
            <a:ext cx="3729339" cy="3860800"/>
          </a:xfrm>
          <a:prstGeom prst="rect">
            <a:avLst/>
          </a:prstGeom>
        </p:spPr>
      </p:pic>
    </p:spTree>
    <p:extLst>
      <p:ext uri="{BB962C8B-B14F-4D97-AF65-F5344CB8AC3E}">
        <p14:creationId xmlns:p14="http://schemas.microsoft.com/office/powerpoint/2010/main" val="3013322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E3A6F9-8862-2157-D135-890DAACA288E}"/>
              </a:ext>
            </a:extLst>
          </p:cNvPr>
          <p:cNvSpPr>
            <a:spLocks noGrp="1"/>
          </p:cNvSpPr>
          <p:nvPr>
            <p:ph type="title"/>
          </p:nvPr>
        </p:nvSpPr>
        <p:spPr/>
        <p:txBody>
          <a:bodyPr/>
          <a:lstStyle/>
          <a:p>
            <a:r>
              <a:rPr lang="en-GB" dirty="0"/>
              <a:t>Learns dynamic gain control in fluctuating noise</a:t>
            </a:r>
          </a:p>
        </p:txBody>
      </p:sp>
      <p:pic>
        <p:nvPicPr>
          <p:cNvPr id="5" name="Picture 4">
            <a:extLst>
              <a:ext uri="{FF2B5EF4-FFF2-40B4-BE49-F238E27FC236}">
                <a16:creationId xmlns:a16="http://schemas.microsoft.com/office/drawing/2014/main" id="{2516B91D-02B8-E64E-E7BA-CF4F3086473E}"/>
              </a:ext>
            </a:extLst>
          </p:cNvPr>
          <p:cNvPicPr>
            <a:picLocks noChangeAspect="1"/>
          </p:cNvPicPr>
          <p:nvPr/>
        </p:nvPicPr>
        <p:blipFill>
          <a:blip r:embed="rId2"/>
          <a:stretch>
            <a:fillRect/>
          </a:stretch>
        </p:blipFill>
        <p:spPr>
          <a:xfrm>
            <a:off x="250373" y="2474634"/>
            <a:ext cx="5391902" cy="3991532"/>
          </a:xfrm>
          <a:prstGeom prst="rect">
            <a:avLst/>
          </a:prstGeom>
        </p:spPr>
      </p:pic>
      <p:pic>
        <p:nvPicPr>
          <p:cNvPr id="7" name="Picture 6">
            <a:extLst>
              <a:ext uri="{FF2B5EF4-FFF2-40B4-BE49-F238E27FC236}">
                <a16:creationId xmlns:a16="http://schemas.microsoft.com/office/drawing/2014/main" id="{EB4214BE-8A91-C554-0623-06D2294EDB70}"/>
              </a:ext>
            </a:extLst>
          </p:cNvPr>
          <p:cNvPicPr>
            <a:picLocks noChangeAspect="1"/>
          </p:cNvPicPr>
          <p:nvPr/>
        </p:nvPicPr>
        <p:blipFill>
          <a:blip r:embed="rId3"/>
          <a:stretch>
            <a:fillRect/>
          </a:stretch>
        </p:blipFill>
        <p:spPr>
          <a:xfrm>
            <a:off x="5765800" y="2474634"/>
            <a:ext cx="5580446" cy="3742864"/>
          </a:xfrm>
          <a:prstGeom prst="rect">
            <a:avLst/>
          </a:prstGeom>
        </p:spPr>
      </p:pic>
      <p:sp>
        <p:nvSpPr>
          <p:cNvPr id="8" name="TextBox 7">
            <a:extLst>
              <a:ext uri="{FF2B5EF4-FFF2-40B4-BE49-F238E27FC236}">
                <a16:creationId xmlns:a16="http://schemas.microsoft.com/office/drawing/2014/main" id="{DF959CFB-C8C0-247D-980A-7DEEBE49BE43}"/>
              </a:ext>
            </a:extLst>
          </p:cNvPr>
          <p:cNvSpPr txBox="1"/>
          <p:nvPr/>
        </p:nvSpPr>
        <p:spPr>
          <a:xfrm>
            <a:off x="482600" y="1321637"/>
            <a:ext cx="7418890" cy="461665"/>
          </a:xfrm>
          <a:prstGeom prst="rect">
            <a:avLst/>
          </a:prstGeom>
          <a:noFill/>
        </p:spPr>
        <p:txBody>
          <a:bodyPr wrap="none" rtlCol="0">
            <a:spAutoFit/>
          </a:bodyPr>
          <a:lstStyle/>
          <a:p>
            <a:pPr algn="l"/>
            <a:r>
              <a:rPr lang="en-GB" sz="2400" dirty="0"/>
              <a:t>Task: learn spoken digits in a fluctuating background noise</a:t>
            </a:r>
          </a:p>
        </p:txBody>
      </p:sp>
    </p:spTree>
    <p:extLst>
      <p:ext uri="{BB962C8B-B14F-4D97-AF65-F5344CB8AC3E}">
        <p14:creationId xmlns:p14="http://schemas.microsoft.com/office/powerpoint/2010/main" val="3879979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32B7EE-A742-4677-933D-B40713F2A9B7}"/>
              </a:ext>
            </a:extLst>
          </p:cNvPr>
          <p:cNvSpPr>
            <a:spLocks noGrp="1"/>
          </p:cNvSpPr>
          <p:nvPr>
            <p:ph type="title"/>
          </p:nvPr>
        </p:nvSpPr>
        <p:spPr/>
        <p:txBody>
          <a:bodyPr/>
          <a:lstStyle/>
          <a:p>
            <a:r>
              <a:rPr lang="en-GB" dirty="0"/>
              <a:t>Temporal diffusion can help</a:t>
            </a:r>
          </a:p>
        </p:txBody>
      </p:sp>
      <p:sp>
        <p:nvSpPr>
          <p:cNvPr id="3" name="Content Placeholder 2">
            <a:extLst>
              <a:ext uri="{FF2B5EF4-FFF2-40B4-BE49-F238E27FC236}">
                <a16:creationId xmlns:a16="http://schemas.microsoft.com/office/drawing/2014/main" id="{496C6D5C-7A22-0802-95B5-2CDD7656D53B}"/>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FFC0E49E-61ED-B15B-6814-105F994873F8}"/>
              </a:ext>
            </a:extLst>
          </p:cNvPr>
          <p:cNvPicPr>
            <a:picLocks noChangeAspect="1"/>
          </p:cNvPicPr>
          <p:nvPr/>
        </p:nvPicPr>
        <p:blipFill>
          <a:blip r:embed="rId2"/>
          <a:srcRect r="64792"/>
          <a:stretch>
            <a:fillRect/>
          </a:stretch>
        </p:blipFill>
        <p:spPr>
          <a:xfrm>
            <a:off x="0" y="1369688"/>
            <a:ext cx="4292600" cy="4670393"/>
          </a:xfrm>
          <a:prstGeom prst="rect">
            <a:avLst/>
          </a:prstGeom>
        </p:spPr>
      </p:pic>
      <p:pic>
        <p:nvPicPr>
          <p:cNvPr id="7" name="Picture 6">
            <a:extLst>
              <a:ext uri="{FF2B5EF4-FFF2-40B4-BE49-F238E27FC236}">
                <a16:creationId xmlns:a16="http://schemas.microsoft.com/office/drawing/2014/main" id="{0ACDE812-E6A5-F7B4-E967-0A33CD3CA0DB}"/>
              </a:ext>
            </a:extLst>
          </p:cNvPr>
          <p:cNvPicPr>
            <a:picLocks noChangeAspect="1"/>
          </p:cNvPicPr>
          <p:nvPr/>
        </p:nvPicPr>
        <p:blipFill>
          <a:blip r:embed="rId2"/>
          <a:srcRect l="35208"/>
          <a:stretch>
            <a:fillRect/>
          </a:stretch>
        </p:blipFill>
        <p:spPr>
          <a:xfrm>
            <a:off x="4292600" y="1438129"/>
            <a:ext cx="7899400" cy="4670393"/>
          </a:xfrm>
          <a:prstGeom prst="rect">
            <a:avLst/>
          </a:prstGeom>
        </p:spPr>
      </p:pic>
    </p:spTree>
    <p:extLst>
      <p:ext uri="{BB962C8B-B14F-4D97-AF65-F5344CB8AC3E}">
        <p14:creationId xmlns:p14="http://schemas.microsoft.com/office/powerpoint/2010/main" val="2156729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D2BBB5-B668-994D-A3F9-3F924FFF70C9}"/>
              </a:ext>
            </a:extLst>
          </p:cNvPr>
          <p:cNvSpPr>
            <a:spLocks noGrp="1"/>
          </p:cNvSpPr>
          <p:nvPr>
            <p:ph type="title"/>
          </p:nvPr>
        </p:nvSpPr>
        <p:spPr/>
        <p:txBody>
          <a:bodyPr/>
          <a:lstStyle/>
          <a:p>
            <a:r>
              <a:rPr lang="en-GB" dirty="0"/>
              <a:t>A small number of neuromodulator types is best</a:t>
            </a:r>
          </a:p>
        </p:txBody>
      </p:sp>
      <p:sp>
        <p:nvSpPr>
          <p:cNvPr id="3" name="Content Placeholder 2">
            <a:extLst>
              <a:ext uri="{FF2B5EF4-FFF2-40B4-BE49-F238E27FC236}">
                <a16:creationId xmlns:a16="http://schemas.microsoft.com/office/drawing/2014/main" id="{34B04A33-9163-1F6D-F1D6-B72231432CC6}"/>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2478E14D-92DB-25F7-897A-11360925734D}"/>
              </a:ext>
            </a:extLst>
          </p:cNvPr>
          <p:cNvPicPr>
            <a:picLocks noChangeAspect="1"/>
          </p:cNvPicPr>
          <p:nvPr/>
        </p:nvPicPr>
        <p:blipFill>
          <a:blip r:embed="rId2"/>
          <a:stretch>
            <a:fillRect/>
          </a:stretch>
        </p:blipFill>
        <p:spPr>
          <a:xfrm>
            <a:off x="560990" y="2064270"/>
            <a:ext cx="4862766" cy="3560923"/>
          </a:xfrm>
          <a:prstGeom prst="rect">
            <a:avLst/>
          </a:prstGeom>
        </p:spPr>
      </p:pic>
      <p:pic>
        <p:nvPicPr>
          <p:cNvPr id="7" name="Picture 6">
            <a:extLst>
              <a:ext uri="{FF2B5EF4-FFF2-40B4-BE49-F238E27FC236}">
                <a16:creationId xmlns:a16="http://schemas.microsoft.com/office/drawing/2014/main" id="{898FB000-EE25-83D3-E77C-C9534BE55D12}"/>
              </a:ext>
            </a:extLst>
          </p:cNvPr>
          <p:cNvPicPr>
            <a:picLocks noChangeAspect="1"/>
          </p:cNvPicPr>
          <p:nvPr/>
        </p:nvPicPr>
        <p:blipFill>
          <a:blip r:embed="rId3"/>
          <a:stretch>
            <a:fillRect/>
          </a:stretch>
        </p:blipFill>
        <p:spPr>
          <a:xfrm>
            <a:off x="6195675" y="1860873"/>
            <a:ext cx="5756841" cy="3967716"/>
          </a:xfrm>
          <a:prstGeom prst="rect">
            <a:avLst/>
          </a:prstGeom>
        </p:spPr>
      </p:pic>
    </p:spTree>
    <p:extLst>
      <p:ext uri="{BB962C8B-B14F-4D97-AF65-F5344CB8AC3E}">
        <p14:creationId xmlns:p14="http://schemas.microsoft.com/office/powerpoint/2010/main" val="2450476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428D26-FA84-1201-DFAC-4C0AAA692798}"/>
              </a:ext>
            </a:extLst>
          </p:cNvPr>
          <p:cNvSpPr>
            <a:spLocks noGrp="1"/>
          </p:cNvSpPr>
          <p:nvPr>
            <p:ph type="title"/>
          </p:nvPr>
        </p:nvSpPr>
        <p:spPr/>
        <p:txBody>
          <a:bodyPr/>
          <a:lstStyle/>
          <a:p>
            <a:r>
              <a:rPr lang="en-GB" dirty="0"/>
              <a:t>Can use many fewer spikes (lower energy cost)</a:t>
            </a:r>
          </a:p>
        </p:txBody>
      </p:sp>
      <p:sp>
        <p:nvSpPr>
          <p:cNvPr id="3" name="Content Placeholder 2">
            <a:extLst>
              <a:ext uri="{FF2B5EF4-FFF2-40B4-BE49-F238E27FC236}">
                <a16:creationId xmlns:a16="http://schemas.microsoft.com/office/drawing/2014/main" id="{DCDEB450-DB24-1861-68A3-4CE59F4754BE}"/>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F67E4BEC-BB44-D161-DFE9-30F55319CCFD}"/>
              </a:ext>
            </a:extLst>
          </p:cNvPr>
          <p:cNvPicPr>
            <a:picLocks noChangeAspect="1"/>
          </p:cNvPicPr>
          <p:nvPr/>
        </p:nvPicPr>
        <p:blipFill>
          <a:blip r:embed="rId2"/>
          <a:stretch>
            <a:fillRect/>
          </a:stretch>
        </p:blipFill>
        <p:spPr>
          <a:xfrm>
            <a:off x="0" y="1849540"/>
            <a:ext cx="7117848" cy="4143953"/>
          </a:xfrm>
          <a:prstGeom prst="rect">
            <a:avLst/>
          </a:prstGeom>
        </p:spPr>
      </p:pic>
      <p:pic>
        <p:nvPicPr>
          <p:cNvPr id="7" name="Picture 6">
            <a:extLst>
              <a:ext uri="{FF2B5EF4-FFF2-40B4-BE49-F238E27FC236}">
                <a16:creationId xmlns:a16="http://schemas.microsoft.com/office/drawing/2014/main" id="{38F901FB-A6A0-6447-F55F-394F50D59A2D}"/>
              </a:ext>
            </a:extLst>
          </p:cNvPr>
          <p:cNvPicPr>
            <a:picLocks noChangeAspect="1"/>
          </p:cNvPicPr>
          <p:nvPr/>
        </p:nvPicPr>
        <p:blipFill>
          <a:blip r:embed="rId3"/>
          <a:stretch>
            <a:fillRect/>
          </a:stretch>
        </p:blipFill>
        <p:spPr>
          <a:xfrm>
            <a:off x="7492718" y="1632908"/>
            <a:ext cx="4039164" cy="4143953"/>
          </a:xfrm>
          <a:prstGeom prst="rect">
            <a:avLst/>
          </a:prstGeom>
        </p:spPr>
      </p:pic>
      <p:sp>
        <p:nvSpPr>
          <p:cNvPr id="8" name="TextBox 7">
            <a:extLst>
              <a:ext uri="{FF2B5EF4-FFF2-40B4-BE49-F238E27FC236}">
                <a16:creationId xmlns:a16="http://schemas.microsoft.com/office/drawing/2014/main" id="{1B6CD5EF-3DF9-00EB-58F0-808B3C0985C9}"/>
              </a:ext>
            </a:extLst>
          </p:cNvPr>
          <p:cNvSpPr txBox="1"/>
          <p:nvPr/>
        </p:nvSpPr>
        <p:spPr>
          <a:xfrm>
            <a:off x="3558924" y="4076700"/>
            <a:ext cx="1904880" cy="461665"/>
          </a:xfrm>
          <a:prstGeom prst="rect">
            <a:avLst/>
          </a:prstGeom>
          <a:noFill/>
        </p:spPr>
        <p:txBody>
          <a:bodyPr wrap="none" rtlCol="0">
            <a:spAutoFit/>
          </a:bodyPr>
          <a:lstStyle/>
          <a:p>
            <a:pPr algn="l"/>
            <a:r>
              <a:rPr lang="en-GB" sz="2400" dirty="0">
                <a:solidFill>
                  <a:schemeClr val="accent5">
                    <a:lumMod val="75000"/>
                  </a:schemeClr>
                </a:solidFill>
              </a:rPr>
              <a:t>Unmodulated</a:t>
            </a:r>
          </a:p>
        </p:txBody>
      </p:sp>
      <p:sp>
        <p:nvSpPr>
          <p:cNvPr id="10" name="TextBox 9">
            <a:extLst>
              <a:ext uri="{FF2B5EF4-FFF2-40B4-BE49-F238E27FC236}">
                <a16:creationId xmlns:a16="http://schemas.microsoft.com/office/drawing/2014/main" id="{914899CA-DD31-4B94-26B5-E4DE8F032381}"/>
              </a:ext>
            </a:extLst>
          </p:cNvPr>
          <p:cNvSpPr txBox="1"/>
          <p:nvPr/>
        </p:nvSpPr>
        <p:spPr>
          <a:xfrm>
            <a:off x="3978024" y="2319635"/>
            <a:ext cx="1563441" cy="461665"/>
          </a:xfrm>
          <a:prstGeom prst="rect">
            <a:avLst/>
          </a:prstGeom>
          <a:noFill/>
        </p:spPr>
        <p:txBody>
          <a:bodyPr wrap="none" rtlCol="0">
            <a:spAutoFit/>
          </a:bodyPr>
          <a:lstStyle/>
          <a:p>
            <a:pPr algn="l"/>
            <a:r>
              <a:rPr lang="en-GB" sz="2400" dirty="0">
                <a:solidFill>
                  <a:srgbClr val="C00000"/>
                </a:solidFill>
              </a:rPr>
              <a:t>Modulated</a:t>
            </a:r>
          </a:p>
        </p:txBody>
      </p:sp>
      <p:grpSp>
        <p:nvGrpSpPr>
          <p:cNvPr id="14" name="Group 13">
            <a:extLst>
              <a:ext uri="{FF2B5EF4-FFF2-40B4-BE49-F238E27FC236}">
                <a16:creationId xmlns:a16="http://schemas.microsoft.com/office/drawing/2014/main" id="{D6F1F80B-84E9-7421-4D53-F9BE4963215F}"/>
              </a:ext>
            </a:extLst>
          </p:cNvPr>
          <p:cNvGrpSpPr/>
          <p:nvPr/>
        </p:nvGrpSpPr>
        <p:grpSpPr>
          <a:xfrm>
            <a:off x="8483600" y="4940300"/>
            <a:ext cx="3468916" cy="1253248"/>
            <a:chOff x="8483600" y="4940300"/>
            <a:chExt cx="3468916" cy="1253248"/>
          </a:xfrm>
        </p:grpSpPr>
        <p:sp>
          <p:nvSpPr>
            <p:cNvPr id="11" name="TextBox 10">
              <a:extLst>
                <a:ext uri="{FF2B5EF4-FFF2-40B4-BE49-F238E27FC236}">
                  <a16:creationId xmlns:a16="http://schemas.microsoft.com/office/drawing/2014/main" id="{5F5E76FB-3A03-78C0-F32D-925B7DCC2474}"/>
                </a:ext>
              </a:extLst>
            </p:cNvPr>
            <p:cNvSpPr txBox="1"/>
            <p:nvPr/>
          </p:nvSpPr>
          <p:spPr>
            <a:xfrm>
              <a:off x="8585184" y="5793438"/>
              <a:ext cx="3367332" cy="400110"/>
            </a:xfrm>
            <a:prstGeom prst="rect">
              <a:avLst/>
            </a:prstGeom>
            <a:noFill/>
          </p:spPr>
          <p:txBody>
            <a:bodyPr wrap="none" rtlCol="0">
              <a:spAutoFit/>
            </a:bodyPr>
            <a:lstStyle/>
            <a:p>
              <a:pPr algn="l"/>
              <a:r>
                <a:rPr lang="en-GB" sz="2000" dirty="0"/>
                <a:t>Wasted neurons (never active)</a:t>
              </a:r>
            </a:p>
          </p:txBody>
        </p:sp>
        <p:cxnSp>
          <p:nvCxnSpPr>
            <p:cNvPr id="13" name="Straight Arrow Connector 12">
              <a:extLst>
                <a:ext uri="{FF2B5EF4-FFF2-40B4-BE49-F238E27FC236}">
                  <a16:creationId xmlns:a16="http://schemas.microsoft.com/office/drawing/2014/main" id="{EE633BE2-080F-1F25-1298-A23AA28D88D7}"/>
                </a:ext>
              </a:extLst>
            </p:cNvPr>
            <p:cNvCxnSpPr/>
            <p:nvPr/>
          </p:nvCxnSpPr>
          <p:spPr>
            <a:xfrm flipH="1" flipV="1">
              <a:off x="8483600" y="4940300"/>
              <a:ext cx="406400" cy="836561"/>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1218658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D6F94-8162-5EDD-CEB4-B9B2A93452A2}"/>
              </a:ext>
            </a:extLst>
          </p:cNvPr>
          <p:cNvSpPr>
            <a:spLocks noGrp="1"/>
          </p:cNvSpPr>
          <p:nvPr>
            <p:ph type="title"/>
          </p:nvPr>
        </p:nvSpPr>
        <p:spPr/>
        <p:txBody>
          <a:bodyPr/>
          <a:lstStyle/>
          <a:p>
            <a:r>
              <a:rPr lang="en-GB" dirty="0"/>
              <a:t>Conclusions, Q&amp;A, Competition</a:t>
            </a:r>
          </a:p>
        </p:txBody>
      </p:sp>
      <p:sp>
        <p:nvSpPr>
          <p:cNvPr id="3" name="Content Placeholder 2">
            <a:extLst>
              <a:ext uri="{FF2B5EF4-FFF2-40B4-BE49-F238E27FC236}">
                <a16:creationId xmlns:a16="http://schemas.microsoft.com/office/drawing/2014/main" id="{74EC44C7-9B78-047F-9717-371C71DC3F21}"/>
              </a:ext>
            </a:extLst>
          </p:cNvPr>
          <p:cNvSpPr>
            <a:spLocks noGrp="1"/>
          </p:cNvSpPr>
          <p:nvPr>
            <p:ph idx="1"/>
          </p:nvPr>
        </p:nvSpPr>
        <p:spPr>
          <a:xfrm>
            <a:off x="250373" y="1110569"/>
            <a:ext cx="8030027" cy="4944156"/>
          </a:xfrm>
        </p:spPr>
        <p:txBody>
          <a:bodyPr/>
          <a:lstStyle/>
          <a:p>
            <a:pPr marL="0" indent="0">
              <a:buNone/>
            </a:pPr>
            <a:r>
              <a:rPr lang="en-GB" b="1" dirty="0"/>
              <a:t>Take home messages</a:t>
            </a:r>
          </a:p>
          <a:p>
            <a:pPr marL="0" indent="0">
              <a:buNone/>
            </a:pPr>
            <a:r>
              <a:rPr lang="en-GB" dirty="0"/>
              <a:t>SNNs are the way the brain works</a:t>
            </a:r>
          </a:p>
          <a:p>
            <a:pPr marL="0" indent="0">
              <a:buNone/>
            </a:pPr>
            <a:r>
              <a:rPr lang="en-GB" dirty="0"/>
              <a:t>We can test mechanism-function hypotheses using them</a:t>
            </a:r>
          </a:p>
          <a:p>
            <a:pPr marL="0" indent="0">
              <a:buNone/>
            </a:pPr>
            <a:r>
              <a:rPr lang="en-GB" dirty="0"/>
              <a:t>Heterogeneity in space and time (with neuromodulators) improve energy efficiency</a:t>
            </a:r>
          </a:p>
          <a:p>
            <a:pPr marL="0" indent="0">
              <a:buNone/>
            </a:pPr>
            <a:r>
              <a:rPr lang="en-GB" dirty="0"/>
              <a:t>It’s now very easy to write code like this!</a:t>
            </a:r>
          </a:p>
          <a:p>
            <a:pPr marL="0" indent="0">
              <a:buNone/>
            </a:pPr>
            <a:r>
              <a:rPr lang="en-GB" b="1" dirty="0"/>
              <a:t>Competition and Q&amp;A:</a:t>
            </a:r>
          </a:p>
          <a:p>
            <a:pPr marL="0" indent="0">
              <a:buNone/>
            </a:pPr>
            <a:r>
              <a:rPr lang="en-GB" dirty="0"/>
              <a:t>Can you beat my accuracy at the task?</a:t>
            </a:r>
          </a:p>
          <a:p>
            <a:pPr marL="0" indent="0">
              <a:buNone/>
            </a:pPr>
            <a:r>
              <a:rPr lang="en-GB" dirty="0"/>
              <a:t>You can change the neuron params, learning params, architecture, model, etc.</a:t>
            </a:r>
          </a:p>
          <a:p>
            <a:pPr marL="0" indent="0">
              <a:buNone/>
            </a:pPr>
            <a:r>
              <a:rPr lang="en-GB" dirty="0"/>
              <a:t>Baseline: 90s training to get to about 35% accuracy, 30m to get to about 60% (20 neurons)</a:t>
            </a:r>
          </a:p>
          <a:p>
            <a:pPr marL="0" indent="0">
              <a:buNone/>
            </a:pPr>
            <a:r>
              <a:rPr lang="en-GB" dirty="0"/>
              <a:t>I’ll be around to help until the end of the session</a:t>
            </a:r>
          </a:p>
          <a:p>
            <a:pPr marL="0" indent="0">
              <a:buNone/>
            </a:pPr>
            <a:endParaRPr lang="en-GB" dirty="0"/>
          </a:p>
        </p:txBody>
      </p:sp>
      <p:pic>
        <p:nvPicPr>
          <p:cNvPr id="5" name="Picture 4">
            <a:extLst>
              <a:ext uri="{FF2B5EF4-FFF2-40B4-BE49-F238E27FC236}">
                <a16:creationId xmlns:a16="http://schemas.microsoft.com/office/drawing/2014/main" id="{E9F44BD7-2A0F-B363-992F-2CD211D6B708}"/>
              </a:ext>
            </a:extLst>
          </p:cNvPr>
          <p:cNvPicPr>
            <a:picLocks noChangeAspect="1"/>
          </p:cNvPicPr>
          <p:nvPr/>
        </p:nvPicPr>
        <p:blipFill>
          <a:blip r:embed="rId2"/>
          <a:stretch>
            <a:fillRect/>
          </a:stretch>
        </p:blipFill>
        <p:spPr>
          <a:xfrm>
            <a:off x="10120084" y="958849"/>
            <a:ext cx="2071916" cy="2071916"/>
          </a:xfrm>
          <a:prstGeom prst="rect">
            <a:avLst/>
          </a:prstGeom>
        </p:spPr>
      </p:pic>
      <p:sp>
        <p:nvSpPr>
          <p:cNvPr id="7" name="TextBox 6">
            <a:extLst>
              <a:ext uri="{FF2B5EF4-FFF2-40B4-BE49-F238E27FC236}">
                <a16:creationId xmlns:a16="http://schemas.microsoft.com/office/drawing/2014/main" id="{E12A68C7-9177-8A90-6D05-92391EF2CC8A}"/>
              </a:ext>
            </a:extLst>
          </p:cNvPr>
          <p:cNvSpPr txBox="1"/>
          <p:nvPr/>
        </p:nvSpPr>
        <p:spPr>
          <a:xfrm>
            <a:off x="6819900" y="155122"/>
            <a:ext cx="5372100" cy="707886"/>
          </a:xfrm>
          <a:prstGeom prst="rect">
            <a:avLst/>
          </a:prstGeom>
          <a:noFill/>
        </p:spPr>
        <p:txBody>
          <a:bodyPr wrap="square">
            <a:spAutoFit/>
          </a:bodyPr>
          <a:lstStyle/>
          <a:p>
            <a:pPr algn="r"/>
            <a:r>
              <a:rPr lang="en-GB" sz="2000" dirty="0">
                <a:solidFill>
                  <a:schemeClr val="bg1"/>
                </a:solidFill>
              </a:rPr>
              <a:t>https://github.com/neural-reckoning/cambridge-fens-chen-summer-school-2026</a:t>
            </a:r>
          </a:p>
        </p:txBody>
      </p:sp>
      <p:grpSp>
        <p:nvGrpSpPr>
          <p:cNvPr id="13" name="Group 12">
            <a:extLst>
              <a:ext uri="{FF2B5EF4-FFF2-40B4-BE49-F238E27FC236}">
                <a16:creationId xmlns:a16="http://schemas.microsoft.com/office/drawing/2014/main" id="{8449F758-EFA9-2F54-9CDF-EACA11ABFDD3}"/>
              </a:ext>
            </a:extLst>
          </p:cNvPr>
          <p:cNvGrpSpPr/>
          <p:nvPr/>
        </p:nvGrpSpPr>
        <p:grpSpPr>
          <a:xfrm>
            <a:off x="8478206" y="3337831"/>
            <a:ext cx="3713794" cy="3520169"/>
            <a:chOff x="8478206" y="3337831"/>
            <a:chExt cx="3713794" cy="3520169"/>
          </a:xfrm>
        </p:grpSpPr>
        <p:pic>
          <p:nvPicPr>
            <p:cNvPr id="8" name="Picture 7">
              <a:extLst>
                <a:ext uri="{FF2B5EF4-FFF2-40B4-BE49-F238E27FC236}">
                  <a16:creationId xmlns:a16="http://schemas.microsoft.com/office/drawing/2014/main" id="{4CC1B227-EFD0-E23D-E94E-F0B78AA49313}"/>
                </a:ext>
              </a:extLst>
            </p:cNvPr>
            <p:cNvPicPr>
              <a:picLocks noChangeAspect="1"/>
            </p:cNvPicPr>
            <p:nvPr/>
          </p:nvPicPr>
          <p:blipFill>
            <a:blip r:embed="rId3"/>
            <a:stretch>
              <a:fillRect/>
            </a:stretch>
          </p:blipFill>
          <p:spPr>
            <a:xfrm>
              <a:off x="10585450" y="5251450"/>
              <a:ext cx="1606550" cy="1606550"/>
            </a:xfrm>
            <a:prstGeom prst="rect">
              <a:avLst/>
            </a:prstGeom>
          </p:spPr>
        </p:pic>
        <p:pic>
          <p:nvPicPr>
            <p:cNvPr id="9" name="Picture 8">
              <a:extLst>
                <a:ext uri="{FF2B5EF4-FFF2-40B4-BE49-F238E27FC236}">
                  <a16:creationId xmlns:a16="http://schemas.microsoft.com/office/drawing/2014/main" id="{E84F22C7-9457-4B23-5EEC-77E0160C8520}"/>
                </a:ext>
              </a:extLst>
            </p:cNvPr>
            <p:cNvPicPr>
              <a:picLocks noChangeAspect="1"/>
            </p:cNvPicPr>
            <p:nvPr/>
          </p:nvPicPr>
          <p:blipFill>
            <a:blip r:embed="rId4"/>
            <a:stretch>
              <a:fillRect/>
            </a:stretch>
          </p:blipFill>
          <p:spPr>
            <a:xfrm>
              <a:off x="10585450" y="3337832"/>
              <a:ext cx="1606550" cy="1606550"/>
            </a:xfrm>
            <a:prstGeom prst="rect">
              <a:avLst/>
            </a:prstGeom>
          </p:spPr>
        </p:pic>
        <p:sp>
          <p:nvSpPr>
            <p:cNvPr id="10" name="TextBox 9">
              <a:extLst>
                <a:ext uri="{FF2B5EF4-FFF2-40B4-BE49-F238E27FC236}">
                  <a16:creationId xmlns:a16="http://schemas.microsoft.com/office/drawing/2014/main" id="{953DA167-7EEC-D374-961B-A1DEB21BFBC2}"/>
                </a:ext>
              </a:extLst>
            </p:cNvPr>
            <p:cNvSpPr txBox="1"/>
            <p:nvPr/>
          </p:nvSpPr>
          <p:spPr>
            <a:xfrm>
              <a:off x="8478206" y="3337831"/>
              <a:ext cx="2107244" cy="1015663"/>
            </a:xfrm>
            <a:prstGeom prst="rect">
              <a:avLst/>
            </a:prstGeom>
            <a:noFill/>
          </p:spPr>
          <p:txBody>
            <a:bodyPr wrap="none" rtlCol="0">
              <a:spAutoFit/>
            </a:bodyPr>
            <a:lstStyle/>
            <a:p>
              <a:pPr algn="l"/>
              <a:r>
                <a:rPr lang="en-GB" sz="2000" dirty="0"/>
                <a:t>Nicolas Perez</a:t>
              </a:r>
            </a:p>
            <a:p>
              <a:pPr algn="l"/>
              <a:r>
                <a:rPr lang="en-GB" sz="2000" dirty="0"/>
                <a:t>Heterogeneity</a:t>
              </a:r>
            </a:p>
            <a:p>
              <a:pPr algn="l"/>
              <a:r>
                <a:rPr lang="en-GB" sz="2000" dirty="0"/>
                <a:t>Now @ DeepMind</a:t>
              </a:r>
            </a:p>
          </p:txBody>
        </p:sp>
        <p:sp>
          <p:nvSpPr>
            <p:cNvPr id="12" name="TextBox 11">
              <a:extLst>
                <a:ext uri="{FF2B5EF4-FFF2-40B4-BE49-F238E27FC236}">
                  <a16:creationId xmlns:a16="http://schemas.microsoft.com/office/drawing/2014/main" id="{3A250145-6B98-F2E7-E449-8E7178A65CA2}"/>
                </a:ext>
              </a:extLst>
            </p:cNvPr>
            <p:cNvSpPr txBox="1"/>
            <p:nvPr/>
          </p:nvSpPr>
          <p:spPr>
            <a:xfrm>
              <a:off x="8547776" y="5251448"/>
              <a:ext cx="2037674" cy="707886"/>
            </a:xfrm>
            <a:prstGeom prst="rect">
              <a:avLst/>
            </a:prstGeom>
            <a:noFill/>
          </p:spPr>
          <p:txBody>
            <a:bodyPr wrap="none" rtlCol="0">
              <a:spAutoFit/>
            </a:bodyPr>
            <a:lstStyle/>
            <a:p>
              <a:pPr algn="l"/>
              <a:r>
                <a:rPr lang="en-GB" sz="2000" dirty="0"/>
                <a:t>Abdal AlKilany</a:t>
              </a:r>
            </a:p>
            <a:p>
              <a:pPr algn="l"/>
              <a:r>
                <a:rPr lang="en-GB" sz="2000" dirty="0"/>
                <a:t>Neuromodulation</a:t>
              </a:r>
            </a:p>
          </p:txBody>
        </p:sp>
      </p:grpSp>
      <p:grpSp>
        <p:nvGrpSpPr>
          <p:cNvPr id="24" name="Group 23">
            <a:extLst>
              <a:ext uri="{FF2B5EF4-FFF2-40B4-BE49-F238E27FC236}">
                <a16:creationId xmlns:a16="http://schemas.microsoft.com/office/drawing/2014/main" id="{B8D57636-C431-4EEF-CC90-2525A2458E5A}"/>
              </a:ext>
            </a:extLst>
          </p:cNvPr>
          <p:cNvGrpSpPr/>
          <p:nvPr/>
        </p:nvGrpSpPr>
        <p:grpSpPr>
          <a:xfrm>
            <a:off x="5664200" y="2890391"/>
            <a:ext cx="3902413" cy="2361057"/>
            <a:chOff x="5664200" y="2890391"/>
            <a:chExt cx="3902413" cy="2361057"/>
          </a:xfrm>
        </p:grpSpPr>
        <p:sp>
          <p:nvSpPr>
            <p:cNvPr id="14" name="TextBox 13">
              <a:extLst>
                <a:ext uri="{FF2B5EF4-FFF2-40B4-BE49-F238E27FC236}">
                  <a16:creationId xmlns:a16="http://schemas.microsoft.com/office/drawing/2014/main" id="{79C148FA-65A1-C52B-2D5A-17665418B09D}"/>
                </a:ext>
              </a:extLst>
            </p:cNvPr>
            <p:cNvSpPr txBox="1"/>
            <p:nvPr/>
          </p:nvSpPr>
          <p:spPr>
            <a:xfrm>
              <a:off x="5664200" y="2890391"/>
              <a:ext cx="2362200" cy="1077218"/>
            </a:xfrm>
            <a:prstGeom prst="rect">
              <a:avLst/>
            </a:prstGeom>
            <a:solidFill>
              <a:schemeClr val="accent1">
                <a:lumMod val="20000"/>
                <a:lumOff val="80000"/>
              </a:schemeClr>
            </a:solidFill>
            <a:ln>
              <a:solidFill>
                <a:schemeClr val="tx1"/>
              </a:solidFill>
            </a:ln>
          </p:spPr>
          <p:txBody>
            <a:bodyPr wrap="square" rtlCol="0">
              <a:spAutoFit/>
            </a:bodyPr>
            <a:lstStyle/>
            <a:p>
              <a:pPr algn="ctr"/>
              <a:r>
                <a:rPr lang="en-GB" sz="3200" dirty="0">
                  <a:solidFill>
                    <a:srgbClr val="0070C0"/>
                  </a:solidFill>
                </a:rPr>
                <a:t>Thank you!</a:t>
              </a:r>
            </a:p>
            <a:p>
              <a:pPr algn="ctr"/>
              <a:r>
                <a:rPr lang="en-GB" sz="3200" dirty="0"/>
                <a:t>And also…</a:t>
              </a:r>
            </a:p>
          </p:txBody>
        </p:sp>
        <p:cxnSp>
          <p:nvCxnSpPr>
            <p:cNvPr id="18" name="Connector: Elbow 17">
              <a:extLst>
                <a:ext uri="{FF2B5EF4-FFF2-40B4-BE49-F238E27FC236}">
                  <a16:creationId xmlns:a16="http://schemas.microsoft.com/office/drawing/2014/main" id="{27C60614-2636-323E-CD35-A3F3030312A1}"/>
                </a:ext>
              </a:extLst>
            </p:cNvPr>
            <p:cNvCxnSpPr>
              <a:cxnSpLocks/>
              <a:stCxn id="14" idx="3"/>
              <a:endCxn id="10" idx="1"/>
            </p:cNvCxnSpPr>
            <p:nvPr/>
          </p:nvCxnSpPr>
          <p:spPr>
            <a:xfrm>
              <a:off x="8026400" y="3429000"/>
              <a:ext cx="451806" cy="416663"/>
            </a:xfrm>
            <a:prstGeom prst="bentConnector3">
              <a:avLst>
                <a:gd name="adj1" fmla="val 50000"/>
              </a:avLst>
            </a:prstGeom>
            <a:ln w="19050">
              <a:tailEnd type="triangle"/>
            </a:ln>
          </p:spPr>
          <p:style>
            <a:lnRef idx="1">
              <a:schemeClr val="dk1"/>
            </a:lnRef>
            <a:fillRef idx="0">
              <a:schemeClr val="dk1"/>
            </a:fillRef>
            <a:effectRef idx="0">
              <a:schemeClr val="dk1"/>
            </a:effectRef>
            <a:fontRef idx="minor">
              <a:schemeClr val="tx1"/>
            </a:fontRef>
          </p:style>
        </p:cxnSp>
        <p:cxnSp>
          <p:nvCxnSpPr>
            <p:cNvPr id="23" name="Straight Arrow Connector 22">
              <a:extLst>
                <a:ext uri="{FF2B5EF4-FFF2-40B4-BE49-F238E27FC236}">
                  <a16:creationId xmlns:a16="http://schemas.microsoft.com/office/drawing/2014/main" id="{83C6E015-38A5-D55B-82BC-9C5398915AF4}"/>
                </a:ext>
              </a:extLst>
            </p:cNvPr>
            <p:cNvCxnSpPr>
              <a:cxnSpLocks/>
              <a:stCxn id="14" idx="2"/>
              <a:endCxn id="12" idx="0"/>
            </p:cNvCxnSpPr>
            <p:nvPr/>
          </p:nvCxnSpPr>
          <p:spPr>
            <a:xfrm>
              <a:off x="6845300" y="3967609"/>
              <a:ext cx="2721313" cy="1283839"/>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grpSp>
      <p:sp>
        <p:nvSpPr>
          <p:cNvPr id="16" name="TextBox 15">
            <a:extLst>
              <a:ext uri="{FF2B5EF4-FFF2-40B4-BE49-F238E27FC236}">
                <a16:creationId xmlns:a16="http://schemas.microsoft.com/office/drawing/2014/main" id="{AFAD85C1-5BB9-CD1B-25F6-335EEACD9A7C}"/>
              </a:ext>
            </a:extLst>
          </p:cNvPr>
          <p:cNvSpPr txBox="1"/>
          <p:nvPr/>
        </p:nvSpPr>
        <p:spPr>
          <a:xfrm>
            <a:off x="6955760" y="6054725"/>
            <a:ext cx="3164323" cy="707886"/>
          </a:xfrm>
          <a:prstGeom prst="rect">
            <a:avLst/>
          </a:prstGeom>
          <a:solidFill>
            <a:schemeClr val="accent4">
              <a:lumMod val="40000"/>
              <a:lumOff val="60000"/>
            </a:schemeClr>
          </a:solidFill>
        </p:spPr>
        <p:txBody>
          <a:bodyPr wrap="square">
            <a:spAutoFit/>
          </a:bodyPr>
          <a:lstStyle/>
          <a:p>
            <a:r>
              <a:rPr lang="en-GB" sz="2000" b="1" dirty="0"/>
              <a:t>Full course available free at</a:t>
            </a:r>
          </a:p>
          <a:p>
            <a:r>
              <a:rPr lang="en-GB" sz="2000" b="1" dirty="0"/>
              <a:t>https://neuro4ml.github.io</a:t>
            </a:r>
          </a:p>
        </p:txBody>
      </p:sp>
    </p:spTree>
    <p:extLst>
      <p:ext uri="{BB962C8B-B14F-4D97-AF65-F5344CB8AC3E}">
        <p14:creationId xmlns:p14="http://schemas.microsoft.com/office/powerpoint/2010/main" val="3592831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3"/>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24"/>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1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0C3FF6-F06B-F0E2-7016-C902EAE742B1}"/>
              </a:ext>
            </a:extLst>
          </p:cNvPr>
          <p:cNvSpPr>
            <a:spLocks noGrp="1"/>
          </p:cNvSpPr>
          <p:nvPr>
            <p:ph type="title"/>
          </p:nvPr>
        </p:nvSpPr>
        <p:spPr/>
        <p:txBody>
          <a:bodyPr/>
          <a:lstStyle/>
          <a:p>
            <a:r>
              <a:rPr lang="en-GB" dirty="0"/>
              <a:t>Why spikes?</a:t>
            </a:r>
          </a:p>
        </p:txBody>
      </p:sp>
      <p:sp>
        <p:nvSpPr>
          <p:cNvPr id="3" name="Content Placeholder 2">
            <a:extLst>
              <a:ext uri="{FF2B5EF4-FFF2-40B4-BE49-F238E27FC236}">
                <a16:creationId xmlns:a16="http://schemas.microsoft.com/office/drawing/2014/main" id="{DA127044-1003-D24B-BDB7-115ACA884CAD}"/>
              </a:ext>
            </a:extLst>
          </p:cNvPr>
          <p:cNvSpPr>
            <a:spLocks noGrp="1"/>
          </p:cNvSpPr>
          <p:nvPr>
            <p:ph idx="1"/>
          </p:nvPr>
        </p:nvSpPr>
        <p:spPr/>
        <p:txBody>
          <a:bodyPr/>
          <a:lstStyle/>
          <a:p>
            <a:pPr marL="0" indent="0">
              <a:buNone/>
            </a:pPr>
            <a:r>
              <a:rPr lang="en-GB" b="1" dirty="0"/>
              <a:t>Neurons in the brain spike, so why am I even asking this question?</a:t>
            </a:r>
          </a:p>
          <a:p>
            <a:pPr marL="0" indent="0">
              <a:buNone/>
            </a:pPr>
            <a:r>
              <a:rPr lang="en-GB" dirty="0">
                <a:solidFill>
                  <a:schemeClr val="accent2">
                    <a:lumMod val="75000"/>
                  </a:schemeClr>
                </a:solidFill>
              </a:rPr>
              <a:t>Trend is for non-spiking artificial neural network models</a:t>
            </a:r>
          </a:p>
          <a:p>
            <a:pPr marL="0" indent="0">
              <a:buNone/>
            </a:pPr>
            <a:r>
              <a:rPr lang="en-GB" dirty="0">
                <a:solidFill>
                  <a:schemeClr val="accent2">
                    <a:lumMod val="75000"/>
                  </a:schemeClr>
                </a:solidFill>
              </a:rPr>
              <a:t>Assumption is that only spike rates matter</a:t>
            </a:r>
          </a:p>
          <a:p>
            <a:pPr marL="0" indent="0">
              <a:buNone/>
            </a:pPr>
            <a:r>
              <a:rPr lang="en-GB" dirty="0"/>
              <a:t>Still a controversial topic but: evidence doesn’t support this</a:t>
            </a:r>
          </a:p>
          <a:p>
            <a:r>
              <a:rPr lang="en-GB" dirty="0">
                <a:solidFill>
                  <a:schemeClr val="accent6">
                    <a:lumMod val="75000"/>
                  </a:schemeClr>
                </a:solidFill>
              </a:rPr>
              <a:t>Most of the energy used by the brain is about producing or recovering from spikes</a:t>
            </a:r>
          </a:p>
          <a:p>
            <a:r>
              <a:rPr lang="en-GB" dirty="0">
                <a:solidFill>
                  <a:schemeClr val="accent6">
                    <a:lumMod val="75000"/>
                  </a:schemeClr>
                </a:solidFill>
              </a:rPr>
              <a:t>Information theoretic analyses show spike times at least as important as rates</a:t>
            </a:r>
          </a:p>
          <a:p>
            <a:r>
              <a:rPr lang="en-GB" dirty="0">
                <a:solidFill>
                  <a:schemeClr val="accent6">
                    <a:lumMod val="75000"/>
                  </a:schemeClr>
                </a:solidFill>
              </a:rPr>
              <a:t>Many examples where spike timing is shown to be functionally important</a:t>
            </a:r>
          </a:p>
          <a:p>
            <a:pPr marL="0" indent="0">
              <a:buNone/>
            </a:pPr>
            <a:r>
              <a:rPr lang="en-GB" dirty="0"/>
              <a:t>My intuition is that </a:t>
            </a:r>
            <a:r>
              <a:rPr lang="en-GB" b="1" dirty="0"/>
              <a:t>the temporal dynamics of neurons</a:t>
            </a:r>
            <a:r>
              <a:rPr lang="en-GB" dirty="0"/>
              <a:t> are very important</a:t>
            </a:r>
          </a:p>
          <a:p>
            <a:pPr marL="0" indent="0">
              <a:buNone/>
            </a:pPr>
            <a:r>
              <a:rPr lang="en-GB" dirty="0"/>
              <a:t>ANN models miss this out</a:t>
            </a:r>
          </a:p>
          <a:p>
            <a:pPr marL="0" indent="0">
              <a:buNone/>
            </a:pPr>
            <a:r>
              <a:rPr lang="en-GB" dirty="0"/>
              <a:t>But my reason today:</a:t>
            </a:r>
          </a:p>
          <a:p>
            <a:pPr marL="0" indent="0">
              <a:buNone/>
            </a:pPr>
            <a:r>
              <a:rPr lang="en-GB" dirty="0">
                <a:solidFill>
                  <a:srgbClr val="7030A0"/>
                </a:solidFill>
              </a:rPr>
              <a:t>I can add biophysical mechanisms to spiking models and see how they influence computations. This lets me discover </a:t>
            </a:r>
            <a:r>
              <a:rPr lang="en-GB" b="1" dirty="0">
                <a:solidFill>
                  <a:srgbClr val="7030A0"/>
                </a:solidFill>
              </a:rPr>
              <a:t>the possible computational role of a mechanism</a:t>
            </a:r>
            <a:r>
              <a:rPr lang="en-GB" dirty="0">
                <a:solidFill>
                  <a:srgbClr val="7030A0"/>
                </a:solidFill>
              </a:rPr>
              <a:t>.</a:t>
            </a:r>
          </a:p>
        </p:txBody>
      </p:sp>
    </p:spTree>
    <p:extLst>
      <p:ext uri="{BB962C8B-B14F-4D97-AF65-F5344CB8AC3E}">
        <p14:creationId xmlns:p14="http://schemas.microsoft.com/office/powerpoint/2010/main" val="2125002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20F0135-CC52-EB18-CB0B-5335E947DD8E}"/>
              </a:ext>
            </a:extLst>
          </p:cNvPr>
          <p:cNvSpPr>
            <a:spLocks noGrp="1"/>
          </p:cNvSpPr>
          <p:nvPr>
            <p:ph type="title"/>
          </p:nvPr>
        </p:nvSpPr>
        <p:spPr/>
        <p:txBody>
          <a:bodyPr>
            <a:normAutofit/>
          </a:bodyPr>
          <a:lstStyle/>
          <a:p>
            <a:r>
              <a:rPr lang="en-GB" dirty="0">
                <a:latin typeface="Calibri"/>
                <a:ea typeface="Calibri"/>
                <a:cs typeface="Calibri"/>
              </a:rPr>
              <a:t>Simplest model of spiking neuron: integrate-and-fire</a:t>
            </a:r>
          </a:p>
        </p:txBody>
      </p:sp>
      <mc:AlternateContent xmlns:mc="http://schemas.openxmlformats.org/markup-compatibility/2006" xmlns:a14="http://schemas.microsoft.com/office/drawing/2010/main">
        <mc:Choice Requires="a14">
          <p:sp>
            <p:nvSpPr>
              <p:cNvPr id="5" name="Content Placeholder 4">
                <a:extLst>
                  <a:ext uri="{FF2B5EF4-FFF2-40B4-BE49-F238E27FC236}">
                    <a16:creationId xmlns:a16="http://schemas.microsoft.com/office/drawing/2014/main" id="{1357973F-A7D4-1E73-8093-5591F6BF67C6}"/>
                  </a:ext>
                </a:extLst>
              </p:cNvPr>
              <p:cNvSpPr>
                <a:spLocks noGrp="1"/>
              </p:cNvSpPr>
              <p:nvPr>
                <p:ph idx="1"/>
              </p:nvPr>
            </p:nvSpPr>
            <p:spPr/>
            <p:txBody>
              <a:bodyPr/>
              <a:lstStyle/>
              <a:p>
                <a:pPr marL="0" indent="0">
                  <a:buNone/>
                </a:pPr>
                <a:r>
                  <a:rPr lang="en-GB" dirty="0"/>
                  <a:t>Membrane potential </a:t>
                </a:r>
                <a14:m>
                  <m:oMath xmlns:m="http://schemas.openxmlformats.org/officeDocument/2006/math">
                    <m:r>
                      <a:rPr lang="en-GB" b="0" i="1" smtClean="0">
                        <a:latin typeface="Cambria Math" panose="02040503050406030204" pitchFamily="18" charset="0"/>
                      </a:rPr>
                      <m:t>𝑣</m:t>
                    </m:r>
                  </m:oMath>
                </a14:m>
                <a:endParaRPr lang="en-GB" dirty="0"/>
              </a:p>
              <a:p>
                <a:pPr marL="0" indent="0">
                  <a:buNone/>
                </a:pPr>
                <a:r>
                  <a:rPr lang="en-GB" dirty="0"/>
                  <a:t>Incoming synapses with weights </a:t>
                </a:r>
                <a14:m>
                  <m:oMath xmlns:m="http://schemas.openxmlformats.org/officeDocument/2006/math">
                    <m:sSub>
                      <m:sSubPr>
                        <m:ctrlPr>
                          <a:rPr lang="en-GB" b="0" i="1" smtClean="0">
                            <a:latin typeface="Cambria Math" panose="02040503050406030204" pitchFamily="18" charset="0"/>
                          </a:rPr>
                        </m:ctrlPr>
                      </m:sSubPr>
                      <m:e>
                        <m:r>
                          <a:rPr lang="en-GB" b="0" i="1" smtClean="0">
                            <a:latin typeface="Cambria Math" panose="02040503050406030204" pitchFamily="18" charset="0"/>
                          </a:rPr>
                          <m:t>𝑤</m:t>
                        </m:r>
                      </m:e>
                      <m:sub>
                        <m:r>
                          <a:rPr lang="en-GB" b="0" i="1" smtClean="0">
                            <a:latin typeface="Cambria Math" panose="02040503050406030204" pitchFamily="18" charset="0"/>
                          </a:rPr>
                          <m:t>𝑖</m:t>
                        </m:r>
                      </m:sub>
                    </m:sSub>
                  </m:oMath>
                </a14:m>
                <a:endParaRPr lang="en-GB" dirty="0"/>
              </a:p>
              <a:p>
                <a:pPr marL="0" indent="0">
                  <a:buNone/>
                </a:pPr>
                <a:r>
                  <a:rPr lang="en-GB" dirty="0"/>
                  <a:t>On presynaptic spike index </a:t>
                </a:r>
                <a14:m>
                  <m:oMath xmlns:m="http://schemas.openxmlformats.org/officeDocument/2006/math">
                    <m:r>
                      <a:rPr lang="en-GB" b="0" i="1" smtClean="0">
                        <a:latin typeface="Cambria Math" panose="02040503050406030204" pitchFamily="18" charset="0"/>
                      </a:rPr>
                      <m:t>𝑖</m:t>
                    </m:r>
                  </m:oMath>
                </a14:m>
                <a:r>
                  <a:rPr lang="en-GB" dirty="0"/>
                  <a:t>:</a:t>
                </a:r>
              </a:p>
              <a:p>
                <a:pPr marL="457200" lvl="1" indent="0">
                  <a:buNone/>
                </a:pPr>
                <a14:m>
                  <m:oMath xmlns:m="http://schemas.openxmlformats.org/officeDocument/2006/math">
                    <m:r>
                      <a:rPr lang="en-GB" b="0" i="1" smtClean="0">
                        <a:latin typeface="Cambria Math" panose="02040503050406030204" pitchFamily="18" charset="0"/>
                      </a:rPr>
                      <m:t>𝑣</m:t>
                    </m:r>
                    <m:r>
                      <a:rPr lang="en-GB" b="0" i="1" smtClean="0">
                        <a:latin typeface="Cambria Math" panose="02040503050406030204" pitchFamily="18" charset="0"/>
                      </a:rPr>
                      <m:t>←</m:t>
                    </m:r>
                    <m:r>
                      <a:rPr lang="en-GB" b="0" i="1" smtClean="0">
                        <a:latin typeface="Cambria Math" panose="02040503050406030204" pitchFamily="18" charset="0"/>
                      </a:rPr>
                      <m:t>𝑣</m:t>
                    </m:r>
                    <m:r>
                      <a:rPr lang="en-GB" b="0" i="1" smtClean="0">
                        <a:latin typeface="Cambria Math" panose="02040503050406030204" pitchFamily="18" charset="0"/>
                      </a:rPr>
                      <m:t>+</m:t>
                    </m:r>
                    <m:sSub>
                      <m:sSubPr>
                        <m:ctrlPr>
                          <a:rPr lang="en-GB" b="0" i="1" smtClean="0">
                            <a:latin typeface="Cambria Math" panose="02040503050406030204" pitchFamily="18" charset="0"/>
                          </a:rPr>
                        </m:ctrlPr>
                      </m:sSubPr>
                      <m:e>
                        <m:r>
                          <a:rPr lang="en-GB" b="0" i="1" smtClean="0">
                            <a:latin typeface="Cambria Math" panose="02040503050406030204" pitchFamily="18" charset="0"/>
                          </a:rPr>
                          <m:t>𝑤</m:t>
                        </m:r>
                      </m:e>
                      <m:sub>
                        <m:r>
                          <a:rPr lang="en-GB" b="0" i="1" smtClean="0">
                            <a:latin typeface="Cambria Math" panose="02040503050406030204" pitchFamily="18" charset="0"/>
                          </a:rPr>
                          <m:t>𝑖</m:t>
                        </m:r>
                      </m:sub>
                    </m:sSub>
                  </m:oMath>
                </a14:m>
                <a:r>
                  <a:rPr lang="en-GB" dirty="0"/>
                  <a:t> </a:t>
                </a:r>
              </a:p>
              <a:p>
                <a:pPr marL="0" indent="0">
                  <a:buNone/>
                </a:pPr>
                <a:r>
                  <a:rPr lang="en-GB" dirty="0"/>
                  <a:t>Threshold condition, fire a spike if:</a:t>
                </a:r>
              </a:p>
              <a:p>
                <a:pPr marL="457200" lvl="1" indent="0">
                  <a:buNone/>
                </a:pPr>
                <a14:m>
                  <m:oMath xmlns:m="http://schemas.openxmlformats.org/officeDocument/2006/math">
                    <m:r>
                      <a:rPr lang="en-GB" b="0" i="1" smtClean="0">
                        <a:latin typeface="Cambria Math" panose="02040503050406030204" pitchFamily="18" charset="0"/>
                      </a:rPr>
                      <m:t>𝑣</m:t>
                    </m:r>
                    <m:r>
                      <a:rPr lang="en-GB" b="0" i="1" smtClean="0">
                        <a:latin typeface="Cambria Math" panose="02040503050406030204" pitchFamily="18" charset="0"/>
                      </a:rPr>
                      <m:t>&gt;1</m:t>
                    </m:r>
                  </m:oMath>
                </a14:m>
                <a:r>
                  <a:rPr lang="en-GB" dirty="0"/>
                  <a:t> </a:t>
                </a:r>
              </a:p>
              <a:p>
                <a:pPr marL="0" indent="0">
                  <a:buNone/>
                </a:pPr>
                <a:r>
                  <a:rPr lang="en-GB" dirty="0"/>
                  <a:t>Reset event, after a spike set:</a:t>
                </a:r>
              </a:p>
              <a:p>
                <a:pPr marL="457200" lvl="1" indent="0">
                  <a:buNone/>
                </a:pPr>
                <a14:m>
                  <m:oMath xmlns:m="http://schemas.openxmlformats.org/officeDocument/2006/math">
                    <m:r>
                      <a:rPr lang="en-GB" b="0" i="1" smtClean="0">
                        <a:latin typeface="Cambria Math" panose="02040503050406030204" pitchFamily="18" charset="0"/>
                      </a:rPr>
                      <m:t>𝑣</m:t>
                    </m:r>
                    <m:r>
                      <a:rPr lang="en-GB" b="0" i="1" smtClean="0">
                        <a:latin typeface="Cambria Math" panose="02040503050406030204" pitchFamily="18" charset="0"/>
                      </a:rPr>
                      <m:t>←0</m:t>
                    </m:r>
                  </m:oMath>
                </a14:m>
                <a:r>
                  <a:rPr lang="en-GB" dirty="0"/>
                  <a:t> </a:t>
                </a:r>
              </a:p>
            </p:txBody>
          </p:sp>
        </mc:Choice>
        <mc:Fallback xmlns="">
          <p:sp>
            <p:nvSpPr>
              <p:cNvPr id="5" name="Content Placeholder 4">
                <a:extLst>
                  <a:ext uri="{FF2B5EF4-FFF2-40B4-BE49-F238E27FC236}">
                    <a16:creationId xmlns:a16="http://schemas.microsoft.com/office/drawing/2014/main" id="{1357973F-A7D4-1E73-8093-5591F6BF67C6}"/>
                  </a:ext>
                </a:extLst>
              </p:cNvPr>
              <p:cNvSpPr>
                <a:spLocks noGrp="1" noRot="1" noChangeAspect="1" noMove="1" noResize="1" noEditPoints="1" noAdjustHandles="1" noChangeArrowheads="1" noChangeShapeType="1" noTextEdit="1"/>
              </p:cNvSpPr>
              <p:nvPr>
                <p:ph idx="1"/>
              </p:nvPr>
            </p:nvSpPr>
            <p:spPr>
              <a:blipFill>
                <a:blip r:embed="rId4"/>
                <a:stretch>
                  <a:fillRect l="-781" t="-1726"/>
                </a:stretch>
              </a:blipFill>
            </p:spPr>
            <p:txBody>
              <a:bodyPr/>
              <a:lstStyle/>
              <a:p>
                <a:r>
                  <a:rPr lang="en-GB">
                    <a:noFill/>
                  </a:rPr>
                  <a:t> </a:t>
                </a:r>
              </a:p>
            </p:txBody>
          </p:sp>
        </mc:Fallback>
      </mc:AlternateContent>
      <p:pic>
        <p:nvPicPr>
          <p:cNvPr id="40" name="Picture 39" descr="A graph with a line&#10;&#10;Description automatically generated">
            <a:extLst>
              <a:ext uri="{FF2B5EF4-FFF2-40B4-BE49-F238E27FC236}">
                <a16:creationId xmlns:a16="http://schemas.microsoft.com/office/drawing/2014/main" id="{C22A29D3-6D68-1916-E6F6-1CC7BBD06E2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35332" y="3911749"/>
            <a:ext cx="7856668" cy="2946250"/>
          </a:xfrm>
          <a:prstGeom prst="rect">
            <a:avLst/>
          </a:prstGeom>
        </p:spPr>
      </p:pic>
      <p:grpSp>
        <p:nvGrpSpPr>
          <p:cNvPr id="22" name="Group 21">
            <a:extLst>
              <a:ext uri="{FF2B5EF4-FFF2-40B4-BE49-F238E27FC236}">
                <a16:creationId xmlns:a16="http://schemas.microsoft.com/office/drawing/2014/main" id="{9074A75C-C7AD-8F00-4BF0-BBA31154B0AE}"/>
              </a:ext>
            </a:extLst>
          </p:cNvPr>
          <p:cNvGrpSpPr/>
          <p:nvPr/>
        </p:nvGrpSpPr>
        <p:grpSpPr>
          <a:xfrm>
            <a:off x="7551868" y="1681244"/>
            <a:ext cx="2990626" cy="1007045"/>
            <a:chOff x="7551868" y="1681244"/>
            <a:chExt cx="2990626" cy="1007045"/>
          </a:xfrm>
        </p:grpSpPr>
        <p:sp>
          <p:nvSpPr>
            <p:cNvPr id="2" name="Oval 1">
              <a:extLst>
                <a:ext uri="{FF2B5EF4-FFF2-40B4-BE49-F238E27FC236}">
                  <a16:creationId xmlns:a16="http://schemas.microsoft.com/office/drawing/2014/main" id="{E4D0B8A3-0098-1E69-9393-55EE5A04B8BA}"/>
                </a:ext>
              </a:extLst>
            </p:cNvPr>
            <p:cNvSpPr/>
            <p:nvPr/>
          </p:nvSpPr>
          <p:spPr>
            <a:xfrm>
              <a:off x="8756725" y="2086983"/>
              <a:ext cx="580913" cy="580913"/>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 name="Straight Arrow Connector 5">
              <a:extLst>
                <a:ext uri="{FF2B5EF4-FFF2-40B4-BE49-F238E27FC236}">
                  <a16:creationId xmlns:a16="http://schemas.microsoft.com/office/drawing/2014/main" id="{D64380D8-FF9C-BD13-D32C-27B6AD514276}"/>
                </a:ext>
              </a:extLst>
            </p:cNvPr>
            <p:cNvCxnSpPr/>
            <p:nvPr/>
          </p:nvCxnSpPr>
          <p:spPr>
            <a:xfrm>
              <a:off x="7551869" y="2377439"/>
              <a:ext cx="1204856" cy="0"/>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12" name="Straight Arrow Connector 11">
              <a:extLst>
                <a:ext uri="{FF2B5EF4-FFF2-40B4-BE49-F238E27FC236}">
                  <a16:creationId xmlns:a16="http://schemas.microsoft.com/office/drawing/2014/main" id="{76FA84AD-D78E-2AB7-792F-0EA1F629D885}"/>
                </a:ext>
              </a:extLst>
            </p:cNvPr>
            <p:cNvCxnSpPr/>
            <p:nvPr/>
          </p:nvCxnSpPr>
          <p:spPr>
            <a:xfrm>
              <a:off x="7551868" y="2667896"/>
              <a:ext cx="1204856" cy="0"/>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13" name="Straight Arrow Connector 12">
              <a:extLst>
                <a:ext uri="{FF2B5EF4-FFF2-40B4-BE49-F238E27FC236}">
                  <a16:creationId xmlns:a16="http://schemas.microsoft.com/office/drawing/2014/main" id="{71BC010F-02C9-E50B-28B9-E36D10806E57}"/>
                </a:ext>
              </a:extLst>
            </p:cNvPr>
            <p:cNvCxnSpPr/>
            <p:nvPr/>
          </p:nvCxnSpPr>
          <p:spPr>
            <a:xfrm>
              <a:off x="7551869" y="2077288"/>
              <a:ext cx="1204856" cy="0"/>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8E4AB347-8C0E-AE3B-9F7A-C285EABB26FC}"/>
                    </a:ext>
                  </a:extLst>
                </p:cNvPr>
                <p:cNvSpPr txBox="1"/>
                <p:nvPr/>
              </p:nvSpPr>
              <p:spPr>
                <a:xfrm>
                  <a:off x="7885954" y="1681244"/>
                  <a:ext cx="536685" cy="400110"/>
                </a:xfrm>
                <a:prstGeom prst="rect">
                  <a:avLst/>
                </a:prstGeom>
                <a:noFill/>
              </p:spPr>
              <p:txBody>
                <a:bodyPr wrap="none" rtlCol="0">
                  <a:spAutoFit/>
                </a:bodyPr>
                <a:lstStyle/>
                <a:p>
                  <a:pPr algn="l"/>
                  <a14:m>
                    <m:oMathPara xmlns:m="http://schemas.openxmlformats.org/officeDocument/2006/math">
                      <m:oMathParaPr>
                        <m:jc m:val="centerGroup"/>
                      </m:oMathParaPr>
                      <m:oMath xmlns:m="http://schemas.openxmlformats.org/officeDocument/2006/math">
                        <m:sSub>
                          <m:sSubPr>
                            <m:ctrlPr>
                              <a:rPr lang="en-GB" sz="2000" b="0" i="1" smtClean="0">
                                <a:latin typeface="Cambria Math" panose="02040503050406030204" pitchFamily="18" charset="0"/>
                              </a:rPr>
                            </m:ctrlPr>
                          </m:sSubPr>
                          <m:e>
                            <m:r>
                              <a:rPr lang="en-GB" sz="2000" b="0" i="1" smtClean="0">
                                <a:latin typeface="Cambria Math" panose="02040503050406030204" pitchFamily="18" charset="0"/>
                              </a:rPr>
                              <m:t>𝑤</m:t>
                            </m:r>
                          </m:e>
                          <m:sub>
                            <m:r>
                              <a:rPr lang="en-GB" sz="2000" b="0" i="1" smtClean="0">
                                <a:latin typeface="Cambria Math" panose="02040503050406030204" pitchFamily="18" charset="0"/>
                              </a:rPr>
                              <m:t>1</m:t>
                            </m:r>
                          </m:sub>
                        </m:sSub>
                      </m:oMath>
                    </m:oMathPara>
                  </a14:m>
                  <a:endParaRPr lang="en-GB" sz="2000" dirty="0"/>
                </a:p>
              </p:txBody>
            </p:sp>
          </mc:Choice>
          <mc:Fallback xmlns="">
            <p:sp>
              <p:nvSpPr>
                <p:cNvPr id="16" name="TextBox 15">
                  <a:extLst>
                    <a:ext uri="{FF2B5EF4-FFF2-40B4-BE49-F238E27FC236}">
                      <a16:creationId xmlns:a16="http://schemas.microsoft.com/office/drawing/2014/main" id="{8E4AB347-8C0E-AE3B-9F7A-C285EABB26FC}"/>
                    </a:ext>
                  </a:extLst>
                </p:cNvPr>
                <p:cNvSpPr txBox="1">
                  <a:spLocks noRot="1" noChangeAspect="1" noMove="1" noResize="1" noEditPoints="1" noAdjustHandles="1" noChangeArrowheads="1" noChangeShapeType="1" noTextEdit="1"/>
                </p:cNvSpPr>
                <p:nvPr/>
              </p:nvSpPr>
              <p:spPr>
                <a:xfrm>
                  <a:off x="7885954" y="1681244"/>
                  <a:ext cx="536685" cy="400110"/>
                </a:xfrm>
                <a:prstGeom prst="rect">
                  <a:avLst/>
                </a:prstGeom>
                <a:blipFill>
                  <a:blip r:embed="rId6"/>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BB493F5F-2F99-F3C7-4945-1B5D47E4D5B1}"/>
                    </a:ext>
                  </a:extLst>
                </p:cNvPr>
                <p:cNvSpPr txBox="1"/>
                <p:nvPr/>
              </p:nvSpPr>
              <p:spPr>
                <a:xfrm>
                  <a:off x="7885954" y="1990415"/>
                  <a:ext cx="542648" cy="400110"/>
                </a:xfrm>
                <a:prstGeom prst="rect">
                  <a:avLst/>
                </a:prstGeom>
                <a:noFill/>
              </p:spPr>
              <p:txBody>
                <a:bodyPr wrap="none" rtlCol="0">
                  <a:spAutoFit/>
                </a:bodyPr>
                <a:lstStyle/>
                <a:p>
                  <a:pPr algn="l"/>
                  <a14:m>
                    <m:oMathPara xmlns:m="http://schemas.openxmlformats.org/officeDocument/2006/math">
                      <m:oMathParaPr>
                        <m:jc m:val="centerGroup"/>
                      </m:oMathParaPr>
                      <m:oMath xmlns:m="http://schemas.openxmlformats.org/officeDocument/2006/math">
                        <m:sSub>
                          <m:sSubPr>
                            <m:ctrlPr>
                              <a:rPr lang="en-GB" sz="2000" b="0" i="1" smtClean="0">
                                <a:latin typeface="Cambria Math" panose="02040503050406030204" pitchFamily="18" charset="0"/>
                              </a:rPr>
                            </m:ctrlPr>
                          </m:sSubPr>
                          <m:e>
                            <m:r>
                              <a:rPr lang="en-GB" sz="2000" b="0" i="1" smtClean="0">
                                <a:latin typeface="Cambria Math" panose="02040503050406030204" pitchFamily="18" charset="0"/>
                              </a:rPr>
                              <m:t>𝑤</m:t>
                            </m:r>
                          </m:e>
                          <m:sub>
                            <m:r>
                              <a:rPr lang="en-GB" sz="2000" b="0" i="1" smtClean="0">
                                <a:latin typeface="Cambria Math" panose="02040503050406030204" pitchFamily="18" charset="0"/>
                              </a:rPr>
                              <m:t>2</m:t>
                            </m:r>
                          </m:sub>
                        </m:sSub>
                      </m:oMath>
                    </m:oMathPara>
                  </a14:m>
                  <a:endParaRPr lang="en-GB" sz="2000" dirty="0"/>
                </a:p>
              </p:txBody>
            </p:sp>
          </mc:Choice>
          <mc:Fallback xmlns="">
            <p:sp>
              <p:nvSpPr>
                <p:cNvPr id="18" name="TextBox 17">
                  <a:extLst>
                    <a:ext uri="{FF2B5EF4-FFF2-40B4-BE49-F238E27FC236}">
                      <a16:creationId xmlns:a16="http://schemas.microsoft.com/office/drawing/2014/main" id="{BB493F5F-2F99-F3C7-4945-1B5D47E4D5B1}"/>
                    </a:ext>
                  </a:extLst>
                </p:cNvPr>
                <p:cNvSpPr txBox="1">
                  <a:spLocks noRot="1" noChangeAspect="1" noMove="1" noResize="1" noEditPoints="1" noAdjustHandles="1" noChangeArrowheads="1" noChangeShapeType="1" noTextEdit="1"/>
                </p:cNvSpPr>
                <p:nvPr/>
              </p:nvSpPr>
              <p:spPr>
                <a:xfrm>
                  <a:off x="7885954" y="1990415"/>
                  <a:ext cx="542648" cy="400110"/>
                </a:xfrm>
                <a:prstGeom prst="rect">
                  <a:avLst/>
                </a:prstGeom>
                <a:blipFill>
                  <a:blip r:embed="rId7"/>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B93E6384-B696-1C7F-5B77-41AE63E5450F}"/>
                    </a:ext>
                  </a:extLst>
                </p:cNvPr>
                <p:cNvSpPr txBox="1"/>
                <p:nvPr/>
              </p:nvSpPr>
              <p:spPr>
                <a:xfrm>
                  <a:off x="7905086" y="2288179"/>
                  <a:ext cx="542648" cy="400110"/>
                </a:xfrm>
                <a:prstGeom prst="rect">
                  <a:avLst/>
                </a:prstGeom>
                <a:noFill/>
              </p:spPr>
              <p:txBody>
                <a:bodyPr wrap="none" rtlCol="0">
                  <a:spAutoFit/>
                </a:bodyPr>
                <a:lstStyle/>
                <a:p>
                  <a:pPr algn="l"/>
                  <a14:m>
                    <m:oMathPara xmlns:m="http://schemas.openxmlformats.org/officeDocument/2006/math">
                      <m:oMathParaPr>
                        <m:jc m:val="centerGroup"/>
                      </m:oMathParaPr>
                      <m:oMath xmlns:m="http://schemas.openxmlformats.org/officeDocument/2006/math">
                        <m:sSub>
                          <m:sSubPr>
                            <m:ctrlPr>
                              <a:rPr lang="en-GB" sz="2000" b="0" i="1" smtClean="0">
                                <a:latin typeface="Cambria Math" panose="02040503050406030204" pitchFamily="18" charset="0"/>
                              </a:rPr>
                            </m:ctrlPr>
                          </m:sSubPr>
                          <m:e>
                            <m:r>
                              <a:rPr lang="en-GB" sz="2000" b="0" i="1" smtClean="0">
                                <a:latin typeface="Cambria Math" panose="02040503050406030204" pitchFamily="18" charset="0"/>
                              </a:rPr>
                              <m:t>𝑤</m:t>
                            </m:r>
                          </m:e>
                          <m:sub>
                            <m:r>
                              <a:rPr lang="en-GB" sz="2000" b="0" i="1" smtClean="0">
                                <a:latin typeface="Cambria Math" panose="02040503050406030204" pitchFamily="18" charset="0"/>
                              </a:rPr>
                              <m:t>3</m:t>
                            </m:r>
                          </m:sub>
                        </m:sSub>
                      </m:oMath>
                    </m:oMathPara>
                  </a14:m>
                  <a:endParaRPr lang="en-GB" sz="2000" dirty="0"/>
                </a:p>
              </p:txBody>
            </p:sp>
          </mc:Choice>
          <mc:Fallback xmlns="">
            <p:sp>
              <p:nvSpPr>
                <p:cNvPr id="20" name="TextBox 19">
                  <a:extLst>
                    <a:ext uri="{FF2B5EF4-FFF2-40B4-BE49-F238E27FC236}">
                      <a16:creationId xmlns:a16="http://schemas.microsoft.com/office/drawing/2014/main" id="{B93E6384-B696-1C7F-5B77-41AE63E5450F}"/>
                    </a:ext>
                  </a:extLst>
                </p:cNvPr>
                <p:cNvSpPr txBox="1">
                  <a:spLocks noRot="1" noChangeAspect="1" noMove="1" noResize="1" noEditPoints="1" noAdjustHandles="1" noChangeArrowheads="1" noChangeShapeType="1" noTextEdit="1"/>
                </p:cNvSpPr>
                <p:nvPr/>
              </p:nvSpPr>
              <p:spPr>
                <a:xfrm>
                  <a:off x="7905086" y="2288179"/>
                  <a:ext cx="542648" cy="400110"/>
                </a:xfrm>
                <a:prstGeom prst="rect">
                  <a:avLst/>
                </a:prstGeom>
                <a:blipFill>
                  <a:blip r:embed="rId8"/>
                  <a:stretch>
                    <a:fillRect/>
                  </a:stretch>
                </a:blipFill>
              </p:spPr>
              <p:txBody>
                <a:bodyPr/>
                <a:lstStyle/>
                <a:p>
                  <a:r>
                    <a:rPr lang="en-GB">
                      <a:noFill/>
                    </a:rPr>
                    <a:t> </a:t>
                  </a:r>
                </a:p>
              </p:txBody>
            </p:sp>
          </mc:Fallback>
        </mc:AlternateContent>
        <p:cxnSp>
          <p:nvCxnSpPr>
            <p:cNvPr id="21" name="Straight Arrow Connector 20">
              <a:extLst>
                <a:ext uri="{FF2B5EF4-FFF2-40B4-BE49-F238E27FC236}">
                  <a16:creationId xmlns:a16="http://schemas.microsoft.com/office/drawing/2014/main" id="{A91C620A-D73E-2990-1CA8-A71A7868E685}"/>
                </a:ext>
              </a:extLst>
            </p:cNvPr>
            <p:cNvCxnSpPr/>
            <p:nvPr/>
          </p:nvCxnSpPr>
          <p:spPr>
            <a:xfrm>
              <a:off x="9337638" y="2390525"/>
              <a:ext cx="1204856" cy="0"/>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grpSp>
    </p:spTree>
    <p:custDataLst>
      <p:tags r:id="rId1"/>
    </p:custDataLst>
    <p:extLst>
      <p:ext uri="{BB962C8B-B14F-4D97-AF65-F5344CB8AC3E}">
        <p14:creationId xmlns:p14="http://schemas.microsoft.com/office/powerpoint/2010/main" val="2166045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
                                            <p:txEl>
                                              <p:pRg st="3" end="3"/>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5">
                                            <p:txEl>
                                              <p:pRg st="6" end="6"/>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graph with a line and a green line&#10;&#10;Description automatically generated with medium confidence">
            <a:extLst>
              <a:ext uri="{FF2B5EF4-FFF2-40B4-BE49-F238E27FC236}">
                <a16:creationId xmlns:a16="http://schemas.microsoft.com/office/drawing/2014/main" id="{9885D844-FC74-56B1-2F5E-C2D3E13233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60835" y="3958814"/>
            <a:ext cx="7731165" cy="2899186"/>
          </a:xfrm>
          <a:prstGeom prst="rect">
            <a:avLst/>
          </a:prstGeom>
        </p:spPr>
      </p:pic>
      <p:sp>
        <p:nvSpPr>
          <p:cNvPr id="4" name="Title 3">
            <a:extLst>
              <a:ext uri="{FF2B5EF4-FFF2-40B4-BE49-F238E27FC236}">
                <a16:creationId xmlns:a16="http://schemas.microsoft.com/office/drawing/2014/main" id="{220F0135-CC52-EB18-CB0B-5335E947DD8E}"/>
              </a:ext>
            </a:extLst>
          </p:cNvPr>
          <p:cNvSpPr>
            <a:spLocks noGrp="1"/>
          </p:cNvSpPr>
          <p:nvPr>
            <p:ph type="title"/>
          </p:nvPr>
        </p:nvSpPr>
        <p:spPr/>
        <p:txBody>
          <a:bodyPr>
            <a:normAutofit/>
          </a:bodyPr>
          <a:lstStyle/>
          <a:p>
            <a:r>
              <a:rPr lang="en-GB" dirty="0">
                <a:latin typeface="Calibri"/>
                <a:ea typeface="Calibri"/>
                <a:cs typeface="Calibri"/>
              </a:rPr>
              <a:t>Leaky integrate and fire (LIF) neuron</a:t>
            </a:r>
          </a:p>
        </p:txBody>
      </p:sp>
      <mc:AlternateContent xmlns:mc="http://schemas.openxmlformats.org/markup-compatibility/2006" xmlns:a14="http://schemas.microsoft.com/office/drawing/2010/main">
        <mc:Choice Requires="a14">
          <p:sp>
            <p:nvSpPr>
              <p:cNvPr id="5" name="Content Placeholder 4">
                <a:extLst>
                  <a:ext uri="{FF2B5EF4-FFF2-40B4-BE49-F238E27FC236}">
                    <a16:creationId xmlns:a16="http://schemas.microsoft.com/office/drawing/2014/main" id="{1357973F-A7D4-1E73-8093-5591F6BF67C6}"/>
                  </a:ext>
                </a:extLst>
              </p:cNvPr>
              <p:cNvSpPr>
                <a:spLocks noGrp="1"/>
              </p:cNvSpPr>
              <p:nvPr>
                <p:ph idx="1"/>
              </p:nvPr>
            </p:nvSpPr>
            <p:spPr/>
            <p:txBody>
              <a:bodyPr/>
              <a:lstStyle/>
              <a:p>
                <a:pPr marL="0" indent="0">
                  <a:buNone/>
                </a:pPr>
                <a:r>
                  <a:rPr lang="en-GB" dirty="0"/>
                  <a:t>Continuous evolution over time:</a:t>
                </a:r>
              </a:p>
              <a:p>
                <a:pPr marL="457200" lvl="1" indent="0">
                  <a:buNone/>
                </a:pPr>
                <a14:m>
                  <m:oMath xmlns:m="http://schemas.openxmlformats.org/officeDocument/2006/math">
                    <m:r>
                      <a:rPr lang="en-GB" i="1" smtClean="0">
                        <a:latin typeface="Cambria Math" panose="02040503050406030204" pitchFamily="18" charset="0"/>
                      </a:rPr>
                      <m:t>𝜏</m:t>
                    </m:r>
                    <m:f>
                      <m:fPr>
                        <m:ctrlPr>
                          <a:rPr lang="en-GB" i="1">
                            <a:latin typeface="Cambria Math" panose="02040503050406030204" pitchFamily="18" charset="0"/>
                          </a:rPr>
                        </m:ctrlPr>
                      </m:fPr>
                      <m:num>
                        <m:r>
                          <m:rPr>
                            <m:sty m:val="p"/>
                          </m:rPr>
                          <a:rPr lang="en-GB" smtClean="0">
                            <a:latin typeface="Cambria Math" panose="02040503050406030204" pitchFamily="18" charset="0"/>
                          </a:rPr>
                          <m:t>d</m:t>
                        </m:r>
                        <m:r>
                          <a:rPr lang="en-GB" i="1" smtClean="0">
                            <a:latin typeface="Cambria Math" panose="02040503050406030204" pitchFamily="18" charset="0"/>
                          </a:rPr>
                          <m:t>𝑣</m:t>
                        </m:r>
                      </m:num>
                      <m:den>
                        <m:r>
                          <m:rPr>
                            <m:sty m:val="p"/>
                          </m:rPr>
                          <a:rPr lang="en-GB" smtClean="0">
                            <a:latin typeface="Cambria Math" panose="02040503050406030204" pitchFamily="18" charset="0"/>
                          </a:rPr>
                          <m:t>d</m:t>
                        </m:r>
                        <m:r>
                          <a:rPr lang="en-GB" i="1" smtClean="0">
                            <a:latin typeface="Cambria Math" panose="02040503050406030204" pitchFamily="18" charset="0"/>
                          </a:rPr>
                          <m:t>𝑡</m:t>
                        </m:r>
                      </m:den>
                    </m:f>
                    <m:r>
                      <a:rPr lang="en-GB" i="1" smtClean="0">
                        <a:latin typeface="Cambria Math" panose="02040503050406030204" pitchFamily="18" charset="0"/>
                      </a:rPr>
                      <m:t>=−</m:t>
                    </m:r>
                    <m:r>
                      <a:rPr lang="en-GB" i="1" smtClean="0">
                        <a:latin typeface="Cambria Math" panose="02040503050406030204" pitchFamily="18" charset="0"/>
                      </a:rPr>
                      <m:t>𝑣</m:t>
                    </m:r>
                  </m:oMath>
                </a14:m>
                <a:r>
                  <a:rPr lang="en-GB" dirty="0"/>
                  <a:t>  </a:t>
                </a:r>
              </a:p>
              <a:p>
                <a:pPr marL="0" indent="0">
                  <a:buNone/>
                </a:pPr>
                <a:r>
                  <a:rPr lang="en-GB" dirty="0">
                    <a:solidFill>
                      <a:schemeClr val="bg1">
                        <a:lumMod val="65000"/>
                      </a:schemeClr>
                    </a:solidFill>
                  </a:rPr>
                  <a:t>On presynaptic spike index </a:t>
                </a:r>
                <a14:m>
                  <m:oMath xmlns:m="http://schemas.openxmlformats.org/officeDocument/2006/math">
                    <m:r>
                      <a:rPr lang="en-GB" b="0" i="1" smtClean="0">
                        <a:solidFill>
                          <a:schemeClr val="bg1">
                            <a:lumMod val="65000"/>
                          </a:schemeClr>
                        </a:solidFill>
                        <a:latin typeface="Cambria Math" panose="02040503050406030204" pitchFamily="18" charset="0"/>
                      </a:rPr>
                      <m:t>𝑖</m:t>
                    </m:r>
                  </m:oMath>
                </a14:m>
                <a:r>
                  <a:rPr lang="en-GB" dirty="0">
                    <a:solidFill>
                      <a:schemeClr val="bg1">
                        <a:lumMod val="65000"/>
                      </a:schemeClr>
                    </a:solidFill>
                  </a:rPr>
                  <a:t>:</a:t>
                </a:r>
              </a:p>
              <a:p>
                <a:pPr marL="457200" lvl="1" indent="0">
                  <a:buNone/>
                </a:pPr>
                <a14:m>
                  <m:oMath xmlns:m="http://schemas.openxmlformats.org/officeDocument/2006/math">
                    <m:r>
                      <a:rPr lang="en-GB" b="0" i="1" smtClean="0">
                        <a:solidFill>
                          <a:schemeClr val="bg1">
                            <a:lumMod val="65000"/>
                          </a:schemeClr>
                        </a:solidFill>
                        <a:latin typeface="Cambria Math" panose="02040503050406030204" pitchFamily="18" charset="0"/>
                      </a:rPr>
                      <m:t>𝑣</m:t>
                    </m:r>
                    <m:r>
                      <a:rPr lang="en-GB" b="0" i="1" smtClean="0">
                        <a:solidFill>
                          <a:schemeClr val="bg1">
                            <a:lumMod val="65000"/>
                          </a:schemeClr>
                        </a:solidFill>
                        <a:latin typeface="Cambria Math" panose="02040503050406030204" pitchFamily="18" charset="0"/>
                      </a:rPr>
                      <m:t>←</m:t>
                    </m:r>
                    <m:r>
                      <a:rPr lang="en-GB" b="0" i="1" smtClean="0">
                        <a:solidFill>
                          <a:schemeClr val="bg1">
                            <a:lumMod val="65000"/>
                          </a:schemeClr>
                        </a:solidFill>
                        <a:latin typeface="Cambria Math" panose="02040503050406030204" pitchFamily="18" charset="0"/>
                      </a:rPr>
                      <m:t>𝑣</m:t>
                    </m:r>
                    <m:r>
                      <a:rPr lang="en-GB" b="0" i="1" smtClean="0">
                        <a:solidFill>
                          <a:schemeClr val="bg1">
                            <a:lumMod val="65000"/>
                          </a:schemeClr>
                        </a:solidFill>
                        <a:latin typeface="Cambria Math" panose="02040503050406030204" pitchFamily="18" charset="0"/>
                      </a:rPr>
                      <m:t>+</m:t>
                    </m:r>
                    <m:sSub>
                      <m:sSubPr>
                        <m:ctrlPr>
                          <a:rPr lang="en-GB" b="0" i="1" smtClean="0">
                            <a:solidFill>
                              <a:schemeClr val="bg1">
                                <a:lumMod val="65000"/>
                              </a:schemeClr>
                            </a:solidFill>
                            <a:latin typeface="Cambria Math" panose="02040503050406030204" pitchFamily="18" charset="0"/>
                          </a:rPr>
                        </m:ctrlPr>
                      </m:sSubPr>
                      <m:e>
                        <m:r>
                          <a:rPr lang="en-GB" b="0" i="1" smtClean="0">
                            <a:solidFill>
                              <a:schemeClr val="bg1">
                                <a:lumMod val="65000"/>
                              </a:schemeClr>
                            </a:solidFill>
                            <a:latin typeface="Cambria Math" panose="02040503050406030204" pitchFamily="18" charset="0"/>
                          </a:rPr>
                          <m:t>𝑤</m:t>
                        </m:r>
                      </m:e>
                      <m:sub>
                        <m:r>
                          <a:rPr lang="en-GB" b="0" i="1" smtClean="0">
                            <a:solidFill>
                              <a:schemeClr val="bg1">
                                <a:lumMod val="65000"/>
                              </a:schemeClr>
                            </a:solidFill>
                            <a:latin typeface="Cambria Math" panose="02040503050406030204" pitchFamily="18" charset="0"/>
                          </a:rPr>
                          <m:t>𝑖</m:t>
                        </m:r>
                      </m:sub>
                    </m:sSub>
                  </m:oMath>
                </a14:m>
                <a:r>
                  <a:rPr lang="en-GB" dirty="0">
                    <a:solidFill>
                      <a:schemeClr val="bg1">
                        <a:lumMod val="65000"/>
                      </a:schemeClr>
                    </a:solidFill>
                  </a:rPr>
                  <a:t> </a:t>
                </a:r>
              </a:p>
              <a:p>
                <a:pPr marL="0" indent="0">
                  <a:buNone/>
                </a:pPr>
                <a:r>
                  <a:rPr lang="en-GB" dirty="0">
                    <a:solidFill>
                      <a:schemeClr val="bg1">
                        <a:lumMod val="65000"/>
                      </a:schemeClr>
                    </a:solidFill>
                  </a:rPr>
                  <a:t>Threshold condition, fire a spike if:</a:t>
                </a:r>
              </a:p>
              <a:p>
                <a:pPr marL="457200" lvl="1" indent="0">
                  <a:buNone/>
                </a:pPr>
                <a14:m>
                  <m:oMath xmlns:m="http://schemas.openxmlformats.org/officeDocument/2006/math">
                    <m:r>
                      <a:rPr lang="en-GB" b="0" i="1" smtClean="0">
                        <a:solidFill>
                          <a:schemeClr val="bg1">
                            <a:lumMod val="65000"/>
                          </a:schemeClr>
                        </a:solidFill>
                        <a:latin typeface="Cambria Math" panose="02040503050406030204" pitchFamily="18" charset="0"/>
                      </a:rPr>
                      <m:t>𝑣</m:t>
                    </m:r>
                    <m:r>
                      <a:rPr lang="en-GB" b="0" i="1" smtClean="0">
                        <a:solidFill>
                          <a:schemeClr val="bg1">
                            <a:lumMod val="65000"/>
                          </a:schemeClr>
                        </a:solidFill>
                        <a:latin typeface="Cambria Math" panose="02040503050406030204" pitchFamily="18" charset="0"/>
                      </a:rPr>
                      <m:t>&gt;1</m:t>
                    </m:r>
                  </m:oMath>
                </a14:m>
                <a:r>
                  <a:rPr lang="en-GB" dirty="0">
                    <a:solidFill>
                      <a:schemeClr val="bg1">
                        <a:lumMod val="65000"/>
                      </a:schemeClr>
                    </a:solidFill>
                  </a:rPr>
                  <a:t> </a:t>
                </a:r>
              </a:p>
              <a:p>
                <a:pPr marL="0" indent="0">
                  <a:buNone/>
                </a:pPr>
                <a:r>
                  <a:rPr lang="en-GB" dirty="0">
                    <a:solidFill>
                      <a:schemeClr val="bg1">
                        <a:lumMod val="65000"/>
                      </a:schemeClr>
                    </a:solidFill>
                  </a:rPr>
                  <a:t>Reset event, after a spike set:</a:t>
                </a:r>
              </a:p>
              <a:p>
                <a:pPr marL="457200" lvl="1" indent="0">
                  <a:buNone/>
                </a:pPr>
                <a14:m>
                  <m:oMath xmlns:m="http://schemas.openxmlformats.org/officeDocument/2006/math">
                    <m:r>
                      <a:rPr lang="en-GB" b="0" i="1" smtClean="0">
                        <a:solidFill>
                          <a:schemeClr val="bg1">
                            <a:lumMod val="65000"/>
                          </a:schemeClr>
                        </a:solidFill>
                        <a:latin typeface="Cambria Math" panose="02040503050406030204" pitchFamily="18" charset="0"/>
                      </a:rPr>
                      <m:t>𝑣</m:t>
                    </m:r>
                    <m:r>
                      <a:rPr lang="en-GB" b="0" i="1" smtClean="0">
                        <a:solidFill>
                          <a:schemeClr val="bg1">
                            <a:lumMod val="65000"/>
                          </a:schemeClr>
                        </a:solidFill>
                        <a:latin typeface="Cambria Math" panose="02040503050406030204" pitchFamily="18" charset="0"/>
                      </a:rPr>
                      <m:t>←0</m:t>
                    </m:r>
                  </m:oMath>
                </a14:m>
                <a:r>
                  <a:rPr lang="en-GB" dirty="0">
                    <a:solidFill>
                      <a:schemeClr val="bg1">
                        <a:lumMod val="65000"/>
                      </a:schemeClr>
                    </a:solidFill>
                  </a:rPr>
                  <a:t> </a:t>
                </a:r>
              </a:p>
            </p:txBody>
          </p:sp>
        </mc:Choice>
        <mc:Fallback xmlns="">
          <p:sp>
            <p:nvSpPr>
              <p:cNvPr id="5" name="Content Placeholder 4">
                <a:extLst>
                  <a:ext uri="{FF2B5EF4-FFF2-40B4-BE49-F238E27FC236}">
                    <a16:creationId xmlns:a16="http://schemas.microsoft.com/office/drawing/2014/main" id="{1357973F-A7D4-1E73-8093-5591F6BF67C6}"/>
                  </a:ext>
                </a:extLst>
              </p:cNvPr>
              <p:cNvSpPr>
                <a:spLocks noGrp="1" noRot="1" noChangeAspect="1" noMove="1" noResize="1" noEditPoints="1" noAdjustHandles="1" noChangeArrowheads="1" noChangeShapeType="1" noTextEdit="1"/>
              </p:cNvSpPr>
              <p:nvPr>
                <p:ph idx="1"/>
              </p:nvPr>
            </p:nvSpPr>
            <p:spPr>
              <a:blipFill>
                <a:blip r:embed="rId5"/>
                <a:stretch>
                  <a:fillRect l="-781" t="-1726"/>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EF6991C2-A229-FEF3-6022-3AC376D78DA8}"/>
                  </a:ext>
                </a:extLst>
              </p:cNvPr>
              <p:cNvSpPr txBox="1"/>
              <p:nvPr/>
            </p:nvSpPr>
            <p:spPr>
              <a:xfrm>
                <a:off x="2645128" y="1677178"/>
                <a:ext cx="3777188" cy="400110"/>
              </a:xfrm>
              <a:prstGeom prst="rect">
                <a:avLst/>
              </a:prstGeom>
              <a:noFill/>
            </p:spPr>
            <p:txBody>
              <a:bodyPr wrap="none" rtlCol="0">
                <a:spAutoFit/>
              </a:bodyPr>
              <a:lstStyle/>
              <a:p>
                <a:r>
                  <a:rPr lang="en-GB" sz="2000" b="0" dirty="0"/>
                  <a:t>Solution is </a:t>
                </a:r>
                <a14:m>
                  <m:oMath xmlns:m="http://schemas.openxmlformats.org/officeDocument/2006/math">
                    <m:r>
                      <a:rPr lang="en-GB" sz="2000" b="0" i="1" smtClean="0">
                        <a:latin typeface="Cambria Math" panose="02040503050406030204" pitchFamily="18" charset="0"/>
                      </a:rPr>
                      <m:t>𝑣</m:t>
                    </m:r>
                    <m:d>
                      <m:dPr>
                        <m:ctrlPr>
                          <a:rPr lang="en-GB" sz="2000" b="0" i="1" smtClean="0">
                            <a:latin typeface="Cambria Math" panose="02040503050406030204" pitchFamily="18" charset="0"/>
                          </a:rPr>
                        </m:ctrlPr>
                      </m:dPr>
                      <m:e>
                        <m:r>
                          <a:rPr lang="en-GB" sz="2000" b="0" i="1" smtClean="0">
                            <a:latin typeface="Cambria Math" panose="02040503050406030204" pitchFamily="18" charset="0"/>
                          </a:rPr>
                          <m:t>𝑡</m:t>
                        </m:r>
                      </m:e>
                    </m:d>
                    <m:r>
                      <a:rPr lang="en-GB" sz="2000" b="0" i="1" smtClean="0">
                        <a:latin typeface="Cambria Math" panose="02040503050406030204" pitchFamily="18" charset="0"/>
                      </a:rPr>
                      <m:t>=</m:t>
                    </m:r>
                    <m:r>
                      <a:rPr lang="en-GB" sz="2000" b="0" i="1" smtClean="0">
                        <a:latin typeface="Cambria Math" panose="02040503050406030204" pitchFamily="18" charset="0"/>
                      </a:rPr>
                      <m:t>𝑣</m:t>
                    </m:r>
                    <m:d>
                      <m:dPr>
                        <m:ctrlPr>
                          <a:rPr lang="en-GB" sz="2000" b="0" i="1" smtClean="0">
                            <a:latin typeface="Cambria Math" panose="02040503050406030204" pitchFamily="18" charset="0"/>
                          </a:rPr>
                        </m:ctrlPr>
                      </m:dPr>
                      <m:e>
                        <m:r>
                          <a:rPr lang="en-GB" sz="2000" b="0" i="1" smtClean="0">
                            <a:latin typeface="Cambria Math" panose="02040503050406030204" pitchFamily="18" charset="0"/>
                          </a:rPr>
                          <m:t>0</m:t>
                        </m:r>
                      </m:e>
                    </m:d>
                    <m:r>
                      <m:rPr>
                        <m:sty m:val="p"/>
                      </m:rPr>
                      <a:rPr lang="en-GB" sz="2000" b="0" i="0" smtClean="0">
                        <a:latin typeface="Cambria Math" panose="02040503050406030204" pitchFamily="18" charset="0"/>
                      </a:rPr>
                      <m:t>exp</m:t>
                    </m:r>
                    <m:r>
                      <a:rPr lang="en-GB" sz="2000" b="0" i="1" smtClean="0">
                        <a:latin typeface="Cambria Math" panose="02040503050406030204" pitchFamily="18" charset="0"/>
                      </a:rPr>
                      <m:t>⁡(−</m:t>
                    </m:r>
                    <m:r>
                      <a:rPr lang="en-GB" sz="2000" b="0" i="1" smtClean="0">
                        <a:latin typeface="Cambria Math" panose="02040503050406030204" pitchFamily="18" charset="0"/>
                      </a:rPr>
                      <m:t>𝑡</m:t>
                    </m:r>
                    <m:r>
                      <a:rPr lang="en-GB" sz="2000" b="0" i="1" smtClean="0">
                        <a:latin typeface="Cambria Math" panose="02040503050406030204" pitchFamily="18" charset="0"/>
                      </a:rPr>
                      <m:t>/</m:t>
                    </m:r>
                    <m:r>
                      <a:rPr lang="en-GB" sz="2000" b="0" i="1" smtClean="0">
                        <a:latin typeface="Cambria Math" panose="02040503050406030204" pitchFamily="18" charset="0"/>
                      </a:rPr>
                      <m:t>𝜏</m:t>
                    </m:r>
                    <m:r>
                      <a:rPr lang="en-GB" sz="2000" b="0" i="1" smtClean="0">
                        <a:latin typeface="Cambria Math" panose="02040503050406030204" pitchFamily="18" charset="0"/>
                      </a:rPr>
                      <m:t>)</m:t>
                    </m:r>
                  </m:oMath>
                </a14:m>
                <a:endParaRPr lang="en-GB" sz="2000" dirty="0"/>
              </a:p>
            </p:txBody>
          </p:sp>
        </mc:Choice>
        <mc:Fallback xmlns="">
          <p:sp>
            <p:nvSpPr>
              <p:cNvPr id="8" name="TextBox 7">
                <a:extLst>
                  <a:ext uri="{FF2B5EF4-FFF2-40B4-BE49-F238E27FC236}">
                    <a16:creationId xmlns:a16="http://schemas.microsoft.com/office/drawing/2014/main" id="{EF6991C2-A229-FEF3-6022-3AC376D78DA8}"/>
                  </a:ext>
                </a:extLst>
              </p:cNvPr>
              <p:cNvSpPr txBox="1">
                <a:spLocks noRot="1" noChangeAspect="1" noMove="1" noResize="1" noEditPoints="1" noAdjustHandles="1" noChangeArrowheads="1" noChangeShapeType="1" noTextEdit="1"/>
              </p:cNvSpPr>
              <p:nvPr/>
            </p:nvSpPr>
            <p:spPr>
              <a:xfrm>
                <a:off x="2645128" y="1677178"/>
                <a:ext cx="3777188" cy="400110"/>
              </a:xfrm>
              <a:prstGeom prst="rect">
                <a:avLst/>
              </a:prstGeom>
              <a:blipFill>
                <a:blip r:embed="rId6"/>
                <a:stretch>
                  <a:fillRect l="-1774" t="-7576" b="-25758"/>
                </a:stretch>
              </a:blipFill>
            </p:spPr>
            <p:txBody>
              <a:bodyPr/>
              <a:lstStyle/>
              <a:p>
                <a:r>
                  <a:rPr lang="en-GB">
                    <a:noFill/>
                  </a:rPr>
                  <a:t> </a:t>
                </a:r>
              </a:p>
            </p:txBody>
          </p:sp>
        </mc:Fallback>
      </mc:AlternateContent>
      <p:grpSp>
        <p:nvGrpSpPr>
          <p:cNvPr id="6" name="Group 5">
            <a:extLst>
              <a:ext uri="{FF2B5EF4-FFF2-40B4-BE49-F238E27FC236}">
                <a16:creationId xmlns:a16="http://schemas.microsoft.com/office/drawing/2014/main" id="{014BBCEB-A8FC-AE18-13FB-523F47AC794A}"/>
              </a:ext>
            </a:extLst>
          </p:cNvPr>
          <p:cNvGrpSpPr/>
          <p:nvPr/>
        </p:nvGrpSpPr>
        <p:grpSpPr>
          <a:xfrm>
            <a:off x="7551868" y="1681244"/>
            <a:ext cx="2990626" cy="1007045"/>
            <a:chOff x="7551868" y="1681244"/>
            <a:chExt cx="2990626" cy="1007045"/>
          </a:xfrm>
        </p:grpSpPr>
        <p:sp>
          <p:nvSpPr>
            <p:cNvPr id="9" name="Oval 8">
              <a:extLst>
                <a:ext uri="{FF2B5EF4-FFF2-40B4-BE49-F238E27FC236}">
                  <a16:creationId xmlns:a16="http://schemas.microsoft.com/office/drawing/2014/main" id="{62DF652E-D927-3507-E32E-2DB652DE4BF9}"/>
                </a:ext>
              </a:extLst>
            </p:cNvPr>
            <p:cNvSpPr/>
            <p:nvPr/>
          </p:nvSpPr>
          <p:spPr>
            <a:xfrm>
              <a:off x="8756725" y="2086983"/>
              <a:ext cx="580913" cy="580913"/>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1" name="Straight Arrow Connector 10">
              <a:extLst>
                <a:ext uri="{FF2B5EF4-FFF2-40B4-BE49-F238E27FC236}">
                  <a16:creationId xmlns:a16="http://schemas.microsoft.com/office/drawing/2014/main" id="{E47CE154-2A5D-F543-87BB-DEE2988326D3}"/>
                </a:ext>
              </a:extLst>
            </p:cNvPr>
            <p:cNvCxnSpPr/>
            <p:nvPr/>
          </p:nvCxnSpPr>
          <p:spPr>
            <a:xfrm>
              <a:off x="7551869" y="2377439"/>
              <a:ext cx="1204856" cy="0"/>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12" name="Straight Arrow Connector 11">
              <a:extLst>
                <a:ext uri="{FF2B5EF4-FFF2-40B4-BE49-F238E27FC236}">
                  <a16:creationId xmlns:a16="http://schemas.microsoft.com/office/drawing/2014/main" id="{4098E039-0F0F-526A-EDAB-0FFF06EC9CAE}"/>
                </a:ext>
              </a:extLst>
            </p:cNvPr>
            <p:cNvCxnSpPr/>
            <p:nvPr/>
          </p:nvCxnSpPr>
          <p:spPr>
            <a:xfrm>
              <a:off x="7551868" y="2667896"/>
              <a:ext cx="1204856" cy="0"/>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13" name="Straight Arrow Connector 12">
              <a:extLst>
                <a:ext uri="{FF2B5EF4-FFF2-40B4-BE49-F238E27FC236}">
                  <a16:creationId xmlns:a16="http://schemas.microsoft.com/office/drawing/2014/main" id="{DE3E53A8-440C-5BE6-211F-F7EE74546439}"/>
                </a:ext>
              </a:extLst>
            </p:cNvPr>
            <p:cNvCxnSpPr/>
            <p:nvPr/>
          </p:nvCxnSpPr>
          <p:spPr>
            <a:xfrm>
              <a:off x="7551869" y="2077288"/>
              <a:ext cx="1204856" cy="0"/>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8DB5E580-9E45-1696-1B72-17C1F8B67B01}"/>
                    </a:ext>
                  </a:extLst>
                </p:cNvPr>
                <p:cNvSpPr txBox="1"/>
                <p:nvPr/>
              </p:nvSpPr>
              <p:spPr>
                <a:xfrm>
                  <a:off x="7885954" y="1681244"/>
                  <a:ext cx="536685" cy="400110"/>
                </a:xfrm>
                <a:prstGeom prst="rect">
                  <a:avLst/>
                </a:prstGeom>
                <a:noFill/>
              </p:spPr>
              <p:txBody>
                <a:bodyPr wrap="none" rtlCol="0">
                  <a:spAutoFit/>
                </a:bodyPr>
                <a:lstStyle/>
                <a:p>
                  <a:pPr algn="l"/>
                  <a14:m>
                    <m:oMathPara xmlns:m="http://schemas.openxmlformats.org/officeDocument/2006/math">
                      <m:oMathParaPr>
                        <m:jc m:val="centerGroup"/>
                      </m:oMathParaPr>
                      <m:oMath xmlns:m="http://schemas.openxmlformats.org/officeDocument/2006/math">
                        <m:sSub>
                          <m:sSubPr>
                            <m:ctrlPr>
                              <a:rPr lang="en-GB" sz="2000" b="0" i="1" smtClean="0">
                                <a:latin typeface="Cambria Math" panose="02040503050406030204" pitchFamily="18" charset="0"/>
                              </a:rPr>
                            </m:ctrlPr>
                          </m:sSubPr>
                          <m:e>
                            <m:r>
                              <a:rPr lang="en-GB" sz="2000" b="0" i="1" smtClean="0">
                                <a:latin typeface="Cambria Math" panose="02040503050406030204" pitchFamily="18" charset="0"/>
                              </a:rPr>
                              <m:t>𝑤</m:t>
                            </m:r>
                          </m:e>
                          <m:sub>
                            <m:r>
                              <a:rPr lang="en-GB" sz="2000" b="0" i="1" smtClean="0">
                                <a:latin typeface="Cambria Math" panose="02040503050406030204" pitchFamily="18" charset="0"/>
                              </a:rPr>
                              <m:t>1</m:t>
                            </m:r>
                          </m:sub>
                        </m:sSub>
                      </m:oMath>
                    </m:oMathPara>
                  </a14:m>
                  <a:endParaRPr lang="en-GB" sz="2000" dirty="0"/>
                </a:p>
              </p:txBody>
            </p:sp>
          </mc:Choice>
          <mc:Fallback xmlns="">
            <p:sp>
              <p:nvSpPr>
                <p:cNvPr id="14" name="TextBox 13">
                  <a:extLst>
                    <a:ext uri="{FF2B5EF4-FFF2-40B4-BE49-F238E27FC236}">
                      <a16:creationId xmlns:a16="http://schemas.microsoft.com/office/drawing/2014/main" id="{8DB5E580-9E45-1696-1B72-17C1F8B67B01}"/>
                    </a:ext>
                  </a:extLst>
                </p:cNvPr>
                <p:cNvSpPr txBox="1">
                  <a:spLocks noRot="1" noChangeAspect="1" noMove="1" noResize="1" noEditPoints="1" noAdjustHandles="1" noChangeArrowheads="1" noChangeShapeType="1" noTextEdit="1"/>
                </p:cNvSpPr>
                <p:nvPr/>
              </p:nvSpPr>
              <p:spPr>
                <a:xfrm>
                  <a:off x="7885954" y="1681244"/>
                  <a:ext cx="536685" cy="400110"/>
                </a:xfrm>
                <a:prstGeom prst="rect">
                  <a:avLst/>
                </a:prstGeom>
                <a:blipFill>
                  <a:blip r:embed="rId7"/>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59486476-C2B5-186A-A134-51490D08C218}"/>
                    </a:ext>
                  </a:extLst>
                </p:cNvPr>
                <p:cNvSpPr txBox="1"/>
                <p:nvPr/>
              </p:nvSpPr>
              <p:spPr>
                <a:xfrm>
                  <a:off x="7885954" y="1990415"/>
                  <a:ext cx="542648" cy="400110"/>
                </a:xfrm>
                <a:prstGeom prst="rect">
                  <a:avLst/>
                </a:prstGeom>
                <a:noFill/>
              </p:spPr>
              <p:txBody>
                <a:bodyPr wrap="none" rtlCol="0">
                  <a:spAutoFit/>
                </a:bodyPr>
                <a:lstStyle/>
                <a:p>
                  <a:pPr algn="l"/>
                  <a14:m>
                    <m:oMathPara xmlns:m="http://schemas.openxmlformats.org/officeDocument/2006/math">
                      <m:oMathParaPr>
                        <m:jc m:val="centerGroup"/>
                      </m:oMathParaPr>
                      <m:oMath xmlns:m="http://schemas.openxmlformats.org/officeDocument/2006/math">
                        <m:sSub>
                          <m:sSubPr>
                            <m:ctrlPr>
                              <a:rPr lang="en-GB" sz="2000" b="0" i="1" smtClean="0">
                                <a:latin typeface="Cambria Math" panose="02040503050406030204" pitchFamily="18" charset="0"/>
                              </a:rPr>
                            </m:ctrlPr>
                          </m:sSubPr>
                          <m:e>
                            <m:r>
                              <a:rPr lang="en-GB" sz="2000" b="0" i="1" smtClean="0">
                                <a:latin typeface="Cambria Math" panose="02040503050406030204" pitchFamily="18" charset="0"/>
                              </a:rPr>
                              <m:t>𝑤</m:t>
                            </m:r>
                          </m:e>
                          <m:sub>
                            <m:r>
                              <a:rPr lang="en-GB" sz="2000" b="0" i="1" smtClean="0">
                                <a:latin typeface="Cambria Math" panose="02040503050406030204" pitchFamily="18" charset="0"/>
                              </a:rPr>
                              <m:t>2</m:t>
                            </m:r>
                          </m:sub>
                        </m:sSub>
                      </m:oMath>
                    </m:oMathPara>
                  </a14:m>
                  <a:endParaRPr lang="en-GB" sz="2000" dirty="0"/>
                </a:p>
              </p:txBody>
            </p:sp>
          </mc:Choice>
          <mc:Fallback xmlns="">
            <p:sp>
              <p:nvSpPr>
                <p:cNvPr id="16" name="TextBox 15">
                  <a:extLst>
                    <a:ext uri="{FF2B5EF4-FFF2-40B4-BE49-F238E27FC236}">
                      <a16:creationId xmlns:a16="http://schemas.microsoft.com/office/drawing/2014/main" id="{59486476-C2B5-186A-A134-51490D08C218}"/>
                    </a:ext>
                  </a:extLst>
                </p:cNvPr>
                <p:cNvSpPr txBox="1">
                  <a:spLocks noRot="1" noChangeAspect="1" noMove="1" noResize="1" noEditPoints="1" noAdjustHandles="1" noChangeArrowheads="1" noChangeShapeType="1" noTextEdit="1"/>
                </p:cNvSpPr>
                <p:nvPr/>
              </p:nvSpPr>
              <p:spPr>
                <a:xfrm>
                  <a:off x="7885954" y="1990415"/>
                  <a:ext cx="542648" cy="400110"/>
                </a:xfrm>
                <a:prstGeom prst="rect">
                  <a:avLst/>
                </a:prstGeom>
                <a:blipFill>
                  <a:blip r:embed="rId8"/>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F08F330E-5A0B-1D0B-7AFB-D5624B7A73DF}"/>
                    </a:ext>
                  </a:extLst>
                </p:cNvPr>
                <p:cNvSpPr txBox="1"/>
                <p:nvPr/>
              </p:nvSpPr>
              <p:spPr>
                <a:xfrm>
                  <a:off x="7905086" y="2288179"/>
                  <a:ext cx="542648" cy="400110"/>
                </a:xfrm>
                <a:prstGeom prst="rect">
                  <a:avLst/>
                </a:prstGeom>
                <a:noFill/>
              </p:spPr>
              <p:txBody>
                <a:bodyPr wrap="none" rtlCol="0">
                  <a:spAutoFit/>
                </a:bodyPr>
                <a:lstStyle/>
                <a:p>
                  <a:pPr algn="l"/>
                  <a14:m>
                    <m:oMathPara xmlns:m="http://schemas.openxmlformats.org/officeDocument/2006/math">
                      <m:oMathParaPr>
                        <m:jc m:val="centerGroup"/>
                      </m:oMathParaPr>
                      <m:oMath xmlns:m="http://schemas.openxmlformats.org/officeDocument/2006/math">
                        <m:sSub>
                          <m:sSubPr>
                            <m:ctrlPr>
                              <a:rPr lang="en-GB" sz="2000" b="0" i="1" smtClean="0">
                                <a:latin typeface="Cambria Math" panose="02040503050406030204" pitchFamily="18" charset="0"/>
                              </a:rPr>
                            </m:ctrlPr>
                          </m:sSubPr>
                          <m:e>
                            <m:r>
                              <a:rPr lang="en-GB" sz="2000" b="0" i="1" smtClean="0">
                                <a:latin typeface="Cambria Math" panose="02040503050406030204" pitchFamily="18" charset="0"/>
                              </a:rPr>
                              <m:t>𝑤</m:t>
                            </m:r>
                          </m:e>
                          <m:sub>
                            <m:r>
                              <a:rPr lang="en-GB" sz="2000" b="0" i="1" smtClean="0">
                                <a:latin typeface="Cambria Math" panose="02040503050406030204" pitchFamily="18" charset="0"/>
                              </a:rPr>
                              <m:t>3</m:t>
                            </m:r>
                          </m:sub>
                        </m:sSub>
                      </m:oMath>
                    </m:oMathPara>
                  </a14:m>
                  <a:endParaRPr lang="en-GB" sz="2000" dirty="0"/>
                </a:p>
              </p:txBody>
            </p:sp>
          </mc:Choice>
          <mc:Fallback xmlns="">
            <p:sp>
              <p:nvSpPr>
                <p:cNvPr id="17" name="TextBox 16">
                  <a:extLst>
                    <a:ext uri="{FF2B5EF4-FFF2-40B4-BE49-F238E27FC236}">
                      <a16:creationId xmlns:a16="http://schemas.microsoft.com/office/drawing/2014/main" id="{F08F330E-5A0B-1D0B-7AFB-D5624B7A73DF}"/>
                    </a:ext>
                  </a:extLst>
                </p:cNvPr>
                <p:cNvSpPr txBox="1">
                  <a:spLocks noRot="1" noChangeAspect="1" noMove="1" noResize="1" noEditPoints="1" noAdjustHandles="1" noChangeArrowheads="1" noChangeShapeType="1" noTextEdit="1"/>
                </p:cNvSpPr>
                <p:nvPr/>
              </p:nvSpPr>
              <p:spPr>
                <a:xfrm>
                  <a:off x="7905086" y="2288179"/>
                  <a:ext cx="542648" cy="400110"/>
                </a:xfrm>
                <a:prstGeom prst="rect">
                  <a:avLst/>
                </a:prstGeom>
                <a:blipFill>
                  <a:blip r:embed="rId9"/>
                  <a:stretch>
                    <a:fillRect/>
                  </a:stretch>
                </a:blipFill>
              </p:spPr>
              <p:txBody>
                <a:bodyPr/>
                <a:lstStyle/>
                <a:p>
                  <a:r>
                    <a:rPr lang="en-GB">
                      <a:noFill/>
                    </a:rPr>
                    <a:t> </a:t>
                  </a:r>
                </a:p>
              </p:txBody>
            </p:sp>
          </mc:Fallback>
        </mc:AlternateContent>
        <p:cxnSp>
          <p:nvCxnSpPr>
            <p:cNvPr id="18" name="Straight Arrow Connector 17">
              <a:extLst>
                <a:ext uri="{FF2B5EF4-FFF2-40B4-BE49-F238E27FC236}">
                  <a16:creationId xmlns:a16="http://schemas.microsoft.com/office/drawing/2014/main" id="{8AD1A74D-4A94-75C2-DF2F-C47BA2EEFC9A}"/>
                </a:ext>
              </a:extLst>
            </p:cNvPr>
            <p:cNvCxnSpPr/>
            <p:nvPr/>
          </p:nvCxnSpPr>
          <p:spPr>
            <a:xfrm>
              <a:off x="9337638" y="2390525"/>
              <a:ext cx="1204856" cy="0"/>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grpSp>
    </p:spTree>
    <p:custDataLst>
      <p:tags r:id="rId1"/>
    </p:custDataLst>
    <p:extLst>
      <p:ext uri="{BB962C8B-B14F-4D97-AF65-F5344CB8AC3E}">
        <p14:creationId xmlns:p14="http://schemas.microsoft.com/office/powerpoint/2010/main" val="527879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20F0135-CC52-EB18-CB0B-5335E947DD8E}"/>
              </a:ext>
            </a:extLst>
          </p:cNvPr>
          <p:cNvSpPr>
            <a:spLocks noGrp="1"/>
          </p:cNvSpPr>
          <p:nvPr>
            <p:ph type="title"/>
          </p:nvPr>
        </p:nvSpPr>
        <p:spPr/>
        <p:txBody>
          <a:bodyPr>
            <a:normAutofit/>
          </a:bodyPr>
          <a:lstStyle/>
          <a:p>
            <a:r>
              <a:rPr lang="en-GB" dirty="0">
                <a:latin typeface="Calibri"/>
                <a:ea typeface="Calibri"/>
                <a:cs typeface="Calibri"/>
              </a:rPr>
              <a:t>Training SNNs: What we want to do</a:t>
            </a:r>
          </a:p>
        </p:txBody>
      </p:sp>
      <mc:AlternateContent xmlns:mc="http://schemas.openxmlformats.org/markup-compatibility/2006" xmlns:a14="http://schemas.microsoft.com/office/drawing/2010/main">
        <mc:Choice Requires="a14">
          <p:sp>
            <p:nvSpPr>
              <p:cNvPr id="5" name="Content Placeholder 4">
                <a:extLst>
                  <a:ext uri="{FF2B5EF4-FFF2-40B4-BE49-F238E27FC236}">
                    <a16:creationId xmlns:a16="http://schemas.microsoft.com/office/drawing/2014/main" id="{1357973F-A7D4-1E73-8093-5591F6BF67C6}"/>
                  </a:ext>
                </a:extLst>
              </p:cNvPr>
              <p:cNvSpPr>
                <a:spLocks noGrp="1"/>
              </p:cNvSpPr>
              <p:nvPr>
                <p:ph idx="1"/>
              </p:nvPr>
            </p:nvSpPr>
            <p:spPr/>
            <p:txBody>
              <a:bodyPr>
                <a:noAutofit/>
              </a:bodyPr>
              <a:lstStyle/>
              <a:p>
                <a:pPr marL="0" indent="0">
                  <a:buNone/>
                </a:pPr>
                <a:r>
                  <a:rPr lang="en-GB" dirty="0">
                    <a:solidFill>
                      <a:srgbClr val="0070C0"/>
                    </a:solidFill>
                  </a:rPr>
                  <a:t>Gradient descent for artificial neural networks</a:t>
                </a:r>
              </a:p>
              <a:p>
                <a:pPr marL="0" indent="0">
                  <a:buNone/>
                </a:pPr>
                <a:endParaRPr lang="en-GB" sz="500" dirty="0"/>
              </a:p>
              <a:p>
                <a:pPr marL="0" indent="0">
                  <a:buNone/>
                </a:pPr>
                <a:r>
                  <a:rPr lang="en-GB" dirty="0"/>
                  <a:t>Write neural network as </a:t>
                </a:r>
                <a14:m>
                  <m:oMath xmlns:m="http://schemas.openxmlformats.org/officeDocument/2006/math">
                    <m:r>
                      <a:rPr lang="en-GB" b="1" i="1" smtClean="0">
                        <a:latin typeface="Cambria Math" panose="02040503050406030204" pitchFamily="18" charset="0"/>
                      </a:rPr>
                      <m:t>𝒚</m:t>
                    </m:r>
                    <m:r>
                      <a:rPr lang="en-GB" b="0" i="1" smtClean="0">
                        <a:latin typeface="Cambria Math" panose="02040503050406030204" pitchFamily="18" charset="0"/>
                      </a:rPr>
                      <m:t>=</m:t>
                    </m:r>
                    <m:r>
                      <a:rPr lang="en-GB" b="0" i="1" smtClean="0">
                        <a:latin typeface="Cambria Math" panose="02040503050406030204" pitchFamily="18" charset="0"/>
                      </a:rPr>
                      <m:t>𝑓</m:t>
                    </m:r>
                    <m:r>
                      <a:rPr lang="en-GB" b="0" i="1" smtClean="0">
                        <a:latin typeface="Cambria Math" panose="02040503050406030204" pitchFamily="18" charset="0"/>
                      </a:rPr>
                      <m:t>(</m:t>
                    </m:r>
                    <m:r>
                      <a:rPr lang="en-GB" b="1" i="1" smtClean="0">
                        <a:latin typeface="Cambria Math" panose="02040503050406030204" pitchFamily="18" charset="0"/>
                      </a:rPr>
                      <m:t>𝒙</m:t>
                    </m:r>
                    <m:r>
                      <a:rPr lang="en-GB" b="0" i="1" smtClean="0">
                        <a:latin typeface="Cambria Math" panose="02040503050406030204" pitchFamily="18" charset="0"/>
                      </a:rPr>
                      <m:t>,</m:t>
                    </m:r>
                    <m:r>
                      <a:rPr lang="en-GB" b="1" i="1" smtClean="0">
                        <a:latin typeface="Cambria Math" panose="02040503050406030204" pitchFamily="18" charset="0"/>
                      </a:rPr>
                      <m:t>𝜽</m:t>
                    </m:r>
                    <m:r>
                      <a:rPr lang="en-GB" b="0" i="1" smtClean="0">
                        <a:latin typeface="Cambria Math" panose="02040503050406030204" pitchFamily="18" charset="0"/>
                      </a:rPr>
                      <m:t>)</m:t>
                    </m:r>
                  </m:oMath>
                </a14:m>
                <a:endParaRPr lang="en-GB" dirty="0"/>
              </a:p>
              <a:p>
                <a:pPr marL="457200" lvl="1" indent="0">
                  <a:buNone/>
                </a:pPr>
                <a:r>
                  <a:rPr lang="en-GB" dirty="0"/>
                  <a:t>Parameters </a:t>
                </a:r>
                <a14:m>
                  <m:oMath xmlns:m="http://schemas.openxmlformats.org/officeDocument/2006/math">
                    <m:r>
                      <a:rPr lang="en-GB" b="1" i="1" smtClean="0">
                        <a:latin typeface="Cambria Math" panose="02040503050406030204" pitchFamily="18" charset="0"/>
                      </a:rPr>
                      <m:t>𝜽</m:t>
                    </m:r>
                  </m:oMath>
                </a14:m>
                <a:endParaRPr lang="en-GB" b="1" dirty="0"/>
              </a:p>
              <a:p>
                <a:pPr marL="457200" lvl="1" indent="0">
                  <a:buNone/>
                </a:pPr>
                <a:r>
                  <a:rPr lang="en-GB" dirty="0"/>
                  <a:t>Input </a:t>
                </a:r>
                <a14:m>
                  <m:oMath xmlns:m="http://schemas.openxmlformats.org/officeDocument/2006/math">
                    <m:r>
                      <a:rPr lang="en-GB" b="1" i="1" smtClean="0">
                        <a:latin typeface="Cambria Math" panose="02040503050406030204" pitchFamily="18" charset="0"/>
                      </a:rPr>
                      <m:t>𝒙</m:t>
                    </m:r>
                  </m:oMath>
                </a14:m>
                <a:r>
                  <a:rPr lang="en-GB" dirty="0"/>
                  <a:t> leading to output </a:t>
                </a:r>
                <a14:m>
                  <m:oMath xmlns:m="http://schemas.openxmlformats.org/officeDocument/2006/math">
                    <m:r>
                      <a:rPr lang="en-GB" b="1" i="1" smtClean="0">
                        <a:latin typeface="Cambria Math" panose="02040503050406030204" pitchFamily="18" charset="0"/>
                      </a:rPr>
                      <m:t>𝒚</m:t>
                    </m:r>
                  </m:oMath>
                </a14:m>
                <a:endParaRPr lang="en-GB" dirty="0"/>
              </a:p>
              <a:p>
                <a:pPr marL="0" indent="0">
                  <a:buNone/>
                </a:pPr>
                <a:r>
                  <a:rPr lang="en-GB" dirty="0"/>
                  <a:t>Want to minimise loss:</a:t>
                </a:r>
              </a:p>
              <a:p>
                <a:pPr marL="457200" lvl="1" indent="0">
                  <a:buNone/>
                </a:pPr>
                <a:r>
                  <a:rPr lang="en-GB" dirty="0"/>
                  <a:t>Loss function </a:t>
                </a:r>
                <a14:m>
                  <m:oMath xmlns:m="http://schemas.openxmlformats.org/officeDocument/2006/math">
                    <m:r>
                      <a:rPr lang="en-GB" i="1" smtClean="0">
                        <a:latin typeface="Cambria Math" panose="02040503050406030204" pitchFamily="18" charset="0"/>
                        <a:ea typeface="Cambria Math" panose="02040503050406030204" pitchFamily="18" charset="0"/>
                      </a:rPr>
                      <m:t>ℒ</m:t>
                    </m:r>
                    <m:r>
                      <a:rPr lang="en-GB" b="0" i="1" smtClean="0">
                        <a:latin typeface="Cambria Math" panose="02040503050406030204" pitchFamily="18" charset="0"/>
                        <a:ea typeface="Cambria Math" panose="02040503050406030204" pitchFamily="18" charset="0"/>
                      </a:rPr>
                      <m:t>(</m:t>
                    </m:r>
                    <m:r>
                      <a:rPr lang="en-GB" b="1" i="1" smtClean="0">
                        <a:latin typeface="Cambria Math" panose="02040503050406030204" pitchFamily="18" charset="0"/>
                        <a:ea typeface="Cambria Math" panose="02040503050406030204" pitchFamily="18" charset="0"/>
                      </a:rPr>
                      <m:t>𝒚</m:t>
                    </m:r>
                    <m:r>
                      <a:rPr lang="en-GB" b="0" i="1" smtClean="0">
                        <a:latin typeface="Cambria Math" panose="02040503050406030204" pitchFamily="18" charset="0"/>
                        <a:ea typeface="Cambria Math" panose="02040503050406030204" pitchFamily="18" charset="0"/>
                      </a:rPr>
                      <m:t>,</m:t>
                    </m:r>
                    <m:sSup>
                      <m:sSupPr>
                        <m:ctrlPr>
                          <a:rPr lang="en-GB" b="0" i="1" smtClean="0">
                            <a:latin typeface="Cambria Math" panose="02040503050406030204" pitchFamily="18" charset="0"/>
                            <a:ea typeface="Cambria Math" panose="02040503050406030204" pitchFamily="18" charset="0"/>
                          </a:rPr>
                        </m:ctrlPr>
                      </m:sSupPr>
                      <m:e>
                        <m:r>
                          <a:rPr lang="en-GB" b="1" i="1" smtClean="0">
                            <a:latin typeface="Cambria Math" panose="02040503050406030204" pitchFamily="18" charset="0"/>
                            <a:ea typeface="Cambria Math" panose="02040503050406030204" pitchFamily="18" charset="0"/>
                          </a:rPr>
                          <m:t>𝒚</m:t>
                        </m:r>
                      </m:e>
                      <m:sup>
                        <m:r>
                          <a:rPr lang="en-GB" b="0" i="1" smtClean="0">
                            <a:latin typeface="Cambria Math" panose="02040503050406030204" pitchFamily="18" charset="0"/>
                            <a:ea typeface="Cambria Math" panose="02040503050406030204" pitchFamily="18" charset="0"/>
                          </a:rPr>
                          <m:t>∗</m:t>
                        </m:r>
                      </m:sup>
                    </m:sSup>
                    <m:r>
                      <a:rPr lang="en-GB" b="0" i="1" smtClean="0">
                        <a:latin typeface="Cambria Math" panose="02040503050406030204" pitchFamily="18" charset="0"/>
                        <a:ea typeface="Cambria Math" panose="02040503050406030204" pitchFamily="18" charset="0"/>
                      </a:rPr>
                      <m:t>)</m:t>
                    </m:r>
                  </m:oMath>
                </a14:m>
                <a:endParaRPr lang="en-GB" dirty="0"/>
              </a:p>
              <a:p>
                <a:pPr marL="457200" lvl="1" indent="0">
                  <a:buNone/>
                </a:pPr>
                <a:r>
                  <a:rPr lang="en-GB" dirty="0"/>
                  <a:t>Desired output </a:t>
                </a:r>
                <a14:m>
                  <m:oMath xmlns:m="http://schemas.openxmlformats.org/officeDocument/2006/math">
                    <m:sSup>
                      <m:sSupPr>
                        <m:ctrlPr>
                          <a:rPr lang="en-GB" b="0" i="1" smtClean="0">
                            <a:latin typeface="Cambria Math" panose="02040503050406030204" pitchFamily="18" charset="0"/>
                          </a:rPr>
                        </m:ctrlPr>
                      </m:sSupPr>
                      <m:e>
                        <m:r>
                          <a:rPr lang="en-GB" b="1" i="1" smtClean="0">
                            <a:latin typeface="Cambria Math" panose="02040503050406030204" pitchFamily="18" charset="0"/>
                          </a:rPr>
                          <m:t>𝒚</m:t>
                        </m:r>
                      </m:e>
                      <m:sup>
                        <m:r>
                          <a:rPr lang="en-GB" b="0" i="1" smtClean="0">
                            <a:latin typeface="Cambria Math" panose="02040503050406030204" pitchFamily="18" charset="0"/>
                          </a:rPr>
                          <m:t>∗</m:t>
                        </m:r>
                      </m:sup>
                    </m:sSup>
                  </m:oMath>
                </a14:m>
                <a:endParaRPr lang="en-GB" dirty="0"/>
              </a:p>
              <a:p>
                <a:pPr marL="457200" lvl="1" indent="0">
                  <a:buNone/>
                </a:pPr>
                <a14:m>
                  <m:oMath xmlns:m="http://schemas.openxmlformats.org/officeDocument/2006/math">
                    <m:sSup>
                      <m:sSupPr>
                        <m:ctrlPr>
                          <a:rPr lang="en-GB" b="0" i="1" smtClean="0">
                            <a:latin typeface="Cambria Math" panose="02040503050406030204" pitchFamily="18" charset="0"/>
                          </a:rPr>
                        </m:ctrlPr>
                      </m:sSupPr>
                      <m:e>
                        <m:r>
                          <a:rPr lang="en-GB" b="1" i="1" smtClean="0">
                            <a:latin typeface="Cambria Math" panose="02040503050406030204" pitchFamily="18" charset="0"/>
                          </a:rPr>
                          <m:t>𝜽</m:t>
                        </m:r>
                      </m:e>
                      <m:sup>
                        <m:r>
                          <a:rPr lang="en-GB" b="0" i="1" smtClean="0">
                            <a:latin typeface="Cambria Math" panose="02040503050406030204" pitchFamily="18" charset="0"/>
                          </a:rPr>
                          <m:t>∗</m:t>
                        </m:r>
                      </m:sup>
                    </m:sSup>
                    <m:r>
                      <a:rPr lang="en-GB" b="0" i="1" smtClean="0">
                        <a:latin typeface="Cambria Math" panose="02040503050406030204" pitchFamily="18" charset="0"/>
                      </a:rPr>
                      <m:t>=</m:t>
                    </m:r>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arg</m:t>
                        </m:r>
                      </m:fName>
                      <m:e>
                        <m:func>
                          <m:funcPr>
                            <m:ctrlPr>
                              <a:rPr lang="en-GB" b="0" i="1" smtClean="0">
                                <a:latin typeface="Cambria Math" panose="02040503050406030204" pitchFamily="18" charset="0"/>
                              </a:rPr>
                            </m:ctrlPr>
                          </m:funcPr>
                          <m:fName>
                            <m:limLow>
                              <m:limLowPr>
                                <m:ctrlPr>
                                  <a:rPr lang="en-GB" b="0" i="1" smtClean="0">
                                    <a:latin typeface="Cambria Math" panose="02040503050406030204" pitchFamily="18" charset="0"/>
                                  </a:rPr>
                                </m:ctrlPr>
                              </m:limLowPr>
                              <m:e>
                                <m:r>
                                  <m:rPr>
                                    <m:sty m:val="p"/>
                                  </m:rPr>
                                  <a:rPr lang="en-GB" b="0" i="0" smtClean="0">
                                    <a:latin typeface="Cambria Math" panose="02040503050406030204" pitchFamily="18" charset="0"/>
                                  </a:rPr>
                                  <m:t>min</m:t>
                                </m:r>
                              </m:e>
                              <m:lim>
                                <m:r>
                                  <a:rPr lang="en-GB" b="1" i="1" smtClean="0">
                                    <a:latin typeface="Cambria Math" panose="02040503050406030204" pitchFamily="18" charset="0"/>
                                  </a:rPr>
                                  <m:t>𝜽</m:t>
                                </m:r>
                              </m:lim>
                            </m:limLow>
                          </m:fName>
                          <m:e>
                            <m:r>
                              <a:rPr lang="en-GB" i="1">
                                <a:latin typeface="Cambria Math" panose="02040503050406030204" pitchFamily="18" charset="0"/>
                                <a:ea typeface="Cambria Math" panose="02040503050406030204" pitchFamily="18" charset="0"/>
                              </a:rPr>
                              <m:t>ℒ</m:t>
                            </m:r>
                            <m:r>
                              <a:rPr lang="en-GB" b="0" i="1" smtClean="0">
                                <a:latin typeface="Cambria Math" panose="02040503050406030204" pitchFamily="18" charset="0"/>
                                <a:ea typeface="Cambria Math" panose="02040503050406030204" pitchFamily="18" charset="0"/>
                              </a:rPr>
                              <m:t>(</m:t>
                            </m:r>
                            <m:r>
                              <a:rPr lang="en-GB" b="0" i="1" smtClean="0">
                                <a:latin typeface="Cambria Math" panose="02040503050406030204" pitchFamily="18" charset="0"/>
                                <a:ea typeface="Cambria Math" panose="02040503050406030204" pitchFamily="18" charset="0"/>
                              </a:rPr>
                              <m:t>𝑓</m:t>
                            </m:r>
                            <m:d>
                              <m:dPr>
                                <m:ctrlPr>
                                  <a:rPr lang="en-GB" b="0" i="1" smtClean="0">
                                    <a:latin typeface="Cambria Math" panose="02040503050406030204" pitchFamily="18" charset="0"/>
                                    <a:ea typeface="Cambria Math" panose="02040503050406030204" pitchFamily="18" charset="0"/>
                                  </a:rPr>
                                </m:ctrlPr>
                              </m:dPr>
                              <m:e>
                                <m:r>
                                  <a:rPr lang="en-GB" b="1" i="1" smtClean="0">
                                    <a:latin typeface="Cambria Math" panose="02040503050406030204" pitchFamily="18" charset="0"/>
                                    <a:ea typeface="Cambria Math" panose="02040503050406030204" pitchFamily="18" charset="0"/>
                                  </a:rPr>
                                  <m:t>𝒙</m:t>
                                </m:r>
                                <m:r>
                                  <a:rPr lang="en-GB" b="0" i="1" smtClean="0">
                                    <a:latin typeface="Cambria Math" panose="02040503050406030204" pitchFamily="18" charset="0"/>
                                    <a:ea typeface="Cambria Math" panose="02040503050406030204" pitchFamily="18" charset="0"/>
                                  </a:rPr>
                                  <m:t>,</m:t>
                                </m:r>
                                <m:r>
                                  <a:rPr lang="en-GB" b="1" i="1" smtClean="0">
                                    <a:latin typeface="Cambria Math" panose="02040503050406030204" pitchFamily="18" charset="0"/>
                                    <a:ea typeface="Cambria Math" panose="02040503050406030204" pitchFamily="18" charset="0"/>
                                  </a:rPr>
                                  <m:t>𝜽</m:t>
                                </m:r>
                              </m:e>
                            </m:d>
                            <m:r>
                              <a:rPr lang="en-GB" b="0" i="1" smtClean="0">
                                <a:latin typeface="Cambria Math" panose="02040503050406030204" pitchFamily="18" charset="0"/>
                                <a:ea typeface="Cambria Math" panose="02040503050406030204" pitchFamily="18" charset="0"/>
                              </a:rPr>
                              <m:t>,</m:t>
                            </m:r>
                            <m:sSup>
                              <m:sSupPr>
                                <m:ctrlPr>
                                  <a:rPr lang="en-GB" b="0" i="1" smtClean="0">
                                    <a:latin typeface="Cambria Math" panose="02040503050406030204" pitchFamily="18" charset="0"/>
                                    <a:ea typeface="Cambria Math" panose="02040503050406030204" pitchFamily="18" charset="0"/>
                                  </a:rPr>
                                </m:ctrlPr>
                              </m:sSupPr>
                              <m:e>
                                <m:r>
                                  <a:rPr lang="en-GB" b="1" i="1" smtClean="0">
                                    <a:latin typeface="Cambria Math" panose="02040503050406030204" pitchFamily="18" charset="0"/>
                                    <a:ea typeface="Cambria Math" panose="02040503050406030204" pitchFamily="18" charset="0"/>
                                  </a:rPr>
                                  <m:t>𝒚</m:t>
                                </m:r>
                              </m:e>
                              <m:sup>
                                <m:r>
                                  <a:rPr lang="en-GB" b="0" i="1" smtClean="0">
                                    <a:latin typeface="Cambria Math" panose="02040503050406030204" pitchFamily="18" charset="0"/>
                                    <a:ea typeface="Cambria Math" panose="02040503050406030204" pitchFamily="18" charset="0"/>
                                  </a:rPr>
                                  <m:t>∗</m:t>
                                </m:r>
                              </m:sup>
                            </m:sSup>
                            <m:r>
                              <a:rPr lang="en-GB" b="0" i="1" smtClean="0">
                                <a:latin typeface="Cambria Math" panose="02040503050406030204" pitchFamily="18" charset="0"/>
                                <a:ea typeface="Cambria Math" panose="02040503050406030204" pitchFamily="18" charset="0"/>
                              </a:rPr>
                              <m:t>)</m:t>
                            </m:r>
                          </m:e>
                        </m:func>
                      </m:e>
                    </m:func>
                  </m:oMath>
                </a14:m>
                <a:r>
                  <a:rPr lang="en-GB" dirty="0"/>
                  <a:t> </a:t>
                </a:r>
              </a:p>
              <a:p>
                <a:pPr marL="0" indent="0">
                  <a:buNone/>
                </a:pPr>
                <a:r>
                  <a:rPr lang="en-GB" dirty="0"/>
                  <a:t>Gradient descent:</a:t>
                </a:r>
              </a:p>
              <a:p>
                <a:pPr marL="457200" lvl="1" indent="0">
                  <a:buNone/>
                </a:pPr>
                <a14:m>
                  <m:oMath xmlns:m="http://schemas.openxmlformats.org/officeDocument/2006/math">
                    <m:r>
                      <a:rPr lang="en-GB" b="1" i="1" smtClean="0">
                        <a:latin typeface="Cambria Math" panose="02040503050406030204" pitchFamily="18" charset="0"/>
                      </a:rPr>
                      <m:t>𝜽</m:t>
                    </m:r>
                    <m:r>
                      <a:rPr lang="en-GB" b="0" i="1" smtClean="0">
                        <a:latin typeface="Cambria Math" panose="02040503050406030204" pitchFamily="18" charset="0"/>
                      </a:rPr>
                      <m:t>←</m:t>
                    </m:r>
                    <m:r>
                      <a:rPr lang="en-GB" b="1" i="1" smtClean="0">
                        <a:latin typeface="Cambria Math" panose="02040503050406030204" pitchFamily="18" charset="0"/>
                      </a:rPr>
                      <m:t>𝜽</m:t>
                    </m:r>
                    <m:r>
                      <a:rPr lang="en-GB" b="0" i="1" smtClean="0">
                        <a:latin typeface="Cambria Math" panose="02040503050406030204" pitchFamily="18" charset="0"/>
                      </a:rPr>
                      <m:t>−</m:t>
                    </m:r>
                    <m:r>
                      <a:rPr lang="en-GB" b="0" i="1" smtClean="0">
                        <a:latin typeface="Cambria Math" panose="02040503050406030204" pitchFamily="18" charset="0"/>
                      </a:rPr>
                      <m:t>𝛾</m:t>
                    </m:r>
                    <m:sSub>
                      <m:sSubPr>
                        <m:ctrlPr>
                          <a:rPr lang="en-GB" b="0" i="1" smtClean="0">
                            <a:latin typeface="Cambria Math" panose="02040503050406030204" pitchFamily="18" charset="0"/>
                          </a:rPr>
                        </m:ctrlPr>
                      </m:sSubPr>
                      <m:e>
                        <m:r>
                          <m:rPr>
                            <m:sty m:val="p"/>
                          </m:rPr>
                          <a:rPr lang="en-GB" b="0" i="0" smtClean="0">
                            <a:latin typeface="Cambria Math" panose="02040503050406030204" pitchFamily="18" charset="0"/>
                          </a:rPr>
                          <m:t>∇</m:t>
                        </m:r>
                      </m:e>
                      <m:sub>
                        <m:r>
                          <a:rPr lang="en-GB" b="1" i="1" smtClean="0">
                            <a:latin typeface="Cambria Math" panose="02040503050406030204" pitchFamily="18" charset="0"/>
                          </a:rPr>
                          <m:t>𝜽</m:t>
                        </m:r>
                      </m:sub>
                    </m:sSub>
                    <m:r>
                      <a:rPr lang="en-GB" i="1">
                        <a:latin typeface="Cambria Math" panose="02040503050406030204" pitchFamily="18" charset="0"/>
                        <a:ea typeface="Cambria Math" panose="02040503050406030204" pitchFamily="18" charset="0"/>
                      </a:rPr>
                      <m:t>ℒ</m:t>
                    </m:r>
                    <m:r>
                      <a:rPr lang="en-GB" i="1">
                        <a:latin typeface="Cambria Math" panose="02040503050406030204" pitchFamily="18" charset="0"/>
                        <a:ea typeface="Cambria Math" panose="02040503050406030204" pitchFamily="18" charset="0"/>
                      </a:rPr>
                      <m:t>(</m:t>
                    </m:r>
                    <m:r>
                      <a:rPr lang="en-GB" i="1">
                        <a:latin typeface="Cambria Math" panose="02040503050406030204" pitchFamily="18" charset="0"/>
                        <a:ea typeface="Cambria Math" panose="02040503050406030204" pitchFamily="18" charset="0"/>
                      </a:rPr>
                      <m:t>𝑓</m:t>
                    </m:r>
                    <m:d>
                      <m:dPr>
                        <m:ctrlPr>
                          <a:rPr lang="en-GB" i="1">
                            <a:latin typeface="Cambria Math" panose="02040503050406030204" pitchFamily="18" charset="0"/>
                            <a:ea typeface="Cambria Math" panose="02040503050406030204" pitchFamily="18" charset="0"/>
                          </a:rPr>
                        </m:ctrlPr>
                      </m:dPr>
                      <m:e>
                        <m:r>
                          <a:rPr lang="en-GB" b="1" i="1">
                            <a:latin typeface="Cambria Math" panose="02040503050406030204" pitchFamily="18" charset="0"/>
                            <a:ea typeface="Cambria Math" panose="02040503050406030204" pitchFamily="18" charset="0"/>
                          </a:rPr>
                          <m:t>𝒙</m:t>
                        </m:r>
                        <m:r>
                          <a:rPr lang="en-GB" i="1">
                            <a:latin typeface="Cambria Math" panose="02040503050406030204" pitchFamily="18" charset="0"/>
                            <a:ea typeface="Cambria Math" panose="02040503050406030204" pitchFamily="18" charset="0"/>
                          </a:rPr>
                          <m:t>,</m:t>
                        </m:r>
                        <m:r>
                          <a:rPr lang="en-GB" b="1" i="1">
                            <a:latin typeface="Cambria Math" panose="02040503050406030204" pitchFamily="18" charset="0"/>
                            <a:ea typeface="Cambria Math" panose="02040503050406030204" pitchFamily="18" charset="0"/>
                          </a:rPr>
                          <m:t>𝜽</m:t>
                        </m:r>
                      </m:e>
                    </m:d>
                    <m:r>
                      <a:rPr lang="en-GB" i="1">
                        <a:latin typeface="Cambria Math" panose="02040503050406030204" pitchFamily="18" charset="0"/>
                        <a:ea typeface="Cambria Math" panose="02040503050406030204" pitchFamily="18" charset="0"/>
                      </a:rPr>
                      <m:t>,</m:t>
                    </m:r>
                    <m:sSup>
                      <m:sSupPr>
                        <m:ctrlPr>
                          <a:rPr lang="en-GB" i="1">
                            <a:latin typeface="Cambria Math" panose="02040503050406030204" pitchFamily="18" charset="0"/>
                            <a:ea typeface="Cambria Math" panose="02040503050406030204" pitchFamily="18" charset="0"/>
                          </a:rPr>
                        </m:ctrlPr>
                      </m:sSupPr>
                      <m:e>
                        <m:r>
                          <a:rPr lang="en-GB" b="1" i="1">
                            <a:latin typeface="Cambria Math" panose="02040503050406030204" pitchFamily="18" charset="0"/>
                            <a:ea typeface="Cambria Math" panose="02040503050406030204" pitchFamily="18" charset="0"/>
                          </a:rPr>
                          <m:t>𝒚</m:t>
                        </m:r>
                      </m:e>
                      <m:sup>
                        <m:r>
                          <a:rPr lang="en-GB" i="1">
                            <a:latin typeface="Cambria Math" panose="02040503050406030204" pitchFamily="18" charset="0"/>
                            <a:ea typeface="Cambria Math" panose="02040503050406030204" pitchFamily="18" charset="0"/>
                          </a:rPr>
                          <m:t>∗</m:t>
                        </m:r>
                      </m:sup>
                    </m:sSup>
                    <m:r>
                      <a:rPr lang="en-GB" i="1">
                        <a:latin typeface="Cambria Math" panose="02040503050406030204" pitchFamily="18" charset="0"/>
                        <a:ea typeface="Cambria Math" panose="02040503050406030204" pitchFamily="18" charset="0"/>
                      </a:rPr>
                      <m:t>)</m:t>
                    </m:r>
                  </m:oMath>
                </a14:m>
                <a:r>
                  <a:rPr lang="en-GB" dirty="0"/>
                  <a:t> </a:t>
                </a:r>
              </a:p>
              <a:p>
                <a:pPr marL="457200" lvl="1" indent="0">
                  <a:buNone/>
                </a:pPr>
                <a:r>
                  <a:rPr lang="en-GB" dirty="0"/>
                  <a:t>Learning rate </a:t>
                </a:r>
                <a14:m>
                  <m:oMath xmlns:m="http://schemas.openxmlformats.org/officeDocument/2006/math">
                    <m:r>
                      <a:rPr lang="en-GB" b="0" i="1" smtClean="0">
                        <a:latin typeface="Cambria Math" panose="02040503050406030204" pitchFamily="18" charset="0"/>
                      </a:rPr>
                      <m:t>𝛾</m:t>
                    </m:r>
                  </m:oMath>
                </a14:m>
                <a:endParaRPr lang="en-GB" dirty="0"/>
              </a:p>
              <a:p>
                <a:pPr marL="457200" lvl="1" indent="0">
                  <a:buNone/>
                </a:pPr>
                <a:r>
                  <a:rPr lang="en-GB" dirty="0"/>
                  <a:t>Chain rule to compute </a:t>
                </a:r>
                <a14:m>
                  <m:oMath xmlns:m="http://schemas.openxmlformats.org/officeDocument/2006/math">
                    <m:r>
                      <m:rPr>
                        <m:sty m:val="p"/>
                      </m:rPr>
                      <a:rPr lang="en-GB" b="0" i="0" smtClean="0">
                        <a:latin typeface="Cambria Math" panose="02040503050406030204" pitchFamily="18" charset="0"/>
                      </a:rPr>
                      <m:t>∇</m:t>
                    </m:r>
                  </m:oMath>
                </a14:m>
                <a:r>
                  <a:rPr lang="en-GB" dirty="0"/>
                  <a:t> term</a:t>
                </a:r>
              </a:p>
            </p:txBody>
          </p:sp>
        </mc:Choice>
        <mc:Fallback xmlns="">
          <p:sp>
            <p:nvSpPr>
              <p:cNvPr id="5" name="Content Placeholder 4">
                <a:extLst>
                  <a:ext uri="{FF2B5EF4-FFF2-40B4-BE49-F238E27FC236}">
                    <a16:creationId xmlns:a16="http://schemas.microsoft.com/office/drawing/2014/main" id="{1357973F-A7D4-1E73-8093-5591F6BF67C6}"/>
                  </a:ext>
                </a:extLst>
              </p:cNvPr>
              <p:cNvSpPr>
                <a:spLocks noGrp="1" noRot="1" noChangeAspect="1" noMove="1" noResize="1" noEditPoints="1" noAdjustHandles="1" noChangeArrowheads="1" noChangeShapeType="1" noTextEdit="1"/>
              </p:cNvSpPr>
              <p:nvPr>
                <p:ph idx="1"/>
              </p:nvPr>
            </p:nvSpPr>
            <p:spPr>
              <a:blipFill>
                <a:blip r:embed="rId3"/>
                <a:stretch>
                  <a:fillRect l="-781" t="-1726"/>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7C08B22E-E212-D296-D746-AA5E066D7AB5}"/>
                  </a:ext>
                </a:extLst>
              </p:cNvPr>
              <p:cNvSpPr txBox="1"/>
              <p:nvPr/>
            </p:nvSpPr>
            <p:spPr>
              <a:xfrm>
                <a:off x="6979835" y="1464978"/>
                <a:ext cx="5212165" cy="1323439"/>
              </a:xfrm>
              <a:prstGeom prst="rect">
                <a:avLst/>
              </a:prstGeom>
              <a:solidFill>
                <a:schemeClr val="accent4">
                  <a:lumMod val="20000"/>
                  <a:lumOff val="80000"/>
                </a:schemeClr>
              </a:solidFill>
            </p:spPr>
            <p:txBody>
              <a:bodyPr wrap="square" rtlCol="0">
                <a:spAutoFit/>
              </a:bodyPr>
              <a:lstStyle/>
              <a:p>
                <a:r>
                  <a:rPr lang="en-GB" sz="2000" dirty="0"/>
                  <a:t>For example:</a:t>
                </a:r>
                <a:endParaRPr lang="en-GB" sz="2000" b="0" i="1" dirty="0">
                  <a:latin typeface="Cambria Math" panose="02040503050406030204" pitchFamily="18" charset="0"/>
                </a:endParaRPr>
              </a:p>
              <a:p>
                <a:pPr lvl="1"/>
                <a14:m>
                  <m:oMath xmlns:m="http://schemas.openxmlformats.org/officeDocument/2006/math">
                    <m:r>
                      <a:rPr lang="en-GB" sz="2000" b="1" i="1" smtClean="0">
                        <a:latin typeface="Cambria Math" panose="02040503050406030204" pitchFamily="18" charset="0"/>
                      </a:rPr>
                      <m:t>𝜽</m:t>
                    </m:r>
                    <m:r>
                      <a:rPr lang="en-GB" sz="2000" b="0" i="1" smtClean="0">
                        <a:latin typeface="Cambria Math" panose="02040503050406030204" pitchFamily="18" charset="0"/>
                      </a:rPr>
                      <m:t>=</m:t>
                    </m:r>
                    <m:r>
                      <a:rPr lang="en-GB" sz="2000" b="1" i="1" smtClean="0">
                        <a:latin typeface="Cambria Math" panose="02040503050406030204" pitchFamily="18" charset="0"/>
                      </a:rPr>
                      <m:t>𝒘</m:t>
                    </m:r>
                  </m:oMath>
                </a14:m>
                <a:r>
                  <a:rPr lang="en-GB" sz="2000" dirty="0"/>
                  <a:t> weight matrix</a:t>
                </a:r>
              </a:p>
              <a:p>
                <a:pPr lvl="1"/>
                <a14:m>
                  <m:oMath xmlns:m="http://schemas.openxmlformats.org/officeDocument/2006/math">
                    <m:r>
                      <a:rPr lang="en-GB" sz="2000" b="0" i="1" smtClean="0">
                        <a:latin typeface="Cambria Math" panose="02040503050406030204" pitchFamily="18" charset="0"/>
                      </a:rPr>
                      <m:t>𝑓</m:t>
                    </m:r>
                    <m:d>
                      <m:dPr>
                        <m:ctrlPr>
                          <a:rPr lang="en-GB" sz="2000" b="0" i="1" smtClean="0">
                            <a:latin typeface="Cambria Math" panose="02040503050406030204" pitchFamily="18" charset="0"/>
                          </a:rPr>
                        </m:ctrlPr>
                      </m:dPr>
                      <m:e>
                        <m:r>
                          <a:rPr lang="en-GB" sz="2000" b="1" i="1" smtClean="0">
                            <a:latin typeface="Cambria Math" panose="02040503050406030204" pitchFamily="18" charset="0"/>
                          </a:rPr>
                          <m:t>𝒙</m:t>
                        </m:r>
                        <m:r>
                          <a:rPr lang="en-GB" sz="2000" b="0" i="1" smtClean="0">
                            <a:latin typeface="Cambria Math" panose="02040503050406030204" pitchFamily="18" charset="0"/>
                          </a:rPr>
                          <m:t>,</m:t>
                        </m:r>
                        <m:r>
                          <a:rPr lang="en-GB" sz="2000" b="1" i="1" smtClean="0">
                            <a:latin typeface="Cambria Math" panose="02040503050406030204" pitchFamily="18" charset="0"/>
                          </a:rPr>
                          <m:t>𝒘</m:t>
                        </m:r>
                      </m:e>
                    </m:d>
                    <m:r>
                      <a:rPr lang="en-GB" sz="2000" b="0" i="1" smtClean="0">
                        <a:latin typeface="Cambria Math" panose="02040503050406030204" pitchFamily="18" charset="0"/>
                      </a:rPr>
                      <m:t>=</m:t>
                    </m:r>
                    <m:r>
                      <a:rPr lang="en-GB" sz="2000" b="0" i="1" smtClean="0">
                        <a:latin typeface="Cambria Math" panose="02040503050406030204" pitchFamily="18" charset="0"/>
                      </a:rPr>
                      <m:t>𝜎</m:t>
                    </m:r>
                    <m:r>
                      <a:rPr lang="en-GB" sz="2000" b="0" i="1" smtClean="0">
                        <a:latin typeface="Cambria Math" panose="02040503050406030204" pitchFamily="18" charset="0"/>
                      </a:rPr>
                      <m:t>(</m:t>
                    </m:r>
                    <m:sSup>
                      <m:sSupPr>
                        <m:ctrlPr>
                          <a:rPr lang="en-GB" sz="2000" b="0" i="1" smtClean="0">
                            <a:latin typeface="Cambria Math" panose="02040503050406030204" pitchFamily="18" charset="0"/>
                          </a:rPr>
                        </m:ctrlPr>
                      </m:sSupPr>
                      <m:e>
                        <m:r>
                          <a:rPr lang="en-GB" sz="2000" b="1" i="1" smtClean="0">
                            <a:latin typeface="Cambria Math" panose="02040503050406030204" pitchFamily="18" charset="0"/>
                          </a:rPr>
                          <m:t>𝒘</m:t>
                        </m:r>
                      </m:e>
                      <m:sup>
                        <m:r>
                          <a:rPr lang="en-GB" sz="2000" b="0" i="1" smtClean="0">
                            <a:latin typeface="Cambria Math" panose="02040503050406030204" pitchFamily="18" charset="0"/>
                          </a:rPr>
                          <m:t>𝑇</m:t>
                        </m:r>
                      </m:sup>
                    </m:sSup>
                    <m:r>
                      <a:rPr lang="en-GB" sz="2000" b="1" i="1" smtClean="0">
                        <a:latin typeface="Cambria Math" panose="02040503050406030204" pitchFamily="18" charset="0"/>
                      </a:rPr>
                      <m:t>𝒙</m:t>
                    </m:r>
                    <m:r>
                      <a:rPr lang="en-GB" sz="2000" b="0" i="1" smtClean="0">
                        <a:latin typeface="Cambria Math" panose="02040503050406030204" pitchFamily="18" charset="0"/>
                      </a:rPr>
                      <m:t>)</m:t>
                    </m:r>
                  </m:oMath>
                </a14:m>
                <a:r>
                  <a:rPr lang="en-GB" sz="2000" dirty="0"/>
                  <a:t> </a:t>
                </a:r>
              </a:p>
              <a:p>
                <a:pPr lvl="1"/>
                <a14:m>
                  <m:oMath xmlns:m="http://schemas.openxmlformats.org/officeDocument/2006/math">
                    <m:r>
                      <a:rPr lang="en-GB" sz="2000" b="0" i="1" smtClean="0">
                        <a:latin typeface="Cambria Math" panose="02040503050406030204" pitchFamily="18" charset="0"/>
                      </a:rPr>
                      <m:t>𝜎</m:t>
                    </m:r>
                  </m:oMath>
                </a14:m>
                <a:r>
                  <a:rPr lang="en-GB" sz="2000" dirty="0"/>
                  <a:t> = some nonlinear function (e.g. sigmoid)</a:t>
                </a:r>
              </a:p>
            </p:txBody>
          </p:sp>
        </mc:Choice>
        <mc:Fallback xmlns="">
          <p:sp>
            <p:nvSpPr>
              <p:cNvPr id="2" name="TextBox 1">
                <a:extLst>
                  <a:ext uri="{FF2B5EF4-FFF2-40B4-BE49-F238E27FC236}">
                    <a16:creationId xmlns:a16="http://schemas.microsoft.com/office/drawing/2014/main" id="{7C08B22E-E212-D296-D746-AA5E066D7AB5}"/>
                  </a:ext>
                </a:extLst>
              </p:cNvPr>
              <p:cNvSpPr txBox="1">
                <a:spLocks noRot="1" noChangeAspect="1" noMove="1" noResize="1" noEditPoints="1" noAdjustHandles="1" noChangeArrowheads="1" noChangeShapeType="1" noTextEdit="1"/>
              </p:cNvSpPr>
              <p:nvPr/>
            </p:nvSpPr>
            <p:spPr>
              <a:xfrm>
                <a:off x="6979835" y="1464978"/>
                <a:ext cx="5212165" cy="1323439"/>
              </a:xfrm>
              <a:prstGeom prst="rect">
                <a:avLst/>
              </a:prstGeom>
              <a:blipFill>
                <a:blip r:embed="rId4"/>
                <a:stretch>
                  <a:fillRect l="-1287" t="-2304" b="-7373"/>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FF350B35-3255-5170-6D69-FB23E51866D8}"/>
                  </a:ext>
                </a:extLst>
              </p:cNvPr>
              <p:cNvSpPr txBox="1"/>
              <p:nvPr/>
            </p:nvSpPr>
            <p:spPr>
              <a:xfrm>
                <a:off x="2742962" y="6302768"/>
                <a:ext cx="6706075" cy="400110"/>
              </a:xfrm>
              <a:prstGeom prst="rect">
                <a:avLst/>
              </a:prstGeom>
              <a:noFill/>
            </p:spPr>
            <p:txBody>
              <a:bodyPr wrap="square" rtlCol="0">
                <a:spAutoFit/>
              </a:bodyPr>
              <a:lstStyle/>
              <a:p>
                <a:pPr algn="ctr"/>
                <a:r>
                  <a:rPr lang="en-GB" sz="2000" b="1" dirty="0">
                    <a:solidFill>
                      <a:schemeClr val="accent6">
                        <a:lumMod val="75000"/>
                      </a:schemeClr>
                    </a:solidFill>
                  </a:rPr>
                  <a:t>So, let’s just do this with </a:t>
                </a:r>
                <a14:m>
                  <m:oMath xmlns:m="http://schemas.openxmlformats.org/officeDocument/2006/math">
                    <m:r>
                      <a:rPr lang="en-GB" sz="2000" b="1" i="1" smtClean="0">
                        <a:solidFill>
                          <a:schemeClr val="accent6">
                            <a:lumMod val="75000"/>
                          </a:schemeClr>
                        </a:solidFill>
                        <a:latin typeface="Cambria Math" panose="02040503050406030204" pitchFamily="18" charset="0"/>
                      </a:rPr>
                      <m:t>𝒇</m:t>
                    </m:r>
                  </m:oMath>
                </a14:m>
                <a:r>
                  <a:rPr lang="en-GB" sz="2000" b="1" dirty="0">
                    <a:solidFill>
                      <a:schemeClr val="accent6">
                        <a:lumMod val="75000"/>
                      </a:schemeClr>
                    </a:solidFill>
                  </a:rPr>
                  <a:t> being a spiking neural network?</a:t>
                </a:r>
              </a:p>
            </p:txBody>
          </p:sp>
        </mc:Choice>
        <mc:Fallback xmlns="">
          <p:sp>
            <p:nvSpPr>
              <p:cNvPr id="3" name="TextBox 2">
                <a:extLst>
                  <a:ext uri="{FF2B5EF4-FFF2-40B4-BE49-F238E27FC236}">
                    <a16:creationId xmlns:a16="http://schemas.microsoft.com/office/drawing/2014/main" id="{FF350B35-3255-5170-6D69-FB23E51866D8}"/>
                  </a:ext>
                </a:extLst>
              </p:cNvPr>
              <p:cNvSpPr txBox="1">
                <a:spLocks noRot="1" noChangeAspect="1" noMove="1" noResize="1" noEditPoints="1" noAdjustHandles="1" noChangeArrowheads="1" noChangeShapeType="1" noTextEdit="1"/>
              </p:cNvSpPr>
              <p:nvPr/>
            </p:nvSpPr>
            <p:spPr>
              <a:xfrm>
                <a:off x="2742962" y="6302768"/>
                <a:ext cx="6706075" cy="400110"/>
              </a:xfrm>
              <a:prstGeom prst="rect">
                <a:avLst/>
              </a:prstGeom>
              <a:blipFill>
                <a:blip r:embed="rId5"/>
                <a:stretch>
                  <a:fillRect t="-9091" b="-25758"/>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9DBEB64B-0A14-FD6F-0EDF-0E2C981657C6}"/>
                  </a:ext>
                </a:extLst>
              </p:cNvPr>
              <p:cNvSpPr txBox="1"/>
              <p:nvPr/>
            </p:nvSpPr>
            <p:spPr>
              <a:xfrm>
                <a:off x="6979835" y="2959069"/>
                <a:ext cx="5212165" cy="2770695"/>
              </a:xfrm>
              <a:prstGeom prst="rect">
                <a:avLst/>
              </a:prstGeom>
              <a:solidFill>
                <a:schemeClr val="accent6">
                  <a:lumMod val="20000"/>
                  <a:lumOff val="80000"/>
                </a:schemeClr>
              </a:solidFill>
            </p:spPr>
            <p:txBody>
              <a:bodyPr wrap="square">
                <a:spAutoFit/>
              </a:bodyPr>
              <a:lstStyle/>
              <a:p>
                <a:r>
                  <a:rPr lang="en-GB" sz="2000" dirty="0"/>
                  <a:t>Computing the gradient:</a:t>
                </a:r>
              </a:p>
              <a:p>
                <a:pPr lvl="1"/>
                <a:r>
                  <a:rPr lang="en-GB" sz="2000" dirty="0"/>
                  <a:t>Gradient </a:t>
                </a:r>
                <a14:m>
                  <m:oMath xmlns:m="http://schemas.openxmlformats.org/officeDocument/2006/math">
                    <m:sSub>
                      <m:sSubPr>
                        <m:ctrlPr>
                          <a:rPr lang="en-GB" sz="2000" b="0" i="1" smtClean="0">
                            <a:latin typeface="Cambria Math" panose="02040503050406030204" pitchFamily="18" charset="0"/>
                          </a:rPr>
                        </m:ctrlPr>
                      </m:sSubPr>
                      <m:e>
                        <m:r>
                          <a:rPr lang="en-GB" sz="2000" b="0" i="1" smtClean="0">
                            <a:latin typeface="Cambria Math" panose="02040503050406030204" pitchFamily="18" charset="0"/>
                          </a:rPr>
                          <m:t>(</m:t>
                        </m:r>
                        <m:r>
                          <m:rPr>
                            <m:sty m:val="p"/>
                          </m:rPr>
                          <a:rPr lang="en-GB" sz="2000" b="0" i="0" smtClean="0">
                            <a:latin typeface="Cambria Math" panose="02040503050406030204" pitchFamily="18" charset="0"/>
                          </a:rPr>
                          <m:t>∇</m:t>
                        </m:r>
                        <m:r>
                          <a:rPr lang="en-GB" sz="2000" i="1">
                            <a:latin typeface="Cambria Math" panose="02040503050406030204" pitchFamily="18" charset="0"/>
                            <a:ea typeface="Cambria Math" panose="02040503050406030204" pitchFamily="18" charset="0"/>
                          </a:rPr>
                          <m:t>ℒ</m:t>
                        </m:r>
                        <m:r>
                          <a:rPr lang="en-GB" sz="2000" b="0" i="1" smtClean="0">
                            <a:latin typeface="Cambria Math" panose="02040503050406030204" pitchFamily="18" charset="0"/>
                          </a:rPr>
                          <m:t>)</m:t>
                        </m:r>
                      </m:e>
                      <m:sub>
                        <m:r>
                          <a:rPr lang="en-GB" sz="2000" b="0" i="1" smtClean="0">
                            <a:latin typeface="Cambria Math" panose="02040503050406030204" pitchFamily="18" charset="0"/>
                          </a:rPr>
                          <m:t>𝑖</m:t>
                        </m:r>
                      </m:sub>
                    </m:sSub>
                    <m:r>
                      <a:rPr lang="en-GB" sz="2000" b="0" i="1" smtClean="0">
                        <a:latin typeface="Cambria Math" panose="02040503050406030204" pitchFamily="18" charset="0"/>
                      </a:rPr>
                      <m:t>=</m:t>
                    </m:r>
                    <m:f>
                      <m:fPr>
                        <m:ctrlPr>
                          <a:rPr lang="en-GB" sz="2000" b="0" i="1" smtClean="0">
                            <a:latin typeface="Cambria Math" panose="02040503050406030204" pitchFamily="18" charset="0"/>
                          </a:rPr>
                        </m:ctrlPr>
                      </m:fPr>
                      <m:num>
                        <m:r>
                          <a:rPr lang="en-GB" sz="2000" b="0" i="1" smtClean="0">
                            <a:latin typeface="Cambria Math" panose="02040503050406030204" pitchFamily="18" charset="0"/>
                          </a:rPr>
                          <m:t>𝜕</m:t>
                        </m:r>
                        <m:r>
                          <a:rPr lang="en-GB" sz="2000" i="1">
                            <a:latin typeface="Cambria Math" panose="02040503050406030204" pitchFamily="18" charset="0"/>
                            <a:ea typeface="Cambria Math" panose="02040503050406030204" pitchFamily="18" charset="0"/>
                          </a:rPr>
                          <m:t>ℒ</m:t>
                        </m:r>
                      </m:num>
                      <m:den>
                        <m:r>
                          <a:rPr lang="en-GB" sz="2000" b="0" i="1" smtClean="0">
                            <a:latin typeface="Cambria Math" panose="02040503050406030204" pitchFamily="18" charset="0"/>
                          </a:rPr>
                          <m:t>𝜕</m:t>
                        </m:r>
                        <m:sSub>
                          <m:sSubPr>
                            <m:ctrlPr>
                              <a:rPr lang="en-GB" sz="2000" b="0" i="1" smtClean="0">
                                <a:latin typeface="Cambria Math" panose="02040503050406030204" pitchFamily="18" charset="0"/>
                              </a:rPr>
                            </m:ctrlPr>
                          </m:sSubPr>
                          <m:e>
                            <m:r>
                              <a:rPr lang="en-GB" sz="2000" b="0" i="1" smtClean="0">
                                <a:latin typeface="Cambria Math" panose="02040503050406030204" pitchFamily="18" charset="0"/>
                              </a:rPr>
                              <m:t>𝜃</m:t>
                            </m:r>
                          </m:e>
                          <m:sub>
                            <m:r>
                              <a:rPr lang="en-GB" sz="2000" b="0" i="1" smtClean="0">
                                <a:latin typeface="Cambria Math" panose="02040503050406030204" pitchFamily="18" charset="0"/>
                              </a:rPr>
                              <m:t>𝑖</m:t>
                            </m:r>
                          </m:sub>
                        </m:sSub>
                      </m:den>
                    </m:f>
                  </m:oMath>
                </a14:m>
                <a:endParaRPr lang="en-GB" sz="2000" dirty="0"/>
              </a:p>
              <a:p>
                <a:pPr lvl="1"/>
                <a:r>
                  <a:rPr lang="en-GB" sz="2000" dirty="0"/>
                  <a:t>Vector chain rule:</a:t>
                </a:r>
              </a:p>
              <a:p>
                <a:pPr lvl="2"/>
                <a14:m>
                  <m:oMath xmlns:m="http://schemas.openxmlformats.org/officeDocument/2006/math">
                    <m:sSup>
                      <m:sSupPr>
                        <m:ctrlPr>
                          <a:rPr lang="en-GB" sz="2000" b="0" i="1" smtClean="0">
                            <a:latin typeface="Cambria Math" panose="02040503050406030204" pitchFamily="18" charset="0"/>
                            <a:ea typeface="Cambria Math" panose="02040503050406030204" pitchFamily="18" charset="0"/>
                          </a:rPr>
                        </m:ctrlPr>
                      </m:sSupPr>
                      <m:e>
                        <m:r>
                          <a:rPr lang="en-GB" sz="2000" b="0" i="1" smtClean="0">
                            <a:latin typeface="Cambria Math" panose="02040503050406030204" pitchFamily="18" charset="0"/>
                            <a:ea typeface="Cambria Math" panose="02040503050406030204" pitchFamily="18" charset="0"/>
                          </a:rPr>
                          <m:t>𝑥</m:t>
                        </m:r>
                        <m:r>
                          <a:rPr lang="en-GB" sz="2000" b="0" i="1" smtClean="0">
                            <a:latin typeface="Cambria Math" panose="02040503050406030204" pitchFamily="18" charset="0"/>
                            <a:ea typeface="Cambria Math" panose="02040503050406030204" pitchFamily="18" charset="0"/>
                          </a:rPr>
                          <m:t>∈</m:t>
                        </m:r>
                        <m:r>
                          <a:rPr lang="en-GB" sz="2000" i="1" smtClean="0">
                            <a:latin typeface="Cambria Math" panose="02040503050406030204" pitchFamily="18" charset="0"/>
                            <a:ea typeface="Cambria Math" panose="02040503050406030204" pitchFamily="18" charset="0"/>
                          </a:rPr>
                          <m:t>ℝ</m:t>
                        </m:r>
                      </m:e>
                      <m:sup>
                        <m:r>
                          <a:rPr lang="en-GB" sz="2000" b="0" i="1" smtClean="0">
                            <a:latin typeface="Cambria Math" panose="02040503050406030204" pitchFamily="18" charset="0"/>
                            <a:ea typeface="Cambria Math" panose="02040503050406030204" pitchFamily="18" charset="0"/>
                          </a:rPr>
                          <m:t>𝑛</m:t>
                        </m:r>
                      </m:sup>
                    </m:sSup>
                    <m:groupChr>
                      <m:groupChrPr>
                        <m:chr m:val="→"/>
                        <m:vertJc m:val="bot"/>
                        <m:ctrlPr>
                          <a:rPr lang="en-GB" sz="2000" b="0" i="1" smtClean="0">
                            <a:latin typeface="Cambria Math" panose="02040503050406030204" pitchFamily="18" charset="0"/>
                            <a:ea typeface="Cambria Math" panose="02040503050406030204" pitchFamily="18" charset="0"/>
                          </a:rPr>
                        </m:ctrlPr>
                      </m:groupChrPr>
                      <m:e>
                        <m:r>
                          <m:rPr>
                            <m:brk m:alnAt="2"/>
                          </m:rPr>
                          <a:rPr lang="en-GB" sz="2000" b="0" i="1" smtClean="0">
                            <a:latin typeface="Cambria Math" panose="02040503050406030204" pitchFamily="18" charset="0"/>
                            <a:ea typeface="Cambria Math" panose="02040503050406030204" pitchFamily="18" charset="0"/>
                          </a:rPr>
                          <m:t>𝑓</m:t>
                        </m:r>
                      </m:e>
                    </m:groupChr>
                    <m:r>
                      <a:rPr lang="en-GB" sz="2000" b="0" i="1" smtClean="0">
                        <a:latin typeface="Cambria Math" panose="02040503050406030204" pitchFamily="18" charset="0"/>
                        <a:ea typeface="Cambria Math" panose="02040503050406030204" pitchFamily="18" charset="0"/>
                      </a:rPr>
                      <m:t>𝑦</m:t>
                    </m:r>
                    <m:r>
                      <a:rPr lang="en-GB" sz="2000" b="0" i="1" smtClean="0">
                        <a:latin typeface="Cambria Math" panose="02040503050406030204" pitchFamily="18" charset="0"/>
                        <a:ea typeface="Cambria Math" panose="02040503050406030204" pitchFamily="18" charset="0"/>
                      </a:rPr>
                      <m:t>∈</m:t>
                    </m:r>
                    <m:sSup>
                      <m:sSupPr>
                        <m:ctrlPr>
                          <a:rPr lang="en-GB" sz="2000" b="0" i="1" smtClean="0">
                            <a:latin typeface="Cambria Math" panose="02040503050406030204" pitchFamily="18" charset="0"/>
                            <a:ea typeface="Cambria Math" panose="02040503050406030204" pitchFamily="18" charset="0"/>
                          </a:rPr>
                        </m:ctrlPr>
                      </m:sSupPr>
                      <m:e>
                        <m:r>
                          <a:rPr lang="en-GB" sz="2000" i="1">
                            <a:latin typeface="Cambria Math" panose="02040503050406030204" pitchFamily="18" charset="0"/>
                            <a:ea typeface="Cambria Math" panose="02040503050406030204" pitchFamily="18" charset="0"/>
                          </a:rPr>
                          <m:t>ℝ</m:t>
                        </m:r>
                      </m:e>
                      <m:sup>
                        <m:r>
                          <a:rPr lang="en-GB" sz="2000" b="0" i="1" smtClean="0">
                            <a:latin typeface="Cambria Math" panose="02040503050406030204" pitchFamily="18" charset="0"/>
                            <a:ea typeface="Cambria Math" panose="02040503050406030204" pitchFamily="18" charset="0"/>
                          </a:rPr>
                          <m:t>𝑚</m:t>
                        </m:r>
                      </m:sup>
                    </m:sSup>
                    <m:groupChr>
                      <m:groupChrPr>
                        <m:chr m:val="→"/>
                        <m:vertJc m:val="bot"/>
                        <m:ctrlPr>
                          <a:rPr lang="en-GB" sz="2000" b="0" i="1" smtClean="0">
                            <a:latin typeface="Cambria Math" panose="02040503050406030204" pitchFamily="18" charset="0"/>
                            <a:ea typeface="Cambria Math" panose="02040503050406030204" pitchFamily="18" charset="0"/>
                          </a:rPr>
                        </m:ctrlPr>
                      </m:groupChrPr>
                      <m:e>
                        <m:r>
                          <m:rPr>
                            <m:brk m:alnAt="2"/>
                          </m:rPr>
                          <a:rPr lang="en-GB" sz="2000" b="0" i="1" smtClean="0">
                            <a:latin typeface="Cambria Math" panose="02040503050406030204" pitchFamily="18" charset="0"/>
                            <a:ea typeface="Cambria Math" panose="02040503050406030204" pitchFamily="18" charset="0"/>
                          </a:rPr>
                          <m:t>𝑔</m:t>
                        </m:r>
                      </m:e>
                    </m:groupChr>
                    <m:sSup>
                      <m:sSupPr>
                        <m:ctrlPr>
                          <a:rPr lang="en-GB" sz="2000" b="0" i="1" smtClean="0">
                            <a:latin typeface="Cambria Math" panose="02040503050406030204" pitchFamily="18" charset="0"/>
                            <a:ea typeface="Cambria Math" panose="02040503050406030204" pitchFamily="18" charset="0"/>
                          </a:rPr>
                        </m:ctrlPr>
                      </m:sSupPr>
                      <m:e>
                        <m:r>
                          <a:rPr lang="en-GB" sz="2000" b="0" i="1" smtClean="0">
                            <a:latin typeface="Cambria Math" panose="02040503050406030204" pitchFamily="18" charset="0"/>
                            <a:ea typeface="Cambria Math" panose="02040503050406030204" pitchFamily="18" charset="0"/>
                          </a:rPr>
                          <m:t>𝑧</m:t>
                        </m:r>
                        <m:r>
                          <a:rPr lang="en-GB" sz="2000" b="0" i="1" smtClean="0">
                            <a:latin typeface="Cambria Math" panose="02040503050406030204" pitchFamily="18" charset="0"/>
                            <a:ea typeface="Cambria Math" panose="02040503050406030204" pitchFamily="18" charset="0"/>
                          </a:rPr>
                          <m:t>∈</m:t>
                        </m:r>
                        <m:r>
                          <a:rPr lang="en-GB" sz="2000" i="1">
                            <a:latin typeface="Cambria Math" panose="02040503050406030204" pitchFamily="18" charset="0"/>
                            <a:ea typeface="Cambria Math" panose="02040503050406030204" pitchFamily="18" charset="0"/>
                          </a:rPr>
                          <m:t>ℝ</m:t>
                        </m:r>
                      </m:e>
                      <m:sup>
                        <m:r>
                          <a:rPr lang="en-GB" sz="2000" b="0" i="1" smtClean="0">
                            <a:latin typeface="Cambria Math" panose="02040503050406030204" pitchFamily="18" charset="0"/>
                            <a:ea typeface="Cambria Math" panose="02040503050406030204" pitchFamily="18" charset="0"/>
                          </a:rPr>
                          <m:t>𝑝</m:t>
                        </m:r>
                      </m:sup>
                    </m:sSup>
                  </m:oMath>
                </a14:m>
                <a:r>
                  <a:rPr lang="en-GB" sz="2000" dirty="0"/>
                  <a:t> </a:t>
                </a:r>
              </a:p>
              <a:p>
                <a:pPr lvl="2"/>
                <a:r>
                  <a:rPr lang="en-GB" sz="2000" dirty="0"/>
                  <a:t>Jacobian matrix</a:t>
                </a:r>
                <a:r>
                  <a:rPr lang="en-GB" sz="2000" i="1" dirty="0">
                    <a:latin typeface="Cambria Math" panose="02040503050406030204" pitchFamily="18" charset="0"/>
                  </a:rPr>
                  <a:t> </a:t>
                </a:r>
                <a14:m>
                  <m:oMath xmlns:m="http://schemas.openxmlformats.org/officeDocument/2006/math">
                    <m:sSubSup>
                      <m:sSubSupPr>
                        <m:ctrlPr>
                          <a:rPr lang="en-GB" sz="2000" b="0" i="1" smtClean="0">
                            <a:latin typeface="Cambria Math" panose="02040503050406030204" pitchFamily="18" charset="0"/>
                          </a:rPr>
                        </m:ctrlPr>
                      </m:sSubSupPr>
                      <m:e>
                        <m:r>
                          <a:rPr lang="en-GB" sz="2000" b="0" i="1" smtClean="0">
                            <a:latin typeface="Cambria Math" panose="02040503050406030204" pitchFamily="18" charset="0"/>
                          </a:rPr>
                          <m:t>𝐽</m:t>
                        </m:r>
                      </m:e>
                      <m:sub>
                        <m:r>
                          <a:rPr lang="en-GB" sz="2000" b="0" i="1" smtClean="0">
                            <a:latin typeface="Cambria Math" panose="02040503050406030204" pitchFamily="18" charset="0"/>
                          </a:rPr>
                          <m:t>𝑖𝑗</m:t>
                        </m:r>
                      </m:sub>
                      <m:sup>
                        <m:r>
                          <a:rPr lang="en-GB" sz="2000" b="0" i="1" smtClean="0">
                            <a:latin typeface="Cambria Math" panose="02040503050406030204" pitchFamily="18" charset="0"/>
                          </a:rPr>
                          <m:t>𝑓</m:t>
                        </m:r>
                      </m:sup>
                    </m:sSubSup>
                    <m:r>
                      <a:rPr lang="en-GB" sz="2000" b="0" i="1" smtClean="0">
                        <a:latin typeface="Cambria Math" panose="02040503050406030204" pitchFamily="18" charset="0"/>
                      </a:rPr>
                      <m:t>=</m:t>
                    </m:r>
                    <m:f>
                      <m:fPr>
                        <m:ctrlPr>
                          <a:rPr lang="en-GB" sz="2000" b="0" i="1" smtClean="0">
                            <a:latin typeface="Cambria Math" panose="02040503050406030204" pitchFamily="18" charset="0"/>
                          </a:rPr>
                        </m:ctrlPr>
                      </m:fPr>
                      <m:num>
                        <m:r>
                          <a:rPr lang="en-GB" sz="2000" b="0" i="1" smtClean="0">
                            <a:latin typeface="Cambria Math" panose="02040503050406030204" pitchFamily="18" charset="0"/>
                          </a:rPr>
                          <m:t>𝜕</m:t>
                        </m:r>
                        <m:sSub>
                          <m:sSubPr>
                            <m:ctrlPr>
                              <a:rPr lang="en-GB" sz="2000" b="0" i="1" smtClean="0">
                                <a:latin typeface="Cambria Math" panose="02040503050406030204" pitchFamily="18" charset="0"/>
                              </a:rPr>
                            </m:ctrlPr>
                          </m:sSubPr>
                          <m:e>
                            <m:r>
                              <a:rPr lang="en-GB" sz="2000" b="0" i="1" smtClean="0">
                                <a:latin typeface="Cambria Math" panose="02040503050406030204" pitchFamily="18" charset="0"/>
                              </a:rPr>
                              <m:t>𝑓</m:t>
                            </m:r>
                          </m:e>
                          <m:sub>
                            <m:r>
                              <a:rPr lang="en-GB" sz="2000" b="0" i="1" smtClean="0">
                                <a:latin typeface="Cambria Math" panose="02040503050406030204" pitchFamily="18" charset="0"/>
                              </a:rPr>
                              <m:t>𝑖</m:t>
                            </m:r>
                          </m:sub>
                        </m:sSub>
                      </m:num>
                      <m:den>
                        <m:r>
                          <a:rPr lang="en-GB" sz="2000" b="0" i="1" smtClean="0">
                            <a:latin typeface="Cambria Math" panose="02040503050406030204" pitchFamily="18" charset="0"/>
                          </a:rPr>
                          <m:t>𝜕</m:t>
                        </m:r>
                        <m:sSub>
                          <m:sSubPr>
                            <m:ctrlPr>
                              <a:rPr lang="en-GB" sz="2000" b="0" i="1" smtClean="0">
                                <a:latin typeface="Cambria Math" panose="02040503050406030204" pitchFamily="18" charset="0"/>
                              </a:rPr>
                            </m:ctrlPr>
                          </m:sSubPr>
                          <m:e>
                            <m:r>
                              <a:rPr lang="en-GB" sz="2000" b="0" i="1" smtClean="0">
                                <a:latin typeface="Cambria Math" panose="02040503050406030204" pitchFamily="18" charset="0"/>
                              </a:rPr>
                              <m:t>𝑥</m:t>
                            </m:r>
                          </m:e>
                          <m:sub>
                            <m:r>
                              <a:rPr lang="en-GB" sz="2000" b="0" i="1" smtClean="0">
                                <a:latin typeface="Cambria Math" panose="02040503050406030204" pitchFamily="18" charset="0"/>
                              </a:rPr>
                              <m:t>𝑗</m:t>
                            </m:r>
                          </m:sub>
                        </m:sSub>
                      </m:den>
                    </m:f>
                  </m:oMath>
                </a14:m>
                <a:r>
                  <a:rPr lang="en-GB" sz="2000" dirty="0"/>
                  <a:t> </a:t>
                </a:r>
              </a:p>
              <a:p>
                <a:pPr lvl="2"/>
                <a:r>
                  <a:rPr lang="en-GB" sz="2000" dirty="0"/>
                  <a:t>Chain rule is </a:t>
                </a:r>
                <a14:m>
                  <m:oMath xmlns:m="http://schemas.openxmlformats.org/officeDocument/2006/math">
                    <m:sSup>
                      <m:sSupPr>
                        <m:ctrlPr>
                          <a:rPr lang="en-GB" sz="2000" b="0" i="1" smtClean="0">
                            <a:latin typeface="Cambria Math" panose="02040503050406030204" pitchFamily="18" charset="0"/>
                          </a:rPr>
                        </m:ctrlPr>
                      </m:sSupPr>
                      <m:e>
                        <m:r>
                          <a:rPr lang="en-GB" sz="2000" b="0" i="1" smtClean="0">
                            <a:latin typeface="Cambria Math" panose="02040503050406030204" pitchFamily="18" charset="0"/>
                          </a:rPr>
                          <m:t>𝐽</m:t>
                        </m:r>
                      </m:e>
                      <m:sup>
                        <m:r>
                          <a:rPr lang="en-GB" sz="2000" b="0" i="1" smtClean="0">
                            <a:latin typeface="Cambria Math" panose="02040503050406030204" pitchFamily="18" charset="0"/>
                          </a:rPr>
                          <m:t>𝑔</m:t>
                        </m:r>
                        <m:r>
                          <a:rPr lang="en-GB" sz="2000" b="0" i="1" smtClean="0">
                            <a:latin typeface="Cambria Math" panose="02040503050406030204" pitchFamily="18" charset="0"/>
                          </a:rPr>
                          <m:t>∘</m:t>
                        </m:r>
                        <m:r>
                          <a:rPr lang="en-GB" sz="2000" b="0" i="1" smtClean="0">
                            <a:latin typeface="Cambria Math" panose="02040503050406030204" pitchFamily="18" charset="0"/>
                          </a:rPr>
                          <m:t>𝑓</m:t>
                        </m:r>
                      </m:sup>
                    </m:sSup>
                    <m:r>
                      <a:rPr lang="en-GB" sz="2000" b="0" i="1" smtClean="0">
                        <a:latin typeface="Cambria Math" panose="02040503050406030204" pitchFamily="18" charset="0"/>
                      </a:rPr>
                      <m:t>=</m:t>
                    </m:r>
                    <m:sSup>
                      <m:sSupPr>
                        <m:ctrlPr>
                          <a:rPr lang="en-GB" sz="2000" b="0" i="1" smtClean="0">
                            <a:latin typeface="Cambria Math" panose="02040503050406030204" pitchFamily="18" charset="0"/>
                          </a:rPr>
                        </m:ctrlPr>
                      </m:sSupPr>
                      <m:e>
                        <m:r>
                          <a:rPr lang="en-GB" sz="2000" b="0" i="1" smtClean="0">
                            <a:latin typeface="Cambria Math" panose="02040503050406030204" pitchFamily="18" charset="0"/>
                          </a:rPr>
                          <m:t>𝐽</m:t>
                        </m:r>
                      </m:e>
                      <m:sup>
                        <m:r>
                          <a:rPr lang="en-GB" sz="2000" b="0" i="1" smtClean="0">
                            <a:latin typeface="Cambria Math" panose="02040503050406030204" pitchFamily="18" charset="0"/>
                          </a:rPr>
                          <m:t>𝑔</m:t>
                        </m:r>
                      </m:sup>
                    </m:sSup>
                    <m:sSup>
                      <m:sSupPr>
                        <m:ctrlPr>
                          <a:rPr lang="en-GB" sz="2000" b="0" i="1" smtClean="0">
                            <a:latin typeface="Cambria Math" panose="02040503050406030204" pitchFamily="18" charset="0"/>
                          </a:rPr>
                        </m:ctrlPr>
                      </m:sSupPr>
                      <m:e>
                        <m:r>
                          <a:rPr lang="en-GB" sz="2000" b="0" i="1" smtClean="0">
                            <a:latin typeface="Cambria Math" panose="02040503050406030204" pitchFamily="18" charset="0"/>
                          </a:rPr>
                          <m:t>𝐽</m:t>
                        </m:r>
                      </m:e>
                      <m:sup>
                        <m:r>
                          <a:rPr lang="en-GB" sz="2000" b="0" i="1" smtClean="0">
                            <a:latin typeface="Cambria Math" panose="02040503050406030204" pitchFamily="18" charset="0"/>
                          </a:rPr>
                          <m:t>𝑓</m:t>
                        </m:r>
                      </m:sup>
                    </m:sSup>
                  </m:oMath>
                </a14:m>
                <a:r>
                  <a:rPr lang="en-GB" sz="2000" dirty="0"/>
                  <a:t> </a:t>
                </a:r>
              </a:p>
              <a:p>
                <a:pPr lvl="1"/>
                <a:r>
                  <a:rPr lang="en-GB" sz="2000" dirty="0"/>
                  <a:t>Efficient: just matrix/ vector multiplications</a:t>
                </a:r>
              </a:p>
            </p:txBody>
          </p:sp>
        </mc:Choice>
        <mc:Fallback xmlns="">
          <p:sp>
            <p:nvSpPr>
              <p:cNvPr id="8" name="TextBox 7">
                <a:extLst>
                  <a:ext uri="{FF2B5EF4-FFF2-40B4-BE49-F238E27FC236}">
                    <a16:creationId xmlns:a16="http://schemas.microsoft.com/office/drawing/2014/main" id="{9DBEB64B-0A14-FD6F-0EDF-0E2C981657C6}"/>
                  </a:ext>
                </a:extLst>
              </p:cNvPr>
              <p:cNvSpPr txBox="1">
                <a:spLocks noRot="1" noChangeAspect="1" noMove="1" noResize="1" noEditPoints="1" noAdjustHandles="1" noChangeArrowheads="1" noChangeShapeType="1" noTextEdit="1"/>
              </p:cNvSpPr>
              <p:nvPr/>
            </p:nvSpPr>
            <p:spPr>
              <a:xfrm>
                <a:off x="6979835" y="2959069"/>
                <a:ext cx="5212165" cy="2770695"/>
              </a:xfrm>
              <a:prstGeom prst="rect">
                <a:avLst/>
              </a:prstGeom>
              <a:blipFill>
                <a:blip r:embed="rId6"/>
                <a:stretch>
                  <a:fillRect l="-1287" t="-1099" b="-2857"/>
                </a:stretch>
              </a:blipFill>
            </p:spPr>
            <p:txBody>
              <a:bodyPr/>
              <a:lstStyle/>
              <a:p>
                <a:r>
                  <a:rPr lang="en-GB">
                    <a:noFill/>
                  </a:rPr>
                  <a:t> </a:t>
                </a:r>
              </a:p>
            </p:txBody>
          </p:sp>
        </mc:Fallback>
      </mc:AlternateContent>
    </p:spTree>
    <p:extLst>
      <p:ext uri="{BB962C8B-B14F-4D97-AF65-F5344CB8AC3E}">
        <p14:creationId xmlns:p14="http://schemas.microsoft.com/office/powerpoint/2010/main" val="2192889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
                                            <p:txEl>
                                              <p:pRg st="7" end="7"/>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5">
                                            <p:txEl>
                                              <p:pRg st="9" end="9"/>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5">
                                            <p:txEl>
                                              <p:pRg st="10" end="10"/>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5">
                                            <p:txEl>
                                              <p:pRg st="11" end="11"/>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5">
                                            <p:txEl>
                                              <p:pRg st="12" end="12"/>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P spid="2" grpId="0" animBg="1"/>
      <p:bldP spid="3" grpId="0"/>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20F0135-CC52-EB18-CB0B-5335E947DD8E}"/>
              </a:ext>
            </a:extLst>
          </p:cNvPr>
          <p:cNvSpPr>
            <a:spLocks noGrp="1"/>
          </p:cNvSpPr>
          <p:nvPr>
            <p:ph type="title"/>
          </p:nvPr>
        </p:nvSpPr>
        <p:spPr/>
        <p:txBody>
          <a:bodyPr>
            <a:normAutofit/>
          </a:bodyPr>
          <a:lstStyle/>
          <a:p>
            <a:r>
              <a:rPr lang="en-GB" dirty="0">
                <a:latin typeface="Calibri"/>
                <a:ea typeface="Calibri"/>
                <a:cs typeface="Calibri"/>
              </a:rPr>
              <a:t>Why we can’t do it</a:t>
            </a:r>
          </a:p>
        </p:txBody>
      </p:sp>
      <mc:AlternateContent xmlns:mc="http://schemas.openxmlformats.org/markup-compatibility/2006" xmlns:a14="http://schemas.microsoft.com/office/drawing/2010/main">
        <mc:Choice Requires="a14">
          <p:sp>
            <p:nvSpPr>
              <p:cNvPr id="5" name="Content Placeholder 4">
                <a:extLst>
                  <a:ext uri="{FF2B5EF4-FFF2-40B4-BE49-F238E27FC236}">
                    <a16:creationId xmlns:a16="http://schemas.microsoft.com/office/drawing/2014/main" id="{1357973F-A7D4-1E73-8093-5591F6BF67C6}"/>
                  </a:ext>
                </a:extLst>
              </p:cNvPr>
              <p:cNvSpPr>
                <a:spLocks noGrp="1"/>
              </p:cNvSpPr>
              <p:nvPr>
                <p:ph idx="1"/>
              </p:nvPr>
            </p:nvSpPr>
            <p:spPr>
              <a:xfrm>
                <a:off x="120159" y="914400"/>
                <a:ext cx="8132688" cy="5943600"/>
              </a:xfrm>
            </p:spPr>
            <p:txBody>
              <a:bodyPr>
                <a:noAutofit/>
              </a:bodyPr>
              <a:lstStyle/>
              <a:p>
                <a:pPr marL="0" indent="0">
                  <a:buNone/>
                </a:pPr>
                <a:r>
                  <a:rPr lang="en-GB" dirty="0"/>
                  <a:t>Rewrite LIF equations:</a:t>
                </a:r>
              </a:p>
              <a:p>
                <a:pPr marL="0" indent="0">
                  <a:buNone/>
                </a:pPr>
                <a:r>
                  <a:rPr lang="en-GB" dirty="0"/>
                  <a:t>(Temporarily ignore synaptic connections.)</a:t>
                </a:r>
              </a:p>
              <a:p>
                <a:pPr marL="0" indent="0">
                  <a:buNone/>
                </a:pPr>
                <a:r>
                  <a:rPr lang="en-GB" b="1" dirty="0"/>
                  <a:t>Threshold</a:t>
                </a:r>
                <a:endParaRPr lang="en-GB" b="1" i="1" dirty="0">
                  <a:latin typeface="Cambria Math" panose="02040503050406030204" pitchFamily="18" charset="0"/>
                </a:endParaRPr>
              </a:p>
              <a:p>
                <a:pPr marL="457200" lvl="1" indent="0">
                  <a:buNone/>
                </a:pPr>
                <a14:m>
                  <m:oMath xmlns:m="http://schemas.openxmlformats.org/officeDocument/2006/math">
                    <m:r>
                      <a:rPr lang="en-GB" b="0" i="1" smtClean="0">
                        <a:solidFill>
                          <a:srgbClr val="00B0F0"/>
                        </a:solidFill>
                        <a:latin typeface="Cambria Math" panose="02040503050406030204" pitchFamily="18" charset="0"/>
                      </a:rPr>
                      <m:t>𝑆</m:t>
                    </m:r>
                    <m:d>
                      <m:dPr>
                        <m:ctrlPr>
                          <a:rPr lang="en-GB" b="0" i="1" smtClean="0">
                            <a:solidFill>
                              <a:schemeClr val="bg2">
                                <a:lumMod val="90000"/>
                              </a:schemeClr>
                            </a:solidFill>
                            <a:latin typeface="Cambria Math" panose="02040503050406030204" pitchFamily="18" charset="0"/>
                          </a:rPr>
                        </m:ctrlPr>
                      </m:dPr>
                      <m:e>
                        <m:r>
                          <a:rPr lang="en-GB" b="0" i="1" smtClean="0">
                            <a:solidFill>
                              <a:schemeClr val="bg2">
                                <a:lumMod val="90000"/>
                              </a:schemeClr>
                            </a:solidFill>
                            <a:latin typeface="Cambria Math" panose="02040503050406030204" pitchFamily="18" charset="0"/>
                          </a:rPr>
                          <m:t>𝑡</m:t>
                        </m:r>
                      </m:e>
                    </m:d>
                    <m:r>
                      <a:rPr lang="en-GB" b="0" i="1" smtClean="0">
                        <a:latin typeface="Cambria Math" panose="02040503050406030204" pitchFamily="18" charset="0"/>
                      </a:rPr>
                      <m:t>=</m:t>
                    </m:r>
                    <m:r>
                      <a:rPr lang="en-GB" b="0" i="1" smtClean="0">
                        <a:solidFill>
                          <a:srgbClr val="FF0000"/>
                        </a:solidFill>
                        <a:latin typeface="Cambria Math" panose="02040503050406030204" pitchFamily="18" charset="0"/>
                      </a:rPr>
                      <m:t>𝐻</m:t>
                    </m:r>
                    <m:d>
                      <m:dPr>
                        <m:ctrlPr>
                          <a:rPr lang="en-GB" b="0" i="1" smtClean="0">
                            <a:latin typeface="Cambria Math" panose="02040503050406030204" pitchFamily="18" charset="0"/>
                          </a:rPr>
                        </m:ctrlPr>
                      </m:dPr>
                      <m:e>
                        <m:r>
                          <a:rPr lang="en-GB" b="0" i="1" smtClean="0">
                            <a:solidFill>
                              <a:schemeClr val="accent2">
                                <a:lumMod val="60000"/>
                                <a:lumOff val="40000"/>
                              </a:schemeClr>
                            </a:solidFill>
                            <a:latin typeface="Cambria Math" panose="02040503050406030204" pitchFamily="18" charset="0"/>
                          </a:rPr>
                          <m:t>𝑣</m:t>
                        </m:r>
                        <m:d>
                          <m:dPr>
                            <m:ctrlPr>
                              <a:rPr lang="en-GB" b="0" i="1" smtClean="0">
                                <a:solidFill>
                                  <a:schemeClr val="bg2">
                                    <a:lumMod val="90000"/>
                                  </a:schemeClr>
                                </a:solidFill>
                                <a:latin typeface="Cambria Math" panose="02040503050406030204" pitchFamily="18" charset="0"/>
                              </a:rPr>
                            </m:ctrlPr>
                          </m:dPr>
                          <m:e>
                            <m:r>
                              <a:rPr lang="en-GB" b="0" i="1" smtClean="0">
                                <a:solidFill>
                                  <a:schemeClr val="bg2">
                                    <a:lumMod val="90000"/>
                                  </a:schemeClr>
                                </a:solidFill>
                                <a:latin typeface="Cambria Math" panose="02040503050406030204" pitchFamily="18" charset="0"/>
                              </a:rPr>
                              <m:t>𝑡</m:t>
                            </m:r>
                          </m:e>
                        </m:d>
                        <m:r>
                          <a:rPr lang="en-GB" b="0" i="1" smtClean="0">
                            <a:latin typeface="Cambria Math" panose="02040503050406030204" pitchFamily="18" charset="0"/>
                          </a:rPr>
                          <m:t>−1</m:t>
                        </m:r>
                      </m:e>
                    </m:d>
                  </m:oMath>
                </a14:m>
                <a:r>
                  <a:rPr lang="en-GB" dirty="0"/>
                  <a:t> </a:t>
                </a:r>
              </a:p>
              <a:p>
                <a:pPr marL="0" indent="0">
                  <a:buNone/>
                </a:pPr>
                <a:r>
                  <a:rPr lang="en-GB" b="1" dirty="0"/>
                  <a:t>Update</a:t>
                </a:r>
                <a:r>
                  <a:rPr lang="en-GB" dirty="0"/>
                  <a:t> solution at time </a:t>
                </a:r>
                <a14:m>
                  <m:oMath xmlns:m="http://schemas.openxmlformats.org/officeDocument/2006/math">
                    <m:r>
                      <a:rPr lang="en-GB" b="0" i="1" smtClean="0">
                        <a:solidFill>
                          <a:schemeClr val="bg2">
                            <a:lumMod val="90000"/>
                          </a:schemeClr>
                        </a:solidFill>
                        <a:latin typeface="Cambria Math" panose="02040503050406030204" pitchFamily="18" charset="0"/>
                      </a:rPr>
                      <m:t>𝑡</m:t>
                    </m:r>
                    <m:r>
                      <a:rPr lang="en-GB" b="0" i="1" smtClean="0">
                        <a:solidFill>
                          <a:schemeClr val="bg2">
                            <a:lumMod val="90000"/>
                          </a:schemeClr>
                        </a:solidFill>
                        <a:latin typeface="Cambria Math" panose="02040503050406030204" pitchFamily="18" charset="0"/>
                      </a:rPr>
                      <m:t>+</m:t>
                    </m:r>
                    <m:r>
                      <a:rPr lang="en-GB" b="0" i="1" smtClean="0">
                        <a:solidFill>
                          <a:schemeClr val="bg2">
                            <a:lumMod val="90000"/>
                          </a:schemeClr>
                        </a:solidFill>
                        <a:latin typeface="Cambria Math" panose="02040503050406030204" pitchFamily="18" charset="0"/>
                      </a:rPr>
                      <m:t>𝛿</m:t>
                    </m:r>
                    <m:r>
                      <a:rPr lang="en-GB" b="0" i="1" smtClean="0">
                        <a:solidFill>
                          <a:schemeClr val="bg2">
                            <a:lumMod val="90000"/>
                          </a:schemeClr>
                        </a:solidFill>
                        <a:latin typeface="Cambria Math" panose="02040503050406030204" pitchFamily="18" charset="0"/>
                      </a:rPr>
                      <m:t>𝑡</m:t>
                    </m:r>
                  </m:oMath>
                </a14:m>
                <a:r>
                  <a:rPr lang="en-GB" dirty="0"/>
                  <a:t> in terms of values at time </a:t>
                </a:r>
                <a14:m>
                  <m:oMath xmlns:m="http://schemas.openxmlformats.org/officeDocument/2006/math">
                    <m:r>
                      <a:rPr lang="en-GB" b="0" i="1" smtClean="0">
                        <a:solidFill>
                          <a:schemeClr val="bg2">
                            <a:lumMod val="90000"/>
                          </a:schemeClr>
                        </a:solidFill>
                        <a:latin typeface="Cambria Math" panose="02040503050406030204" pitchFamily="18" charset="0"/>
                      </a:rPr>
                      <m:t>𝑡</m:t>
                    </m:r>
                  </m:oMath>
                </a14:m>
                <a:r>
                  <a:rPr lang="en-GB" dirty="0"/>
                  <a:t>:</a:t>
                </a:r>
              </a:p>
              <a:p>
                <a:pPr marL="457200" lvl="1" indent="0">
                  <a:buNone/>
                </a:pPr>
                <a14:m>
                  <m:oMath xmlns:m="http://schemas.openxmlformats.org/officeDocument/2006/math">
                    <m:r>
                      <a:rPr lang="en-GB" b="0" i="1" smtClean="0">
                        <a:solidFill>
                          <a:schemeClr val="accent2">
                            <a:lumMod val="60000"/>
                            <a:lumOff val="40000"/>
                          </a:schemeClr>
                        </a:solidFill>
                        <a:latin typeface="Cambria Math" panose="02040503050406030204" pitchFamily="18" charset="0"/>
                      </a:rPr>
                      <m:t>𝑣</m:t>
                    </m:r>
                    <m:d>
                      <m:dPr>
                        <m:ctrlPr>
                          <a:rPr lang="en-GB" b="0" i="1" smtClean="0">
                            <a:solidFill>
                              <a:schemeClr val="bg2">
                                <a:lumMod val="90000"/>
                              </a:schemeClr>
                            </a:solidFill>
                            <a:latin typeface="Cambria Math" panose="02040503050406030204" pitchFamily="18" charset="0"/>
                          </a:rPr>
                        </m:ctrlPr>
                      </m:dPr>
                      <m:e>
                        <m:r>
                          <a:rPr lang="en-GB" b="0" i="1" smtClean="0">
                            <a:solidFill>
                              <a:schemeClr val="bg2">
                                <a:lumMod val="90000"/>
                              </a:schemeClr>
                            </a:solidFill>
                            <a:latin typeface="Cambria Math" panose="02040503050406030204" pitchFamily="18" charset="0"/>
                          </a:rPr>
                          <m:t>𝑡</m:t>
                        </m:r>
                        <m:r>
                          <a:rPr lang="en-GB" b="0" i="1" smtClean="0">
                            <a:solidFill>
                              <a:schemeClr val="bg2">
                                <a:lumMod val="90000"/>
                              </a:schemeClr>
                            </a:solidFill>
                            <a:latin typeface="Cambria Math" panose="02040503050406030204" pitchFamily="18" charset="0"/>
                          </a:rPr>
                          <m:t>+</m:t>
                        </m:r>
                        <m:r>
                          <a:rPr lang="en-GB" b="0" i="1" smtClean="0">
                            <a:solidFill>
                              <a:schemeClr val="bg2">
                                <a:lumMod val="90000"/>
                              </a:schemeClr>
                            </a:solidFill>
                            <a:latin typeface="Cambria Math" panose="02040503050406030204" pitchFamily="18" charset="0"/>
                          </a:rPr>
                          <m:t>𝛿</m:t>
                        </m:r>
                        <m:r>
                          <a:rPr lang="en-GB" b="0" i="1" smtClean="0">
                            <a:solidFill>
                              <a:schemeClr val="bg2">
                                <a:lumMod val="90000"/>
                              </a:schemeClr>
                            </a:solidFill>
                            <a:latin typeface="Cambria Math" panose="02040503050406030204" pitchFamily="18" charset="0"/>
                          </a:rPr>
                          <m:t>𝑡</m:t>
                        </m:r>
                      </m:e>
                    </m:d>
                    <m:r>
                      <a:rPr lang="en-GB" b="0" i="1" smtClean="0">
                        <a:latin typeface="Cambria Math" panose="02040503050406030204" pitchFamily="18" charset="0"/>
                      </a:rPr>
                      <m:t>=</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𝑒</m:t>
                        </m:r>
                      </m:e>
                      <m:sup>
                        <m:f>
                          <m:fPr>
                            <m:type m:val="lin"/>
                            <m:ctrlPr>
                              <a:rPr lang="en-GB" b="0" i="1" smtClean="0">
                                <a:latin typeface="Cambria Math" panose="02040503050406030204" pitchFamily="18" charset="0"/>
                              </a:rPr>
                            </m:ctrlPr>
                          </m:fPr>
                          <m:num>
                            <m:r>
                              <a:rPr lang="en-GB" b="0" i="1" smtClean="0">
                                <a:latin typeface="Cambria Math" panose="02040503050406030204" pitchFamily="18" charset="0"/>
                              </a:rPr>
                              <m:t>−</m:t>
                            </m:r>
                            <m:r>
                              <a:rPr lang="en-GB" b="0" i="1" smtClean="0">
                                <a:latin typeface="Cambria Math" panose="02040503050406030204" pitchFamily="18" charset="0"/>
                              </a:rPr>
                              <m:t>𝛿</m:t>
                            </m:r>
                            <m:r>
                              <a:rPr lang="en-GB" b="0" i="1" smtClean="0">
                                <a:latin typeface="Cambria Math" panose="02040503050406030204" pitchFamily="18" charset="0"/>
                              </a:rPr>
                              <m:t>𝑡</m:t>
                            </m:r>
                          </m:num>
                          <m:den>
                            <m:r>
                              <a:rPr lang="en-GB" b="0" i="1" smtClean="0">
                                <a:latin typeface="Cambria Math" panose="02040503050406030204" pitchFamily="18" charset="0"/>
                              </a:rPr>
                              <m:t>𝜏</m:t>
                            </m:r>
                          </m:den>
                        </m:f>
                      </m:sup>
                    </m:sSup>
                    <m:r>
                      <a:rPr lang="en-GB" b="0" i="1" smtClean="0">
                        <a:solidFill>
                          <a:schemeClr val="accent2">
                            <a:lumMod val="60000"/>
                            <a:lumOff val="40000"/>
                          </a:schemeClr>
                        </a:solidFill>
                        <a:latin typeface="Cambria Math" panose="02040503050406030204" pitchFamily="18" charset="0"/>
                      </a:rPr>
                      <m:t>𝑣</m:t>
                    </m:r>
                    <m:d>
                      <m:dPr>
                        <m:ctrlPr>
                          <a:rPr lang="en-GB" b="0" i="1" smtClean="0">
                            <a:solidFill>
                              <a:schemeClr val="bg2">
                                <a:lumMod val="90000"/>
                              </a:schemeClr>
                            </a:solidFill>
                            <a:latin typeface="Cambria Math" panose="02040503050406030204" pitchFamily="18" charset="0"/>
                          </a:rPr>
                        </m:ctrlPr>
                      </m:dPr>
                      <m:e>
                        <m:r>
                          <a:rPr lang="en-GB" b="0" i="1" smtClean="0">
                            <a:solidFill>
                              <a:schemeClr val="bg2">
                                <a:lumMod val="90000"/>
                              </a:schemeClr>
                            </a:solidFill>
                            <a:latin typeface="Cambria Math" panose="02040503050406030204" pitchFamily="18" charset="0"/>
                          </a:rPr>
                          <m:t>𝑡</m:t>
                        </m:r>
                      </m:e>
                    </m:d>
                    <m:r>
                      <a:rPr lang="en-GB" b="0" i="1" smtClean="0">
                        <a:latin typeface="Cambria Math" panose="02040503050406030204" pitchFamily="18" charset="0"/>
                      </a:rPr>
                      <m:t>(1−</m:t>
                    </m:r>
                    <m:r>
                      <a:rPr lang="en-GB" b="0" i="1" smtClean="0">
                        <a:solidFill>
                          <a:srgbClr val="00B0F0"/>
                        </a:solidFill>
                        <a:latin typeface="Cambria Math" panose="02040503050406030204" pitchFamily="18" charset="0"/>
                      </a:rPr>
                      <m:t>𝑆</m:t>
                    </m:r>
                    <m:d>
                      <m:dPr>
                        <m:ctrlPr>
                          <a:rPr lang="en-GB" b="0" i="1" smtClean="0">
                            <a:solidFill>
                              <a:schemeClr val="bg2">
                                <a:lumMod val="90000"/>
                              </a:schemeClr>
                            </a:solidFill>
                            <a:latin typeface="Cambria Math" panose="02040503050406030204" pitchFamily="18" charset="0"/>
                          </a:rPr>
                        </m:ctrlPr>
                      </m:dPr>
                      <m:e>
                        <m:r>
                          <a:rPr lang="en-GB" b="0" i="1" smtClean="0">
                            <a:solidFill>
                              <a:schemeClr val="bg2">
                                <a:lumMod val="90000"/>
                              </a:schemeClr>
                            </a:solidFill>
                            <a:latin typeface="Cambria Math" panose="02040503050406030204" pitchFamily="18" charset="0"/>
                          </a:rPr>
                          <m:t>𝑡</m:t>
                        </m:r>
                      </m:e>
                    </m:d>
                    <m:r>
                      <a:rPr lang="en-GB" b="0" i="1" smtClean="0">
                        <a:latin typeface="Cambria Math" panose="02040503050406030204" pitchFamily="18" charset="0"/>
                      </a:rPr>
                      <m:t>)</m:t>
                    </m:r>
                  </m:oMath>
                </a14:m>
                <a:r>
                  <a:rPr lang="en-GB" dirty="0"/>
                  <a:t> </a:t>
                </a:r>
              </a:p>
              <a:p>
                <a:pPr marL="0" indent="0">
                  <a:buNone/>
                </a:pPr>
                <a:r>
                  <a:rPr lang="en-GB" dirty="0"/>
                  <a:t>To compute </a:t>
                </a:r>
                <a14:m>
                  <m:oMath xmlns:m="http://schemas.openxmlformats.org/officeDocument/2006/math">
                    <m:r>
                      <m:rPr>
                        <m:sty m:val="p"/>
                      </m:rPr>
                      <a:rPr lang="en-GB" b="0" i="0" smtClean="0">
                        <a:latin typeface="Cambria Math" panose="02040503050406030204" pitchFamily="18" charset="0"/>
                      </a:rPr>
                      <m:t>∇</m:t>
                    </m:r>
                    <m:r>
                      <a:rPr lang="en-GB" b="0" i="1" smtClean="0">
                        <a:latin typeface="Cambria Math" panose="02040503050406030204" pitchFamily="18" charset="0"/>
                      </a:rPr>
                      <m:t>ℒ</m:t>
                    </m:r>
                  </m:oMath>
                </a14:m>
                <a:r>
                  <a:rPr lang="en-GB" dirty="0"/>
                  <a:t> we use chain rule</a:t>
                </a:r>
              </a:p>
              <a:p>
                <a:pPr marL="0" indent="0">
                  <a:buNone/>
                </a:pPr>
                <a:r>
                  <a:rPr lang="en-GB" dirty="0"/>
                  <a:t>Everything differentiable except </a:t>
                </a:r>
                <a14:m>
                  <m:oMath xmlns:m="http://schemas.openxmlformats.org/officeDocument/2006/math">
                    <m:r>
                      <a:rPr lang="en-GB" b="0" i="1" smtClean="0">
                        <a:solidFill>
                          <a:srgbClr val="FF0000"/>
                        </a:solidFill>
                        <a:latin typeface="Cambria Math" panose="02040503050406030204" pitchFamily="18" charset="0"/>
                      </a:rPr>
                      <m:t>𝐻</m:t>
                    </m:r>
                  </m:oMath>
                </a14:m>
                <a:endParaRPr lang="en-GB" dirty="0"/>
              </a:p>
              <a:p>
                <a:pPr marL="0" indent="0">
                  <a:buNone/>
                </a:pPr>
                <a14:m>
                  <m:oMath xmlns:m="http://schemas.openxmlformats.org/officeDocument/2006/math">
                    <m:f>
                      <m:fPr>
                        <m:ctrlPr>
                          <a:rPr lang="en-GB" b="0" i="1" smtClean="0">
                            <a:latin typeface="Cambria Math" panose="02040503050406030204" pitchFamily="18" charset="0"/>
                          </a:rPr>
                        </m:ctrlPr>
                      </m:fPr>
                      <m:num>
                        <m:r>
                          <a:rPr lang="en-GB" b="0" i="1" smtClean="0">
                            <a:latin typeface="Cambria Math" panose="02040503050406030204" pitchFamily="18" charset="0"/>
                          </a:rPr>
                          <m:t>𝜕</m:t>
                        </m:r>
                        <m:r>
                          <a:rPr lang="en-GB" b="0" i="1" smtClean="0">
                            <a:solidFill>
                              <a:srgbClr val="FF0000"/>
                            </a:solidFill>
                            <a:latin typeface="Cambria Math" panose="02040503050406030204" pitchFamily="18" charset="0"/>
                          </a:rPr>
                          <m:t>𝐻</m:t>
                        </m:r>
                      </m:num>
                      <m:den>
                        <m:r>
                          <a:rPr lang="en-GB" b="0" i="1" smtClean="0">
                            <a:latin typeface="Cambria Math" panose="02040503050406030204" pitchFamily="18" charset="0"/>
                          </a:rPr>
                          <m:t>𝜕</m:t>
                        </m:r>
                        <m:r>
                          <a:rPr lang="en-GB" b="0" i="1" smtClean="0">
                            <a:latin typeface="Cambria Math" panose="02040503050406030204" pitchFamily="18" charset="0"/>
                          </a:rPr>
                          <m:t>𝑥</m:t>
                        </m:r>
                      </m:den>
                    </m:f>
                    <m:r>
                      <a:rPr lang="en-GB" b="0" i="1" smtClean="0">
                        <a:latin typeface="Cambria Math" panose="02040503050406030204" pitchFamily="18" charset="0"/>
                      </a:rPr>
                      <m:t>=</m:t>
                    </m:r>
                    <m:d>
                      <m:dPr>
                        <m:begChr m:val="{"/>
                        <m:endChr m:val=""/>
                        <m:ctrlPr>
                          <a:rPr lang="en-GB" b="0" i="1" smtClean="0">
                            <a:latin typeface="Cambria Math" panose="02040503050406030204" pitchFamily="18" charset="0"/>
                          </a:rPr>
                        </m:ctrlPr>
                      </m:dPr>
                      <m:e>
                        <m:eqArr>
                          <m:eqArrPr>
                            <m:ctrlPr>
                              <a:rPr lang="en-GB" b="0" i="1" smtClean="0">
                                <a:latin typeface="Cambria Math" panose="02040503050406030204" pitchFamily="18" charset="0"/>
                              </a:rPr>
                            </m:ctrlPr>
                          </m:eqArrPr>
                          <m:e>
                            <m:r>
                              <a:rPr lang="en-GB" b="0" i="1" smtClean="0">
                                <a:latin typeface="Cambria Math" panose="02040503050406030204" pitchFamily="18" charset="0"/>
                              </a:rPr>
                              <m:t>0</m:t>
                            </m:r>
                          </m:e>
                          <m:e>
                            <m:r>
                              <m:rPr>
                                <m:sty m:val="p"/>
                              </m:rPr>
                              <a:rPr lang="en-GB" b="0" i="0" smtClean="0">
                                <a:latin typeface="Cambria Math" panose="02040503050406030204" pitchFamily="18" charset="0"/>
                              </a:rPr>
                              <m:t>undefined</m:t>
                            </m:r>
                          </m:e>
                        </m:eqArr>
                        <m:f>
                          <m:fPr>
                            <m:type m:val="noBar"/>
                            <m:ctrlPr>
                              <a:rPr lang="en-GB" b="0" i="1" smtClean="0">
                                <a:latin typeface="Cambria Math" panose="02040503050406030204" pitchFamily="18" charset="0"/>
                              </a:rPr>
                            </m:ctrlPr>
                          </m:fPr>
                          <m:num/>
                          <m:den/>
                        </m:f>
                        <m:f>
                          <m:fPr>
                            <m:type m:val="noBar"/>
                            <m:ctrlPr>
                              <a:rPr lang="en-GB" b="0" i="1" smtClean="0">
                                <a:latin typeface="Cambria Math" panose="02040503050406030204" pitchFamily="18" charset="0"/>
                              </a:rPr>
                            </m:ctrlPr>
                          </m:fPr>
                          <m:num>
                            <m:r>
                              <m:rPr>
                                <m:sty m:val="p"/>
                              </m:rPr>
                              <a:rPr lang="en-GB" b="0" i="0" smtClean="0">
                                <a:latin typeface="Cambria Math" panose="02040503050406030204" pitchFamily="18" charset="0"/>
                              </a:rPr>
                              <m:t>if</m:t>
                            </m:r>
                            <m:r>
                              <a:rPr lang="en-GB" b="0" i="0" smtClean="0">
                                <a:latin typeface="Cambria Math" panose="02040503050406030204" pitchFamily="18" charset="0"/>
                              </a:rPr>
                              <m:t>  </m:t>
                            </m:r>
                            <m:r>
                              <a:rPr lang="en-GB" b="0" i="1" smtClean="0">
                                <a:latin typeface="Cambria Math" panose="02040503050406030204" pitchFamily="18" charset="0"/>
                              </a:rPr>
                              <m:t>𝑥</m:t>
                            </m:r>
                            <m:r>
                              <a:rPr lang="en-GB" b="0" i="1" smtClean="0">
                                <a:latin typeface="Cambria Math" panose="02040503050406030204" pitchFamily="18" charset="0"/>
                              </a:rPr>
                              <m:t>≠0</m:t>
                            </m:r>
                          </m:num>
                          <m:den>
                            <m:r>
                              <m:rPr>
                                <m:sty m:val="p"/>
                              </m:rPr>
                              <a:rPr lang="en-GB" b="0" i="0" smtClean="0">
                                <a:latin typeface="Cambria Math" panose="02040503050406030204" pitchFamily="18" charset="0"/>
                              </a:rPr>
                              <m:t>if</m:t>
                            </m:r>
                            <m:r>
                              <a:rPr lang="en-GB" b="0" i="0" smtClean="0">
                                <a:latin typeface="Cambria Math" panose="02040503050406030204" pitchFamily="18" charset="0"/>
                              </a:rPr>
                              <m:t>  </m:t>
                            </m:r>
                            <m:r>
                              <a:rPr lang="en-GB" b="0" i="1" smtClean="0">
                                <a:latin typeface="Cambria Math" panose="02040503050406030204" pitchFamily="18" charset="0"/>
                              </a:rPr>
                              <m:t>𝑥</m:t>
                            </m:r>
                            <m:r>
                              <a:rPr lang="en-GB" b="0" i="1" smtClean="0">
                                <a:latin typeface="Cambria Math" panose="02040503050406030204" pitchFamily="18" charset="0"/>
                              </a:rPr>
                              <m:t>=0</m:t>
                            </m:r>
                          </m:den>
                        </m:f>
                      </m:e>
                    </m:d>
                  </m:oMath>
                </a14:m>
                <a:r>
                  <a:rPr lang="en-GB" dirty="0"/>
                  <a:t> </a:t>
                </a:r>
              </a:p>
              <a:p>
                <a:pPr marL="0" indent="0">
                  <a:buNone/>
                </a:pPr>
                <a:r>
                  <a:rPr lang="en-GB" dirty="0"/>
                  <a:t>Gradients are zero almost everywhere</a:t>
                </a:r>
              </a:p>
              <a:p>
                <a:pPr marL="0" indent="0">
                  <a:buNone/>
                </a:pPr>
                <a:r>
                  <a:rPr lang="en-GB" dirty="0"/>
                  <a:t>Gradient descent doesn’t work for SNNs</a:t>
                </a:r>
              </a:p>
            </p:txBody>
          </p:sp>
        </mc:Choice>
        <mc:Fallback xmlns="">
          <p:sp>
            <p:nvSpPr>
              <p:cNvPr id="5" name="Content Placeholder 4">
                <a:extLst>
                  <a:ext uri="{FF2B5EF4-FFF2-40B4-BE49-F238E27FC236}">
                    <a16:creationId xmlns:a16="http://schemas.microsoft.com/office/drawing/2014/main" id="{1357973F-A7D4-1E73-8093-5591F6BF67C6}"/>
                  </a:ext>
                </a:extLst>
              </p:cNvPr>
              <p:cNvSpPr>
                <a:spLocks noGrp="1" noRot="1" noChangeAspect="1" noMove="1" noResize="1" noEditPoints="1" noAdjustHandles="1" noChangeArrowheads="1" noChangeShapeType="1" noTextEdit="1"/>
              </p:cNvSpPr>
              <p:nvPr>
                <p:ph idx="1"/>
              </p:nvPr>
            </p:nvSpPr>
            <p:spPr>
              <a:xfrm>
                <a:off x="120159" y="914400"/>
                <a:ext cx="8132688" cy="5943600"/>
              </a:xfrm>
              <a:blipFill>
                <a:blip r:embed="rId3"/>
                <a:stretch>
                  <a:fillRect l="-1199" t="-1436"/>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84DFA1F7-45E6-E541-1FF1-BF13F289C027}"/>
                  </a:ext>
                </a:extLst>
              </p:cNvPr>
              <p:cNvSpPr txBox="1"/>
              <p:nvPr/>
            </p:nvSpPr>
            <p:spPr>
              <a:xfrm>
                <a:off x="8252847" y="1165720"/>
                <a:ext cx="3818995" cy="2991653"/>
              </a:xfrm>
              <a:prstGeom prst="rect">
                <a:avLst/>
              </a:prstGeom>
              <a:solidFill>
                <a:schemeClr val="accent6">
                  <a:lumMod val="20000"/>
                  <a:lumOff val="80000"/>
                </a:schemeClr>
              </a:solidFill>
            </p:spPr>
            <p:txBody>
              <a:bodyPr wrap="square" rtlCol="0">
                <a:spAutoFit/>
              </a:bodyPr>
              <a:lstStyle/>
              <a:p>
                <a:r>
                  <a:rPr lang="en-GB">
                    <a:solidFill>
                      <a:schemeClr val="tx1"/>
                    </a:solidFill>
                  </a:rPr>
                  <a:t>Recap:</a:t>
                </a:r>
              </a:p>
              <a:p>
                <a:r>
                  <a:rPr lang="en-GB" b="1">
                    <a:solidFill>
                      <a:schemeClr val="tx1"/>
                    </a:solidFill>
                  </a:rPr>
                  <a:t>Leaky integrate-and-fire neuron</a:t>
                </a:r>
              </a:p>
              <a:p>
                <a:r>
                  <a:rPr lang="en-GB">
                    <a:solidFill>
                      <a:schemeClr val="tx1"/>
                    </a:solidFill>
                  </a:rPr>
                  <a:t>Continuous evolution over time:</a:t>
                </a:r>
              </a:p>
              <a:p>
                <a:pPr lvl="1"/>
                <a14:m>
                  <m:oMath xmlns:m="http://schemas.openxmlformats.org/officeDocument/2006/math">
                    <m:r>
                      <a:rPr lang="en-GB" i="1" smtClean="0">
                        <a:solidFill>
                          <a:schemeClr val="tx1"/>
                        </a:solidFill>
                        <a:latin typeface="Cambria Math" panose="02040503050406030204" pitchFamily="18" charset="0"/>
                      </a:rPr>
                      <m:t>𝜏</m:t>
                    </m:r>
                    <m:f>
                      <m:fPr>
                        <m:ctrlPr>
                          <a:rPr lang="en-GB" i="1">
                            <a:solidFill>
                              <a:schemeClr val="tx1"/>
                            </a:solidFill>
                            <a:latin typeface="Cambria Math" panose="02040503050406030204" pitchFamily="18" charset="0"/>
                          </a:rPr>
                        </m:ctrlPr>
                      </m:fPr>
                      <m:num>
                        <m:r>
                          <m:rPr>
                            <m:sty m:val="p"/>
                          </m:rPr>
                          <a:rPr lang="en-GB" smtClean="0">
                            <a:solidFill>
                              <a:schemeClr val="tx1"/>
                            </a:solidFill>
                            <a:latin typeface="Cambria Math" panose="02040503050406030204" pitchFamily="18" charset="0"/>
                          </a:rPr>
                          <m:t>d</m:t>
                        </m:r>
                        <m:r>
                          <a:rPr lang="en-GB" i="1" smtClean="0">
                            <a:solidFill>
                              <a:schemeClr val="tx1"/>
                            </a:solidFill>
                            <a:latin typeface="Cambria Math" panose="02040503050406030204" pitchFamily="18" charset="0"/>
                          </a:rPr>
                          <m:t>𝑣</m:t>
                        </m:r>
                      </m:num>
                      <m:den>
                        <m:r>
                          <m:rPr>
                            <m:sty m:val="p"/>
                          </m:rPr>
                          <a:rPr lang="en-GB" smtClean="0">
                            <a:solidFill>
                              <a:schemeClr val="tx1"/>
                            </a:solidFill>
                            <a:latin typeface="Cambria Math" panose="02040503050406030204" pitchFamily="18" charset="0"/>
                          </a:rPr>
                          <m:t>d</m:t>
                        </m:r>
                        <m:r>
                          <a:rPr lang="en-GB" i="1" smtClean="0">
                            <a:solidFill>
                              <a:schemeClr val="tx1"/>
                            </a:solidFill>
                            <a:latin typeface="Cambria Math" panose="02040503050406030204" pitchFamily="18" charset="0"/>
                          </a:rPr>
                          <m:t>𝑡</m:t>
                        </m:r>
                      </m:den>
                    </m:f>
                    <m:r>
                      <a:rPr lang="en-GB" i="1" smtClean="0">
                        <a:solidFill>
                          <a:schemeClr val="tx1"/>
                        </a:solidFill>
                        <a:latin typeface="Cambria Math" panose="02040503050406030204" pitchFamily="18" charset="0"/>
                      </a:rPr>
                      <m:t>=−</m:t>
                    </m:r>
                    <m:r>
                      <a:rPr lang="en-GB" i="1" smtClean="0">
                        <a:solidFill>
                          <a:schemeClr val="tx1"/>
                        </a:solidFill>
                        <a:latin typeface="Cambria Math" panose="02040503050406030204" pitchFamily="18" charset="0"/>
                      </a:rPr>
                      <m:t>𝑣</m:t>
                    </m:r>
                  </m:oMath>
                </a14:m>
                <a:r>
                  <a:rPr lang="en-GB">
                    <a:solidFill>
                      <a:schemeClr val="tx1"/>
                    </a:solidFill>
                  </a:rPr>
                  <a:t>  </a:t>
                </a:r>
              </a:p>
              <a:p>
                <a:r>
                  <a:rPr lang="en-GB">
                    <a:solidFill>
                      <a:schemeClr val="tx1"/>
                    </a:solidFill>
                  </a:rPr>
                  <a:t>On presynaptic spike index </a:t>
                </a:r>
                <a14:m>
                  <m:oMath xmlns:m="http://schemas.openxmlformats.org/officeDocument/2006/math">
                    <m:r>
                      <a:rPr lang="en-GB" b="0" i="1" smtClean="0">
                        <a:solidFill>
                          <a:schemeClr val="tx1"/>
                        </a:solidFill>
                        <a:latin typeface="Cambria Math" panose="02040503050406030204" pitchFamily="18" charset="0"/>
                      </a:rPr>
                      <m:t>𝑖</m:t>
                    </m:r>
                  </m:oMath>
                </a14:m>
                <a:r>
                  <a:rPr lang="en-GB">
                    <a:solidFill>
                      <a:schemeClr val="tx1"/>
                    </a:solidFill>
                  </a:rPr>
                  <a:t>:</a:t>
                </a:r>
              </a:p>
              <a:p>
                <a:pPr lvl="1"/>
                <a14:m>
                  <m:oMath xmlns:m="http://schemas.openxmlformats.org/officeDocument/2006/math">
                    <m:r>
                      <a:rPr lang="en-GB" b="0" i="1" smtClean="0">
                        <a:solidFill>
                          <a:schemeClr val="tx1"/>
                        </a:solidFill>
                        <a:latin typeface="Cambria Math" panose="02040503050406030204" pitchFamily="18" charset="0"/>
                      </a:rPr>
                      <m:t>𝑣</m:t>
                    </m:r>
                    <m:r>
                      <a:rPr lang="en-GB" b="0" i="1" smtClean="0">
                        <a:solidFill>
                          <a:schemeClr val="tx1"/>
                        </a:solidFill>
                        <a:latin typeface="Cambria Math" panose="02040503050406030204" pitchFamily="18" charset="0"/>
                      </a:rPr>
                      <m:t>←</m:t>
                    </m:r>
                    <m:r>
                      <a:rPr lang="en-GB" b="0" i="1" smtClean="0">
                        <a:solidFill>
                          <a:schemeClr val="tx1"/>
                        </a:solidFill>
                        <a:latin typeface="Cambria Math" panose="02040503050406030204" pitchFamily="18" charset="0"/>
                      </a:rPr>
                      <m:t>𝑣</m:t>
                    </m:r>
                    <m:r>
                      <a:rPr lang="en-GB" b="0" i="1" smtClean="0">
                        <a:solidFill>
                          <a:schemeClr val="tx1"/>
                        </a:solidFill>
                        <a:latin typeface="Cambria Math" panose="02040503050406030204" pitchFamily="18" charset="0"/>
                      </a:rPr>
                      <m:t>+</m:t>
                    </m:r>
                    <m:sSub>
                      <m:sSubPr>
                        <m:ctrlPr>
                          <a:rPr lang="en-GB" b="0" i="1" smtClean="0">
                            <a:solidFill>
                              <a:schemeClr val="tx1"/>
                            </a:solidFill>
                            <a:latin typeface="Cambria Math" panose="02040503050406030204" pitchFamily="18" charset="0"/>
                          </a:rPr>
                        </m:ctrlPr>
                      </m:sSubPr>
                      <m:e>
                        <m:r>
                          <a:rPr lang="en-GB" b="0" i="1" smtClean="0">
                            <a:solidFill>
                              <a:schemeClr val="tx1"/>
                            </a:solidFill>
                            <a:latin typeface="Cambria Math" panose="02040503050406030204" pitchFamily="18" charset="0"/>
                          </a:rPr>
                          <m:t>𝑤</m:t>
                        </m:r>
                      </m:e>
                      <m:sub>
                        <m:r>
                          <a:rPr lang="en-GB" b="0" i="1" smtClean="0">
                            <a:solidFill>
                              <a:schemeClr val="tx1"/>
                            </a:solidFill>
                            <a:latin typeface="Cambria Math" panose="02040503050406030204" pitchFamily="18" charset="0"/>
                          </a:rPr>
                          <m:t>𝑖</m:t>
                        </m:r>
                      </m:sub>
                    </m:sSub>
                  </m:oMath>
                </a14:m>
                <a:r>
                  <a:rPr lang="en-GB">
                    <a:solidFill>
                      <a:schemeClr val="tx1"/>
                    </a:solidFill>
                  </a:rPr>
                  <a:t> </a:t>
                </a:r>
              </a:p>
              <a:p>
                <a:r>
                  <a:rPr lang="en-GB">
                    <a:solidFill>
                      <a:schemeClr val="tx1"/>
                    </a:solidFill>
                  </a:rPr>
                  <a:t>Threshold condition, fire a spike if:</a:t>
                </a:r>
              </a:p>
              <a:p>
                <a:pPr lvl="1"/>
                <a14:m>
                  <m:oMath xmlns:m="http://schemas.openxmlformats.org/officeDocument/2006/math">
                    <m:r>
                      <a:rPr lang="en-GB" b="0" i="1" smtClean="0">
                        <a:solidFill>
                          <a:schemeClr val="tx1"/>
                        </a:solidFill>
                        <a:latin typeface="Cambria Math" panose="02040503050406030204" pitchFamily="18" charset="0"/>
                      </a:rPr>
                      <m:t>𝑣</m:t>
                    </m:r>
                    <m:r>
                      <a:rPr lang="en-GB" b="0" i="1" smtClean="0">
                        <a:solidFill>
                          <a:schemeClr val="tx1"/>
                        </a:solidFill>
                        <a:latin typeface="Cambria Math" panose="02040503050406030204" pitchFamily="18" charset="0"/>
                      </a:rPr>
                      <m:t>&gt;1</m:t>
                    </m:r>
                  </m:oMath>
                </a14:m>
                <a:r>
                  <a:rPr lang="en-GB">
                    <a:solidFill>
                      <a:schemeClr val="tx1"/>
                    </a:solidFill>
                  </a:rPr>
                  <a:t> </a:t>
                </a:r>
              </a:p>
              <a:p>
                <a:r>
                  <a:rPr lang="en-GB">
                    <a:solidFill>
                      <a:schemeClr val="tx1"/>
                    </a:solidFill>
                  </a:rPr>
                  <a:t>Reset event, after a spike set:</a:t>
                </a:r>
              </a:p>
              <a:p>
                <a:pPr lvl="1"/>
                <a14:m>
                  <m:oMath xmlns:m="http://schemas.openxmlformats.org/officeDocument/2006/math">
                    <m:r>
                      <a:rPr lang="en-GB" b="0" i="1" smtClean="0">
                        <a:solidFill>
                          <a:schemeClr val="tx1"/>
                        </a:solidFill>
                        <a:latin typeface="Cambria Math" panose="02040503050406030204" pitchFamily="18" charset="0"/>
                      </a:rPr>
                      <m:t>𝑣</m:t>
                    </m:r>
                    <m:r>
                      <a:rPr lang="en-GB" b="0" i="1" smtClean="0">
                        <a:solidFill>
                          <a:schemeClr val="tx1"/>
                        </a:solidFill>
                        <a:latin typeface="Cambria Math" panose="02040503050406030204" pitchFamily="18" charset="0"/>
                      </a:rPr>
                      <m:t>←0</m:t>
                    </m:r>
                  </m:oMath>
                </a14:m>
                <a:r>
                  <a:rPr lang="en-GB">
                    <a:solidFill>
                      <a:schemeClr val="tx1"/>
                    </a:solidFill>
                  </a:rPr>
                  <a:t> </a:t>
                </a:r>
              </a:p>
            </p:txBody>
          </p:sp>
        </mc:Choice>
        <mc:Fallback xmlns="">
          <p:sp>
            <p:nvSpPr>
              <p:cNvPr id="2" name="TextBox 1">
                <a:extLst>
                  <a:ext uri="{FF2B5EF4-FFF2-40B4-BE49-F238E27FC236}">
                    <a16:creationId xmlns:a16="http://schemas.microsoft.com/office/drawing/2014/main" id="{84DFA1F7-45E6-E541-1FF1-BF13F289C027}"/>
                  </a:ext>
                </a:extLst>
              </p:cNvPr>
              <p:cNvSpPr txBox="1">
                <a:spLocks noRot="1" noChangeAspect="1" noMove="1" noResize="1" noEditPoints="1" noAdjustHandles="1" noChangeArrowheads="1" noChangeShapeType="1" noTextEdit="1"/>
              </p:cNvSpPr>
              <p:nvPr/>
            </p:nvSpPr>
            <p:spPr>
              <a:xfrm>
                <a:off x="8252847" y="1165720"/>
                <a:ext cx="3818995" cy="2991653"/>
              </a:xfrm>
              <a:prstGeom prst="rect">
                <a:avLst/>
              </a:prstGeom>
              <a:blipFill>
                <a:blip r:embed="rId4"/>
                <a:stretch>
                  <a:fillRect l="-1438" t="-1018"/>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022F34E0-2D6E-0EF8-2179-7D7A9F87FE50}"/>
                  </a:ext>
                </a:extLst>
              </p:cNvPr>
              <p:cNvSpPr txBox="1"/>
              <p:nvPr/>
            </p:nvSpPr>
            <p:spPr>
              <a:xfrm>
                <a:off x="8252847" y="4213111"/>
                <a:ext cx="3818994" cy="710194"/>
              </a:xfrm>
              <a:prstGeom prst="rect">
                <a:avLst/>
              </a:prstGeom>
              <a:solidFill>
                <a:schemeClr val="accent4">
                  <a:lumMod val="20000"/>
                  <a:lumOff val="80000"/>
                </a:schemeClr>
              </a:solidFill>
            </p:spPr>
            <p:txBody>
              <a:bodyPr wrap="none" rtlCol="0">
                <a:spAutoFit/>
              </a:bodyPr>
              <a:lstStyle/>
              <a:p>
                <a:r>
                  <a:rPr lang="en-GB" b="0" dirty="0"/>
                  <a:t>Heaviside function </a:t>
                </a:r>
                <a14:m>
                  <m:oMath xmlns:m="http://schemas.openxmlformats.org/officeDocument/2006/math">
                    <m:r>
                      <a:rPr lang="en-GB" b="0" i="1" smtClean="0">
                        <a:solidFill>
                          <a:srgbClr val="FF0000"/>
                        </a:solidFill>
                        <a:latin typeface="Cambria Math" panose="02040503050406030204" pitchFamily="18" charset="0"/>
                      </a:rPr>
                      <m:t>𝐻</m:t>
                    </m:r>
                    <m:d>
                      <m:dPr>
                        <m:ctrlPr>
                          <a:rPr lang="en-GB" b="0" i="1" smtClean="0">
                            <a:latin typeface="Cambria Math" panose="02040503050406030204" pitchFamily="18" charset="0"/>
                          </a:rPr>
                        </m:ctrlPr>
                      </m:dPr>
                      <m:e>
                        <m:r>
                          <a:rPr lang="en-GB" b="0" i="1" smtClean="0">
                            <a:latin typeface="Cambria Math" panose="02040503050406030204" pitchFamily="18" charset="0"/>
                          </a:rPr>
                          <m:t>𝑥</m:t>
                        </m:r>
                      </m:e>
                    </m:d>
                    <m:r>
                      <a:rPr lang="en-GB" b="0" i="1" smtClean="0">
                        <a:latin typeface="Cambria Math" panose="02040503050406030204" pitchFamily="18" charset="0"/>
                      </a:rPr>
                      <m:t>=</m:t>
                    </m:r>
                    <m:d>
                      <m:dPr>
                        <m:begChr m:val="{"/>
                        <m:endChr m:val=""/>
                        <m:ctrlPr>
                          <a:rPr lang="en-GB" b="0" i="1" smtClean="0">
                            <a:latin typeface="Cambria Math" panose="02040503050406030204" pitchFamily="18" charset="0"/>
                          </a:rPr>
                        </m:ctrlPr>
                      </m:dPr>
                      <m:e>
                        <m:eqArr>
                          <m:eqArrPr>
                            <m:ctrlPr>
                              <a:rPr lang="en-GB" b="0" i="1" smtClean="0">
                                <a:latin typeface="Cambria Math" panose="02040503050406030204" pitchFamily="18" charset="0"/>
                              </a:rPr>
                            </m:ctrlPr>
                          </m:eqArrPr>
                          <m:e>
                            <m:r>
                              <a:rPr lang="en-GB" b="0" i="1" smtClean="0">
                                <a:latin typeface="Cambria Math" panose="02040503050406030204" pitchFamily="18" charset="0"/>
                              </a:rPr>
                              <m:t>1</m:t>
                            </m:r>
                          </m:e>
                          <m:e>
                            <m:r>
                              <a:rPr lang="en-GB" b="0" i="1" smtClean="0">
                                <a:latin typeface="Cambria Math" panose="02040503050406030204" pitchFamily="18" charset="0"/>
                              </a:rPr>
                              <m:t>0</m:t>
                            </m:r>
                          </m:e>
                        </m:eqArr>
                      </m:e>
                    </m:d>
                    <m:f>
                      <m:fPr>
                        <m:type m:val="noBar"/>
                        <m:ctrlPr>
                          <a:rPr lang="en-GB" b="0" i="1" smtClean="0">
                            <a:latin typeface="Cambria Math" panose="02040503050406030204" pitchFamily="18" charset="0"/>
                          </a:rPr>
                        </m:ctrlPr>
                      </m:fPr>
                      <m:num/>
                      <m:den/>
                    </m:f>
                    <m:f>
                      <m:fPr>
                        <m:type m:val="noBar"/>
                        <m:ctrlPr>
                          <a:rPr lang="en-GB" b="0" i="1" smtClean="0">
                            <a:latin typeface="Cambria Math" panose="02040503050406030204" pitchFamily="18" charset="0"/>
                          </a:rPr>
                        </m:ctrlPr>
                      </m:fPr>
                      <m:num>
                        <m:r>
                          <m:rPr>
                            <m:sty m:val="p"/>
                          </m:rPr>
                          <a:rPr lang="en-GB" b="0" i="0" smtClean="0">
                            <a:latin typeface="Cambria Math" panose="02040503050406030204" pitchFamily="18" charset="0"/>
                          </a:rPr>
                          <m:t>if</m:t>
                        </m:r>
                        <m:r>
                          <a:rPr lang="en-GB" b="0" i="0" smtClean="0">
                            <a:latin typeface="Cambria Math" panose="02040503050406030204" pitchFamily="18" charset="0"/>
                          </a:rPr>
                          <m:t>  </m:t>
                        </m:r>
                        <m:r>
                          <a:rPr lang="en-GB" b="0" i="1" smtClean="0">
                            <a:latin typeface="Cambria Math" panose="02040503050406030204" pitchFamily="18" charset="0"/>
                          </a:rPr>
                          <m:t>𝑥</m:t>
                        </m:r>
                        <m:r>
                          <a:rPr lang="en-GB" b="0" i="1" smtClean="0">
                            <a:latin typeface="Cambria Math" panose="02040503050406030204" pitchFamily="18" charset="0"/>
                          </a:rPr>
                          <m:t>≥0</m:t>
                        </m:r>
                      </m:num>
                      <m:den>
                        <m:r>
                          <m:rPr>
                            <m:sty m:val="p"/>
                          </m:rPr>
                          <a:rPr lang="en-GB" b="0" i="0" smtClean="0">
                            <a:latin typeface="Cambria Math" panose="02040503050406030204" pitchFamily="18" charset="0"/>
                          </a:rPr>
                          <m:t>if</m:t>
                        </m:r>
                        <m:r>
                          <a:rPr lang="en-GB" b="0" i="0" smtClean="0">
                            <a:latin typeface="Cambria Math" panose="02040503050406030204" pitchFamily="18" charset="0"/>
                          </a:rPr>
                          <m:t>  </m:t>
                        </m:r>
                        <m:r>
                          <a:rPr lang="en-GB" b="0" i="1" smtClean="0">
                            <a:latin typeface="Cambria Math" panose="02040503050406030204" pitchFamily="18" charset="0"/>
                          </a:rPr>
                          <m:t>𝑥</m:t>
                        </m:r>
                        <m:r>
                          <a:rPr lang="en-GB" b="0" i="1" smtClean="0">
                            <a:latin typeface="Cambria Math" panose="02040503050406030204" pitchFamily="18" charset="0"/>
                          </a:rPr>
                          <m:t>&lt;0</m:t>
                        </m:r>
                      </m:den>
                    </m:f>
                  </m:oMath>
                </a14:m>
                <a:r>
                  <a:rPr lang="en-GB" dirty="0"/>
                  <a:t> </a:t>
                </a:r>
              </a:p>
            </p:txBody>
          </p:sp>
        </mc:Choice>
        <mc:Fallback xmlns="">
          <p:sp>
            <p:nvSpPr>
              <p:cNvPr id="3" name="TextBox 2">
                <a:extLst>
                  <a:ext uri="{FF2B5EF4-FFF2-40B4-BE49-F238E27FC236}">
                    <a16:creationId xmlns:a16="http://schemas.microsoft.com/office/drawing/2014/main" id="{022F34E0-2D6E-0EF8-2179-7D7A9F87FE50}"/>
                  </a:ext>
                </a:extLst>
              </p:cNvPr>
              <p:cNvSpPr txBox="1">
                <a:spLocks noRot="1" noChangeAspect="1" noMove="1" noResize="1" noEditPoints="1" noAdjustHandles="1" noChangeArrowheads="1" noChangeShapeType="1" noTextEdit="1"/>
              </p:cNvSpPr>
              <p:nvPr/>
            </p:nvSpPr>
            <p:spPr>
              <a:xfrm>
                <a:off x="8252847" y="4213111"/>
                <a:ext cx="3818994" cy="710194"/>
              </a:xfrm>
              <a:prstGeom prst="rect">
                <a:avLst/>
              </a:prstGeom>
              <a:blipFill>
                <a:blip r:embed="rId5"/>
                <a:stretch>
                  <a:fillRect l="-1438"/>
                </a:stretch>
              </a:blipFill>
            </p:spPr>
            <p:txBody>
              <a:bodyPr/>
              <a:lstStyle/>
              <a:p>
                <a:r>
                  <a:rPr lang="en-GB">
                    <a:noFill/>
                  </a:rPr>
                  <a:t> </a:t>
                </a:r>
              </a:p>
            </p:txBody>
          </p:sp>
        </mc:Fallback>
      </mc:AlternateContent>
    </p:spTree>
    <p:extLst>
      <p:ext uri="{BB962C8B-B14F-4D97-AF65-F5344CB8AC3E}">
        <p14:creationId xmlns:p14="http://schemas.microsoft.com/office/powerpoint/2010/main" val="500980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
                                            <p:txEl>
                                              <p:pRg st="3" end="3"/>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P spid="2" grpId="0" animBg="1"/>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20F0135-CC52-EB18-CB0B-5335E947DD8E}"/>
              </a:ext>
            </a:extLst>
          </p:cNvPr>
          <p:cNvSpPr>
            <a:spLocks noGrp="1"/>
          </p:cNvSpPr>
          <p:nvPr>
            <p:ph type="title"/>
          </p:nvPr>
        </p:nvSpPr>
        <p:spPr/>
        <p:txBody>
          <a:bodyPr>
            <a:normAutofit/>
          </a:bodyPr>
          <a:lstStyle/>
          <a:p>
            <a:r>
              <a:rPr lang="en-GB" dirty="0">
                <a:latin typeface="Calibri"/>
                <a:ea typeface="Calibri"/>
                <a:cs typeface="Calibri"/>
              </a:rPr>
              <a:t>Spiking neurons: the surrogate gradient</a:t>
            </a:r>
          </a:p>
        </p:txBody>
      </p:sp>
      <mc:AlternateContent xmlns:mc="http://schemas.openxmlformats.org/markup-compatibility/2006" xmlns:a14="http://schemas.microsoft.com/office/drawing/2010/main">
        <mc:Choice Requires="a14">
          <p:sp>
            <p:nvSpPr>
              <p:cNvPr id="5" name="Content Placeholder 4">
                <a:extLst>
                  <a:ext uri="{FF2B5EF4-FFF2-40B4-BE49-F238E27FC236}">
                    <a16:creationId xmlns:a16="http://schemas.microsoft.com/office/drawing/2014/main" id="{1357973F-A7D4-1E73-8093-5591F6BF67C6}"/>
                  </a:ext>
                </a:extLst>
              </p:cNvPr>
              <p:cNvSpPr>
                <a:spLocks noGrp="1"/>
              </p:cNvSpPr>
              <p:nvPr>
                <p:ph idx="1"/>
              </p:nvPr>
            </p:nvSpPr>
            <p:spPr>
              <a:xfrm>
                <a:off x="120159" y="914400"/>
                <a:ext cx="7760120" cy="5943600"/>
              </a:xfrm>
            </p:spPr>
            <p:txBody>
              <a:bodyPr>
                <a:noAutofit/>
              </a:bodyPr>
              <a:lstStyle/>
              <a:p>
                <a:pPr marL="0" indent="0">
                  <a:buNone/>
                </a:pPr>
                <a:r>
                  <a:rPr lang="en-GB" b="1" dirty="0"/>
                  <a:t>Threshold</a:t>
                </a:r>
                <a:endParaRPr lang="en-GB" b="1" i="1" dirty="0">
                  <a:latin typeface="Cambria Math" panose="02040503050406030204" pitchFamily="18" charset="0"/>
                </a:endParaRPr>
              </a:p>
              <a:p>
                <a:pPr marL="457200" lvl="1" indent="0">
                  <a:buNone/>
                </a:pPr>
                <a14:m>
                  <m:oMath xmlns:m="http://schemas.openxmlformats.org/officeDocument/2006/math">
                    <m:r>
                      <a:rPr lang="en-GB" b="0" i="1" smtClean="0">
                        <a:latin typeface="Cambria Math" panose="02040503050406030204" pitchFamily="18" charset="0"/>
                      </a:rPr>
                      <m:t>𝑆</m:t>
                    </m:r>
                    <m:d>
                      <m:dPr>
                        <m:ctrlPr>
                          <a:rPr lang="en-GB" b="0" i="1" smtClean="0">
                            <a:latin typeface="Cambria Math" panose="02040503050406030204" pitchFamily="18" charset="0"/>
                          </a:rPr>
                        </m:ctrlPr>
                      </m:dPr>
                      <m:e>
                        <m:r>
                          <a:rPr lang="en-GB" b="0" i="1" smtClean="0">
                            <a:latin typeface="Cambria Math" panose="02040503050406030204" pitchFamily="18" charset="0"/>
                          </a:rPr>
                          <m:t>𝑡</m:t>
                        </m:r>
                      </m:e>
                    </m:d>
                    <m:r>
                      <a:rPr lang="en-GB" b="0" i="1" smtClean="0">
                        <a:latin typeface="Cambria Math" panose="02040503050406030204" pitchFamily="18" charset="0"/>
                      </a:rPr>
                      <m:t>=</m:t>
                    </m:r>
                    <m:r>
                      <a:rPr lang="en-GB" b="0" i="1" smtClean="0">
                        <a:latin typeface="Cambria Math" panose="02040503050406030204" pitchFamily="18" charset="0"/>
                      </a:rPr>
                      <m:t>𝐻</m:t>
                    </m:r>
                    <m:d>
                      <m:dPr>
                        <m:ctrlPr>
                          <a:rPr lang="en-GB" b="0" i="1" smtClean="0">
                            <a:latin typeface="Cambria Math" panose="02040503050406030204" pitchFamily="18" charset="0"/>
                          </a:rPr>
                        </m:ctrlPr>
                      </m:dPr>
                      <m:e>
                        <m:r>
                          <a:rPr lang="en-GB" b="0" i="1" smtClean="0">
                            <a:latin typeface="Cambria Math" panose="02040503050406030204" pitchFamily="18" charset="0"/>
                          </a:rPr>
                          <m:t>𝑣</m:t>
                        </m:r>
                        <m:d>
                          <m:dPr>
                            <m:ctrlPr>
                              <a:rPr lang="en-GB" b="0" i="1" smtClean="0">
                                <a:latin typeface="Cambria Math" panose="02040503050406030204" pitchFamily="18" charset="0"/>
                              </a:rPr>
                            </m:ctrlPr>
                          </m:dPr>
                          <m:e>
                            <m:r>
                              <a:rPr lang="en-GB" b="0" i="1" smtClean="0">
                                <a:latin typeface="Cambria Math" panose="02040503050406030204" pitchFamily="18" charset="0"/>
                              </a:rPr>
                              <m:t>𝑡</m:t>
                            </m:r>
                          </m:e>
                        </m:d>
                        <m:r>
                          <a:rPr lang="en-GB" b="0" i="1" smtClean="0">
                            <a:latin typeface="Cambria Math" panose="02040503050406030204" pitchFamily="18" charset="0"/>
                          </a:rPr>
                          <m:t>−1</m:t>
                        </m:r>
                      </m:e>
                    </m:d>
                  </m:oMath>
                </a14:m>
                <a:r>
                  <a:rPr lang="en-GB" dirty="0"/>
                  <a:t> </a:t>
                </a:r>
              </a:p>
              <a:p>
                <a:pPr marL="0" indent="0">
                  <a:buNone/>
                </a:pPr>
                <a:r>
                  <a:rPr lang="en-GB" b="1" dirty="0"/>
                  <a:t>Update</a:t>
                </a:r>
                <a:r>
                  <a:rPr lang="en-GB" dirty="0"/>
                  <a:t> solution at time </a:t>
                </a:r>
                <a14:m>
                  <m:oMath xmlns:m="http://schemas.openxmlformats.org/officeDocument/2006/math">
                    <m:r>
                      <a:rPr lang="en-GB" b="0" i="1" smtClean="0">
                        <a:latin typeface="Cambria Math" panose="02040503050406030204" pitchFamily="18" charset="0"/>
                      </a:rPr>
                      <m:t>𝑡</m:t>
                    </m:r>
                    <m:r>
                      <a:rPr lang="en-GB" b="0" i="1" smtClean="0">
                        <a:latin typeface="Cambria Math" panose="02040503050406030204" pitchFamily="18" charset="0"/>
                      </a:rPr>
                      <m:t>+</m:t>
                    </m:r>
                    <m:r>
                      <a:rPr lang="en-GB" b="0" i="1" smtClean="0">
                        <a:latin typeface="Cambria Math" panose="02040503050406030204" pitchFamily="18" charset="0"/>
                      </a:rPr>
                      <m:t>𝛿</m:t>
                    </m:r>
                    <m:r>
                      <a:rPr lang="en-GB" b="0" i="1" smtClean="0">
                        <a:latin typeface="Cambria Math" panose="02040503050406030204" pitchFamily="18" charset="0"/>
                      </a:rPr>
                      <m:t>𝑡</m:t>
                    </m:r>
                  </m:oMath>
                </a14:m>
                <a:r>
                  <a:rPr lang="en-GB" dirty="0"/>
                  <a:t> in terms of values at time </a:t>
                </a:r>
                <a14:m>
                  <m:oMath xmlns:m="http://schemas.openxmlformats.org/officeDocument/2006/math">
                    <m:r>
                      <a:rPr lang="en-GB" b="0" i="1" smtClean="0">
                        <a:latin typeface="Cambria Math" panose="02040503050406030204" pitchFamily="18" charset="0"/>
                      </a:rPr>
                      <m:t>𝑡</m:t>
                    </m:r>
                  </m:oMath>
                </a14:m>
                <a:r>
                  <a:rPr lang="en-GB" dirty="0"/>
                  <a:t>:</a:t>
                </a:r>
              </a:p>
              <a:p>
                <a:pPr marL="457200" lvl="1" indent="0">
                  <a:buNone/>
                </a:pPr>
                <a14:m>
                  <m:oMath xmlns:m="http://schemas.openxmlformats.org/officeDocument/2006/math">
                    <m:r>
                      <a:rPr lang="en-GB" b="0" i="1" smtClean="0">
                        <a:latin typeface="Cambria Math" panose="02040503050406030204" pitchFamily="18" charset="0"/>
                      </a:rPr>
                      <m:t>𝑣</m:t>
                    </m:r>
                    <m:d>
                      <m:dPr>
                        <m:ctrlPr>
                          <a:rPr lang="en-GB" b="0" i="1" smtClean="0">
                            <a:latin typeface="Cambria Math" panose="02040503050406030204" pitchFamily="18" charset="0"/>
                          </a:rPr>
                        </m:ctrlPr>
                      </m:dPr>
                      <m:e>
                        <m:r>
                          <a:rPr lang="en-GB" b="0" i="1" smtClean="0">
                            <a:latin typeface="Cambria Math" panose="02040503050406030204" pitchFamily="18" charset="0"/>
                          </a:rPr>
                          <m:t>𝑡</m:t>
                        </m:r>
                        <m:r>
                          <a:rPr lang="en-GB" b="0" i="1" smtClean="0">
                            <a:latin typeface="Cambria Math" panose="02040503050406030204" pitchFamily="18" charset="0"/>
                          </a:rPr>
                          <m:t>+</m:t>
                        </m:r>
                        <m:r>
                          <a:rPr lang="en-GB" b="0" i="1" smtClean="0">
                            <a:latin typeface="Cambria Math" panose="02040503050406030204" pitchFamily="18" charset="0"/>
                          </a:rPr>
                          <m:t>𝛿</m:t>
                        </m:r>
                        <m:r>
                          <a:rPr lang="en-GB" b="0" i="1" smtClean="0">
                            <a:latin typeface="Cambria Math" panose="02040503050406030204" pitchFamily="18" charset="0"/>
                          </a:rPr>
                          <m:t>𝑡</m:t>
                        </m:r>
                      </m:e>
                    </m:d>
                    <m:r>
                      <a:rPr lang="en-GB" b="0" i="1" smtClean="0">
                        <a:latin typeface="Cambria Math" panose="02040503050406030204" pitchFamily="18" charset="0"/>
                      </a:rPr>
                      <m:t>=</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𝑒</m:t>
                        </m:r>
                      </m:e>
                      <m:sup>
                        <m:f>
                          <m:fPr>
                            <m:type m:val="lin"/>
                            <m:ctrlPr>
                              <a:rPr lang="en-GB" b="0" i="1" smtClean="0">
                                <a:latin typeface="Cambria Math" panose="02040503050406030204" pitchFamily="18" charset="0"/>
                              </a:rPr>
                            </m:ctrlPr>
                          </m:fPr>
                          <m:num>
                            <m:r>
                              <a:rPr lang="en-GB" b="0" i="1" smtClean="0">
                                <a:latin typeface="Cambria Math" panose="02040503050406030204" pitchFamily="18" charset="0"/>
                              </a:rPr>
                              <m:t>−</m:t>
                            </m:r>
                            <m:r>
                              <a:rPr lang="en-GB" b="0" i="1" smtClean="0">
                                <a:latin typeface="Cambria Math" panose="02040503050406030204" pitchFamily="18" charset="0"/>
                              </a:rPr>
                              <m:t>𝑡</m:t>
                            </m:r>
                          </m:num>
                          <m:den>
                            <m:r>
                              <a:rPr lang="en-GB" b="0" i="1" smtClean="0">
                                <a:latin typeface="Cambria Math" panose="02040503050406030204" pitchFamily="18" charset="0"/>
                              </a:rPr>
                              <m:t>𝜏</m:t>
                            </m:r>
                          </m:den>
                        </m:f>
                      </m:sup>
                    </m:sSup>
                    <m:r>
                      <a:rPr lang="en-GB" b="0" i="1" smtClean="0">
                        <a:latin typeface="Cambria Math" panose="02040503050406030204" pitchFamily="18" charset="0"/>
                      </a:rPr>
                      <m:t>𝑣</m:t>
                    </m:r>
                    <m:d>
                      <m:dPr>
                        <m:ctrlPr>
                          <a:rPr lang="en-GB" b="0" i="1" smtClean="0">
                            <a:latin typeface="Cambria Math" panose="02040503050406030204" pitchFamily="18" charset="0"/>
                          </a:rPr>
                        </m:ctrlPr>
                      </m:dPr>
                      <m:e>
                        <m:r>
                          <a:rPr lang="en-GB" b="0" i="1" smtClean="0">
                            <a:latin typeface="Cambria Math" panose="02040503050406030204" pitchFamily="18" charset="0"/>
                          </a:rPr>
                          <m:t>𝑡</m:t>
                        </m:r>
                      </m:e>
                    </m:d>
                    <m:r>
                      <a:rPr lang="en-GB" b="0" i="1" smtClean="0">
                        <a:latin typeface="Cambria Math" panose="02040503050406030204" pitchFamily="18" charset="0"/>
                      </a:rPr>
                      <m:t>(1−</m:t>
                    </m:r>
                    <m:r>
                      <a:rPr lang="en-GB" b="0" i="1" smtClean="0">
                        <a:latin typeface="Cambria Math" panose="02040503050406030204" pitchFamily="18" charset="0"/>
                      </a:rPr>
                      <m:t>𝑆</m:t>
                    </m:r>
                    <m:d>
                      <m:dPr>
                        <m:ctrlPr>
                          <a:rPr lang="en-GB" b="0" i="1" smtClean="0">
                            <a:latin typeface="Cambria Math" panose="02040503050406030204" pitchFamily="18" charset="0"/>
                          </a:rPr>
                        </m:ctrlPr>
                      </m:dPr>
                      <m:e>
                        <m:r>
                          <a:rPr lang="en-GB" b="0" i="1" smtClean="0">
                            <a:latin typeface="Cambria Math" panose="02040503050406030204" pitchFamily="18" charset="0"/>
                          </a:rPr>
                          <m:t>𝑡</m:t>
                        </m:r>
                      </m:e>
                    </m:d>
                    <m:r>
                      <a:rPr lang="en-GB" b="0" i="1" smtClean="0">
                        <a:latin typeface="Cambria Math" panose="02040503050406030204" pitchFamily="18" charset="0"/>
                      </a:rPr>
                      <m:t>)</m:t>
                    </m:r>
                  </m:oMath>
                </a14:m>
                <a:r>
                  <a:rPr lang="en-GB" dirty="0"/>
                  <a:t> </a:t>
                </a:r>
              </a:p>
              <a:p>
                <a:pPr marL="0" indent="0">
                  <a:buNone/>
                </a:pPr>
                <a:r>
                  <a:rPr lang="en-GB" b="1" dirty="0">
                    <a:solidFill>
                      <a:srgbClr val="C00000"/>
                    </a:solidFill>
                  </a:rPr>
                  <a:t>Problem:</a:t>
                </a:r>
              </a:p>
              <a:p>
                <a:pPr marL="0" indent="0">
                  <a:buNone/>
                </a:pPr>
                <a14:m>
                  <m:oMath xmlns:m="http://schemas.openxmlformats.org/officeDocument/2006/math">
                    <m:f>
                      <m:fPr>
                        <m:ctrlPr>
                          <a:rPr lang="en-GB" b="0" i="1" smtClean="0">
                            <a:latin typeface="Cambria Math" panose="02040503050406030204" pitchFamily="18" charset="0"/>
                          </a:rPr>
                        </m:ctrlPr>
                      </m:fPr>
                      <m:num>
                        <m:r>
                          <m:rPr>
                            <m:sty m:val="p"/>
                          </m:rPr>
                          <a:rPr lang="en-GB" b="0" i="0" smtClean="0">
                            <a:latin typeface="Cambria Math" panose="02040503050406030204" pitchFamily="18" charset="0"/>
                          </a:rPr>
                          <m:t>d</m:t>
                        </m:r>
                        <m:r>
                          <a:rPr lang="en-GB" b="0" i="1" smtClean="0">
                            <a:latin typeface="Cambria Math" panose="02040503050406030204" pitchFamily="18" charset="0"/>
                          </a:rPr>
                          <m:t>𝐻</m:t>
                        </m:r>
                      </m:num>
                      <m:den>
                        <m:r>
                          <m:rPr>
                            <m:sty m:val="p"/>
                          </m:rPr>
                          <a:rPr lang="en-GB" b="0" i="0" smtClean="0">
                            <a:latin typeface="Cambria Math" panose="02040503050406030204" pitchFamily="18" charset="0"/>
                          </a:rPr>
                          <m:t>d</m:t>
                        </m:r>
                        <m:r>
                          <a:rPr lang="en-GB" b="0" i="1" smtClean="0">
                            <a:latin typeface="Cambria Math" panose="02040503050406030204" pitchFamily="18" charset="0"/>
                          </a:rPr>
                          <m:t>𝑥</m:t>
                        </m:r>
                      </m:den>
                    </m:f>
                    <m:r>
                      <a:rPr lang="en-GB" b="0" i="1" smtClean="0">
                        <a:latin typeface="Cambria Math" panose="02040503050406030204" pitchFamily="18" charset="0"/>
                      </a:rPr>
                      <m:t>=</m:t>
                    </m:r>
                    <m:d>
                      <m:dPr>
                        <m:begChr m:val="{"/>
                        <m:endChr m:val=""/>
                        <m:ctrlPr>
                          <a:rPr lang="en-GB" b="0" i="1" smtClean="0">
                            <a:latin typeface="Cambria Math" panose="02040503050406030204" pitchFamily="18" charset="0"/>
                          </a:rPr>
                        </m:ctrlPr>
                      </m:dPr>
                      <m:e>
                        <m:eqArr>
                          <m:eqArrPr>
                            <m:ctrlPr>
                              <a:rPr lang="en-GB" b="0" i="1" smtClean="0">
                                <a:latin typeface="Cambria Math" panose="02040503050406030204" pitchFamily="18" charset="0"/>
                              </a:rPr>
                            </m:ctrlPr>
                          </m:eqArrPr>
                          <m:e>
                            <m:r>
                              <a:rPr lang="en-GB" b="0" i="1" smtClean="0">
                                <a:latin typeface="Cambria Math" panose="02040503050406030204" pitchFamily="18" charset="0"/>
                              </a:rPr>
                              <m:t>0</m:t>
                            </m:r>
                          </m:e>
                          <m:e>
                            <m:r>
                              <m:rPr>
                                <m:sty m:val="p"/>
                              </m:rPr>
                              <a:rPr lang="en-GB" b="0" i="0" smtClean="0">
                                <a:latin typeface="Cambria Math" panose="02040503050406030204" pitchFamily="18" charset="0"/>
                              </a:rPr>
                              <m:t>undefined</m:t>
                            </m:r>
                          </m:e>
                        </m:eqArr>
                        <m:f>
                          <m:fPr>
                            <m:type m:val="noBar"/>
                            <m:ctrlPr>
                              <a:rPr lang="en-GB" b="0" i="1" smtClean="0">
                                <a:latin typeface="Cambria Math" panose="02040503050406030204" pitchFamily="18" charset="0"/>
                              </a:rPr>
                            </m:ctrlPr>
                          </m:fPr>
                          <m:num/>
                          <m:den/>
                        </m:f>
                        <m:f>
                          <m:fPr>
                            <m:type m:val="noBar"/>
                            <m:ctrlPr>
                              <a:rPr lang="en-GB" b="0" i="1" smtClean="0">
                                <a:latin typeface="Cambria Math" panose="02040503050406030204" pitchFamily="18" charset="0"/>
                              </a:rPr>
                            </m:ctrlPr>
                          </m:fPr>
                          <m:num>
                            <m:r>
                              <m:rPr>
                                <m:sty m:val="p"/>
                              </m:rPr>
                              <a:rPr lang="en-GB" b="0" i="0" smtClean="0">
                                <a:latin typeface="Cambria Math" panose="02040503050406030204" pitchFamily="18" charset="0"/>
                              </a:rPr>
                              <m:t>if</m:t>
                            </m:r>
                            <m:r>
                              <a:rPr lang="en-GB" b="0" i="0" smtClean="0">
                                <a:latin typeface="Cambria Math" panose="02040503050406030204" pitchFamily="18" charset="0"/>
                              </a:rPr>
                              <m:t>  </m:t>
                            </m:r>
                            <m:r>
                              <a:rPr lang="en-GB" b="0" i="1" smtClean="0">
                                <a:latin typeface="Cambria Math" panose="02040503050406030204" pitchFamily="18" charset="0"/>
                              </a:rPr>
                              <m:t>𝑥</m:t>
                            </m:r>
                            <m:r>
                              <a:rPr lang="en-GB" b="0" i="1" smtClean="0">
                                <a:latin typeface="Cambria Math" panose="02040503050406030204" pitchFamily="18" charset="0"/>
                              </a:rPr>
                              <m:t>≠0</m:t>
                            </m:r>
                          </m:num>
                          <m:den>
                            <m:r>
                              <m:rPr>
                                <m:sty m:val="p"/>
                              </m:rPr>
                              <a:rPr lang="en-GB" b="0" i="0" smtClean="0">
                                <a:latin typeface="Cambria Math" panose="02040503050406030204" pitchFamily="18" charset="0"/>
                              </a:rPr>
                              <m:t>if</m:t>
                            </m:r>
                            <m:r>
                              <a:rPr lang="en-GB" b="0" i="0" smtClean="0">
                                <a:latin typeface="Cambria Math" panose="02040503050406030204" pitchFamily="18" charset="0"/>
                              </a:rPr>
                              <m:t>  </m:t>
                            </m:r>
                            <m:r>
                              <a:rPr lang="en-GB" b="0" i="1" smtClean="0">
                                <a:latin typeface="Cambria Math" panose="02040503050406030204" pitchFamily="18" charset="0"/>
                              </a:rPr>
                              <m:t>𝑥</m:t>
                            </m:r>
                            <m:r>
                              <a:rPr lang="en-GB" b="0" i="1" smtClean="0">
                                <a:latin typeface="Cambria Math" panose="02040503050406030204" pitchFamily="18" charset="0"/>
                              </a:rPr>
                              <m:t>=0</m:t>
                            </m:r>
                          </m:den>
                        </m:f>
                      </m:e>
                    </m:d>
                  </m:oMath>
                </a14:m>
                <a:r>
                  <a:rPr lang="en-GB" dirty="0"/>
                  <a:t> </a:t>
                </a:r>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r>
                  <a:rPr lang="en-GB" dirty="0"/>
                  <a:t>e.g. use logistic function </a:t>
                </a:r>
                <a14:m>
                  <m:oMath xmlns:m="http://schemas.openxmlformats.org/officeDocument/2006/math">
                    <m:sSup>
                      <m:sSupPr>
                        <m:ctrlPr>
                          <a:rPr lang="en-GB" b="0" i="1" smtClean="0">
                            <a:latin typeface="Cambria Math" panose="02040503050406030204" pitchFamily="18" charset="0"/>
                          </a:rPr>
                        </m:ctrlPr>
                      </m:sSupPr>
                      <m:e>
                        <m:r>
                          <a:rPr lang="en-GB" b="0" i="1" smtClean="0">
                            <a:latin typeface="Cambria Math" panose="02040503050406030204" pitchFamily="18" charset="0"/>
                          </a:rPr>
                          <m:t>𝐻</m:t>
                        </m:r>
                      </m:e>
                      <m:sup>
                        <m:r>
                          <m:rPr>
                            <m:sty m:val="p"/>
                          </m:rPr>
                          <a:rPr lang="en-GB" b="0" i="0" smtClean="0">
                            <a:latin typeface="Cambria Math" panose="02040503050406030204" pitchFamily="18" charset="0"/>
                          </a:rPr>
                          <m:t>smooth</m:t>
                        </m:r>
                      </m:sup>
                    </m:sSup>
                    <m:d>
                      <m:dPr>
                        <m:ctrlPr>
                          <a:rPr lang="en-GB" b="0" i="1" smtClean="0">
                            <a:latin typeface="Cambria Math" panose="02040503050406030204" pitchFamily="18" charset="0"/>
                          </a:rPr>
                        </m:ctrlPr>
                      </m:dPr>
                      <m:e>
                        <m:r>
                          <a:rPr lang="en-GB" b="0" i="1" smtClean="0">
                            <a:latin typeface="Cambria Math" panose="02040503050406030204" pitchFamily="18" charset="0"/>
                          </a:rPr>
                          <m:t>𝑥</m:t>
                        </m:r>
                      </m:e>
                    </m:d>
                    <m:r>
                      <a:rPr lang="en-GB" b="0" i="1" smtClean="0">
                        <a:latin typeface="Cambria Math" panose="02040503050406030204" pitchFamily="18" charset="0"/>
                      </a:rPr>
                      <m:t>=</m:t>
                    </m:r>
                    <m:r>
                      <a:rPr lang="en-GB" b="0" i="1" smtClean="0">
                        <a:latin typeface="Cambria Math" panose="02040503050406030204" pitchFamily="18" charset="0"/>
                      </a:rPr>
                      <m:t>𝜎</m:t>
                    </m:r>
                    <m:r>
                      <a:rPr lang="en-GB" b="0" i="1" smtClean="0">
                        <a:latin typeface="Cambria Math" panose="02040503050406030204" pitchFamily="18" charset="0"/>
                      </a:rPr>
                      <m:t>(</m:t>
                    </m:r>
                    <m:r>
                      <a:rPr lang="en-GB" b="0" i="1" smtClean="0">
                        <a:latin typeface="Cambria Math" panose="02040503050406030204" pitchFamily="18" charset="0"/>
                      </a:rPr>
                      <m:t>𝑥</m:t>
                    </m:r>
                    <m:r>
                      <a:rPr lang="en-GB" b="0" i="1" smtClean="0">
                        <a:latin typeface="Cambria Math" panose="02040503050406030204" pitchFamily="18" charset="0"/>
                      </a:rPr>
                      <m:t>)=</m:t>
                    </m:r>
                    <m:f>
                      <m:fPr>
                        <m:ctrlPr>
                          <a:rPr lang="en-GB" i="1">
                            <a:latin typeface="Cambria Math" panose="02040503050406030204" pitchFamily="18" charset="0"/>
                          </a:rPr>
                        </m:ctrlPr>
                      </m:fPr>
                      <m:num>
                        <m:r>
                          <a:rPr lang="en-GB" i="1">
                            <a:latin typeface="Cambria Math" panose="02040503050406030204" pitchFamily="18" charset="0"/>
                          </a:rPr>
                          <m:t>1</m:t>
                        </m:r>
                      </m:num>
                      <m:den>
                        <m:r>
                          <a:rPr lang="en-GB" i="1">
                            <a:latin typeface="Cambria Math" panose="02040503050406030204" pitchFamily="18" charset="0"/>
                          </a:rPr>
                          <m:t>1+</m:t>
                        </m:r>
                        <m:sSup>
                          <m:sSupPr>
                            <m:ctrlPr>
                              <a:rPr lang="en-GB" i="1">
                                <a:latin typeface="Cambria Math" panose="02040503050406030204" pitchFamily="18" charset="0"/>
                              </a:rPr>
                            </m:ctrlPr>
                          </m:sSupPr>
                          <m:e>
                            <m:r>
                              <a:rPr lang="en-GB" i="1">
                                <a:latin typeface="Cambria Math" panose="02040503050406030204" pitchFamily="18" charset="0"/>
                              </a:rPr>
                              <m:t>𝑒</m:t>
                            </m:r>
                          </m:e>
                          <m:sup>
                            <m:r>
                              <a:rPr lang="en-GB" i="1">
                                <a:latin typeface="Cambria Math" panose="02040503050406030204" pitchFamily="18" charset="0"/>
                              </a:rPr>
                              <m:t>−</m:t>
                            </m:r>
                            <m:r>
                              <a:rPr lang="en-GB" i="1">
                                <a:latin typeface="Cambria Math" panose="02040503050406030204" pitchFamily="18" charset="0"/>
                              </a:rPr>
                              <m:t>𝛽</m:t>
                            </m:r>
                            <m:r>
                              <a:rPr lang="en-GB" i="1">
                                <a:latin typeface="Cambria Math" panose="02040503050406030204" pitchFamily="18" charset="0"/>
                              </a:rPr>
                              <m:t>𝑥</m:t>
                            </m:r>
                          </m:sup>
                        </m:sSup>
                      </m:den>
                    </m:f>
                  </m:oMath>
                </a14:m>
                <a:r>
                  <a:rPr lang="en-GB" dirty="0"/>
                  <a:t> to get</a:t>
                </a:r>
              </a:p>
              <a:p>
                <a:pPr marL="0" indent="0">
                  <a:buNone/>
                </a:pPr>
                <a14:m>
                  <m:oMath xmlns:m="http://schemas.openxmlformats.org/officeDocument/2006/math">
                    <m:f>
                      <m:fPr>
                        <m:ctrlPr>
                          <a:rPr lang="en-GB" b="0" i="1" smtClean="0">
                            <a:latin typeface="Cambria Math" panose="02040503050406030204" pitchFamily="18" charset="0"/>
                          </a:rPr>
                        </m:ctrlPr>
                      </m:fPr>
                      <m:num>
                        <m:r>
                          <m:rPr>
                            <m:sty m:val="p"/>
                          </m:rPr>
                          <a:rPr lang="en-GB" b="0" i="0" smtClean="0">
                            <a:latin typeface="Cambria Math" panose="02040503050406030204" pitchFamily="18" charset="0"/>
                          </a:rPr>
                          <m:t>d</m:t>
                        </m:r>
                      </m:num>
                      <m:den>
                        <m:r>
                          <m:rPr>
                            <m:sty m:val="p"/>
                          </m:rPr>
                          <a:rPr lang="en-GB" b="0" i="0" smtClean="0">
                            <a:latin typeface="Cambria Math" panose="02040503050406030204" pitchFamily="18" charset="0"/>
                          </a:rPr>
                          <m:t>d</m:t>
                        </m:r>
                        <m:r>
                          <a:rPr lang="en-GB" b="0" i="1" smtClean="0">
                            <a:latin typeface="Cambria Math" panose="02040503050406030204" pitchFamily="18" charset="0"/>
                          </a:rPr>
                          <m:t>𝑥</m:t>
                        </m:r>
                      </m:den>
                    </m:f>
                    <m:sSup>
                      <m:sSupPr>
                        <m:ctrlPr>
                          <a:rPr lang="en-GB" b="0" i="1" smtClean="0">
                            <a:latin typeface="Cambria Math" panose="02040503050406030204" pitchFamily="18" charset="0"/>
                          </a:rPr>
                        </m:ctrlPr>
                      </m:sSupPr>
                      <m:e>
                        <m:r>
                          <a:rPr lang="en-GB" b="0" i="1" smtClean="0">
                            <a:latin typeface="Cambria Math" panose="02040503050406030204" pitchFamily="18" charset="0"/>
                          </a:rPr>
                          <m:t>𝐻</m:t>
                        </m:r>
                      </m:e>
                      <m:sup>
                        <m:r>
                          <a:rPr lang="en-GB" b="0" i="1" smtClean="0">
                            <a:latin typeface="Cambria Math" panose="02040503050406030204" pitchFamily="18" charset="0"/>
                          </a:rPr>
                          <m:t>𝑠𝑚𝑜𝑜𝑡h</m:t>
                        </m:r>
                      </m:sup>
                    </m:sSup>
                    <m:r>
                      <a:rPr lang="en-GB" b="0" i="1" smtClean="0">
                        <a:latin typeface="Cambria Math" panose="02040503050406030204" pitchFamily="18" charset="0"/>
                      </a:rPr>
                      <m:t>=</m:t>
                    </m:r>
                    <m:r>
                      <a:rPr lang="en-GB" b="0" i="1" smtClean="0">
                        <a:latin typeface="Cambria Math" panose="02040503050406030204" pitchFamily="18" charset="0"/>
                      </a:rPr>
                      <m:t>𝛽𝜎</m:t>
                    </m:r>
                    <m:r>
                      <a:rPr lang="en-GB" b="0" i="1" smtClean="0">
                        <a:latin typeface="Cambria Math" panose="02040503050406030204" pitchFamily="18" charset="0"/>
                      </a:rPr>
                      <m:t>(</m:t>
                    </m:r>
                    <m:r>
                      <a:rPr lang="en-GB" b="0" i="1" smtClean="0">
                        <a:latin typeface="Cambria Math" panose="02040503050406030204" pitchFamily="18" charset="0"/>
                      </a:rPr>
                      <m:t>𝑥</m:t>
                    </m:r>
                    <m:r>
                      <a:rPr lang="en-GB" b="0" i="1" smtClean="0">
                        <a:latin typeface="Cambria Math" panose="02040503050406030204" pitchFamily="18" charset="0"/>
                      </a:rPr>
                      <m:t>)(1−</m:t>
                    </m:r>
                    <m:r>
                      <a:rPr lang="en-GB" b="0" i="1" smtClean="0">
                        <a:latin typeface="Cambria Math" panose="02040503050406030204" pitchFamily="18" charset="0"/>
                      </a:rPr>
                      <m:t>𝜎</m:t>
                    </m:r>
                    <m:d>
                      <m:dPr>
                        <m:ctrlPr>
                          <a:rPr lang="en-GB" b="0" i="1" smtClean="0">
                            <a:latin typeface="Cambria Math" panose="02040503050406030204" pitchFamily="18" charset="0"/>
                          </a:rPr>
                        </m:ctrlPr>
                      </m:dPr>
                      <m:e>
                        <m:r>
                          <a:rPr lang="en-GB" b="0" i="1" smtClean="0">
                            <a:latin typeface="Cambria Math" panose="02040503050406030204" pitchFamily="18" charset="0"/>
                          </a:rPr>
                          <m:t>𝑥</m:t>
                        </m:r>
                      </m:e>
                    </m:d>
                    <m:r>
                      <a:rPr lang="en-GB" b="0" i="1" smtClean="0">
                        <a:latin typeface="Cambria Math" panose="02040503050406030204" pitchFamily="18" charset="0"/>
                      </a:rPr>
                      <m:t>)</m:t>
                    </m:r>
                  </m:oMath>
                </a14:m>
                <a:r>
                  <a:rPr lang="en-GB" dirty="0"/>
                  <a:t> </a:t>
                </a:r>
              </a:p>
            </p:txBody>
          </p:sp>
        </mc:Choice>
        <mc:Fallback xmlns="">
          <p:sp>
            <p:nvSpPr>
              <p:cNvPr id="5" name="Content Placeholder 4">
                <a:extLst>
                  <a:ext uri="{FF2B5EF4-FFF2-40B4-BE49-F238E27FC236}">
                    <a16:creationId xmlns:a16="http://schemas.microsoft.com/office/drawing/2014/main" id="{1357973F-A7D4-1E73-8093-5591F6BF67C6}"/>
                  </a:ext>
                </a:extLst>
              </p:cNvPr>
              <p:cNvSpPr>
                <a:spLocks noGrp="1" noRot="1" noChangeAspect="1" noMove="1" noResize="1" noEditPoints="1" noAdjustHandles="1" noChangeArrowheads="1" noChangeShapeType="1" noTextEdit="1"/>
              </p:cNvSpPr>
              <p:nvPr>
                <p:ph idx="1"/>
              </p:nvPr>
            </p:nvSpPr>
            <p:spPr>
              <a:xfrm>
                <a:off x="120159" y="914400"/>
                <a:ext cx="7760120" cy="5943600"/>
              </a:xfrm>
              <a:blipFill>
                <a:blip r:embed="rId4"/>
                <a:stretch>
                  <a:fillRect l="-1257" t="-1436" r="-786"/>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B3D20DBA-F942-F8F9-5ADD-FD1530BC56E3}"/>
                  </a:ext>
                </a:extLst>
              </p:cNvPr>
              <p:cNvSpPr txBox="1"/>
              <p:nvPr/>
            </p:nvSpPr>
            <p:spPr>
              <a:xfrm>
                <a:off x="8252847" y="1034559"/>
                <a:ext cx="3818995" cy="2991653"/>
              </a:xfrm>
              <a:prstGeom prst="rect">
                <a:avLst/>
              </a:prstGeom>
              <a:solidFill>
                <a:schemeClr val="accent6">
                  <a:lumMod val="20000"/>
                  <a:lumOff val="80000"/>
                </a:schemeClr>
              </a:solidFill>
            </p:spPr>
            <p:txBody>
              <a:bodyPr wrap="square" rtlCol="0">
                <a:spAutoFit/>
              </a:bodyPr>
              <a:lstStyle/>
              <a:p>
                <a:r>
                  <a:rPr lang="en-GB" dirty="0">
                    <a:solidFill>
                      <a:schemeClr val="tx1"/>
                    </a:solidFill>
                  </a:rPr>
                  <a:t>Recap:</a:t>
                </a:r>
              </a:p>
              <a:p>
                <a:r>
                  <a:rPr lang="en-GB" b="1" dirty="0">
                    <a:solidFill>
                      <a:schemeClr val="tx1"/>
                    </a:solidFill>
                  </a:rPr>
                  <a:t>Leaky integrate-and-fire neuron</a:t>
                </a:r>
              </a:p>
              <a:p>
                <a:r>
                  <a:rPr lang="en-GB" dirty="0">
                    <a:solidFill>
                      <a:schemeClr val="tx1"/>
                    </a:solidFill>
                  </a:rPr>
                  <a:t>Continuous evolution over time:</a:t>
                </a:r>
              </a:p>
              <a:p>
                <a:pPr lvl="1"/>
                <a14:m>
                  <m:oMath xmlns:m="http://schemas.openxmlformats.org/officeDocument/2006/math">
                    <m:r>
                      <a:rPr lang="en-GB" i="1" smtClean="0">
                        <a:solidFill>
                          <a:schemeClr val="tx1"/>
                        </a:solidFill>
                        <a:latin typeface="Cambria Math" panose="02040503050406030204" pitchFamily="18" charset="0"/>
                      </a:rPr>
                      <m:t>𝜏</m:t>
                    </m:r>
                    <m:f>
                      <m:fPr>
                        <m:ctrlPr>
                          <a:rPr lang="en-GB" i="1">
                            <a:solidFill>
                              <a:schemeClr val="tx1"/>
                            </a:solidFill>
                            <a:latin typeface="Cambria Math" panose="02040503050406030204" pitchFamily="18" charset="0"/>
                          </a:rPr>
                        </m:ctrlPr>
                      </m:fPr>
                      <m:num>
                        <m:r>
                          <m:rPr>
                            <m:sty m:val="p"/>
                          </m:rPr>
                          <a:rPr lang="en-GB" smtClean="0">
                            <a:solidFill>
                              <a:schemeClr val="tx1"/>
                            </a:solidFill>
                            <a:latin typeface="Cambria Math" panose="02040503050406030204" pitchFamily="18" charset="0"/>
                          </a:rPr>
                          <m:t>d</m:t>
                        </m:r>
                        <m:r>
                          <a:rPr lang="en-GB" i="1" smtClean="0">
                            <a:solidFill>
                              <a:schemeClr val="tx1"/>
                            </a:solidFill>
                            <a:latin typeface="Cambria Math" panose="02040503050406030204" pitchFamily="18" charset="0"/>
                          </a:rPr>
                          <m:t>𝑣</m:t>
                        </m:r>
                      </m:num>
                      <m:den>
                        <m:r>
                          <m:rPr>
                            <m:sty m:val="p"/>
                          </m:rPr>
                          <a:rPr lang="en-GB" smtClean="0">
                            <a:solidFill>
                              <a:schemeClr val="tx1"/>
                            </a:solidFill>
                            <a:latin typeface="Cambria Math" panose="02040503050406030204" pitchFamily="18" charset="0"/>
                          </a:rPr>
                          <m:t>d</m:t>
                        </m:r>
                        <m:r>
                          <a:rPr lang="en-GB" i="1" smtClean="0">
                            <a:solidFill>
                              <a:schemeClr val="tx1"/>
                            </a:solidFill>
                            <a:latin typeface="Cambria Math" panose="02040503050406030204" pitchFamily="18" charset="0"/>
                          </a:rPr>
                          <m:t>𝑡</m:t>
                        </m:r>
                      </m:den>
                    </m:f>
                    <m:r>
                      <a:rPr lang="en-GB" i="1" smtClean="0">
                        <a:solidFill>
                          <a:schemeClr val="tx1"/>
                        </a:solidFill>
                        <a:latin typeface="Cambria Math" panose="02040503050406030204" pitchFamily="18" charset="0"/>
                      </a:rPr>
                      <m:t>=−</m:t>
                    </m:r>
                    <m:r>
                      <a:rPr lang="en-GB" i="1" smtClean="0">
                        <a:solidFill>
                          <a:schemeClr val="tx1"/>
                        </a:solidFill>
                        <a:latin typeface="Cambria Math" panose="02040503050406030204" pitchFamily="18" charset="0"/>
                      </a:rPr>
                      <m:t>𝑣</m:t>
                    </m:r>
                  </m:oMath>
                </a14:m>
                <a:r>
                  <a:rPr lang="en-GB" dirty="0">
                    <a:solidFill>
                      <a:schemeClr val="tx1"/>
                    </a:solidFill>
                  </a:rPr>
                  <a:t>  </a:t>
                </a:r>
              </a:p>
              <a:p>
                <a:r>
                  <a:rPr lang="en-GB" dirty="0">
                    <a:solidFill>
                      <a:schemeClr val="tx1"/>
                    </a:solidFill>
                  </a:rPr>
                  <a:t>On presynaptic spike index </a:t>
                </a:r>
                <a14:m>
                  <m:oMath xmlns:m="http://schemas.openxmlformats.org/officeDocument/2006/math">
                    <m:r>
                      <a:rPr lang="en-GB" b="0" i="1" smtClean="0">
                        <a:solidFill>
                          <a:schemeClr val="tx1"/>
                        </a:solidFill>
                        <a:latin typeface="Cambria Math" panose="02040503050406030204" pitchFamily="18" charset="0"/>
                      </a:rPr>
                      <m:t>𝑖</m:t>
                    </m:r>
                  </m:oMath>
                </a14:m>
                <a:r>
                  <a:rPr lang="en-GB" dirty="0">
                    <a:solidFill>
                      <a:schemeClr val="tx1"/>
                    </a:solidFill>
                  </a:rPr>
                  <a:t>:</a:t>
                </a:r>
              </a:p>
              <a:p>
                <a:pPr lvl="1"/>
                <a14:m>
                  <m:oMath xmlns:m="http://schemas.openxmlformats.org/officeDocument/2006/math">
                    <m:r>
                      <a:rPr lang="en-GB" b="0" i="1" smtClean="0">
                        <a:solidFill>
                          <a:schemeClr val="tx1"/>
                        </a:solidFill>
                        <a:latin typeface="Cambria Math" panose="02040503050406030204" pitchFamily="18" charset="0"/>
                      </a:rPr>
                      <m:t>𝑣</m:t>
                    </m:r>
                    <m:r>
                      <a:rPr lang="en-GB" b="0" i="1" smtClean="0">
                        <a:solidFill>
                          <a:schemeClr val="tx1"/>
                        </a:solidFill>
                        <a:latin typeface="Cambria Math" panose="02040503050406030204" pitchFamily="18" charset="0"/>
                      </a:rPr>
                      <m:t>←</m:t>
                    </m:r>
                    <m:r>
                      <a:rPr lang="en-GB" b="0" i="1" smtClean="0">
                        <a:solidFill>
                          <a:schemeClr val="tx1"/>
                        </a:solidFill>
                        <a:latin typeface="Cambria Math" panose="02040503050406030204" pitchFamily="18" charset="0"/>
                      </a:rPr>
                      <m:t>𝑣</m:t>
                    </m:r>
                    <m:r>
                      <a:rPr lang="en-GB" b="0" i="1" smtClean="0">
                        <a:solidFill>
                          <a:schemeClr val="tx1"/>
                        </a:solidFill>
                        <a:latin typeface="Cambria Math" panose="02040503050406030204" pitchFamily="18" charset="0"/>
                      </a:rPr>
                      <m:t>+</m:t>
                    </m:r>
                    <m:sSub>
                      <m:sSubPr>
                        <m:ctrlPr>
                          <a:rPr lang="en-GB" b="0" i="1" smtClean="0">
                            <a:solidFill>
                              <a:schemeClr val="tx1"/>
                            </a:solidFill>
                            <a:latin typeface="Cambria Math" panose="02040503050406030204" pitchFamily="18" charset="0"/>
                          </a:rPr>
                        </m:ctrlPr>
                      </m:sSubPr>
                      <m:e>
                        <m:r>
                          <a:rPr lang="en-GB" b="0" i="1" smtClean="0">
                            <a:solidFill>
                              <a:schemeClr val="tx1"/>
                            </a:solidFill>
                            <a:latin typeface="Cambria Math" panose="02040503050406030204" pitchFamily="18" charset="0"/>
                          </a:rPr>
                          <m:t>𝑤</m:t>
                        </m:r>
                      </m:e>
                      <m:sub>
                        <m:r>
                          <a:rPr lang="en-GB" b="0" i="1" smtClean="0">
                            <a:solidFill>
                              <a:schemeClr val="tx1"/>
                            </a:solidFill>
                            <a:latin typeface="Cambria Math" panose="02040503050406030204" pitchFamily="18" charset="0"/>
                          </a:rPr>
                          <m:t>𝑖</m:t>
                        </m:r>
                      </m:sub>
                    </m:sSub>
                  </m:oMath>
                </a14:m>
                <a:r>
                  <a:rPr lang="en-GB" dirty="0">
                    <a:solidFill>
                      <a:schemeClr val="tx1"/>
                    </a:solidFill>
                  </a:rPr>
                  <a:t> </a:t>
                </a:r>
              </a:p>
              <a:p>
                <a:r>
                  <a:rPr lang="en-GB" dirty="0">
                    <a:solidFill>
                      <a:schemeClr val="tx1"/>
                    </a:solidFill>
                  </a:rPr>
                  <a:t>Threshold condition, fire a spike if:</a:t>
                </a:r>
              </a:p>
              <a:p>
                <a:pPr lvl="1"/>
                <a14:m>
                  <m:oMath xmlns:m="http://schemas.openxmlformats.org/officeDocument/2006/math">
                    <m:r>
                      <a:rPr lang="en-GB" b="0" i="1" smtClean="0">
                        <a:solidFill>
                          <a:schemeClr val="tx1"/>
                        </a:solidFill>
                        <a:latin typeface="Cambria Math" panose="02040503050406030204" pitchFamily="18" charset="0"/>
                      </a:rPr>
                      <m:t>𝑣</m:t>
                    </m:r>
                    <m:r>
                      <a:rPr lang="en-GB" b="0" i="1" smtClean="0">
                        <a:solidFill>
                          <a:schemeClr val="tx1"/>
                        </a:solidFill>
                        <a:latin typeface="Cambria Math" panose="02040503050406030204" pitchFamily="18" charset="0"/>
                      </a:rPr>
                      <m:t>&gt;1</m:t>
                    </m:r>
                  </m:oMath>
                </a14:m>
                <a:r>
                  <a:rPr lang="en-GB" dirty="0">
                    <a:solidFill>
                      <a:schemeClr val="tx1"/>
                    </a:solidFill>
                  </a:rPr>
                  <a:t> </a:t>
                </a:r>
              </a:p>
              <a:p>
                <a:r>
                  <a:rPr lang="en-GB" dirty="0">
                    <a:solidFill>
                      <a:schemeClr val="tx1"/>
                    </a:solidFill>
                  </a:rPr>
                  <a:t>Reset event, after a spike set:</a:t>
                </a:r>
              </a:p>
              <a:p>
                <a:pPr lvl="1"/>
                <a14:m>
                  <m:oMath xmlns:m="http://schemas.openxmlformats.org/officeDocument/2006/math">
                    <m:r>
                      <a:rPr lang="en-GB" b="0" i="1" smtClean="0">
                        <a:solidFill>
                          <a:schemeClr val="tx1"/>
                        </a:solidFill>
                        <a:latin typeface="Cambria Math" panose="02040503050406030204" pitchFamily="18" charset="0"/>
                      </a:rPr>
                      <m:t>𝑣</m:t>
                    </m:r>
                    <m:r>
                      <a:rPr lang="en-GB" b="0" i="1" smtClean="0">
                        <a:solidFill>
                          <a:schemeClr val="tx1"/>
                        </a:solidFill>
                        <a:latin typeface="Cambria Math" panose="02040503050406030204" pitchFamily="18" charset="0"/>
                      </a:rPr>
                      <m:t>←0</m:t>
                    </m:r>
                  </m:oMath>
                </a14:m>
                <a:r>
                  <a:rPr lang="en-GB" dirty="0">
                    <a:solidFill>
                      <a:schemeClr val="tx1"/>
                    </a:solidFill>
                  </a:rPr>
                  <a:t> </a:t>
                </a:r>
              </a:p>
            </p:txBody>
          </p:sp>
        </mc:Choice>
        <mc:Fallback xmlns="">
          <p:sp>
            <p:nvSpPr>
              <p:cNvPr id="2" name="TextBox 1">
                <a:extLst>
                  <a:ext uri="{FF2B5EF4-FFF2-40B4-BE49-F238E27FC236}">
                    <a16:creationId xmlns:a16="http://schemas.microsoft.com/office/drawing/2014/main" id="{B3D20DBA-F942-F8F9-5ADD-FD1530BC56E3}"/>
                  </a:ext>
                </a:extLst>
              </p:cNvPr>
              <p:cNvSpPr txBox="1">
                <a:spLocks noRot="1" noChangeAspect="1" noMove="1" noResize="1" noEditPoints="1" noAdjustHandles="1" noChangeArrowheads="1" noChangeShapeType="1" noTextEdit="1"/>
              </p:cNvSpPr>
              <p:nvPr/>
            </p:nvSpPr>
            <p:spPr>
              <a:xfrm>
                <a:off x="8252847" y="1034559"/>
                <a:ext cx="3818995" cy="2991653"/>
              </a:xfrm>
              <a:prstGeom prst="rect">
                <a:avLst/>
              </a:prstGeom>
              <a:blipFill>
                <a:blip r:embed="rId5"/>
                <a:stretch>
                  <a:fillRect l="-1438" t="-1224"/>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8C978421-CE1D-E80F-90E7-4C4C70436F52}"/>
                  </a:ext>
                </a:extLst>
              </p:cNvPr>
              <p:cNvSpPr txBox="1"/>
              <p:nvPr/>
            </p:nvSpPr>
            <p:spPr>
              <a:xfrm>
                <a:off x="8252847" y="4081950"/>
                <a:ext cx="3818994" cy="710194"/>
              </a:xfrm>
              <a:prstGeom prst="rect">
                <a:avLst/>
              </a:prstGeom>
              <a:solidFill>
                <a:schemeClr val="accent4">
                  <a:lumMod val="20000"/>
                  <a:lumOff val="80000"/>
                </a:schemeClr>
              </a:solidFill>
            </p:spPr>
            <p:txBody>
              <a:bodyPr wrap="none" rtlCol="0">
                <a:spAutoFit/>
              </a:bodyPr>
              <a:lstStyle/>
              <a:p>
                <a:r>
                  <a:rPr lang="en-GB" b="0" dirty="0"/>
                  <a:t>Heaviside function </a:t>
                </a:r>
                <a14:m>
                  <m:oMath xmlns:m="http://schemas.openxmlformats.org/officeDocument/2006/math">
                    <m:r>
                      <a:rPr lang="en-GB" b="0" i="1" smtClean="0">
                        <a:latin typeface="Cambria Math" panose="02040503050406030204" pitchFamily="18" charset="0"/>
                      </a:rPr>
                      <m:t>𝐻</m:t>
                    </m:r>
                    <m:d>
                      <m:dPr>
                        <m:ctrlPr>
                          <a:rPr lang="en-GB" b="0" i="1" smtClean="0">
                            <a:latin typeface="Cambria Math" panose="02040503050406030204" pitchFamily="18" charset="0"/>
                          </a:rPr>
                        </m:ctrlPr>
                      </m:dPr>
                      <m:e>
                        <m:r>
                          <a:rPr lang="en-GB" b="0" i="1" smtClean="0">
                            <a:latin typeface="Cambria Math" panose="02040503050406030204" pitchFamily="18" charset="0"/>
                          </a:rPr>
                          <m:t>𝑥</m:t>
                        </m:r>
                      </m:e>
                    </m:d>
                    <m:r>
                      <a:rPr lang="en-GB" b="0" i="1" smtClean="0">
                        <a:latin typeface="Cambria Math" panose="02040503050406030204" pitchFamily="18" charset="0"/>
                      </a:rPr>
                      <m:t>=</m:t>
                    </m:r>
                    <m:d>
                      <m:dPr>
                        <m:begChr m:val="{"/>
                        <m:endChr m:val=""/>
                        <m:ctrlPr>
                          <a:rPr lang="en-GB" b="0" i="1" smtClean="0">
                            <a:latin typeface="Cambria Math" panose="02040503050406030204" pitchFamily="18" charset="0"/>
                          </a:rPr>
                        </m:ctrlPr>
                      </m:dPr>
                      <m:e>
                        <m:eqArr>
                          <m:eqArrPr>
                            <m:ctrlPr>
                              <a:rPr lang="en-GB" b="0" i="1" smtClean="0">
                                <a:latin typeface="Cambria Math" panose="02040503050406030204" pitchFamily="18" charset="0"/>
                              </a:rPr>
                            </m:ctrlPr>
                          </m:eqArrPr>
                          <m:e>
                            <m:r>
                              <a:rPr lang="en-GB" b="0" i="1" smtClean="0">
                                <a:latin typeface="Cambria Math" panose="02040503050406030204" pitchFamily="18" charset="0"/>
                              </a:rPr>
                              <m:t>1</m:t>
                            </m:r>
                          </m:e>
                          <m:e>
                            <m:r>
                              <a:rPr lang="en-GB" b="0" i="1" smtClean="0">
                                <a:latin typeface="Cambria Math" panose="02040503050406030204" pitchFamily="18" charset="0"/>
                              </a:rPr>
                              <m:t>0</m:t>
                            </m:r>
                          </m:e>
                        </m:eqArr>
                      </m:e>
                    </m:d>
                    <m:f>
                      <m:fPr>
                        <m:type m:val="noBar"/>
                        <m:ctrlPr>
                          <a:rPr lang="en-GB" b="0" i="1" smtClean="0">
                            <a:latin typeface="Cambria Math" panose="02040503050406030204" pitchFamily="18" charset="0"/>
                          </a:rPr>
                        </m:ctrlPr>
                      </m:fPr>
                      <m:num/>
                      <m:den/>
                    </m:f>
                    <m:f>
                      <m:fPr>
                        <m:type m:val="noBar"/>
                        <m:ctrlPr>
                          <a:rPr lang="en-GB" b="0" i="1" smtClean="0">
                            <a:latin typeface="Cambria Math" panose="02040503050406030204" pitchFamily="18" charset="0"/>
                          </a:rPr>
                        </m:ctrlPr>
                      </m:fPr>
                      <m:num>
                        <m:r>
                          <m:rPr>
                            <m:sty m:val="p"/>
                          </m:rPr>
                          <a:rPr lang="en-GB" b="0" i="0" smtClean="0">
                            <a:latin typeface="Cambria Math" panose="02040503050406030204" pitchFamily="18" charset="0"/>
                          </a:rPr>
                          <m:t>if</m:t>
                        </m:r>
                        <m:r>
                          <a:rPr lang="en-GB" b="0" i="0" smtClean="0">
                            <a:latin typeface="Cambria Math" panose="02040503050406030204" pitchFamily="18" charset="0"/>
                          </a:rPr>
                          <m:t>  </m:t>
                        </m:r>
                        <m:r>
                          <a:rPr lang="en-GB" b="0" i="1" smtClean="0">
                            <a:latin typeface="Cambria Math" panose="02040503050406030204" pitchFamily="18" charset="0"/>
                          </a:rPr>
                          <m:t>𝑥</m:t>
                        </m:r>
                        <m:r>
                          <a:rPr lang="en-GB" b="0" i="1" smtClean="0">
                            <a:latin typeface="Cambria Math" panose="02040503050406030204" pitchFamily="18" charset="0"/>
                          </a:rPr>
                          <m:t>≥0</m:t>
                        </m:r>
                      </m:num>
                      <m:den>
                        <m:r>
                          <m:rPr>
                            <m:sty m:val="p"/>
                          </m:rPr>
                          <a:rPr lang="en-GB" b="0" i="0" smtClean="0">
                            <a:latin typeface="Cambria Math" panose="02040503050406030204" pitchFamily="18" charset="0"/>
                          </a:rPr>
                          <m:t>if</m:t>
                        </m:r>
                        <m:r>
                          <a:rPr lang="en-GB" b="0" i="0" smtClean="0">
                            <a:latin typeface="Cambria Math" panose="02040503050406030204" pitchFamily="18" charset="0"/>
                          </a:rPr>
                          <m:t>  </m:t>
                        </m:r>
                        <m:r>
                          <a:rPr lang="en-GB" b="0" i="1" smtClean="0">
                            <a:latin typeface="Cambria Math" panose="02040503050406030204" pitchFamily="18" charset="0"/>
                          </a:rPr>
                          <m:t>𝑥</m:t>
                        </m:r>
                        <m:r>
                          <a:rPr lang="en-GB" b="0" i="1" smtClean="0">
                            <a:latin typeface="Cambria Math" panose="02040503050406030204" pitchFamily="18" charset="0"/>
                          </a:rPr>
                          <m:t>&lt;0</m:t>
                        </m:r>
                      </m:den>
                    </m:f>
                  </m:oMath>
                </a14:m>
                <a:r>
                  <a:rPr lang="en-GB" dirty="0"/>
                  <a:t> </a:t>
                </a:r>
              </a:p>
            </p:txBody>
          </p:sp>
        </mc:Choice>
        <mc:Fallback xmlns="">
          <p:sp>
            <p:nvSpPr>
              <p:cNvPr id="3" name="TextBox 2">
                <a:extLst>
                  <a:ext uri="{FF2B5EF4-FFF2-40B4-BE49-F238E27FC236}">
                    <a16:creationId xmlns:a16="http://schemas.microsoft.com/office/drawing/2014/main" id="{8C978421-CE1D-E80F-90E7-4C4C70436F52}"/>
                  </a:ext>
                </a:extLst>
              </p:cNvPr>
              <p:cNvSpPr txBox="1">
                <a:spLocks noRot="1" noChangeAspect="1" noMove="1" noResize="1" noEditPoints="1" noAdjustHandles="1" noChangeArrowheads="1" noChangeShapeType="1" noTextEdit="1"/>
              </p:cNvSpPr>
              <p:nvPr/>
            </p:nvSpPr>
            <p:spPr>
              <a:xfrm>
                <a:off x="8252847" y="4081950"/>
                <a:ext cx="3818994" cy="710194"/>
              </a:xfrm>
              <a:prstGeom prst="rect">
                <a:avLst/>
              </a:prstGeom>
              <a:blipFill>
                <a:blip r:embed="rId6"/>
                <a:stretch>
                  <a:fillRect l="-1438"/>
                </a:stretch>
              </a:blipFill>
            </p:spPr>
            <p:txBody>
              <a:bodyPr/>
              <a:lstStyle/>
              <a:p>
                <a:r>
                  <a:rPr lang="en-GB">
                    <a:noFill/>
                  </a:rPr>
                  <a:t> </a:t>
                </a:r>
              </a:p>
            </p:txBody>
          </p:sp>
        </mc:Fallback>
      </mc:AlternateContent>
      <p:grpSp>
        <p:nvGrpSpPr>
          <p:cNvPr id="7" name="Group 6">
            <a:extLst>
              <a:ext uri="{FF2B5EF4-FFF2-40B4-BE49-F238E27FC236}">
                <a16:creationId xmlns:a16="http://schemas.microsoft.com/office/drawing/2014/main" id="{BA81C0AA-E474-F7E2-A5F7-1F0BB8A14DCD}"/>
              </a:ext>
            </a:extLst>
          </p:cNvPr>
          <p:cNvGrpSpPr/>
          <p:nvPr/>
        </p:nvGrpSpPr>
        <p:grpSpPr>
          <a:xfrm>
            <a:off x="344582" y="4197727"/>
            <a:ext cx="4337305" cy="947370"/>
            <a:chOff x="909924" y="5577783"/>
            <a:chExt cx="4337305" cy="947370"/>
          </a:xfrm>
        </p:grpSpPr>
        <p:cxnSp>
          <p:nvCxnSpPr>
            <p:cNvPr id="8" name="Connector: Elbow 7">
              <a:extLst>
                <a:ext uri="{FF2B5EF4-FFF2-40B4-BE49-F238E27FC236}">
                  <a16:creationId xmlns:a16="http://schemas.microsoft.com/office/drawing/2014/main" id="{9C6E70B2-374B-FF9F-4204-2B567C6DD8AE}"/>
                </a:ext>
              </a:extLst>
            </p:cNvPr>
            <p:cNvCxnSpPr>
              <a:cxnSpLocks/>
            </p:cNvCxnSpPr>
            <p:nvPr/>
          </p:nvCxnSpPr>
          <p:spPr>
            <a:xfrm flipV="1">
              <a:off x="909924" y="6048868"/>
              <a:ext cx="1495369" cy="476285"/>
            </a:xfrm>
            <a:prstGeom prst="bentConnector3">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30F1B7F4-F5AF-24AF-A632-9EF999B29911}"/>
                </a:ext>
              </a:extLst>
            </p:cNvPr>
            <p:cNvSpPr txBox="1"/>
            <p:nvPr/>
          </p:nvSpPr>
          <p:spPr>
            <a:xfrm>
              <a:off x="1113549" y="5577783"/>
              <a:ext cx="1088118" cy="369332"/>
            </a:xfrm>
            <a:prstGeom prst="rect">
              <a:avLst/>
            </a:prstGeom>
            <a:noFill/>
          </p:spPr>
          <p:txBody>
            <a:bodyPr wrap="none" rtlCol="0">
              <a:spAutoFit/>
            </a:bodyPr>
            <a:lstStyle/>
            <a:p>
              <a:r>
                <a:rPr lang="en-GB" dirty="0"/>
                <a:t>Heaviside</a:t>
              </a:r>
            </a:p>
          </p:txBody>
        </p:sp>
        <p:sp>
          <p:nvSpPr>
            <p:cNvPr id="10" name="Freeform: Shape 9">
              <a:extLst>
                <a:ext uri="{FF2B5EF4-FFF2-40B4-BE49-F238E27FC236}">
                  <a16:creationId xmlns:a16="http://schemas.microsoft.com/office/drawing/2014/main" id="{F5FC8F82-AB29-A8F6-F860-C3F8C65D394A}"/>
                </a:ext>
              </a:extLst>
            </p:cNvPr>
            <p:cNvSpPr/>
            <p:nvPr/>
          </p:nvSpPr>
          <p:spPr>
            <a:xfrm>
              <a:off x="3444127" y="6048868"/>
              <a:ext cx="1495369" cy="464758"/>
            </a:xfrm>
            <a:custGeom>
              <a:avLst/>
              <a:gdLst>
                <a:gd name="connsiteX0" fmla="*/ 0 w 3727938"/>
                <a:gd name="connsiteY0" fmla="*/ 844061 h 911744"/>
                <a:gd name="connsiteX1" fmla="*/ 1178169 w 3727938"/>
                <a:gd name="connsiteY1" fmla="*/ 844061 h 911744"/>
                <a:gd name="connsiteX2" fmla="*/ 2497015 w 3727938"/>
                <a:gd name="connsiteY2" fmla="*/ 140677 h 911744"/>
                <a:gd name="connsiteX3" fmla="*/ 3727938 w 3727938"/>
                <a:gd name="connsiteY3" fmla="*/ 0 h 911744"/>
                <a:gd name="connsiteX0" fmla="*/ 0 w 3719146"/>
                <a:gd name="connsiteY0" fmla="*/ 914399 h 952102"/>
                <a:gd name="connsiteX1" fmla="*/ 1169377 w 3719146"/>
                <a:gd name="connsiteY1" fmla="*/ 844061 h 952102"/>
                <a:gd name="connsiteX2" fmla="*/ 2488223 w 3719146"/>
                <a:gd name="connsiteY2" fmla="*/ 140677 h 952102"/>
                <a:gd name="connsiteX3" fmla="*/ 3719146 w 3719146"/>
                <a:gd name="connsiteY3" fmla="*/ 0 h 952102"/>
                <a:gd name="connsiteX0" fmla="*/ 0 w 3719146"/>
                <a:gd name="connsiteY0" fmla="*/ 914399 h 926547"/>
                <a:gd name="connsiteX1" fmla="*/ 1169377 w 3719146"/>
                <a:gd name="connsiteY1" fmla="*/ 844061 h 926547"/>
                <a:gd name="connsiteX2" fmla="*/ 2488223 w 3719146"/>
                <a:gd name="connsiteY2" fmla="*/ 140677 h 926547"/>
                <a:gd name="connsiteX3" fmla="*/ 3719146 w 3719146"/>
                <a:gd name="connsiteY3" fmla="*/ 0 h 926547"/>
                <a:gd name="connsiteX0" fmla="*/ 0 w 3710354"/>
                <a:gd name="connsiteY0" fmla="*/ 958361 h 958458"/>
                <a:gd name="connsiteX1" fmla="*/ 1160585 w 3710354"/>
                <a:gd name="connsiteY1" fmla="*/ 844061 h 958458"/>
                <a:gd name="connsiteX2" fmla="*/ 2479431 w 3710354"/>
                <a:gd name="connsiteY2" fmla="*/ 140677 h 958458"/>
                <a:gd name="connsiteX3" fmla="*/ 3710354 w 3710354"/>
                <a:gd name="connsiteY3" fmla="*/ 0 h 958458"/>
                <a:gd name="connsiteX0" fmla="*/ 0 w 3710354"/>
                <a:gd name="connsiteY0" fmla="*/ 958361 h 958458"/>
                <a:gd name="connsiteX1" fmla="*/ 1160585 w 3710354"/>
                <a:gd name="connsiteY1" fmla="*/ 844061 h 958458"/>
                <a:gd name="connsiteX2" fmla="*/ 2479431 w 3710354"/>
                <a:gd name="connsiteY2" fmla="*/ 140677 h 958458"/>
                <a:gd name="connsiteX3" fmla="*/ 3710354 w 3710354"/>
                <a:gd name="connsiteY3" fmla="*/ 0 h 958458"/>
                <a:gd name="connsiteX0" fmla="*/ 0 w 3710354"/>
                <a:gd name="connsiteY0" fmla="*/ 958361 h 958458"/>
                <a:gd name="connsiteX1" fmla="*/ 1570160 w 3710354"/>
                <a:gd name="connsiteY1" fmla="*/ 844061 h 958458"/>
                <a:gd name="connsiteX2" fmla="*/ 2479431 w 3710354"/>
                <a:gd name="connsiteY2" fmla="*/ 140677 h 958458"/>
                <a:gd name="connsiteX3" fmla="*/ 3710354 w 3710354"/>
                <a:gd name="connsiteY3" fmla="*/ 0 h 958458"/>
                <a:gd name="connsiteX0" fmla="*/ 0 w 3710354"/>
                <a:gd name="connsiteY0" fmla="*/ 958361 h 959016"/>
                <a:gd name="connsiteX1" fmla="*/ 1570160 w 3710354"/>
                <a:gd name="connsiteY1" fmla="*/ 844061 h 959016"/>
                <a:gd name="connsiteX2" fmla="*/ 2384181 w 3710354"/>
                <a:gd name="connsiteY2" fmla="*/ 115960 h 959016"/>
                <a:gd name="connsiteX3" fmla="*/ 3710354 w 3710354"/>
                <a:gd name="connsiteY3" fmla="*/ 0 h 959016"/>
              </a:gdLst>
              <a:ahLst/>
              <a:cxnLst>
                <a:cxn ang="0">
                  <a:pos x="connsiteX0" y="connsiteY0"/>
                </a:cxn>
                <a:cxn ang="0">
                  <a:pos x="connsiteX1" y="connsiteY1"/>
                </a:cxn>
                <a:cxn ang="0">
                  <a:pos x="connsiteX2" y="connsiteY2"/>
                </a:cxn>
                <a:cxn ang="0">
                  <a:pos x="connsiteX3" y="connsiteY3"/>
                </a:cxn>
              </a:cxnLst>
              <a:rect l="l" t="t" r="r" b="b"/>
              <a:pathLst>
                <a:path w="3710354" h="959016">
                  <a:moveTo>
                    <a:pt x="0" y="958361"/>
                  </a:moveTo>
                  <a:cubicBezTo>
                    <a:pt x="512885" y="955430"/>
                    <a:pt x="1172797" y="984461"/>
                    <a:pt x="1570160" y="844061"/>
                  </a:cubicBezTo>
                  <a:cubicBezTo>
                    <a:pt x="1967524" y="703661"/>
                    <a:pt x="1959220" y="256637"/>
                    <a:pt x="2384181" y="115960"/>
                  </a:cubicBezTo>
                  <a:cubicBezTo>
                    <a:pt x="2809142" y="-24717"/>
                    <a:pt x="2993781" y="23446"/>
                    <a:pt x="3710354" y="0"/>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ECD2ED27-99B4-2110-4AAD-298DB3C92E20}"/>
                </a:ext>
              </a:extLst>
            </p:cNvPr>
            <p:cNvSpPr txBox="1"/>
            <p:nvPr/>
          </p:nvSpPr>
          <p:spPr>
            <a:xfrm>
              <a:off x="3136395" y="5577783"/>
              <a:ext cx="2110834" cy="369332"/>
            </a:xfrm>
            <a:prstGeom prst="rect">
              <a:avLst/>
            </a:prstGeom>
            <a:noFill/>
          </p:spPr>
          <p:txBody>
            <a:bodyPr wrap="none" rtlCol="0">
              <a:spAutoFit/>
            </a:bodyPr>
            <a:lstStyle/>
            <a:p>
              <a:r>
                <a:rPr lang="en-GB" dirty="0"/>
                <a:t>Smoothed Heaviside</a:t>
              </a:r>
            </a:p>
          </p:txBody>
        </p:sp>
        <p:cxnSp>
          <p:nvCxnSpPr>
            <p:cNvPr id="13" name="Straight Arrow Connector 12">
              <a:extLst>
                <a:ext uri="{FF2B5EF4-FFF2-40B4-BE49-F238E27FC236}">
                  <a16:creationId xmlns:a16="http://schemas.microsoft.com/office/drawing/2014/main" id="{6122C20B-0F0F-0A73-B440-6C6A7C6BEACC}"/>
                </a:ext>
              </a:extLst>
            </p:cNvPr>
            <p:cNvCxnSpPr/>
            <p:nvPr/>
          </p:nvCxnSpPr>
          <p:spPr>
            <a:xfrm>
              <a:off x="2680707" y="6172200"/>
              <a:ext cx="352425" cy="0"/>
            </a:xfrm>
            <a:prstGeom prst="straightConnector1">
              <a:avLst/>
            </a:prstGeom>
            <a:ln w="28575">
              <a:solidFill>
                <a:schemeClr val="accent5">
                  <a:lumMod val="75000"/>
                </a:schemeClr>
              </a:solidFill>
              <a:tailEnd type="triangle"/>
            </a:ln>
          </p:spPr>
          <p:style>
            <a:lnRef idx="1">
              <a:schemeClr val="dk1"/>
            </a:lnRef>
            <a:fillRef idx="0">
              <a:schemeClr val="dk1"/>
            </a:fillRef>
            <a:effectRef idx="0">
              <a:schemeClr val="dk1"/>
            </a:effectRef>
            <a:fontRef idx="minor">
              <a:schemeClr val="tx1"/>
            </a:fontRef>
          </p:style>
        </p:cxnSp>
      </p:grpSp>
      <p:grpSp>
        <p:nvGrpSpPr>
          <p:cNvPr id="19" name="Group 18">
            <a:extLst>
              <a:ext uri="{FF2B5EF4-FFF2-40B4-BE49-F238E27FC236}">
                <a16:creationId xmlns:a16="http://schemas.microsoft.com/office/drawing/2014/main" id="{5100DF3C-6B29-9FB2-D433-DB2034C425BE}"/>
              </a:ext>
            </a:extLst>
          </p:cNvPr>
          <p:cNvGrpSpPr/>
          <p:nvPr/>
        </p:nvGrpSpPr>
        <p:grpSpPr>
          <a:xfrm>
            <a:off x="3654233" y="2778547"/>
            <a:ext cx="4134701" cy="852669"/>
            <a:chOff x="3654233" y="2778547"/>
            <a:chExt cx="4134701" cy="852669"/>
          </a:xfrm>
        </p:grpSpPr>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EFA68E33-4A08-C1C8-9DE3-589FA5CE40FF}"/>
                    </a:ext>
                  </a:extLst>
                </p:cNvPr>
                <p:cNvSpPr txBox="1"/>
                <p:nvPr/>
              </p:nvSpPr>
              <p:spPr>
                <a:xfrm>
                  <a:off x="4403066" y="2778547"/>
                  <a:ext cx="3385868" cy="852669"/>
                </a:xfrm>
                <a:prstGeom prst="rect">
                  <a:avLst/>
                </a:prstGeom>
                <a:noFill/>
              </p:spPr>
              <p:txBody>
                <a:bodyPr wrap="square">
                  <a:spAutoFit/>
                </a:bodyPr>
                <a:lstStyle/>
                <a:p>
                  <a:r>
                    <a:rPr lang="en-GB" sz="2000" b="1" dirty="0">
                      <a:solidFill>
                        <a:srgbClr val="008000"/>
                      </a:solidFill>
                    </a:rPr>
                    <a:t>Solution:</a:t>
                  </a:r>
                </a:p>
                <a:p>
                  <a:r>
                    <a:rPr lang="en-GB" sz="2000" dirty="0"/>
                    <a:t>Replace </a:t>
                  </a:r>
                  <a14:m>
                    <m:oMath xmlns:m="http://schemas.openxmlformats.org/officeDocument/2006/math">
                      <m:f>
                        <m:fPr>
                          <m:ctrlPr>
                            <a:rPr lang="en-GB" sz="2000" b="0" i="1" smtClean="0">
                              <a:latin typeface="Cambria Math" panose="02040503050406030204" pitchFamily="18" charset="0"/>
                            </a:rPr>
                          </m:ctrlPr>
                        </m:fPr>
                        <m:num>
                          <m:r>
                            <m:rPr>
                              <m:sty m:val="p"/>
                            </m:rPr>
                            <a:rPr lang="en-GB" sz="2000" b="0" i="0" smtClean="0">
                              <a:latin typeface="Cambria Math" panose="02040503050406030204" pitchFamily="18" charset="0"/>
                            </a:rPr>
                            <m:t>d</m:t>
                          </m:r>
                          <m:r>
                            <a:rPr lang="en-GB" sz="2000" b="0" i="1" smtClean="0">
                              <a:latin typeface="Cambria Math" panose="02040503050406030204" pitchFamily="18" charset="0"/>
                            </a:rPr>
                            <m:t>𝐻</m:t>
                          </m:r>
                        </m:num>
                        <m:den>
                          <m:r>
                            <m:rPr>
                              <m:sty m:val="p"/>
                            </m:rPr>
                            <a:rPr lang="en-GB" sz="2000" b="0" i="0" smtClean="0">
                              <a:latin typeface="Cambria Math" panose="02040503050406030204" pitchFamily="18" charset="0"/>
                            </a:rPr>
                            <m:t>d</m:t>
                          </m:r>
                          <m:r>
                            <a:rPr lang="en-GB" sz="2000" b="0" i="1" smtClean="0">
                              <a:latin typeface="Cambria Math" panose="02040503050406030204" pitchFamily="18" charset="0"/>
                            </a:rPr>
                            <m:t>𝑥</m:t>
                          </m:r>
                        </m:den>
                      </m:f>
                    </m:oMath>
                  </a14:m>
                  <a:r>
                    <a:rPr lang="en-GB" sz="2000" dirty="0"/>
                    <a:t> with </a:t>
                  </a:r>
                  <a14:m>
                    <m:oMath xmlns:m="http://schemas.openxmlformats.org/officeDocument/2006/math">
                      <m:f>
                        <m:fPr>
                          <m:ctrlPr>
                            <a:rPr lang="en-GB" sz="2000" b="0" i="1" smtClean="0">
                              <a:latin typeface="Cambria Math" panose="02040503050406030204" pitchFamily="18" charset="0"/>
                            </a:rPr>
                          </m:ctrlPr>
                        </m:fPr>
                        <m:num>
                          <m:r>
                            <m:rPr>
                              <m:sty m:val="p"/>
                            </m:rPr>
                            <a:rPr lang="en-GB" sz="2000" b="0" i="0" smtClean="0">
                              <a:latin typeface="Cambria Math" panose="02040503050406030204" pitchFamily="18" charset="0"/>
                            </a:rPr>
                            <m:t>d</m:t>
                          </m:r>
                        </m:num>
                        <m:den>
                          <m:r>
                            <m:rPr>
                              <m:sty m:val="p"/>
                            </m:rPr>
                            <a:rPr lang="en-GB" sz="2000" b="0" i="0" smtClean="0">
                              <a:latin typeface="Cambria Math" panose="02040503050406030204" pitchFamily="18" charset="0"/>
                            </a:rPr>
                            <m:t>d</m:t>
                          </m:r>
                          <m:r>
                            <a:rPr lang="en-GB" sz="2000" b="0" i="1" smtClean="0">
                              <a:latin typeface="Cambria Math" panose="02040503050406030204" pitchFamily="18" charset="0"/>
                            </a:rPr>
                            <m:t>𝑥</m:t>
                          </m:r>
                        </m:den>
                      </m:f>
                      <m:sSup>
                        <m:sSupPr>
                          <m:ctrlPr>
                            <a:rPr lang="en-GB" sz="2000" i="1">
                              <a:latin typeface="Cambria Math" panose="02040503050406030204" pitchFamily="18" charset="0"/>
                            </a:rPr>
                          </m:ctrlPr>
                        </m:sSupPr>
                        <m:e>
                          <m:r>
                            <a:rPr lang="en-GB" sz="2000" i="1">
                              <a:latin typeface="Cambria Math" panose="02040503050406030204" pitchFamily="18" charset="0"/>
                            </a:rPr>
                            <m:t>𝐻</m:t>
                          </m:r>
                        </m:e>
                        <m:sup>
                          <m:r>
                            <m:rPr>
                              <m:sty m:val="p"/>
                            </m:rPr>
                            <a:rPr lang="en-GB" sz="2000">
                              <a:latin typeface="Cambria Math" panose="02040503050406030204" pitchFamily="18" charset="0"/>
                            </a:rPr>
                            <m:t>smooth</m:t>
                          </m:r>
                        </m:sup>
                      </m:sSup>
                    </m:oMath>
                  </a14:m>
                  <a:endParaRPr lang="en-GB" sz="2000" dirty="0"/>
                </a:p>
              </p:txBody>
            </p:sp>
          </mc:Choice>
          <mc:Fallback xmlns="">
            <p:sp>
              <p:nvSpPr>
                <p:cNvPr id="15" name="TextBox 14">
                  <a:extLst>
                    <a:ext uri="{FF2B5EF4-FFF2-40B4-BE49-F238E27FC236}">
                      <a16:creationId xmlns:a16="http://schemas.microsoft.com/office/drawing/2014/main" id="{EFA68E33-4A08-C1C8-9DE3-589FA5CE40FF}"/>
                    </a:ext>
                  </a:extLst>
                </p:cNvPr>
                <p:cNvSpPr txBox="1">
                  <a:spLocks noRot="1" noChangeAspect="1" noMove="1" noResize="1" noEditPoints="1" noAdjustHandles="1" noChangeArrowheads="1" noChangeShapeType="1" noTextEdit="1"/>
                </p:cNvSpPr>
                <p:nvPr/>
              </p:nvSpPr>
              <p:spPr>
                <a:xfrm>
                  <a:off x="4403066" y="2778547"/>
                  <a:ext cx="3385868" cy="852669"/>
                </a:xfrm>
                <a:prstGeom prst="rect">
                  <a:avLst/>
                </a:prstGeom>
                <a:blipFill>
                  <a:blip r:embed="rId11"/>
                  <a:stretch>
                    <a:fillRect l="-1799" t="-4286" b="-4286"/>
                  </a:stretch>
                </a:blipFill>
              </p:spPr>
              <p:txBody>
                <a:bodyPr/>
                <a:lstStyle/>
                <a:p>
                  <a:r>
                    <a:rPr lang="en-GB">
                      <a:noFill/>
                    </a:rPr>
                    <a:t> </a:t>
                  </a:r>
                </a:p>
              </p:txBody>
            </p:sp>
          </mc:Fallback>
        </mc:AlternateContent>
        <p:cxnSp>
          <p:nvCxnSpPr>
            <p:cNvPr id="18" name="Straight Arrow Connector 17">
              <a:extLst>
                <a:ext uri="{FF2B5EF4-FFF2-40B4-BE49-F238E27FC236}">
                  <a16:creationId xmlns:a16="http://schemas.microsoft.com/office/drawing/2014/main" id="{894F6E55-CAB0-662F-B005-B84F0C8628B6}"/>
                </a:ext>
              </a:extLst>
            </p:cNvPr>
            <p:cNvCxnSpPr/>
            <p:nvPr/>
          </p:nvCxnSpPr>
          <p:spPr>
            <a:xfrm>
              <a:off x="3654233" y="3421400"/>
              <a:ext cx="352425" cy="0"/>
            </a:xfrm>
            <a:prstGeom prst="straightConnector1">
              <a:avLst/>
            </a:prstGeom>
            <a:ln w="28575">
              <a:solidFill>
                <a:schemeClr val="accent5">
                  <a:lumMod val="75000"/>
                </a:schemeClr>
              </a:solidFill>
              <a:tailEnd type="triangle"/>
            </a:ln>
          </p:spPr>
          <p:style>
            <a:lnRef idx="1">
              <a:schemeClr val="dk1"/>
            </a:lnRef>
            <a:fillRef idx="0">
              <a:schemeClr val="dk1"/>
            </a:fillRef>
            <a:effectRef idx="0">
              <a:schemeClr val="dk1"/>
            </a:effectRef>
            <a:fontRef idx="minor">
              <a:schemeClr val="tx1"/>
            </a:fontRef>
          </p:style>
        </p:cxnSp>
      </p:grpSp>
      <p:sp>
        <p:nvSpPr>
          <p:cNvPr id="20" name="TextBox 19">
            <a:extLst>
              <a:ext uri="{FF2B5EF4-FFF2-40B4-BE49-F238E27FC236}">
                <a16:creationId xmlns:a16="http://schemas.microsoft.com/office/drawing/2014/main" id="{53C3FEDA-61AB-888E-626B-D6C3C8C9E618}"/>
              </a:ext>
            </a:extLst>
          </p:cNvPr>
          <p:cNvSpPr txBox="1"/>
          <p:nvPr/>
        </p:nvSpPr>
        <p:spPr>
          <a:xfrm>
            <a:off x="8752024" y="6079427"/>
            <a:ext cx="3200492" cy="707886"/>
          </a:xfrm>
          <a:prstGeom prst="rect">
            <a:avLst/>
          </a:prstGeom>
          <a:noFill/>
        </p:spPr>
        <p:txBody>
          <a:bodyPr wrap="none" rtlCol="0">
            <a:spAutoFit/>
          </a:bodyPr>
          <a:lstStyle/>
          <a:p>
            <a:r>
              <a:rPr lang="en-GB" sz="2000" dirty="0"/>
              <a:t>Robust to choice of function!</a:t>
            </a:r>
          </a:p>
          <a:p>
            <a:r>
              <a:rPr lang="en-GB" sz="2000" dirty="0">
                <a:hlinkClick r:id="rId12"/>
              </a:rPr>
              <a:t>Zenke and </a:t>
            </a:r>
            <a:r>
              <a:rPr lang="en-GB" sz="2000" dirty="0" err="1">
                <a:hlinkClick r:id="rId12"/>
              </a:rPr>
              <a:t>Vogels</a:t>
            </a:r>
            <a:r>
              <a:rPr lang="en-GB" sz="2000" dirty="0">
                <a:hlinkClick r:id="rId12"/>
              </a:rPr>
              <a:t> (2021)</a:t>
            </a:r>
            <a:endParaRPr lang="en-GB" sz="2000" dirty="0"/>
          </a:p>
        </p:txBody>
      </p:sp>
      <p:pic>
        <p:nvPicPr>
          <p:cNvPr id="14" name="Picture 13">
            <a:extLst>
              <a:ext uri="{FF2B5EF4-FFF2-40B4-BE49-F238E27FC236}">
                <a16:creationId xmlns:a16="http://schemas.microsoft.com/office/drawing/2014/main" id="{7630BBDF-2C2E-2AF3-6922-BBB1158FC407}"/>
              </a:ext>
            </a:extLst>
          </p:cNvPr>
          <p:cNvPicPr>
            <a:picLocks noChangeAspect="1"/>
          </p:cNvPicPr>
          <p:nvPr/>
        </p:nvPicPr>
        <p:blipFill>
          <a:blip r:embed="rId13"/>
          <a:stretch>
            <a:fillRect/>
          </a:stretch>
        </p:blipFill>
        <p:spPr>
          <a:xfrm>
            <a:off x="5422535" y="4197727"/>
            <a:ext cx="2304683" cy="1004767"/>
          </a:xfrm>
          <a:prstGeom prst="rect">
            <a:avLst/>
          </a:prstGeom>
        </p:spPr>
      </p:pic>
    </p:spTree>
    <p:custDataLst>
      <p:tags r:id="rId1"/>
    </p:custDataLst>
    <p:extLst>
      <p:ext uri="{BB962C8B-B14F-4D97-AF65-F5344CB8AC3E}">
        <p14:creationId xmlns:p14="http://schemas.microsoft.com/office/powerpoint/2010/main" val="2035184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xEl>
                                              <p:pRg st="10" end="10"/>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5">
                                            <p:txEl>
                                              <p:pRg st="11" end="11"/>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P spid="2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20F0135-CC52-EB18-CB0B-5335E947DD8E}"/>
              </a:ext>
            </a:extLst>
          </p:cNvPr>
          <p:cNvSpPr>
            <a:spLocks noGrp="1"/>
          </p:cNvSpPr>
          <p:nvPr>
            <p:ph type="title"/>
          </p:nvPr>
        </p:nvSpPr>
        <p:spPr/>
        <p:txBody>
          <a:bodyPr>
            <a:normAutofit/>
          </a:bodyPr>
          <a:lstStyle/>
          <a:p>
            <a:r>
              <a:rPr lang="en-GB" dirty="0">
                <a:latin typeface="Calibri"/>
                <a:ea typeface="Calibri"/>
                <a:cs typeface="Calibri"/>
              </a:rPr>
              <a:t>Implementation with </a:t>
            </a:r>
            <a:r>
              <a:rPr lang="en-GB" dirty="0" err="1">
                <a:latin typeface="Calibri"/>
                <a:ea typeface="Calibri"/>
                <a:cs typeface="Calibri"/>
              </a:rPr>
              <a:t>PyTorch</a:t>
            </a:r>
            <a:endParaRPr lang="en-GB" dirty="0">
              <a:latin typeface="Calibri"/>
              <a:ea typeface="Calibri"/>
              <a:cs typeface="Calibri"/>
            </a:endParaRPr>
          </a:p>
        </p:txBody>
      </p:sp>
      <p:sp>
        <p:nvSpPr>
          <p:cNvPr id="5" name="Content Placeholder 4">
            <a:extLst>
              <a:ext uri="{FF2B5EF4-FFF2-40B4-BE49-F238E27FC236}">
                <a16:creationId xmlns:a16="http://schemas.microsoft.com/office/drawing/2014/main" id="{1357973F-A7D4-1E73-8093-5591F6BF67C6}"/>
              </a:ext>
            </a:extLst>
          </p:cNvPr>
          <p:cNvSpPr>
            <a:spLocks noGrp="1"/>
          </p:cNvSpPr>
          <p:nvPr>
            <p:ph idx="1"/>
          </p:nvPr>
        </p:nvSpPr>
        <p:spPr>
          <a:xfrm>
            <a:off x="120159" y="914400"/>
            <a:ext cx="7715741" cy="5943600"/>
          </a:xfrm>
        </p:spPr>
        <p:txBody>
          <a:bodyPr>
            <a:noAutofit/>
          </a:bodyPr>
          <a:lstStyle/>
          <a:p>
            <a:pPr marL="0" indent="0">
              <a:buNone/>
            </a:pPr>
            <a:r>
              <a:rPr lang="en-GB" dirty="0"/>
              <a:t>Fortunately, </a:t>
            </a:r>
            <a:r>
              <a:rPr lang="en-GB" dirty="0" err="1"/>
              <a:t>PyTorch</a:t>
            </a:r>
            <a:r>
              <a:rPr lang="en-GB" dirty="0"/>
              <a:t> (and other libraries) make this easy:</a:t>
            </a:r>
          </a:p>
          <a:p>
            <a:pPr marL="0" indent="0">
              <a:buNone/>
            </a:pPr>
            <a:endParaRPr lang="en-GB" dirty="0"/>
          </a:p>
          <a:p>
            <a:pPr marL="0" indent="0">
              <a:buNone/>
            </a:pPr>
            <a:r>
              <a:rPr lang="en-GB" sz="1600" dirty="0">
                <a:solidFill>
                  <a:srgbClr val="008000"/>
                </a:solidFill>
                <a:latin typeface="Courier New" panose="02070309020205020404" pitchFamily="49" charset="0"/>
                <a:cs typeface="Courier New" panose="02070309020205020404" pitchFamily="49" charset="0"/>
              </a:rPr>
              <a:t>class</a:t>
            </a:r>
            <a:r>
              <a:rPr lang="en-GB" sz="1600" dirty="0">
                <a:latin typeface="Courier New" panose="02070309020205020404" pitchFamily="49" charset="0"/>
                <a:cs typeface="Courier New" panose="02070309020205020404" pitchFamily="49" charset="0"/>
              </a:rPr>
              <a:t> </a:t>
            </a:r>
            <a:r>
              <a:rPr lang="en-GB" sz="1600" dirty="0" err="1">
                <a:latin typeface="Courier New" panose="02070309020205020404" pitchFamily="49" charset="0"/>
                <a:cs typeface="Courier New" panose="02070309020205020404" pitchFamily="49" charset="0"/>
              </a:rPr>
              <a:t>SurrogateHeaviside</a:t>
            </a:r>
            <a:r>
              <a:rPr lang="en-GB" sz="1600" dirty="0">
                <a:latin typeface="Courier New" panose="02070309020205020404" pitchFamily="49" charset="0"/>
                <a:cs typeface="Courier New" panose="02070309020205020404" pitchFamily="49" charset="0"/>
              </a:rPr>
              <a:t>(</a:t>
            </a:r>
            <a:r>
              <a:rPr lang="en-GB" sz="1600" dirty="0" err="1">
                <a:latin typeface="Courier New" panose="02070309020205020404" pitchFamily="49" charset="0"/>
                <a:cs typeface="Courier New" panose="02070309020205020404" pitchFamily="49" charset="0"/>
              </a:rPr>
              <a:t>torch.autograd.Function</a:t>
            </a:r>
            <a:r>
              <a:rPr lang="en-GB" sz="1600" dirty="0">
                <a:latin typeface="Courier New" panose="02070309020205020404" pitchFamily="49" charset="0"/>
                <a:cs typeface="Courier New" panose="02070309020205020404" pitchFamily="49" charset="0"/>
              </a:rPr>
              <a:t>):</a:t>
            </a:r>
          </a:p>
          <a:p>
            <a:pPr marL="0" indent="0">
              <a:buNone/>
            </a:pPr>
            <a:r>
              <a:rPr lang="en-GB" sz="1600" dirty="0">
                <a:latin typeface="Courier New" panose="02070309020205020404" pitchFamily="49" charset="0"/>
                <a:cs typeface="Courier New" panose="02070309020205020404" pitchFamily="49" charset="0"/>
              </a:rPr>
              <a:t>    </a:t>
            </a:r>
            <a:r>
              <a:rPr lang="en-GB" sz="1600" dirty="0">
                <a:solidFill>
                  <a:schemeClr val="bg1">
                    <a:lumMod val="65000"/>
                  </a:schemeClr>
                </a:solidFill>
                <a:latin typeface="Courier New" panose="02070309020205020404" pitchFamily="49" charset="0"/>
                <a:cs typeface="Courier New" panose="02070309020205020404" pitchFamily="49" charset="0"/>
              </a:rPr>
              <a:t>@staticmethod</a:t>
            </a:r>
          </a:p>
          <a:p>
            <a:pPr marL="0" indent="0">
              <a:buNone/>
            </a:pPr>
            <a:r>
              <a:rPr lang="en-GB" sz="1600" dirty="0">
                <a:latin typeface="Courier New" panose="02070309020205020404" pitchFamily="49" charset="0"/>
                <a:cs typeface="Courier New" panose="02070309020205020404" pitchFamily="49" charset="0"/>
              </a:rPr>
              <a:t>    </a:t>
            </a:r>
            <a:r>
              <a:rPr lang="en-GB" sz="1600" dirty="0">
                <a:solidFill>
                  <a:srgbClr val="008000"/>
                </a:solidFill>
                <a:latin typeface="Courier New" panose="02070309020205020404" pitchFamily="49" charset="0"/>
                <a:cs typeface="Courier New" panose="02070309020205020404" pitchFamily="49" charset="0"/>
              </a:rPr>
              <a:t>def</a:t>
            </a:r>
            <a:r>
              <a:rPr lang="en-GB" sz="1600" dirty="0">
                <a:latin typeface="Courier New" panose="02070309020205020404" pitchFamily="49" charset="0"/>
                <a:cs typeface="Courier New" panose="02070309020205020404" pitchFamily="49" charset="0"/>
              </a:rPr>
              <a:t> forward(</a:t>
            </a:r>
            <a:r>
              <a:rPr lang="en-GB" sz="1600" dirty="0" err="1">
                <a:latin typeface="Courier New" panose="02070309020205020404" pitchFamily="49" charset="0"/>
                <a:cs typeface="Courier New" panose="02070309020205020404" pitchFamily="49" charset="0"/>
              </a:rPr>
              <a:t>ctx</a:t>
            </a:r>
            <a:r>
              <a:rPr lang="en-GB" sz="1600" dirty="0">
                <a:latin typeface="Courier New" panose="02070309020205020404" pitchFamily="49" charset="0"/>
                <a:cs typeface="Courier New" panose="02070309020205020404" pitchFamily="49" charset="0"/>
              </a:rPr>
              <a:t>, input):</a:t>
            </a:r>
          </a:p>
          <a:p>
            <a:pPr marL="0" indent="0">
              <a:buNone/>
            </a:pPr>
            <a:r>
              <a:rPr lang="en-GB" sz="1600" dirty="0">
                <a:latin typeface="Courier New" panose="02070309020205020404" pitchFamily="49" charset="0"/>
                <a:cs typeface="Courier New" panose="02070309020205020404" pitchFamily="49" charset="0"/>
              </a:rPr>
              <a:t>        </a:t>
            </a:r>
            <a:r>
              <a:rPr lang="en-GB" sz="1600" dirty="0" err="1">
                <a:latin typeface="Courier New" panose="02070309020205020404" pitchFamily="49" charset="0"/>
                <a:cs typeface="Courier New" panose="02070309020205020404" pitchFamily="49" charset="0"/>
              </a:rPr>
              <a:t>ctx.save_for_backward</a:t>
            </a:r>
            <a:r>
              <a:rPr lang="en-GB" sz="1600" dirty="0">
                <a:latin typeface="Courier New" panose="02070309020205020404" pitchFamily="49" charset="0"/>
                <a:cs typeface="Courier New" panose="02070309020205020404" pitchFamily="49" charset="0"/>
              </a:rPr>
              <a:t>(input)</a:t>
            </a:r>
          </a:p>
          <a:p>
            <a:pPr marL="0" indent="0">
              <a:buNone/>
            </a:pPr>
            <a:r>
              <a:rPr lang="en-GB" sz="1600" dirty="0">
                <a:latin typeface="Courier New" panose="02070309020205020404" pitchFamily="49" charset="0"/>
                <a:cs typeface="Courier New" panose="02070309020205020404" pitchFamily="49" charset="0"/>
              </a:rPr>
              <a:t>        return </a:t>
            </a:r>
            <a:r>
              <a:rPr lang="en-GB" sz="1600" dirty="0" err="1">
                <a:latin typeface="Courier New" panose="02070309020205020404" pitchFamily="49" charset="0"/>
                <a:cs typeface="Courier New" panose="02070309020205020404" pitchFamily="49" charset="0"/>
              </a:rPr>
              <a:t>torch.heaviside</a:t>
            </a:r>
            <a:r>
              <a:rPr lang="en-GB" sz="1600" dirty="0">
                <a:latin typeface="Courier New" panose="02070309020205020404" pitchFamily="49" charset="0"/>
                <a:cs typeface="Courier New" panose="02070309020205020404" pitchFamily="49" charset="0"/>
              </a:rPr>
              <a:t>(input, 0)</a:t>
            </a:r>
          </a:p>
          <a:p>
            <a:pPr marL="0" indent="0">
              <a:buNone/>
            </a:pPr>
            <a:r>
              <a:rPr lang="en-GB" sz="1600" dirty="0">
                <a:solidFill>
                  <a:schemeClr val="bg1">
                    <a:lumMod val="65000"/>
                  </a:schemeClr>
                </a:solidFill>
                <a:latin typeface="Courier New" panose="02070309020205020404" pitchFamily="49" charset="0"/>
                <a:cs typeface="Courier New" panose="02070309020205020404" pitchFamily="49" charset="0"/>
              </a:rPr>
              <a:t>    @staticmethod</a:t>
            </a:r>
          </a:p>
          <a:p>
            <a:pPr marL="0" indent="0">
              <a:buNone/>
            </a:pPr>
            <a:r>
              <a:rPr lang="en-GB" sz="1600" dirty="0">
                <a:latin typeface="Courier New" panose="02070309020205020404" pitchFamily="49" charset="0"/>
                <a:cs typeface="Courier New" panose="02070309020205020404" pitchFamily="49" charset="0"/>
              </a:rPr>
              <a:t>    </a:t>
            </a:r>
            <a:r>
              <a:rPr lang="en-GB" sz="1600" dirty="0">
                <a:solidFill>
                  <a:srgbClr val="008000"/>
                </a:solidFill>
                <a:latin typeface="Courier New" panose="02070309020205020404" pitchFamily="49" charset="0"/>
                <a:cs typeface="Courier New" panose="02070309020205020404" pitchFamily="49" charset="0"/>
              </a:rPr>
              <a:t>def</a:t>
            </a:r>
            <a:r>
              <a:rPr lang="en-GB" sz="1600" dirty="0">
                <a:latin typeface="Courier New" panose="02070309020205020404" pitchFamily="49" charset="0"/>
                <a:cs typeface="Courier New" panose="02070309020205020404" pitchFamily="49" charset="0"/>
              </a:rPr>
              <a:t> backward(</a:t>
            </a:r>
            <a:r>
              <a:rPr lang="en-GB" sz="1600" dirty="0" err="1">
                <a:latin typeface="Courier New" panose="02070309020205020404" pitchFamily="49" charset="0"/>
                <a:cs typeface="Courier New" panose="02070309020205020404" pitchFamily="49" charset="0"/>
              </a:rPr>
              <a:t>ctx</a:t>
            </a:r>
            <a:r>
              <a:rPr lang="en-GB" sz="1600" dirty="0">
                <a:latin typeface="Courier New" panose="02070309020205020404" pitchFamily="49" charset="0"/>
                <a:cs typeface="Courier New" panose="02070309020205020404" pitchFamily="49" charset="0"/>
              </a:rPr>
              <a:t>, </a:t>
            </a:r>
            <a:r>
              <a:rPr lang="en-GB" sz="1600" dirty="0" err="1">
                <a:latin typeface="Courier New" panose="02070309020205020404" pitchFamily="49" charset="0"/>
                <a:cs typeface="Courier New" panose="02070309020205020404" pitchFamily="49" charset="0"/>
              </a:rPr>
              <a:t>grad_output</a:t>
            </a:r>
            <a:r>
              <a:rPr lang="en-GB" sz="1600" dirty="0">
                <a:latin typeface="Courier New" panose="02070309020205020404" pitchFamily="49" charset="0"/>
                <a:cs typeface="Courier New" panose="02070309020205020404" pitchFamily="49" charset="0"/>
              </a:rPr>
              <a:t>):</a:t>
            </a:r>
          </a:p>
          <a:p>
            <a:pPr marL="0" indent="0">
              <a:buNone/>
            </a:pPr>
            <a:r>
              <a:rPr lang="en-GB" sz="1600" dirty="0">
                <a:latin typeface="Courier New" panose="02070309020205020404" pitchFamily="49" charset="0"/>
                <a:cs typeface="Courier New" panose="02070309020205020404" pitchFamily="49" charset="0"/>
              </a:rPr>
              <a:t>        input, = </a:t>
            </a:r>
            <a:r>
              <a:rPr lang="en-GB" sz="1600" dirty="0" err="1">
                <a:latin typeface="Courier New" panose="02070309020205020404" pitchFamily="49" charset="0"/>
                <a:cs typeface="Courier New" panose="02070309020205020404" pitchFamily="49" charset="0"/>
              </a:rPr>
              <a:t>ctx.saved_tensors</a:t>
            </a:r>
            <a:endParaRPr lang="en-GB" sz="1600" dirty="0">
              <a:latin typeface="Courier New" panose="02070309020205020404" pitchFamily="49" charset="0"/>
              <a:cs typeface="Courier New" panose="02070309020205020404" pitchFamily="49" charset="0"/>
            </a:endParaRPr>
          </a:p>
          <a:p>
            <a:pPr marL="0" indent="0">
              <a:buNone/>
            </a:pPr>
            <a:r>
              <a:rPr lang="en-GB" sz="1600" dirty="0">
                <a:latin typeface="Courier New" panose="02070309020205020404" pitchFamily="49" charset="0"/>
                <a:cs typeface="Courier New" panose="02070309020205020404" pitchFamily="49" charset="0"/>
              </a:rPr>
              <a:t>        beta = 5</a:t>
            </a:r>
          </a:p>
          <a:p>
            <a:pPr marL="0" indent="0">
              <a:buNone/>
            </a:pPr>
            <a:r>
              <a:rPr lang="en-GB" sz="1600" dirty="0">
                <a:latin typeface="Courier New" panose="02070309020205020404" pitchFamily="49" charset="0"/>
                <a:cs typeface="Courier New" panose="02070309020205020404" pitchFamily="49" charset="0"/>
              </a:rPr>
              <a:t>        s = </a:t>
            </a:r>
            <a:r>
              <a:rPr lang="en-GB" sz="1600" dirty="0" err="1">
                <a:latin typeface="Courier New" panose="02070309020205020404" pitchFamily="49" charset="0"/>
                <a:cs typeface="Courier New" panose="02070309020205020404" pitchFamily="49" charset="0"/>
              </a:rPr>
              <a:t>torch.sigmoid</a:t>
            </a:r>
            <a:r>
              <a:rPr lang="en-GB" sz="1600" dirty="0">
                <a:latin typeface="Courier New" panose="02070309020205020404" pitchFamily="49" charset="0"/>
                <a:cs typeface="Courier New" panose="02070309020205020404" pitchFamily="49" charset="0"/>
              </a:rPr>
              <a:t>(beta*input)</a:t>
            </a:r>
          </a:p>
          <a:p>
            <a:pPr marL="0" indent="0">
              <a:buNone/>
            </a:pPr>
            <a:r>
              <a:rPr lang="en-GB" sz="1600" dirty="0">
                <a:latin typeface="Courier New" panose="02070309020205020404" pitchFamily="49" charset="0"/>
                <a:cs typeface="Courier New" panose="02070309020205020404" pitchFamily="49" charset="0"/>
              </a:rPr>
              <a:t>        grad = </a:t>
            </a:r>
            <a:r>
              <a:rPr lang="en-GB" sz="1600" dirty="0" err="1">
                <a:latin typeface="Courier New" panose="02070309020205020404" pitchFamily="49" charset="0"/>
                <a:cs typeface="Courier New" panose="02070309020205020404" pitchFamily="49" charset="0"/>
              </a:rPr>
              <a:t>grad_output</a:t>
            </a:r>
            <a:r>
              <a:rPr lang="en-GB" sz="1600" dirty="0">
                <a:latin typeface="Courier New" panose="02070309020205020404" pitchFamily="49" charset="0"/>
                <a:cs typeface="Courier New" panose="02070309020205020404" pitchFamily="49" charset="0"/>
              </a:rPr>
              <a:t>*beta*s*(1-s)</a:t>
            </a:r>
          </a:p>
          <a:p>
            <a:pPr marL="0" indent="0">
              <a:buNone/>
            </a:pPr>
            <a:r>
              <a:rPr lang="en-GB" sz="1600" dirty="0">
                <a:latin typeface="Courier New" panose="02070309020205020404" pitchFamily="49" charset="0"/>
                <a:cs typeface="Courier New" panose="02070309020205020404" pitchFamily="49" charset="0"/>
              </a:rPr>
              <a:t>        return grad</a:t>
            </a:r>
          </a:p>
          <a:p>
            <a:pPr marL="0" indent="0">
              <a:buNone/>
            </a:pPr>
            <a:endParaRPr lang="en-GB" sz="1600" dirty="0">
              <a:latin typeface="Courier New" panose="02070309020205020404" pitchFamily="49" charset="0"/>
              <a:cs typeface="Courier New" panose="02070309020205020404" pitchFamily="49" charset="0"/>
            </a:endParaRPr>
          </a:p>
          <a:p>
            <a:pPr marL="0" indent="0">
              <a:buNone/>
            </a:pPr>
            <a:r>
              <a:rPr lang="en-GB" sz="1600" dirty="0" err="1">
                <a:latin typeface="Courier New" panose="02070309020205020404" pitchFamily="49" charset="0"/>
                <a:cs typeface="Courier New" panose="02070309020205020404" pitchFamily="49" charset="0"/>
              </a:rPr>
              <a:t>surrogate_heaviside</a:t>
            </a:r>
            <a:r>
              <a:rPr lang="en-GB" sz="1600" dirty="0">
                <a:latin typeface="Courier New" panose="02070309020205020404" pitchFamily="49" charset="0"/>
                <a:cs typeface="Courier New" panose="02070309020205020404" pitchFamily="49" charset="0"/>
              </a:rPr>
              <a:t>  = </a:t>
            </a:r>
            <a:r>
              <a:rPr lang="en-GB" sz="1600" dirty="0" err="1">
                <a:latin typeface="Courier New" panose="02070309020205020404" pitchFamily="49" charset="0"/>
                <a:cs typeface="Courier New" panose="02070309020205020404" pitchFamily="49" charset="0"/>
              </a:rPr>
              <a:t>SurrogateHeaviside.apply</a:t>
            </a:r>
            <a:endParaRPr lang="en-GB" sz="1600" dirty="0">
              <a:latin typeface="Courier New" panose="02070309020205020404" pitchFamily="49" charset="0"/>
              <a:cs typeface="Courier New" panose="02070309020205020404" pitchFamily="49" charset="0"/>
            </a:endParaRPr>
          </a:p>
        </p:txBody>
      </p:sp>
      <p:sp>
        <p:nvSpPr>
          <p:cNvPr id="3" name="TextBox 2">
            <a:extLst>
              <a:ext uri="{FF2B5EF4-FFF2-40B4-BE49-F238E27FC236}">
                <a16:creationId xmlns:a16="http://schemas.microsoft.com/office/drawing/2014/main" id="{30AB9517-3019-3949-7741-57716E9D715A}"/>
              </a:ext>
            </a:extLst>
          </p:cNvPr>
          <p:cNvSpPr txBox="1"/>
          <p:nvPr/>
        </p:nvSpPr>
        <p:spPr>
          <a:xfrm>
            <a:off x="6503542" y="1695236"/>
            <a:ext cx="5125955" cy="400110"/>
          </a:xfrm>
          <a:prstGeom prst="rect">
            <a:avLst/>
          </a:prstGeom>
          <a:noFill/>
        </p:spPr>
        <p:txBody>
          <a:bodyPr wrap="none" rtlCol="0">
            <a:spAutoFit/>
          </a:bodyPr>
          <a:lstStyle/>
          <a:p>
            <a:r>
              <a:rPr lang="en-GB" sz="2000" dirty="0">
                <a:solidFill>
                  <a:srgbClr val="0070C0"/>
                </a:solidFill>
              </a:rPr>
              <a:t>Derive from </a:t>
            </a:r>
            <a:r>
              <a:rPr lang="en-GB" sz="2000" dirty="0" err="1">
                <a:solidFill>
                  <a:srgbClr val="0070C0"/>
                </a:solidFill>
              </a:rPr>
              <a:t>PyTorch</a:t>
            </a:r>
            <a:r>
              <a:rPr lang="en-GB" sz="2000" dirty="0">
                <a:solidFill>
                  <a:srgbClr val="0070C0"/>
                </a:solidFill>
              </a:rPr>
              <a:t> to make the magic happen</a:t>
            </a:r>
          </a:p>
        </p:txBody>
      </p:sp>
      <p:sp>
        <p:nvSpPr>
          <p:cNvPr id="9" name="TextBox 8">
            <a:extLst>
              <a:ext uri="{FF2B5EF4-FFF2-40B4-BE49-F238E27FC236}">
                <a16:creationId xmlns:a16="http://schemas.microsoft.com/office/drawing/2014/main" id="{B172B502-D8AC-DC2A-28B7-5513AE8EB656}"/>
              </a:ext>
            </a:extLst>
          </p:cNvPr>
          <p:cNvSpPr txBox="1"/>
          <p:nvPr/>
        </p:nvSpPr>
        <p:spPr>
          <a:xfrm>
            <a:off x="6503542" y="5943600"/>
            <a:ext cx="3055708" cy="707886"/>
          </a:xfrm>
          <a:prstGeom prst="rect">
            <a:avLst/>
          </a:prstGeom>
          <a:noFill/>
        </p:spPr>
        <p:txBody>
          <a:bodyPr wrap="none" rtlCol="0">
            <a:spAutoFit/>
          </a:bodyPr>
          <a:lstStyle/>
          <a:p>
            <a:r>
              <a:rPr lang="en-GB" sz="2000" dirty="0">
                <a:solidFill>
                  <a:srgbClr val="0070C0"/>
                </a:solidFill>
              </a:rPr>
              <a:t>Now just use this instead of</a:t>
            </a:r>
          </a:p>
          <a:p>
            <a:r>
              <a:rPr lang="en-GB" sz="2000" dirty="0">
                <a:solidFill>
                  <a:srgbClr val="0070C0"/>
                </a:solidFill>
              </a:rPr>
              <a:t>Heaviside function</a:t>
            </a:r>
          </a:p>
        </p:txBody>
      </p:sp>
      <p:grpSp>
        <p:nvGrpSpPr>
          <p:cNvPr id="12" name="Group 11">
            <a:extLst>
              <a:ext uri="{FF2B5EF4-FFF2-40B4-BE49-F238E27FC236}">
                <a16:creationId xmlns:a16="http://schemas.microsoft.com/office/drawing/2014/main" id="{B308EE77-8327-900F-A949-A75B5F670D4F}"/>
              </a:ext>
            </a:extLst>
          </p:cNvPr>
          <p:cNvGrpSpPr/>
          <p:nvPr/>
        </p:nvGrpSpPr>
        <p:grpSpPr>
          <a:xfrm>
            <a:off x="6349429" y="2467949"/>
            <a:ext cx="4938180" cy="746867"/>
            <a:chOff x="6349429" y="2467949"/>
            <a:chExt cx="4938180" cy="746867"/>
          </a:xfrm>
        </p:grpSpPr>
        <p:sp>
          <p:nvSpPr>
            <p:cNvPr id="7" name="TextBox 6">
              <a:extLst>
                <a:ext uri="{FF2B5EF4-FFF2-40B4-BE49-F238E27FC236}">
                  <a16:creationId xmlns:a16="http://schemas.microsoft.com/office/drawing/2014/main" id="{8E918013-A416-4785-0373-AD8DC630E50B}"/>
                </a:ext>
              </a:extLst>
            </p:cNvPr>
            <p:cNvSpPr txBox="1"/>
            <p:nvPr/>
          </p:nvSpPr>
          <p:spPr>
            <a:xfrm>
              <a:off x="6503542" y="2641328"/>
              <a:ext cx="4784067" cy="400110"/>
            </a:xfrm>
            <a:prstGeom prst="rect">
              <a:avLst/>
            </a:prstGeom>
            <a:noFill/>
          </p:spPr>
          <p:txBody>
            <a:bodyPr wrap="none" rtlCol="0">
              <a:spAutoFit/>
            </a:bodyPr>
            <a:lstStyle/>
            <a:p>
              <a:r>
                <a:rPr lang="en-GB" sz="2000" dirty="0">
                  <a:solidFill>
                    <a:srgbClr val="0070C0"/>
                  </a:solidFill>
                </a:rPr>
                <a:t>Forward pass: just return Heaviside function</a:t>
              </a:r>
            </a:p>
          </p:txBody>
        </p:sp>
        <p:sp>
          <p:nvSpPr>
            <p:cNvPr id="10" name="Right Brace 9">
              <a:extLst>
                <a:ext uri="{FF2B5EF4-FFF2-40B4-BE49-F238E27FC236}">
                  <a16:creationId xmlns:a16="http://schemas.microsoft.com/office/drawing/2014/main" id="{F901B931-B07F-AC7D-CF32-A0A0C01FC259}"/>
                </a:ext>
              </a:extLst>
            </p:cNvPr>
            <p:cNvSpPr/>
            <p:nvPr/>
          </p:nvSpPr>
          <p:spPr>
            <a:xfrm>
              <a:off x="6349429" y="2467949"/>
              <a:ext cx="154113" cy="746867"/>
            </a:xfrm>
            <a:prstGeom prst="rightBrace">
              <a:avLst/>
            </a:prstGeom>
            <a:ln>
              <a:solidFill>
                <a:srgbClr val="0070C0"/>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GB"/>
            </a:p>
          </p:txBody>
        </p:sp>
      </p:grpSp>
      <p:grpSp>
        <p:nvGrpSpPr>
          <p:cNvPr id="13" name="Group 12">
            <a:extLst>
              <a:ext uri="{FF2B5EF4-FFF2-40B4-BE49-F238E27FC236}">
                <a16:creationId xmlns:a16="http://schemas.microsoft.com/office/drawing/2014/main" id="{989A6CD6-7475-E470-7000-FB32EB039CA3}"/>
              </a:ext>
            </a:extLst>
          </p:cNvPr>
          <p:cNvGrpSpPr/>
          <p:nvPr/>
        </p:nvGrpSpPr>
        <p:grpSpPr>
          <a:xfrm>
            <a:off x="6349429" y="3975222"/>
            <a:ext cx="3116142" cy="1761863"/>
            <a:chOff x="6349429" y="3975222"/>
            <a:chExt cx="3116142" cy="1761863"/>
          </a:xfrm>
        </p:grpSpPr>
        <p:sp>
          <p:nvSpPr>
            <p:cNvPr id="8" name="TextBox 7">
              <a:extLst>
                <a:ext uri="{FF2B5EF4-FFF2-40B4-BE49-F238E27FC236}">
                  <a16:creationId xmlns:a16="http://schemas.microsoft.com/office/drawing/2014/main" id="{5D54BCDD-720B-4D27-B12F-BA7AA03A8596}"/>
                </a:ext>
              </a:extLst>
            </p:cNvPr>
            <p:cNvSpPr txBox="1"/>
            <p:nvPr/>
          </p:nvSpPr>
          <p:spPr>
            <a:xfrm>
              <a:off x="6503542" y="4301930"/>
              <a:ext cx="2962029" cy="707886"/>
            </a:xfrm>
            <a:prstGeom prst="rect">
              <a:avLst/>
            </a:prstGeom>
            <a:noFill/>
          </p:spPr>
          <p:txBody>
            <a:bodyPr wrap="none" rtlCol="0">
              <a:spAutoFit/>
            </a:bodyPr>
            <a:lstStyle/>
            <a:p>
              <a:r>
                <a:rPr lang="en-GB" sz="2000" dirty="0">
                  <a:solidFill>
                    <a:srgbClr val="0070C0"/>
                  </a:solidFill>
                </a:rPr>
                <a:t>Backward pass:</a:t>
              </a:r>
            </a:p>
            <a:p>
              <a:r>
                <a:rPr lang="en-GB" sz="2000" dirty="0">
                  <a:solidFill>
                    <a:srgbClr val="0070C0"/>
                  </a:solidFill>
                </a:rPr>
                <a:t>Return gradient of sigmoid</a:t>
              </a:r>
            </a:p>
          </p:txBody>
        </p:sp>
        <p:sp>
          <p:nvSpPr>
            <p:cNvPr id="11" name="Right Brace 10">
              <a:extLst>
                <a:ext uri="{FF2B5EF4-FFF2-40B4-BE49-F238E27FC236}">
                  <a16:creationId xmlns:a16="http://schemas.microsoft.com/office/drawing/2014/main" id="{658CD14F-DAF6-8F5D-CFEF-A1319D630698}"/>
                </a:ext>
              </a:extLst>
            </p:cNvPr>
            <p:cNvSpPr/>
            <p:nvPr/>
          </p:nvSpPr>
          <p:spPr>
            <a:xfrm>
              <a:off x="6349429" y="3975222"/>
              <a:ext cx="154113" cy="1761863"/>
            </a:xfrm>
            <a:prstGeom prst="rightBrace">
              <a:avLst/>
            </a:prstGeom>
            <a:ln>
              <a:solidFill>
                <a:srgbClr val="0070C0"/>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GB"/>
            </a:p>
          </p:txBody>
        </p:sp>
      </p:grpSp>
    </p:spTree>
    <p:custDataLst>
      <p:tags r:id="rId1"/>
    </p:custDataLst>
    <p:extLst>
      <p:ext uri="{BB962C8B-B14F-4D97-AF65-F5344CB8AC3E}">
        <p14:creationId xmlns:p14="http://schemas.microsoft.com/office/powerpoint/2010/main" val="2856483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5">
                                            <p:txEl>
                                              <p:pRg st="7" end="7"/>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5">
                                            <p:txEl>
                                              <p:pRg st="8" end="8"/>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5">
                                            <p:txEl>
                                              <p:pRg st="10" end="10"/>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5">
                                            <p:txEl>
                                              <p:pRg st="11" end="11"/>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5">
                                            <p:txEl>
                                              <p:pRg st="12" end="12"/>
                                            </p:txEl>
                                          </p:spTgt>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5">
                                            <p:txEl>
                                              <p:pRg st="13" end="13"/>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13"/>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5">
                                            <p:txEl>
                                              <p:pRg st="15" end="15"/>
                                            </p:txEl>
                                          </p:spTgt>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P spid="3" grpId="0"/>
      <p:bldP spid="9"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5.7|17.7|5.6|3.8"/>
</p:tagLst>
</file>

<file path=ppt/tags/tag2.xml><?xml version="1.0" encoding="utf-8"?>
<p:tagLst xmlns:a="http://schemas.openxmlformats.org/drawingml/2006/main" xmlns:r="http://schemas.openxmlformats.org/officeDocument/2006/relationships" xmlns:p="http://schemas.openxmlformats.org/presentationml/2006/main">
  <p:tag name="TIMING" val="|19.2|9.3"/>
</p:tagLst>
</file>

<file path=ppt/tags/tag3.xml><?xml version="1.0" encoding="utf-8"?>
<p:tagLst xmlns:a="http://schemas.openxmlformats.org/drawingml/2006/main" xmlns:r="http://schemas.openxmlformats.org/officeDocument/2006/relationships" xmlns:p="http://schemas.openxmlformats.org/presentationml/2006/main">
  <p:tag name="TIMING" val="|32.7|13.7|12.2|15.6|3.9|2.7"/>
</p:tagLst>
</file>

<file path=ppt/tags/tag4.xml><?xml version="1.0" encoding="utf-8"?>
<p:tagLst xmlns:a="http://schemas.openxmlformats.org/drawingml/2006/main" xmlns:r="http://schemas.openxmlformats.org/officeDocument/2006/relationships" xmlns:p="http://schemas.openxmlformats.org/presentationml/2006/main">
  <p:tag name="TIMING" val="|8.7|14.2|15.3|14.8|8.8|15.7"/>
</p:tagLst>
</file>

<file path=ppt/theme/theme1.xml><?xml version="1.0" encoding="utf-8"?>
<a:theme xmlns:a="http://schemas.openxmlformats.org/drawingml/2006/main" name="Dan's Imperial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w="19050">
          <a:tailEnd type="triangle" w="lg" len="lg"/>
        </a:ln>
      </a:spPr>
      <a:bodyPr/>
      <a:lstStyle/>
      <a:style>
        <a:lnRef idx="1">
          <a:schemeClr val="dk1"/>
        </a:lnRef>
        <a:fillRef idx="0">
          <a:schemeClr val="dk1"/>
        </a:fillRef>
        <a:effectRef idx="0">
          <a:schemeClr val="dk1"/>
        </a:effectRef>
        <a:fontRef idx="minor">
          <a:schemeClr val="tx1"/>
        </a:fontRef>
      </a:style>
    </a:lnDef>
    <a:txDef>
      <a:spPr>
        <a:noFill/>
      </a:spPr>
      <a:bodyPr wrap="none" rtlCol="0">
        <a:spAutoFit/>
      </a:bodyPr>
      <a:lstStyle>
        <a:defPPr algn="l">
          <a:defRPr sz="2000" dirty="0"/>
        </a:defPPr>
      </a:lstStyle>
    </a:txDef>
  </a:objectDefaults>
  <a:extraClrSchemeLst/>
  <a:extLst>
    <a:ext uri="{05A4C25C-085E-4340-85A3-A5531E510DB2}">
      <thm15:themeFamily xmlns:thm15="http://schemas.microsoft.com/office/thememl/2012/main" name="Dan's Imperial Theme" id="{1E446DD1-5114-4E0D-97F9-E2C08BC92A25}" vid="{D46550DC-1CC9-4558-A13D-60590594704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91CC75529FAA34B987F048466488DEE" ma:contentTypeVersion="12" ma:contentTypeDescription="Create a new document." ma:contentTypeScope="" ma:versionID="5329aef109aa5aa9e3db0d24e7b9cff2">
  <xsd:schema xmlns:xsd="http://www.w3.org/2001/XMLSchema" xmlns:xs="http://www.w3.org/2001/XMLSchema" xmlns:p="http://schemas.microsoft.com/office/2006/metadata/properties" xmlns:ns3="aa581938-aaa6-48f1-a8e7-9621bfb675f9" xmlns:ns4="d8630c02-d2e0-4840-9905-f8c4ead66a0b" targetNamespace="http://schemas.microsoft.com/office/2006/metadata/properties" ma:root="true" ma:fieldsID="4e15df3176585f9f88ac5eabf5427fe6" ns3:_="" ns4:_="">
    <xsd:import namespace="aa581938-aaa6-48f1-a8e7-9621bfb675f9"/>
    <xsd:import namespace="d8630c02-d2e0-4840-9905-f8c4ead66a0b"/>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KeyPoints" minOccurs="0"/>
                <xsd:element ref="ns3:MediaServiceKeyPoints" minOccurs="0"/>
                <xsd:element ref="ns3:MediaServiceDateTaken" minOccurs="0"/>
                <xsd:element ref="ns3:MediaServiceAutoTags" minOccurs="0"/>
                <xsd:element ref="ns3:MediaServiceLocation"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a581938-aaa6-48f1-a8e7-9621bfb675f9"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8630c02-d2e0-4840-9905-f8c4ead66a0b" elementFormDefault="qualified">
    <xsd:import namespace="http://schemas.microsoft.com/office/2006/documentManagement/types"/>
    <xsd:import namespace="http://schemas.microsoft.com/office/infopath/2007/PartnerControls"/>
    <xsd:element name="SharedWithUsers" ma:index="10"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description="" ma:internalName="SharedWithDetails" ma:readOnly="true">
      <xsd:simpleType>
        <xsd:restriction base="dms:Note">
          <xsd:maxLength value="255"/>
        </xsd:restriction>
      </xsd:simpleType>
    </xsd:element>
    <xsd:element name="SharingHintHash" ma:index="12" nillable="true" ma:displayName="Sharing Hint Hash" ma:description=""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4266F99-3D34-4DAB-8804-6766DB7E7E99}">
  <ds:schemaRefs>
    <ds:schemaRef ds:uri="http://purl.org/dc/elements/1.1/"/>
    <ds:schemaRef ds:uri="http://schemas.microsoft.com/office/2006/documentManagement/types"/>
    <ds:schemaRef ds:uri="http://schemas.microsoft.com/office/infopath/2007/PartnerControls"/>
    <ds:schemaRef ds:uri="aa581938-aaa6-48f1-a8e7-9621bfb675f9"/>
    <ds:schemaRef ds:uri="http://schemas.microsoft.com/office/2006/metadata/properties"/>
    <ds:schemaRef ds:uri="http://purl.org/dc/terms/"/>
    <ds:schemaRef ds:uri="d8630c02-d2e0-4840-9905-f8c4ead66a0b"/>
    <ds:schemaRef ds:uri="http://purl.org/dc/dcmitype/"/>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CFD60540-4304-4942-BC3E-34C3695C953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a581938-aaa6-48f1-a8e7-9621bfb675f9"/>
    <ds:schemaRef ds:uri="d8630c02-d2e0-4840-9905-f8c4ead66a0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4181AB0-286B-4AD6-9BFC-9B94AE67581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2021 - WWN - Neural heterogeneity promotes robust learning</Template>
  <TotalTime>0</TotalTime>
  <Words>3796</Words>
  <Application>Microsoft Office PowerPoint</Application>
  <PresentationFormat>Widescreen</PresentationFormat>
  <Paragraphs>335</Paragraphs>
  <Slides>25</Slides>
  <Notes>14</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25</vt:i4>
      </vt:variant>
    </vt:vector>
  </HeadingPairs>
  <TitlesOfParts>
    <vt:vector size="32" baseType="lpstr">
      <vt:lpstr>Calibri</vt:lpstr>
      <vt:lpstr>Cambria Math</vt:lpstr>
      <vt:lpstr>Calibri Light</vt:lpstr>
      <vt:lpstr>Courier New</vt:lpstr>
      <vt:lpstr>Arial</vt:lpstr>
      <vt:lpstr>Dan's Imperial Theme</vt:lpstr>
      <vt:lpstr>Image</vt:lpstr>
      <vt:lpstr>Learning with spikes FENS-Chen Institute summer school lecture</vt:lpstr>
      <vt:lpstr>Plan for today</vt:lpstr>
      <vt:lpstr>Why spikes?</vt:lpstr>
      <vt:lpstr>Simplest model of spiking neuron: integrate-and-fire</vt:lpstr>
      <vt:lpstr>Leaky integrate and fire (LIF) neuron</vt:lpstr>
      <vt:lpstr>Training SNNs: What we want to do</vt:lpstr>
      <vt:lpstr>Why we can’t do it</vt:lpstr>
      <vt:lpstr>Spiking neurons: the surrogate gradient</vt:lpstr>
      <vt:lpstr>Implementation with PyTorch</vt:lpstr>
      <vt:lpstr>Demo time!</vt:lpstr>
      <vt:lpstr>And here’s what I got with a longer training run</vt:lpstr>
      <vt:lpstr>Some of our research</vt:lpstr>
      <vt:lpstr>Why is the brain so heterogeneous?</vt:lpstr>
      <vt:lpstr>Methods: model architecture</vt:lpstr>
      <vt:lpstr>Methods: training</vt:lpstr>
      <vt:lpstr>Methods: tasks</vt:lpstr>
      <vt:lpstr>Results: performance</vt:lpstr>
      <vt:lpstr>Results: distribution of time constants</vt:lpstr>
      <vt:lpstr>Discussion / conclusions</vt:lpstr>
      <vt:lpstr>Neuromodulation</vt:lpstr>
      <vt:lpstr>Learns dynamic gain control in fluctuating noise</vt:lpstr>
      <vt:lpstr>Temporal diffusion can help</vt:lpstr>
      <vt:lpstr>A small number of neuromodulator types is best</vt:lpstr>
      <vt:lpstr>Can use many fewer spikes (lower energy cost)</vt:lpstr>
      <vt:lpstr>Conclusions, Q&amp;A, Competition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is a “spiking” neural network and why should I care?</dc:title>
  <dc:creator>Goodman, Daniel F M</dc:creator>
  <cp:lastModifiedBy>Goodman, Dan</cp:lastModifiedBy>
  <cp:revision>5</cp:revision>
  <dcterms:created xsi:type="dcterms:W3CDTF">2022-01-18T14:59:46Z</dcterms:created>
  <dcterms:modified xsi:type="dcterms:W3CDTF">2026-07-15T10:44:04Z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0x010100091CC75529FAA34B987F048466488DEE</vt:lpwstr>
  </property>
</Properties>
</file>