
<file path=[Content_Types].xml><?xml version="1.0" encoding="utf-8"?>
<Types xmlns="http://schemas.openxmlformats.org/package/2006/content-types">
  <Default Extension="jpg" ContentType="image/jpeg"/>
  <Default Extension="mp4" ContentType="video/mp4"/>
  <Default Extension="org&amp;utm_campaign=index&amp;utm_content=original"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4"/>
  </p:notesMasterIdLst>
  <p:sldIdLst>
    <p:sldId id="256" r:id="rId2"/>
    <p:sldId id="259" r:id="rId3"/>
    <p:sldId id="257" r:id="rId4"/>
    <p:sldId id="258" r:id="rId5"/>
    <p:sldId id="283" r:id="rId6"/>
    <p:sldId id="260" r:id="rId7"/>
    <p:sldId id="261" r:id="rId8"/>
    <p:sldId id="262" r:id="rId9"/>
    <p:sldId id="263" r:id="rId10"/>
    <p:sldId id="264" r:id="rId11"/>
    <p:sldId id="265" r:id="rId12"/>
    <p:sldId id="266" r:id="rId13"/>
    <p:sldId id="268" r:id="rId14"/>
    <p:sldId id="269" r:id="rId15"/>
    <p:sldId id="270" r:id="rId16"/>
    <p:sldId id="271" r:id="rId17"/>
    <p:sldId id="277" r:id="rId18"/>
    <p:sldId id="278" r:id="rId19"/>
    <p:sldId id="279" r:id="rId20"/>
    <p:sldId id="280" r:id="rId21"/>
    <p:sldId id="281" r:id="rId22"/>
    <p:sldId id="282" r:id="rId23"/>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5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05BE20-2BAA-6C49-AF3F-AC89E1AD7AAD}" v="169" dt="2026-09-16T07:53:23.450"/>
    <p1510:client id="{AA233BB5-9C32-7140-B9CC-759283B91DD5}" v="4182" dt="2026-09-16T00:15:05.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1"/>
    <p:restoredTop sz="82044"/>
  </p:normalViewPr>
  <p:slideViewPr>
    <p:cSldViewPr snapToGrid="0" snapToObjects="1">
      <p:cViewPr>
        <p:scale>
          <a:sx n="97" d="100"/>
          <a:sy n="97" d="100"/>
        </p:scale>
        <p:origin x="16"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404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 I’m AbdelQader AlKilany – or Abdal for short, and I’m a PhD student at Imperial College London doing research on biologically inspired learning in neural networks.</a:t>
            </a:r>
          </a:p>
          <a:p>
            <a:r>
              <a:rPr lang="en-GB" dirty="0"/>
              <a:t>My work is sort of in between biology and full computation, a bit like Mac’s work just before lunch, but a bit more on the theoretical side.</a:t>
            </a:r>
          </a:p>
          <a:p>
            <a:endParaRPr lang="en-GB" dirty="0"/>
          </a:p>
          <a:p>
            <a:r>
              <a:rPr lang="en-GB" dirty="0"/>
              <a:t>Now, if we have a model of a circuit like a neural network … without neuromodulation, what kinds of abilities would adding neuromodulation to it, give that model? And could it give us any insights on what’s going on in biology?</a:t>
            </a:r>
          </a:p>
          <a:p>
            <a:endParaRPr lang="en-GB" dirty="0"/>
          </a:p>
          <a:p>
            <a:r>
              <a:rPr lang="en-GB" dirty="0"/>
              <a:t>My supervisor and I have constructed such a model to investigate this very question.</a:t>
            </a:r>
          </a:p>
          <a:p>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Before getting into the model, I want to frame the motivation </a:t>
            </a:r>
            <a:r>
              <a:rPr lang="en-GB" dirty="0"/>
              <a:t>a bit</a:t>
            </a:r>
            <a:r>
              <a:rPr dirty="0"/>
              <a:t>. </a:t>
            </a:r>
            <a:endParaRPr lang="en-GB" dirty="0"/>
          </a:p>
          <a:p>
            <a:r>
              <a:rPr lang="en-GB" dirty="0"/>
              <a:t>CLICK</a:t>
            </a:r>
          </a:p>
          <a:p>
            <a:r>
              <a:rPr lang="en-GB" dirty="0"/>
              <a:t>Currently we have models of neurons which mimic the way in which biological neurons work to an extent. </a:t>
            </a:r>
          </a:p>
          <a:p>
            <a:r>
              <a:rPr lang="en-GB" dirty="0"/>
              <a:t>CLICK</a:t>
            </a:r>
          </a:p>
          <a:p>
            <a:r>
              <a:rPr lang="en-GB" dirty="0"/>
              <a:t>If we add some kind of model of neuromodulation on to it, and get new computational abilities…</a:t>
            </a:r>
          </a:p>
          <a:p>
            <a:r>
              <a:rPr lang="en-GB" dirty="0"/>
              <a:t>CLICK</a:t>
            </a:r>
          </a:p>
          <a:p>
            <a:r>
              <a:rPr lang="en-GB" dirty="0"/>
              <a:t>Could this give us any insight on what biology gets out of it? And also does it make the circuit better? Like what are the new computational capacities that it would get?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brain often uses whatever variables are available to solve behavioural problems.  So, if a neural circuit has access to something like a modulatory control channel, what does it LEARN to use it for if it was trained on a task? </a:t>
            </a:r>
          </a:p>
          <a:p>
            <a:endParaRPr lang="en-GB" dirty="0"/>
          </a:p>
          <a:p>
            <a:endParaRPr lang="en-GB" dirty="0"/>
          </a:p>
          <a:p>
            <a:r>
              <a:rPr lang="en-GB" dirty="0"/>
              <a:t>DON’T SAY FOR NOW:</a:t>
            </a:r>
            <a:br>
              <a:rPr lang="en-GB" dirty="0"/>
            </a:br>
            <a:r>
              <a:rPr dirty="0"/>
              <a:t>Biology uses neuromodulation for many things: state, learning, arousal, attention, and circuit reconfiguration. I am not claiming that this model captures all of that biology, or that it corresponds to one specific transmitter.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will be happening is, the same circuit, can receive the same sensory input, with the same connectivity, but with different neuronal parameters, and thus get different responses.</a:t>
            </a:r>
          </a:p>
          <a:p>
            <a:r>
              <a:rPr lang="en-GB" dirty="0"/>
              <a:t>So in State A, the neurons can have lower excitability and longer time integration, and so give some response A,</a:t>
            </a:r>
          </a:p>
          <a:p>
            <a:r>
              <a:rPr lang="en-GB" dirty="0"/>
              <a:t>But in State B, the neurons might have higher excitability and short temporal integration, and give a completely different response B even with the same input and circuit. </a:t>
            </a:r>
          </a:p>
          <a:p>
            <a:r>
              <a:rPr lang="en-GB" dirty="0"/>
              <a:t>And so if the state were to change over time? You could get something else ENITRELY.</a:t>
            </a:r>
          </a:p>
          <a:p>
            <a:endParaRPr lang="en-GB" dirty="0"/>
          </a:p>
          <a:p>
            <a:r>
              <a:rPr lang="en-GB" dirty="0"/>
              <a:t>Linker: So let me show you what our model looks like…</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actual model. The primary network is a recurrent spiking neural network that receives spike trains.</a:t>
            </a:r>
          </a:p>
          <a:p>
            <a:r>
              <a:rPr lang="en-GB" dirty="0"/>
              <a:t>For example from a … speech dataset</a:t>
            </a:r>
          </a:p>
          <a:p>
            <a:r>
              <a:rPr lang="en-GB" dirty="0"/>
              <a:t>This input is processed in the spiking network, and the output is mapped to its corresponding prediction.</a:t>
            </a:r>
          </a:p>
          <a:p>
            <a:r>
              <a:rPr lang="en-GB" dirty="0"/>
              <a:t>CLICK</a:t>
            </a:r>
          </a:p>
          <a:p>
            <a:r>
              <a:rPr lang="en-GB" dirty="0"/>
              <a:t>Now we add a modulatory network, which, while the primary network is running, updates the neuronal parameters of the primary network. This would happen rapidly, so on the order of 10s of </a:t>
            </a:r>
            <a:r>
              <a:rPr lang="en-GB" dirty="0" err="1"/>
              <a:t>ms</a:t>
            </a:r>
            <a:r>
              <a:rPr lang="en-GB" dirty="0"/>
              <a:t>.</a:t>
            </a:r>
          </a:p>
          <a:p>
            <a:endParaRPr lang="en-GB" dirty="0"/>
          </a:p>
          <a:p>
            <a:r>
              <a:rPr lang="en-GB" dirty="0"/>
              <a:t>Linker: If this is hard to visualise, let me show you some examples of this happening.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I’m going to play audio clips and show you what happens to the neurons’ parameters by the modulator network.</a:t>
            </a:r>
          </a:p>
          <a:p>
            <a:endParaRPr lang="en-GB" dirty="0"/>
          </a:p>
          <a:p>
            <a:r>
              <a:rPr lang="en-GB" dirty="0"/>
              <a:t>On the left is the unmodulated…</a:t>
            </a:r>
          </a:p>
          <a:p>
            <a:r>
              <a:rPr lang="en-GB" dirty="0"/>
              <a:t>On right is the modulated…</a:t>
            </a:r>
          </a:p>
          <a:p>
            <a:r>
              <a:rPr lang="en-GB" dirty="0"/>
              <a:t>We are </a:t>
            </a:r>
            <a:r>
              <a:rPr lang="en-GB" dirty="0" err="1"/>
              <a:t>gonna</a:t>
            </a:r>
            <a:r>
              <a:rPr lang="en-GB" dirty="0"/>
              <a:t> see a different type of parameter displayed on each clip. So reset etc</a:t>
            </a:r>
          </a:p>
          <a:p>
            <a:endParaRPr lang="en-US" dirty="0"/>
          </a:p>
          <a:p>
            <a:r>
              <a:rPr lang="en-US" dirty="0"/>
              <a:t>These parameters are trained to try and identify which words are being spoken.</a:t>
            </a:r>
          </a:p>
          <a:p>
            <a:endParaRPr lang="en-US" dirty="0"/>
          </a:p>
          <a:p>
            <a:r>
              <a:rPr lang="en-US" dirty="0"/>
              <a:t>As we can see, the modulator changes the parameters of the spiking neurons in interesting, non uniform ways.</a:t>
            </a:r>
          </a:p>
          <a:p>
            <a:endParaRPr lang="en-US" dirty="0"/>
          </a:p>
          <a:p>
            <a:r>
              <a:rPr lang="en-US" dirty="0"/>
              <a:t>Linker: And now lets see if this helps it do any better in terms of performance…</a:t>
            </a:r>
          </a:p>
        </p:txBody>
      </p:sp>
    </p:spTree>
    <p:extLst>
      <p:ext uri="{BB962C8B-B14F-4D97-AF65-F5344CB8AC3E}">
        <p14:creationId xmlns:p14="http://schemas.microsoft.com/office/powerpoint/2010/main" val="929325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tested on three separate datasets.</a:t>
            </a:r>
          </a:p>
          <a:p>
            <a:r>
              <a:rPr lang="en-GB" dirty="0"/>
              <a:t>Firstly since we are looking at varying the network over time, more temporally rich datasets seemed useful to test with, so audio seemed appropriate … and also video.</a:t>
            </a:r>
          </a:p>
          <a:p>
            <a:r>
              <a:rPr lang="en-GB" dirty="0"/>
              <a:t>Also its to show that this method isn’t just specifically working on one dataset only.</a:t>
            </a:r>
          </a:p>
          <a:p>
            <a:r>
              <a:rPr lang="en-GB" dirty="0"/>
              <a:t>So first is SHD which is an audio dataset of spoken numbers in German and English which was what was just playing earlier.</a:t>
            </a:r>
          </a:p>
          <a:p>
            <a:r>
              <a:rPr lang="en-GB" dirty="0"/>
              <a:t>SSC is another audio dataset, but with more noise and more spoken words, so a harder dataset.</a:t>
            </a:r>
          </a:p>
          <a:p>
            <a:r>
              <a:rPr lang="en-GB" dirty="0"/>
              <a:t>And DVS is a video dataset, so introduces a new modality to compare with.</a:t>
            </a:r>
          </a:p>
          <a:p>
            <a:r>
              <a:rPr lang="en-GB" dirty="0"/>
              <a:t>Y axis is test accuracy</a:t>
            </a:r>
          </a:p>
          <a:p>
            <a:r>
              <a:rPr lang="en-GB" dirty="0"/>
              <a:t>X axis is how often the modulation takes place. </a:t>
            </a:r>
          </a:p>
          <a:p>
            <a:r>
              <a:rPr lang="en-GB" dirty="0"/>
              <a:t>So left is more quick modulation, and right is slower modulation.</a:t>
            </a:r>
          </a:p>
          <a:p>
            <a:r>
              <a:rPr lang="en-GB" dirty="0"/>
              <a:t>And as we can see…</a:t>
            </a:r>
          </a:p>
          <a:p>
            <a:r>
              <a:rPr lang="en-GB" dirty="0"/>
              <a:t>CLICK</a:t>
            </a:r>
          </a:p>
          <a:p>
            <a:r>
              <a:rPr lang="en-GB" dirty="0"/>
              <a:t>…there are big increases in accuracy with modulation, each at different optimal modulation frequencies.</a:t>
            </a:r>
          </a:p>
          <a:p>
            <a:r>
              <a:rPr lang="en-GB" dirty="0"/>
              <a:t>SHD better at just more than minimum, SSC best at minimum, DVS better when a bit longer, probably because data itself is longer.</a:t>
            </a:r>
          </a:p>
          <a:p>
            <a:endParaRPr lang="en-GB" dirty="0"/>
          </a:p>
          <a:p>
            <a:r>
              <a:rPr lang="en-GB" dirty="0"/>
              <a:t>So this is a cool example</a:t>
            </a:r>
          </a:p>
          <a:p>
            <a:r>
              <a:rPr lang="en-GB" dirty="0"/>
              <a:t>Linker: now lets see how well this does when we can control the difficulty of the task…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do this we made some new datasets.</a:t>
            </a:r>
          </a:p>
          <a:p>
            <a:endParaRPr lang="en-GB" dirty="0"/>
          </a:p>
          <a:p>
            <a:r>
              <a:rPr lang="en-GB" dirty="0"/>
              <a:t>They start by taking the SHD audio dataset mentioned before, and adding noise to it before converting the sound into spikes.</a:t>
            </a:r>
          </a:p>
          <a:p>
            <a:endParaRPr lang="en-GB" dirty="0"/>
          </a:p>
          <a:p>
            <a:r>
              <a:rPr lang="en-GB" dirty="0"/>
              <a:t>This was done using Sinusoidally Amplitude-Modulated noise as shown here, and more “natural” café background sounds.</a:t>
            </a:r>
          </a:p>
          <a:p>
            <a:endParaRPr lang="en-GB" dirty="0"/>
          </a:p>
          <a:p>
            <a:r>
              <a:rPr lang="en-GB" dirty="0"/>
              <a:t>We did this at many different levels of amplitudes.</a:t>
            </a:r>
          </a:p>
          <a:p>
            <a:endParaRPr lang="en-GB" dirty="0"/>
          </a:p>
          <a:p>
            <a:r>
              <a:rPr lang="en-GB" dirty="0"/>
              <a:t>This is to test the cocktail party problem, or “listening in the dips”.</a:t>
            </a:r>
          </a:p>
          <a:p>
            <a:r>
              <a:rPr lang="en-GB" dirty="0"/>
              <a:t>EXPLAIN LISTENING IN THE DIPS NATURALLY</a:t>
            </a:r>
          </a:p>
          <a:p>
            <a:r>
              <a:rPr lang="en-GB" dirty="0"/>
              <a:t>Also </a:t>
            </a:r>
            <a:r>
              <a:rPr lang="en-GB" dirty="0" err="1"/>
              <a:t>theres</a:t>
            </a:r>
            <a:r>
              <a:rPr lang="en-GB" dirty="0"/>
              <a:t> a little listening in the dips joke there for you</a:t>
            </a:r>
          </a:p>
          <a:p>
            <a:r>
              <a:rPr lang="en-GB" dirty="0"/>
              <a:t>Linker: So now lets take a bit more of a look at the noise signal.</a:t>
            </a:r>
          </a:p>
          <a:p>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here we can see an audio signal with and without Sinusoidally Amplitude-Modulated noise. </a:t>
            </a:r>
          </a:p>
          <a:p>
            <a:r>
              <a:rPr lang="en-GB" dirty="0"/>
              <a:t>The blue highlighted region indicates a dip in the noise, and the red region indicates a peak in the noise.</a:t>
            </a:r>
          </a:p>
          <a:p>
            <a:endParaRPr lang="en-GB" dirty="0"/>
          </a:p>
          <a:p>
            <a:endParaRPr lang="en-GB" dirty="0"/>
          </a:p>
          <a:p>
            <a:r>
              <a:rPr lang="en-GB" dirty="0"/>
              <a:t>Linker: Will the modulatory network adapt to this better than the unmodulated network? And by more than before?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we can see test accuracies. On the left is where we added SAM noise and on the right is the more natural café noises.</a:t>
            </a:r>
          </a:p>
          <a:p>
            <a:r>
              <a:rPr lang="en-GB" dirty="0"/>
              <a:t>The red line is for the modulated networks, and the blue for the unmodulated networks.</a:t>
            </a:r>
          </a:p>
          <a:p>
            <a:r>
              <a:rPr lang="en-GB" dirty="0"/>
              <a:t>On the y axis is the test accuracy, and on the x is the signal to noise ratio, so the leftmost is the most noisy and on the right is the least noisy.</a:t>
            </a:r>
          </a:p>
          <a:p>
            <a:r>
              <a:rPr lang="en-GB" dirty="0"/>
              <a:t>We found the biggest gap between modulated and unmodulated isn’t where there was no noise, or a very high amount of noise either. </a:t>
            </a:r>
          </a:p>
          <a:p>
            <a:r>
              <a:rPr lang="en-GB" dirty="0"/>
              <a:t>CLICK</a:t>
            </a:r>
          </a:p>
          <a:p>
            <a:r>
              <a:rPr lang="en-GB" dirty="0"/>
              <a:t>It was where there was some noise, but not enough to completely mask the signal.</a:t>
            </a:r>
          </a:p>
          <a:p>
            <a:endParaRPr lang="en-GB" dirty="0"/>
          </a:p>
          <a:p>
            <a:r>
              <a:rPr lang="en-GB" dirty="0"/>
              <a:t>Linker: So what was the modulatory network doing to achieve this?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it seems it was mostly modulating so there would be higher gain during periods of low noise compared to when there were periods of high noise.</a:t>
            </a:r>
          </a:p>
          <a:p>
            <a:r>
              <a:rPr lang="en-GB" dirty="0"/>
              <a:t>We can see, where the red is high noise and the blue is low noise, that the gain is much higher in low noise situations.</a:t>
            </a:r>
          </a:p>
          <a:p>
            <a:r>
              <a:rPr lang="en-GB" dirty="0"/>
              <a:t>And we can see evidence of the network doing this by looking at the parameters themselves changing. </a:t>
            </a:r>
          </a:p>
          <a:p>
            <a:r>
              <a:rPr lang="en-GB" dirty="0"/>
              <a:t>With reset voltage going up during periods of low noise, perhaps to make it easier to spike, and down during periods of high noise, perhaps to make it harder.</a:t>
            </a:r>
          </a:p>
          <a:p>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we can see, even if we give the same network trained on 5Hz of SAM noise a 10HZ SAM noise clip…</a:t>
            </a:r>
          </a:p>
          <a:p>
            <a:r>
              <a:rPr lang="en-GB" dirty="0"/>
              <a:t>It still performs well and does the same thing. More gain during blue periods of low noise.</a:t>
            </a:r>
          </a:p>
          <a:p>
            <a:endParaRPr lang="en-GB" dirty="0"/>
          </a:p>
          <a:p>
            <a:endParaRPr lang="en-GB" dirty="0"/>
          </a:p>
          <a:p>
            <a:r>
              <a:rPr lang="en-GB" dirty="0"/>
              <a:t>Another interesting thing is on the right we see normalised noise vs normalised activity within the network for the café background noise example over the whole clip.</a:t>
            </a:r>
          </a:p>
          <a:p>
            <a:r>
              <a:rPr lang="en-GB" dirty="0"/>
              <a:t>We can see that the activity is modulated in such a way to spike more when there’s less noise, and spike less when there’s more noise, so an inverse relationship.</a:t>
            </a:r>
          </a:p>
          <a:p>
            <a:endParaRPr lang="en-GB" dirty="0"/>
          </a:p>
          <a:p>
            <a:r>
              <a:rPr lang="en-GB" dirty="0"/>
              <a:t>Linker: Now were seeing some evidence of what we think mimics biology in some ways, and the original model is biologically inspired… but it lacks detail. So what would happen if we added more? </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we tried adding in parameter diffusion.</a:t>
            </a:r>
          </a:p>
          <a:p>
            <a:r>
              <a:rPr lang="en-GB" dirty="0"/>
              <a:t>So before where the parameters could change immediately according to what the modulatory network said, now they can only move a percent of the way each timestep, here 10% of the way. </a:t>
            </a:r>
          </a:p>
          <a:p>
            <a:r>
              <a:rPr lang="en-GB" dirty="0"/>
              <a:t>CLICK</a:t>
            </a:r>
          </a:p>
          <a:p>
            <a:r>
              <a:rPr lang="en-GB" dirty="0"/>
              <a:t>The result is the parameters change much more slowly, but have nice smooth patterns, and the mean of all the parameters is much more stable.</a:t>
            </a:r>
          </a:p>
          <a:p>
            <a:r>
              <a:rPr lang="en-GB" dirty="0"/>
              <a:t>But how much does this hurt accuracy?</a:t>
            </a:r>
          </a:p>
          <a:p>
            <a:r>
              <a:rPr lang="en-GB" dirty="0"/>
              <a:t>CLICK</a:t>
            </a:r>
          </a:p>
          <a:p>
            <a:r>
              <a:rPr lang="en-GB" dirty="0"/>
              <a:t>Well, it doesn’t. In the example I showed with 10%, it actually performs better, and only at </a:t>
            </a:r>
            <a:r>
              <a:rPr lang="en-GB" dirty="0" err="1"/>
              <a:t>diffusal</a:t>
            </a:r>
            <a:r>
              <a:rPr lang="en-GB" dirty="0"/>
              <a:t> rates lower than that does performance start to drop off.</a:t>
            </a:r>
          </a:p>
          <a:p>
            <a:endParaRPr lang="en-GB" dirty="0"/>
          </a:p>
          <a:p>
            <a:r>
              <a:rPr lang="en-GB" dirty="0"/>
              <a:t>CLICK</a:t>
            </a:r>
          </a:p>
          <a:p>
            <a:r>
              <a:rPr lang="en-GB" dirty="0"/>
              <a:t>Another couple things we tested were modulator releases – where a modulator is released on a neuron, or a group of them, and effects all the parameters at once. And also as shown here, where the effects from one release spread to neighbouring neurons, in gaussian way.</a:t>
            </a:r>
          </a:p>
          <a:p>
            <a:r>
              <a:rPr lang="en-GB" dirty="0"/>
              <a:t>In all of these examples, performance can actually go up with more biological detail, and sometimes also decreases total computational costs!</a:t>
            </a:r>
          </a:p>
          <a:p>
            <a:endParaRPr lang="en-GB" dirty="0"/>
          </a:p>
          <a:p>
            <a:r>
              <a:rPr lang="en-GB" dirty="0"/>
              <a:t>So we can see that this biological detail can be added, and also the usefulness still survives, and can even get better.</a:t>
            </a:r>
          </a:p>
          <a:p>
            <a:r>
              <a:rPr lang="en-GB" dirty="0"/>
              <a:t>Linker: Now were making it more biological and it can perform well, but what about energy? Does this help bring about more low energy solutions?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to test how well the network functions with different numbers of spikes:</a:t>
            </a:r>
          </a:p>
          <a:p>
            <a:r>
              <a:rPr lang="en-GB" dirty="0"/>
              <a:t>We put a penalty on spikes, per neuron and for the whole network, and use this so we can control how much the network spikes but increasing or decreasing the penalty.</a:t>
            </a:r>
          </a:p>
          <a:p>
            <a:r>
              <a:rPr lang="en-GB" dirty="0"/>
              <a:t>On the left panel, we show this with spikes in a given sample, vs test accuracy.</a:t>
            </a:r>
          </a:p>
          <a:p>
            <a:r>
              <a:rPr lang="en-GB" dirty="0"/>
              <a:t>As we can see, modulated always performs better, no matter how many spikes are allowed.</a:t>
            </a:r>
          </a:p>
          <a:p>
            <a:r>
              <a:rPr lang="en-GB" dirty="0"/>
              <a:t>But what’s interesting is that the unmodulated network suffers much more the less spikes it has, compared to the modulated example, which only start to hurt when there very few spikes to use.</a:t>
            </a:r>
          </a:p>
          <a:p>
            <a:r>
              <a:rPr lang="en-GB" dirty="0"/>
              <a:t>CLICK</a:t>
            </a:r>
          </a:p>
          <a:p>
            <a:r>
              <a:rPr lang="en-GB" dirty="0"/>
              <a:t>Meanwhile the unmodulated examples are decreasing much earlier and much more sharply</a:t>
            </a:r>
          </a:p>
          <a:p>
            <a:r>
              <a:rPr lang="en-GB" dirty="0"/>
              <a:t>Another interesting case is on the right, which shows spikes in a given sample vs the average number of neurons active (so firing at least once) in a sample.</a:t>
            </a:r>
          </a:p>
          <a:p>
            <a:r>
              <a:rPr lang="en-GB" dirty="0"/>
              <a:t>Here the average number of neurons active is higher at all spike levels, showing that NM is more neuron efficient.</a:t>
            </a:r>
          </a:p>
          <a:p>
            <a:endParaRPr lang="en-GB" dirty="0"/>
          </a:p>
          <a:p>
            <a:r>
              <a:rPr lang="en-GB" dirty="0"/>
              <a:t>IF TIME ALLOWS:</a:t>
            </a:r>
          </a:p>
          <a:p>
            <a:r>
              <a:rPr lang="en-GB" dirty="0"/>
              <a:t>Something not shown here is that NM also almost revives all dead neurons, which are neurons that never fire in any example, which can range from 20-40% of all neurons unmodulated.</a:t>
            </a:r>
          </a:p>
          <a:p>
            <a:r>
              <a:rPr lang="en-GB" dirty="0"/>
              <a:t>So when unmodulated, 20-40% of all neurons don’t spike, but with modulated, its between 0-2%.</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that’s all folks!</a:t>
            </a:r>
          </a:p>
          <a:p>
            <a:r>
              <a:rPr lang="en-GB" dirty="0"/>
              <a:t>Thank you to my lab and especially my supervisor Dan Goodman who worked with me on this project</a:t>
            </a:r>
          </a:p>
          <a:p>
            <a:r>
              <a:rPr lang="en-GB" dirty="0"/>
              <a:t>Thank you to the organisers </a:t>
            </a:r>
            <a:endParaRPr dirty="0"/>
          </a:p>
          <a:p>
            <a:r>
              <a:rPr dirty="0"/>
              <a:t>Thank you </a:t>
            </a:r>
            <a:r>
              <a:rPr lang="en-GB" dirty="0"/>
              <a:t>for listening.</a:t>
            </a:r>
          </a:p>
          <a:p>
            <a:r>
              <a:rPr dirty="0"/>
              <a:t>I would be happy to take questions. </a:t>
            </a:r>
            <a:r>
              <a:rPr lang="en-GB" dirty="0"/>
              <a:t>This very spiky </a:t>
            </a:r>
            <a:r>
              <a:rPr dirty="0"/>
              <a:t>QR code links to </a:t>
            </a:r>
            <a:r>
              <a:rPr lang="en-GB" dirty="0"/>
              <a:t>our</a:t>
            </a:r>
            <a:r>
              <a:rPr dirty="0"/>
              <a:t> preprint.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97DA2-226E-3562-3E43-0D6946883F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AE4A827-3B96-7CD9-758A-262405451F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D6C1AEF-74E3-8F58-0C5A-2072668A9B29}"/>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5" name="Footer Placeholder 4">
            <a:extLst>
              <a:ext uri="{FF2B5EF4-FFF2-40B4-BE49-F238E27FC236}">
                <a16:creationId xmlns:a16="http://schemas.microsoft.com/office/drawing/2014/main" id="{95CDE03E-D7F9-FA8F-8CED-7746DACE3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9589E-93F3-758D-9E15-0F9C9E059BB8}"/>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1287886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83AB-1CEB-B343-9C5E-D44E90B085D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C21A0EA-71AA-5A64-A468-8ED02563A1D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D702E1-8751-989C-8233-98FED66FA7DE}"/>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5" name="Footer Placeholder 4">
            <a:extLst>
              <a:ext uri="{FF2B5EF4-FFF2-40B4-BE49-F238E27FC236}">
                <a16:creationId xmlns:a16="http://schemas.microsoft.com/office/drawing/2014/main" id="{931366C6-925F-CECE-1C01-E5B07E2DAF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6D763-A0C3-5870-EE06-B6E902811CFC}"/>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96912470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0ECE2-D3DC-0A11-8807-7D211972091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019949D-C0AA-1DFF-16E9-7C133FE507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806A6F3-7617-81AA-BEF5-50FEFCFA45AB}"/>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5" name="Footer Placeholder 4">
            <a:extLst>
              <a:ext uri="{FF2B5EF4-FFF2-40B4-BE49-F238E27FC236}">
                <a16:creationId xmlns:a16="http://schemas.microsoft.com/office/drawing/2014/main" id="{93EBD96F-0680-B789-8481-EA3DA517B7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2B4DCB-E3E1-6FB7-0151-1B1AA1079536}"/>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14374096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FA786-CC12-50BA-5FFD-7812180834F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14545F-F40D-77C3-85F1-BC8CD1865AA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94B7A88-B75A-E99A-CC96-0D6A9E1056C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EF0ABB-E299-8623-09A0-48F0ADFD2B38}"/>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6" name="Footer Placeholder 5">
            <a:extLst>
              <a:ext uri="{FF2B5EF4-FFF2-40B4-BE49-F238E27FC236}">
                <a16:creationId xmlns:a16="http://schemas.microsoft.com/office/drawing/2014/main" id="{97BA0A4E-A5DF-C6E1-E442-0FB5609D6E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3FC08-ABB9-B9D0-8AF0-A55C8F1410E6}"/>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59889362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EF5D0-1D25-20DC-E9BE-10BA7DB93BB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C0EAF4C-6838-C583-5049-D159DBD195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87D2EC5-F180-AF98-7412-C0D9F2303C7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1E8616C-1E74-18C0-D365-B0EF72299D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4EA6E25-4627-D927-F886-5B8252B3F98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7A6D7B3-7ECA-16AA-869F-C8AD8B79FB94}"/>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8" name="Footer Placeholder 7">
            <a:extLst>
              <a:ext uri="{FF2B5EF4-FFF2-40B4-BE49-F238E27FC236}">
                <a16:creationId xmlns:a16="http://schemas.microsoft.com/office/drawing/2014/main" id="{8A37F60A-A942-22BE-DF00-987F0A17DC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7869C0-0DB1-FB80-E2AA-006D2F9D9EBC}"/>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11232175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276E1-AD87-2B68-7440-7D347A90512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10AE791-E6F3-5B3A-2250-6E5F0BAD2DF3}"/>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4" name="Footer Placeholder 3">
            <a:extLst>
              <a:ext uri="{FF2B5EF4-FFF2-40B4-BE49-F238E27FC236}">
                <a16:creationId xmlns:a16="http://schemas.microsoft.com/office/drawing/2014/main" id="{110869E0-6D44-861E-4FB5-678111E2D3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88D505-10CA-E58B-8C50-9A57D3B00BF0}"/>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98127474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2A892A-0EC3-D699-135E-F270A28567AF}"/>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3" name="Footer Placeholder 2">
            <a:extLst>
              <a:ext uri="{FF2B5EF4-FFF2-40B4-BE49-F238E27FC236}">
                <a16:creationId xmlns:a16="http://schemas.microsoft.com/office/drawing/2014/main" id="{E8F4266E-56A3-332F-D532-17EEC4F4EA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D2E31D-148A-C44A-CEB0-7F00D3F429D2}"/>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0840801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DC23-5DF8-FC59-9429-8F950581999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36821D7-587E-2FFF-CC48-BD840E22A0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59775FC-E731-C877-2DC7-F517CCF15A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C9F0CC-4D5E-CFA9-DDC5-1F34A14F67B9}"/>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6" name="Footer Placeholder 5">
            <a:extLst>
              <a:ext uri="{FF2B5EF4-FFF2-40B4-BE49-F238E27FC236}">
                <a16:creationId xmlns:a16="http://schemas.microsoft.com/office/drawing/2014/main" id="{C7779D2D-8841-3AA0-7A4A-7A88EF328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F1CF2-D843-D18C-E0CE-5581B5C3EC0D}"/>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90044006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523D-B79F-8231-3B18-687CE3E9F8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ABC0EB2-DEA6-09FD-1F7C-2E7F0D11DD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99EB1E-A41E-0E08-F026-9E39BBF449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16BC7A0-7B3B-2F4A-F4FD-C12A88EB999B}"/>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6" name="Footer Placeholder 5">
            <a:extLst>
              <a:ext uri="{FF2B5EF4-FFF2-40B4-BE49-F238E27FC236}">
                <a16:creationId xmlns:a16="http://schemas.microsoft.com/office/drawing/2014/main" id="{2EAAA92A-95A9-B492-F223-AEDF4D542B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396865-D7CA-7821-431A-D8881057E4EF}"/>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68856531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03F6-1D6C-E06E-9AB3-5D52EF00715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2916290-67FC-19CE-D9A4-9591ABE17CC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40F6F5-3E06-7C2A-398F-ADCD1FC63B37}"/>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5" name="Footer Placeholder 4">
            <a:extLst>
              <a:ext uri="{FF2B5EF4-FFF2-40B4-BE49-F238E27FC236}">
                <a16:creationId xmlns:a16="http://schemas.microsoft.com/office/drawing/2014/main" id="{4E54C34B-44D8-CFE2-E70B-2733949F9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8FCEA6-88B4-B5A8-8A4E-1B2A11A8A605}"/>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7306548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E8690B-791F-755E-DCDA-036CA9B4BC6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FC03029-29EE-E1F9-B6F8-A6317E9E04E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760550-2C16-DF9D-242A-32BDD9D7D9CC}"/>
              </a:ext>
            </a:extLst>
          </p:cNvPr>
          <p:cNvSpPr>
            <a:spLocks noGrp="1"/>
          </p:cNvSpPr>
          <p:nvPr>
            <p:ph type="dt" sz="half" idx="10"/>
          </p:nvPr>
        </p:nvSpPr>
        <p:spPr/>
        <p:txBody>
          <a:bodyPr/>
          <a:lstStyle/>
          <a:p>
            <a:fld id="{150F07F1-99DA-2E4E-AFBB-6EF2FD14D729}" type="datetimeFigureOut">
              <a:rPr lang="en-US" smtClean="0"/>
              <a:t>9/15/26</a:t>
            </a:fld>
            <a:endParaRPr lang="en-US"/>
          </a:p>
        </p:txBody>
      </p:sp>
      <p:sp>
        <p:nvSpPr>
          <p:cNvPr id="5" name="Footer Placeholder 4">
            <a:extLst>
              <a:ext uri="{FF2B5EF4-FFF2-40B4-BE49-F238E27FC236}">
                <a16:creationId xmlns:a16="http://schemas.microsoft.com/office/drawing/2014/main" id="{8D2F2AEB-7255-ECA7-FA01-1932FF3FB3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863E6C-7316-AAD0-874E-AD1B0F8F27E3}"/>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51256503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ARK">
    <p:bg>
      <p:bgPr>
        <a:solidFill>
          <a:srgbClr val="07111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39728" y="6565392"/>
            <a:ext cx="800000" cy="300000"/>
          </a:xfrm>
          <a:prstGeom prst="rect">
            <a:avLst/>
          </a:prstGeom>
          <a:extLst>
            <a:ext uri="{C572A759-6A51-4108-AA02-DFA0A04FC94B}">
              <ma14:wrappingTextBoxFlag xmlns:ma14="http://schemas.microsoft.com/office/mac/drawingml/2011/main" xmlns="" val="0"/>
            </a:ext>
          </a:extLst>
        </p:spPr>
        <p:txBody>
          <a:bodyPr/>
          <a:lstStyle>
            <a:lvl1pPr>
              <a:defRPr sz="940">
                <a:solidFill>
                  <a:srgbClr val="7E8FA5"/>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73147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362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B3BD0B-1781-B11F-A20D-158AE3B8DD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A226B9C-FA16-EBF9-5500-8E3BEF63F7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4D5B0A8-9630-7379-58CF-B5C0AC1D37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0F07F1-99DA-2E4E-AFBB-6EF2FD14D729}" type="datetimeFigureOut">
              <a:rPr lang="en-US" smtClean="0"/>
              <a:t>9/15/26</a:t>
            </a:fld>
            <a:endParaRPr lang="en-US"/>
          </a:p>
        </p:txBody>
      </p:sp>
      <p:sp>
        <p:nvSpPr>
          <p:cNvPr id="5" name="Footer Placeholder 4">
            <a:extLst>
              <a:ext uri="{FF2B5EF4-FFF2-40B4-BE49-F238E27FC236}">
                <a16:creationId xmlns:a16="http://schemas.microsoft.com/office/drawing/2014/main" id="{02EC8F8C-AFBD-8D81-9759-916F6A0E7E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E87BB05-3794-3D9D-4DFB-FE5AEBACE6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525520096"/>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org&amp;utm_campaign=index&amp;utm_content=origi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2.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2.xml"/><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org&amp;utm_campaign=index&amp;utm_content=origi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 7"/>
          <p:cNvSpPr/>
          <p:nvPr/>
        </p:nvSpPr>
        <p:spPr>
          <a:xfrm>
            <a:off x="731520" y="1461715"/>
            <a:ext cx="6080760" cy="1874520"/>
          </a:xfrm>
          <a:prstGeom prst="rect">
            <a:avLst/>
          </a:prstGeom>
          <a:noFill/>
          <a:ln/>
        </p:spPr>
        <p:txBody>
          <a:bodyPr wrap="square" lIns="0" tIns="0" rIns="0" bIns="0" rtlCol="0" anchor="ctr">
            <a:normAutofit/>
          </a:bodyPr>
          <a:lstStyle/>
          <a:p>
            <a:pPr marL="0" indent="0">
              <a:buNone/>
            </a:pPr>
            <a:r>
              <a:rPr lang="en-US" sz="3150" b="1" dirty="0">
                <a:solidFill>
                  <a:srgbClr val="F4F8FB"/>
                </a:solidFill>
              </a:rPr>
              <a:t>Rapid neuromodulation</a:t>
            </a:r>
            <a:endParaRPr lang="en-US" sz="3150" dirty="0"/>
          </a:p>
          <a:p>
            <a:pPr marL="0" indent="0">
              <a:buNone/>
            </a:pPr>
            <a:r>
              <a:rPr lang="en-US" sz="3150" b="1" dirty="0">
                <a:solidFill>
                  <a:srgbClr val="F4F8FB"/>
                </a:solidFill>
              </a:rPr>
              <a:t>enables context-dependent</a:t>
            </a:r>
            <a:endParaRPr lang="en-US" sz="3150" dirty="0"/>
          </a:p>
          <a:p>
            <a:pPr marL="0" indent="0">
              <a:buNone/>
            </a:pPr>
            <a:r>
              <a:rPr lang="en-US" sz="3150" b="1" dirty="0">
                <a:solidFill>
                  <a:srgbClr val="F4F8FB"/>
                </a:solidFill>
              </a:rPr>
              <a:t>sensory processing</a:t>
            </a:r>
            <a:endParaRPr lang="en-US" sz="3150" dirty="0"/>
          </a:p>
        </p:txBody>
      </p:sp>
      <p:sp>
        <p:nvSpPr>
          <p:cNvPr id="17" name="Text 15"/>
          <p:cNvSpPr/>
          <p:nvPr/>
        </p:nvSpPr>
        <p:spPr>
          <a:xfrm>
            <a:off x="731520" y="5742432"/>
            <a:ext cx="4389120" cy="182880"/>
          </a:xfrm>
          <a:prstGeom prst="rect">
            <a:avLst/>
          </a:prstGeom>
          <a:noFill/>
          <a:ln/>
        </p:spPr>
        <p:txBody>
          <a:bodyPr wrap="square" lIns="0" tIns="0" rIns="0" bIns="0" rtlCol="0" anchor="ctr"/>
          <a:lstStyle/>
          <a:p>
            <a:pPr marL="0" indent="0">
              <a:buNone/>
            </a:pPr>
            <a:r>
              <a:rPr lang="en-US" dirty="0">
                <a:solidFill>
                  <a:srgbClr val="F4F8FB"/>
                </a:solidFill>
              </a:rPr>
              <a:t>AbdelQader AlKilany · Dan Goodman</a:t>
            </a:r>
            <a:endParaRPr lang="en-US" dirty="0"/>
          </a:p>
        </p:txBody>
      </p:sp>
      <p:sp>
        <p:nvSpPr>
          <p:cNvPr id="18" name="Text 16"/>
          <p:cNvSpPr/>
          <p:nvPr/>
        </p:nvSpPr>
        <p:spPr>
          <a:xfrm>
            <a:off x="731520" y="5980176"/>
            <a:ext cx="4937760" cy="164592"/>
          </a:xfrm>
          <a:prstGeom prst="rect">
            <a:avLst/>
          </a:prstGeom>
          <a:noFill/>
          <a:ln/>
        </p:spPr>
        <p:txBody>
          <a:bodyPr wrap="square" lIns="0" tIns="0" rIns="0" bIns="0" rtlCol="0" anchor="ctr"/>
          <a:lstStyle/>
          <a:p>
            <a:pPr marL="0" indent="0">
              <a:buNone/>
            </a:pPr>
            <a:r>
              <a:rPr lang="en-US" sz="1400" dirty="0">
                <a:solidFill>
                  <a:srgbClr val="D6E5F3"/>
                </a:solidFill>
              </a:rPr>
              <a:t>Imperial College London · Neural Reckoning Lab</a:t>
            </a:r>
            <a:endParaRPr lang="en-US" sz="1400" dirty="0"/>
          </a:p>
        </p:txBody>
      </p:sp>
      <p:sp>
        <p:nvSpPr>
          <p:cNvPr id="23" name="Shape 0">
            <a:extLst>
              <a:ext uri="{FF2B5EF4-FFF2-40B4-BE49-F238E27FC236}">
                <a16:creationId xmlns:a16="http://schemas.microsoft.com/office/drawing/2014/main" id="{9761EEB4-A72C-3C44-9BC9-9EE129C67EAF}"/>
              </a:ext>
            </a:extLst>
          </p:cNvPr>
          <p:cNvSpPr/>
          <p:nvPr/>
        </p:nvSpPr>
        <p:spPr>
          <a:xfrm>
            <a:off x="7040880" y="347472"/>
            <a:ext cx="4434840" cy="896112"/>
          </a:xfrm>
          <a:prstGeom prst="roundRect">
            <a:avLst>
              <a:gd name="adj" fmla="val 10204"/>
            </a:avLst>
          </a:prstGeom>
          <a:solidFill>
            <a:srgbClr val="FFFFFF">
              <a:alpha val="82000"/>
            </a:srgbClr>
          </a:solidFill>
          <a:ln w="10160">
            <a:solidFill>
              <a:srgbClr val="FFFFFF">
                <a:alpha val="58000"/>
              </a:srgbClr>
            </a:solidFill>
            <a:prstDash val="solid"/>
          </a:ln>
        </p:spPr>
        <p:txBody>
          <a:bodyPr/>
          <a:lstStyle/>
          <a:p>
            <a:endParaRPr lang="en-US"/>
          </a:p>
        </p:txBody>
      </p:sp>
      <p:sp>
        <p:nvSpPr>
          <p:cNvPr id="24" name="Shape 3">
            <a:extLst>
              <a:ext uri="{FF2B5EF4-FFF2-40B4-BE49-F238E27FC236}">
                <a16:creationId xmlns:a16="http://schemas.microsoft.com/office/drawing/2014/main" id="{08FCA15D-EA05-E9FC-DC6F-B4CD63F6A9D4}"/>
              </a:ext>
            </a:extLst>
          </p:cNvPr>
          <p:cNvSpPr/>
          <p:nvPr/>
        </p:nvSpPr>
        <p:spPr>
          <a:xfrm>
            <a:off x="9756648" y="484632"/>
            <a:ext cx="0" cy="530352"/>
          </a:xfrm>
          <a:prstGeom prst="line">
            <a:avLst/>
          </a:prstGeom>
          <a:noFill/>
          <a:ln w="11430">
            <a:solidFill>
              <a:srgbClr val="9BB6D1">
                <a:alpha val="75000"/>
              </a:srgbClr>
            </a:solidFill>
            <a:prstDash val="solid"/>
          </a:ln>
        </p:spPr>
        <p:txBody>
          <a:bodyPr/>
          <a:lstStyle/>
          <a:p>
            <a:endParaRPr lang="en-US"/>
          </a:p>
        </p:txBody>
      </p:sp>
      <p:pic>
        <p:nvPicPr>
          <p:cNvPr id="26" name="Picture 25" descr="File:Imperial College London new logo.png - Wikimedia Commons">
            <a:extLst>
              <a:ext uri="{FF2B5EF4-FFF2-40B4-BE49-F238E27FC236}">
                <a16:creationId xmlns:a16="http://schemas.microsoft.com/office/drawing/2014/main" id="{723C22AC-F361-8197-9B37-F252604BDCE1}"/>
              </a:ext>
            </a:extLst>
          </p:cNvPr>
          <p:cNvPicPr>
            <a:picLocks noChangeAspect="1"/>
          </p:cNvPicPr>
          <p:nvPr/>
        </p:nvPicPr>
        <p:blipFill>
          <a:blip r:embed="rId4"/>
          <a:stretch>
            <a:fillRect/>
          </a:stretch>
        </p:blipFill>
        <p:spPr>
          <a:xfrm>
            <a:off x="7215640" y="664256"/>
            <a:ext cx="2390132" cy="262544"/>
          </a:xfrm>
          <a:prstGeom prst="rect">
            <a:avLst/>
          </a:prstGeom>
        </p:spPr>
      </p:pic>
      <p:pic>
        <p:nvPicPr>
          <p:cNvPr id="27" name="Picture 26" descr="Neural Reckoning Group">
            <a:extLst>
              <a:ext uri="{FF2B5EF4-FFF2-40B4-BE49-F238E27FC236}">
                <a16:creationId xmlns:a16="http://schemas.microsoft.com/office/drawing/2014/main" id="{F8CDA2B3-4A9D-98F0-8A69-109F26D9857C}"/>
              </a:ext>
            </a:extLst>
          </p:cNvPr>
          <p:cNvPicPr>
            <a:picLocks noChangeAspect="1"/>
          </p:cNvPicPr>
          <p:nvPr/>
        </p:nvPicPr>
        <p:blipFill>
          <a:blip r:embed="rId5"/>
          <a:stretch>
            <a:fillRect/>
          </a:stretch>
        </p:blipFill>
        <p:spPr>
          <a:xfrm>
            <a:off x="9969154" y="457947"/>
            <a:ext cx="1294060" cy="675162"/>
          </a:xfrm>
          <a:prstGeom prst="rect">
            <a:avLst/>
          </a:prstGeom>
        </p:spPr>
      </p:pic>
      <p:sp>
        <p:nvSpPr>
          <p:cNvPr id="28" name="TextBox 27"/>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a:t>
            </a:r>
          </a:p>
        </p:txBody>
      </p:sp>
      <p:sp>
        <p:nvSpPr>
          <p:cNvPr id="2" name="TextBox 1">
            <a:extLst>
              <a:ext uri="{FF2B5EF4-FFF2-40B4-BE49-F238E27FC236}">
                <a16:creationId xmlns:a16="http://schemas.microsoft.com/office/drawing/2014/main" id="{EA6BC684-1544-624B-5DCB-F80D10D46195}"/>
              </a:ext>
            </a:extLst>
          </p:cNvPr>
          <p:cNvSpPr txBox="1"/>
          <p:nvPr/>
        </p:nvSpPr>
        <p:spPr>
          <a:xfrm>
            <a:off x="643030" y="3382938"/>
            <a:ext cx="5364480" cy="369332"/>
          </a:xfrm>
          <a:prstGeom prst="rect">
            <a:avLst/>
          </a:prstGeom>
          <a:noFill/>
        </p:spPr>
        <p:txBody>
          <a:bodyPr wrap="square" rtlCol="0">
            <a:spAutoFit/>
          </a:bodyPr>
          <a:lstStyle/>
          <a:p>
            <a:r>
              <a:rPr lang="en-US" dirty="0">
                <a:solidFill>
                  <a:schemeClr val="bg2"/>
                </a:solidFill>
              </a:rPr>
              <a:t>Adding neuromodulation to Spiking Neural Networks</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 4">
    <p:bg>
      <p:bgPr>
        <a:solidFill>
          <a:srgbClr val="07111F"/>
        </a:solidFill>
        <a:effectLst/>
      </p:bgPr>
    </p:bg>
    <p:spTree>
      <p:nvGrpSpPr>
        <p:cNvPr id="1" name=""/>
        <p:cNvGrpSpPr/>
        <p:nvPr/>
      </p:nvGrpSpPr>
      <p:grpSpPr>
        <a:xfrm>
          <a:off x="0" y="0"/>
          <a:ext cx="0" cy="0"/>
          <a:chOff x="0" y="0"/>
          <a:chExt cx="0" cy="0"/>
        </a:xfrm>
      </p:grpSpPr>
      <p:sp>
        <p:nvSpPr>
          <p:cNvPr id="3" name="TextBox 2"/>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Motivation: give the circuit another way to use itself</a:t>
            </a:r>
          </a:p>
        </p:txBody>
      </p:sp>
      <p:sp>
        <p:nvSpPr>
          <p:cNvPr id="4" name="TextBox 3"/>
          <p:cNvSpPr txBox="1"/>
          <p:nvPr/>
        </p:nvSpPr>
        <p:spPr>
          <a:xfrm>
            <a:off x="585216" y="1115568"/>
            <a:ext cx="8034700" cy="264688"/>
          </a:xfrm>
          <a:prstGeom prst="rect">
            <a:avLst/>
          </a:prstGeom>
          <a:noFill/>
        </p:spPr>
        <p:txBody>
          <a:bodyPr wrap="none" lIns="18288" tIns="9144" rIns="18288" bIns="9144">
            <a:spAutoFit/>
          </a:bodyPr>
          <a:lstStyle/>
          <a:p>
            <a:r>
              <a:rPr lang="en-GB" sz="1600" dirty="0">
                <a:solidFill>
                  <a:srgbClr val="BECDDE"/>
                </a:solidFill>
              </a:rPr>
              <a:t>Give the model a biology-inspired control channel, then ask what computation it discovers.</a:t>
            </a:r>
          </a:p>
        </p:txBody>
      </p:sp>
      <p:sp>
        <p:nvSpPr>
          <p:cNvPr id="5" name="Rounded Rectangle 4"/>
          <p:cNvSpPr/>
          <p:nvPr/>
        </p:nvSpPr>
        <p:spPr>
          <a:xfrm>
            <a:off x="411480" y="1888867"/>
            <a:ext cx="3246120" cy="960120"/>
          </a:xfrm>
          <a:prstGeom prst="roundRect">
            <a:avLst/>
          </a:prstGeom>
          <a:solidFill>
            <a:srgbClr val="101F33"/>
          </a:solidFill>
          <a:ln w="13970">
            <a:solidFill>
              <a:schemeClr val="accent1"/>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700" b="1" dirty="0">
                <a:solidFill>
                  <a:srgbClr val="F4F8FB"/>
                </a:solidFill>
                <a:latin typeface="Aptos"/>
              </a:rPr>
              <a:t>Model Neurons (LIF)</a:t>
            </a:r>
            <a:endParaRPr sz="1700" b="1" dirty="0">
              <a:solidFill>
                <a:srgbClr val="F4F8FB"/>
              </a:solidFill>
              <a:latin typeface="Aptos"/>
            </a:endParaRPr>
          </a:p>
        </p:txBody>
      </p:sp>
      <p:sp>
        <p:nvSpPr>
          <p:cNvPr id="6" name="Rounded Rectangle 5"/>
          <p:cNvSpPr/>
          <p:nvPr/>
        </p:nvSpPr>
        <p:spPr>
          <a:xfrm>
            <a:off x="4462272" y="1874519"/>
            <a:ext cx="3246120" cy="960120"/>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700" b="1" dirty="0">
                <a:solidFill>
                  <a:srgbClr val="F4F8FB"/>
                </a:solidFill>
                <a:latin typeface="Aptos"/>
              </a:rPr>
              <a:t>Model of Neuromodulation</a:t>
            </a:r>
            <a:endParaRPr sz="1700" b="1" dirty="0">
              <a:solidFill>
                <a:srgbClr val="F4F8FB"/>
              </a:solidFill>
              <a:latin typeface="Aptos"/>
            </a:endParaRPr>
          </a:p>
        </p:txBody>
      </p:sp>
      <p:sp>
        <p:nvSpPr>
          <p:cNvPr id="7" name="Rounded Rectangle 6"/>
          <p:cNvSpPr/>
          <p:nvPr/>
        </p:nvSpPr>
        <p:spPr>
          <a:xfrm>
            <a:off x="8597736" y="1888867"/>
            <a:ext cx="2880360" cy="960120"/>
          </a:xfrm>
          <a:prstGeom prst="roundRect">
            <a:avLst/>
          </a:prstGeom>
          <a:solidFill>
            <a:srgbClr val="101F3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700" b="1" dirty="0">
                <a:solidFill>
                  <a:srgbClr val="F4F8FB"/>
                </a:solidFill>
              </a:rPr>
              <a:t>New Computational Capacity</a:t>
            </a:r>
          </a:p>
        </p:txBody>
      </p:sp>
      <p:sp>
        <p:nvSpPr>
          <p:cNvPr id="11" name="Rounded Rectangle 10"/>
          <p:cNvSpPr/>
          <p:nvPr/>
        </p:nvSpPr>
        <p:spPr>
          <a:xfrm>
            <a:off x="1561338" y="5564011"/>
            <a:ext cx="9047988" cy="777240"/>
          </a:xfrm>
          <a:prstGeom prst="roundRect">
            <a:avLst/>
          </a:prstGeom>
          <a:solidFill>
            <a:srgbClr val="0A1830"/>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b="1" dirty="0">
                <a:solidFill>
                  <a:srgbClr val="F4F8FB"/>
                </a:solidFill>
              </a:rPr>
              <a:t>Question: if this control channel is available, what does the circuit learn to use it for?</a:t>
            </a:r>
          </a:p>
        </p:txBody>
      </p:sp>
      <p:cxnSp>
        <p:nvCxnSpPr>
          <p:cNvPr id="12" name="Connector 1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2</a:t>
            </a:r>
          </a:p>
        </p:txBody>
      </p:sp>
      <p:sp>
        <p:nvSpPr>
          <p:cNvPr id="15" name="Rounded Rectangle 14">
            <a:extLst>
              <a:ext uri="{FF2B5EF4-FFF2-40B4-BE49-F238E27FC236}">
                <a16:creationId xmlns:a16="http://schemas.microsoft.com/office/drawing/2014/main" id="{74E0F666-7CEA-46F3-A409-FB3D04733955}"/>
              </a:ext>
            </a:extLst>
          </p:cNvPr>
          <p:cNvSpPr/>
          <p:nvPr/>
        </p:nvSpPr>
        <p:spPr>
          <a:xfrm>
            <a:off x="411480" y="3528954"/>
            <a:ext cx="3246120" cy="960120"/>
          </a:xfrm>
          <a:prstGeom prst="roundRect">
            <a:avLst/>
          </a:prstGeom>
          <a:solidFill>
            <a:srgbClr val="101F33"/>
          </a:solidFill>
          <a:ln w="13970">
            <a:solidFill>
              <a:schemeClr val="accent1"/>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700" b="1" dirty="0">
                <a:solidFill>
                  <a:srgbClr val="F4F8FB"/>
                </a:solidFill>
                <a:latin typeface="Aptos"/>
              </a:rPr>
              <a:t>Biological Neurons</a:t>
            </a:r>
            <a:endParaRPr sz="1700" b="1" dirty="0">
              <a:solidFill>
                <a:srgbClr val="F4F8FB"/>
              </a:solidFill>
              <a:latin typeface="Aptos"/>
            </a:endParaRPr>
          </a:p>
        </p:txBody>
      </p:sp>
      <p:sp>
        <p:nvSpPr>
          <p:cNvPr id="17" name="Plus 16">
            <a:extLst>
              <a:ext uri="{FF2B5EF4-FFF2-40B4-BE49-F238E27FC236}">
                <a16:creationId xmlns:a16="http://schemas.microsoft.com/office/drawing/2014/main" id="{78954C02-D065-9DD4-C78D-7253D3C5FFC0}"/>
              </a:ext>
            </a:extLst>
          </p:cNvPr>
          <p:cNvSpPr/>
          <p:nvPr/>
        </p:nvSpPr>
        <p:spPr>
          <a:xfrm>
            <a:off x="3687996" y="2040452"/>
            <a:ext cx="720000" cy="720996"/>
          </a:xfrm>
          <a:prstGeom prst="mathPlu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lus 17">
            <a:extLst>
              <a:ext uri="{FF2B5EF4-FFF2-40B4-BE49-F238E27FC236}">
                <a16:creationId xmlns:a16="http://schemas.microsoft.com/office/drawing/2014/main" id="{7811E162-19AE-F06B-3609-8E67C005172C}"/>
              </a:ext>
            </a:extLst>
          </p:cNvPr>
          <p:cNvSpPr/>
          <p:nvPr/>
        </p:nvSpPr>
        <p:spPr>
          <a:xfrm>
            <a:off x="3687997" y="3671689"/>
            <a:ext cx="720000" cy="720996"/>
          </a:xfrm>
          <a:prstGeom prst="mathPlu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9BB5B02E-72CD-E61B-8EB0-53B12428375D}"/>
              </a:ext>
            </a:extLst>
          </p:cNvPr>
          <p:cNvSpPr/>
          <p:nvPr/>
        </p:nvSpPr>
        <p:spPr>
          <a:xfrm>
            <a:off x="4434840" y="3539528"/>
            <a:ext cx="3246120" cy="960120"/>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700" b="1" dirty="0">
                <a:solidFill>
                  <a:srgbClr val="F4F8FB"/>
                </a:solidFill>
                <a:latin typeface="Aptos"/>
              </a:rPr>
              <a:t>Biological Neuromodulation</a:t>
            </a:r>
            <a:endParaRPr sz="1700" b="1" dirty="0">
              <a:solidFill>
                <a:srgbClr val="F4F8FB"/>
              </a:solidFill>
              <a:latin typeface="Aptos"/>
            </a:endParaRPr>
          </a:p>
        </p:txBody>
      </p:sp>
      <p:sp>
        <p:nvSpPr>
          <p:cNvPr id="20" name="Equals 19">
            <a:extLst>
              <a:ext uri="{FF2B5EF4-FFF2-40B4-BE49-F238E27FC236}">
                <a16:creationId xmlns:a16="http://schemas.microsoft.com/office/drawing/2014/main" id="{771B3555-A97C-F1A7-7389-7D480435772C}"/>
              </a:ext>
            </a:extLst>
          </p:cNvPr>
          <p:cNvSpPr/>
          <p:nvPr/>
        </p:nvSpPr>
        <p:spPr>
          <a:xfrm>
            <a:off x="7793064" y="1994579"/>
            <a:ext cx="720000" cy="720000"/>
          </a:xfrm>
          <a:prstGeom prst="mathEqual">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21" name="Equals 20">
            <a:extLst>
              <a:ext uri="{FF2B5EF4-FFF2-40B4-BE49-F238E27FC236}">
                <a16:creationId xmlns:a16="http://schemas.microsoft.com/office/drawing/2014/main" id="{C3A63A55-2DEE-3A0C-42A1-EBA8E0AEDFD4}"/>
              </a:ext>
            </a:extLst>
          </p:cNvPr>
          <p:cNvSpPr/>
          <p:nvPr/>
        </p:nvSpPr>
        <p:spPr>
          <a:xfrm>
            <a:off x="7793064" y="3676424"/>
            <a:ext cx="720000" cy="720000"/>
          </a:xfrm>
          <a:prstGeom prst="mathEqual">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22" name="Rounded Rectangle 21">
            <a:extLst>
              <a:ext uri="{FF2B5EF4-FFF2-40B4-BE49-F238E27FC236}">
                <a16:creationId xmlns:a16="http://schemas.microsoft.com/office/drawing/2014/main" id="{298D7529-85B2-B536-DA2B-D56CEAB4F0A3}"/>
              </a:ext>
            </a:extLst>
          </p:cNvPr>
          <p:cNvSpPr/>
          <p:nvPr/>
        </p:nvSpPr>
        <p:spPr>
          <a:xfrm>
            <a:off x="8641080" y="3546702"/>
            <a:ext cx="2880360" cy="960120"/>
          </a:xfrm>
          <a:prstGeom prst="roundRect">
            <a:avLst/>
          </a:prstGeom>
          <a:solidFill>
            <a:srgbClr val="101F3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700" b="1" dirty="0">
                <a:solidFill>
                  <a:srgbClr val="F4F8FB"/>
                </a:solidFill>
                <a:latin typeface="Aptos"/>
              </a:rPr>
              <a:t>New Computational Capacity</a:t>
            </a:r>
            <a:endParaRPr sz="1700" b="1" dirty="0">
              <a:solidFill>
                <a:srgbClr val="F4F8FB"/>
              </a:solidFill>
              <a:latin typeface="Aptos"/>
            </a:endParaRPr>
          </a:p>
        </p:txBody>
      </p:sp>
      <p:sp>
        <p:nvSpPr>
          <p:cNvPr id="23" name="Oval 22">
            <a:extLst>
              <a:ext uri="{FF2B5EF4-FFF2-40B4-BE49-F238E27FC236}">
                <a16:creationId xmlns:a16="http://schemas.microsoft.com/office/drawing/2014/main" id="{9197B847-EB98-EE98-6B6D-8BFA4EF6A472}"/>
              </a:ext>
            </a:extLst>
          </p:cNvPr>
          <p:cNvSpPr/>
          <p:nvPr/>
        </p:nvSpPr>
        <p:spPr>
          <a:xfrm>
            <a:off x="4431206" y="1729017"/>
            <a:ext cx="3352800" cy="1278287"/>
          </a:xfrm>
          <a:prstGeom prst="ellipse">
            <a:avLst/>
          </a:prstGeom>
          <a:noFill/>
          <a:ln w="1270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8FE04408-6C76-14A2-3809-6DE1210748A2}"/>
              </a:ext>
            </a:extLst>
          </p:cNvPr>
          <p:cNvSpPr txBox="1"/>
          <p:nvPr/>
        </p:nvSpPr>
        <p:spPr>
          <a:xfrm>
            <a:off x="2928730" y="1426464"/>
            <a:ext cx="2204174" cy="400110"/>
          </a:xfrm>
          <a:prstGeom prst="rect">
            <a:avLst/>
          </a:prstGeom>
          <a:noFill/>
        </p:spPr>
        <p:txBody>
          <a:bodyPr wrap="square" rtlCol="0">
            <a:spAutoFit/>
          </a:bodyPr>
          <a:lstStyle/>
          <a:p>
            <a:r>
              <a:rPr lang="en-US" sz="2000" b="1" dirty="0">
                <a:solidFill>
                  <a:schemeClr val="accent5"/>
                </a:solidFill>
              </a:rPr>
              <a:t>Well Understood</a:t>
            </a:r>
          </a:p>
        </p:txBody>
      </p:sp>
      <p:sp>
        <p:nvSpPr>
          <p:cNvPr id="25" name="Oval 24">
            <a:extLst>
              <a:ext uri="{FF2B5EF4-FFF2-40B4-BE49-F238E27FC236}">
                <a16:creationId xmlns:a16="http://schemas.microsoft.com/office/drawing/2014/main" id="{A3FDB5D5-C00B-7D70-F306-2725F2A24BEA}"/>
              </a:ext>
            </a:extLst>
          </p:cNvPr>
          <p:cNvSpPr/>
          <p:nvPr/>
        </p:nvSpPr>
        <p:spPr>
          <a:xfrm>
            <a:off x="548273" y="1560577"/>
            <a:ext cx="2896757" cy="3276466"/>
          </a:xfrm>
          <a:prstGeom prst="ellipse">
            <a:avLst/>
          </a:prstGeom>
          <a:noFill/>
          <a:ln w="1270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5196072D-526F-3B36-8EB0-2D8572523D67}"/>
              </a:ext>
            </a:extLst>
          </p:cNvPr>
          <p:cNvSpPr txBox="1"/>
          <p:nvPr/>
        </p:nvSpPr>
        <p:spPr>
          <a:xfrm>
            <a:off x="7059097" y="1376987"/>
            <a:ext cx="1974574" cy="400110"/>
          </a:xfrm>
          <a:prstGeom prst="rect">
            <a:avLst/>
          </a:prstGeom>
          <a:noFill/>
        </p:spPr>
        <p:txBody>
          <a:bodyPr wrap="square" rtlCol="0">
            <a:spAutoFit/>
          </a:bodyPr>
          <a:lstStyle/>
          <a:p>
            <a:r>
              <a:rPr lang="en-US" sz="2000" b="1" dirty="0">
                <a:solidFill>
                  <a:schemeClr val="accent6"/>
                </a:solidFill>
              </a:rPr>
              <a:t>Our Model</a:t>
            </a:r>
          </a:p>
        </p:txBody>
      </p:sp>
      <p:sp>
        <p:nvSpPr>
          <p:cNvPr id="27" name="Oval 26">
            <a:extLst>
              <a:ext uri="{FF2B5EF4-FFF2-40B4-BE49-F238E27FC236}">
                <a16:creationId xmlns:a16="http://schemas.microsoft.com/office/drawing/2014/main" id="{5740CC5C-33CF-2679-40B8-E83B8A657A9E}"/>
              </a:ext>
            </a:extLst>
          </p:cNvPr>
          <p:cNvSpPr/>
          <p:nvPr/>
        </p:nvSpPr>
        <p:spPr>
          <a:xfrm>
            <a:off x="4258760" y="3391963"/>
            <a:ext cx="7445560" cy="1278287"/>
          </a:xfrm>
          <a:prstGeom prst="ellipse">
            <a:avLst/>
          </a:prstGeom>
          <a:noFill/>
          <a:ln w="1270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DF731DE8-48A9-DE81-94D0-C2819E5CC6D4}"/>
              </a:ext>
            </a:extLst>
          </p:cNvPr>
          <p:cNvSpPr txBox="1"/>
          <p:nvPr/>
        </p:nvSpPr>
        <p:spPr>
          <a:xfrm>
            <a:off x="4462272" y="4837043"/>
            <a:ext cx="7242048" cy="400110"/>
          </a:xfrm>
          <a:prstGeom prst="rect">
            <a:avLst/>
          </a:prstGeom>
          <a:noFill/>
        </p:spPr>
        <p:txBody>
          <a:bodyPr wrap="square" rtlCol="0">
            <a:spAutoFit/>
          </a:bodyPr>
          <a:lstStyle/>
          <a:p>
            <a:r>
              <a:rPr lang="en-US" sz="2000" b="1" dirty="0">
                <a:solidFill>
                  <a:srgbClr val="FF0000"/>
                </a:solidFill>
              </a:rPr>
              <a:t>Hypothesis suggested about biology from model?</a:t>
            </a: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dissolv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dissolve">
                                      <p:cBhvr>
                                        <p:cTn id="23" dur="500"/>
                                        <p:tgtEl>
                                          <p:spTgt spid="2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P spid="26" grpId="0"/>
      <p:bldP spid="27" grpId="0" animBg="1"/>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Hypothesis: the same circuit can compute differently in different states</a:t>
            </a:r>
          </a:p>
        </p:txBody>
      </p:sp>
      <p:sp>
        <p:nvSpPr>
          <p:cNvPr id="6" name="TextBox 5"/>
          <p:cNvSpPr txBox="1"/>
          <p:nvPr/>
        </p:nvSpPr>
        <p:spPr>
          <a:xfrm>
            <a:off x="4889466" y="1463040"/>
            <a:ext cx="2108269" cy="295466"/>
          </a:xfrm>
          <a:prstGeom prst="rect">
            <a:avLst/>
          </a:prstGeom>
          <a:noFill/>
        </p:spPr>
        <p:txBody>
          <a:bodyPr wrap="none" lIns="18288" tIns="9144" rIns="18288" bIns="9144">
            <a:spAutoFit/>
          </a:bodyPr>
          <a:lstStyle/>
          <a:p>
            <a:pPr algn="ctr"/>
            <a:r>
              <a:rPr lang="en-GB" sz="1800" b="1" i="0" dirty="0">
                <a:solidFill>
                  <a:srgbClr val="F4F8FB"/>
                </a:solidFill>
                <a:latin typeface="Aptos"/>
              </a:rPr>
              <a:t>Same</a:t>
            </a:r>
            <a:r>
              <a:rPr sz="1800" b="1" i="0" dirty="0">
                <a:solidFill>
                  <a:srgbClr val="F4F8FB"/>
                </a:solidFill>
                <a:latin typeface="Aptos"/>
              </a:rPr>
              <a:t> sensory input</a:t>
            </a:r>
          </a:p>
        </p:txBody>
      </p:sp>
      <p:cxnSp>
        <p:nvCxnSpPr>
          <p:cNvPr id="7" name="Connector 6"/>
          <p:cNvCxnSpPr/>
          <p:nvPr/>
        </p:nvCxnSpPr>
        <p:spPr>
          <a:xfrm flipH="1">
            <a:off x="2999232" y="1810512"/>
            <a:ext cx="2926080" cy="548640"/>
          </a:xfrm>
          <a:prstGeom prst="line">
            <a:avLst/>
          </a:prstGeom>
          <a:ln w="15240">
            <a:solidFill>
              <a:srgbClr val="AAB8C8"/>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6263640" y="1810512"/>
            <a:ext cx="2926080" cy="548640"/>
          </a:xfrm>
          <a:prstGeom prst="line">
            <a:avLst/>
          </a:prstGeom>
          <a:ln w="15240">
            <a:solidFill>
              <a:srgbClr val="AAB8C8"/>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932688" y="2194560"/>
            <a:ext cx="3749039" cy="1325880"/>
          </a:xfrm>
          <a:prstGeom prst="roundRect">
            <a:avLst/>
          </a:prstGeom>
          <a:solidFill>
            <a:srgbClr val="101F33"/>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State A might be…
lower excitability
longer temporal integration</a:t>
            </a:r>
          </a:p>
        </p:txBody>
      </p:sp>
      <p:sp>
        <p:nvSpPr>
          <p:cNvPr id="10" name="Rounded Rectangle 9"/>
          <p:cNvSpPr/>
          <p:nvPr/>
        </p:nvSpPr>
        <p:spPr>
          <a:xfrm>
            <a:off x="7424927" y="2194560"/>
            <a:ext cx="3749039" cy="1325880"/>
          </a:xfrm>
          <a:prstGeom prst="roundRect">
            <a:avLst/>
          </a:prstGeom>
          <a:solidFill>
            <a:srgbClr val="101F3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State B might be…
higher excitability
shorter temporal integration</a:t>
            </a:r>
          </a:p>
        </p:txBody>
      </p:sp>
      <p:sp>
        <p:nvSpPr>
          <p:cNvPr id="11" name="Rounded Rectangle 10"/>
          <p:cNvSpPr/>
          <p:nvPr/>
        </p:nvSpPr>
        <p:spPr>
          <a:xfrm>
            <a:off x="1417320" y="3895344"/>
            <a:ext cx="2788920" cy="731520"/>
          </a:xfrm>
          <a:prstGeom prst="roundRect">
            <a:avLst/>
          </a:prstGeom>
          <a:solidFill>
            <a:srgbClr val="0B1B2D"/>
          </a:solidFill>
          <a:ln w="13970">
            <a:solidFill>
              <a:srgbClr val="BBA6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Same</a:t>
            </a:r>
            <a:r>
              <a:rPr sz="1600" b="1" dirty="0">
                <a:solidFill>
                  <a:srgbClr val="F4F8FB"/>
                </a:solidFill>
                <a:latin typeface="Aptos"/>
              </a:rPr>
              <a:t> recurrent circuit
connectivity</a:t>
            </a:r>
          </a:p>
        </p:txBody>
      </p:sp>
      <p:sp>
        <p:nvSpPr>
          <p:cNvPr id="12" name="Rounded Rectangle 11"/>
          <p:cNvSpPr/>
          <p:nvPr/>
        </p:nvSpPr>
        <p:spPr>
          <a:xfrm>
            <a:off x="7909560" y="3895344"/>
            <a:ext cx="2788920" cy="731520"/>
          </a:xfrm>
          <a:prstGeom prst="roundRect">
            <a:avLst/>
          </a:prstGeom>
          <a:solidFill>
            <a:srgbClr val="0B1B2D"/>
          </a:solidFill>
          <a:ln w="13970">
            <a:solidFill>
              <a:srgbClr val="BBA6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Same</a:t>
            </a:r>
            <a:r>
              <a:rPr sz="1600" b="1" dirty="0">
                <a:solidFill>
                  <a:srgbClr val="F4F8FB"/>
                </a:solidFill>
                <a:latin typeface="Aptos"/>
              </a:rPr>
              <a:t> recurrent circuit
connectivity</a:t>
            </a:r>
          </a:p>
        </p:txBody>
      </p:sp>
      <p:sp>
        <p:nvSpPr>
          <p:cNvPr id="13" name="Rounded Rectangle 12"/>
          <p:cNvSpPr/>
          <p:nvPr/>
        </p:nvSpPr>
        <p:spPr>
          <a:xfrm>
            <a:off x="1828800" y="5010912"/>
            <a:ext cx="1920240" cy="566928"/>
          </a:xfrm>
          <a:prstGeom prst="roundRect">
            <a:avLst/>
          </a:prstGeom>
          <a:solidFill>
            <a:srgbClr val="0B1B2D"/>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b="1" dirty="0">
                <a:solidFill>
                  <a:srgbClr val="F4F8FB"/>
                </a:solidFill>
                <a:latin typeface="Aptos"/>
              </a:rPr>
              <a:t>R</a:t>
            </a:r>
            <a:r>
              <a:rPr lang="en-GB" sz="1800" b="1" dirty="0">
                <a:solidFill>
                  <a:srgbClr val="F4F8FB"/>
                </a:solidFill>
                <a:latin typeface="Aptos"/>
              </a:rPr>
              <a:t>esponse</a:t>
            </a:r>
            <a:r>
              <a:rPr sz="1800" b="1" dirty="0">
                <a:solidFill>
                  <a:srgbClr val="F4F8FB"/>
                </a:solidFill>
                <a:latin typeface="Aptos"/>
              </a:rPr>
              <a:t> A</a:t>
            </a:r>
          </a:p>
        </p:txBody>
      </p:sp>
      <p:sp>
        <p:nvSpPr>
          <p:cNvPr id="14" name="Rounded Rectangle 13"/>
          <p:cNvSpPr/>
          <p:nvPr/>
        </p:nvSpPr>
        <p:spPr>
          <a:xfrm>
            <a:off x="8321040" y="5010912"/>
            <a:ext cx="1920240" cy="566928"/>
          </a:xfrm>
          <a:prstGeom prst="roundRect">
            <a:avLst/>
          </a:prstGeom>
          <a:solidFill>
            <a:srgbClr val="0B1B2D"/>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800" b="1" dirty="0">
                <a:solidFill>
                  <a:srgbClr val="F4F8FB"/>
                </a:solidFill>
                <a:latin typeface="Aptos"/>
              </a:rPr>
              <a:t>Response</a:t>
            </a:r>
            <a:r>
              <a:rPr sz="1800" b="1" dirty="0">
                <a:solidFill>
                  <a:srgbClr val="F4F8FB"/>
                </a:solidFill>
                <a:latin typeface="Aptos"/>
              </a:rPr>
              <a:t> B</a:t>
            </a:r>
          </a:p>
        </p:txBody>
      </p:sp>
      <p:sp>
        <p:nvSpPr>
          <p:cNvPr id="15" name="TextBox 14"/>
          <p:cNvSpPr txBox="1"/>
          <p:nvPr/>
        </p:nvSpPr>
        <p:spPr>
          <a:xfrm>
            <a:off x="2665531" y="6016752"/>
            <a:ext cx="6830460" cy="310854"/>
          </a:xfrm>
          <a:prstGeom prst="rect">
            <a:avLst/>
          </a:prstGeom>
          <a:noFill/>
        </p:spPr>
        <p:txBody>
          <a:bodyPr wrap="none" lIns="18288" tIns="9144" rIns="18288" bIns="9144">
            <a:spAutoFit/>
          </a:bodyPr>
          <a:lstStyle/>
          <a:p>
            <a:pPr algn="ctr"/>
            <a:r>
              <a:rPr sz="1900" b="1" i="0" dirty="0">
                <a:solidFill>
                  <a:srgbClr val="FFC857"/>
                </a:solidFill>
                <a:latin typeface="Aptos"/>
              </a:rPr>
              <a:t>Same wiring</a:t>
            </a:r>
            <a:r>
              <a:rPr lang="en-GB" sz="1900" b="1" i="0" dirty="0">
                <a:solidFill>
                  <a:srgbClr val="FFC857"/>
                </a:solidFill>
                <a:latin typeface="Aptos"/>
              </a:rPr>
              <a:t> </a:t>
            </a:r>
            <a:r>
              <a:rPr lang="en-GB" sz="1900" b="1" dirty="0">
                <a:solidFill>
                  <a:srgbClr val="FFC857"/>
                </a:solidFill>
                <a:latin typeface="Aptos"/>
              </a:rPr>
              <a:t>+ </a:t>
            </a:r>
            <a:r>
              <a:rPr sz="1900" b="1" i="0" dirty="0">
                <a:solidFill>
                  <a:srgbClr val="FFC857"/>
                </a:solidFill>
                <a:latin typeface="Aptos"/>
              </a:rPr>
              <a:t>Different circuit state</a:t>
            </a:r>
            <a:r>
              <a:rPr lang="en-GB" sz="1900" b="1" i="0" dirty="0">
                <a:solidFill>
                  <a:srgbClr val="FFC857"/>
                </a:solidFill>
                <a:latin typeface="Aptos"/>
              </a:rPr>
              <a:t> =</a:t>
            </a:r>
            <a:r>
              <a:rPr sz="1900" b="1" i="0" dirty="0">
                <a:solidFill>
                  <a:srgbClr val="FFC857"/>
                </a:solidFill>
                <a:latin typeface="Aptos"/>
              </a:rPr>
              <a:t> Different computation.</a:t>
            </a:r>
          </a:p>
        </p:txBody>
      </p:sp>
      <p:sp>
        <p:nvSpPr>
          <p:cNvPr id="16" name="TextBox 15"/>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3</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Model: recent activity controls circuit dynamics</a:t>
            </a:r>
          </a:p>
        </p:txBody>
      </p:sp>
      <p:sp>
        <p:nvSpPr>
          <p:cNvPr id="5" name="TextBox 4"/>
          <p:cNvSpPr txBox="1"/>
          <p:nvPr/>
        </p:nvSpPr>
        <p:spPr>
          <a:xfrm>
            <a:off x="585216" y="1115568"/>
            <a:ext cx="10149840" cy="310896"/>
          </a:xfrm>
          <a:prstGeom prst="rect">
            <a:avLst/>
          </a:prstGeom>
          <a:noFill/>
        </p:spPr>
        <p:txBody>
          <a:bodyPr wrap="none" lIns="18288" tIns="9144" rIns="18288" bIns="9144">
            <a:spAutoFit/>
          </a:bodyPr>
          <a:lstStyle/>
          <a:p>
            <a:pPr algn="l"/>
            <a:r>
              <a:rPr sz="1600" b="0" i="1">
                <a:solidFill>
                  <a:srgbClr val="AAB8C8"/>
                </a:solidFill>
                <a:latin typeface="Aptos"/>
              </a:rPr>
              <a:t>A recurrent spiking circuit performs the task while a modulatory pathway changes its parameters.</a:t>
            </a:r>
          </a:p>
        </p:txBody>
      </p:sp>
      <p:sp>
        <p:nvSpPr>
          <p:cNvPr id="6" name="Rounded Rectangle 5"/>
          <p:cNvSpPr/>
          <p:nvPr/>
        </p:nvSpPr>
        <p:spPr>
          <a:xfrm>
            <a:off x="1690026" y="1810512"/>
            <a:ext cx="1143000" cy="640080"/>
          </a:xfrm>
          <a:prstGeom prst="roundRect">
            <a:avLst/>
          </a:prstGeom>
          <a:solidFill>
            <a:srgbClr val="0B1B2D"/>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400" b="1" dirty="0">
                <a:solidFill>
                  <a:srgbClr val="F4F8FB"/>
                </a:solidFill>
                <a:latin typeface="Aptos"/>
              </a:rPr>
              <a:t>Input</a:t>
            </a:r>
            <a:r>
              <a:rPr sz="1400" b="1" dirty="0">
                <a:solidFill>
                  <a:srgbClr val="F4F8FB"/>
                </a:solidFill>
                <a:latin typeface="Aptos"/>
              </a:rPr>
              <a:t>
spikes</a:t>
            </a:r>
          </a:p>
        </p:txBody>
      </p:sp>
      <p:sp>
        <p:nvSpPr>
          <p:cNvPr id="7" name="Rounded Rectangle 6"/>
          <p:cNvSpPr/>
          <p:nvPr/>
        </p:nvSpPr>
        <p:spPr>
          <a:xfrm>
            <a:off x="4862994" y="1650492"/>
            <a:ext cx="1874519" cy="960120"/>
          </a:xfrm>
          <a:prstGeom prst="roundRect">
            <a:avLst/>
          </a:prstGeom>
          <a:solidFill>
            <a:srgbClr val="0B1B2D"/>
          </a:solidFill>
          <a:ln w="13970">
            <a:solidFill>
              <a:srgbClr val="24E1D5"/>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400" b="1" dirty="0">
                <a:solidFill>
                  <a:srgbClr val="F4F8FB"/>
                </a:solidFill>
                <a:latin typeface="Aptos"/>
              </a:rPr>
              <a:t>Recurrent</a:t>
            </a:r>
            <a:r>
              <a:rPr sz="1400" b="1" dirty="0">
                <a:solidFill>
                  <a:srgbClr val="F4F8FB"/>
                </a:solidFill>
                <a:latin typeface="Aptos"/>
              </a:rPr>
              <a:t>
spiking circuit</a:t>
            </a:r>
          </a:p>
        </p:txBody>
      </p:sp>
      <p:sp>
        <p:nvSpPr>
          <p:cNvPr id="8" name="Rounded Rectangle 7"/>
          <p:cNvSpPr/>
          <p:nvPr/>
        </p:nvSpPr>
        <p:spPr>
          <a:xfrm>
            <a:off x="7589520" y="1828800"/>
            <a:ext cx="1417320" cy="640080"/>
          </a:xfrm>
          <a:prstGeom prst="roundRect">
            <a:avLst/>
          </a:prstGeom>
          <a:solidFill>
            <a:srgbClr val="0B1B2D"/>
          </a:solidFill>
          <a:ln w="13970">
            <a:solidFill>
              <a:srgbClr val="BBA6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400" b="1" dirty="0">
                <a:solidFill>
                  <a:srgbClr val="F4F8FB"/>
                </a:solidFill>
                <a:latin typeface="Aptos"/>
              </a:rPr>
              <a:t>Readout</a:t>
            </a:r>
            <a:r>
              <a:rPr sz="1400" b="1" dirty="0">
                <a:solidFill>
                  <a:srgbClr val="F4F8FB"/>
                </a:solidFill>
                <a:latin typeface="Aptos"/>
              </a:rPr>
              <a:t> /
decision</a:t>
            </a:r>
          </a:p>
        </p:txBody>
      </p:sp>
      <p:sp>
        <p:nvSpPr>
          <p:cNvPr id="9" name="Rounded Rectangle 8"/>
          <p:cNvSpPr/>
          <p:nvPr/>
        </p:nvSpPr>
        <p:spPr>
          <a:xfrm>
            <a:off x="10195560" y="1828800"/>
            <a:ext cx="1325880" cy="640080"/>
          </a:xfrm>
          <a:prstGeom prst="roundRect">
            <a:avLst/>
          </a:prstGeom>
          <a:solidFill>
            <a:srgbClr val="0B1B2D"/>
          </a:solidFill>
          <a:ln w="13970">
            <a:solidFill>
              <a:srgbClr val="82F2B4"/>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400" b="1" dirty="0">
                <a:solidFill>
                  <a:srgbClr val="F4F8FB"/>
                </a:solidFill>
                <a:latin typeface="Aptos"/>
              </a:rPr>
              <a:t>Prediction</a:t>
            </a:r>
            <a:endParaRPr sz="1400" b="1" dirty="0">
              <a:solidFill>
                <a:srgbClr val="F4F8FB"/>
              </a:solidFill>
              <a:latin typeface="Aptos"/>
            </a:endParaRPr>
          </a:p>
        </p:txBody>
      </p:sp>
      <p:cxnSp>
        <p:nvCxnSpPr>
          <p:cNvPr id="10" name="Connector 9"/>
          <p:cNvCxnSpPr>
            <a:cxnSpLocks/>
            <a:stCxn id="6" idx="3"/>
            <a:endCxn id="7" idx="1"/>
          </p:cNvCxnSpPr>
          <p:nvPr/>
        </p:nvCxnSpPr>
        <p:spPr>
          <a:xfrm>
            <a:off x="2833026" y="2130552"/>
            <a:ext cx="2029968" cy="0"/>
          </a:xfrm>
          <a:prstGeom prst="line">
            <a:avLst/>
          </a:prstGeom>
          <a:ln w="44450">
            <a:solidFill>
              <a:srgbClr val="AAB8C8"/>
            </a:solidFill>
            <a:tailEnd type="triangle" w="lg" len="med"/>
          </a:ln>
        </p:spPr>
        <p:style>
          <a:lnRef idx="2">
            <a:schemeClr val="accent1"/>
          </a:lnRef>
          <a:fillRef idx="0">
            <a:schemeClr val="accent1"/>
          </a:fillRef>
          <a:effectRef idx="1">
            <a:schemeClr val="accent1"/>
          </a:effectRef>
          <a:fontRef idx="minor">
            <a:schemeClr val="tx1"/>
          </a:fontRef>
        </p:style>
      </p:cxnSp>
      <p:cxnSp>
        <p:nvCxnSpPr>
          <p:cNvPr id="11" name="Connector 10"/>
          <p:cNvCxnSpPr>
            <a:cxnSpLocks/>
            <a:stCxn id="7" idx="3"/>
          </p:cNvCxnSpPr>
          <p:nvPr/>
        </p:nvCxnSpPr>
        <p:spPr>
          <a:xfrm>
            <a:off x="6737513" y="2130552"/>
            <a:ext cx="852007" cy="18288"/>
          </a:xfrm>
          <a:prstGeom prst="line">
            <a:avLst/>
          </a:prstGeom>
          <a:ln w="44450">
            <a:solidFill>
              <a:srgbClr val="AAB8C8"/>
            </a:solidFill>
            <a:tailEnd type="triangle" w="lg" len="med"/>
          </a:ln>
        </p:spPr>
        <p:style>
          <a:lnRef idx="2">
            <a:schemeClr val="accent1"/>
          </a:lnRef>
          <a:fillRef idx="0">
            <a:schemeClr val="accent1"/>
          </a:fillRef>
          <a:effectRef idx="1">
            <a:schemeClr val="accent1"/>
          </a:effectRef>
          <a:fontRef idx="minor">
            <a:schemeClr val="tx1"/>
          </a:fontRef>
        </p:style>
      </p:cxnSp>
      <p:cxnSp>
        <p:nvCxnSpPr>
          <p:cNvPr id="12" name="Connector 11"/>
          <p:cNvCxnSpPr>
            <a:cxnSpLocks/>
            <a:stCxn id="8" idx="3"/>
            <a:endCxn id="9" idx="1"/>
          </p:cNvCxnSpPr>
          <p:nvPr/>
        </p:nvCxnSpPr>
        <p:spPr>
          <a:xfrm>
            <a:off x="9006840" y="2148840"/>
            <a:ext cx="1188720" cy="0"/>
          </a:xfrm>
          <a:prstGeom prst="line">
            <a:avLst/>
          </a:prstGeom>
          <a:ln w="44450">
            <a:solidFill>
              <a:srgbClr val="AAB8C8"/>
            </a:solidFill>
            <a:tailEnd type="triangle" w="lg" len="med"/>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658368" y="2907791"/>
            <a:ext cx="3280456" cy="2737104"/>
          </a:xfrm>
          <a:prstGeom prst="roundRect">
            <a:avLst/>
          </a:prstGeom>
          <a:solidFill>
            <a:srgbClr val="091827"/>
          </a:solidFill>
          <a:ln w="17780">
            <a:solidFill>
              <a:srgbClr val="7FD8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95528" y="3017520"/>
            <a:ext cx="3017520" cy="256032"/>
          </a:xfrm>
          <a:prstGeom prst="rect">
            <a:avLst/>
          </a:prstGeom>
          <a:noFill/>
        </p:spPr>
        <p:txBody>
          <a:bodyPr wrap="none" lIns="18288" tIns="9144" rIns="18288" bIns="9144">
            <a:spAutoFit/>
          </a:bodyPr>
          <a:lstStyle/>
          <a:p>
            <a:pPr algn="ctr"/>
            <a:r>
              <a:rPr sz="1600" b="1" i="0">
                <a:solidFill>
                  <a:srgbClr val="F4F8FB"/>
                </a:solidFill>
                <a:latin typeface="Aptos"/>
              </a:rPr>
              <a:t>SHD input raster</a:t>
            </a:r>
          </a:p>
        </p:txBody>
      </p:sp>
      <p:sp>
        <p:nvSpPr>
          <p:cNvPr id="16" name="Rounded Rectangle 15"/>
          <p:cNvSpPr/>
          <p:nvPr/>
        </p:nvSpPr>
        <p:spPr>
          <a:xfrm>
            <a:off x="7863840" y="2907792"/>
            <a:ext cx="3063240" cy="2240280"/>
          </a:xfrm>
          <a:prstGeom prst="roundRect">
            <a:avLst/>
          </a:prstGeom>
          <a:solidFill>
            <a:srgbClr val="091827"/>
          </a:solidFill>
          <a:ln w="17780">
            <a:solidFill>
              <a:srgbClr val="82F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624450" y="3017520"/>
            <a:ext cx="1542025" cy="264688"/>
          </a:xfrm>
          <a:prstGeom prst="rect">
            <a:avLst/>
          </a:prstGeom>
          <a:noFill/>
        </p:spPr>
        <p:txBody>
          <a:bodyPr wrap="none" lIns="18288" tIns="9144" rIns="18288" bIns="9144">
            <a:spAutoFit/>
          </a:bodyPr>
          <a:lstStyle/>
          <a:p>
            <a:pPr algn="ctr"/>
            <a:r>
              <a:rPr lang="en-GB" sz="1600" b="1" i="0" dirty="0">
                <a:solidFill>
                  <a:srgbClr val="F4F8FB"/>
                </a:solidFill>
                <a:latin typeface="Aptos"/>
              </a:rPr>
              <a:t>Output Example</a:t>
            </a:r>
            <a:endParaRPr sz="1600" b="1" i="0" dirty="0">
              <a:solidFill>
                <a:srgbClr val="F4F8FB"/>
              </a:solidFill>
              <a:latin typeface="Aptos"/>
            </a:endParaRPr>
          </a:p>
        </p:txBody>
      </p:sp>
      <p:sp>
        <p:nvSpPr>
          <p:cNvPr id="18" name="TextBox 17"/>
          <p:cNvSpPr txBox="1"/>
          <p:nvPr/>
        </p:nvSpPr>
        <p:spPr>
          <a:xfrm>
            <a:off x="8929083" y="3936492"/>
            <a:ext cx="932756" cy="326243"/>
          </a:xfrm>
          <a:prstGeom prst="rect">
            <a:avLst/>
          </a:prstGeom>
          <a:noFill/>
        </p:spPr>
        <p:txBody>
          <a:bodyPr wrap="none" lIns="18288" tIns="9144" rIns="18288" bIns="9144">
            <a:spAutoFit/>
          </a:bodyPr>
          <a:lstStyle/>
          <a:p>
            <a:pPr algn="ctr"/>
            <a:r>
              <a:rPr lang="en-GB" sz="2000" b="1" i="0" dirty="0">
                <a:solidFill>
                  <a:srgbClr val="AAB8C8"/>
                </a:solidFill>
                <a:latin typeface="Aptos"/>
              </a:rPr>
              <a:t>“Three"</a:t>
            </a:r>
            <a:endParaRPr sz="2000" b="1" i="0" dirty="0">
              <a:solidFill>
                <a:srgbClr val="AAB8C8"/>
              </a:solidFill>
              <a:latin typeface="Aptos"/>
            </a:endParaRPr>
          </a:p>
        </p:txBody>
      </p:sp>
      <p:sp>
        <p:nvSpPr>
          <p:cNvPr id="19" name="Rounded Rectangle 18"/>
          <p:cNvSpPr/>
          <p:nvPr/>
        </p:nvSpPr>
        <p:spPr>
          <a:xfrm>
            <a:off x="4506872" y="3759815"/>
            <a:ext cx="2788920" cy="1005840"/>
          </a:xfrm>
          <a:prstGeom prst="roundRect">
            <a:avLst/>
          </a:prstGeom>
          <a:solidFill>
            <a:srgbClr val="3C2D12"/>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400" b="1" dirty="0">
                <a:solidFill>
                  <a:srgbClr val="F4F8FB"/>
                </a:solidFill>
                <a:latin typeface="Aptos"/>
              </a:rPr>
              <a:t>Modulatory</a:t>
            </a:r>
            <a:r>
              <a:rPr sz="1400" b="1" dirty="0">
                <a:solidFill>
                  <a:srgbClr val="F4F8FB"/>
                </a:solidFill>
                <a:latin typeface="Aptos"/>
              </a:rPr>
              <a:t> pathway
observes recent activity
and updates parameters</a:t>
            </a:r>
          </a:p>
        </p:txBody>
      </p:sp>
      <p:cxnSp>
        <p:nvCxnSpPr>
          <p:cNvPr id="21" name="Connector 20"/>
          <p:cNvCxnSpPr>
            <a:cxnSpLocks/>
          </p:cNvCxnSpPr>
          <p:nvPr/>
        </p:nvCxnSpPr>
        <p:spPr>
          <a:xfrm flipV="1">
            <a:off x="5424183" y="2610612"/>
            <a:ext cx="0" cy="1136025"/>
          </a:xfrm>
          <a:prstGeom prst="line">
            <a:avLst/>
          </a:prstGeom>
          <a:ln w="44450">
            <a:solidFill>
              <a:srgbClr val="FFC857"/>
            </a:solidFill>
            <a:headEnd type="triangle" w="lg"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752600" y="5774436"/>
            <a:ext cx="8686800" cy="292608"/>
          </a:xfrm>
          <a:prstGeom prst="rect">
            <a:avLst/>
          </a:prstGeom>
          <a:noFill/>
        </p:spPr>
        <p:txBody>
          <a:bodyPr wrap="none" lIns="18288" tIns="9144" rIns="18288" bIns="9144">
            <a:spAutoFit/>
          </a:bodyPr>
          <a:lstStyle/>
          <a:p>
            <a:pPr algn="ctr"/>
            <a:r>
              <a:rPr sz="1600" b="0" i="0" dirty="0">
                <a:solidFill>
                  <a:srgbClr val="AAB8C8"/>
                </a:solidFill>
                <a:latin typeface="Aptos"/>
              </a:rPr>
              <a:t>Parameters can include time constants, threshold, reset and resting potential.</a:t>
            </a:r>
          </a:p>
        </p:txBody>
      </p:sp>
      <p:sp>
        <p:nvSpPr>
          <p:cNvPr id="23" name="TextBox 22"/>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4</a:t>
            </a:r>
          </a:p>
        </p:txBody>
      </p:sp>
      <p:pic>
        <p:nvPicPr>
          <p:cNvPr id="28" name="Picture 27">
            <a:extLst>
              <a:ext uri="{FF2B5EF4-FFF2-40B4-BE49-F238E27FC236}">
                <a16:creationId xmlns:a16="http://schemas.microsoft.com/office/drawing/2014/main" id="{8693559C-1814-B7EB-1C71-E5F31B62DDB8}"/>
              </a:ext>
            </a:extLst>
          </p:cNvPr>
          <p:cNvPicPr>
            <a:picLocks noChangeAspect="1"/>
          </p:cNvPicPr>
          <p:nvPr/>
        </p:nvPicPr>
        <p:blipFill>
          <a:blip r:embed="rId3"/>
          <a:srcRect l="13764"/>
          <a:stretch>
            <a:fillRect/>
          </a:stretch>
        </p:blipFill>
        <p:spPr>
          <a:xfrm>
            <a:off x="1175694" y="3383281"/>
            <a:ext cx="2544092" cy="1921585"/>
          </a:xfrm>
          <a:prstGeom prst="rect">
            <a:avLst/>
          </a:prstGeom>
        </p:spPr>
      </p:pic>
      <p:cxnSp>
        <p:nvCxnSpPr>
          <p:cNvPr id="34" name="Connector 20">
            <a:extLst>
              <a:ext uri="{FF2B5EF4-FFF2-40B4-BE49-F238E27FC236}">
                <a16:creationId xmlns:a16="http://schemas.microsoft.com/office/drawing/2014/main" id="{0A485883-3A86-1BBE-5823-73E2B7A51DF7}"/>
              </a:ext>
            </a:extLst>
          </p:cNvPr>
          <p:cNvCxnSpPr>
            <a:cxnSpLocks/>
          </p:cNvCxnSpPr>
          <p:nvPr/>
        </p:nvCxnSpPr>
        <p:spPr>
          <a:xfrm flipV="1">
            <a:off x="6096000" y="2610612"/>
            <a:ext cx="0" cy="1149203"/>
          </a:xfrm>
          <a:prstGeom prst="line">
            <a:avLst/>
          </a:prstGeom>
          <a:ln w="44450">
            <a:solidFill>
              <a:srgbClr val="FFC857"/>
            </a:solidFill>
            <a:tailEnd type="triangle" w="lg" len="med"/>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2B0C40C-DA89-C28D-83B4-F05C31B9DD4E}"/>
              </a:ext>
            </a:extLst>
          </p:cNvPr>
          <p:cNvSpPr txBox="1"/>
          <p:nvPr/>
        </p:nvSpPr>
        <p:spPr>
          <a:xfrm rot="16200000">
            <a:off x="319263" y="3933297"/>
            <a:ext cx="1295383" cy="369332"/>
          </a:xfrm>
          <a:prstGeom prst="rect">
            <a:avLst/>
          </a:prstGeom>
          <a:noFill/>
        </p:spPr>
        <p:txBody>
          <a:bodyPr wrap="square" rtlCol="0">
            <a:spAutoFit/>
          </a:bodyPr>
          <a:lstStyle/>
          <a:p>
            <a:r>
              <a:rPr lang="en-US" dirty="0">
                <a:solidFill>
                  <a:schemeClr val="bg1"/>
                </a:solidFill>
              </a:rPr>
              <a:t>Neuron</a:t>
            </a:r>
          </a:p>
        </p:txBody>
      </p:sp>
      <p:sp>
        <p:nvSpPr>
          <p:cNvPr id="20" name="TextBox 19">
            <a:extLst>
              <a:ext uri="{FF2B5EF4-FFF2-40B4-BE49-F238E27FC236}">
                <a16:creationId xmlns:a16="http://schemas.microsoft.com/office/drawing/2014/main" id="{62E66AE5-07D1-AFC9-0D55-459A0FEFA35A}"/>
              </a:ext>
            </a:extLst>
          </p:cNvPr>
          <p:cNvSpPr txBox="1"/>
          <p:nvPr/>
        </p:nvSpPr>
        <p:spPr>
          <a:xfrm>
            <a:off x="1917326" y="5276588"/>
            <a:ext cx="1295383" cy="369332"/>
          </a:xfrm>
          <a:prstGeom prst="rect">
            <a:avLst/>
          </a:prstGeom>
          <a:noFill/>
        </p:spPr>
        <p:txBody>
          <a:bodyPr wrap="square" rtlCol="0">
            <a:spAutoFit/>
          </a:bodyPr>
          <a:lstStyle/>
          <a:p>
            <a:r>
              <a:rPr lang="en-US" dirty="0">
                <a:solidFill>
                  <a:schemeClr val="bg1"/>
                </a:solidFill>
              </a:rPr>
              <a:t>Time</a:t>
            </a:r>
          </a:p>
        </p:txBody>
      </p:sp>
      <p:cxnSp>
        <p:nvCxnSpPr>
          <p:cNvPr id="32" name="Elbow Connector 31">
            <a:extLst>
              <a:ext uri="{FF2B5EF4-FFF2-40B4-BE49-F238E27FC236}">
                <a16:creationId xmlns:a16="http://schemas.microsoft.com/office/drawing/2014/main" id="{A0AF1A38-0098-4E46-0E2A-50925689ACA2}"/>
              </a:ext>
            </a:extLst>
          </p:cNvPr>
          <p:cNvCxnSpPr>
            <a:cxnSpLocks/>
            <a:stCxn id="6" idx="3"/>
            <a:endCxn id="19" idx="1"/>
          </p:cNvCxnSpPr>
          <p:nvPr/>
        </p:nvCxnSpPr>
        <p:spPr>
          <a:xfrm>
            <a:off x="2833026" y="2130552"/>
            <a:ext cx="1673846" cy="2132183"/>
          </a:xfrm>
          <a:prstGeom prst="bentConnector3">
            <a:avLst>
              <a:gd name="adj1" fmla="val 77748"/>
            </a:avLst>
          </a:prstGeom>
          <a:ln w="44450">
            <a:solidFill>
              <a:srgbClr val="FFC000"/>
            </a:solidFill>
            <a:tailEnd type="triangle" w="lg" len="med"/>
          </a:ln>
        </p:spPr>
        <p:style>
          <a:lnRef idx="2">
            <a:schemeClr val="accent1"/>
          </a:lnRef>
          <a:fillRef idx="0">
            <a:schemeClr val="accent1"/>
          </a:fillRef>
          <a:effectRef idx="1">
            <a:schemeClr val="accent1"/>
          </a:effectRef>
          <a:fontRef idx="minor">
            <a:schemeClr val="tx1"/>
          </a:fontRef>
        </p:style>
      </p:cxnSp>
      <p:cxnSp>
        <p:nvCxnSpPr>
          <p:cNvPr id="43" name="Elbow Connector 42">
            <a:extLst>
              <a:ext uri="{FF2B5EF4-FFF2-40B4-BE49-F238E27FC236}">
                <a16:creationId xmlns:a16="http://schemas.microsoft.com/office/drawing/2014/main" id="{DF68D8FF-38A8-F046-16F9-4A590D4E0594}"/>
              </a:ext>
            </a:extLst>
          </p:cNvPr>
          <p:cNvCxnSpPr>
            <a:cxnSpLocks/>
          </p:cNvCxnSpPr>
          <p:nvPr/>
        </p:nvCxnSpPr>
        <p:spPr>
          <a:xfrm rot="5400000">
            <a:off x="7022534" y="2475633"/>
            <a:ext cx="1264579" cy="1248924"/>
          </a:xfrm>
          <a:prstGeom prst="bentConnector3">
            <a:avLst>
              <a:gd name="adj1" fmla="val 27045"/>
            </a:avLst>
          </a:prstGeom>
          <a:ln w="44450">
            <a:solidFill>
              <a:srgbClr val="FFC000"/>
            </a:solidFill>
            <a:tailEnd type="triangle" w="lg" len="med"/>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dissolve">
                                      <p:cBhvr>
                                        <p:cTn id="13" dur="500"/>
                                        <p:tgtEl>
                                          <p:spTgt spid="34"/>
                                        </p:tgtEl>
                                      </p:cBhvr>
                                    </p:animEffect>
                                  </p:childTnLst>
                                </p:cTn>
                              </p:par>
                              <p:par>
                                <p:cTn id="14" presetID="9"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dissolve">
                                      <p:cBhvr>
                                        <p:cTn id="16" dur="500"/>
                                        <p:tgtEl>
                                          <p:spTgt spid="4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euron_modulation_preview_4">
            <a:hlinkClick r:id="" action="ppaction://media"/>
            <a:extLst>
              <a:ext uri="{FF2B5EF4-FFF2-40B4-BE49-F238E27FC236}">
                <a16:creationId xmlns:a16="http://schemas.microsoft.com/office/drawing/2014/main" id="{D743125A-6D04-738B-CA38-37673543EA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3175"/>
            <a:ext cx="12192000" cy="6858000"/>
          </a:xfrm>
          <a:prstGeom prst="rect">
            <a:avLst/>
          </a:prstGeom>
        </p:spPr>
      </p:pic>
    </p:spTree>
    <p:extLst>
      <p:ext uri="{BB962C8B-B14F-4D97-AF65-F5344CB8AC3E}">
        <p14:creationId xmlns:p14="http://schemas.microsoft.com/office/powerpoint/2010/main" val="29920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Modulation improves performance across sensory tasks</a:t>
            </a:r>
          </a:p>
        </p:txBody>
      </p:sp>
      <p:sp>
        <p:nvSpPr>
          <p:cNvPr id="5" name="TextBox 4"/>
          <p:cNvSpPr txBox="1"/>
          <p:nvPr/>
        </p:nvSpPr>
        <p:spPr>
          <a:xfrm>
            <a:off x="585216" y="1115568"/>
            <a:ext cx="10149840" cy="310896"/>
          </a:xfrm>
          <a:prstGeom prst="rect">
            <a:avLst/>
          </a:prstGeom>
          <a:noFill/>
        </p:spPr>
        <p:txBody>
          <a:bodyPr wrap="none" lIns="18288" tIns="9144" rIns="18288" bIns="9144">
            <a:spAutoFit/>
          </a:bodyPr>
          <a:lstStyle/>
          <a:p>
            <a:pPr algn="l"/>
            <a:r>
              <a:rPr sz="1600" b="0" i="1">
                <a:solidFill>
                  <a:srgbClr val="AAB8C8"/>
                </a:solidFill>
                <a:latin typeface="Aptos"/>
              </a:rPr>
              <a:t>The effect generalises beyond a single stimulus domain.</a:t>
            </a:r>
          </a:p>
        </p:txBody>
      </p:sp>
      <p:sp>
        <p:nvSpPr>
          <p:cNvPr id="6" name="Rounded Rectangle 5"/>
          <p:cNvSpPr/>
          <p:nvPr/>
        </p:nvSpPr>
        <p:spPr>
          <a:xfrm>
            <a:off x="594360" y="1634841"/>
            <a:ext cx="7795260" cy="4217318"/>
          </a:xfrm>
          <a:prstGeom prst="roundRect">
            <a:avLst/>
          </a:prstGeom>
          <a:solidFill>
            <a:srgbClr val="091827"/>
          </a:solidFill>
          <a:ln w="17780">
            <a:solidFill>
              <a:srgbClr val="7FD8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1556546" y="1839754"/>
            <a:ext cx="1371600" cy="365760"/>
          </a:xfrm>
          <a:prstGeom prst="roundRect">
            <a:avLst/>
          </a:prstGeom>
          <a:solidFill>
            <a:srgbClr val="132A43"/>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1  SHD</a:t>
            </a:r>
          </a:p>
        </p:txBody>
      </p:sp>
      <p:sp>
        <p:nvSpPr>
          <p:cNvPr id="10" name="Rounded Rectangle 9"/>
          <p:cNvSpPr/>
          <p:nvPr/>
        </p:nvSpPr>
        <p:spPr>
          <a:xfrm>
            <a:off x="4054998" y="1839754"/>
            <a:ext cx="1371600" cy="365760"/>
          </a:xfrm>
          <a:prstGeom prst="roundRect">
            <a:avLst/>
          </a:prstGeom>
          <a:solidFill>
            <a:srgbClr val="132A43"/>
          </a:solidFill>
          <a:ln w="13970">
            <a:solidFill>
              <a:srgbClr val="24E1D5"/>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2  SSC</a:t>
            </a:r>
          </a:p>
        </p:txBody>
      </p:sp>
      <p:sp>
        <p:nvSpPr>
          <p:cNvPr id="11" name="Rounded Rectangle 10"/>
          <p:cNvSpPr/>
          <p:nvPr/>
        </p:nvSpPr>
        <p:spPr>
          <a:xfrm>
            <a:off x="6562930" y="1839754"/>
            <a:ext cx="1371600" cy="365760"/>
          </a:xfrm>
          <a:prstGeom prst="roundRect">
            <a:avLst/>
          </a:prstGeom>
          <a:solidFill>
            <a:srgbClr val="132A4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dirty="0">
                <a:solidFill>
                  <a:srgbClr val="F4F8FB"/>
                </a:solidFill>
                <a:latin typeface="Aptos"/>
              </a:rPr>
              <a:t>3  DVS</a:t>
            </a:r>
          </a:p>
        </p:txBody>
      </p:sp>
      <p:sp>
        <p:nvSpPr>
          <p:cNvPr id="13" name="Rounded Rectangle 12"/>
          <p:cNvSpPr/>
          <p:nvPr/>
        </p:nvSpPr>
        <p:spPr>
          <a:xfrm>
            <a:off x="8903970" y="4668716"/>
            <a:ext cx="2971800" cy="1188720"/>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dirty="0">
                <a:solidFill>
                  <a:srgbClr val="F4F8FB"/>
                </a:solidFill>
                <a:latin typeface="Aptos"/>
              </a:rPr>
              <a:t>Main point:
</a:t>
            </a:r>
            <a:r>
              <a:rPr lang="en-GB" sz="1600" b="1" dirty="0">
                <a:solidFill>
                  <a:srgbClr val="F4F8FB"/>
                </a:solidFill>
                <a:latin typeface="Aptos"/>
              </a:rPr>
              <a:t>T</a:t>
            </a:r>
            <a:r>
              <a:rPr sz="1600" b="1" dirty="0">
                <a:solidFill>
                  <a:srgbClr val="F4F8FB"/>
                </a:solidFill>
                <a:latin typeface="Aptos"/>
              </a:rPr>
              <a:t>his is a general dynamic-control benefit, not a task-specific trick.</a:t>
            </a:r>
          </a:p>
        </p:txBody>
      </p:sp>
      <p:sp>
        <p:nvSpPr>
          <p:cNvPr id="14" name="TextBox 13"/>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5</a:t>
            </a:r>
          </a:p>
        </p:txBody>
      </p:sp>
      <p:sp>
        <p:nvSpPr>
          <p:cNvPr id="15" name="TextBox 14">
            <a:extLst>
              <a:ext uri="{FF2B5EF4-FFF2-40B4-BE49-F238E27FC236}">
                <a16:creationId xmlns:a16="http://schemas.microsoft.com/office/drawing/2014/main" id="{8A0BDB45-34A6-2E0F-08FC-DB9DB8E8F077}"/>
              </a:ext>
            </a:extLst>
          </p:cNvPr>
          <p:cNvSpPr txBox="1"/>
          <p:nvPr/>
        </p:nvSpPr>
        <p:spPr>
          <a:xfrm>
            <a:off x="8732520" y="1915096"/>
            <a:ext cx="3314700" cy="2308324"/>
          </a:xfrm>
          <a:prstGeom prst="rect">
            <a:avLst/>
          </a:prstGeom>
          <a:noFill/>
        </p:spPr>
        <p:txBody>
          <a:bodyPr wrap="square" rtlCol="0">
            <a:spAutoFit/>
          </a:bodyPr>
          <a:lstStyle/>
          <a:p>
            <a:pPr marL="285750" indent="-285750">
              <a:buFont typeface="Arial" panose="020B0604020202020204" pitchFamily="34" charset="0"/>
              <a:buChar char="•"/>
            </a:pPr>
            <a:r>
              <a:rPr lang="en-GB" b="1" dirty="0">
                <a:solidFill>
                  <a:srgbClr val="F4F8FB"/>
                </a:solidFill>
              </a:rPr>
              <a:t>Increase in performance across multiple tasks.</a:t>
            </a:r>
          </a:p>
          <a:p>
            <a:pPr marL="285750" indent="-285750">
              <a:buFont typeface="Arial" panose="020B0604020202020204" pitchFamily="34" charset="0"/>
              <a:buChar char="•"/>
            </a:pPr>
            <a:endParaRPr lang="en-GB" b="1" dirty="0">
              <a:solidFill>
                <a:srgbClr val="F4F8FB"/>
              </a:solidFill>
            </a:endParaRPr>
          </a:p>
          <a:p>
            <a:pPr marL="285750" indent="-285750">
              <a:buFont typeface="Arial" panose="020B0604020202020204" pitchFamily="34" charset="0"/>
              <a:buChar char="•"/>
            </a:pPr>
            <a:r>
              <a:rPr lang="en-GB" b="1" dirty="0">
                <a:solidFill>
                  <a:srgbClr val="F4F8FB"/>
                </a:solidFill>
              </a:rPr>
              <a:t>Audio, noisier audio, video.</a:t>
            </a:r>
          </a:p>
          <a:p>
            <a:pPr marL="285750" indent="-285750">
              <a:buFont typeface="Arial" panose="020B0604020202020204" pitchFamily="34" charset="0"/>
              <a:buChar char="•"/>
            </a:pPr>
            <a:endParaRPr lang="en-GB" b="1" dirty="0">
              <a:solidFill>
                <a:srgbClr val="F4F8FB"/>
              </a:solidFill>
            </a:endParaRPr>
          </a:p>
          <a:p>
            <a:pPr marL="285750" indent="-285750">
              <a:buFont typeface="Arial" panose="020B0604020202020204" pitchFamily="34" charset="0"/>
              <a:buChar char="•"/>
            </a:pPr>
            <a:r>
              <a:rPr lang="en-GB" b="1" dirty="0">
                <a:solidFill>
                  <a:srgbClr val="F4F8FB"/>
                </a:solidFill>
              </a:rPr>
              <a:t>Each has different maximum.</a:t>
            </a:r>
          </a:p>
          <a:p>
            <a:endParaRPr lang="en-US" dirty="0"/>
          </a:p>
        </p:txBody>
      </p:sp>
      <p:grpSp>
        <p:nvGrpSpPr>
          <p:cNvPr id="21" name="Group 20">
            <a:extLst>
              <a:ext uri="{FF2B5EF4-FFF2-40B4-BE49-F238E27FC236}">
                <a16:creationId xmlns:a16="http://schemas.microsoft.com/office/drawing/2014/main" id="{BB00E9D8-8F33-CB2A-3B4F-0657C74281B4}"/>
              </a:ext>
            </a:extLst>
          </p:cNvPr>
          <p:cNvGrpSpPr/>
          <p:nvPr/>
        </p:nvGrpSpPr>
        <p:grpSpPr>
          <a:xfrm>
            <a:off x="731520" y="2587753"/>
            <a:ext cx="7535658" cy="2635406"/>
            <a:chOff x="731520" y="2587753"/>
            <a:chExt cx="7178040" cy="2382012"/>
          </a:xfrm>
        </p:grpSpPr>
        <p:pic>
          <p:nvPicPr>
            <p:cNvPr id="16" name="Picture 15">
              <a:extLst>
                <a:ext uri="{FF2B5EF4-FFF2-40B4-BE49-F238E27FC236}">
                  <a16:creationId xmlns:a16="http://schemas.microsoft.com/office/drawing/2014/main" id="{1AC584D0-4580-49FC-6784-04CCED4AD242}"/>
                </a:ext>
              </a:extLst>
            </p:cNvPr>
            <p:cNvPicPr>
              <a:picLocks noChangeAspect="1"/>
            </p:cNvPicPr>
            <p:nvPr/>
          </p:nvPicPr>
          <p:blipFill>
            <a:blip r:embed="rId3"/>
            <a:srcRect t="10944" b="1"/>
            <a:stretch>
              <a:fillRect/>
            </a:stretch>
          </p:blipFill>
          <p:spPr>
            <a:xfrm>
              <a:off x="731520" y="2587753"/>
              <a:ext cx="7178040" cy="2382012"/>
            </a:xfrm>
            <a:prstGeom prst="rect">
              <a:avLst/>
            </a:prstGeom>
          </p:spPr>
        </p:pic>
        <p:sp>
          <p:nvSpPr>
            <p:cNvPr id="17" name="Rectangle 16">
              <a:extLst>
                <a:ext uri="{FF2B5EF4-FFF2-40B4-BE49-F238E27FC236}">
                  <a16:creationId xmlns:a16="http://schemas.microsoft.com/office/drawing/2014/main" id="{9C19906E-79C1-6400-371F-73AF51489938}"/>
                </a:ext>
              </a:extLst>
            </p:cNvPr>
            <p:cNvSpPr/>
            <p:nvPr/>
          </p:nvSpPr>
          <p:spPr>
            <a:xfrm>
              <a:off x="4464424" y="2587753"/>
              <a:ext cx="367552" cy="4571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31A76F8E-FF2A-BA82-B8C8-6212D114E816}"/>
                </a:ext>
              </a:extLst>
            </p:cNvPr>
            <p:cNvSpPr/>
            <p:nvPr/>
          </p:nvSpPr>
          <p:spPr>
            <a:xfrm>
              <a:off x="6814434" y="2587753"/>
              <a:ext cx="367552" cy="4571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0F6E9783-3752-3578-3D37-821ECD3AA87E}"/>
                </a:ext>
              </a:extLst>
            </p:cNvPr>
            <p:cNvSpPr/>
            <p:nvPr/>
          </p:nvSpPr>
          <p:spPr>
            <a:xfrm>
              <a:off x="2046644" y="2587753"/>
              <a:ext cx="367552" cy="4571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cxnSp>
        <p:nvCxnSpPr>
          <p:cNvPr id="8" name="Straight Arrow Connector 7">
            <a:extLst>
              <a:ext uri="{FF2B5EF4-FFF2-40B4-BE49-F238E27FC236}">
                <a16:creationId xmlns:a16="http://schemas.microsoft.com/office/drawing/2014/main" id="{49DBE45F-9AC8-D9B4-11CF-605AFE3EDDDE}"/>
              </a:ext>
            </a:extLst>
          </p:cNvPr>
          <p:cNvCxnSpPr>
            <a:cxnSpLocks/>
          </p:cNvCxnSpPr>
          <p:nvPr/>
        </p:nvCxnSpPr>
        <p:spPr>
          <a:xfrm flipV="1">
            <a:off x="1608405" y="2834640"/>
            <a:ext cx="0" cy="1834076"/>
          </a:xfrm>
          <a:prstGeom prst="straightConnector1">
            <a:avLst/>
          </a:prstGeom>
          <a:ln w="107950">
            <a:solidFill>
              <a:srgbClr val="FF0000">
                <a:alpha val="68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0079211-D5D6-226E-34E4-652F044B6744}"/>
              </a:ext>
            </a:extLst>
          </p:cNvPr>
          <p:cNvCxnSpPr>
            <a:cxnSpLocks/>
          </p:cNvCxnSpPr>
          <p:nvPr/>
        </p:nvCxnSpPr>
        <p:spPr>
          <a:xfrm flipV="1">
            <a:off x="4054998" y="2926080"/>
            <a:ext cx="0" cy="1742636"/>
          </a:xfrm>
          <a:prstGeom prst="straightConnector1">
            <a:avLst/>
          </a:prstGeom>
          <a:ln w="107950">
            <a:solidFill>
              <a:srgbClr val="FF0000">
                <a:alpha val="68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BF0D73D-E11C-D548-F50C-721248E8BD70}"/>
              </a:ext>
            </a:extLst>
          </p:cNvPr>
          <p:cNvCxnSpPr>
            <a:cxnSpLocks/>
          </p:cNvCxnSpPr>
          <p:nvPr/>
        </p:nvCxnSpPr>
        <p:spPr>
          <a:xfrm flipV="1">
            <a:off x="6828678" y="2763520"/>
            <a:ext cx="0" cy="1905196"/>
          </a:xfrm>
          <a:prstGeom prst="straightConnector1">
            <a:avLst/>
          </a:prstGeom>
          <a:ln w="107950">
            <a:solidFill>
              <a:srgbClr val="FF0000">
                <a:alpha val="68000"/>
              </a:srgb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0EAB34-280B-352E-951F-25E6ED8ACD02}"/>
              </a:ext>
            </a:extLst>
          </p:cNvPr>
          <p:cNvPicPr>
            <a:picLocks noChangeAspect="1"/>
          </p:cNvPicPr>
          <p:nvPr/>
        </p:nvPicPr>
        <p:blipFill>
          <a:blip r:embed="rId4"/>
          <a:srcRect l="10025" t="7066" r="10058" b="17385"/>
          <a:stretch>
            <a:fillRect/>
          </a:stretch>
        </p:blipFill>
        <p:spPr>
          <a:xfrm>
            <a:off x="0" y="0"/>
            <a:ext cx="12192000" cy="6858000"/>
          </a:xfrm>
          <a:prstGeom prst="rect">
            <a:avLst/>
          </a:prstGeom>
        </p:spPr>
      </p:pic>
      <p:sp>
        <p:nvSpPr>
          <p:cNvPr id="3" name="Text 1"/>
          <p:cNvSpPr/>
          <p:nvPr/>
        </p:nvSpPr>
        <p:spPr>
          <a:xfrm>
            <a:off x="749808" y="1050729"/>
            <a:ext cx="4071574" cy="1920240"/>
          </a:xfrm>
          <a:prstGeom prst="rect">
            <a:avLst/>
          </a:prstGeom>
          <a:solidFill>
            <a:srgbClr val="07111F">
              <a:alpha val="50000"/>
            </a:srgbClr>
          </a:solidFill>
          <a:ln/>
        </p:spPr>
        <p:txBody>
          <a:bodyPr wrap="square" lIns="0" tIns="0" rIns="0" bIns="0" rtlCol="0" anchor="ctr">
            <a:normAutofit/>
          </a:bodyPr>
          <a:lstStyle/>
          <a:p>
            <a:pPr marL="0" indent="0">
              <a:buNone/>
            </a:pPr>
            <a:r>
              <a:rPr lang="en-US" sz="3300" b="1" dirty="0">
                <a:solidFill>
                  <a:srgbClr val="F4F8FB"/>
                </a:solidFill>
              </a:rPr>
              <a:t>The hard case:</a:t>
            </a:r>
            <a:endParaRPr lang="en-US" sz="3300" dirty="0"/>
          </a:p>
          <a:p>
            <a:pPr marL="0" indent="0">
              <a:buNone/>
            </a:pPr>
            <a:r>
              <a:rPr lang="en-US" sz="3300" b="1" dirty="0">
                <a:solidFill>
                  <a:srgbClr val="F4F8FB"/>
                </a:solidFill>
              </a:rPr>
              <a:t>a world that changes</a:t>
            </a:r>
            <a:endParaRPr lang="en-US" sz="3300" dirty="0"/>
          </a:p>
          <a:p>
            <a:pPr marL="0" indent="0">
              <a:buNone/>
            </a:pPr>
            <a:r>
              <a:rPr lang="en-US" sz="3300" b="1" dirty="0">
                <a:solidFill>
                  <a:srgbClr val="F4F8FB"/>
                </a:solidFill>
              </a:rPr>
              <a:t>within the stimulus</a:t>
            </a:r>
            <a:endParaRPr lang="en-US" sz="3300" dirty="0"/>
          </a:p>
        </p:txBody>
      </p:sp>
      <p:sp>
        <p:nvSpPr>
          <p:cNvPr id="4" name="Text 2"/>
          <p:cNvSpPr/>
          <p:nvPr/>
        </p:nvSpPr>
        <p:spPr>
          <a:xfrm>
            <a:off x="1488794" y="4701156"/>
            <a:ext cx="8228947" cy="640080"/>
          </a:xfrm>
          <a:prstGeom prst="rect">
            <a:avLst/>
          </a:prstGeom>
          <a:solidFill>
            <a:srgbClr val="07111F">
              <a:alpha val="0"/>
            </a:srgbClr>
          </a:solidFill>
          <a:ln/>
        </p:spPr>
        <p:txBody>
          <a:bodyPr wrap="square" lIns="0" tIns="0" rIns="0" bIns="0" rtlCol="0" anchor="ctr">
            <a:normAutofit/>
          </a:bodyPr>
          <a:lstStyle/>
          <a:p>
            <a:pPr algn="ctr"/>
            <a:r>
              <a:rPr lang="en-GB" sz="1639" b="1" dirty="0">
                <a:solidFill>
                  <a:srgbClr val="00C5FE"/>
                </a:solidFill>
              </a:rPr>
              <a:t>Listening in the dips? </a:t>
            </a:r>
          </a:p>
        </p:txBody>
      </p:sp>
      <p:sp>
        <p:nvSpPr>
          <p:cNvPr id="5" name="TextBox 4"/>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6</a:t>
            </a:r>
          </a:p>
        </p:txBody>
      </p:sp>
      <p:pic>
        <p:nvPicPr>
          <p:cNvPr id="9" name="Picture 8">
            <a:extLst>
              <a:ext uri="{FF2B5EF4-FFF2-40B4-BE49-F238E27FC236}">
                <a16:creationId xmlns:a16="http://schemas.microsoft.com/office/drawing/2014/main" id="{849D4F39-3D4F-983D-8D5E-E2345C0C709C}"/>
              </a:ext>
            </a:extLst>
          </p:cNvPr>
          <p:cNvPicPr>
            <a:picLocks noChangeAspect="1"/>
          </p:cNvPicPr>
          <p:nvPr/>
        </p:nvPicPr>
        <p:blipFill>
          <a:blip r:embed="rId5"/>
          <a:srcRect t="47291"/>
          <a:stretch>
            <a:fillRect/>
          </a:stretch>
        </p:blipFill>
        <p:spPr>
          <a:xfrm>
            <a:off x="-2516841" y="5164217"/>
            <a:ext cx="17225682" cy="354038"/>
          </a:xfrm>
          <a:prstGeom prst="rect">
            <a:avLst/>
          </a:prstGeom>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07111F"/>
        </a:solidFill>
        <a:effectLst/>
      </p:bgPr>
    </p:bg>
    <p:spTree>
      <p:nvGrpSpPr>
        <p:cNvPr id="1" name=""/>
        <p:cNvGrpSpPr/>
        <p:nvPr/>
      </p:nvGrpSpPr>
      <p:grpSpPr>
        <a:xfrm>
          <a:off x="0" y="0"/>
          <a:ext cx="0" cy="0"/>
          <a:chOff x="0" y="0"/>
          <a:chExt cx="0" cy="0"/>
        </a:xfrm>
      </p:grpSpPr>
      <p:sp>
        <p:nvSpPr>
          <p:cNvPr id="2" name="Text 0"/>
          <p:cNvSpPr/>
          <p:nvPr/>
        </p:nvSpPr>
        <p:spPr>
          <a:xfrm>
            <a:off x="566928" y="365760"/>
            <a:ext cx="10149840" cy="841248"/>
          </a:xfrm>
          <a:prstGeom prst="rect">
            <a:avLst/>
          </a:prstGeom>
          <a:noFill/>
          <a:ln/>
        </p:spPr>
        <p:txBody>
          <a:bodyPr wrap="square" lIns="0" tIns="0" rIns="0" bIns="0" rtlCol="0" anchor="ctr">
            <a:normAutofit/>
          </a:bodyPr>
          <a:lstStyle/>
          <a:p>
            <a:pPr marL="0" indent="0">
              <a:buNone/>
            </a:pPr>
            <a:r>
              <a:rPr lang="en-US" sz="2800" b="1" dirty="0">
                <a:solidFill>
                  <a:srgbClr val="F4F8FB"/>
                </a:solidFill>
                <a:latin typeface="Aptos Display" pitchFamily="34" charset="0"/>
                <a:ea typeface="Aptos Display" pitchFamily="34" charset="-122"/>
                <a:cs typeface="Aptos Display" pitchFamily="34" charset="-120"/>
              </a:rPr>
              <a:t>A harder test: speech in dynamically changing noise</a:t>
            </a:r>
            <a:endParaRPr lang="en-US" sz="2800" dirty="0"/>
          </a:p>
        </p:txBody>
      </p:sp>
      <p:sp>
        <p:nvSpPr>
          <p:cNvPr id="3" name="Text 1"/>
          <p:cNvSpPr/>
          <p:nvPr/>
        </p:nvSpPr>
        <p:spPr>
          <a:xfrm>
            <a:off x="566928" y="1178373"/>
            <a:ext cx="10058400" cy="310896"/>
          </a:xfrm>
          <a:prstGeom prst="rect">
            <a:avLst/>
          </a:prstGeom>
          <a:noFill/>
          <a:ln/>
        </p:spPr>
        <p:txBody>
          <a:bodyPr wrap="square" lIns="0" tIns="0" rIns="0" bIns="0" rtlCol="0" anchor="ctr">
            <a:normAutofit/>
          </a:bodyPr>
          <a:lstStyle/>
          <a:p>
            <a:pPr marL="0" indent="0">
              <a:buNone/>
            </a:pPr>
            <a:r>
              <a:rPr lang="en-US" sz="1440" i="1" dirty="0">
                <a:solidFill>
                  <a:srgbClr val="AAB8C8"/>
                </a:solidFill>
              </a:rPr>
              <a:t>This is the setting where rapid within-stimulus modulation should matter most.</a:t>
            </a:r>
            <a:endParaRPr lang="en-US" sz="1440" dirty="0"/>
          </a:p>
        </p:txBody>
      </p:sp>
      <p:sp>
        <p:nvSpPr>
          <p:cNvPr id="4" name="Shape 2"/>
          <p:cNvSpPr/>
          <p:nvPr/>
        </p:nvSpPr>
        <p:spPr>
          <a:xfrm>
            <a:off x="868680" y="1627632"/>
            <a:ext cx="1691640" cy="512064"/>
          </a:xfrm>
          <a:prstGeom prst="roundRect">
            <a:avLst>
              <a:gd name="adj" fmla="val 14286"/>
            </a:avLst>
          </a:prstGeom>
          <a:solidFill>
            <a:srgbClr val="F4F8FB">
              <a:alpha val="10000"/>
            </a:srgbClr>
          </a:solidFill>
          <a:ln w="13970">
            <a:solidFill>
              <a:srgbClr val="F4F8FB">
                <a:alpha val="90000"/>
              </a:srgbClr>
            </a:solidFill>
            <a:prstDash val="solid"/>
          </a:ln>
        </p:spPr>
        <p:txBody>
          <a:bodyPr/>
          <a:lstStyle/>
          <a:p>
            <a:endParaRPr sz="2000"/>
          </a:p>
        </p:txBody>
      </p:sp>
      <p:sp>
        <p:nvSpPr>
          <p:cNvPr id="5" name="Text 3"/>
          <p:cNvSpPr/>
          <p:nvPr/>
        </p:nvSpPr>
        <p:spPr>
          <a:xfrm>
            <a:off x="978408" y="1728216"/>
            <a:ext cx="1472184" cy="329184"/>
          </a:xfrm>
          <a:prstGeom prst="rect">
            <a:avLst/>
          </a:prstGeom>
          <a:noFill/>
          <a:ln/>
        </p:spPr>
        <p:txBody>
          <a:bodyPr wrap="square" lIns="0" tIns="0" rIns="0" bIns="0" rtlCol="0" anchor="ctr">
            <a:normAutofit/>
          </a:bodyPr>
          <a:lstStyle/>
          <a:p>
            <a:pPr marL="0" indent="0" algn="ctr">
              <a:buNone/>
            </a:pPr>
            <a:r>
              <a:rPr lang="en-US" sz="1400" b="1" dirty="0">
                <a:solidFill>
                  <a:srgbClr val="F4F8FB"/>
                </a:solidFill>
              </a:rPr>
              <a:t>Speech signal</a:t>
            </a:r>
            <a:endParaRPr lang="en-US" sz="1400" dirty="0"/>
          </a:p>
        </p:txBody>
      </p:sp>
      <p:sp>
        <p:nvSpPr>
          <p:cNvPr id="6" name="Shape 4"/>
          <p:cNvSpPr/>
          <p:nvPr/>
        </p:nvSpPr>
        <p:spPr>
          <a:xfrm>
            <a:off x="2944368" y="1627632"/>
            <a:ext cx="2057400" cy="512064"/>
          </a:xfrm>
          <a:prstGeom prst="roundRect">
            <a:avLst>
              <a:gd name="adj" fmla="val 14286"/>
            </a:avLst>
          </a:prstGeom>
          <a:solidFill>
            <a:srgbClr val="FF615E">
              <a:alpha val="20000"/>
            </a:srgbClr>
          </a:solidFill>
          <a:ln w="13970">
            <a:solidFill>
              <a:srgbClr val="FF615E">
                <a:alpha val="90000"/>
              </a:srgbClr>
            </a:solidFill>
            <a:prstDash val="solid"/>
          </a:ln>
        </p:spPr>
        <p:txBody>
          <a:bodyPr/>
          <a:lstStyle/>
          <a:p>
            <a:endParaRPr/>
          </a:p>
        </p:txBody>
      </p:sp>
      <p:sp>
        <p:nvSpPr>
          <p:cNvPr id="7" name="Text 5"/>
          <p:cNvSpPr/>
          <p:nvPr/>
        </p:nvSpPr>
        <p:spPr>
          <a:xfrm>
            <a:off x="3054096" y="1728216"/>
            <a:ext cx="1837944" cy="329184"/>
          </a:xfrm>
          <a:prstGeom prst="rect">
            <a:avLst/>
          </a:prstGeom>
          <a:noFill/>
          <a:ln/>
        </p:spPr>
        <p:txBody>
          <a:bodyPr wrap="square" lIns="0" tIns="0" rIns="0" bIns="0" rtlCol="0" anchor="ctr">
            <a:normAutofit/>
          </a:bodyPr>
          <a:lstStyle/>
          <a:p>
            <a:pPr marL="0" indent="0" algn="ctr">
              <a:buNone/>
            </a:pPr>
            <a:r>
              <a:rPr lang="en-US" sz="1400" b="1" dirty="0">
                <a:solidFill>
                  <a:srgbClr val="F4F8FB"/>
                </a:solidFill>
              </a:rPr>
              <a:t>+ Fluctuating noise</a:t>
            </a:r>
            <a:endParaRPr lang="en-US" sz="1400" dirty="0"/>
          </a:p>
        </p:txBody>
      </p:sp>
      <p:sp>
        <p:nvSpPr>
          <p:cNvPr id="8" name="Shape 6"/>
          <p:cNvSpPr/>
          <p:nvPr/>
        </p:nvSpPr>
        <p:spPr>
          <a:xfrm>
            <a:off x="5440680" y="1627632"/>
            <a:ext cx="1847088" cy="512064"/>
          </a:xfrm>
          <a:prstGeom prst="roundRect">
            <a:avLst>
              <a:gd name="adj" fmla="val 14286"/>
            </a:avLst>
          </a:prstGeom>
          <a:solidFill>
            <a:srgbClr val="7FD8FF">
              <a:alpha val="20000"/>
            </a:srgbClr>
          </a:solidFill>
          <a:ln w="13970">
            <a:solidFill>
              <a:srgbClr val="7FD8FF">
                <a:alpha val="90000"/>
              </a:srgbClr>
            </a:solidFill>
            <a:prstDash val="solid"/>
          </a:ln>
        </p:spPr>
        <p:txBody>
          <a:bodyPr/>
          <a:lstStyle/>
          <a:p>
            <a:endParaRPr sz="2000"/>
          </a:p>
        </p:txBody>
      </p:sp>
      <p:sp>
        <p:nvSpPr>
          <p:cNvPr id="9" name="Text 7"/>
          <p:cNvSpPr/>
          <p:nvPr/>
        </p:nvSpPr>
        <p:spPr>
          <a:xfrm>
            <a:off x="5550408" y="1728216"/>
            <a:ext cx="1627632" cy="329184"/>
          </a:xfrm>
          <a:prstGeom prst="rect">
            <a:avLst/>
          </a:prstGeom>
          <a:noFill/>
          <a:ln/>
        </p:spPr>
        <p:txBody>
          <a:bodyPr wrap="square" lIns="0" tIns="0" rIns="0" bIns="0" rtlCol="0" anchor="ctr">
            <a:normAutofit/>
          </a:bodyPr>
          <a:lstStyle/>
          <a:p>
            <a:pPr marL="0" indent="0" algn="ctr">
              <a:buNone/>
            </a:pPr>
            <a:r>
              <a:rPr lang="en-US" sz="1400" b="1" dirty="0">
                <a:solidFill>
                  <a:srgbClr val="F4F8FB"/>
                </a:solidFill>
              </a:rPr>
              <a:t>Spike-train input</a:t>
            </a:r>
            <a:endParaRPr lang="en-US" sz="1400" dirty="0"/>
          </a:p>
        </p:txBody>
      </p:sp>
      <p:sp>
        <p:nvSpPr>
          <p:cNvPr id="10" name="Shape 8"/>
          <p:cNvSpPr/>
          <p:nvPr/>
        </p:nvSpPr>
        <p:spPr>
          <a:xfrm>
            <a:off x="7726680" y="1627632"/>
            <a:ext cx="1828800" cy="512064"/>
          </a:xfrm>
          <a:prstGeom prst="roundRect">
            <a:avLst>
              <a:gd name="adj" fmla="val 14286"/>
            </a:avLst>
          </a:prstGeom>
          <a:solidFill>
            <a:srgbClr val="24E1D5">
              <a:alpha val="20000"/>
            </a:srgbClr>
          </a:solidFill>
          <a:ln w="13970">
            <a:solidFill>
              <a:srgbClr val="24E1D5">
                <a:alpha val="90000"/>
              </a:srgbClr>
            </a:solidFill>
            <a:prstDash val="solid"/>
          </a:ln>
        </p:spPr>
        <p:txBody>
          <a:bodyPr/>
          <a:lstStyle/>
          <a:p>
            <a:endParaRPr sz="2000" dirty="0"/>
          </a:p>
        </p:txBody>
      </p:sp>
      <p:sp>
        <p:nvSpPr>
          <p:cNvPr id="11" name="Text 9"/>
          <p:cNvSpPr/>
          <p:nvPr/>
        </p:nvSpPr>
        <p:spPr>
          <a:xfrm>
            <a:off x="7836408" y="1728216"/>
            <a:ext cx="1609344" cy="329184"/>
          </a:xfrm>
          <a:prstGeom prst="rect">
            <a:avLst/>
          </a:prstGeom>
          <a:noFill/>
          <a:ln/>
        </p:spPr>
        <p:txBody>
          <a:bodyPr wrap="square" lIns="0" tIns="0" rIns="0" bIns="0" rtlCol="0" anchor="ctr">
            <a:normAutofit/>
          </a:bodyPr>
          <a:lstStyle/>
          <a:p>
            <a:pPr marL="0" indent="0" algn="ctr">
              <a:buNone/>
            </a:pPr>
            <a:r>
              <a:rPr lang="en-US" sz="1400" b="1" dirty="0" err="1">
                <a:solidFill>
                  <a:srgbClr val="F4F8FB"/>
                </a:solidFill>
              </a:rPr>
              <a:t>Recognise</a:t>
            </a:r>
            <a:r>
              <a:rPr lang="en-US" sz="1400" b="1" dirty="0">
                <a:solidFill>
                  <a:srgbClr val="F4F8FB"/>
                </a:solidFill>
              </a:rPr>
              <a:t> word</a:t>
            </a:r>
            <a:endParaRPr lang="en-US" sz="1400" dirty="0"/>
          </a:p>
        </p:txBody>
      </p:sp>
      <p:sp>
        <p:nvSpPr>
          <p:cNvPr id="12" name="Shape 10"/>
          <p:cNvSpPr/>
          <p:nvPr/>
        </p:nvSpPr>
        <p:spPr>
          <a:xfrm>
            <a:off x="2651760" y="1883664"/>
            <a:ext cx="182880" cy="0"/>
          </a:xfrm>
          <a:prstGeom prst="line">
            <a:avLst/>
          </a:prstGeom>
          <a:noFill/>
          <a:ln w="16510">
            <a:solidFill>
              <a:srgbClr val="8498B2"/>
            </a:solidFill>
            <a:prstDash val="solid"/>
            <a:tailEnd type="triangle"/>
          </a:ln>
        </p:spPr>
        <p:txBody>
          <a:bodyPr/>
          <a:lstStyle/>
          <a:p>
            <a:endParaRPr/>
          </a:p>
        </p:txBody>
      </p:sp>
      <p:sp>
        <p:nvSpPr>
          <p:cNvPr id="13" name="Shape 11"/>
          <p:cNvSpPr/>
          <p:nvPr/>
        </p:nvSpPr>
        <p:spPr>
          <a:xfrm>
            <a:off x="5175504" y="1883664"/>
            <a:ext cx="182880" cy="0"/>
          </a:xfrm>
          <a:prstGeom prst="line">
            <a:avLst/>
          </a:prstGeom>
          <a:noFill/>
          <a:ln w="16510">
            <a:solidFill>
              <a:srgbClr val="8498B2"/>
            </a:solidFill>
            <a:prstDash val="solid"/>
            <a:tailEnd type="triangle"/>
          </a:ln>
        </p:spPr>
        <p:txBody>
          <a:bodyPr/>
          <a:lstStyle/>
          <a:p>
            <a:endParaRPr/>
          </a:p>
        </p:txBody>
      </p:sp>
      <p:sp>
        <p:nvSpPr>
          <p:cNvPr id="14" name="Shape 12"/>
          <p:cNvSpPr/>
          <p:nvPr/>
        </p:nvSpPr>
        <p:spPr>
          <a:xfrm>
            <a:off x="7461504" y="1883664"/>
            <a:ext cx="164592" cy="0"/>
          </a:xfrm>
          <a:prstGeom prst="line">
            <a:avLst/>
          </a:prstGeom>
          <a:noFill/>
          <a:ln w="16510">
            <a:solidFill>
              <a:srgbClr val="8498B2"/>
            </a:solidFill>
            <a:prstDash val="solid"/>
            <a:tailEnd type="triangle"/>
          </a:ln>
        </p:spPr>
        <p:txBody>
          <a:bodyPr/>
          <a:lstStyle/>
          <a:p>
            <a:endParaRPr/>
          </a:p>
        </p:txBody>
      </p:sp>
      <p:pic>
        <p:nvPicPr>
          <p:cNvPr id="15" name="Image 0" descr="/mnt/data/noise_waveform_cropped.png"/>
          <p:cNvPicPr>
            <a:picLocks noChangeAspect="1"/>
          </p:cNvPicPr>
          <p:nvPr/>
        </p:nvPicPr>
        <p:blipFill>
          <a:blip r:embed="rId3"/>
          <a:stretch>
            <a:fillRect/>
          </a:stretch>
        </p:blipFill>
        <p:spPr>
          <a:xfrm>
            <a:off x="868679" y="2331719"/>
            <a:ext cx="9223215" cy="3125645"/>
          </a:xfrm>
          <a:prstGeom prst="rect">
            <a:avLst/>
          </a:prstGeom>
        </p:spPr>
      </p:pic>
      <p:sp>
        <p:nvSpPr>
          <p:cNvPr id="16" name="Shape 13"/>
          <p:cNvSpPr/>
          <p:nvPr/>
        </p:nvSpPr>
        <p:spPr>
          <a:xfrm>
            <a:off x="2651760" y="2331725"/>
            <a:ext cx="1042416" cy="3125639"/>
          </a:xfrm>
          <a:prstGeom prst="rect">
            <a:avLst/>
          </a:prstGeom>
          <a:solidFill>
            <a:srgbClr val="24E1D5">
              <a:alpha val="22000"/>
            </a:srgbClr>
          </a:solidFill>
          <a:ln w="7620">
            <a:solidFill>
              <a:srgbClr val="24E1D5">
                <a:alpha val="30000"/>
              </a:srgbClr>
            </a:solidFill>
            <a:prstDash val="solid"/>
          </a:ln>
        </p:spPr>
        <p:txBody>
          <a:bodyPr/>
          <a:lstStyle/>
          <a:p>
            <a:endParaRPr/>
          </a:p>
        </p:txBody>
      </p:sp>
      <p:sp>
        <p:nvSpPr>
          <p:cNvPr id="17" name="Shape 14"/>
          <p:cNvSpPr/>
          <p:nvPr/>
        </p:nvSpPr>
        <p:spPr>
          <a:xfrm>
            <a:off x="5674610" y="2331718"/>
            <a:ext cx="1041487" cy="3125645"/>
          </a:xfrm>
          <a:prstGeom prst="rect">
            <a:avLst/>
          </a:prstGeom>
          <a:solidFill>
            <a:srgbClr val="FF0000">
              <a:alpha val="22000"/>
            </a:srgbClr>
          </a:solidFill>
          <a:ln w="7620">
            <a:solidFill>
              <a:srgbClr val="24E1D5">
                <a:alpha val="30000"/>
              </a:srgbClr>
            </a:solidFill>
            <a:prstDash val="solid"/>
          </a:ln>
        </p:spPr>
        <p:txBody>
          <a:bodyPr/>
          <a:lstStyle/>
          <a:p>
            <a:endParaRPr dirty="0"/>
          </a:p>
        </p:txBody>
      </p:sp>
      <p:sp>
        <p:nvSpPr>
          <p:cNvPr id="18" name="Shape 15"/>
          <p:cNvSpPr/>
          <p:nvPr/>
        </p:nvSpPr>
        <p:spPr>
          <a:xfrm>
            <a:off x="2378455" y="5541921"/>
            <a:ext cx="1630619" cy="695481"/>
          </a:xfrm>
          <a:prstGeom prst="roundRect">
            <a:avLst>
              <a:gd name="adj" fmla="val 18750"/>
            </a:avLst>
          </a:prstGeom>
          <a:solidFill>
            <a:srgbClr val="24E1D5">
              <a:alpha val="14000"/>
            </a:srgbClr>
          </a:solidFill>
          <a:ln w="12700">
            <a:solidFill>
              <a:srgbClr val="24E1D5">
                <a:alpha val="88000"/>
              </a:srgbClr>
            </a:solidFill>
            <a:prstDash val="solid"/>
          </a:ln>
        </p:spPr>
        <p:txBody>
          <a:bodyPr/>
          <a:lstStyle/>
          <a:p>
            <a:endParaRPr sz="1400"/>
          </a:p>
        </p:txBody>
      </p:sp>
      <p:sp>
        <p:nvSpPr>
          <p:cNvPr id="19" name="Text 16"/>
          <p:cNvSpPr/>
          <p:nvPr/>
        </p:nvSpPr>
        <p:spPr>
          <a:xfrm>
            <a:off x="2495426" y="5667846"/>
            <a:ext cx="1355083" cy="443629"/>
          </a:xfrm>
          <a:prstGeom prst="rect">
            <a:avLst/>
          </a:prstGeom>
          <a:noFill/>
          <a:ln/>
        </p:spPr>
        <p:txBody>
          <a:bodyPr wrap="square" lIns="0" tIns="0" rIns="0" bIns="0" rtlCol="0" anchor="ctr">
            <a:noAutofit/>
          </a:bodyPr>
          <a:lstStyle/>
          <a:p>
            <a:pPr marL="0" indent="0" algn="ctr">
              <a:buNone/>
            </a:pPr>
            <a:r>
              <a:rPr lang="en-US" sz="1400" b="1" dirty="0">
                <a:solidFill>
                  <a:srgbClr val="F4F8FB"/>
                </a:solidFill>
              </a:rPr>
              <a:t>Quiter windows</a:t>
            </a:r>
          </a:p>
          <a:p>
            <a:pPr marL="0" indent="0" algn="ctr">
              <a:buNone/>
            </a:pPr>
            <a:r>
              <a:rPr lang="en-US" sz="1400" b="1" dirty="0">
                <a:solidFill>
                  <a:srgbClr val="F4F8FB"/>
                </a:solidFill>
              </a:rPr>
              <a:t>“Dips”</a:t>
            </a:r>
            <a:endParaRPr lang="en-US" sz="1400" dirty="0"/>
          </a:p>
        </p:txBody>
      </p:sp>
      <p:sp>
        <p:nvSpPr>
          <p:cNvPr id="20" name="Shape 17"/>
          <p:cNvSpPr/>
          <p:nvPr/>
        </p:nvSpPr>
        <p:spPr>
          <a:xfrm>
            <a:off x="5244592" y="5502546"/>
            <a:ext cx="1933448" cy="695481"/>
          </a:xfrm>
          <a:prstGeom prst="roundRect">
            <a:avLst>
              <a:gd name="adj" fmla="val 18750"/>
            </a:avLst>
          </a:prstGeom>
          <a:solidFill>
            <a:srgbClr val="FF615E">
              <a:alpha val="14000"/>
            </a:srgbClr>
          </a:solidFill>
          <a:ln w="12700">
            <a:solidFill>
              <a:srgbClr val="FF615E">
                <a:alpha val="88000"/>
              </a:srgbClr>
            </a:solidFill>
            <a:prstDash val="solid"/>
          </a:ln>
        </p:spPr>
        <p:txBody>
          <a:bodyPr/>
          <a:lstStyle/>
          <a:p>
            <a:endParaRPr sz="1400"/>
          </a:p>
        </p:txBody>
      </p:sp>
      <p:sp>
        <p:nvSpPr>
          <p:cNvPr id="21" name="Text 18"/>
          <p:cNvSpPr/>
          <p:nvPr/>
        </p:nvSpPr>
        <p:spPr>
          <a:xfrm>
            <a:off x="5321808" y="5577840"/>
            <a:ext cx="1747092" cy="507974"/>
          </a:xfrm>
          <a:prstGeom prst="rect">
            <a:avLst/>
          </a:prstGeom>
          <a:noFill/>
          <a:ln/>
        </p:spPr>
        <p:txBody>
          <a:bodyPr wrap="square" lIns="0" tIns="0" rIns="0" bIns="0" rtlCol="0" anchor="ctr">
            <a:noAutofit/>
          </a:bodyPr>
          <a:lstStyle/>
          <a:p>
            <a:pPr marL="0" indent="0" algn="ctr">
              <a:buNone/>
            </a:pPr>
            <a:r>
              <a:rPr lang="en-US" sz="1400" b="1" dirty="0">
                <a:solidFill>
                  <a:srgbClr val="F4F8FB"/>
                </a:solidFill>
              </a:rPr>
              <a:t>Louder windows</a:t>
            </a:r>
          </a:p>
          <a:p>
            <a:pPr marL="0" indent="0" algn="ctr">
              <a:buNone/>
            </a:pPr>
            <a:r>
              <a:rPr lang="en-US" sz="1400" b="1" dirty="0">
                <a:solidFill>
                  <a:srgbClr val="F4F8FB"/>
                </a:solidFill>
              </a:rPr>
              <a:t>“Peaks”</a:t>
            </a:r>
            <a:endParaRPr lang="en-US" sz="1400" dirty="0"/>
          </a:p>
        </p:txBody>
      </p:sp>
      <p:sp>
        <p:nvSpPr>
          <p:cNvPr id="22" name="Shape 19"/>
          <p:cNvSpPr/>
          <p:nvPr/>
        </p:nvSpPr>
        <p:spPr>
          <a:xfrm>
            <a:off x="10139607" y="2606039"/>
            <a:ext cx="1922827" cy="2616597"/>
          </a:xfrm>
          <a:prstGeom prst="roundRect">
            <a:avLst>
              <a:gd name="adj" fmla="val 4865"/>
            </a:avLst>
          </a:prstGeom>
          <a:solidFill>
            <a:srgbClr val="FFC857">
              <a:alpha val="14000"/>
            </a:srgbClr>
          </a:solidFill>
          <a:ln w="12700">
            <a:solidFill>
              <a:srgbClr val="FFC857">
                <a:alpha val="88000"/>
              </a:srgbClr>
            </a:solidFill>
            <a:prstDash val="solid"/>
          </a:ln>
        </p:spPr>
        <p:txBody>
          <a:bodyPr/>
          <a:lstStyle/>
          <a:p>
            <a:endParaRPr/>
          </a:p>
        </p:txBody>
      </p:sp>
      <p:sp>
        <p:nvSpPr>
          <p:cNvPr id="23" name="Text 20"/>
          <p:cNvSpPr/>
          <p:nvPr/>
        </p:nvSpPr>
        <p:spPr>
          <a:xfrm>
            <a:off x="10276114" y="2715767"/>
            <a:ext cx="1674310" cy="2342277"/>
          </a:xfrm>
          <a:prstGeom prst="rect">
            <a:avLst/>
          </a:prstGeom>
          <a:noFill/>
          <a:ln/>
        </p:spPr>
        <p:txBody>
          <a:bodyPr wrap="square" lIns="0" tIns="0" rIns="0" bIns="0" rtlCol="0" anchor="ctr">
            <a:normAutofit/>
          </a:bodyPr>
          <a:lstStyle/>
          <a:p>
            <a:pPr marL="0" indent="0" algn="ctr">
              <a:buNone/>
            </a:pPr>
            <a:r>
              <a:rPr lang="en-US" sz="1600" b="1" dirty="0">
                <a:solidFill>
                  <a:srgbClr val="F4F8FB"/>
                </a:solidFill>
              </a:rPr>
              <a:t>Will the modulatory system allocate processing to moments when sensory evidence is most reliable? And how?</a:t>
            </a:r>
            <a:endParaRPr lang="en-US" sz="1600" dirty="0"/>
          </a:p>
        </p:txBody>
      </p:sp>
      <p:sp>
        <p:nvSpPr>
          <p:cNvPr id="24" name="TextBox 23"/>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07111F"/>
        </a:solidFill>
        <a:effectLst/>
      </p:bgPr>
    </p:bg>
    <p:spTree>
      <p:nvGrpSpPr>
        <p:cNvPr id="1" name=""/>
        <p:cNvGrpSpPr/>
        <p:nvPr/>
      </p:nvGrpSpPr>
      <p:grpSpPr>
        <a:xfrm>
          <a:off x="0" y="0"/>
          <a:ext cx="0" cy="0"/>
          <a:chOff x="0" y="0"/>
          <a:chExt cx="0" cy="0"/>
        </a:xfrm>
      </p:grpSpPr>
      <p:sp>
        <p:nvSpPr>
          <p:cNvPr id="2" name="Text 0"/>
          <p:cNvSpPr/>
          <p:nvPr/>
        </p:nvSpPr>
        <p:spPr>
          <a:xfrm>
            <a:off x="566928" y="365760"/>
            <a:ext cx="10149840" cy="841248"/>
          </a:xfrm>
          <a:prstGeom prst="rect">
            <a:avLst/>
          </a:prstGeom>
          <a:noFill/>
          <a:ln/>
        </p:spPr>
        <p:txBody>
          <a:bodyPr wrap="square" lIns="0" tIns="0" rIns="0" bIns="0" rtlCol="0" anchor="ctr">
            <a:normAutofit/>
          </a:bodyPr>
          <a:lstStyle/>
          <a:p>
            <a:pPr marL="0" indent="0">
              <a:buNone/>
            </a:pPr>
            <a:r>
              <a:rPr lang="en-US" sz="2800" b="1" dirty="0">
                <a:solidFill>
                  <a:srgbClr val="F4F8FB"/>
                </a:solidFill>
                <a:latin typeface="Aptos Display" pitchFamily="34" charset="0"/>
                <a:ea typeface="Aptos Display" pitchFamily="34" charset="-122"/>
                <a:cs typeface="Aptos Display" pitchFamily="34" charset="-120"/>
              </a:rPr>
              <a:t>The largest benefit appears near the failure boundary</a:t>
            </a:r>
            <a:endParaRPr lang="en-US" sz="2800" dirty="0"/>
          </a:p>
        </p:txBody>
      </p:sp>
      <p:sp>
        <p:nvSpPr>
          <p:cNvPr id="3" name="Text 1"/>
          <p:cNvSpPr/>
          <p:nvPr/>
        </p:nvSpPr>
        <p:spPr>
          <a:xfrm>
            <a:off x="585216" y="1280160"/>
            <a:ext cx="10058400" cy="310896"/>
          </a:xfrm>
          <a:prstGeom prst="rect">
            <a:avLst/>
          </a:prstGeom>
          <a:noFill/>
          <a:ln/>
        </p:spPr>
        <p:txBody>
          <a:bodyPr wrap="square" lIns="0" tIns="0" rIns="0" bIns="0" rtlCol="0" anchor="ctr">
            <a:normAutofit/>
          </a:bodyPr>
          <a:lstStyle/>
          <a:p>
            <a:pPr marL="0" indent="0">
              <a:buNone/>
            </a:pPr>
            <a:r>
              <a:rPr lang="en-US" sz="1440" i="1" dirty="0">
                <a:solidFill>
                  <a:srgbClr val="AAB8C8"/>
                </a:solidFill>
              </a:rPr>
              <a:t>Modulation helps most when recognition is possible but unreliable.</a:t>
            </a:r>
            <a:endParaRPr lang="en-US" sz="1440" dirty="0"/>
          </a:p>
        </p:txBody>
      </p:sp>
      <p:sp>
        <p:nvSpPr>
          <p:cNvPr id="28" name="TextBox 27"/>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8</a:t>
            </a:r>
          </a:p>
        </p:txBody>
      </p:sp>
      <p:grpSp>
        <p:nvGrpSpPr>
          <p:cNvPr id="15" name="Group 14">
            <a:extLst>
              <a:ext uri="{FF2B5EF4-FFF2-40B4-BE49-F238E27FC236}">
                <a16:creationId xmlns:a16="http://schemas.microsoft.com/office/drawing/2014/main" id="{DFB25529-3BC7-5D82-454C-775F3EFB45AF}"/>
              </a:ext>
            </a:extLst>
          </p:cNvPr>
          <p:cNvGrpSpPr/>
          <p:nvPr/>
        </p:nvGrpSpPr>
        <p:grpSpPr>
          <a:xfrm>
            <a:off x="1066800" y="2007579"/>
            <a:ext cx="10058399" cy="4038296"/>
            <a:chOff x="585216" y="2231875"/>
            <a:chExt cx="6651263" cy="2686858"/>
          </a:xfrm>
        </p:grpSpPr>
        <p:pic>
          <p:nvPicPr>
            <p:cNvPr id="12" name="Picture 11">
              <a:extLst>
                <a:ext uri="{FF2B5EF4-FFF2-40B4-BE49-F238E27FC236}">
                  <a16:creationId xmlns:a16="http://schemas.microsoft.com/office/drawing/2014/main" id="{829A91C3-C978-86BF-D262-5D1B3AB12DEF}"/>
                </a:ext>
              </a:extLst>
            </p:cNvPr>
            <p:cNvPicPr>
              <a:picLocks noChangeAspect="1"/>
            </p:cNvPicPr>
            <p:nvPr/>
          </p:nvPicPr>
          <p:blipFill>
            <a:blip r:embed="rId3"/>
            <a:stretch>
              <a:fillRect/>
            </a:stretch>
          </p:blipFill>
          <p:spPr>
            <a:xfrm>
              <a:off x="585216" y="2231875"/>
              <a:ext cx="6651263" cy="2686858"/>
            </a:xfrm>
            <a:prstGeom prst="rect">
              <a:avLst/>
            </a:prstGeom>
          </p:spPr>
        </p:pic>
        <p:sp>
          <p:nvSpPr>
            <p:cNvPr id="13" name="Rectangle 12">
              <a:extLst>
                <a:ext uri="{FF2B5EF4-FFF2-40B4-BE49-F238E27FC236}">
                  <a16:creationId xmlns:a16="http://schemas.microsoft.com/office/drawing/2014/main" id="{E64F6DF7-0000-C258-6361-9357CF5BD81A}"/>
                </a:ext>
              </a:extLst>
            </p:cNvPr>
            <p:cNvSpPr/>
            <p:nvPr/>
          </p:nvSpPr>
          <p:spPr>
            <a:xfrm>
              <a:off x="828989" y="2331720"/>
              <a:ext cx="170822" cy="220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813D70-76E1-8201-ACAD-3821EFB76E6D}"/>
                </a:ext>
              </a:extLst>
            </p:cNvPr>
            <p:cNvSpPr/>
            <p:nvPr/>
          </p:nvSpPr>
          <p:spPr>
            <a:xfrm>
              <a:off x="4116475" y="2331720"/>
              <a:ext cx="170822" cy="220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Shape 13">
            <a:extLst>
              <a:ext uri="{FF2B5EF4-FFF2-40B4-BE49-F238E27FC236}">
                <a16:creationId xmlns:a16="http://schemas.microsoft.com/office/drawing/2014/main" id="{C2616674-CF9B-BF3C-5B6D-BBD2E9E16C44}"/>
              </a:ext>
            </a:extLst>
          </p:cNvPr>
          <p:cNvSpPr/>
          <p:nvPr/>
        </p:nvSpPr>
        <p:spPr>
          <a:xfrm>
            <a:off x="8431714" y="2612573"/>
            <a:ext cx="944515" cy="2959000"/>
          </a:xfrm>
          <a:prstGeom prst="rect">
            <a:avLst/>
          </a:prstGeom>
          <a:solidFill>
            <a:srgbClr val="FFC000">
              <a:alpha val="22000"/>
            </a:srgbClr>
          </a:solidFill>
          <a:ln w="7620">
            <a:solidFill>
              <a:srgbClr val="24E1D5">
                <a:alpha val="30000"/>
              </a:srgbClr>
            </a:solidFill>
            <a:prstDash val="solid"/>
          </a:ln>
        </p:spPr>
        <p:txBody>
          <a:bodyPr/>
          <a:lstStyle/>
          <a:p>
            <a:endParaRPr dirty="0"/>
          </a:p>
        </p:txBody>
      </p:sp>
      <p:sp>
        <p:nvSpPr>
          <p:cNvPr id="11" name="Shape 13">
            <a:extLst>
              <a:ext uri="{FF2B5EF4-FFF2-40B4-BE49-F238E27FC236}">
                <a16:creationId xmlns:a16="http://schemas.microsoft.com/office/drawing/2014/main" id="{118EF750-97BE-85D7-6EDE-30F808D8E587}"/>
              </a:ext>
            </a:extLst>
          </p:cNvPr>
          <p:cNvSpPr/>
          <p:nvPr/>
        </p:nvSpPr>
        <p:spPr>
          <a:xfrm>
            <a:off x="3287102" y="2612572"/>
            <a:ext cx="1081698" cy="2959000"/>
          </a:xfrm>
          <a:prstGeom prst="rect">
            <a:avLst/>
          </a:prstGeom>
          <a:solidFill>
            <a:srgbClr val="FFC000">
              <a:alpha val="22000"/>
            </a:srgbClr>
          </a:solidFill>
          <a:ln w="7620">
            <a:solidFill>
              <a:srgbClr val="24E1D5">
                <a:alpha val="30000"/>
              </a:srgbClr>
            </a:solidFill>
            <a:prstDash val="solid"/>
          </a:ln>
        </p:spPr>
        <p:txBody>
          <a:bodyPr/>
          <a:lstStyle/>
          <a:p>
            <a:endParaRPr/>
          </a:p>
        </p:txBody>
      </p:sp>
    </p:spTree>
  </p:cSld>
  <p:clrMapOvr>
    <a:masterClrMapping/>
  </p:clrMapOvr>
  <p:transition spd="med">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The network preferentially processes quieter moments</a:t>
            </a:r>
          </a:p>
        </p:txBody>
      </p:sp>
      <p:sp>
        <p:nvSpPr>
          <p:cNvPr id="5" name="TextBox 4"/>
          <p:cNvSpPr txBox="1"/>
          <p:nvPr/>
        </p:nvSpPr>
        <p:spPr>
          <a:xfrm>
            <a:off x="585216" y="1115568"/>
            <a:ext cx="10149840" cy="310896"/>
          </a:xfrm>
          <a:prstGeom prst="rect">
            <a:avLst/>
          </a:prstGeom>
          <a:noFill/>
        </p:spPr>
        <p:txBody>
          <a:bodyPr wrap="none" lIns="18288" tIns="9144" rIns="18288" bIns="9144">
            <a:spAutoFit/>
          </a:bodyPr>
          <a:lstStyle/>
          <a:p>
            <a:pPr algn="l"/>
            <a:r>
              <a:rPr sz="1600" b="0" i="1">
                <a:solidFill>
                  <a:srgbClr val="AAB8C8"/>
                </a:solidFill>
                <a:latin typeface="Aptos"/>
              </a:rPr>
              <a:t>A dip-listening-like strategy emerges from training.</a:t>
            </a:r>
          </a:p>
        </p:txBody>
      </p:sp>
      <p:sp>
        <p:nvSpPr>
          <p:cNvPr id="12" name="Rounded Rectangle 11"/>
          <p:cNvSpPr/>
          <p:nvPr/>
        </p:nvSpPr>
        <p:spPr>
          <a:xfrm>
            <a:off x="1097280" y="5577840"/>
            <a:ext cx="9738360" cy="530352"/>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Quiet windows carry more useful evidence.
The model learns to increase relative processing during those windows.</a:t>
            </a:r>
          </a:p>
        </p:txBody>
      </p:sp>
      <p:sp>
        <p:nvSpPr>
          <p:cNvPr id="13" name="TextBox 12"/>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9</a:t>
            </a:r>
          </a:p>
        </p:txBody>
      </p:sp>
      <p:pic>
        <p:nvPicPr>
          <p:cNvPr id="16" name="Picture 15">
            <a:extLst>
              <a:ext uri="{FF2B5EF4-FFF2-40B4-BE49-F238E27FC236}">
                <a16:creationId xmlns:a16="http://schemas.microsoft.com/office/drawing/2014/main" id="{7B017AAD-7F4A-388A-3B48-329335C8A3A3}"/>
              </a:ext>
            </a:extLst>
          </p:cNvPr>
          <p:cNvPicPr>
            <a:picLocks noChangeAspect="1"/>
          </p:cNvPicPr>
          <p:nvPr/>
        </p:nvPicPr>
        <p:blipFill>
          <a:blip r:embed="rId3"/>
          <a:stretch>
            <a:fillRect/>
          </a:stretch>
        </p:blipFill>
        <p:spPr>
          <a:xfrm>
            <a:off x="1097280" y="1926067"/>
            <a:ext cx="4287520" cy="3102352"/>
          </a:xfrm>
          <a:prstGeom prst="rect">
            <a:avLst/>
          </a:prstGeom>
        </p:spPr>
      </p:pic>
      <p:pic>
        <p:nvPicPr>
          <p:cNvPr id="8" name="Picture 7">
            <a:extLst>
              <a:ext uri="{FF2B5EF4-FFF2-40B4-BE49-F238E27FC236}">
                <a16:creationId xmlns:a16="http://schemas.microsoft.com/office/drawing/2014/main" id="{C087A758-A14D-35C4-27E5-E68256A10AD1}"/>
              </a:ext>
            </a:extLst>
          </p:cNvPr>
          <p:cNvPicPr>
            <a:picLocks noChangeAspect="1"/>
          </p:cNvPicPr>
          <p:nvPr/>
        </p:nvPicPr>
        <p:blipFill>
          <a:blip r:embed="rId4"/>
          <a:srcRect l="2340"/>
          <a:stretch>
            <a:fillRect/>
          </a:stretch>
        </p:blipFill>
        <p:spPr>
          <a:xfrm>
            <a:off x="6493790" y="1913055"/>
            <a:ext cx="4410520" cy="3225866"/>
          </a:xfrm>
          <a:prstGeom prst="rect">
            <a:avLst/>
          </a:prstGeom>
        </p:spPr>
      </p:pic>
      <p:pic>
        <p:nvPicPr>
          <p:cNvPr id="7" name="Picture 6">
            <a:extLst>
              <a:ext uri="{FF2B5EF4-FFF2-40B4-BE49-F238E27FC236}">
                <a16:creationId xmlns:a16="http://schemas.microsoft.com/office/drawing/2014/main" id="{AA6FF120-4F95-2769-249D-40A15F856995}"/>
              </a:ext>
            </a:extLst>
          </p:cNvPr>
          <p:cNvPicPr>
            <a:picLocks noChangeAspect="1"/>
          </p:cNvPicPr>
          <p:nvPr/>
        </p:nvPicPr>
        <p:blipFill>
          <a:blip r:embed="rId5"/>
          <a:stretch>
            <a:fillRect/>
          </a:stretch>
        </p:blipFill>
        <p:spPr>
          <a:xfrm>
            <a:off x="8381941" y="4815767"/>
            <a:ext cx="1146631" cy="271571"/>
          </a:xfrm>
          <a:prstGeom prst="rect">
            <a:avLst/>
          </a:prstGeom>
        </p:spPr>
      </p:pic>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The strategy is not tied to one memorised waveform</a:t>
            </a:r>
          </a:p>
        </p:txBody>
      </p:sp>
      <p:sp>
        <p:nvSpPr>
          <p:cNvPr id="5" name="TextBox 4"/>
          <p:cNvSpPr txBox="1"/>
          <p:nvPr/>
        </p:nvSpPr>
        <p:spPr>
          <a:xfrm>
            <a:off x="585216" y="1115568"/>
            <a:ext cx="10149840" cy="310896"/>
          </a:xfrm>
          <a:prstGeom prst="rect">
            <a:avLst/>
          </a:prstGeom>
          <a:noFill/>
        </p:spPr>
        <p:txBody>
          <a:bodyPr wrap="none" lIns="18288" tIns="9144" rIns="18288" bIns="9144">
            <a:spAutoFit/>
          </a:bodyPr>
          <a:lstStyle/>
          <a:p>
            <a:pPr algn="l"/>
            <a:r>
              <a:rPr sz="1600" b="0" i="1">
                <a:solidFill>
                  <a:srgbClr val="AAB8C8"/>
                </a:solidFill>
                <a:latin typeface="Aptos"/>
              </a:rPr>
              <a:t>The qualitative behaviour survives changes in the noise structure.</a:t>
            </a:r>
          </a:p>
        </p:txBody>
      </p:sp>
      <p:sp>
        <p:nvSpPr>
          <p:cNvPr id="6" name="Rounded Rectangle 5"/>
          <p:cNvSpPr/>
          <p:nvPr/>
        </p:nvSpPr>
        <p:spPr>
          <a:xfrm>
            <a:off x="868680" y="1828800"/>
            <a:ext cx="2103120" cy="841248"/>
          </a:xfrm>
          <a:prstGeom prst="roundRect">
            <a:avLst/>
          </a:prstGeom>
          <a:solidFill>
            <a:srgbClr val="101F33"/>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Phase</a:t>
            </a:r>
            <a:r>
              <a:rPr sz="1600" b="1" dirty="0">
                <a:solidFill>
                  <a:srgbClr val="F4F8FB"/>
                </a:solidFill>
                <a:latin typeface="Aptos"/>
              </a:rPr>
              <a:t>
</a:t>
            </a:r>
            <a:r>
              <a:rPr lang="en-GB" sz="1600" b="1" dirty="0">
                <a:solidFill>
                  <a:srgbClr val="F4F8FB"/>
                </a:solidFill>
                <a:latin typeface="Aptos"/>
              </a:rPr>
              <a:t>randomised</a:t>
            </a:r>
            <a:endParaRPr sz="1600" b="1" dirty="0">
              <a:solidFill>
                <a:srgbClr val="F4F8FB"/>
              </a:solidFill>
              <a:latin typeface="Aptos"/>
            </a:endParaRPr>
          </a:p>
        </p:txBody>
      </p:sp>
      <p:sp>
        <p:nvSpPr>
          <p:cNvPr id="8" name="Rounded Rectangle 7"/>
          <p:cNvSpPr/>
          <p:nvPr/>
        </p:nvSpPr>
        <p:spPr>
          <a:xfrm>
            <a:off x="7320433" y="1861457"/>
            <a:ext cx="2103120" cy="841248"/>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“Natural” Cafe</a:t>
            </a:r>
            <a:r>
              <a:rPr sz="1600" b="1" dirty="0">
                <a:solidFill>
                  <a:srgbClr val="F4F8FB"/>
                </a:solidFill>
                <a:latin typeface="Aptos"/>
              </a:rPr>
              <a:t>
background</a:t>
            </a:r>
          </a:p>
        </p:txBody>
      </p:sp>
      <p:sp>
        <p:nvSpPr>
          <p:cNvPr id="13" name="TextBox 12"/>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10</a:t>
            </a:r>
          </a:p>
        </p:txBody>
      </p:sp>
      <p:grpSp>
        <p:nvGrpSpPr>
          <p:cNvPr id="18" name="Group 17">
            <a:extLst>
              <a:ext uri="{FF2B5EF4-FFF2-40B4-BE49-F238E27FC236}">
                <a16:creationId xmlns:a16="http://schemas.microsoft.com/office/drawing/2014/main" id="{49969352-3E8D-CF76-2218-59AB01CA8828}"/>
              </a:ext>
            </a:extLst>
          </p:cNvPr>
          <p:cNvGrpSpPr/>
          <p:nvPr/>
        </p:nvGrpSpPr>
        <p:grpSpPr>
          <a:xfrm>
            <a:off x="4668982" y="2946108"/>
            <a:ext cx="7406022" cy="2796324"/>
            <a:chOff x="4668982" y="2946108"/>
            <a:chExt cx="7406022" cy="2796324"/>
          </a:xfrm>
        </p:grpSpPr>
        <p:pic>
          <p:nvPicPr>
            <p:cNvPr id="15" name="Picture 14">
              <a:extLst>
                <a:ext uri="{FF2B5EF4-FFF2-40B4-BE49-F238E27FC236}">
                  <a16:creationId xmlns:a16="http://schemas.microsoft.com/office/drawing/2014/main" id="{A8EA4220-20AA-0061-B020-888AF7E170F6}"/>
                </a:ext>
              </a:extLst>
            </p:cNvPr>
            <p:cNvPicPr>
              <a:picLocks noChangeAspect="1"/>
            </p:cNvPicPr>
            <p:nvPr/>
          </p:nvPicPr>
          <p:blipFill>
            <a:blip r:embed="rId3"/>
            <a:stretch>
              <a:fillRect/>
            </a:stretch>
          </p:blipFill>
          <p:spPr>
            <a:xfrm>
              <a:off x="4668982" y="2946108"/>
              <a:ext cx="7406022" cy="2796324"/>
            </a:xfrm>
            <a:prstGeom prst="rect">
              <a:avLst/>
            </a:prstGeom>
          </p:spPr>
        </p:pic>
        <p:sp>
          <p:nvSpPr>
            <p:cNvPr id="16" name="Rectangle 15">
              <a:extLst>
                <a:ext uri="{FF2B5EF4-FFF2-40B4-BE49-F238E27FC236}">
                  <a16:creationId xmlns:a16="http://schemas.microsoft.com/office/drawing/2014/main" id="{3E33EDA5-EE9E-4413-9635-618374300A43}"/>
                </a:ext>
              </a:extLst>
            </p:cNvPr>
            <p:cNvSpPr/>
            <p:nvPr/>
          </p:nvSpPr>
          <p:spPr>
            <a:xfrm>
              <a:off x="4876800" y="3072384"/>
              <a:ext cx="526473" cy="3566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81D94DA7-09D9-9F30-43EC-0541FE803580}"/>
              </a:ext>
            </a:extLst>
          </p:cNvPr>
          <p:cNvGrpSpPr/>
          <p:nvPr/>
        </p:nvGrpSpPr>
        <p:grpSpPr>
          <a:xfrm>
            <a:off x="320349" y="2946108"/>
            <a:ext cx="3905343" cy="2796317"/>
            <a:chOff x="320349" y="2946108"/>
            <a:chExt cx="3905343" cy="2796317"/>
          </a:xfrm>
        </p:grpSpPr>
        <p:pic>
          <p:nvPicPr>
            <p:cNvPr id="9" name="Picture 8">
              <a:extLst>
                <a:ext uri="{FF2B5EF4-FFF2-40B4-BE49-F238E27FC236}">
                  <a16:creationId xmlns:a16="http://schemas.microsoft.com/office/drawing/2014/main" id="{79403E69-3BCC-E3CF-6C14-28405E6F72E9}"/>
                </a:ext>
              </a:extLst>
            </p:cNvPr>
            <p:cNvPicPr>
              <a:picLocks noChangeAspect="1"/>
            </p:cNvPicPr>
            <p:nvPr/>
          </p:nvPicPr>
          <p:blipFill>
            <a:blip r:embed="rId4"/>
            <a:srcRect l="31640" t="67636" r="34246"/>
            <a:stretch>
              <a:fillRect/>
            </a:stretch>
          </p:blipFill>
          <p:spPr>
            <a:xfrm>
              <a:off x="320349" y="2946108"/>
              <a:ext cx="3905343" cy="2796317"/>
            </a:xfrm>
            <a:prstGeom prst="rect">
              <a:avLst/>
            </a:prstGeom>
          </p:spPr>
        </p:pic>
        <p:sp>
          <p:nvSpPr>
            <p:cNvPr id="10" name="Rectangle 9">
              <a:extLst>
                <a:ext uri="{FF2B5EF4-FFF2-40B4-BE49-F238E27FC236}">
                  <a16:creationId xmlns:a16="http://schemas.microsoft.com/office/drawing/2014/main" id="{CC2700DA-A58A-2F36-DAC3-AF8D993FBA65}"/>
                </a:ext>
              </a:extLst>
            </p:cNvPr>
            <p:cNvSpPr/>
            <p:nvPr/>
          </p:nvSpPr>
          <p:spPr>
            <a:xfrm>
              <a:off x="697424" y="3072384"/>
              <a:ext cx="171256" cy="1846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Biological detail can be added without destroying the effect</a:t>
            </a:r>
          </a:p>
        </p:txBody>
      </p:sp>
      <p:sp>
        <p:nvSpPr>
          <p:cNvPr id="5" name="TextBox 4"/>
          <p:cNvSpPr txBox="1"/>
          <p:nvPr/>
        </p:nvSpPr>
        <p:spPr>
          <a:xfrm>
            <a:off x="585216" y="1115568"/>
            <a:ext cx="10149840" cy="310896"/>
          </a:xfrm>
          <a:prstGeom prst="rect">
            <a:avLst/>
          </a:prstGeom>
          <a:noFill/>
        </p:spPr>
        <p:txBody>
          <a:bodyPr wrap="none" lIns="18288" tIns="9144" rIns="18288" bIns="9144">
            <a:spAutoFit/>
          </a:bodyPr>
          <a:lstStyle/>
          <a:p>
            <a:pPr algn="l"/>
            <a:r>
              <a:rPr sz="1600" b="0" i="1">
                <a:solidFill>
                  <a:srgbClr val="AAB8C8"/>
                </a:solidFill>
                <a:latin typeface="Aptos"/>
              </a:rPr>
              <a:t>The same conclusions survive slower, spatially diffuse and lower-dimensional modulation.</a:t>
            </a:r>
          </a:p>
        </p:txBody>
      </p:sp>
      <p:sp>
        <p:nvSpPr>
          <p:cNvPr id="15" name="Rounded Rectangle 14"/>
          <p:cNvSpPr/>
          <p:nvPr/>
        </p:nvSpPr>
        <p:spPr>
          <a:xfrm>
            <a:off x="2298015" y="5513832"/>
            <a:ext cx="3703320" cy="502920"/>
          </a:xfrm>
          <a:prstGeom prst="roundRect">
            <a:avLst/>
          </a:prstGeom>
          <a:solidFill>
            <a:srgbClr val="101F33"/>
          </a:solidFill>
          <a:ln w="13970">
            <a:solidFill>
              <a:srgbClr val="82F2B4"/>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Biological</a:t>
            </a:r>
            <a:r>
              <a:rPr sz="1600" b="1" dirty="0">
                <a:solidFill>
                  <a:srgbClr val="F4F8FB"/>
                </a:solidFill>
                <a:latin typeface="Aptos"/>
              </a:rPr>
              <a:t> detail is possible to add</a:t>
            </a:r>
          </a:p>
        </p:txBody>
      </p:sp>
      <p:sp>
        <p:nvSpPr>
          <p:cNvPr id="16" name="Rounded Rectangle 15"/>
          <p:cNvSpPr/>
          <p:nvPr/>
        </p:nvSpPr>
        <p:spPr>
          <a:xfrm>
            <a:off x="6229935" y="5513832"/>
            <a:ext cx="3703320" cy="502920"/>
          </a:xfrm>
          <a:prstGeom prst="roundRect">
            <a:avLst/>
          </a:prstGeom>
          <a:solidFill>
            <a:srgbClr val="101F3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T</a:t>
            </a:r>
            <a:r>
              <a:rPr sz="1600" b="1" dirty="0">
                <a:solidFill>
                  <a:srgbClr val="F4F8FB"/>
                </a:solidFill>
                <a:latin typeface="Aptos"/>
              </a:rPr>
              <a:t>he useful computation still survives</a:t>
            </a:r>
          </a:p>
        </p:txBody>
      </p:sp>
      <p:sp>
        <p:nvSpPr>
          <p:cNvPr id="17" name="TextBox 16"/>
          <p:cNvSpPr txBox="1"/>
          <p:nvPr/>
        </p:nvSpPr>
        <p:spPr>
          <a:xfrm>
            <a:off x="1234440" y="6181344"/>
            <a:ext cx="9692640" cy="201168"/>
          </a:xfrm>
          <a:prstGeom prst="rect">
            <a:avLst/>
          </a:prstGeom>
          <a:noFill/>
        </p:spPr>
        <p:txBody>
          <a:bodyPr wrap="none" lIns="18288" tIns="9144" rIns="18288" bIns="9144">
            <a:spAutoFit/>
          </a:bodyPr>
          <a:lstStyle/>
          <a:p>
            <a:pPr algn="ctr"/>
            <a:r>
              <a:rPr sz="1600" b="0" i="0" dirty="0">
                <a:solidFill>
                  <a:srgbClr val="AAB8C8"/>
                </a:solidFill>
                <a:latin typeface="Aptos"/>
              </a:rPr>
              <a:t>These mappings can be learned, or manually chosen if the goal is a specific biological hypothesis.</a:t>
            </a:r>
          </a:p>
        </p:txBody>
      </p:sp>
      <p:sp>
        <p:nvSpPr>
          <p:cNvPr id="18" name="TextBox 17"/>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11</a:t>
            </a:r>
          </a:p>
        </p:txBody>
      </p:sp>
      <p:grpSp>
        <p:nvGrpSpPr>
          <p:cNvPr id="27" name="Group 26">
            <a:extLst>
              <a:ext uri="{FF2B5EF4-FFF2-40B4-BE49-F238E27FC236}">
                <a16:creationId xmlns:a16="http://schemas.microsoft.com/office/drawing/2014/main" id="{C509C429-5C48-C336-C655-435D49C06383}"/>
              </a:ext>
            </a:extLst>
          </p:cNvPr>
          <p:cNvGrpSpPr/>
          <p:nvPr/>
        </p:nvGrpSpPr>
        <p:grpSpPr>
          <a:xfrm>
            <a:off x="124016" y="1620863"/>
            <a:ext cx="3040299" cy="3501558"/>
            <a:chOff x="124016" y="1620863"/>
            <a:chExt cx="3040299" cy="3501558"/>
          </a:xfrm>
        </p:grpSpPr>
        <p:pic>
          <p:nvPicPr>
            <p:cNvPr id="19" name="Picture 18">
              <a:extLst>
                <a:ext uri="{FF2B5EF4-FFF2-40B4-BE49-F238E27FC236}">
                  <a16:creationId xmlns:a16="http://schemas.microsoft.com/office/drawing/2014/main" id="{83364E98-AB0F-ADF6-19A5-25F8DEADCBFE}"/>
                </a:ext>
              </a:extLst>
            </p:cNvPr>
            <p:cNvPicPr>
              <a:picLocks noChangeAspect="1"/>
            </p:cNvPicPr>
            <p:nvPr/>
          </p:nvPicPr>
          <p:blipFill>
            <a:blip r:embed="rId5"/>
            <a:stretch>
              <a:fillRect/>
            </a:stretch>
          </p:blipFill>
          <p:spPr>
            <a:xfrm>
              <a:off x="124016" y="1620863"/>
              <a:ext cx="3040299" cy="3501558"/>
            </a:xfrm>
            <a:prstGeom prst="rect">
              <a:avLst/>
            </a:prstGeom>
          </p:spPr>
        </p:pic>
        <p:sp>
          <p:nvSpPr>
            <p:cNvPr id="21" name="Rectangle 20">
              <a:extLst>
                <a:ext uri="{FF2B5EF4-FFF2-40B4-BE49-F238E27FC236}">
                  <a16:creationId xmlns:a16="http://schemas.microsoft.com/office/drawing/2014/main" id="{0438641E-F229-138A-BF9A-51BB59E5EEC2}"/>
                </a:ext>
              </a:extLst>
            </p:cNvPr>
            <p:cNvSpPr/>
            <p:nvPr/>
          </p:nvSpPr>
          <p:spPr>
            <a:xfrm>
              <a:off x="148243" y="1652224"/>
              <a:ext cx="526473" cy="3566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C550875-7DC7-664C-7BAE-5FED164BC609}"/>
                </a:ext>
              </a:extLst>
            </p:cNvPr>
            <p:cNvSpPr/>
            <p:nvPr/>
          </p:nvSpPr>
          <p:spPr>
            <a:xfrm>
              <a:off x="142304" y="4518534"/>
              <a:ext cx="3022011" cy="3070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Slowest                         Fastest</a:t>
              </a:r>
            </a:p>
          </p:txBody>
        </p:sp>
      </p:grpSp>
      <p:pic>
        <p:nvPicPr>
          <p:cNvPr id="23" name="Picture 22">
            <a:extLst>
              <a:ext uri="{FF2B5EF4-FFF2-40B4-BE49-F238E27FC236}">
                <a16:creationId xmlns:a16="http://schemas.microsoft.com/office/drawing/2014/main" id="{886EF90F-5BB2-DC4B-6077-A911E1CB653E}"/>
              </a:ext>
            </a:extLst>
          </p:cNvPr>
          <p:cNvPicPr>
            <a:picLocks noChangeAspect="1"/>
          </p:cNvPicPr>
          <p:nvPr/>
        </p:nvPicPr>
        <p:blipFill>
          <a:blip r:embed="rId6"/>
          <a:stretch>
            <a:fillRect/>
          </a:stretch>
        </p:blipFill>
        <p:spPr>
          <a:xfrm>
            <a:off x="3519254" y="1650789"/>
            <a:ext cx="4336628" cy="3501558"/>
          </a:xfrm>
          <a:prstGeom prst="rect">
            <a:avLst/>
          </a:prstGeom>
        </p:spPr>
      </p:pic>
      <p:sp>
        <p:nvSpPr>
          <p:cNvPr id="24" name="Rectangle 23">
            <a:extLst>
              <a:ext uri="{FF2B5EF4-FFF2-40B4-BE49-F238E27FC236}">
                <a16:creationId xmlns:a16="http://schemas.microsoft.com/office/drawing/2014/main" id="{C06121A8-F21D-DED6-34C8-C84C12F20474}"/>
              </a:ext>
            </a:extLst>
          </p:cNvPr>
          <p:cNvSpPr/>
          <p:nvPr/>
        </p:nvSpPr>
        <p:spPr>
          <a:xfrm>
            <a:off x="3578086" y="1699048"/>
            <a:ext cx="345875" cy="42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522F587D-8E83-1C85-2EAF-04CDCD62171C}"/>
              </a:ext>
            </a:extLst>
          </p:cNvPr>
          <p:cNvPicPr>
            <a:picLocks noChangeAspect="1"/>
          </p:cNvPicPr>
          <p:nvPr/>
        </p:nvPicPr>
        <p:blipFill>
          <a:blip r:embed="rId7"/>
          <a:stretch>
            <a:fillRect/>
          </a:stretch>
        </p:blipFill>
        <p:spPr>
          <a:xfrm>
            <a:off x="8081595" y="1650789"/>
            <a:ext cx="3986391" cy="3471632"/>
          </a:xfrm>
          <a:prstGeom prst="rect">
            <a:avLst/>
          </a:prstGeom>
        </p:spPr>
      </p:pic>
      <p:sp>
        <p:nvSpPr>
          <p:cNvPr id="28" name="Rectangle 27">
            <a:extLst>
              <a:ext uri="{FF2B5EF4-FFF2-40B4-BE49-F238E27FC236}">
                <a16:creationId xmlns:a16="http://schemas.microsoft.com/office/drawing/2014/main" id="{493E7645-9588-9839-FD43-9F8479D0300D}"/>
              </a:ext>
            </a:extLst>
          </p:cNvPr>
          <p:cNvSpPr/>
          <p:nvPr/>
        </p:nvSpPr>
        <p:spPr>
          <a:xfrm>
            <a:off x="8158045" y="1758265"/>
            <a:ext cx="345875" cy="42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13C34DA2-E56D-0A87-1056-F9F690EF8AFC}"/>
              </a:ext>
            </a:extLst>
          </p:cNvPr>
          <p:cNvPicPr>
            <a:picLocks noChangeAspect="1"/>
          </p:cNvPicPr>
          <p:nvPr/>
        </p:nvPicPr>
        <p:blipFill>
          <a:blip r:embed="rId8"/>
          <a:stretch>
            <a:fillRect/>
          </a:stretch>
        </p:blipFill>
        <p:spPr>
          <a:xfrm>
            <a:off x="3519254" y="1591056"/>
            <a:ext cx="4336629" cy="3520440"/>
          </a:xfrm>
          <a:prstGeom prst="rect">
            <a:avLst/>
          </a:prstGeom>
        </p:spPr>
      </p:pic>
      <p:pic>
        <p:nvPicPr>
          <p:cNvPr id="7" name="diffusion_400ms_slow">
            <a:hlinkClick r:id="" action="ppaction://media"/>
            <a:extLst>
              <a:ext uri="{FF2B5EF4-FFF2-40B4-BE49-F238E27FC236}">
                <a16:creationId xmlns:a16="http://schemas.microsoft.com/office/drawing/2014/main" id="{D5072BFB-509C-0FC0-C5AB-673DB49FAF84}"/>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518404" y="1650053"/>
            <a:ext cx="4225375" cy="3501558"/>
          </a:xfrm>
          <a:prstGeom prst="rect">
            <a:avLst/>
          </a:prstGeom>
        </p:spPr>
      </p:pic>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7"/>
                </p:tgtEl>
              </p:cMediaNode>
            </p:video>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7"/>
                                        </p:tgtEl>
                                      </p:cBhvr>
                                    </p:cmd>
                                  </p:childTnLst>
                                  <p:subTnLst>
                                    <p:set>
                                      <p:cBhvr override="childStyle">
                                        <p:cTn dur="1" fill="hold" display="0" masterRel="sameClick" afterEffect="1">
                                          <p:stCondLst>
                                            <p:cond evt="end" delay="0">
                                              <p:tn val="22"/>
                                            </p:cond>
                                          </p:stCondLst>
                                        </p:cTn>
                                        <p:tgtEl>
                                          <p:spTgt spid="7"/>
                                        </p:tgtEl>
                                        <p:attrNameLst>
                                          <p:attrName>style.visibility</p:attrName>
                                        </p:attrNameLst>
                                      </p:cBhvr>
                                      <p:to>
                                        <p:strVal val="hidden"/>
                                      </p:to>
                                    </p:set>
                                  </p:sub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Modulation also changes how the population uses spikes</a:t>
            </a:r>
          </a:p>
        </p:txBody>
      </p:sp>
      <p:sp>
        <p:nvSpPr>
          <p:cNvPr id="5" name="TextBox 4"/>
          <p:cNvSpPr txBox="1"/>
          <p:nvPr/>
        </p:nvSpPr>
        <p:spPr>
          <a:xfrm>
            <a:off x="585216" y="1115568"/>
            <a:ext cx="10149840" cy="310896"/>
          </a:xfrm>
          <a:prstGeom prst="rect">
            <a:avLst/>
          </a:prstGeom>
          <a:noFill/>
        </p:spPr>
        <p:txBody>
          <a:bodyPr wrap="none" lIns="18288" tIns="9144" rIns="18288" bIns="9144">
            <a:spAutoFit/>
          </a:bodyPr>
          <a:lstStyle/>
          <a:p>
            <a:pPr algn="l"/>
            <a:r>
              <a:rPr sz="1600" b="0" i="1">
                <a:solidFill>
                  <a:srgbClr val="AAB8C8"/>
                </a:solidFill>
                <a:latin typeface="Aptos"/>
              </a:rPr>
              <a:t>Under spike pressure, modulated networks stay sparse but distributed.</a:t>
            </a:r>
          </a:p>
        </p:txBody>
      </p:sp>
      <p:sp>
        <p:nvSpPr>
          <p:cNvPr id="7" name="TextBox 6"/>
          <p:cNvSpPr txBox="1"/>
          <p:nvPr/>
        </p:nvSpPr>
        <p:spPr>
          <a:xfrm>
            <a:off x="1952059" y="1722028"/>
            <a:ext cx="1836272" cy="264688"/>
          </a:xfrm>
          <a:prstGeom prst="rect">
            <a:avLst/>
          </a:prstGeom>
          <a:noFill/>
        </p:spPr>
        <p:txBody>
          <a:bodyPr wrap="square" lIns="18288" tIns="9144" rIns="18288" bIns="9144">
            <a:spAutoFit/>
          </a:bodyPr>
          <a:lstStyle/>
          <a:p>
            <a:pPr algn="ctr"/>
            <a:r>
              <a:rPr lang="en-GB" sz="1600" b="1" dirty="0">
                <a:solidFill>
                  <a:srgbClr val="F4F8FB"/>
                </a:solidFill>
              </a:rPr>
              <a:t>Accuracy  </a:t>
            </a:r>
            <a:r>
              <a:rPr sz="1600" b="1" i="0" dirty="0">
                <a:solidFill>
                  <a:srgbClr val="F4F8FB"/>
                </a:solidFill>
                <a:latin typeface="Aptos"/>
              </a:rPr>
              <a:t>vs spikes</a:t>
            </a:r>
          </a:p>
        </p:txBody>
      </p:sp>
      <p:sp>
        <p:nvSpPr>
          <p:cNvPr id="10" name="TextBox 9"/>
          <p:cNvSpPr txBox="1"/>
          <p:nvPr/>
        </p:nvSpPr>
        <p:spPr>
          <a:xfrm>
            <a:off x="8119392" y="1745689"/>
            <a:ext cx="2235611" cy="264688"/>
          </a:xfrm>
          <a:prstGeom prst="rect">
            <a:avLst/>
          </a:prstGeom>
          <a:noFill/>
        </p:spPr>
        <p:txBody>
          <a:bodyPr wrap="square" lIns="18288" tIns="9144" rIns="18288" bIns="9144">
            <a:spAutoFit/>
          </a:bodyPr>
          <a:lstStyle/>
          <a:p>
            <a:pPr algn="ctr"/>
            <a:r>
              <a:rPr lang="en-GB" sz="1600" b="1" i="0" dirty="0">
                <a:solidFill>
                  <a:srgbClr val="F4F8FB"/>
                </a:solidFill>
                <a:latin typeface="Aptos"/>
              </a:rPr>
              <a:t>% of active</a:t>
            </a:r>
            <a:r>
              <a:rPr sz="1600" b="1" i="0" dirty="0">
                <a:solidFill>
                  <a:srgbClr val="F4F8FB"/>
                </a:solidFill>
                <a:latin typeface="Aptos"/>
              </a:rPr>
              <a:t> neurons</a:t>
            </a:r>
          </a:p>
        </p:txBody>
      </p:sp>
      <p:sp>
        <p:nvSpPr>
          <p:cNvPr id="15" name="Rounded Rectangle 14"/>
          <p:cNvSpPr/>
          <p:nvPr/>
        </p:nvSpPr>
        <p:spPr>
          <a:xfrm>
            <a:off x="1051560" y="5449824"/>
            <a:ext cx="9509760" cy="603504"/>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Same spike budget, different solution: modulation keeps more neurons conditionally engaged.</a:t>
            </a:r>
          </a:p>
        </p:txBody>
      </p:sp>
      <p:sp>
        <p:nvSpPr>
          <p:cNvPr id="16" name="TextBox 15"/>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12</a:t>
            </a:r>
          </a:p>
        </p:txBody>
      </p:sp>
      <p:grpSp>
        <p:nvGrpSpPr>
          <p:cNvPr id="6" name="Group 5">
            <a:extLst>
              <a:ext uri="{FF2B5EF4-FFF2-40B4-BE49-F238E27FC236}">
                <a16:creationId xmlns:a16="http://schemas.microsoft.com/office/drawing/2014/main" id="{C2608D06-6959-699D-6924-596D5304023A}"/>
              </a:ext>
            </a:extLst>
          </p:cNvPr>
          <p:cNvGrpSpPr/>
          <p:nvPr/>
        </p:nvGrpSpPr>
        <p:grpSpPr>
          <a:xfrm>
            <a:off x="677607" y="2370093"/>
            <a:ext cx="4379823" cy="2636634"/>
            <a:chOff x="146999" y="2540806"/>
            <a:chExt cx="3511617" cy="2113978"/>
          </a:xfrm>
        </p:grpSpPr>
        <p:pic>
          <p:nvPicPr>
            <p:cNvPr id="17" name="Picture 16">
              <a:extLst>
                <a:ext uri="{FF2B5EF4-FFF2-40B4-BE49-F238E27FC236}">
                  <a16:creationId xmlns:a16="http://schemas.microsoft.com/office/drawing/2014/main" id="{99DE7ECA-27EA-AD9D-D1D7-C7CB84EB3044}"/>
                </a:ext>
              </a:extLst>
            </p:cNvPr>
            <p:cNvPicPr>
              <a:picLocks noChangeAspect="1"/>
            </p:cNvPicPr>
            <p:nvPr/>
          </p:nvPicPr>
          <p:blipFill>
            <a:blip r:embed="rId3"/>
            <a:stretch>
              <a:fillRect/>
            </a:stretch>
          </p:blipFill>
          <p:spPr>
            <a:xfrm>
              <a:off x="146999" y="2540806"/>
              <a:ext cx="3511617" cy="2113978"/>
            </a:xfrm>
            <a:prstGeom prst="rect">
              <a:avLst/>
            </a:prstGeom>
          </p:spPr>
        </p:pic>
        <p:sp>
          <p:nvSpPr>
            <p:cNvPr id="18" name="Rectangle 17">
              <a:extLst>
                <a:ext uri="{FF2B5EF4-FFF2-40B4-BE49-F238E27FC236}">
                  <a16:creationId xmlns:a16="http://schemas.microsoft.com/office/drawing/2014/main" id="{67DADE7C-0A4C-D9CA-F0AE-E40A13A200B9}"/>
                </a:ext>
              </a:extLst>
            </p:cNvPr>
            <p:cNvSpPr/>
            <p:nvPr/>
          </p:nvSpPr>
          <p:spPr>
            <a:xfrm>
              <a:off x="3382086" y="2545632"/>
              <a:ext cx="276530" cy="3060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9" name="Picture 18">
            <a:extLst>
              <a:ext uri="{FF2B5EF4-FFF2-40B4-BE49-F238E27FC236}">
                <a16:creationId xmlns:a16="http://schemas.microsoft.com/office/drawing/2014/main" id="{DF768527-859A-E7D9-3AE6-B3741D2454AE}"/>
              </a:ext>
            </a:extLst>
          </p:cNvPr>
          <p:cNvPicPr>
            <a:picLocks noChangeAspect="1"/>
          </p:cNvPicPr>
          <p:nvPr/>
        </p:nvPicPr>
        <p:blipFill>
          <a:blip r:embed="rId4"/>
          <a:stretch>
            <a:fillRect/>
          </a:stretch>
        </p:blipFill>
        <p:spPr>
          <a:xfrm>
            <a:off x="6893703" y="2412713"/>
            <a:ext cx="4686990" cy="2609203"/>
          </a:xfrm>
          <a:prstGeom prst="rect">
            <a:avLst/>
          </a:prstGeom>
        </p:spPr>
      </p:pic>
      <p:sp>
        <p:nvSpPr>
          <p:cNvPr id="8" name="TextBox 7">
            <a:extLst>
              <a:ext uri="{FF2B5EF4-FFF2-40B4-BE49-F238E27FC236}">
                <a16:creationId xmlns:a16="http://schemas.microsoft.com/office/drawing/2014/main" id="{36C596D8-002E-FCAA-AB82-0B26311672DE}"/>
              </a:ext>
            </a:extLst>
          </p:cNvPr>
          <p:cNvSpPr txBox="1"/>
          <p:nvPr/>
        </p:nvSpPr>
        <p:spPr>
          <a:xfrm>
            <a:off x="3080226" y="2882297"/>
            <a:ext cx="1632305" cy="400110"/>
          </a:xfrm>
          <a:prstGeom prst="rect">
            <a:avLst/>
          </a:prstGeom>
          <a:noFill/>
        </p:spPr>
        <p:txBody>
          <a:bodyPr wrap="square" rtlCol="0">
            <a:spAutoFit/>
          </a:bodyPr>
          <a:lstStyle/>
          <a:p>
            <a:r>
              <a:rPr lang="en-US" sz="2000" b="1" dirty="0">
                <a:solidFill>
                  <a:schemeClr val="accent2">
                    <a:lumMod val="75000"/>
                  </a:schemeClr>
                </a:solidFill>
              </a:rPr>
              <a:t>Modulated</a:t>
            </a:r>
          </a:p>
        </p:txBody>
      </p:sp>
      <p:sp>
        <p:nvSpPr>
          <p:cNvPr id="9" name="TextBox 8">
            <a:extLst>
              <a:ext uri="{FF2B5EF4-FFF2-40B4-BE49-F238E27FC236}">
                <a16:creationId xmlns:a16="http://schemas.microsoft.com/office/drawing/2014/main" id="{C63365F3-3D60-94DB-A7B7-35127BCE3F94}"/>
              </a:ext>
            </a:extLst>
          </p:cNvPr>
          <p:cNvSpPr txBox="1"/>
          <p:nvPr/>
        </p:nvSpPr>
        <p:spPr>
          <a:xfrm>
            <a:off x="3067742" y="3806535"/>
            <a:ext cx="1783227" cy="400110"/>
          </a:xfrm>
          <a:prstGeom prst="rect">
            <a:avLst/>
          </a:prstGeom>
          <a:noFill/>
        </p:spPr>
        <p:txBody>
          <a:bodyPr wrap="square" rtlCol="0">
            <a:spAutoFit/>
          </a:bodyPr>
          <a:lstStyle/>
          <a:p>
            <a:r>
              <a:rPr lang="en-US" sz="2000" b="1" dirty="0">
                <a:solidFill>
                  <a:srgbClr val="002060"/>
                </a:solidFill>
              </a:rPr>
              <a:t>Unmodulated</a:t>
            </a:r>
          </a:p>
        </p:txBody>
      </p:sp>
      <p:cxnSp>
        <p:nvCxnSpPr>
          <p:cNvPr id="11" name="Straight Arrow Connector 10">
            <a:extLst>
              <a:ext uri="{FF2B5EF4-FFF2-40B4-BE49-F238E27FC236}">
                <a16:creationId xmlns:a16="http://schemas.microsoft.com/office/drawing/2014/main" id="{63748F1D-6B97-95E9-17B0-460FDA4E8577}"/>
              </a:ext>
            </a:extLst>
          </p:cNvPr>
          <p:cNvCxnSpPr>
            <a:cxnSpLocks/>
          </p:cNvCxnSpPr>
          <p:nvPr/>
        </p:nvCxnSpPr>
        <p:spPr>
          <a:xfrm>
            <a:off x="1262505" y="1971449"/>
            <a:ext cx="322046" cy="1222816"/>
          </a:xfrm>
          <a:prstGeom prst="straightConnector1">
            <a:avLst/>
          </a:prstGeom>
          <a:ln w="107950">
            <a:solidFill>
              <a:srgbClr val="FF0000">
                <a:alpha val="68000"/>
              </a:srgb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53FABAE-2F90-34FD-7295-192B03E26962}"/>
              </a:ext>
            </a:extLst>
          </p:cNvPr>
          <p:cNvSpPr txBox="1"/>
          <p:nvPr/>
        </p:nvSpPr>
        <p:spPr>
          <a:xfrm>
            <a:off x="9237197" y="2689449"/>
            <a:ext cx="1632305" cy="400110"/>
          </a:xfrm>
          <a:prstGeom prst="rect">
            <a:avLst/>
          </a:prstGeom>
          <a:noFill/>
        </p:spPr>
        <p:txBody>
          <a:bodyPr wrap="square" rtlCol="0">
            <a:spAutoFit/>
          </a:bodyPr>
          <a:lstStyle/>
          <a:p>
            <a:r>
              <a:rPr lang="en-US" sz="2000" b="1" dirty="0">
                <a:solidFill>
                  <a:schemeClr val="accent2">
                    <a:lumMod val="75000"/>
                  </a:schemeClr>
                </a:solidFill>
              </a:rPr>
              <a:t>Modulated</a:t>
            </a:r>
          </a:p>
        </p:txBody>
      </p:sp>
      <p:sp>
        <p:nvSpPr>
          <p:cNvPr id="25" name="TextBox 24">
            <a:extLst>
              <a:ext uri="{FF2B5EF4-FFF2-40B4-BE49-F238E27FC236}">
                <a16:creationId xmlns:a16="http://schemas.microsoft.com/office/drawing/2014/main" id="{6438CCFD-EFD6-EB6D-CEAE-98C3547E8EEF}"/>
              </a:ext>
            </a:extLst>
          </p:cNvPr>
          <p:cNvSpPr txBox="1"/>
          <p:nvPr/>
        </p:nvSpPr>
        <p:spPr>
          <a:xfrm>
            <a:off x="9738213" y="3228945"/>
            <a:ext cx="1783227" cy="400110"/>
          </a:xfrm>
          <a:prstGeom prst="rect">
            <a:avLst/>
          </a:prstGeom>
          <a:noFill/>
        </p:spPr>
        <p:txBody>
          <a:bodyPr wrap="square" rtlCol="0">
            <a:spAutoFit/>
          </a:bodyPr>
          <a:lstStyle/>
          <a:p>
            <a:r>
              <a:rPr lang="en-US" sz="2000" b="1" dirty="0">
                <a:solidFill>
                  <a:srgbClr val="002060"/>
                </a:solidFill>
              </a:rPr>
              <a:t>Unmodulated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7111F"/>
        </a:solidFill>
        <a:effectLst/>
      </p:bgPr>
    </p:bg>
    <p:spTree>
      <p:nvGrpSpPr>
        <p:cNvPr id="1" name=""/>
        <p:cNvGrpSpPr/>
        <p:nvPr/>
      </p:nvGrpSpPr>
      <p:grpSpPr>
        <a:xfrm>
          <a:off x="0" y="0"/>
          <a:ext cx="0" cy="0"/>
          <a:chOff x="0" y="0"/>
          <a:chExt cx="0" cy="0"/>
        </a:xfrm>
      </p:grpSpPr>
      <p:cxnSp>
        <p:nvCxnSpPr>
          <p:cNvPr id="2" name="Connector 1"/>
          <p:cNvCxnSpPr/>
          <p:nvPr/>
        </p:nvCxnSpPr>
        <p:spPr>
          <a:xfrm>
            <a:off x="411480" y="6547104"/>
            <a:ext cx="11292840" cy="0"/>
          </a:xfrm>
          <a:prstGeom prst="line">
            <a:avLst/>
          </a:prstGeom>
          <a:ln w="10160">
            <a:solidFill>
              <a:srgbClr val="1BDDD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530352" y="6583680"/>
            <a:ext cx="4663440" cy="164592"/>
          </a:xfrm>
          <a:prstGeom prst="rect">
            <a:avLst/>
          </a:prstGeom>
          <a:noFill/>
        </p:spPr>
        <p:txBody>
          <a:bodyPr wrap="none" lIns="18288" tIns="9144" rIns="18288" bIns="9144">
            <a:spAutoFit/>
          </a:bodyPr>
          <a:lstStyle/>
          <a:p>
            <a:pPr algn="l"/>
            <a:r>
              <a:rPr sz="1000" b="0" i="0">
                <a:solidFill>
                  <a:srgbClr val="97A8BF"/>
                </a:solidFill>
                <a:latin typeface="Aptos"/>
              </a:rPr>
              <a:t>Paris Circuit Dynamics 2026 · Oral presentation</a:t>
            </a:r>
          </a:p>
        </p:txBody>
      </p:sp>
      <p:pic>
        <p:nvPicPr>
          <p:cNvPr id="4" name="Picture 3" descr="image.png"/>
          <p:cNvPicPr>
            <a:picLocks noChangeAspect="1"/>
          </p:cNvPicPr>
          <p:nvPr/>
        </p:nvPicPr>
        <p:blipFill>
          <a:blip r:embed="rId3"/>
          <a:stretch>
            <a:fillRect/>
          </a:stretch>
        </p:blipFill>
        <p:spPr>
          <a:xfrm>
            <a:off x="0" y="0"/>
            <a:ext cx="12191695" cy="6858000"/>
          </a:xfrm>
          <a:prstGeom prst="rect">
            <a:avLst/>
          </a:prstGeom>
        </p:spPr>
      </p:pic>
      <p:sp>
        <p:nvSpPr>
          <p:cNvPr id="5" name="TextBox 4"/>
          <p:cNvSpPr txBox="1"/>
          <p:nvPr/>
        </p:nvSpPr>
        <p:spPr>
          <a:xfrm>
            <a:off x="566928" y="384048"/>
            <a:ext cx="10241280" cy="640080"/>
          </a:xfrm>
          <a:prstGeom prst="rect">
            <a:avLst/>
          </a:prstGeom>
          <a:noFill/>
        </p:spPr>
        <p:txBody>
          <a:bodyPr wrap="none" lIns="18288" tIns="9144" rIns="18288" bIns="9144">
            <a:spAutoFit/>
          </a:bodyPr>
          <a:lstStyle/>
          <a:p>
            <a:pPr algn="l"/>
            <a:r>
              <a:rPr sz="2800" b="1" i="0">
                <a:solidFill>
                  <a:srgbClr val="F4F8FB"/>
                </a:solidFill>
                <a:latin typeface="Aptos Display"/>
              </a:rPr>
              <a:t>Take-home: rapid modulation is a dynamic control mechanism</a:t>
            </a:r>
          </a:p>
        </p:txBody>
      </p:sp>
      <p:sp>
        <p:nvSpPr>
          <p:cNvPr id="7" name="Rounded Rectangle 6"/>
          <p:cNvSpPr/>
          <p:nvPr/>
        </p:nvSpPr>
        <p:spPr>
          <a:xfrm>
            <a:off x="868680" y="2148840"/>
            <a:ext cx="502920" cy="502920"/>
          </a:xfrm>
          <a:prstGeom prst="roundRect">
            <a:avLst/>
          </a:prstGeom>
          <a:solidFill>
            <a:srgbClr val="7FD8FF"/>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800" b="1">
                <a:solidFill>
                  <a:srgbClr val="0A1830"/>
                </a:solidFill>
                <a:latin typeface="Aptos"/>
              </a:rPr>
              <a:t>1</a:t>
            </a:r>
          </a:p>
        </p:txBody>
      </p:sp>
      <p:sp>
        <p:nvSpPr>
          <p:cNvPr id="8" name="Rounded Rectangle 7"/>
          <p:cNvSpPr/>
          <p:nvPr/>
        </p:nvSpPr>
        <p:spPr>
          <a:xfrm>
            <a:off x="1554480" y="2057400"/>
            <a:ext cx="4434840" cy="731520"/>
          </a:xfrm>
          <a:prstGeom prst="roundRect">
            <a:avLst/>
          </a:prstGeom>
          <a:solidFill>
            <a:srgbClr val="101F33"/>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Performance increases on tasks</a:t>
            </a:r>
            <a:endParaRPr sz="1600" b="1" dirty="0">
              <a:solidFill>
                <a:srgbClr val="F4F8FB"/>
              </a:solidFill>
              <a:latin typeface="Aptos"/>
            </a:endParaRPr>
          </a:p>
        </p:txBody>
      </p:sp>
      <p:sp>
        <p:nvSpPr>
          <p:cNvPr id="9" name="Rounded Rectangle 8"/>
          <p:cNvSpPr/>
          <p:nvPr/>
        </p:nvSpPr>
        <p:spPr>
          <a:xfrm>
            <a:off x="6263640" y="2148840"/>
            <a:ext cx="502920" cy="502920"/>
          </a:xfrm>
          <a:prstGeom prst="roundRect">
            <a:avLst/>
          </a:prstGeom>
          <a:solidFill>
            <a:srgbClr val="FFC857"/>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800" b="1">
                <a:solidFill>
                  <a:srgbClr val="0A1830"/>
                </a:solidFill>
                <a:latin typeface="Aptos"/>
              </a:rPr>
              <a:t>2</a:t>
            </a:r>
          </a:p>
        </p:txBody>
      </p:sp>
      <p:sp>
        <p:nvSpPr>
          <p:cNvPr id="10" name="Rounded Rectangle 9"/>
          <p:cNvSpPr/>
          <p:nvPr/>
        </p:nvSpPr>
        <p:spPr>
          <a:xfrm>
            <a:off x="6949440" y="2057400"/>
            <a:ext cx="4434840" cy="731520"/>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Dip-listening-like
strategy emerges in noise</a:t>
            </a:r>
          </a:p>
        </p:txBody>
      </p:sp>
      <p:sp>
        <p:nvSpPr>
          <p:cNvPr id="11" name="Rounded Rectangle 10"/>
          <p:cNvSpPr/>
          <p:nvPr/>
        </p:nvSpPr>
        <p:spPr>
          <a:xfrm>
            <a:off x="868680" y="4160520"/>
            <a:ext cx="502920" cy="502920"/>
          </a:xfrm>
          <a:prstGeom prst="roundRect">
            <a:avLst/>
          </a:prstGeom>
          <a:solidFill>
            <a:srgbClr val="24E1D5"/>
          </a:solidFill>
          <a:ln w="13970">
            <a:solidFill>
              <a:srgbClr val="24E1D5"/>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800" b="1">
                <a:solidFill>
                  <a:srgbClr val="0A1830"/>
                </a:solidFill>
                <a:latin typeface="Aptos"/>
              </a:rPr>
              <a:t>3</a:t>
            </a:r>
          </a:p>
        </p:txBody>
      </p:sp>
      <p:sp>
        <p:nvSpPr>
          <p:cNvPr id="12" name="Rounded Rectangle 11"/>
          <p:cNvSpPr/>
          <p:nvPr/>
        </p:nvSpPr>
        <p:spPr>
          <a:xfrm>
            <a:off x="1554480" y="4069080"/>
            <a:ext cx="4434840" cy="731520"/>
          </a:xfrm>
          <a:prstGeom prst="roundRect">
            <a:avLst/>
          </a:prstGeom>
          <a:solidFill>
            <a:srgbClr val="101F33"/>
          </a:solidFill>
          <a:ln w="13970">
            <a:solidFill>
              <a:srgbClr val="24E1D5"/>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a:solidFill>
                  <a:srgbClr val="F4F8FB"/>
                </a:solidFill>
                <a:latin typeface="Aptos"/>
              </a:rPr>
              <a:t>Biological detail
does not erase the effect</a:t>
            </a:r>
          </a:p>
        </p:txBody>
      </p:sp>
      <p:sp>
        <p:nvSpPr>
          <p:cNvPr id="13" name="Rounded Rectangle 12"/>
          <p:cNvSpPr/>
          <p:nvPr/>
        </p:nvSpPr>
        <p:spPr>
          <a:xfrm>
            <a:off x="6263640" y="4160520"/>
            <a:ext cx="502920" cy="502920"/>
          </a:xfrm>
          <a:prstGeom prst="roundRect">
            <a:avLst/>
          </a:prstGeom>
          <a:solidFill>
            <a:srgbClr val="FF5BA8"/>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800" b="1">
                <a:solidFill>
                  <a:srgbClr val="0A1830"/>
                </a:solidFill>
                <a:latin typeface="Aptos"/>
              </a:rPr>
              <a:t>4</a:t>
            </a:r>
          </a:p>
        </p:txBody>
      </p:sp>
      <p:sp>
        <p:nvSpPr>
          <p:cNvPr id="14" name="Rounded Rectangle 13"/>
          <p:cNvSpPr/>
          <p:nvPr/>
        </p:nvSpPr>
        <p:spPr>
          <a:xfrm>
            <a:off x="6949440" y="4069080"/>
            <a:ext cx="4434840" cy="731520"/>
          </a:xfrm>
          <a:prstGeom prst="roundRect">
            <a:avLst/>
          </a:prstGeom>
          <a:solidFill>
            <a:srgbClr val="101F3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sz="1600" b="1" dirty="0">
                <a:solidFill>
                  <a:srgbClr val="F4F8FB"/>
                </a:solidFill>
                <a:latin typeface="Aptos"/>
              </a:rPr>
              <a:t>More spike/neuron efficient</a:t>
            </a:r>
          </a:p>
        </p:txBody>
      </p:sp>
      <p:sp>
        <p:nvSpPr>
          <p:cNvPr id="16" name="TextBox 15"/>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13</a:t>
            </a:r>
          </a:p>
        </p:txBody>
      </p:sp>
      <p:sp>
        <p:nvSpPr>
          <p:cNvPr id="17" name="Rounded Rectangle 16">
            <a:extLst>
              <a:ext uri="{FF2B5EF4-FFF2-40B4-BE49-F238E27FC236}">
                <a16:creationId xmlns:a16="http://schemas.microsoft.com/office/drawing/2014/main" id="{EB3DB08E-E631-E96B-E5B1-A42B0521CD32}"/>
              </a:ext>
            </a:extLst>
          </p:cNvPr>
          <p:cNvSpPr/>
          <p:nvPr/>
        </p:nvSpPr>
        <p:spPr>
          <a:xfrm>
            <a:off x="6949440" y="5137998"/>
            <a:ext cx="4434840" cy="731520"/>
          </a:xfrm>
          <a:prstGeom prst="roundRect">
            <a:avLst/>
          </a:prstGeom>
          <a:solidFill>
            <a:srgbClr val="101F33"/>
          </a:solidFill>
          <a:ln w="13970">
            <a:solidFill>
              <a:srgbClr val="FF5BA8"/>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Suggests: neuromodulation enables metabolically efficient computation</a:t>
            </a:r>
            <a:endParaRPr sz="1600" b="1" dirty="0">
              <a:solidFill>
                <a:srgbClr val="F4F8FB"/>
              </a:solidFill>
              <a:latin typeface="Aptos"/>
            </a:endParaRPr>
          </a:p>
        </p:txBody>
      </p:sp>
      <p:sp>
        <p:nvSpPr>
          <p:cNvPr id="18" name="Rounded Rectangle 17">
            <a:extLst>
              <a:ext uri="{FF2B5EF4-FFF2-40B4-BE49-F238E27FC236}">
                <a16:creationId xmlns:a16="http://schemas.microsoft.com/office/drawing/2014/main" id="{75FAB4FD-8E70-88A6-6149-C41FE49F7AB7}"/>
              </a:ext>
            </a:extLst>
          </p:cNvPr>
          <p:cNvSpPr/>
          <p:nvPr/>
        </p:nvSpPr>
        <p:spPr>
          <a:xfrm>
            <a:off x="6949440" y="2980324"/>
            <a:ext cx="4434840" cy="731520"/>
          </a:xfrm>
          <a:prstGeom prst="roundRect">
            <a:avLst/>
          </a:prstGeom>
          <a:solidFill>
            <a:srgbClr val="101F33"/>
          </a:solidFill>
          <a:ln w="13970">
            <a:solidFill>
              <a:srgbClr val="FFC857"/>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latin typeface="Aptos"/>
              </a:rPr>
              <a:t>Suggests: neuromodulation allows for context dependent processing</a:t>
            </a:r>
            <a:endParaRPr sz="1600" b="1" dirty="0">
              <a:solidFill>
                <a:srgbClr val="F4F8FB"/>
              </a:solidFill>
              <a:latin typeface="Aptos"/>
            </a:endParaRPr>
          </a:p>
        </p:txBody>
      </p:sp>
      <p:sp>
        <p:nvSpPr>
          <p:cNvPr id="19" name="Rounded Rectangle 18">
            <a:extLst>
              <a:ext uri="{FF2B5EF4-FFF2-40B4-BE49-F238E27FC236}">
                <a16:creationId xmlns:a16="http://schemas.microsoft.com/office/drawing/2014/main" id="{0778A492-B895-3C20-5A56-CAFEF897C3D4}"/>
              </a:ext>
            </a:extLst>
          </p:cNvPr>
          <p:cNvSpPr/>
          <p:nvPr/>
        </p:nvSpPr>
        <p:spPr>
          <a:xfrm>
            <a:off x="1554480" y="2980324"/>
            <a:ext cx="4434840" cy="731520"/>
          </a:xfrm>
          <a:prstGeom prst="roundRect">
            <a:avLst/>
          </a:prstGeom>
          <a:solidFill>
            <a:srgbClr val="101F33"/>
          </a:solidFill>
          <a:ln w="13970">
            <a:solidFill>
              <a:srgbClr val="7FD8FF"/>
            </a:solidFill>
          </a:ln>
        </p:spPr>
        <p:style>
          <a:lnRef idx="1">
            <a:schemeClr val="accent1"/>
          </a:lnRef>
          <a:fillRef idx="3">
            <a:schemeClr val="accent1"/>
          </a:fillRef>
          <a:effectRef idx="2">
            <a:schemeClr val="accent1"/>
          </a:effectRef>
          <a:fontRef idx="minor">
            <a:schemeClr val="lt1"/>
          </a:fontRef>
        </p:style>
        <p:txBody>
          <a:bodyPr lIns="73152" tIns="54864" rIns="73152" bIns="54864" rtlCol="0" anchor="ctr"/>
          <a:lstStyle/>
          <a:p>
            <a:pPr algn="ctr"/>
            <a:r>
              <a:rPr lang="en-GB" sz="1600" b="1" dirty="0">
                <a:solidFill>
                  <a:srgbClr val="F4F8FB"/>
                </a:solidFill>
              </a:rPr>
              <a:t>Suggests: neuromodulation increases computational capabilities of a network</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 7"/>
          <p:cNvSpPr/>
          <p:nvPr/>
        </p:nvSpPr>
        <p:spPr>
          <a:xfrm>
            <a:off x="804672" y="932688"/>
            <a:ext cx="4206240" cy="685800"/>
          </a:xfrm>
          <a:prstGeom prst="rect">
            <a:avLst/>
          </a:prstGeom>
          <a:noFill/>
          <a:ln/>
        </p:spPr>
        <p:txBody>
          <a:bodyPr wrap="square" lIns="0" tIns="0" rIns="0" bIns="0" rtlCol="0" anchor="ctr"/>
          <a:lstStyle/>
          <a:p>
            <a:pPr marL="0" indent="0">
              <a:buNone/>
            </a:pPr>
            <a:r>
              <a:rPr lang="en-US" sz="4300" b="1" dirty="0">
                <a:solidFill>
                  <a:srgbClr val="FF5BA8"/>
                </a:solidFill>
              </a:rPr>
              <a:t>Questions?</a:t>
            </a:r>
            <a:endParaRPr lang="en-US" sz="4300" dirty="0"/>
          </a:p>
        </p:txBody>
      </p:sp>
      <p:sp>
        <p:nvSpPr>
          <p:cNvPr id="10" name="Text 8"/>
          <p:cNvSpPr/>
          <p:nvPr/>
        </p:nvSpPr>
        <p:spPr>
          <a:xfrm>
            <a:off x="868680" y="1847088"/>
            <a:ext cx="6355080" cy="731520"/>
          </a:xfrm>
          <a:prstGeom prst="rect">
            <a:avLst/>
          </a:prstGeom>
          <a:noFill/>
          <a:ln/>
        </p:spPr>
        <p:txBody>
          <a:bodyPr wrap="square" lIns="0" tIns="0" rIns="0" bIns="0" rtlCol="0" anchor="ctr">
            <a:normAutofit/>
          </a:bodyPr>
          <a:lstStyle/>
          <a:p>
            <a:pPr marL="0" indent="0">
              <a:buNone/>
            </a:pPr>
            <a:r>
              <a:rPr lang="en-US" sz="1820" b="1" dirty="0">
                <a:solidFill>
                  <a:srgbClr val="F4F8FB"/>
                </a:solidFill>
              </a:rPr>
              <a:t>Rapid neuromodulation enables context-dependent sensory processing in spiking neural circuits</a:t>
            </a:r>
            <a:endParaRPr lang="en-US" sz="1820" dirty="0"/>
          </a:p>
        </p:txBody>
      </p:sp>
      <p:sp>
        <p:nvSpPr>
          <p:cNvPr id="13" name="Text 10"/>
          <p:cNvSpPr/>
          <p:nvPr/>
        </p:nvSpPr>
        <p:spPr>
          <a:xfrm>
            <a:off x="9154870" y="5965144"/>
            <a:ext cx="1920240" cy="228600"/>
          </a:xfrm>
          <a:prstGeom prst="rect">
            <a:avLst/>
          </a:prstGeom>
          <a:noFill/>
          <a:ln/>
        </p:spPr>
        <p:txBody>
          <a:bodyPr wrap="square" lIns="0" tIns="0" rIns="0" bIns="0" rtlCol="0" anchor="ctr"/>
          <a:lstStyle/>
          <a:p>
            <a:pPr marL="0" indent="0" algn="ctr">
              <a:buNone/>
            </a:pPr>
            <a:r>
              <a:rPr lang="en-US" sz="2000" dirty="0">
                <a:solidFill>
                  <a:srgbClr val="F4F8FB"/>
                </a:solidFill>
              </a:rPr>
              <a:t>scan for preprint</a:t>
            </a:r>
            <a:endParaRPr lang="en-US" sz="2000" dirty="0"/>
          </a:p>
        </p:txBody>
      </p:sp>
      <p:sp>
        <p:nvSpPr>
          <p:cNvPr id="14" name="Shape 0">
            <a:extLst>
              <a:ext uri="{FF2B5EF4-FFF2-40B4-BE49-F238E27FC236}">
                <a16:creationId xmlns:a16="http://schemas.microsoft.com/office/drawing/2014/main" id="{AED84CB0-584C-96FD-3642-B4C95E80CF69}"/>
              </a:ext>
            </a:extLst>
          </p:cNvPr>
          <p:cNvSpPr/>
          <p:nvPr/>
        </p:nvSpPr>
        <p:spPr>
          <a:xfrm>
            <a:off x="7040880" y="347472"/>
            <a:ext cx="4434840" cy="896112"/>
          </a:xfrm>
          <a:prstGeom prst="roundRect">
            <a:avLst>
              <a:gd name="adj" fmla="val 10204"/>
            </a:avLst>
          </a:prstGeom>
          <a:solidFill>
            <a:srgbClr val="FFFFFF">
              <a:alpha val="82000"/>
            </a:srgbClr>
          </a:solidFill>
          <a:ln w="10160">
            <a:solidFill>
              <a:srgbClr val="FFFFFF">
                <a:alpha val="58000"/>
              </a:srgbClr>
            </a:solidFill>
            <a:prstDash val="solid"/>
          </a:ln>
        </p:spPr>
        <p:txBody>
          <a:bodyPr/>
          <a:lstStyle/>
          <a:p>
            <a:endParaRPr lang="en-US"/>
          </a:p>
        </p:txBody>
      </p:sp>
      <p:sp>
        <p:nvSpPr>
          <p:cNvPr id="15" name="Shape 3">
            <a:extLst>
              <a:ext uri="{FF2B5EF4-FFF2-40B4-BE49-F238E27FC236}">
                <a16:creationId xmlns:a16="http://schemas.microsoft.com/office/drawing/2014/main" id="{D1140119-1136-30B1-6E37-22D7A1A56638}"/>
              </a:ext>
            </a:extLst>
          </p:cNvPr>
          <p:cNvSpPr/>
          <p:nvPr/>
        </p:nvSpPr>
        <p:spPr>
          <a:xfrm>
            <a:off x="9756648" y="484632"/>
            <a:ext cx="0" cy="530352"/>
          </a:xfrm>
          <a:prstGeom prst="line">
            <a:avLst/>
          </a:prstGeom>
          <a:noFill/>
          <a:ln w="11430">
            <a:solidFill>
              <a:srgbClr val="9BB6D1">
                <a:alpha val="75000"/>
              </a:srgbClr>
            </a:solidFill>
            <a:prstDash val="solid"/>
          </a:ln>
        </p:spPr>
        <p:txBody>
          <a:bodyPr/>
          <a:lstStyle/>
          <a:p>
            <a:endParaRPr lang="en-US"/>
          </a:p>
        </p:txBody>
      </p:sp>
      <p:pic>
        <p:nvPicPr>
          <p:cNvPr id="16" name="Picture 15" descr="File:Imperial College London new logo.png - Wikimedia Commons">
            <a:extLst>
              <a:ext uri="{FF2B5EF4-FFF2-40B4-BE49-F238E27FC236}">
                <a16:creationId xmlns:a16="http://schemas.microsoft.com/office/drawing/2014/main" id="{B90D1789-E687-3A4D-0725-CBD8B86F364E}"/>
              </a:ext>
            </a:extLst>
          </p:cNvPr>
          <p:cNvPicPr>
            <a:picLocks noChangeAspect="1"/>
          </p:cNvPicPr>
          <p:nvPr/>
        </p:nvPicPr>
        <p:blipFill>
          <a:blip r:embed="rId4"/>
          <a:stretch>
            <a:fillRect/>
          </a:stretch>
        </p:blipFill>
        <p:spPr>
          <a:xfrm>
            <a:off x="7215640" y="664256"/>
            <a:ext cx="2390132" cy="262544"/>
          </a:xfrm>
          <a:prstGeom prst="rect">
            <a:avLst/>
          </a:prstGeom>
        </p:spPr>
      </p:pic>
      <p:pic>
        <p:nvPicPr>
          <p:cNvPr id="17" name="Picture 16" descr="Neural Reckoning Group">
            <a:extLst>
              <a:ext uri="{FF2B5EF4-FFF2-40B4-BE49-F238E27FC236}">
                <a16:creationId xmlns:a16="http://schemas.microsoft.com/office/drawing/2014/main" id="{C3AEEFC6-EA1A-6B6D-879F-5012C7196564}"/>
              </a:ext>
            </a:extLst>
          </p:cNvPr>
          <p:cNvPicPr>
            <a:picLocks noChangeAspect="1"/>
          </p:cNvPicPr>
          <p:nvPr/>
        </p:nvPicPr>
        <p:blipFill>
          <a:blip r:embed="rId5"/>
          <a:stretch>
            <a:fillRect/>
          </a:stretch>
        </p:blipFill>
        <p:spPr>
          <a:xfrm>
            <a:off x="9969154" y="457947"/>
            <a:ext cx="1294060" cy="675162"/>
          </a:xfrm>
          <a:prstGeom prst="rect">
            <a:avLst/>
          </a:prstGeom>
        </p:spPr>
      </p:pic>
      <p:sp>
        <p:nvSpPr>
          <p:cNvPr id="18" name="TextBox 17"/>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14</a:t>
            </a:r>
          </a:p>
        </p:txBody>
      </p:sp>
      <p:pic>
        <p:nvPicPr>
          <p:cNvPr id="3" name="Picture 2">
            <a:extLst>
              <a:ext uri="{FF2B5EF4-FFF2-40B4-BE49-F238E27FC236}">
                <a16:creationId xmlns:a16="http://schemas.microsoft.com/office/drawing/2014/main" id="{16960CF0-6B1B-5A12-2F94-20BA2F5D2C31}"/>
              </a:ext>
            </a:extLst>
          </p:cNvPr>
          <p:cNvPicPr>
            <a:picLocks noChangeAspect="1"/>
          </p:cNvPicPr>
          <p:nvPr/>
        </p:nvPicPr>
        <p:blipFill>
          <a:blip r:embed="rId6"/>
          <a:stretch>
            <a:fillRect/>
          </a:stretch>
        </p:blipFill>
        <p:spPr>
          <a:xfrm>
            <a:off x="8501074" y="2578608"/>
            <a:ext cx="3227832" cy="3227832"/>
          </a:xfrm>
          <a:prstGeom prst="rect">
            <a:avLst/>
          </a:prstGeom>
        </p:spPr>
      </p:pic>
      <p:pic>
        <p:nvPicPr>
          <p:cNvPr id="4" name="Picture 3">
            <a:extLst>
              <a:ext uri="{FF2B5EF4-FFF2-40B4-BE49-F238E27FC236}">
                <a16:creationId xmlns:a16="http://schemas.microsoft.com/office/drawing/2014/main" id="{07801776-A68D-DBA3-430F-DF4F427810DB}"/>
              </a:ext>
            </a:extLst>
          </p:cNvPr>
          <p:cNvPicPr>
            <a:picLocks noChangeAspect="1"/>
          </p:cNvPicPr>
          <p:nvPr/>
        </p:nvPicPr>
        <p:blipFill>
          <a:blip r:embed="rId7"/>
          <a:stretch>
            <a:fillRect/>
          </a:stretch>
        </p:blipFill>
        <p:spPr>
          <a:xfrm>
            <a:off x="804672" y="2807208"/>
            <a:ext cx="2574471" cy="2574471"/>
          </a:xfrm>
          <a:prstGeom prst="rect">
            <a:avLst/>
          </a:prstGeom>
        </p:spPr>
      </p:pic>
      <p:sp>
        <p:nvSpPr>
          <p:cNvPr id="6" name="Text 10">
            <a:extLst>
              <a:ext uri="{FF2B5EF4-FFF2-40B4-BE49-F238E27FC236}">
                <a16:creationId xmlns:a16="http://schemas.microsoft.com/office/drawing/2014/main" id="{71091E09-C03C-0533-A962-787B617B5A61}"/>
              </a:ext>
            </a:extLst>
          </p:cNvPr>
          <p:cNvSpPr/>
          <p:nvPr/>
        </p:nvSpPr>
        <p:spPr>
          <a:xfrm>
            <a:off x="804671" y="5610279"/>
            <a:ext cx="2574471" cy="196161"/>
          </a:xfrm>
          <a:prstGeom prst="rect">
            <a:avLst/>
          </a:prstGeom>
          <a:noFill/>
          <a:ln/>
        </p:spPr>
        <p:txBody>
          <a:bodyPr wrap="square" lIns="0" tIns="0" rIns="0" bIns="0" rtlCol="0" anchor="ctr"/>
          <a:lstStyle/>
          <a:p>
            <a:pPr marL="0" indent="0" algn="ctr">
              <a:buNone/>
            </a:pPr>
            <a:r>
              <a:rPr lang="en-US" sz="2000" dirty="0">
                <a:solidFill>
                  <a:srgbClr val="F4F8FB"/>
                </a:solidFill>
              </a:rPr>
              <a:t>Dr Dan Goodman</a:t>
            </a:r>
            <a:endParaRPr lang="en-US" sz="2000" dirty="0"/>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0" y="2523744"/>
            <a:ext cx="12191695" cy="585216"/>
          </a:xfrm>
          <a:prstGeom prst="rect">
            <a:avLst/>
          </a:prstGeom>
          <a:noFill/>
          <a:ln/>
        </p:spPr>
        <p:txBody>
          <a:bodyPr wrap="square" lIns="0" tIns="0" rIns="0" bIns="0" rtlCol="0" anchor="ctr"/>
          <a:lstStyle/>
          <a:p>
            <a:pPr marL="0" indent="0" algn="ctr">
              <a:buNone/>
            </a:pPr>
            <a:r>
              <a:rPr lang="en-US" sz="3400" b="1" dirty="0">
                <a:solidFill>
                  <a:srgbClr val="17233A"/>
                </a:solidFill>
              </a:rPr>
              <a:t>Backup slides</a:t>
            </a:r>
            <a:endParaRPr lang="en-US" sz="3400" dirty="0"/>
          </a:p>
        </p:txBody>
      </p:sp>
      <p:sp>
        <p:nvSpPr>
          <p:cNvPr id="4" name="TextBox 3"/>
          <p:cNvSpPr txBox="1"/>
          <p:nvPr/>
        </p:nvSpPr>
        <p:spPr>
          <a:xfrm>
            <a:off x="11521440" y="6574536"/>
            <a:ext cx="320040" cy="164592"/>
          </a:xfrm>
          <a:prstGeom prst="rect">
            <a:avLst/>
          </a:prstGeom>
          <a:noFill/>
        </p:spPr>
        <p:txBody>
          <a:bodyPr wrap="none" lIns="18288" tIns="9144" rIns="18288" bIns="9144">
            <a:spAutoFit/>
          </a:bodyPr>
          <a:lstStyle/>
          <a:p>
            <a:pPr algn="r"/>
            <a:r>
              <a:rPr sz="1000" b="0" i="0">
                <a:solidFill>
                  <a:srgbClr val="97A8BF"/>
                </a:solidFill>
                <a:latin typeface="Aptos"/>
              </a:rPr>
              <a:t>15</a:t>
            </a:r>
          </a:p>
        </p:txBody>
      </p:sp>
    </p:spTree>
  </p:cSld>
  <p:clrMapOvr>
    <a:masterClrMapping/>
  </p:clrMapOvr>
  <p:transition spd="med">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 y="0"/>
            <a:ext cx="121920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Figure_1_Model_Overview_and_Baseline_Results(2)_backup_full.png"/>
          <p:cNvPicPr>
            <a:picLocks noChangeAspect="1"/>
          </p:cNvPicPr>
          <p:nvPr/>
        </p:nvPicPr>
        <p:blipFill>
          <a:blip r:embed="rId3"/>
          <a:srcRect r="25026"/>
          <a:stretch>
            <a:fillRect/>
          </a:stretch>
        </p:blipFill>
        <p:spPr>
          <a:xfrm>
            <a:off x="3092301" y="164592"/>
            <a:ext cx="6007397" cy="652881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Figure_2_SAM_and_Natural_Noise_Results(2)_backup_full.png"/>
          <p:cNvPicPr>
            <a:picLocks noChangeAspect="1"/>
          </p:cNvPicPr>
          <p:nvPr/>
        </p:nvPicPr>
        <p:blipFill>
          <a:blip r:embed="rId3"/>
          <a:stretch>
            <a:fillRect/>
          </a:stretch>
        </p:blipFill>
        <p:spPr>
          <a:xfrm>
            <a:off x="1939455" y="-1"/>
            <a:ext cx="8313087" cy="685799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017" y="0"/>
            <a:ext cx="121920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Figure_3_SAM_Noise_Analysis(2)_backup_full.png"/>
          <p:cNvPicPr>
            <a:picLocks noChangeAspect="1"/>
          </p:cNvPicPr>
          <p:nvPr/>
        </p:nvPicPr>
        <p:blipFill>
          <a:blip r:embed="rId3"/>
          <a:stretch>
            <a:fillRect/>
          </a:stretch>
        </p:blipFill>
        <p:spPr>
          <a:xfrm>
            <a:off x="1886339" y="-1"/>
            <a:ext cx="8419320" cy="685799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Figure_4_Biologically_Constrained_Modulation(2)_backup_full.png"/>
          <p:cNvPicPr>
            <a:picLocks noChangeAspect="1"/>
          </p:cNvPicPr>
          <p:nvPr/>
        </p:nvPicPr>
        <p:blipFill>
          <a:blip r:embed="rId3"/>
          <a:stretch>
            <a:fillRect/>
          </a:stretch>
        </p:blipFill>
        <p:spPr>
          <a:xfrm>
            <a:off x="2242453" y="164592"/>
            <a:ext cx="7707093" cy="652881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Figure_5_Parameter_Reduction_Analysis(2)_backup_full.png"/>
          <p:cNvPicPr>
            <a:picLocks noChangeAspect="1"/>
          </p:cNvPicPr>
          <p:nvPr/>
        </p:nvPicPr>
        <p:blipFill>
          <a:blip r:embed="rId3"/>
          <a:stretch>
            <a:fillRect/>
          </a:stretch>
        </p:blipFill>
        <p:spPr>
          <a:xfrm>
            <a:off x="1115909" y="164592"/>
            <a:ext cx="9960181" cy="652881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Figure_6_Spike_Reduction_Analysis(1)_backup_full.png"/>
          <p:cNvPicPr>
            <a:picLocks noChangeAspect="1"/>
          </p:cNvPicPr>
          <p:nvPr/>
        </p:nvPicPr>
        <p:blipFill>
          <a:blip r:embed="rId3"/>
          <a:srcRect t="30768"/>
          <a:stretch>
            <a:fillRect/>
          </a:stretch>
        </p:blipFill>
        <p:spPr>
          <a:xfrm>
            <a:off x="606222" y="177845"/>
            <a:ext cx="10740140" cy="668015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12627</TotalTime>
  <Words>2604</Words>
  <Application>Microsoft Macintosh PowerPoint</Application>
  <PresentationFormat>Widescreen</PresentationFormat>
  <Paragraphs>265</Paragraphs>
  <Slides>22</Slides>
  <Notes>22</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Imperial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Rapid neuromodulation enables context-dependent sensory processing in spiking neural circuits</dc:title>
  <dc:subject>Paris Circuit Dynamics 2026 oral talk draft</dc:subject>
  <dc:creator>AbdelQader AlKilany + ChatGPT draft</dc:creator>
  <cp:lastModifiedBy>AlKilany, Abdal Qader</cp:lastModifiedBy>
  <cp:revision>26</cp:revision>
  <dcterms:created xsi:type="dcterms:W3CDTF">2026-09-08T18:59:43Z</dcterms:created>
  <dcterms:modified xsi:type="dcterms:W3CDTF">2026-09-17T19:53:06Z</dcterms:modified>
</cp:coreProperties>
</file>