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4"/>
  </p:sldMasterIdLst>
  <p:notesMasterIdLst>
    <p:notesMasterId r:id="rId20"/>
  </p:notesMasterIdLst>
  <p:sldIdLst>
    <p:sldId id="256" r:id="rId5"/>
    <p:sldId id="257" r:id="rId6"/>
    <p:sldId id="258" r:id="rId7"/>
    <p:sldId id="259" r:id="rId8"/>
    <p:sldId id="260" r:id="rId9"/>
    <p:sldId id="261" r:id="rId10"/>
    <p:sldId id="262" r:id="rId11"/>
    <p:sldId id="263" r:id="rId12"/>
    <p:sldId id="276" r:id="rId13"/>
    <p:sldId id="291" r:id="rId14"/>
    <p:sldId id="292" r:id="rId15"/>
    <p:sldId id="293" r:id="rId16"/>
    <p:sldId id="294" r:id="rId17"/>
    <p:sldId id="302" r:id="rId18"/>
    <p:sldId id="303" r:id="rId19"/>
  </p:sldIdLst>
  <p:sldSz cx="12192000" cy="6858000"/>
  <p:notesSz cx="6858000" cy="9144000"/>
  <p:embeddedFontLst>
    <p:embeddedFont>
      <p:font typeface="Cambria Math" panose="02040503050406030204" pitchFamily="18" charset="0"/>
      <p:regular r:id="rId2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DCC5ED"/>
    <a:srgbClr val="FF5355"/>
    <a:srgbClr val="7D1D9C"/>
    <a:srgbClr val="FF9900"/>
    <a:srgbClr val="7B68EE"/>
    <a:srgbClr val="1CB478"/>
    <a:srgbClr val="929292"/>
    <a:srgbClr val="000080"/>
    <a:srgbClr val="0000C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3FDEB74-6E48-4F76-8423-055C4EE22042}" v="465" dt="2026-06-12T23:34:19.58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0395" autoAdjust="0"/>
  </p:normalViewPr>
  <p:slideViewPr>
    <p:cSldViewPr snapToGrid="0">
      <p:cViewPr varScale="1">
        <p:scale>
          <a:sx n="77" d="100"/>
          <a:sy n="77" d="100"/>
        </p:scale>
        <p:origin x="114" y="57"/>
      </p:cViewPr>
      <p:guideLst/>
    </p:cSldViewPr>
  </p:slideViewPr>
  <p:notesTextViewPr>
    <p:cViewPr>
      <p:scale>
        <a:sx n="3" d="2"/>
        <a:sy n="3" d="2"/>
      </p:scale>
      <p:origin x="0" y="0"/>
    </p:cViewPr>
  </p:notesTextViewPr>
  <p:notesViewPr>
    <p:cSldViewPr snapToGrid="0">
      <p:cViewPr varScale="1">
        <p:scale>
          <a:sx n="85" d="100"/>
          <a:sy n="85" d="100"/>
        </p:scale>
        <p:origin x="388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font" Target="fonts/font1.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oodman, Dan" userId="3856083d-7deb-434e-baee-35426c02f58e" providerId="ADAL" clId="{C97C92AB-C3B2-416F-B493-D5EF17F60F5A}"/>
    <pc:docChg chg="undo custSel addSld delSld modSld">
      <pc:chgData name="Goodman, Dan" userId="3856083d-7deb-434e-baee-35426c02f58e" providerId="ADAL" clId="{C97C92AB-C3B2-416F-B493-D5EF17F60F5A}" dt="2026-06-12T23:34:19.585" v="7887" actId="20577"/>
      <pc:docMkLst>
        <pc:docMk/>
      </pc:docMkLst>
      <pc:sldChg chg="modSp mod">
        <pc:chgData name="Goodman, Dan" userId="3856083d-7deb-434e-baee-35426c02f58e" providerId="ADAL" clId="{C97C92AB-C3B2-416F-B493-D5EF17F60F5A}" dt="2026-06-12T17:14:53.738" v="24" actId="5793"/>
        <pc:sldMkLst>
          <pc:docMk/>
          <pc:sldMk cId="304400715" sldId="256"/>
        </pc:sldMkLst>
        <pc:spChg chg="mod">
          <ac:chgData name="Goodman, Dan" userId="3856083d-7deb-434e-baee-35426c02f58e" providerId="ADAL" clId="{C97C92AB-C3B2-416F-B493-D5EF17F60F5A}" dt="2026-06-12T17:14:53.738" v="24" actId="5793"/>
          <ac:spMkLst>
            <pc:docMk/>
            <pc:sldMk cId="304400715" sldId="256"/>
            <ac:spMk id="2" creationId="{600D58D3-021C-429A-BBEA-917A6E431D9B}"/>
          </ac:spMkLst>
        </pc:spChg>
      </pc:sldChg>
      <pc:sldChg chg="modSp new mod addAnim delAnim modAnim">
        <pc:chgData name="Goodman, Dan" userId="3856083d-7deb-434e-baee-35426c02f58e" providerId="ADAL" clId="{C97C92AB-C3B2-416F-B493-D5EF17F60F5A}" dt="2026-06-12T22:51:55.531" v="7609"/>
        <pc:sldMkLst>
          <pc:docMk/>
          <pc:sldMk cId="2242569128" sldId="257"/>
        </pc:sldMkLst>
        <pc:spChg chg="mod">
          <ac:chgData name="Goodman, Dan" userId="3856083d-7deb-434e-baee-35426c02f58e" providerId="ADAL" clId="{C97C92AB-C3B2-416F-B493-D5EF17F60F5A}" dt="2026-06-12T17:15:14.285" v="56" actId="20577"/>
          <ac:spMkLst>
            <pc:docMk/>
            <pc:sldMk cId="2242569128" sldId="257"/>
            <ac:spMk id="2" creationId="{D5C3AB14-2F69-9B38-2CAB-B800EDC9DA78}"/>
          </ac:spMkLst>
        </pc:spChg>
        <pc:spChg chg="mod">
          <ac:chgData name="Goodman, Dan" userId="3856083d-7deb-434e-baee-35426c02f58e" providerId="ADAL" clId="{C97C92AB-C3B2-416F-B493-D5EF17F60F5A}" dt="2026-06-12T20:04:41.836" v="1186" actId="6549"/>
          <ac:spMkLst>
            <pc:docMk/>
            <pc:sldMk cId="2242569128" sldId="257"/>
            <ac:spMk id="3" creationId="{919AA9C2-0E48-EA9D-2F61-DC36C4255C6A}"/>
          </ac:spMkLst>
        </pc:spChg>
      </pc:sldChg>
      <pc:sldChg chg="modSp new mod addAnim delAnim modAnim">
        <pc:chgData name="Goodman, Dan" userId="3856083d-7deb-434e-baee-35426c02f58e" providerId="ADAL" clId="{C97C92AB-C3B2-416F-B493-D5EF17F60F5A}" dt="2026-06-12T22:52:42.566" v="7612"/>
        <pc:sldMkLst>
          <pc:docMk/>
          <pc:sldMk cId="2647756249" sldId="258"/>
        </pc:sldMkLst>
        <pc:spChg chg="mod">
          <ac:chgData name="Goodman, Dan" userId="3856083d-7deb-434e-baee-35426c02f58e" providerId="ADAL" clId="{C97C92AB-C3B2-416F-B493-D5EF17F60F5A}" dt="2026-06-12T17:24:00.201" v="668" actId="20577"/>
          <ac:spMkLst>
            <pc:docMk/>
            <pc:sldMk cId="2647756249" sldId="258"/>
            <ac:spMk id="2" creationId="{2A07DEDD-D451-1231-44BE-421C86425454}"/>
          </ac:spMkLst>
        </pc:spChg>
        <pc:spChg chg="mod">
          <ac:chgData name="Goodman, Dan" userId="3856083d-7deb-434e-baee-35426c02f58e" providerId="ADAL" clId="{C97C92AB-C3B2-416F-B493-D5EF17F60F5A}" dt="2026-06-12T21:30:01.307" v="3815" actId="113"/>
          <ac:spMkLst>
            <pc:docMk/>
            <pc:sldMk cId="2647756249" sldId="258"/>
            <ac:spMk id="3" creationId="{06E87353-3CA3-EDB4-F09B-1D0DBE9FDA2F}"/>
          </ac:spMkLst>
        </pc:spChg>
      </pc:sldChg>
      <pc:sldChg chg="addSp delSp modSp new mod setBg addAnim delAnim modAnim">
        <pc:chgData name="Goodman, Dan" userId="3856083d-7deb-434e-baee-35426c02f58e" providerId="ADAL" clId="{C97C92AB-C3B2-416F-B493-D5EF17F60F5A}" dt="2026-06-12T22:58:05.391" v="7695" actId="1037"/>
        <pc:sldMkLst>
          <pc:docMk/>
          <pc:sldMk cId="1653373195" sldId="259"/>
        </pc:sldMkLst>
        <pc:spChg chg="mod">
          <ac:chgData name="Goodman, Dan" userId="3856083d-7deb-434e-baee-35426c02f58e" providerId="ADAL" clId="{C97C92AB-C3B2-416F-B493-D5EF17F60F5A}" dt="2026-06-12T20:29:52.069" v="1383" actId="20577"/>
          <ac:spMkLst>
            <pc:docMk/>
            <pc:sldMk cId="1653373195" sldId="259"/>
            <ac:spMk id="2" creationId="{82237363-D110-9657-0C70-A67A8037C8F0}"/>
          </ac:spMkLst>
        </pc:spChg>
        <pc:spChg chg="mod">
          <ac:chgData name="Goodman, Dan" userId="3856083d-7deb-434e-baee-35426c02f58e" providerId="ADAL" clId="{C97C92AB-C3B2-416F-B493-D5EF17F60F5A}" dt="2026-06-12T22:55:17.542" v="7658" actId="207"/>
          <ac:spMkLst>
            <pc:docMk/>
            <pc:sldMk cId="1653373195" sldId="259"/>
            <ac:spMk id="3" creationId="{152D081A-E990-7BFF-931D-891DA5C48399}"/>
          </ac:spMkLst>
        </pc:spChg>
        <pc:spChg chg="add mod">
          <ac:chgData name="Goodman, Dan" userId="3856083d-7deb-434e-baee-35426c02f58e" providerId="ADAL" clId="{C97C92AB-C3B2-416F-B493-D5EF17F60F5A}" dt="2026-06-12T22:55:32.809" v="7677" actId="207"/>
          <ac:spMkLst>
            <pc:docMk/>
            <pc:sldMk cId="1653373195" sldId="259"/>
            <ac:spMk id="4" creationId="{BD32630D-8BD1-3F5B-94BE-20E02495679A}"/>
          </ac:spMkLst>
        </pc:spChg>
        <pc:spChg chg="add del mod">
          <ac:chgData name="Goodman, Dan" userId="3856083d-7deb-434e-baee-35426c02f58e" providerId="ADAL" clId="{C97C92AB-C3B2-416F-B493-D5EF17F60F5A}" dt="2026-06-12T22:54:19.666" v="7627" actId="478"/>
          <ac:spMkLst>
            <pc:docMk/>
            <pc:sldMk cId="1653373195" sldId="259"/>
            <ac:spMk id="8" creationId="{F8C2C29F-F41D-6B7A-678E-582E89DE1344}"/>
          </ac:spMkLst>
        </pc:spChg>
        <pc:picChg chg="add mod">
          <ac:chgData name="Goodman, Dan" userId="3856083d-7deb-434e-baee-35426c02f58e" providerId="ADAL" clId="{C97C92AB-C3B2-416F-B493-D5EF17F60F5A}" dt="2026-06-12T22:58:02.911" v="7689" actId="1036"/>
          <ac:picMkLst>
            <pc:docMk/>
            <pc:sldMk cId="1653373195" sldId="259"/>
            <ac:picMk id="5" creationId="{FA09F3D7-200D-3500-FFA0-6AC574DDD655}"/>
          </ac:picMkLst>
        </pc:picChg>
        <pc:picChg chg="add mod">
          <ac:chgData name="Goodman, Dan" userId="3856083d-7deb-434e-baee-35426c02f58e" providerId="ADAL" clId="{C97C92AB-C3B2-416F-B493-D5EF17F60F5A}" dt="2026-06-12T22:58:05.391" v="7695" actId="1037"/>
          <ac:picMkLst>
            <pc:docMk/>
            <pc:sldMk cId="1653373195" sldId="259"/>
            <ac:picMk id="7" creationId="{21EEDD09-5183-6FB6-BCB1-FF4835F8B687}"/>
          </ac:picMkLst>
        </pc:picChg>
      </pc:sldChg>
      <pc:sldChg chg="addSp modSp new mod addAnim delAnim modAnim">
        <pc:chgData name="Goodman, Dan" userId="3856083d-7deb-434e-baee-35426c02f58e" providerId="ADAL" clId="{C97C92AB-C3B2-416F-B493-D5EF17F60F5A}" dt="2026-06-12T23:18:34.456" v="7827" actId="20577"/>
        <pc:sldMkLst>
          <pc:docMk/>
          <pc:sldMk cId="3382304816" sldId="260"/>
        </pc:sldMkLst>
        <pc:spChg chg="mod">
          <ac:chgData name="Goodman, Dan" userId="3856083d-7deb-434e-baee-35426c02f58e" providerId="ADAL" clId="{C97C92AB-C3B2-416F-B493-D5EF17F60F5A}" dt="2026-06-12T20:40:08.170" v="2188" actId="20577"/>
          <ac:spMkLst>
            <pc:docMk/>
            <pc:sldMk cId="3382304816" sldId="260"/>
            <ac:spMk id="2" creationId="{6926A39E-F20E-E116-898A-8AB8589D0F9E}"/>
          </ac:spMkLst>
        </pc:spChg>
        <pc:spChg chg="mod">
          <ac:chgData name="Goodman, Dan" userId="3856083d-7deb-434e-baee-35426c02f58e" providerId="ADAL" clId="{C97C92AB-C3B2-416F-B493-D5EF17F60F5A}" dt="2026-06-12T23:18:34.456" v="7827" actId="20577"/>
          <ac:spMkLst>
            <pc:docMk/>
            <pc:sldMk cId="3382304816" sldId="260"/>
            <ac:spMk id="3" creationId="{046A80A7-E91A-CB01-2855-66C82B360914}"/>
          </ac:spMkLst>
        </pc:spChg>
        <pc:spChg chg="add mod">
          <ac:chgData name="Goodman, Dan" userId="3856083d-7deb-434e-baee-35426c02f58e" providerId="ADAL" clId="{C97C92AB-C3B2-416F-B493-D5EF17F60F5A}" dt="2026-06-12T21:01:25.596" v="2918" actId="1076"/>
          <ac:spMkLst>
            <pc:docMk/>
            <pc:sldMk cId="3382304816" sldId="260"/>
            <ac:spMk id="4" creationId="{06BBDAD0-FA39-90DC-BF31-B0B23DD7E217}"/>
          </ac:spMkLst>
        </pc:spChg>
        <pc:spChg chg="add mod">
          <ac:chgData name="Goodman, Dan" userId="3856083d-7deb-434e-baee-35426c02f58e" providerId="ADAL" clId="{C97C92AB-C3B2-416F-B493-D5EF17F60F5A}" dt="2026-06-12T20:50:23.637" v="2395" actId="1076"/>
          <ac:spMkLst>
            <pc:docMk/>
            <pc:sldMk cId="3382304816" sldId="260"/>
            <ac:spMk id="5" creationId="{B76D192A-BDA0-2D5C-D971-AE2F53946996}"/>
          </ac:spMkLst>
        </pc:spChg>
        <pc:spChg chg="add mod">
          <ac:chgData name="Goodman, Dan" userId="3856083d-7deb-434e-baee-35426c02f58e" providerId="ADAL" clId="{C97C92AB-C3B2-416F-B493-D5EF17F60F5A}" dt="2026-06-12T20:55:42.074" v="2459" actId="208"/>
          <ac:spMkLst>
            <pc:docMk/>
            <pc:sldMk cId="3382304816" sldId="260"/>
            <ac:spMk id="6" creationId="{62311FC3-AEF6-14F6-BC2B-AAF947A47668}"/>
          </ac:spMkLst>
        </pc:spChg>
        <pc:spChg chg="add mod">
          <ac:chgData name="Goodman, Dan" userId="3856083d-7deb-434e-baee-35426c02f58e" providerId="ADAL" clId="{C97C92AB-C3B2-416F-B493-D5EF17F60F5A}" dt="2026-06-12T20:54:11.119" v="2406" actId="1076"/>
          <ac:spMkLst>
            <pc:docMk/>
            <pc:sldMk cId="3382304816" sldId="260"/>
            <ac:spMk id="7" creationId="{D0C43634-D596-AB30-7FCF-DF0B7EF5B310}"/>
          </ac:spMkLst>
        </pc:spChg>
        <pc:spChg chg="add mod">
          <ac:chgData name="Goodman, Dan" userId="3856083d-7deb-434e-baee-35426c02f58e" providerId="ADAL" clId="{C97C92AB-C3B2-416F-B493-D5EF17F60F5A}" dt="2026-06-12T20:56:51.553" v="2540" actId="1076"/>
          <ac:spMkLst>
            <pc:docMk/>
            <pc:sldMk cId="3382304816" sldId="260"/>
            <ac:spMk id="12" creationId="{BF834C80-6E9A-F9F4-5BFA-D0D3A464637E}"/>
          </ac:spMkLst>
        </pc:spChg>
        <pc:spChg chg="add mod">
          <ac:chgData name="Goodman, Dan" userId="3856083d-7deb-434e-baee-35426c02f58e" providerId="ADAL" clId="{C97C92AB-C3B2-416F-B493-D5EF17F60F5A}" dt="2026-06-12T20:56:37.801" v="2523" actId="207"/>
          <ac:spMkLst>
            <pc:docMk/>
            <pc:sldMk cId="3382304816" sldId="260"/>
            <ac:spMk id="13" creationId="{F0EF0F57-F651-E3EA-27AA-FBA80F15047D}"/>
          </ac:spMkLst>
        </pc:spChg>
        <pc:spChg chg="add mod">
          <ac:chgData name="Goodman, Dan" userId="3856083d-7deb-434e-baee-35426c02f58e" providerId="ADAL" clId="{C97C92AB-C3B2-416F-B493-D5EF17F60F5A}" dt="2026-06-12T20:57:45.885" v="2563" actId="1076"/>
          <ac:spMkLst>
            <pc:docMk/>
            <pc:sldMk cId="3382304816" sldId="260"/>
            <ac:spMk id="19" creationId="{21CB23A7-7390-033A-2D50-34A1B575A382}"/>
          </ac:spMkLst>
        </pc:spChg>
        <pc:spChg chg="add mod">
          <ac:chgData name="Goodman, Dan" userId="3856083d-7deb-434e-baee-35426c02f58e" providerId="ADAL" clId="{C97C92AB-C3B2-416F-B493-D5EF17F60F5A}" dt="2026-06-12T21:01:31.657" v="2919" actId="1076"/>
          <ac:spMkLst>
            <pc:docMk/>
            <pc:sldMk cId="3382304816" sldId="260"/>
            <ac:spMk id="20" creationId="{98FC3AC6-694D-C15F-706C-04DB7098A1AE}"/>
          </ac:spMkLst>
        </pc:spChg>
        <pc:spChg chg="add mod">
          <ac:chgData name="Goodman, Dan" userId="3856083d-7deb-434e-baee-35426c02f58e" providerId="ADAL" clId="{C97C92AB-C3B2-416F-B493-D5EF17F60F5A}" dt="2026-06-12T21:01:53.172" v="2931" actId="1076"/>
          <ac:spMkLst>
            <pc:docMk/>
            <pc:sldMk cId="3382304816" sldId="260"/>
            <ac:spMk id="21" creationId="{C5C3B47D-A34D-D5C4-7D08-4F0116F0CF96}"/>
          </ac:spMkLst>
        </pc:spChg>
        <pc:spChg chg="add mod">
          <ac:chgData name="Goodman, Dan" userId="3856083d-7deb-434e-baee-35426c02f58e" providerId="ADAL" clId="{C97C92AB-C3B2-416F-B493-D5EF17F60F5A}" dt="2026-06-12T21:07:14.632" v="3240" actId="693"/>
          <ac:spMkLst>
            <pc:docMk/>
            <pc:sldMk cId="3382304816" sldId="260"/>
            <ac:spMk id="22" creationId="{DB3B0A58-618F-E383-058E-30C860DB1E80}"/>
          </ac:spMkLst>
        </pc:spChg>
        <pc:spChg chg="add mod">
          <ac:chgData name="Goodman, Dan" userId="3856083d-7deb-434e-baee-35426c02f58e" providerId="ADAL" clId="{C97C92AB-C3B2-416F-B493-D5EF17F60F5A}" dt="2026-06-12T21:08:15.267" v="3258" actId="1076"/>
          <ac:spMkLst>
            <pc:docMk/>
            <pc:sldMk cId="3382304816" sldId="260"/>
            <ac:spMk id="23" creationId="{67938E56-1520-B87A-3D22-AF5BA0C0B41F}"/>
          </ac:spMkLst>
        </pc:spChg>
        <pc:cxnChg chg="add mod">
          <ac:chgData name="Goodman, Dan" userId="3856083d-7deb-434e-baee-35426c02f58e" providerId="ADAL" clId="{C97C92AB-C3B2-416F-B493-D5EF17F60F5A}" dt="2026-06-12T20:56:58.714" v="2542" actId="14100"/>
          <ac:cxnSpMkLst>
            <pc:docMk/>
            <pc:sldMk cId="3382304816" sldId="260"/>
            <ac:cxnSpMk id="9" creationId="{04BD68DD-1048-C7A6-EB72-897E89951D95}"/>
          </ac:cxnSpMkLst>
        </pc:cxnChg>
        <pc:cxnChg chg="add mod">
          <ac:chgData name="Goodman, Dan" userId="3856083d-7deb-434e-baee-35426c02f58e" providerId="ADAL" clId="{C97C92AB-C3B2-416F-B493-D5EF17F60F5A}" dt="2026-06-12T20:57:27.583" v="2544" actId="1582"/>
          <ac:cxnSpMkLst>
            <pc:docMk/>
            <pc:sldMk cId="3382304816" sldId="260"/>
            <ac:cxnSpMk id="18" creationId="{0C250AD0-51BA-7279-C9C3-B4D69AB8F001}"/>
          </ac:cxnSpMkLst>
        </pc:cxnChg>
      </pc:sldChg>
      <pc:sldChg chg="addSp delSp modSp new mod addAnim delAnim modAnim">
        <pc:chgData name="Goodman, Dan" userId="3856083d-7deb-434e-baee-35426c02f58e" providerId="ADAL" clId="{C97C92AB-C3B2-416F-B493-D5EF17F60F5A}" dt="2026-06-12T23:04:15.064" v="7782" actId="1076"/>
        <pc:sldMkLst>
          <pc:docMk/>
          <pc:sldMk cId="2122211250" sldId="261"/>
        </pc:sldMkLst>
        <pc:spChg chg="mod">
          <ac:chgData name="Goodman, Dan" userId="3856083d-7deb-434e-baee-35426c02f58e" providerId="ADAL" clId="{C97C92AB-C3B2-416F-B493-D5EF17F60F5A}" dt="2026-06-12T21:13:30.559" v="3304" actId="20577"/>
          <ac:spMkLst>
            <pc:docMk/>
            <pc:sldMk cId="2122211250" sldId="261"/>
            <ac:spMk id="2" creationId="{4484440E-E2D4-4887-7EE8-CAA548075BCA}"/>
          </ac:spMkLst>
        </pc:spChg>
        <pc:spChg chg="mod">
          <ac:chgData name="Goodman, Dan" userId="3856083d-7deb-434e-baee-35426c02f58e" providerId="ADAL" clId="{C97C92AB-C3B2-416F-B493-D5EF17F60F5A}" dt="2026-06-12T21:31:04.963" v="3817" actId="20577"/>
          <ac:spMkLst>
            <pc:docMk/>
            <pc:sldMk cId="2122211250" sldId="261"/>
            <ac:spMk id="3" creationId="{DFEB0E97-C54C-0B48-BA51-F7C0BF9D2C10}"/>
          </ac:spMkLst>
        </pc:spChg>
        <pc:spChg chg="add mod">
          <ac:chgData name="Goodman, Dan" userId="3856083d-7deb-434e-baee-35426c02f58e" providerId="ADAL" clId="{C97C92AB-C3B2-416F-B493-D5EF17F60F5A}" dt="2026-06-12T23:02:36.260" v="7717" actId="164"/>
          <ac:spMkLst>
            <pc:docMk/>
            <pc:sldMk cId="2122211250" sldId="261"/>
            <ac:spMk id="10" creationId="{35254759-3262-6CA7-1867-37A9A0AEAD60}"/>
          </ac:spMkLst>
        </pc:spChg>
        <pc:spChg chg="add mod">
          <ac:chgData name="Goodman, Dan" userId="3856083d-7deb-434e-baee-35426c02f58e" providerId="ADAL" clId="{C97C92AB-C3B2-416F-B493-D5EF17F60F5A}" dt="2026-06-12T23:02:36.260" v="7717" actId="164"/>
          <ac:spMkLst>
            <pc:docMk/>
            <pc:sldMk cId="2122211250" sldId="261"/>
            <ac:spMk id="13" creationId="{A6AAC6A5-ECEC-951E-C763-EA177ACD953C}"/>
          </ac:spMkLst>
        </pc:spChg>
        <pc:spChg chg="add mod">
          <ac:chgData name="Goodman, Dan" userId="3856083d-7deb-434e-baee-35426c02f58e" providerId="ADAL" clId="{C97C92AB-C3B2-416F-B493-D5EF17F60F5A}" dt="2026-06-12T23:02:36.260" v="7717" actId="164"/>
          <ac:spMkLst>
            <pc:docMk/>
            <pc:sldMk cId="2122211250" sldId="261"/>
            <ac:spMk id="17" creationId="{5995A896-C030-2668-6C09-F8EB333F8E24}"/>
          </ac:spMkLst>
        </pc:spChg>
        <pc:spChg chg="add mod">
          <ac:chgData name="Goodman, Dan" userId="3856083d-7deb-434e-baee-35426c02f58e" providerId="ADAL" clId="{C97C92AB-C3B2-416F-B493-D5EF17F60F5A}" dt="2026-06-12T23:04:15.064" v="7782" actId="1076"/>
          <ac:spMkLst>
            <pc:docMk/>
            <pc:sldMk cId="2122211250" sldId="261"/>
            <ac:spMk id="18" creationId="{4D2D27E6-C0FD-2E60-1089-57ADCF870BCC}"/>
          </ac:spMkLst>
        </pc:spChg>
        <pc:grpChg chg="add mod">
          <ac:chgData name="Goodman, Dan" userId="3856083d-7deb-434e-baee-35426c02f58e" providerId="ADAL" clId="{C97C92AB-C3B2-416F-B493-D5EF17F60F5A}" dt="2026-06-12T23:02:36.260" v="7717" actId="164"/>
          <ac:grpSpMkLst>
            <pc:docMk/>
            <pc:sldMk cId="2122211250" sldId="261"/>
            <ac:grpSpMk id="19" creationId="{B1C7B60F-C5E0-2713-F9DD-66AD106F6F63}"/>
          </ac:grpSpMkLst>
        </pc:grpChg>
        <pc:picChg chg="add del mod">
          <ac:chgData name="Goodman, Dan" userId="3856083d-7deb-434e-baee-35426c02f58e" providerId="ADAL" clId="{C97C92AB-C3B2-416F-B493-D5EF17F60F5A}" dt="2026-06-12T21:15:47.315" v="3395" actId="478"/>
          <ac:picMkLst>
            <pc:docMk/>
            <pc:sldMk cId="2122211250" sldId="261"/>
            <ac:picMk id="5" creationId="{A953884E-353A-6B2E-0AF3-E3D769EDF9CC}"/>
          </ac:picMkLst>
        </pc:picChg>
        <pc:picChg chg="add mod">
          <ac:chgData name="Goodman, Dan" userId="3856083d-7deb-434e-baee-35426c02f58e" providerId="ADAL" clId="{C97C92AB-C3B2-416F-B493-D5EF17F60F5A}" dt="2026-06-12T21:30:42.040" v="3816" actId="14100"/>
          <ac:picMkLst>
            <pc:docMk/>
            <pc:sldMk cId="2122211250" sldId="261"/>
            <ac:picMk id="7" creationId="{72A57590-5C75-59C6-0899-AF88628F65BA}"/>
          </ac:picMkLst>
        </pc:picChg>
        <pc:picChg chg="add mod">
          <ac:chgData name="Goodman, Dan" userId="3856083d-7deb-434e-baee-35426c02f58e" providerId="ADAL" clId="{C97C92AB-C3B2-416F-B493-D5EF17F60F5A}" dt="2026-06-12T23:02:36.260" v="7717" actId="164"/>
          <ac:picMkLst>
            <pc:docMk/>
            <pc:sldMk cId="2122211250" sldId="261"/>
            <ac:picMk id="9" creationId="{DF172B4A-4EFD-00C5-DAEA-284B0279AE0C}"/>
          </ac:picMkLst>
        </pc:picChg>
        <pc:cxnChg chg="add mod">
          <ac:chgData name="Goodman, Dan" userId="3856083d-7deb-434e-baee-35426c02f58e" providerId="ADAL" clId="{C97C92AB-C3B2-416F-B493-D5EF17F60F5A}" dt="2026-06-12T23:02:36.260" v="7717" actId="164"/>
          <ac:cxnSpMkLst>
            <pc:docMk/>
            <pc:sldMk cId="2122211250" sldId="261"/>
            <ac:cxnSpMk id="12" creationId="{13F28A97-0816-16B5-7C69-44567893DD57}"/>
          </ac:cxnSpMkLst>
        </pc:cxnChg>
        <pc:cxnChg chg="add mod">
          <ac:chgData name="Goodman, Dan" userId="3856083d-7deb-434e-baee-35426c02f58e" providerId="ADAL" clId="{C97C92AB-C3B2-416F-B493-D5EF17F60F5A}" dt="2026-06-12T23:02:36.260" v="7717" actId="164"/>
          <ac:cxnSpMkLst>
            <pc:docMk/>
            <pc:sldMk cId="2122211250" sldId="261"/>
            <ac:cxnSpMk id="15" creationId="{CF546631-6955-00DF-6808-044A2A433DD3}"/>
          </ac:cxnSpMkLst>
        </pc:cxnChg>
      </pc:sldChg>
      <pc:sldChg chg="addSp modSp new mod addAnim delAnim modAnim">
        <pc:chgData name="Goodman, Dan" userId="3856083d-7deb-434e-baee-35426c02f58e" providerId="ADAL" clId="{C97C92AB-C3B2-416F-B493-D5EF17F60F5A}" dt="2026-06-12T23:05:14.712" v="7785"/>
        <pc:sldMkLst>
          <pc:docMk/>
          <pc:sldMk cId="2192206169" sldId="262"/>
        </pc:sldMkLst>
        <pc:spChg chg="mod">
          <ac:chgData name="Goodman, Dan" userId="3856083d-7deb-434e-baee-35426c02f58e" providerId="ADAL" clId="{C97C92AB-C3B2-416F-B493-D5EF17F60F5A}" dt="2026-06-12T21:31:43.813" v="3877" actId="20577"/>
          <ac:spMkLst>
            <pc:docMk/>
            <pc:sldMk cId="2192206169" sldId="262"/>
            <ac:spMk id="2" creationId="{73C640DA-0AA4-E0DA-CC8C-B333CEF72155}"/>
          </ac:spMkLst>
        </pc:spChg>
        <pc:spChg chg="mod">
          <ac:chgData name="Goodman, Dan" userId="3856083d-7deb-434e-baee-35426c02f58e" providerId="ADAL" clId="{C97C92AB-C3B2-416F-B493-D5EF17F60F5A}" dt="2026-06-12T22:00:08.623" v="4963" actId="207"/>
          <ac:spMkLst>
            <pc:docMk/>
            <pc:sldMk cId="2192206169" sldId="262"/>
            <ac:spMk id="3" creationId="{C8C0C33F-24E9-833D-F546-CA4D9478916B}"/>
          </ac:spMkLst>
        </pc:spChg>
        <pc:spChg chg="add mod">
          <ac:chgData name="Goodman, Dan" userId="3856083d-7deb-434e-baee-35426c02f58e" providerId="ADAL" clId="{C97C92AB-C3B2-416F-B493-D5EF17F60F5A}" dt="2026-06-12T21:50:28.181" v="4880" actId="1076"/>
          <ac:spMkLst>
            <pc:docMk/>
            <pc:sldMk cId="2192206169" sldId="262"/>
            <ac:spMk id="4" creationId="{38D67C04-60E2-7DEA-0AAC-53EDC317ADF9}"/>
          </ac:spMkLst>
        </pc:spChg>
      </pc:sldChg>
      <pc:sldChg chg="modSp new mod addAnim delAnim modAnim">
        <pc:chgData name="Goodman, Dan" userId="3856083d-7deb-434e-baee-35426c02f58e" providerId="ADAL" clId="{C97C92AB-C3B2-416F-B493-D5EF17F60F5A}" dt="2026-06-12T23:24:07.527" v="7828"/>
        <pc:sldMkLst>
          <pc:docMk/>
          <pc:sldMk cId="2961667836" sldId="263"/>
        </pc:sldMkLst>
        <pc:spChg chg="mod">
          <ac:chgData name="Goodman, Dan" userId="3856083d-7deb-434e-baee-35426c02f58e" providerId="ADAL" clId="{C97C92AB-C3B2-416F-B493-D5EF17F60F5A}" dt="2026-06-12T22:00:51.278" v="5016" actId="20577"/>
          <ac:spMkLst>
            <pc:docMk/>
            <pc:sldMk cId="2961667836" sldId="263"/>
            <ac:spMk id="2" creationId="{93685626-689A-B5FC-0204-293F16D6FF32}"/>
          </ac:spMkLst>
        </pc:spChg>
        <pc:spChg chg="mod">
          <ac:chgData name="Goodman, Dan" userId="3856083d-7deb-434e-baee-35426c02f58e" providerId="ADAL" clId="{C97C92AB-C3B2-416F-B493-D5EF17F60F5A}" dt="2026-06-12T22:11:03.196" v="6009" actId="207"/>
          <ac:spMkLst>
            <pc:docMk/>
            <pc:sldMk cId="2961667836" sldId="263"/>
            <ac:spMk id="3" creationId="{0C313E17-D02A-A5DA-500A-A49010B7BC18}"/>
          </ac:spMkLst>
        </pc:spChg>
      </pc:sldChg>
      <pc:sldChg chg="addSp delSp modSp add mod modAnim modNotesTx">
        <pc:chgData name="Goodman, Dan" userId="3856083d-7deb-434e-baee-35426c02f58e" providerId="ADAL" clId="{C97C92AB-C3B2-416F-B493-D5EF17F60F5A}" dt="2026-06-12T23:27:06.487" v="7876" actId="20577"/>
        <pc:sldMkLst>
          <pc:docMk/>
          <pc:sldMk cId="2116374341" sldId="276"/>
        </pc:sldMkLst>
        <pc:spChg chg="mod">
          <ac:chgData name="Goodman, Dan" userId="3856083d-7deb-434e-baee-35426c02f58e" providerId="ADAL" clId="{C97C92AB-C3B2-416F-B493-D5EF17F60F5A}" dt="2026-06-12T23:27:06.487" v="7876" actId="20577"/>
          <ac:spMkLst>
            <pc:docMk/>
            <pc:sldMk cId="2116374341" sldId="276"/>
            <ac:spMk id="2" creationId="{285A2811-F543-6AB0-BD55-900F28C55E3E}"/>
          </ac:spMkLst>
        </pc:spChg>
        <pc:spChg chg="mod">
          <ac:chgData name="Goodman, Dan" userId="3856083d-7deb-434e-baee-35426c02f58e" providerId="ADAL" clId="{C97C92AB-C3B2-416F-B493-D5EF17F60F5A}" dt="2026-06-12T22:24:29.615" v="6227" actId="20577"/>
          <ac:spMkLst>
            <pc:docMk/>
            <pc:sldMk cId="2116374341" sldId="276"/>
            <ac:spMk id="3" creationId="{689896BE-DC9C-187D-0956-AFB6FC7DC53C}"/>
          </ac:spMkLst>
        </pc:spChg>
        <pc:spChg chg="add mod">
          <ac:chgData name="Goodman, Dan" userId="3856083d-7deb-434e-baee-35426c02f58e" providerId="ADAL" clId="{C97C92AB-C3B2-416F-B493-D5EF17F60F5A}" dt="2026-06-12T22:25:01.851" v="6232" actId="1076"/>
          <ac:spMkLst>
            <pc:docMk/>
            <pc:sldMk cId="2116374341" sldId="276"/>
            <ac:spMk id="10" creationId="{69D1D9D6-463C-CEA7-F8B5-C0A1BEC9BF53}"/>
          </ac:spMkLst>
        </pc:spChg>
        <pc:spChg chg="add mod ord">
          <ac:chgData name="Goodman, Dan" userId="3856083d-7deb-434e-baee-35426c02f58e" providerId="ADAL" clId="{C97C92AB-C3B2-416F-B493-D5EF17F60F5A}" dt="2026-06-12T22:26:28.157" v="6291" actId="167"/>
          <ac:spMkLst>
            <pc:docMk/>
            <pc:sldMk cId="2116374341" sldId="276"/>
            <ac:spMk id="12" creationId="{B26DBC2F-F222-E150-F31D-F677807918E7}"/>
          </ac:spMkLst>
        </pc:spChg>
        <pc:spChg chg="mod">
          <ac:chgData name="Goodman, Dan" userId="3856083d-7deb-434e-baee-35426c02f58e" providerId="ADAL" clId="{C97C92AB-C3B2-416F-B493-D5EF17F60F5A}" dt="2026-06-12T22:14:42.325" v="6041" actId="1037"/>
          <ac:spMkLst>
            <pc:docMk/>
            <pc:sldMk cId="2116374341" sldId="276"/>
            <ac:spMk id="22" creationId="{3887E5FD-6A79-E8DE-7883-4834F0C97C6F}"/>
          </ac:spMkLst>
        </pc:spChg>
        <pc:spChg chg="mod">
          <ac:chgData name="Goodman, Dan" userId="3856083d-7deb-434e-baee-35426c02f58e" providerId="ADAL" clId="{C97C92AB-C3B2-416F-B493-D5EF17F60F5A}" dt="2026-06-12T22:14:42.325" v="6041" actId="1037"/>
          <ac:spMkLst>
            <pc:docMk/>
            <pc:sldMk cId="2116374341" sldId="276"/>
            <ac:spMk id="23" creationId="{6B4BCB03-B323-5387-E9F5-EB3E58061900}"/>
          </ac:spMkLst>
        </pc:spChg>
        <pc:spChg chg="mod">
          <ac:chgData name="Goodman, Dan" userId="3856083d-7deb-434e-baee-35426c02f58e" providerId="ADAL" clId="{C97C92AB-C3B2-416F-B493-D5EF17F60F5A}" dt="2026-06-12T22:16:01.717" v="6053" actId="1076"/>
          <ac:spMkLst>
            <pc:docMk/>
            <pc:sldMk cId="2116374341" sldId="276"/>
            <ac:spMk id="26" creationId="{854F6421-F30A-D774-2BC9-DC90EC2CE889}"/>
          </ac:spMkLst>
        </pc:spChg>
        <pc:grpChg chg="mod">
          <ac:chgData name="Goodman, Dan" userId="3856083d-7deb-434e-baee-35426c02f58e" providerId="ADAL" clId="{C97C92AB-C3B2-416F-B493-D5EF17F60F5A}" dt="2026-06-12T22:14:42.325" v="6041" actId="1037"/>
          <ac:grpSpMkLst>
            <pc:docMk/>
            <pc:sldMk cId="2116374341" sldId="276"/>
            <ac:grpSpMk id="28" creationId="{AC0F509C-BCDC-0F1C-AA2B-EF67FF04AF43}"/>
          </ac:grpSpMkLst>
        </pc:grpChg>
        <pc:picChg chg="add del mod">
          <ac:chgData name="Goodman, Dan" userId="3856083d-7deb-434e-baee-35426c02f58e" providerId="ADAL" clId="{C97C92AB-C3B2-416F-B493-D5EF17F60F5A}" dt="2026-06-12T22:14:54.875" v="6043" actId="478"/>
          <ac:picMkLst>
            <pc:docMk/>
            <pc:sldMk cId="2116374341" sldId="276"/>
            <ac:picMk id="5" creationId="{FFC0E9DA-1015-400B-E2ED-EBCCD8092858}"/>
          </ac:picMkLst>
        </pc:picChg>
        <pc:picChg chg="add mod modCrop">
          <ac:chgData name="Goodman, Dan" userId="3856083d-7deb-434e-baee-35426c02f58e" providerId="ADAL" clId="{C97C92AB-C3B2-416F-B493-D5EF17F60F5A}" dt="2026-06-12T22:26:48.918" v="6293" actId="732"/>
          <ac:picMkLst>
            <pc:docMk/>
            <pc:sldMk cId="2116374341" sldId="276"/>
            <ac:picMk id="8" creationId="{29058F89-285D-D8FD-D1D5-3B3ED7FAF1F7}"/>
          </ac:picMkLst>
        </pc:picChg>
        <pc:picChg chg="mod">
          <ac:chgData name="Goodman, Dan" userId="3856083d-7deb-434e-baee-35426c02f58e" providerId="ADAL" clId="{C97C92AB-C3B2-416F-B493-D5EF17F60F5A}" dt="2026-06-12T22:14:42.325" v="6041" actId="1037"/>
          <ac:picMkLst>
            <pc:docMk/>
            <pc:sldMk cId="2116374341" sldId="276"/>
            <ac:picMk id="21" creationId="{D08A558B-465C-75CB-655F-E8CD8217D326}"/>
          </ac:picMkLst>
        </pc:picChg>
      </pc:sldChg>
      <pc:sldChg chg="addSp delSp modSp add mod delAnim modAnim modNotesTx">
        <pc:chgData name="Goodman, Dan" userId="3856083d-7deb-434e-baee-35426c02f58e" providerId="ADAL" clId="{C97C92AB-C3B2-416F-B493-D5EF17F60F5A}" dt="2026-06-12T23:08:00.096" v="7790"/>
        <pc:sldMkLst>
          <pc:docMk/>
          <pc:sldMk cId="4086113060" sldId="291"/>
        </pc:sldMkLst>
        <pc:spChg chg="add mod">
          <ac:chgData name="Goodman, Dan" userId="3856083d-7deb-434e-baee-35426c02f58e" providerId="ADAL" clId="{C97C92AB-C3B2-416F-B493-D5EF17F60F5A}" dt="2026-06-12T22:31:39.115" v="6638" actId="207"/>
          <ac:spMkLst>
            <pc:docMk/>
            <pc:sldMk cId="4086113060" sldId="291"/>
            <ac:spMk id="4" creationId="{791F036F-522A-AED3-FC58-5E2D26B91466}"/>
          </ac:spMkLst>
        </pc:spChg>
        <pc:spChg chg="del">
          <ac:chgData name="Goodman, Dan" userId="3856083d-7deb-434e-baee-35426c02f58e" providerId="ADAL" clId="{C97C92AB-C3B2-416F-B493-D5EF17F60F5A}" dt="2026-06-12T22:27:38.758" v="6294" actId="478"/>
          <ac:spMkLst>
            <pc:docMk/>
            <pc:sldMk cId="4086113060" sldId="291"/>
            <ac:spMk id="12" creationId="{1A746E66-2503-2E57-50B8-D076A8DDE4B4}"/>
          </ac:spMkLst>
        </pc:spChg>
        <pc:grpChg chg="del">
          <ac:chgData name="Goodman, Dan" userId="3856083d-7deb-434e-baee-35426c02f58e" providerId="ADAL" clId="{C97C92AB-C3B2-416F-B493-D5EF17F60F5A}" dt="2026-06-12T22:27:40.152" v="6295" actId="478"/>
          <ac:grpSpMkLst>
            <pc:docMk/>
            <pc:sldMk cId="4086113060" sldId="291"/>
            <ac:grpSpMk id="13" creationId="{5381B33C-FB00-A9E1-D82D-303BE23F91E2}"/>
          </ac:grpSpMkLst>
        </pc:grpChg>
      </pc:sldChg>
      <pc:sldChg chg="addSp modSp add mod modAnim">
        <pc:chgData name="Goodman, Dan" userId="3856083d-7deb-434e-baee-35426c02f58e" providerId="ADAL" clId="{C97C92AB-C3B2-416F-B493-D5EF17F60F5A}" dt="2026-06-12T23:34:19.585" v="7887" actId="20577"/>
        <pc:sldMkLst>
          <pc:docMk/>
          <pc:sldMk cId="3416741623" sldId="292"/>
        </pc:sldMkLst>
        <pc:spChg chg="add mod">
          <ac:chgData name="Goodman, Dan" userId="3856083d-7deb-434e-baee-35426c02f58e" providerId="ADAL" clId="{C97C92AB-C3B2-416F-B493-D5EF17F60F5A}" dt="2026-06-12T23:34:19.585" v="7887" actId="20577"/>
          <ac:spMkLst>
            <pc:docMk/>
            <pc:sldMk cId="3416741623" sldId="292"/>
            <ac:spMk id="6" creationId="{DF7ABC33-A944-0592-4FF7-010CA8A7A66D}"/>
          </ac:spMkLst>
        </pc:spChg>
      </pc:sldChg>
      <pc:sldChg chg="addSp modSp add mod modAnim">
        <pc:chgData name="Goodman, Dan" userId="3856083d-7deb-434e-baee-35426c02f58e" providerId="ADAL" clId="{C97C92AB-C3B2-416F-B493-D5EF17F60F5A}" dt="2026-06-12T23:08:23.549" v="7792"/>
        <pc:sldMkLst>
          <pc:docMk/>
          <pc:sldMk cId="2133532129" sldId="293"/>
        </pc:sldMkLst>
        <pc:spChg chg="add mod">
          <ac:chgData name="Goodman, Dan" userId="3856083d-7deb-434e-baee-35426c02f58e" providerId="ADAL" clId="{C97C92AB-C3B2-416F-B493-D5EF17F60F5A}" dt="2026-06-12T22:34:03.376" v="7022" actId="1076"/>
          <ac:spMkLst>
            <pc:docMk/>
            <pc:sldMk cId="2133532129" sldId="293"/>
            <ac:spMk id="4" creationId="{496FA3DA-AE7F-BFF5-1A00-56CB4F36FBC4}"/>
          </ac:spMkLst>
        </pc:spChg>
      </pc:sldChg>
      <pc:sldChg chg="addSp modSp add mod modAnim">
        <pc:chgData name="Goodman, Dan" userId="3856083d-7deb-434e-baee-35426c02f58e" providerId="ADAL" clId="{C97C92AB-C3B2-416F-B493-D5EF17F60F5A}" dt="2026-06-12T23:08:37.870" v="7793"/>
        <pc:sldMkLst>
          <pc:docMk/>
          <pc:sldMk cId="3726108813" sldId="294"/>
        </pc:sldMkLst>
        <pc:spChg chg="mod">
          <ac:chgData name="Goodman, Dan" userId="3856083d-7deb-434e-baee-35426c02f58e" providerId="ADAL" clId="{C97C92AB-C3B2-416F-B493-D5EF17F60F5A}" dt="2026-06-12T22:34:19.386" v="7023" actId="1076"/>
          <ac:spMkLst>
            <pc:docMk/>
            <pc:sldMk cId="3726108813" sldId="294"/>
            <ac:spMk id="3" creationId="{B58ADB57-0102-AB1E-7C8A-63A3E1FD0415}"/>
          </ac:spMkLst>
        </pc:spChg>
        <pc:spChg chg="add mod">
          <ac:chgData name="Goodman, Dan" userId="3856083d-7deb-434e-baee-35426c02f58e" providerId="ADAL" clId="{C97C92AB-C3B2-416F-B493-D5EF17F60F5A}" dt="2026-06-12T22:34:43.137" v="7086" actId="1076"/>
          <ac:spMkLst>
            <pc:docMk/>
            <pc:sldMk cId="3726108813" sldId="294"/>
            <ac:spMk id="5" creationId="{CA55F50A-F843-2041-5965-24B78F8E3A32}"/>
          </ac:spMkLst>
        </pc:spChg>
      </pc:sldChg>
      <pc:sldChg chg="modSp add modAnim">
        <pc:chgData name="Goodman, Dan" userId="3856083d-7deb-434e-baee-35426c02f58e" providerId="ADAL" clId="{C97C92AB-C3B2-416F-B493-D5EF17F60F5A}" dt="2026-06-12T22:35:46.772" v="7188" actId="404"/>
        <pc:sldMkLst>
          <pc:docMk/>
          <pc:sldMk cId="2086787534" sldId="302"/>
        </pc:sldMkLst>
        <pc:spChg chg="mod">
          <ac:chgData name="Goodman, Dan" userId="3856083d-7deb-434e-baee-35426c02f58e" providerId="ADAL" clId="{C97C92AB-C3B2-416F-B493-D5EF17F60F5A}" dt="2026-06-12T22:35:46.772" v="7188" actId="404"/>
          <ac:spMkLst>
            <pc:docMk/>
            <pc:sldMk cId="2086787534" sldId="302"/>
            <ac:spMk id="3" creationId="{C27947C4-175E-6BC5-BA96-8F3F497F26BB}"/>
          </ac:spMkLst>
        </pc:spChg>
      </pc:sldChg>
      <pc:sldChg chg="add del">
        <pc:chgData name="Goodman, Dan" userId="3856083d-7deb-434e-baee-35426c02f58e" providerId="ADAL" clId="{C97C92AB-C3B2-416F-B493-D5EF17F60F5A}" dt="2026-06-12T22:16:45.512" v="6055" actId="47"/>
        <pc:sldMkLst>
          <pc:docMk/>
          <pc:sldMk cId="494695902" sldId="303"/>
        </pc:sldMkLst>
      </pc:sldChg>
      <pc:sldChg chg="addSp delSp modSp new mod">
        <pc:chgData name="Goodman, Dan" userId="3856083d-7deb-434e-baee-35426c02f58e" providerId="ADAL" clId="{C97C92AB-C3B2-416F-B493-D5EF17F60F5A}" dt="2026-06-12T22:50:52.152" v="7605" actId="20577"/>
        <pc:sldMkLst>
          <pc:docMk/>
          <pc:sldMk cId="1992540504" sldId="303"/>
        </pc:sldMkLst>
        <pc:spChg chg="mod">
          <ac:chgData name="Goodman, Dan" userId="3856083d-7deb-434e-baee-35426c02f58e" providerId="ADAL" clId="{C97C92AB-C3B2-416F-B493-D5EF17F60F5A}" dt="2026-06-12T22:45:33.520" v="7462" actId="5793"/>
          <ac:spMkLst>
            <pc:docMk/>
            <pc:sldMk cId="1992540504" sldId="303"/>
            <ac:spMk id="2" creationId="{B3A27695-F532-5533-79CB-ECCCC5582870}"/>
          </ac:spMkLst>
        </pc:spChg>
        <pc:spChg chg="del">
          <ac:chgData name="Goodman, Dan" userId="3856083d-7deb-434e-baee-35426c02f58e" providerId="ADAL" clId="{C97C92AB-C3B2-416F-B493-D5EF17F60F5A}" dt="2026-06-12T22:36:53.035" v="7197" actId="478"/>
          <ac:spMkLst>
            <pc:docMk/>
            <pc:sldMk cId="1992540504" sldId="303"/>
            <ac:spMk id="3" creationId="{3B163DF4-7210-425E-3151-CD4F1F856D4C}"/>
          </ac:spMkLst>
        </pc:spChg>
        <pc:spChg chg="add mod">
          <ac:chgData name="Goodman, Dan" userId="3856083d-7deb-434e-baee-35426c02f58e" providerId="ADAL" clId="{C97C92AB-C3B2-416F-B493-D5EF17F60F5A}" dt="2026-06-12T22:50:28.951" v="7601" actId="1076"/>
          <ac:spMkLst>
            <pc:docMk/>
            <pc:sldMk cId="1992540504" sldId="303"/>
            <ac:spMk id="7" creationId="{462831B7-48D7-7AAB-7F5F-F446CBF4A160}"/>
          </ac:spMkLst>
        </pc:spChg>
        <pc:spChg chg="add del mod">
          <ac:chgData name="Goodman, Dan" userId="3856083d-7deb-434e-baee-35426c02f58e" providerId="ADAL" clId="{C97C92AB-C3B2-416F-B493-D5EF17F60F5A}" dt="2026-06-12T22:38:56.946" v="7242" actId="478"/>
          <ac:spMkLst>
            <pc:docMk/>
            <pc:sldMk cId="1992540504" sldId="303"/>
            <ac:spMk id="13" creationId="{01222B46-88FB-F01D-7867-9795848C3CC5}"/>
          </ac:spMkLst>
        </pc:spChg>
        <pc:spChg chg="add mod">
          <ac:chgData name="Goodman, Dan" userId="3856083d-7deb-434e-baee-35426c02f58e" providerId="ADAL" clId="{C97C92AB-C3B2-416F-B493-D5EF17F60F5A}" dt="2026-06-12T22:43:49.512" v="7386" actId="207"/>
          <ac:spMkLst>
            <pc:docMk/>
            <pc:sldMk cId="1992540504" sldId="303"/>
            <ac:spMk id="15" creationId="{C1B9EB4C-3CEF-C283-076E-DA53F489CEEB}"/>
          </ac:spMkLst>
        </pc:spChg>
        <pc:spChg chg="add mod">
          <ac:chgData name="Goodman, Dan" userId="3856083d-7deb-434e-baee-35426c02f58e" providerId="ADAL" clId="{C97C92AB-C3B2-416F-B493-D5EF17F60F5A}" dt="2026-06-12T22:50:52.152" v="7605" actId="20577"/>
          <ac:spMkLst>
            <pc:docMk/>
            <pc:sldMk cId="1992540504" sldId="303"/>
            <ac:spMk id="17" creationId="{2FD95CB2-C47E-033D-58DA-823EAF9C45A7}"/>
          </ac:spMkLst>
        </pc:spChg>
        <pc:spChg chg="add mod">
          <ac:chgData name="Goodman, Dan" userId="3856083d-7deb-434e-baee-35426c02f58e" providerId="ADAL" clId="{C97C92AB-C3B2-416F-B493-D5EF17F60F5A}" dt="2026-06-12T22:47:24.469" v="7541"/>
          <ac:spMkLst>
            <pc:docMk/>
            <pc:sldMk cId="1992540504" sldId="303"/>
            <ac:spMk id="25" creationId="{8865B43A-F382-5523-19E1-E99403FCA906}"/>
          </ac:spMkLst>
        </pc:spChg>
        <pc:spChg chg="add mod">
          <ac:chgData name="Goodman, Dan" userId="3856083d-7deb-434e-baee-35426c02f58e" providerId="ADAL" clId="{C97C92AB-C3B2-416F-B493-D5EF17F60F5A}" dt="2026-06-12T22:48:55.319" v="7597" actId="207"/>
          <ac:spMkLst>
            <pc:docMk/>
            <pc:sldMk cId="1992540504" sldId="303"/>
            <ac:spMk id="26" creationId="{18F98746-B170-DAF3-8D50-50A29A75A766}"/>
          </ac:spMkLst>
        </pc:spChg>
        <pc:picChg chg="add mod">
          <ac:chgData name="Goodman, Dan" userId="3856083d-7deb-434e-baee-35426c02f58e" providerId="ADAL" clId="{C97C92AB-C3B2-416F-B493-D5EF17F60F5A}" dt="2026-06-12T22:50:28.951" v="7601" actId="1076"/>
          <ac:picMkLst>
            <pc:docMk/>
            <pc:sldMk cId="1992540504" sldId="303"/>
            <ac:picMk id="5" creationId="{819B85B1-419A-BF98-B80E-F6A49952015D}"/>
          </ac:picMkLst>
        </pc:picChg>
        <pc:picChg chg="add mod">
          <ac:chgData name="Goodman, Dan" userId="3856083d-7deb-434e-baee-35426c02f58e" providerId="ADAL" clId="{C97C92AB-C3B2-416F-B493-D5EF17F60F5A}" dt="2026-06-12T22:43:19.178" v="7359" actId="1076"/>
          <ac:picMkLst>
            <pc:docMk/>
            <pc:sldMk cId="1992540504" sldId="303"/>
            <ac:picMk id="9" creationId="{3C0A5504-2659-2E31-C343-F600C18A4BE9}"/>
          </ac:picMkLst>
        </pc:picChg>
        <pc:picChg chg="add mod">
          <ac:chgData name="Goodman, Dan" userId="3856083d-7deb-434e-baee-35426c02f58e" providerId="ADAL" clId="{C97C92AB-C3B2-416F-B493-D5EF17F60F5A}" dt="2026-06-12T22:43:06.170" v="7356" actId="1076"/>
          <ac:picMkLst>
            <pc:docMk/>
            <pc:sldMk cId="1992540504" sldId="303"/>
            <ac:picMk id="11" creationId="{19A0F06B-B404-1ABC-FC7B-8A903FE23597}"/>
          </ac:picMkLst>
        </pc:picChg>
        <pc:picChg chg="add mod">
          <ac:chgData name="Goodman, Dan" userId="3856083d-7deb-434e-baee-35426c02f58e" providerId="ADAL" clId="{C97C92AB-C3B2-416F-B493-D5EF17F60F5A}" dt="2026-06-12T22:41:23.520" v="7337" actId="1076"/>
          <ac:picMkLst>
            <pc:docMk/>
            <pc:sldMk cId="1992540504" sldId="303"/>
            <ac:picMk id="18" creationId="{B06A275A-8E1B-F31C-FABD-A4969953526A}"/>
          </ac:picMkLst>
        </pc:picChg>
        <pc:picChg chg="add mod">
          <ac:chgData name="Goodman, Dan" userId="3856083d-7deb-434e-baee-35426c02f58e" providerId="ADAL" clId="{C97C92AB-C3B2-416F-B493-D5EF17F60F5A}" dt="2026-06-12T22:41:36.623" v="7340" actId="1076"/>
          <ac:picMkLst>
            <pc:docMk/>
            <pc:sldMk cId="1992540504" sldId="303"/>
            <ac:picMk id="19" creationId="{3463429D-84E0-05D0-C073-83AC74604D8C}"/>
          </ac:picMkLst>
        </pc:picChg>
        <pc:picChg chg="add mod">
          <ac:chgData name="Goodman, Dan" userId="3856083d-7deb-434e-baee-35426c02f58e" providerId="ADAL" clId="{C97C92AB-C3B2-416F-B493-D5EF17F60F5A}" dt="2026-06-12T22:41:46.218" v="7343" actId="1076"/>
          <ac:picMkLst>
            <pc:docMk/>
            <pc:sldMk cId="1992540504" sldId="303"/>
            <ac:picMk id="20" creationId="{017EA067-ACC8-3639-810E-C41BFBE26FA2}"/>
          </ac:picMkLst>
        </pc:picChg>
        <pc:picChg chg="add mod">
          <ac:chgData name="Goodman, Dan" userId="3856083d-7deb-434e-baee-35426c02f58e" providerId="ADAL" clId="{C97C92AB-C3B2-416F-B493-D5EF17F60F5A}" dt="2026-06-12T22:41:56.732" v="7346" actId="1076"/>
          <ac:picMkLst>
            <pc:docMk/>
            <pc:sldMk cId="1992540504" sldId="303"/>
            <ac:picMk id="21" creationId="{C96E9C9C-C6D1-46E5-8437-8C4C22D44620}"/>
          </ac:picMkLst>
        </pc:picChg>
        <pc:picChg chg="add mod">
          <ac:chgData name="Goodman, Dan" userId="3856083d-7deb-434e-baee-35426c02f58e" providerId="ADAL" clId="{C97C92AB-C3B2-416F-B493-D5EF17F60F5A}" dt="2026-06-12T22:42:05.629" v="7349" actId="1076"/>
          <ac:picMkLst>
            <pc:docMk/>
            <pc:sldMk cId="1992540504" sldId="303"/>
            <ac:picMk id="22" creationId="{A118ADB0-463C-FBE7-64B8-9D50473B3B52}"/>
          </ac:picMkLst>
        </pc:picChg>
        <pc:picChg chg="add mod">
          <ac:chgData name="Goodman, Dan" userId="3856083d-7deb-434e-baee-35426c02f58e" providerId="ADAL" clId="{C97C92AB-C3B2-416F-B493-D5EF17F60F5A}" dt="2026-06-12T22:42:14.685" v="7352" actId="1076"/>
          <ac:picMkLst>
            <pc:docMk/>
            <pc:sldMk cId="1992540504" sldId="303"/>
            <ac:picMk id="23" creationId="{96CA6109-98D8-E250-56A0-71E28A6C3456}"/>
          </ac:picMkLst>
        </pc:picChg>
        <pc:picChg chg="add mod">
          <ac:chgData name="Goodman, Dan" userId="3856083d-7deb-434e-baee-35426c02f58e" providerId="ADAL" clId="{C97C92AB-C3B2-416F-B493-D5EF17F60F5A}" dt="2026-06-12T22:42:31.619" v="7355" actId="1076"/>
          <ac:picMkLst>
            <pc:docMk/>
            <pc:sldMk cId="1992540504" sldId="303"/>
            <ac:picMk id="24" creationId="{45587D9A-2BE8-7D85-E223-40AAC256372E}"/>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FAE6EB4-03A3-4C4A-B5B5-FE282E964C74}" type="datetimeFigureOut">
              <a:rPr lang="en-GB" smtClean="0"/>
              <a:t>13/06/2026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0DC7791-BCCC-4DAF-AEA8-66EE27DE672F}" type="slidenum">
              <a:rPr lang="en-GB" smtClean="0"/>
              <a:t>‹#›</a:t>
            </a:fld>
            <a:endParaRPr lang="en-GB"/>
          </a:p>
        </p:txBody>
      </p:sp>
    </p:spTree>
    <p:extLst>
      <p:ext uri="{BB962C8B-B14F-4D97-AF65-F5344CB8AC3E}">
        <p14:creationId xmlns:p14="http://schemas.microsoft.com/office/powerpoint/2010/main" val="8634128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0DC7791-BCCC-4DAF-AEA8-66EE27DE672F}" type="slidenum">
              <a:rPr lang="en-GB" smtClean="0"/>
              <a:t>1</a:t>
            </a:fld>
            <a:endParaRPr lang="en-GB"/>
          </a:p>
        </p:txBody>
      </p:sp>
    </p:spTree>
    <p:extLst>
      <p:ext uri="{BB962C8B-B14F-4D97-AF65-F5344CB8AC3E}">
        <p14:creationId xmlns:p14="http://schemas.microsoft.com/office/powerpoint/2010/main" val="41855158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Most of this project was spent proving ourselves wrong!</a:t>
            </a:r>
          </a:p>
        </p:txBody>
      </p:sp>
      <p:sp>
        <p:nvSpPr>
          <p:cNvPr id="4" name="Slide Number Placeholder 3"/>
          <p:cNvSpPr>
            <a:spLocks noGrp="1"/>
          </p:cNvSpPr>
          <p:nvPr>
            <p:ph type="sldNum" sz="quarter" idx="5"/>
          </p:nvPr>
        </p:nvSpPr>
        <p:spPr/>
        <p:txBody>
          <a:bodyPr/>
          <a:lstStyle/>
          <a:p>
            <a:fld id="{70DC7791-BCCC-4DAF-AEA8-66EE27DE672F}" type="slidenum">
              <a:rPr lang="en-GB" smtClean="0"/>
              <a:t>9</a:t>
            </a:fld>
            <a:endParaRPr lang="en-GB"/>
          </a:p>
        </p:txBody>
      </p:sp>
    </p:spTree>
    <p:extLst>
      <p:ext uri="{BB962C8B-B14F-4D97-AF65-F5344CB8AC3E}">
        <p14:creationId xmlns:p14="http://schemas.microsoft.com/office/powerpoint/2010/main" val="21357959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Simplest case: digits, networks, sparse, decision, strongest decision</a:t>
            </a:r>
          </a:p>
          <a:p>
            <a:pPr marL="171450" indent="-171450">
              <a:buFont typeface="Arial" panose="020B0604020202020204" pitchFamily="34" charset="0"/>
              <a:buChar char="•"/>
            </a:pPr>
            <a:r>
              <a:rPr lang="en-GB" dirty="0"/>
              <a:t>Task. Why? Maximise the chance the modules specialise on their digits.</a:t>
            </a:r>
          </a:p>
          <a:p>
            <a:pPr marL="171450" indent="-171450">
              <a:buFont typeface="Arial" panose="020B0604020202020204" pitchFamily="34" charset="0"/>
              <a:buChar char="•"/>
            </a:pPr>
            <a:r>
              <a:rPr lang="en-GB" dirty="0"/>
              <a:t>They need to work together but only need to share 1 bit. Resource limited so nothing to waste. Decisions don’t interact.</a:t>
            </a:r>
          </a:p>
          <a:p>
            <a:endParaRPr lang="en-GB" dirty="0"/>
          </a:p>
          <a:p>
            <a:r>
              <a:rPr lang="en-GB" dirty="0"/>
              <a:t>Here’s the precise setup of the task and model in the simplest case. We have two handwritten digits that are fed into separate densely recurrent networks. These networks can communicate via a sparse connection with a fraction p of all possible connections. Each network makes a decision and then the strongest of these two decisions becomes the joint decision.</a:t>
            </a:r>
          </a:p>
          <a:p>
            <a:endParaRPr lang="en-GB" dirty="0"/>
          </a:p>
          <a:p>
            <a:r>
              <a:rPr lang="en-GB" dirty="0"/>
              <a:t>The task is a bit strange. The network has to return digit 0 if the two digits have the same parity, otherwise it has to return digit 1. Why did we design it like this? The idea for the whole setup is to maximise the chance that the two modules will specialise on their digits, but that they do need to work together to solve the task. However, they only need to share one bit to solve the task, the parity of their own digit. This setup encourages specialisation because each module only receives sensory input directly from one digit, suggesting it should specialise in processing that. Further, each module has a non-trivial task to solve, and we set the number of neurons so that it has close to the minimum needed to perform the task, so it doesn’t have resources to waste. To further help minimise the amount of interaction required between the modules, each makes a separate decision, which is a vector of values we can think of as the probabilities of each possible answer. The decision vector with the highest single probability is used as the joint decision, i.e. whichever module is more sure of its answer.</a:t>
            </a:r>
          </a:p>
          <a:p>
            <a:endParaRPr lang="en-GB" dirty="0"/>
          </a:p>
          <a:p>
            <a:r>
              <a:rPr lang="en-GB" dirty="0"/>
              <a:t>So you can see a solution to this problem with perfect specialisation would be for each module to solve for its digit, pass the parity of that to the other module, and based on the two parities either give its answer, or give a flat distribution to stop itself from being the module whose answer is the joint decision.</a:t>
            </a:r>
          </a:p>
          <a:p>
            <a:endParaRPr lang="en-GB" dirty="0"/>
          </a:p>
          <a:p>
            <a:r>
              <a:rPr lang="en-GB" dirty="0"/>
              <a:t>So that’s why the results from the previous slide are surprising. It’s only when the structural modularity gets really extreme – beyond what you see in the brain – that the functional specialisation emerges.</a:t>
            </a:r>
          </a:p>
        </p:txBody>
      </p:sp>
      <p:sp>
        <p:nvSpPr>
          <p:cNvPr id="4" name="Slide Number Placeholder 3"/>
          <p:cNvSpPr>
            <a:spLocks noGrp="1"/>
          </p:cNvSpPr>
          <p:nvPr>
            <p:ph type="sldNum" sz="quarter" idx="5"/>
          </p:nvPr>
        </p:nvSpPr>
        <p:spPr/>
        <p:txBody>
          <a:bodyPr/>
          <a:lstStyle/>
          <a:p>
            <a:fld id="{70DC7791-BCCC-4DAF-AEA8-66EE27DE672F}" type="slidenum">
              <a:rPr lang="en-GB" smtClean="0"/>
              <a:t>10</a:t>
            </a:fld>
            <a:endParaRPr lang="en-GB"/>
          </a:p>
        </p:txBody>
      </p:sp>
    </p:spTree>
    <p:extLst>
      <p:ext uri="{BB962C8B-B14F-4D97-AF65-F5344CB8AC3E}">
        <p14:creationId xmlns:p14="http://schemas.microsoft.com/office/powerpoint/2010/main" val="30516742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Correlation = mean correlation of hidden state as you vary one digit only. Fodor separate modifiability.</a:t>
            </a:r>
          </a:p>
          <a:p>
            <a:pPr marL="171450" indent="-171450">
              <a:buFont typeface="Arial" panose="020B0604020202020204" pitchFamily="34" charset="0"/>
              <a:buChar char="•"/>
            </a:pPr>
            <a:r>
              <a:rPr lang="en-GB" dirty="0"/>
              <a:t>Probe = sub function. Decode one digit well but not other.</a:t>
            </a:r>
          </a:p>
          <a:p>
            <a:pPr marL="171450" indent="-171450">
              <a:buFont typeface="Arial" panose="020B0604020202020204" pitchFamily="34" charset="0"/>
              <a:buChar char="•"/>
            </a:pPr>
            <a:r>
              <a:rPr lang="en-GB" dirty="0"/>
              <a:t>Ablation. Fodor domain specificity.</a:t>
            </a:r>
          </a:p>
          <a:p>
            <a:pPr marL="171450" indent="-171450">
              <a:buFont typeface="Arial" panose="020B0604020202020204" pitchFamily="34" charset="0"/>
              <a:buChar char="•"/>
            </a:pPr>
            <a:r>
              <a:rPr lang="en-GB" dirty="0"/>
              <a:t>In each case we get 4 values for each combination of digit and module, and normalised difference gives measure between 0 and 1.</a:t>
            </a:r>
          </a:p>
          <a:p>
            <a:pPr marL="171450" indent="-171450">
              <a:buFont typeface="Arial" panose="020B0604020202020204" pitchFamily="34" charset="0"/>
              <a:buChar char="•"/>
            </a:pPr>
            <a:r>
              <a:rPr lang="en-GB" dirty="0"/>
              <a:t>Results qualitatively the same, so seems real.</a:t>
            </a:r>
          </a:p>
          <a:p>
            <a:pPr marL="171450" indent="-171450">
              <a:buFont typeface="Arial" panose="020B0604020202020204" pitchFamily="34" charset="0"/>
              <a:buChar char="•"/>
            </a:pPr>
            <a:endParaRPr lang="en-GB" dirty="0"/>
          </a:p>
          <a:p>
            <a:r>
              <a:rPr lang="en-GB" dirty="0"/>
              <a:t>It’s actually quite hard to measure how much a module has specialised on one function. To my knowledge, there’s no accepted definition. Our approach was to take three different definitions based on ideas that have been proposed in the literature, and show that they all give qualitatively similar results. If I have time, I’ll go through these three definitions now.</a:t>
            </a:r>
          </a:p>
          <a:p>
            <a:endParaRPr lang="en-GB" dirty="0"/>
          </a:p>
          <a:p>
            <a:r>
              <a:rPr lang="en-GB" dirty="0"/>
              <a:t>The first definition is based on correlation. If you correlate the hidden states of one module with itself when presented with different pairs of digits, holding one digit fixed and varying the other, it should be highly correlated if the module is specialised on the fixed digit, or weakly correlated if it is not specialised, because it is affected by both its own digit and the other digit. This is related to Fodor’s “separate modifiability” criterion of modularity.</a:t>
            </a:r>
          </a:p>
          <a:p>
            <a:endParaRPr lang="en-GB" dirty="0"/>
          </a:p>
          <a:p>
            <a:r>
              <a:rPr lang="en-GB" dirty="0"/>
              <a:t>The second definition is to directly test if the module is able to carry out the expected sub-function of the overall function. We freeze the trained network, and train a probe module to decode digit 0 or 1 from just one module’s hidden state. This should be possible with high accuracy for one digit but not the other if it is specialised on that digit.</a:t>
            </a:r>
          </a:p>
          <a:p>
            <a:endParaRPr lang="en-GB" dirty="0"/>
          </a:p>
          <a:p>
            <a:r>
              <a:rPr lang="en-GB" dirty="0"/>
              <a:t>The third definition is to do an ablation study. We train a single decoder that receives inputs from both modules, and then we ablate one or the other module. If the modules are specialised, then ablating the module that isn’t specialised on that digit should have little effect. This is related to Fodor’s criterion of “domain specificity”.</a:t>
            </a:r>
          </a:p>
          <a:p>
            <a:endParaRPr lang="en-GB" dirty="0"/>
          </a:p>
          <a:p>
            <a:r>
              <a:rPr lang="en-GB" dirty="0"/>
              <a:t>In each case, we get four different values from the measure on each choice of digit and module, and we use normalised differences of these to define a single specialisation metric that varies from 0 to 1.</a:t>
            </a:r>
          </a:p>
          <a:p>
            <a:endParaRPr lang="en-GB" dirty="0"/>
          </a:p>
          <a:p>
            <a:r>
              <a:rPr lang="en-GB" dirty="0"/>
              <a:t>And as I said, surprisingly they all give very similar results, so it seems as though in at least this case they are measuring something real and common.</a:t>
            </a:r>
          </a:p>
        </p:txBody>
      </p:sp>
      <p:sp>
        <p:nvSpPr>
          <p:cNvPr id="4" name="Slide Number Placeholder 3"/>
          <p:cNvSpPr>
            <a:spLocks noGrp="1"/>
          </p:cNvSpPr>
          <p:nvPr>
            <p:ph type="sldNum" sz="quarter" idx="5"/>
          </p:nvPr>
        </p:nvSpPr>
        <p:spPr/>
        <p:txBody>
          <a:bodyPr/>
          <a:lstStyle/>
          <a:p>
            <a:fld id="{70DC7791-BCCC-4DAF-AEA8-66EE27DE672F}" type="slidenum">
              <a:rPr lang="en-GB" smtClean="0"/>
              <a:t>11</a:t>
            </a:fld>
            <a:endParaRPr lang="en-GB"/>
          </a:p>
        </p:txBody>
      </p:sp>
    </p:spTree>
    <p:extLst>
      <p:ext uri="{BB962C8B-B14F-4D97-AF65-F5344CB8AC3E}">
        <p14:creationId xmlns:p14="http://schemas.microsoft.com/office/powerpoint/2010/main" val="4091962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Following up on architectures and environments at the moment, with a </a:t>
            </a:r>
            <a:r>
              <a:rPr lang="en-GB"/>
              <a:t>neuromorphic computing angle</a:t>
            </a:r>
          </a:p>
        </p:txBody>
      </p:sp>
      <p:sp>
        <p:nvSpPr>
          <p:cNvPr id="4" name="Slide Number Placeholder 3"/>
          <p:cNvSpPr>
            <a:spLocks noGrp="1"/>
          </p:cNvSpPr>
          <p:nvPr>
            <p:ph type="sldNum" sz="quarter" idx="5"/>
          </p:nvPr>
        </p:nvSpPr>
        <p:spPr/>
        <p:txBody>
          <a:bodyPr/>
          <a:lstStyle/>
          <a:p>
            <a:fld id="{70DC7791-BCCC-4DAF-AEA8-66EE27DE672F}" type="slidenum">
              <a:rPr lang="en-GB" smtClean="0"/>
              <a:t>14</a:t>
            </a:fld>
            <a:endParaRPr lang="en-GB"/>
          </a:p>
        </p:txBody>
      </p:sp>
    </p:spTree>
    <p:extLst>
      <p:ext uri="{BB962C8B-B14F-4D97-AF65-F5344CB8AC3E}">
        <p14:creationId xmlns:p14="http://schemas.microsoft.com/office/powerpoint/2010/main" val="31856145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0" y="0"/>
            <a:ext cx="12192000" cy="3602038"/>
          </a:xfrm>
          <a:prstGeom prst="rect">
            <a:avLst/>
          </a:prstGeom>
          <a:solidFill>
            <a:srgbClr val="7B68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solidFill>
                <a:schemeClr val="bg1"/>
              </a:solidFill>
            </a:endParaRPr>
          </a:p>
        </p:txBody>
      </p:sp>
      <p:sp>
        <p:nvSpPr>
          <p:cNvPr id="2" name="Title 1"/>
          <p:cNvSpPr>
            <a:spLocks noGrp="1"/>
          </p:cNvSpPr>
          <p:nvPr>
            <p:ph type="ctrTitle"/>
          </p:nvPr>
        </p:nvSpPr>
        <p:spPr>
          <a:xfrm>
            <a:off x="914400" y="1122363"/>
            <a:ext cx="10363200" cy="2387600"/>
          </a:xfrm>
        </p:spPr>
        <p:txBody>
          <a:bodyPr anchor="b"/>
          <a:lstStyle>
            <a:lvl1pPr algn="ctr">
              <a:defRPr sz="60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733800"/>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A97A08D-AAAD-4624-B12D-B2D2F6AF265E}" type="datetimeFigureOut">
              <a:rPr lang="en-GB" smtClean="0"/>
              <a:t>13/06/2026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21C33C1-B32F-4C66-A8A7-26891A6CFEBB}" type="slidenum">
              <a:rPr lang="en-GB" smtClean="0"/>
              <a:t>‹#›</a:t>
            </a:fld>
            <a:endParaRPr lang="en-GB"/>
          </a:p>
        </p:txBody>
      </p:sp>
    </p:spTree>
    <p:extLst>
      <p:ext uri="{BB962C8B-B14F-4D97-AF65-F5344CB8AC3E}">
        <p14:creationId xmlns:p14="http://schemas.microsoft.com/office/powerpoint/2010/main" val="19653619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A97A08D-AAAD-4624-B12D-B2D2F6AF265E}" type="datetimeFigureOut">
              <a:rPr lang="en-GB" smtClean="0"/>
              <a:t>13/06/2026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21C33C1-B32F-4C66-A8A7-26891A6CFEBB}" type="slidenum">
              <a:rPr lang="en-GB" smtClean="0"/>
              <a:t>‹#›</a:t>
            </a:fld>
            <a:endParaRPr lang="en-GB"/>
          </a:p>
        </p:txBody>
      </p:sp>
    </p:spTree>
    <p:extLst>
      <p:ext uri="{BB962C8B-B14F-4D97-AF65-F5344CB8AC3E}">
        <p14:creationId xmlns:p14="http://schemas.microsoft.com/office/powerpoint/2010/main" val="31212886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A97A08D-AAAD-4624-B12D-B2D2F6AF265E}" type="datetimeFigureOut">
              <a:rPr lang="en-GB" smtClean="0"/>
              <a:t>13/06/2026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21C33C1-B32F-4C66-A8A7-26891A6CFEBB}" type="slidenum">
              <a:rPr lang="en-GB" smtClean="0"/>
              <a:t>‹#›</a:t>
            </a:fld>
            <a:endParaRPr lang="en-GB"/>
          </a:p>
        </p:txBody>
      </p:sp>
    </p:spTree>
    <p:extLst>
      <p:ext uri="{BB962C8B-B14F-4D97-AF65-F5344CB8AC3E}">
        <p14:creationId xmlns:p14="http://schemas.microsoft.com/office/powerpoint/2010/main" val="375036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p:nvSpPr>
        <p:spPr>
          <a:xfrm>
            <a:off x="0" y="0"/>
            <a:ext cx="12192000" cy="955221"/>
          </a:xfrm>
          <a:prstGeom prst="rect">
            <a:avLst/>
          </a:prstGeom>
          <a:solidFill>
            <a:srgbClr val="7B68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2" name="Title 1"/>
          <p:cNvSpPr>
            <a:spLocks noGrp="1"/>
          </p:cNvSpPr>
          <p:nvPr>
            <p:ph type="title"/>
          </p:nvPr>
        </p:nvSpPr>
        <p:spPr>
          <a:xfrm>
            <a:off x="250373" y="155122"/>
            <a:ext cx="11702143" cy="702128"/>
          </a:xfrm>
        </p:spPr>
        <p:txBody>
          <a:bodyPr>
            <a:normAutofit/>
          </a:bodyPr>
          <a:lstStyle>
            <a:lvl1pPr>
              <a:defRPr sz="3600">
                <a:solidFill>
                  <a:schemeClr val="bg1"/>
                </a:solidFill>
              </a:defRPr>
            </a:lvl1pPr>
          </a:lstStyle>
          <a:p>
            <a:r>
              <a:rPr lang="en-US"/>
              <a:t>Click to edit Master title style</a:t>
            </a:r>
            <a:endParaRPr lang="en-GB" dirty="0"/>
          </a:p>
        </p:txBody>
      </p:sp>
      <p:sp>
        <p:nvSpPr>
          <p:cNvPr id="3" name="Content Placeholder 2"/>
          <p:cNvSpPr>
            <a:spLocks noGrp="1"/>
          </p:cNvSpPr>
          <p:nvPr>
            <p:ph idx="1"/>
          </p:nvPr>
        </p:nvSpPr>
        <p:spPr>
          <a:xfrm>
            <a:off x="250373" y="1232807"/>
            <a:ext cx="11702143" cy="4944156"/>
          </a:xfrm>
        </p:spPr>
        <p:txBody>
          <a:bodyPr>
            <a:noAutofit/>
          </a:bodyPr>
          <a:lstStyle>
            <a:lvl1pPr>
              <a:defRPr sz="2400"/>
            </a:lvl1pPr>
            <a:lvl2pPr>
              <a:defRPr sz="2000"/>
            </a:lvl2pPr>
            <a:lvl3pPr>
              <a:defRPr sz="18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a:xfrm>
            <a:off x="250373" y="6356351"/>
            <a:ext cx="1513113" cy="365125"/>
          </a:xfrm>
        </p:spPr>
        <p:txBody>
          <a:bodyPr/>
          <a:lstStyle/>
          <a:p>
            <a:fld id="{B4F8C7A3-725D-4124-BBBD-1241BC874DE3}" type="datetimeFigureOut">
              <a:rPr lang="en-GB" smtClean="0"/>
              <a:t>13/06/2026</a:t>
            </a:fld>
            <a:endParaRPr lang="en-GB"/>
          </a:p>
        </p:txBody>
      </p:sp>
      <p:sp>
        <p:nvSpPr>
          <p:cNvPr id="5" name="Footer Placeholder 4"/>
          <p:cNvSpPr>
            <a:spLocks noGrp="1"/>
          </p:cNvSpPr>
          <p:nvPr>
            <p:ph type="ftr" sz="quarter" idx="11"/>
          </p:nvPr>
        </p:nvSpPr>
        <p:spPr>
          <a:xfrm>
            <a:off x="1959429" y="6356352"/>
            <a:ext cx="8545287" cy="365125"/>
          </a:xfrm>
        </p:spPr>
        <p:txBody>
          <a:bodyPr/>
          <a:lstStyle/>
          <a:p>
            <a:endParaRPr lang="en-GB"/>
          </a:p>
        </p:txBody>
      </p:sp>
      <p:sp>
        <p:nvSpPr>
          <p:cNvPr id="6" name="Slide Number Placeholder 5"/>
          <p:cNvSpPr>
            <a:spLocks noGrp="1"/>
          </p:cNvSpPr>
          <p:nvPr>
            <p:ph type="sldNum" sz="quarter" idx="12"/>
          </p:nvPr>
        </p:nvSpPr>
        <p:spPr>
          <a:xfrm>
            <a:off x="10678886" y="6356350"/>
            <a:ext cx="1273629" cy="365125"/>
          </a:xfrm>
        </p:spPr>
        <p:txBody>
          <a:bodyPr/>
          <a:lstStyle/>
          <a:p>
            <a:fld id="{1F455D0C-05DE-4579-A44D-CFABC4712E00}" type="slidenum">
              <a:rPr lang="en-GB" smtClean="0"/>
              <a:t>‹#›</a:t>
            </a:fld>
            <a:endParaRPr lang="en-GB"/>
          </a:p>
        </p:txBody>
      </p:sp>
    </p:spTree>
    <p:extLst>
      <p:ext uri="{BB962C8B-B14F-4D97-AF65-F5344CB8AC3E}">
        <p14:creationId xmlns:p14="http://schemas.microsoft.com/office/powerpoint/2010/main" val="3806422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noProof="0"/>
              <a:t>Click to edit Master title style</a:t>
            </a:r>
            <a:endParaRPr lang="en-GB" noProof="0"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Click to edit Master text styles</a:t>
            </a:r>
          </a:p>
        </p:txBody>
      </p:sp>
      <p:sp>
        <p:nvSpPr>
          <p:cNvPr id="4" name="Date Placeholder 3"/>
          <p:cNvSpPr>
            <a:spLocks noGrp="1"/>
          </p:cNvSpPr>
          <p:nvPr>
            <p:ph type="dt" sz="half" idx="10"/>
          </p:nvPr>
        </p:nvSpPr>
        <p:spPr/>
        <p:txBody>
          <a:bodyPr/>
          <a:lstStyle/>
          <a:p>
            <a:fld id="{6A97A08D-AAAD-4624-B12D-B2D2F6AF265E}" type="datetimeFigureOut">
              <a:rPr lang="en-GB" smtClean="0"/>
              <a:t>13/06/2026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21C33C1-B32F-4C66-A8A7-26891A6CFEBB}" type="slidenum">
              <a:rPr lang="en-GB" smtClean="0"/>
              <a:t>‹#›</a:t>
            </a:fld>
            <a:endParaRPr lang="en-GB"/>
          </a:p>
        </p:txBody>
      </p:sp>
    </p:spTree>
    <p:extLst>
      <p:ext uri="{BB962C8B-B14F-4D97-AF65-F5344CB8AC3E}">
        <p14:creationId xmlns:p14="http://schemas.microsoft.com/office/powerpoint/2010/main" val="27252686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A97A08D-AAAD-4624-B12D-B2D2F6AF265E}" type="datetimeFigureOut">
              <a:rPr lang="en-GB" smtClean="0"/>
              <a:t>13/06/2026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21C33C1-B32F-4C66-A8A7-26891A6CFEBB}" type="slidenum">
              <a:rPr lang="en-GB" smtClean="0"/>
              <a:t>‹#›</a:t>
            </a:fld>
            <a:endParaRPr lang="en-GB"/>
          </a:p>
        </p:txBody>
      </p:sp>
    </p:spTree>
    <p:extLst>
      <p:ext uri="{BB962C8B-B14F-4D97-AF65-F5344CB8AC3E}">
        <p14:creationId xmlns:p14="http://schemas.microsoft.com/office/powerpoint/2010/main" val="22520235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noProof="0"/>
              <a:t>Click to edit Master title style</a:t>
            </a:r>
            <a:endParaRPr lang="en-GB" noProof="0"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7" name="Date Placeholder 6"/>
          <p:cNvSpPr>
            <a:spLocks noGrp="1"/>
          </p:cNvSpPr>
          <p:nvPr>
            <p:ph type="dt" sz="half" idx="10"/>
          </p:nvPr>
        </p:nvSpPr>
        <p:spPr/>
        <p:txBody>
          <a:bodyPr/>
          <a:lstStyle/>
          <a:p>
            <a:fld id="{6A97A08D-AAAD-4624-B12D-B2D2F6AF265E}" type="datetimeFigureOut">
              <a:rPr lang="en-GB" smtClean="0"/>
              <a:t>13/06/2026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21C33C1-B32F-4C66-A8A7-26891A6CFEBB}" type="slidenum">
              <a:rPr lang="en-GB" smtClean="0"/>
              <a:t>‹#›</a:t>
            </a:fld>
            <a:endParaRPr lang="en-GB"/>
          </a:p>
        </p:txBody>
      </p:sp>
    </p:spTree>
    <p:extLst>
      <p:ext uri="{BB962C8B-B14F-4D97-AF65-F5344CB8AC3E}">
        <p14:creationId xmlns:p14="http://schemas.microsoft.com/office/powerpoint/2010/main" val="1970621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A97A08D-AAAD-4624-B12D-B2D2F6AF265E}" type="datetimeFigureOut">
              <a:rPr lang="en-GB" smtClean="0"/>
              <a:t>13/06/2026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21C33C1-B32F-4C66-A8A7-26891A6CFEBB}" type="slidenum">
              <a:rPr lang="en-GB" smtClean="0"/>
              <a:t>‹#›</a:t>
            </a:fld>
            <a:endParaRPr lang="en-GB"/>
          </a:p>
        </p:txBody>
      </p:sp>
    </p:spTree>
    <p:extLst>
      <p:ext uri="{BB962C8B-B14F-4D97-AF65-F5344CB8AC3E}">
        <p14:creationId xmlns:p14="http://schemas.microsoft.com/office/powerpoint/2010/main" val="555320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97A08D-AAAD-4624-B12D-B2D2F6AF265E}" type="datetimeFigureOut">
              <a:rPr lang="en-GB" smtClean="0"/>
              <a:t>13/06/2026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21C33C1-B32F-4C66-A8A7-26891A6CFEBB}" type="slidenum">
              <a:rPr lang="en-GB" smtClean="0"/>
              <a:t>‹#›</a:t>
            </a:fld>
            <a:endParaRPr lang="en-GB"/>
          </a:p>
        </p:txBody>
      </p:sp>
    </p:spTree>
    <p:extLst>
      <p:ext uri="{BB962C8B-B14F-4D97-AF65-F5344CB8AC3E}">
        <p14:creationId xmlns:p14="http://schemas.microsoft.com/office/powerpoint/2010/main" val="17350071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A97A08D-AAAD-4624-B12D-B2D2F6AF265E}" type="datetimeFigureOut">
              <a:rPr lang="en-GB" smtClean="0"/>
              <a:t>13/06/2026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21C33C1-B32F-4C66-A8A7-26891A6CFEBB}" type="slidenum">
              <a:rPr lang="en-GB" smtClean="0"/>
              <a:t>‹#›</a:t>
            </a:fld>
            <a:endParaRPr lang="en-GB"/>
          </a:p>
        </p:txBody>
      </p:sp>
    </p:spTree>
    <p:extLst>
      <p:ext uri="{BB962C8B-B14F-4D97-AF65-F5344CB8AC3E}">
        <p14:creationId xmlns:p14="http://schemas.microsoft.com/office/powerpoint/2010/main" val="1276160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A97A08D-AAAD-4624-B12D-B2D2F6AF265E}" type="datetimeFigureOut">
              <a:rPr lang="en-GB" smtClean="0"/>
              <a:t>13/06/2026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21C33C1-B32F-4C66-A8A7-26891A6CFEBB}" type="slidenum">
              <a:rPr lang="en-GB" smtClean="0"/>
              <a:t>‹#›</a:t>
            </a:fld>
            <a:endParaRPr lang="en-GB"/>
          </a:p>
        </p:txBody>
      </p:sp>
    </p:spTree>
    <p:extLst>
      <p:ext uri="{BB962C8B-B14F-4D97-AF65-F5344CB8AC3E}">
        <p14:creationId xmlns:p14="http://schemas.microsoft.com/office/powerpoint/2010/main" val="41024026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97A08D-AAAD-4624-B12D-B2D2F6AF265E}" type="datetimeFigureOut">
              <a:rPr lang="en-GB" smtClean="0"/>
              <a:t>13/06/2026</a:t>
            </a:fld>
            <a:endParaRPr lang="en-GB"/>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1C33C1-B32F-4C66-A8A7-26891A6CFEBB}" type="slidenum">
              <a:rPr lang="en-GB" smtClean="0"/>
              <a:t>‹#›</a:t>
            </a:fld>
            <a:endParaRPr lang="en-GB"/>
          </a:p>
        </p:txBody>
      </p:sp>
    </p:spTree>
    <p:extLst>
      <p:ext uri="{BB962C8B-B14F-4D97-AF65-F5344CB8AC3E}">
        <p14:creationId xmlns:p14="http://schemas.microsoft.com/office/powerpoint/2010/main" val="13182071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3.png"/><Relationship Id="rId7"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5.pn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26.png"/><Relationship Id="rId11" Type="http://schemas.openxmlformats.org/officeDocument/2006/relationships/image" Target="../media/image31.png"/><Relationship Id="rId5" Type="http://schemas.openxmlformats.org/officeDocument/2006/relationships/image" Target="../media/image25.png"/><Relationship Id="rId10" Type="http://schemas.openxmlformats.org/officeDocument/2006/relationships/image" Target="../media/image30.png"/><Relationship Id="rId4" Type="http://schemas.openxmlformats.org/officeDocument/2006/relationships/image" Target="../media/image24.png"/><Relationship Id="rId9" Type="http://schemas.openxmlformats.org/officeDocument/2006/relationships/image" Target="../media/image2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D58D3-021C-429A-BBEA-917A6E431D9B}"/>
              </a:ext>
            </a:extLst>
          </p:cNvPr>
          <p:cNvSpPr>
            <a:spLocks noGrp="1"/>
          </p:cNvSpPr>
          <p:nvPr>
            <p:ph type="ctrTitle"/>
          </p:nvPr>
        </p:nvSpPr>
        <p:spPr>
          <a:xfrm>
            <a:off x="914400" y="259644"/>
            <a:ext cx="10363200" cy="3250319"/>
          </a:xfrm>
        </p:spPr>
        <p:txBody>
          <a:bodyPr>
            <a:normAutofit/>
          </a:bodyPr>
          <a:lstStyle/>
          <a:p>
            <a:r>
              <a:rPr lang="en-GB" b="1" dirty="0">
                <a:solidFill>
                  <a:schemeClr val="bg1"/>
                </a:solidFill>
              </a:rPr>
              <a:t>Untitled </a:t>
            </a:r>
            <a:r>
              <a:rPr lang="en-GB" b="1" dirty="0" err="1">
                <a:solidFill>
                  <a:schemeClr val="bg1"/>
                </a:solidFill>
              </a:rPr>
              <a:t>NeuroAI</a:t>
            </a:r>
            <a:r>
              <a:rPr lang="en-GB" b="1" dirty="0">
                <a:solidFill>
                  <a:schemeClr val="bg1"/>
                </a:solidFill>
              </a:rPr>
              <a:t> talk…</a:t>
            </a:r>
          </a:p>
        </p:txBody>
      </p:sp>
      <p:sp>
        <p:nvSpPr>
          <p:cNvPr id="3" name="Subtitle 2">
            <a:extLst>
              <a:ext uri="{FF2B5EF4-FFF2-40B4-BE49-F238E27FC236}">
                <a16:creationId xmlns:a16="http://schemas.microsoft.com/office/drawing/2014/main" id="{A3B2EAAB-C982-419A-83C2-2AE7600566B6}"/>
              </a:ext>
            </a:extLst>
          </p:cNvPr>
          <p:cNvSpPr>
            <a:spLocks noGrp="1"/>
          </p:cNvSpPr>
          <p:nvPr>
            <p:ph type="subTitle" idx="1"/>
          </p:nvPr>
        </p:nvSpPr>
        <p:spPr>
          <a:ln>
            <a:noFill/>
          </a:ln>
        </p:spPr>
        <p:txBody>
          <a:bodyPr/>
          <a:lstStyle/>
          <a:p>
            <a:r>
              <a:rPr lang="en-GB" sz="4000" dirty="0"/>
              <a:t>Dan Goodman</a:t>
            </a:r>
          </a:p>
          <a:p>
            <a:r>
              <a:rPr lang="en-GB" dirty="0"/>
              <a:t>Imperial College London</a:t>
            </a:r>
          </a:p>
          <a:p>
            <a:r>
              <a:rPr lang="en-GB" sz="1800" dirty="0"/>
              <a:t>Department of Electrical and Electronic Engineering</a:t>
            </a:r>
          </a:p>
        </p:txBody>
      </p:sp>
      <p:pic>
        <p:nvPicPr>
          <p:cNvPr id="5" name="Picture 4" descr="A picture containing text&#10;&#10;Description automatically generated">
            <a:extLst>
              <a:ext uri="{FF2B5EF4-FFF2-40B4-BE49-F238E27FC236}">
                <a16:creationId xmlns:a16="http://schemas.microsoft.com/office/drawing/2014/main" id="{008CAC22-ABA8-4D9B-A154-1C28BE9C7C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55015" y="5100490"/>
            <a:ext cx="2595904" cy="1356360"/>
          </a:xfrm>
          <a:prstGeom prst="rect">
            <a:avLst/>
          </a:prstGeom>
        </p:spPr>
      </p:pic>
      <p:sp>
        <p:nvSpPr>
          <p:cNvPr id="9" name="TextBox 8">
            <a:extLst>
              <a:ext uri="{FF2B5EF4-FFF2-40B4-BE49-F238E27FC236}">
                <a16:creationId xmlns:a16="http://schemas.microsoft.com/office/drawing/2014/main" id="{1CCEF47F-23D5-455F-AC8D-1304CC3C9F52}"/>
              </a:ext>
            </a:extLst>
          </p:cNvPr>
          <p:cNvSpPr txBox="1"/>
          <p:nvPr/>
        </p:nvSpPr>
        <p:spPr>
          <a:xfrm>
            <a:off x="9772895" y="6456850"/>
            <a:ext cx="2160143" cy="369332"/>
          </a:xfrm>
          <a:prstGeom prst="rect">
            <a:avLst/>
          </a:prstGeom>
          <a:noFill/>
        </p:spPr>
        <p:txBody>
          <a:bodyPr wrap="none" rtlCol="0">
            <a:spAutoFit/>
          </a:bodyPr>
          <a:lstStyle/>
          <a:p>
            <a:r>
              <a:rPr lang="en-GB" dirty="0"/>
              <a:t>neural-reckoning.org</a:t>
            </a:r>
          </a:p>
        </p:txBody>
      </p:sp>
      <p:pic>
        <p:nvPicPr>
          <p:cNvPr id="6" name="Picture 5" descr="A blue letters on a black background&#10;&#10;Description automatically generated">
            <a:extLst>
              <a:ext uri="{FF2B5EF4-FFF2-40B4-BE49-F238E27FC236}">
                <a16:creationId xmlns:a16="http://schemas.microsoft.com/office/drawing/2014/main" id="{B8BD8BF9-1270-409B-2623-688E48D171C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9699" y="5613399"/>
            <a:ext cx="3745527" cy="741414"/>
          </a:xfrm>
          <a:prstGeom prst="rect">
            <a:avLst/>
          </a:prstGeom>
        </p:spPr>
      </p:pic>
    </p:spTree>
    <p:extLst>
      <p:ext uri="{BB962C8B-B14F-4D97-AF65-F5344CB8AC3E}">
        <p14:creationId xmlns:p14="http://schemas.microsoft.com/office/powerpoint/2010/main" val="3044007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2B121F-02A3-07EC-E345-50FDE8010375}"/>
              </a:ext>
            </a:extLst>
          </p:cNvPr>
          <p:cNvSpPr>
            <a:spLocks noGrp="1"/>
          </p:cNvSpPr>
          <p:nvPr>
            <p:ph type="title"/>
          </p:nvPr>
        </p:nvSpPr>
        <p:spPr/>
        <p:txBody>
          <a:bodyPr/>
          <a:lstStyle/>
          <a:p>
            <a:r>
              <a:rPr lang="en-GB" dirty="0"/>
              <a:t>Task and model setup</a:t>
            </a:r>
          </a:p>
        </p:txBody>
      </p:sp>
      <p:grpSp>
        <p:nvGrpSpPr>
          <p:cNvPr id="45" name="Group 44">
            <a:extLst>
              <a:ext uri="{FF2B5EF4-FFF2-40B4-BE49-F238E27FC236}">
                <a16:creationId xmlns:a16="http://schemas.microsoft.com/office/drawing/2014/main" id="{576A235D-789D-C4E3-B3EA-72E6AFBEF949}"/>
              </a:ext>
            </a:extLst>
          </p:cNvPr>
          <p:cNvGrpSpPr/>
          <p:nvPr/>
        </p:nvGrpSpPr>
        <p:grpSpPr>
          <a:xfrm>
            <a:off x="5660265" y="2041301"/>
            <a:ext cx="2972873" cy="3596693"/>
            <a:chOff x="5660265" y="2041301"/>
            <a:chExt cx="2972873" cy="3596693"/>
          </a:xfrm>
        </p:grpSpPr>
        <p:sp>
          <p:nvSpPr>
            <p:cNvPr id="26" name="Rectangle: Rounded Corners 25">
              <a:extLst>
                <a:ext uri="{FF2B5EF4-FFF2-40B4-BE49-F238E27FC236}">
                  <a16:creationId xmlns:a16="http://schemas.microsoft.com/office/drawing/2014/main" id="{7E1530D3-8BAD-168F-8CE9-01746B65403C}"/>
                </a:ext>
              </a:extLst>
            </p:cNvPr>
            <p:cNvSpPr/>
            <p:nvPr/>
          </p:nvSpPr>
          <p:spPr>
            <a:xfrm>
              <a:off x="6727063" y="2041301"/>
              <a:ext cx="1906075" cy="1191296"/>
            </a:xfrm>
            <a:prstGeom prst="roundRect">
              <a:avLst>
                <a:gd name="adj" fmla="val 0"/>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sz="2400" dirty="0"/>
                <a:t>Decision 0</a:t>
              </a:r>
            </a:p>
          </p:txBody>
        </p:sp>
        <p:sp>
          <p:nvSpPr>
            <p:cNvPr id="27" name="Rectangle: Rounded Corners 26">
              <a:extLst>
                <a:ext uri="{FF2B5EF4-FFF2-40B4-BE49-F238E27FC236}">
                  <a16:creationId xmlns:a16="http://schemas.microsoft.com/office/drawing/2014/main" id="{FA37D968-77FC-6FB7-673D-E95B33235BB5}"/>
                </a:ext>
              </a:extLst>
            </p:cNvPr>
            <p:cNvSpPr/>
            <p:nvPr/>
          </p:nvSpPr>
          <p:spPr>
            <a:xfrm>
              <a:off x="6727063" y="4446698"/>
              <a:ext cx="1906075" cy="1191296"/>
            </a:xfrm>
            <a:prstGeom prst="roundRect">
              <a:avLst>
                <a:gd name="adj" fmla="val 0"/>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sz="2400" dirty="0"/>
                <a:t>Decision 1</a:t>
              </a:r>
            </a:p>
          </p:txBody>
        </p:sp>
        <p:cxnSp>
          <p:nvCxnSpPr>
            <p:cNvPr id="30" name="Straight Arrow Connector 29">
              <a:extLst>
                <a:ext uri="{FF2B5EF4-FFF2-40B4-BE49-F238E27FC236}">
                  <a16:creationId xmlns:a16="http://schemas.microsoft.com/office/drawing/2014/main" id="{5C9EAD39-CF91-250E-8F31-4BDB36E36136}"/>
                </a:ext>
              </a:extLst>
            </p:cNvPr>
            <p:cNvCxnSpPr>
              <a:stCxn id="7" idx="3"/>
              <a:endCxn id="26" idx="1"/>
            </p:cNvCxnSpPr>
            <p:nvPr/>
          </p:nvCxnSpPr>
          <p:spPr>
            <a:xfrm>
              <a:off x="5660265" y="2636949"/>
              <a:ext cx="1066798" cy="0"/>
            </a:xfrm>
            <a:prstGeom prst="straightConnector1">
              <a:avLst/>
            </a:prstGeom>
            <a:ln w="19050">
              <a:solidFill>
                <a:srgbClr val="00B0F0"/>
              </a:solidFill>
              <a:tailEnd type="triangle" w="lg" len="lg"/>
            </a:ln>
          </p:spPr>
          <p:style>
            <a:lnRef idx="1">
              <a:schemeClr val="dk1"/>
            </a:lnRef>
            <a:fillRef idx="0">
              <a:schemeClr val="dk1"/>
            </a:fillRef>
            <a:effectRef idx="0">
              <a:schemeClr val="dk1"/>
            </a:effectRef>
            <a:fontRef idx="minor">
              <a:schemeClr val="tx1"/>
            </a:fontRef>
          </p:style>
        </p:cxnSp>
        <p:cxnSp>
          <p:nvCxnSpPr>
            <p:cNvPr id="32" name="Straight Arrow Connector 31">
              <a:extLst>
                <a:ext uri="{FF2B5EF4-FFF2-40B4-BE49-F238E27FC236}">
                  <a16:creationId xmlns:a16="http://schemas.microsoft.com/office/drawing/2014/main" id="{6A4EA858-7EF5-AC3F-F22F-B71939E258E0}"/>
                </a:ext>
              </a:extLst>
            </p:cNvPr>
            <p:cNvCxnSpPr>
              <a:stCxn id="8" idx="3"/>
              <a:endCxn id="27" idx="1"/>
            </p:cNvCxnSpPr>
            <p:nvPr/>
          </p:nvCxnSpPr>
          <p:spPr>
            <a:xfrm>
              <a:off x="5660265" y="5042346"/>
              <a:ext cx="1066798" cy="0"/>
            </a:xfrm>
            <a:prstGeom prst="straightConnector1">
              <a:avLst/>
            </a:prstGeom>
            <a:ln w="19050">
              <a:solidFill>
                <a:srgbClr val="00B0F0"/>
              </a:solidFill>
              <a:tailEnd type="triangle" w="lg" len="lg"/>
            </a:ln>
          </p:spPr>
          <p:style>
            <a:lnRef idx="1">
              <a:schemeClr val="dk1"/>
            </a:lnRef>
            <a:fillRef idx="0">
              <a:schemeClr val="dk1"/>
            </a:fillRef>
            <a:effectRef idx="0">
              <a:schemeClr val="dk1"/>
            </a:effectRef>
            <a:fontRef idx="minor">
              <a:schemeClr val="tx1"/>
            </a:fontRef>
          </p:style>
        </p:cxnSp>
      </p:grpSp>
      <p:grpSp>
        <p:nvGrpSpPr>
          <p:cNvPr id="46" name="Group 45">
            <a:extLst>
              <a:ext uri="{FF2B5EF4-FFF2-40B4-BE49-F238E27FC236}">
                <a16:creationId xmlns:a16="http://schemas.microsoft.com/office/drawing/2014/main" id="{52032751-984C-DEBC-37B4-71BF29BCC3D0}"/>
              </a:ext>
            </a:extLst>
          </p:cNvPr>
          <p:cNvGrpSpPr/>
          <p:nvPr/>
        </p:nvGrpSpPr>
        <p:grpSpPr>
          <a:xfrm>
            <a:off x="8633138" y="2636949"/>
            <a:ext cx="2766811" cy="2405397"/>
            <a:chOff x="8633138" y="2636949"/>
            <a:chExt cx="2766811" cy="2405397"/>
          </a:xfrm>
        </p:grpSpPr>
        <p:sp>
          <p:nvSpPr>
            <p:cNvPr id="28" name="Rectangle: Rounded Corners 27">
              <a:extLst>
                <a:ext uri="{FF2B5EF4-FFF2-40B4-BE49-F238E27FC236}">
                  <a16:creationId xmlns:a16="http://schemas.microsoft.com/office/drawing/2014/main" id="{73F9033A-C40B-0DDB-5C0B-001214BE37CE}"/>
                </a:ext>
              </a:extLst>
            </p:cNvPr>
            <p:cNvSpPr/>
            <p:nvPr/>
          </p:nvSpPr>
          <p:spPr>
            <a:xfrm>
              <a:off x="9493874" y="3232597"/>
              <a:ext cx="1906075" cy="1191296"/>
            </a:xfrm>
            <a:prstGeom prst="roundRect">
              <a:avLst>
                <a:gd name="adj" fmla="val 0"/>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sz="2400" dirty="0"/>
                <a:t>Joint</a:t>
              </a:r>
            </a:p>
            <a:p>
              <a:pPr algn="ctr"/>
              <a:r>
                <a:rPr lang="en-GB" sz="2400" dirty="0"/>
                <a:t>Decision</a:t>
              </a:r>
            </a:p>
          </p:txBody>
        </p:sp>
        <p:cxnSp>
          <p:nvCxnSpPr>
            <p:cNvPr id="34" name="Straight Connector 33">
              <a:extLst>
                <a:ext uri="{FF2B5EF4-FFF2-40B4-BE49-F238E27FC236}">
                  <a16:creationId xmlns:a16="http://schemas.microsoft.com/office/drawing/2014/main" id="{13B981D1-3A9D-84F8-6295-3B5F12537429}"/>
                </a:ext>
              </a:extLst>
            </p:cNvPr>
            <p:cNvCxnSpPr>
              <a:stCxn id="26" idx="3"/>
              <a:endCxn id="28" idx="1"/>
            </p:cNvCxnSpPr>
            <p:nvPr/>
          </p:nvCxnSpPr>
          <p:spPr>
            <a:xfrm>
              <a:off x="8633138" y="2636949"/>
              <a:ext cx="860736" cy="1191296"/>
            </a:xfrm>
            <a:prstGeom prst="line">
              <a:avLst/>
            </a:prstGeom>
            <a:ln w="19050">
              <a:solidFill>
                <a:srgbClr val="00B0F0"/>
              </a:solidFill>
              <a:tailEnd type="triangle" w="lg" len="lg"/>
            </a:ln>
          </p:spPr>
          <p:style>
            <a:lnRef idx="1">
              <a:schemeClr val="dk1"/>
            </a:lnRef>
            <a:fillRef idx="0">
              <a:schemeClr val="dk1"/>
            </a:fillRef>
            <a:effectRef idx="0">
              <a:schemeClr val="dk1"/>
            </a:effectRef>
            <a:fontRef idx="minor">
              <a:schemeClr val="tx1"/>
            </a:fontRef>
          </p:style>
        </p:cxnSp>
        <p:cxnSp>
          <p:nvCxnSpPr>
            <p:cNvPr id="36" name="Straight Connector 35">
              <a:extLst>
                <a:ext uri="{FF2B5EF4-FFF2-40B4-BE49-F238E27FC236}">
                  <a16:creationId xmlns:a16="http://schemas.microsoft.com/office/drawing/2014/main" id="{84CD31F1-6C8A-6696-4C96-F60EB42588B7}"/>
                </a:ext>
              </a:extLst>
            </p:cNvPr>
            <p:cNvCxnSpPr>
              <a:stCxn id="27" idx="3"/>
              <a:endCxn id="28" idx="1"/>
            </p:cNvCxnSpPr>
            <p:nvPr/>
          </p:nvCxnSpPr>
          <p:spPr>
            <a:xfrm flipV="1">
              <a:off x="8633138" y="3828245"/>
              <a:ext cx="860736" cy="1214101"/>
            </a:xfrm>
            <a:prstGeom prst="line">
              <a:avLst/>
            </a:prstGeom>
            <a:ln w="19050">
              <a:solidFill>
                <a:srgbClr val="00B0F0"/>
              </a:solidFill>
              <a:tailEnd type="triangle" w="lg" len="lg"/>
            </a:ln>
          </p:spPr>
          <p:style>
            <a:lnRef idx="1">
              <a:schemeClr val="dk1"/>
            </a:lnRef>
            <a:fillRef idx="0">
              <a:schemeClr val="dk1"/>
            </a:fillRef>
            <a:effectRef idx="0">
              <a:schemeClr val="dk1"/>
            </a:effectRef>
            <a:fontRef idx="minor">
              <a:schemeClr val="tx1"/>
            </a:fontRef>
          </p:style>
        </p:cxnSp>
      </p:grpSp>
      <p:grpSp>
        <p:nvGrpSpPr>
          <p:cNvPr id="44" name="Group 43">
            <a:extLst>
              <a:ext uri="{FF2B5EF4-FFF2-40B4-BE49-F238E27FC236}">
                <a16:creationId xmlns:a16="http://schemas.microsoft.com/office/drawing/2014/main" id="{D99C8A21-A707-2396-4A4B-A122023248D2}"/>
              </a:ext>
            </a:extLst>
          </p:cNvPr>
          <p:cNvGrpSpPr/>
          <p:nvPr/>
        </p:nvGrpSpPr>
        <p:grpSpPr>
          <a:xfrm>
            <a:off x="4707228" y="3232597"/>
            <a:ext cx="3317258" cy="1214101"/>
            <a:chOff x="4707228" y="3232597"/>
            <a:chExt cx="3317258" cy="1214101"/>
          </a:xfrm>
        </p:grpSpPr>
        <p:cxnSp>
          <p:nvCxnSpPr>
            <p:cNvPr id="20" name="Straight Arrow Connector 19">
              <a:extLst>
                <a:ext uri="{FF2B5EF4-FFF2-40B4-BE49-F238E27FC236}">
                  <a16:creationId xmlns:a16="http://schemas.microsoft.com/office/drawing/2014/main" id="{5A41CDDA-7D7C-6ED3-591E-767D4BA7CFB2}"/>
                </a:ext>
              </a:extLst>
            </p:cNvPr>
            <p:cNvCxnSpPr>
              <a:stCxn id="7" idx="2"/>
              <a:endCxn id="8" idx="0"/>
            </p:cNvCxnSpPr>
            <p:nvPr/>
          </p:nvCxnSpPr>
          <p:spPr>
            <a:xfrm>
              <a:off x="4707228" y="3232597"/>
              <a:ext cx="0" cy="1214101"/>
            </a:xfrm>
            <a:prstGeom prst="straightConnector1">
              <a:avLst/>
            </a:prstGeom>
            <a:ln w="19050">
              <a:solidFill>
                <a:srgbClr val="C00000"/>
              </a:solidFill>
              <a:headEnd type="triangle" w="lg" len="lg"/>
              <a:tailEnd type="triangle" w="lg" len="lg"/>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37" name="TextBox 36">
                  <a:extLst>
                    <a:ext uri="{FF2B5EF4-FFF2-40B4-BE49-F238E27FC236}">
                      <a16:creationId xmlns:a16="http://schemas.microsoft.com/office/drawing/2014/main" id="{C7E49639-A9DD-750D-B96C-907D1DC8A5D8}"/>
                    </a:ext>
                  </a:extLst>
                </p:cNvPr>
                <p:cNvSpPr txBox="1"/>
                <p:nvPr/>
              </p:nvSpPr>
              <p:spPr>
                <a:xfrm>
                  <a:off x="4806233" y="3435552"/>
                  <a:ext cx="3218253" cy="830997"/>
                </a:xfrm>
                <a:prstGeom prst="rect">
                  <a:avLst/>
                </a:prstGeom>
                <a:noFill/>
              </p:spPr>
              <p:txBody>
                <a:bodyPr wrap="none" rtlCol="0">
                  <a:spAutoFit/>
                </a:bodyPr>
                <a:lstStyle/>
                <a:p>
                  <a:pPr algn="l"/>
                  <a:r>
                    <a:rPr lang="en-GB" sz="2400" dirty="0">
                      <a:solidFill>
                        <a:srgbClr val="C00000"/>
                      </a:solidFill>
                    </a:rPr>
                    <a:t>Sparse connection</a:t>
                  </a:r>
                </a:p>
                <a:p>
                  <a:pPr algn="l"/>
                  <a:r>
                    <a:rPr lang="en-GB" sz="2400" dirty="0">
                      <a:solidFill>
                        <a:srgbClr val="C00000"/>
                      </a:solidFill>
                    </a:rPr>
                    <a:t>Fraction </a:t>
                  </a:r>
                  <a14:m>
                    <m:oMath xmlns:m="http://schemas.openxmlformats.org/officeDocument/2006/math">
                      <m:r>
                        <a:rPr lang="en-GB" sz="2400" b="0" i="1" smtClean="0">
                          <a:solidFill>
                            <a:srgbClr val="C00000"/>
                          </a:solidFill>
                          <a:latin typeface="Cambria Math" panose="02040503050406030204" pitchFamily="18" charset="0"/>
                        </a:rPr>
                        <m:t>𝑝</m:t>
                      </m:r>
                    </m:oMath>
                  </a14:m>
                  <a:r>
                    <a:rPr lang="en-GB" sz="2400" dirty="0">
                      <a:solidFill>
                        <a:srgbClr val="C00000"/>
                      </a:solidFill>
                    </a:rPr>
                    <a:t> of all possible</a:t>
                  </a:r>
                </a:p>
              </p:txBody>
            </p:sp>
          </mc:Choice>
          <mc:Fallback xmlns="">
            <p:sp>
              <p:nvSpPr>
                <p:cNvPr id="37" name="TextBox 36">
                  <a:extLst>
                    <a:ext uri="{FF2B5EF4-FFF2-40B4-BE49-F238E27FC236}">
                      <a16:creationId xmlns:a16="http://schemas.microsoft.com/office/drawing/2014/main" id="{C7E49639-A9DD-750D-B96C-907D1DC8A5D8}"/>
                    </a:ext>
                  </a:extLst>
                </p:cNvPr>
                <p:cNvSpPr txBox="1">
                  <a:spLocks noRot="1" noChangeAspect="1" noMove="1" noResize="1" noEditPoints="1" noAdjustHandles="1" noChangeArrowheads="1" noChangeShapeType="1" noTextEdit="1"/>
                </p:cNvSpPr>
                <p:nvPr/>
              </p:nvSpPr>
              <p:spPr>
                <a:xfrm>
                  <a:off x="4806233" y="3435552"/>
                  <a:ext cx="3218253" cy="830997"/>
                </a:xfrm>
                <a:prstGeom prst="rect">
                  <a:avLst/>
                </a:prstGeom>
                <a:blipFill>
                  <a:blip r:embed="rId3"/>
                  <a:stretch>
                    <a:fillRect l="-2841" t="-5882" r="-1705" b="-16176"/>
                  </a:stretch>
                </a:blipFill>
              </p:spPr>
              <p:txBody>
                <a:bodyPr/>
                <a:lstStyle/>
                <a:p>
                  <a:r>
                    <a:rPr lang="en-GB">
                      <a:noFill/>
                    </a:rPr>
                    <a:t> </a:t>
                  </a:r>
                </a:p>
              </p:txBody>
            </p:sp>
          </mc:Fallback>
        </mc:AlternateContent>
      </p:grpSp>
      <p:grpSp>
        <p:nvGrpSpPr>
          <p:cNvPr id="43" name="Group 42">
            <a:extLst>
              <a:ext uri="{FF2B5EF4-FFF2-40B4-BE49-F238E27FC236}">
                <a16:creationId xmlns:a16="http://schemas.microsoft.com/office/drawing/2014/main" id="{2F942B7E-7C25-BC2F-CDEE-02FF5DB0D35B}"/>
              </a:ext>
            </a:extLst>
          </p:cNvPr>
          <p:cNvGrpSpPr/>
          <p:nvPr/>
        </p:nvGrpSpPr>
        <p:grpSpPr>
          <a:xfrm>
            <a:off x="2163650" y="1149343"/>
            <a:ext cx="5303279" cy="5018833"/>
            <a:chOff x="2163650" y="1149343"/>
            <a:chExt cx="5303279" cy="5018833"/>
          </a:xfrm>
        </p:grpSpPr>
        <p:sp>
          <p:nvSpPr>
            <p:cNvPr id="7" name="Rectangle: Rounded Corners 6">
              <a:extLst>
                <a:ext uri="{FF2B5EF4-FFF2-40B4-BE49-F238E27FC236}">
                  <a16:creationId xmlns:a16="http://schemas.microsoft.com/office/drawing/2014/main" id="{EE85D2D7-756F-7FE4-6BCF-DFB2AE361696}"/>
                </a:ext>
              </a:extLst>
            </p:cNvPr>
            <p:cNvSpPr/>
            <p:nvPr/>
          </p:nvSpPr>
          <p:spPr>
            <a:xfrm>
              <a:off x="3754190" y="2041301"/>
              <a:ext cx="1906075" cy="119129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sz="2400" dirty="0"/>
                <a:t>Module 0</a:t>
              </a:r>
            </a:p>
          </p:txBody>
        </p:sp>
        <p:sp>
          <p:nvSpPr>
            <p:cNvPr id="8" name="Rectangle: Rounded Corners 7">
              <a:extLst>
                <a:ext uri="{FF2B5EF4-FFF2-40B4-BE49-F238E27FC236}">
                  <a16:creationId xmlns:a16="http://schemas.microsoft.com/office/drawing/2014/main" id="{BC0E0096-2822-C2C0-D8BC-26C6CB5E446C}"/>
                </a:ext>
              </a:extLst>
            </p:cNvPr>
            <p:cNvSpPr/>
            <p:nvPr/>
          </p:nvSpPr>
          <p:spPr>
            <a:xfrm>
              <a:off x="3754190" y="4446698"/>
              <a:ext cx="1906075" cy="119129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sz="2400" dirty="0"/>
                <a:t>Module 1</a:t>
              </a:r>
            </a:p>
          </p:txBody>
        </p:sp>
        <p:sp>
          <p:nvSpPr>
            <p:cNvPr id="17" name="Freeform: Shape 16">
              <a:extLst>
                <a:ext uri="{FF2B5EF4-FFF2-40B4-BE49-F238E27FC236}">
                  <a16:creationId xmlns:a16="http://schemas.microsoft.com/office/drawing/2014/main" id="{CF182C6A-F5EF-4FE1-399E-EF65708F2FE8}"/>
                </a:ext>
              </a:extLst>
            </p:cNvPr>
            <p:cNvSpPr/>
            <p:nvPr/>
          </p:nvSpPr>
          <p:spPr>
            <a:xfrm>
              <a:off x="4256466" y="1455312"/>
              <a:ext cx="895351" cy="560231"/>
            </a:xfrm>
            <a:custGeom>
              <a:avLst/>
              <a:gdLst>
                <a:gd name="connsiteX0" fmla="*/ 0 w 895082"/>
                <a:gd name="connsiteY0" fmla="*/ 354188 h 367067"/>
                <a:gd name="connsiteX1" fmla="*/ 437882 w 895082"/>
                <a:gd name="connsiteY1" fmla="*/ 19 h 367067"/>
                <a:gd name="connsiteX2" fmla="*/ 895082 w 895082"/>
                <a:gd name="connsiteY2" fmla="*/ 367067 h 367067"/>
                <a:gd name="connsiteX0" fmla="*/ 0 w 895082"/>
                <a:gd name="connsiteY0" fmla="*/ 547361 h 560240"/>
                <a:gd name="connsiteX1" fmla="*/ 476519 w 895082"/>
                <a:gd name="connsiteY1" fmla="*/ 9 h 560240"/>
                <a:gd name="connsiteX2" fmla="*/ 895082 w 895082"/>
                <a:gd name="connsiteY2" fmla="*/ 560240 h 560240"/>
                <a:gd name="connsiteX0" fmla="*/ 0 w 895082"/>
                <a:gd name="connsiteY0" fmla="*/ 547361 h 560240"/>
                <a:gd name="connsiteX1" fmla="*/ 476519 w 895082"/>
                <a:gd name="connsiteY1" fmla="*/ 9 h 560240"/>
                <a:gd name="connsiteX2" fmla="*/ 895082 w 895082"/>
                <a:gd name="connsiteY2" fmla="*/ 560240 h 560240"/>
                <a:gd name="connsiteX0" fmla="*/ 0 w 895082"/>
                <a:gd name="connsiteY0" fmla="*/ 547361 h 560240"/>
                <a:gd name="connsiteX1" fmla="*/ 476519 w 895082"/>
                <a:gd name="connsiteY1" fmla="*/ 9 h 560240"/>
                <a:gd name="connsiteX2" fmla="*/ 895082 w 895082"/>
                <a:gd name="connsiteY2" fmla="*/ 560240 h 560240"/>
                <a:gd name="connsiteX0" fmla="*/ 0 w 895536"/>
                <a:gd name="connsiteY0" fmla="*/ 547361 h 560240"/>
                <a:gd name="connsiteX1" fmla="*/ 476519 w 895536"/>
                <a:gd name="connsiteY1" fmla="*/ 9 h 560240"/>
                <a:gd name="connsiteX2" fmla="*/ 895082 w 895536"/>
                <a:gd name="connsiteY2" fmla="*/ 560240 h 560240"/>
                <a:gd name="connsiteX0" fmla="*/ 0 w 895536"/>
                <a:gd name="connsiteY0" fmla="*/ 547362 h 560241"/>
                <a:gd name="connsiteX1" fmla="*/ 476519 w 895536"/>
                <a:gd name="connsiteY1" fmla="*/ 10 h 560241"/>
                <a:gd name="connsiteX2" fmla="*/ 895082 w 895536"/>
                <a:gd name="connsiteY2" fmla="*/ 560241 h 560241"/>
                <a:gd name="connsiteX0" fmla="*/ 0 w 895351"/>
                <a:gd name="connsiteY0" fmla="*/ 547362 h 560241"/>
                <a:gd name="connsiteX1" fmla="*/ 476519 w 895351"/>
                <a:gd name="connsiteY1" fmla="*/ 10 h 560241"/>
                <a:gd name="connsiteX2" fmla="*/ 895082 w 895351"/>
                <a:gd name="connsiteY2" fmla="*/ 560241 h 560241"/>
                <a:gd name="connsiteX0" fmla="*/ 0 w 895351"/>
                <a:gd name="connsiteY0" fmla="*/ 547352 h 560231"/>
                <a:gd name="connsiteX1" fmla="*/ 476519 w 895351"/>
                <a:gd name="connsiteY1" fmla="*/ 0 h 560231"/>
                <a:gd name="connsiteX2" fmla="*/ 895082 w 895351"/>
                <a:gd name="connsiteY2" fmla="*/ 560231 h 560231"/>
              </a:gdLst>
              <a:ahLst/>
              <a:cxnLst>
                <a:cxn ang="0">
                  <a:pos x="connsiteX0" y="connsiteY0"/>
                </a:cxn>
                <a:cxn ang="0">
                  <a:pos x="connsiteX1" y="connsiteY1"/>
                </a:cxn>
                <a:cxn ang="0">
                  <a:pos x="connsiteX2" y="connsiteY2"/>
                </a:cxn>
              </a:cxnLst>
              <a:rect l="l" t="t" r="r" b="b"/>
              <a:pathLst>
                <a:path w="895351" h="560231">
                  <a:moveTo>
                    <a:pt x="0" y="547352"/>
                  </a:moveTo>
                  <a:cubicBezTo>
                    <a:pt x="22002" y="324118"/>
                    <a:pt x="166353" y="4293"/>
                    <a:pt x="476519" y="0"/>
                  </a:cubicBezTo>
                  <a:cubicBezTo>
                    <a:pt x="773806" y="15025"/>
                    <a:pt x="902057" y="313385"/>
                    <a:pt x="895082" y="560231"/>
                  </a:cubicBezTo>
                </a:path>
              </a:pathLst>
            </a:custGeom>
            <a:noFill/>
            <a:ln>
              <a:solidFill>
                <a:srgbClr val="00B0F0"/>
              </a:solidFill>
              <a:tailEnd type="triangle" w="lg" len="lg"/>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Freeform: Shape 17">
              <a:extLst>
                <a:ext uri="{FF2B5EF4-FFF2-40B4-BE49-F238E27FC236}">
                  <a16:creationId xmlns:a16="http://schemas.microsoft.com/office/drawing/2014/main" id="{0643EA60-DA77-3D1F-B401-00745D3927FE}"/>
                </a:ext>
              </a:extLst>
            </p:cNvPr>
            <p:cNvSpPr/>
            <p:nvPr/>
          </p:nvSpPr>
          <p:spPr>
            <a:xfrm flipV="1">
              <a:off x="4235269" y="5637994"/>
              <a:ext cx="922987" cy="530182"/>
            </a:xfrm>
            <a:custGeom>
              <a:avLst/>
              <a:gdLst>
                <a:gd name="connsiteX0" fmla="*/ 0 w 895082"/>
                <a:gd name="connsiteY0" fmla="*/ 354188 h 367067"/>
                <a:gd name="connsiteX1" fmla="*/ 437882 w 895082"/>
                <a:gd name="connsiteY1" fmla="*/ 19 h 367067"/>
                <a:gd name="connsiteX2" fmla="*/ 895082 w 895082"/>
                <a:gd name="connsiteY2" fmla="*/ 367067 h 367067"/>
                <a:gd name="connsiteX0" fmla="*/ 0 w 895082"/>
                <a:gd name="connsiteY0" fmla="*/ 547361 h 560240"/>
                <a:gd name="connsiteX1" fmla="*/ 476519 w 895082"/>
                <a:gd name="connsiteY1" fmla="*/ 9 h 560240"/>
                <a:gd name="connsiteX2" fmla="*/ 895082 w 895082"/>
                <a:gd name="connsiteY2" fmla="*/ 560240 h 560240"/>
                <a:gd name="connsiteX0" fmla="*/ 0 w 895082"/>
                <a:gd name="connsiteY0" fmla="*/ 547361 h 560240"/>
                <a:gd name="connsiteX1" fmla="*/ 476519 w 895082"/>
                <a:gd name="connsiteY1" fmla="*/ 9 h 560240"/>
                <a:gd name="connsiteX2" fmla="*/ 895082 w 895082"/>
                <a:gd name="connsiteY2" fmla="*/ 560240 h 560240"/>
                <a:gd name="connsiteX0" fmla="*/ 0 w 895082"/>
                <a:gd name="connsiteY0" fmla="*/ 547361 h 560240"/>
                <a:gd name="connsiteX1" fmla="*/ 476519 w 895082"/>
                <a:gd name="connsiteY1" fmla="*/ 9 h 560240"/>
                <a:gd name="connsiteX2" fmla="*/ 895082 w 895082"/>
                <a:gd name="connsiteY2" fmla="*/ 560240 h 560240"/>
                <a:gd name="connsiteX0" fmla="*/ 0 w 895536"/>
                <a:gd name="connsiteY0" fmla="*/ 547361 h 560240"/>
                <a:gd name="connsiteX1" fmla="*/ 476519 w 895536"/>
                <a:gd name="connsiteY1" fmla="*/ 9 h 560240"/>
                <a:gd name="connsiteX2" fmla="*/ 895082 w 895536"/>
                <a:gd name="connsiteY2" fmla="*/ 560240 h 560240"/>
                <a:gd name="connsiteX0" fmla="*/ 0 w 895536"/>
                <a:gd name="connsiteY0" fmla="*/ 547362 h 560241"/>
                <a:gd name="connsiteX1" fmla="*/ 476519 w 895536"/>
                <a:gd name="connsiteY1" fmla="*/ 10 h 560241"/>
                <a:gd name="connsiteX2" fmla="*/ 895082 w 895536"/>
                <a:gd name="connsiteY2" fmla="*/ 560241 h 560241"/>
                <a:gd name="connsiteX0" fmla="*/ 0 w 895351"/>
                <a:gd name="connsiteY0" fmla="*/ 547362 h 560241"/>
                <a:gd name="connsiteX1" fmla="*/ 476519 w 895351"/>
                <a:gd name="connsiteY1" fmla="*/ 10 h 560241"/>
                <a:gd name="connsiteX2" fmla="*/ 895082 w 895351"/>
                <a:gd name="connsiteY2" fmla="*/ 560241 h 560241"/>
                <a:gd name="connsiteX0" fmla="*/ 0 w 895351"/>
                <a:gd name="connsiteY0" fmla="*/ 547352 h 560231"/>
                <a:gd name="connsiteX1" fmla="*/ 476519 w 895351"/>
                <a:gd name="connsiteY1" fmla="*/ 0 h 560231"/>
                <a:gd name="connsiteX2" fmla="*/ 895082 w 895351"/>
                <a:gd name="connsiteY2" fmla="*/ 560231 h 560231"/>
              </a:gdLst>
              <a:ahLst/>
              <a:cxnLst>
                <a:cxn ang="0">
                  <a:pos x="connsiteX0" y="connsiteY0"/>
                </a:cxn>
                <a:cxn ang="0">
                  <a:pos x="connsiteX1" y="connsiteY1"/>
                </a:cxn>
                <a:cxn ang="0">
                  <a:pos x="connsiteX2" y="connsiteY2"/>
                </a:cxn>
              </a:cxnLst>
              <a:rect l="l" t="t" r="r" b="b"/>
              <a:pathLst>
                <a:path w="895351" h="560231">
                  <a:moveTo>
                    <a:pt x="0" y="547352"/>
                  </a:moveTo>
                  <a:cubicBezTo>
                    <a:pt x="22002" y="324118"/>
                    <a:pt x="166353" y="4293"/>
                    <a:pt x="476519" y="0"/>
                  </a:cubicBezTo>
                  <a:cubicBezTo>
                    <a:pt x="773806" y="15025"/>
                    <a:pt x="902057" y="313385"/>
                    <a:pt x="895082" y="560231"/>
                  </a:cubicBezTo>
                </a:path>
              </a:pathLst>
            </a:custGeom>
            <a:noFill/>
            <a:ln>
              <a:solidFill>
                <a:srgbClr val="00B0F0"/>
              </a:solidFill>
              <a:tailEnd type="triangle" w="lg" len="lg"/>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22" name="Straight Arrow Connector 21">
              <a:extLst>
                <a:ext uri="{FF2B5EF4-FFF2-40B4-BE49-F238E27FC236}">
                  <a16:creationId xmlns:a16="http://schemas.microsoft.com/office/drawing/2014/main" id="{D93B6EA8-90AA-1648-7632-8DDBEAF6102B}"/>
                </a:ext>
              </a:extLst>
            </p:cNvPr>
            <p:cNvCxnSpPr>
              <a:endCxn id="7" idx="1"/>
            </p:cNvCxnSpPr>
            <p:nvPr/>
          </p:nvCxnSpPr>
          <p:spPr>
            <a:xfrm flipV="1">
              <a:off x="2163650" y="2636949"/>
              <a:ext cx="1590540" cy="460420"/>
            </a:xfrm>
            <a:prstGeom prst="straightConnector1">
              <a:avLst/>
            </a:prstGeom>
            <a:ln w="19050">
              <a:solidFill>
                <a:srgbClr val="00B0F0"/>
              </a:solidFill>
              <a:tailEnd type="triangle" w="lg" len="lg"/>
            </a:ln>
          </p:spPr>
          <p:style>
            <a:lnRef idx="1">
              <a:schemeClr val="dk1"/>
            </a:lnRef>
            <a:fillRef idx="0">
              <a:schemeClr val="dk1"/>
            </a:fillRef>
            <a:effectRef idx="0">
              <a:schemeClr val="dk1"/>
            </a:effectRef>
            <a:fontRef idx="minor">
              <a:schemeClr val="tx1"/>
            </a:fontRef>
          </p:style>
        </p:cxnSp>
        <p:cxnSp>
          <p:nvCxnSpPr>
            <p:cNvPr id="23" name="Straight Arrow Connector 22">
              <a:extLst>
                <a:ext uri="{FF2B5EF4-FFF2-40B4-BE49-F238E27FC236}">
                  <a16:creationId xmlns:a16="http://schemas.microsoft.com/office/drawing/2014/main" id="{C9C4B054-CE73-9969-7734-EFF24239872F}"/>
                </a:ext>
              </a:extLst>
            </p:cNvPr>
            <p:cNvCxnSpPr>
              <a:cxnSpLocks/>
            </p:cNvCxnSpPr>
            <p:nvPr/>
          </p:nvCxnSpPr>
          <p:spPr>
            <a:xfrm>
              <a:off x="2247363" y="4446698"/>
              <a:ext cx="1506827" cy="595648"/>
            </a:xfrm>
            <a:prstGeom prst="straightConnector1">
              <a:avLst/>
            </a:prstGeom>
            <a:ln w="19050">
              <a:solidFill>
                <a:srgbClr val="00B0F0"/>
              </a:solidFill>
              <a:tailEnd type="triangle" w="lg" len="lg"/>
            </a:ln>
          </p:spPr>
          <p:style>
            <a:lnRef idx="1">
              <a:schemeClr val="dk1"/>
            </a:lnRef>
            <a:fillRef idx="0">
              <a:schemeClr val="dk1"/>
            </a:fillRef>
            <a:effectRef idx="0">
              <a:schemeClr val="dk1"/>
            </a:effectRef>
            <a:fontRef idx="minor">
              <a:schemeClr val="tx1"/>
            </a:fontRef>
          </p:style>
        </p:cxnSp>
        <p:sp>
          <p:nvSpPr>
            <p:cNvPr id="38" name="TextBox 37">
              <a:extLst>
                <a:ext uri="{FF2B5EF4-FFF2-40B4-BE49-F238E27FC236}">
                  <a16:creationId xmlns:a16="http://schemas.microsoft.com/office/drawing/2014/main" id="{5A27526B-B1C5-A72C-34E2-DEBDF59E1E6A}"/>
                </a:ext>
              </a:extLst>
            </p:cNvPr>
            <p:cNvSpPr txBox="1"/>
            <p:nvPr/>
          </p:nvSpPr>
          <p:spPr>
            <a:xfrm>
              <a:off x="4920398" y="1149343"/>
              <a:ext cx="2546531" cy="461665"/>
            </a:xfrm>
            <a:prstGeom prst="rect">
              <a:avLst/>
            </a:prstGeom>
            <a:noFill/>
          </p:spPr>
          <p:txBody>
            <a:bodyPr wrap="none" rtlCol="0">
              <a:spAutoFit/>
            </a:bodyPr>
            <a:lstStyle/>
            <a:p>
              <a:pPr algn="l"/>
              <a:r>
                <a:rPr lang="en-GB" sz="2400" dirty="0">
                  <a:solidFill>
                    <a:srgbClr val="00B0F0"/>
                  </a:solidFill>
                </a:rPr>
                <a:t>Dense connections</a:t>
              </a:r>
            </a:p>
          </p:txBody>
        </p:sp>
      </p:grpSp>
      <p:grpSp>
        <p:nvGrpSpPr>
          <p:cNvPr id="42" name="Group 41">
            <a:extLst>
              <a:ext uri="{FF2B5EF4-FFF2-40B4-BE49-F238E27FC236}">
                <a16:creationId xmlns:a16="http://schemas.microsoft.com/office/drawing/2014/main" id="{8D173EE3-5720-A932-470F-3E3B087541A1}"/>
              </a:ext>
            </a:extLst>
          </p:cNvPr>
          <p:cNvGrpSpPr/>
          <p:nvPr/>
        </p:nvGrpSpPr>
        <p:grpSpPr>
          <a:xfrm>
            <a:off x="128056" y="2678806"/>
            <a:ext cx="1890708" cy="2350394"/>
            <a:chOff x="128056" y="2678806"/>
            <a:chExt cx="1890708" cy="2350394"/>
          </a:xfrm>
        </p:grpSpPr>
        <p:pic>
          <p:nvPicPr>
            <p:cNvPr id="5" name="Picture 4">
              <a:extLst>
                <a:ext uri="{FF2B5EF4-FFF2-40B4-BE49-F238E27FC236}">
                  <a16:creationId xmlns:a16="http://schemas.microsoft.com/office/drawing/2014/main" id="{E550778A-98DE-32E2-0758-A611F01ECB55}"/>
                </a:ext>
              </a:extLst>
            </p:cNvPr>
            <p:cNvPicPr>
              <a:picLocks noChangeAspect="1"/>
            </p:cNvPicPr>
            <p:nvPr/>
          </p:nvPicPr>
          <p:blipFill rotWithShape="1">
            <a:blip r:embed="rId4"/>
            <a:srcRect l="11098" t="5693" r="8503" b="3962"/>
            <a:stretch/>
          </p:blipFill>
          <p:spPr>
            <a:xfrm>
              <a:off x="885423" y="2678806"/>
              <a:ext cx="1133341" cy="2350394"/>
            </a:xfrm>
            <a:prstGeom prst="rect">
              <a:avLst/>
            </a:prstGeom>
          </p:spPr>
        </p:pic>
        <mc:AlternateContent xmlns:mc="http://schemas.openxmlformats.org/markup-compatibility/2006" xmlns:a14="http://schemas.microsoft.com/office/drawing/2010/main">
          <mc:Choice Requires="a14">
            <p:sp>
              <p:nvSpPr>
                <p:cNvPr id="39" name="TextBox 38">
                  <a:extLst>
                    <a:ext uri="{FF2B5EF4-FFF2-40B4-BE49-F238E27FC236}">
                      <a16:creationId xmlns:a16="http://schemas.microsoft.com/office/drawing/2014/main" id="{93459302-77E9-F691-2712-2347F19153BD}"/>
                    </a:ext>
                  </a:extLst>
                </p:cNvPr>
                <p:cNvSpPr txBox="1"/>
                <p:nvPr/>
              </p:nvSpPr>
              <p:spPr>
                <a:xfrm>
                  <a:off x="128056" y="3001764"/>
                  <a:ext cx="906082" cy="461665"/>
                </a:xfrm>
                <a:prstGeom prst="rect">
                  <a:avLst/>
                </a:prstGeom>
                <a:noFill/>
              </p:spPr>
              <p:txBody>
                <a:bodyPr wrap="none" rtlCol="0">
                  <a:spAutoFit/>
                </a:bodyPr>
                <a:lstStyle/>
                <a:p>
                  <a:pPr algn="l"/>
                  <a14:m>
                    <m:oMathPara xmlns:m="http://schemas.openxmlformats.org/officeDocument/2006/math">
                      <m:oMathParaPr>
                        <m:jc m:val="centerGroup"/>
                      </m:oMathParaPr>
                      <m:oMath xmlns:m="http://schemas.openxmlformats.org/officeDocument/2006/math">
                        <m:sSub>
                          <m:sSubPr>
                            <m:ctrlPr>
                              <a:rPr lang="en-GB" sz="2400" b="0" i="1" smtClean="0">
                                <a:latin typeface="Cambria Math" panose="02040503050406030204" pitchFamily="18" charset="0"/>
                              </a:rPr>
                            </m:ctrlPr>
                          </m:sSubPr>
                          <m:e>
                            <m:r>
                              <a:rPr lang="en-GB" sz="2400" b="0" i="1" smtClean="0">
                                <a:latin typeface="Cambria Math" panose="02040503050406030204" pitchFamily="18" charset="0"/>
                              </a:rPr>
                              <m:t>𝐷</m:t>
                            </m:r>
                          </m:e>
                          <m:sub>
                            <m:r>
                              <a:rPr lang="en-GB" sz="2400" b="0" i="1" smtClean="0">
                                <a:latin typeface="Cambria Math" panose="02040503050406030204" pitchFamily="18" charset="0"/>
                              </a:rPr>
                              <m:t>0</m:t>
                            </m:r>
                          </m:sub>
                        </m:sSub>
                        <m:r>
                          <a:rPr lang="en-GB" sz="2400" b="0" i="1" smtClean="0">
                            <a:latin typeface="Cambria Math" panose="02040503050406030204" pitchFamily="18" charset="0"/>
                          </a:rPr>
                          <m:t>=</m:t>
                        </m:r>
                      </m:oMath>
                    </m:oMathPara>
                  </a14:m>
                  <a:endParaRPr lang="en-GB" sz="2400" dirty="0"/>
                </a:p>
              </p:txBody>
            </p:sp>
          </mc:Choice>
          <mc:Fallback xmlns="">
            <p:sp>
              <p:nvSpPr>
                <p:cNvPr id="39" name="TextBox 38">
                  <a:extLst>
                    <a:ext uri="{FF2B5EF4-FFF2-40B4-BE49-F238E27FC236}">
                      <a16:creationId xmlns:a16="http://schemas.microsoft.com/office/drawing/2014/main" id="{93459302-77E9-F691-2712-2347F19153BD}"/>
                    </a:ext>
                  </a:extLst>
                </p:cNvPr>
                <p:cNvSpPr txBox="1">
                  <a:spLocks noRot="1" noChangeAspect="1" noMove="1" noResize="1" noEditPoints="1" noAdjustHandles="1" noChangeArrowheads="1" noChangeShapeType="1" noTextEdit="1"/>
                </p:cNvSpPr>
                <p:nvPr/>
              </p:nvSpPr>
              <p:spPr>
                <a:xfrm>
                  <a:off x="128056" y="3001764"/>
                  <a:ext cx="906082" cy="461665"/>
                </a:xfrm>
                <a:prstGeom prst="rect">
                  <a:avLst/>
                </a:prstGeom>
                <a:blipFill>
                  <a:blip r:embed="rId5"/>
                  <a:stretch>
                    <a:fillRect b="-1316"/>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40" name="TextBox 39">
                  <a:extLst>
                    <a:ext uri="{FF2B5EF4-FFF2-40B4-BE49-F238E27FC236}">
                      <a16:creationId xmlns:a16="http://schemas.microsoft.com/office/drawing/2014/main" id="{86633DE3-0F37-7140-22A4-95B45886F6EE}"/>
                    </a:ext>
                  </a:extLst>
                </p:cNvPr>
                <p:cNvSpPr txBox="1"/>
                <p:nvPr/>
              </p:nvSpPr>
              <p:spPr>
                <a:xfrm>
                  <a:off x="128056" y="4234352"/>
                  <a:ext cx="906082" cy="461665"/>
                </a:xfrm>
                <a:prstGeom prst="rect">
                  <a:avLst/>
                </a:prstGeom>
                <a:noFill/>
              </p:spPr>
              <p:txBody>
                <a:bodyPr wrap="none" rtlCol="0">
                  <a:spAutoFit/>
                </a:bodyPr>
                <a:lstStyle/>
                <a:p>
                  <a:pPr algn="l"/>
                  <a14:m>
                    <m:oMathPara xmlns:m="http://schemas.openxmlformats.org/officeDocument/2006/math">
                      <m:oMathParaPr>
                        <m:jc m:val="centerGroup"/>
                      </m:oMathParaPr>
                      <m:oMath xmlns:m="http://schemas.openxmlformats.org/officeDocument/2006/math">
                        <m:sSub>
                          <m:sSubPr>
                            <m:ctrlPr>
                              <a:rPr lang="en-GB" sz="2400" b="0" i="1" smtClean="0">
                                <a:latin typeface="Cambria Math" panose="02040503050406030204" pitchFamily="18" charset="0"/>
                              </a:rPr>
                            </m:ctrlPr>
                          </m:sSubPr>
                          <m:e>
                            <m:r>
                              <a:rPr lang="en-GB" sz="2400" b="0" i="1" smtClean="0">
                                <a:latin typeface="Cambria Math" panose="02040503050406030204" pitchFamily="18" charset="0"/>
                              </a:rPr>
                              <m:t>𝐷</m:t>
                            </m:r>
                          </m:e>
                          <m:sub>
                            <m:r>
                              <a:rPr lang="en-GB" sz="2400" b="0" i="1" smtClean="0">
                                <a:latin typeface="Cambria Math" panose="02040503050406030204" pitchFamily="18" charset="0"/>
                              </a:rPr>
                              <m:t>1</m:t>
                            </m:r>
                          </m:sub>
                        </m:sSub>
                        <m:r>
                          <a:rPr lang="en-GB" sz="2400" b="0" i="1" smtClean="0">
                            <a:latin typeface="Cambria Math" panose="02040503050406030204" pitchFamily="18" charset="0"/>
                          </a:rPr>
                          <m:t>=</m:t>
                        </m:r>
                      </m:oMath>
                    </m:oMathPara>
                  </a14:m>
                  <a:endParaRPr lang="en-GB" sz="2400" dirty="0"/>
                </a:p>
              </p:txBody>
            </p:sp>
          </mc:Choice>
          <mc:Fallback xmlns="">
            <p:sp>
              <p:nvSpPr>
                <p:cNvPr id="40" name="TextBox 39">
                  <a:extLst>
                    <a:ext uri="{FF2B5EF4-FFF2-40B4-BE49-F238E27FC236}">
                      <a16:creationId xmlns:a16="http://schemas.microsoft.com/office/drawing/2014/main" id="{86633DE3-0F37-7140-22A4-95B45886F6EE}"/>
                    </a:ext>
                  </a:extLst>
                </p:cNvPr>
                <p:cNvSpPr txBox="1">
                  <a:spLocks noRot="1" noChangeAspect="1" noMove="1" noResize="1" noEditPoints="1" noAdjustHandles="1" noChangeArrowheads="1" noChangeShapeType="1" noTextEdit="1"/>
                </p:cNvSpPr>
                <p:nvPr/>
              </p:nvSpPr>
              <p:spPr>
                <a:xfrm>
                  <a:off x="128056" y="4234352"/>
                  <a:ext cx="906082" cy="461665"/>
                </a:xfrm>
                <a:prstGeom prst="rect">
                  <a:avLst/>
                </a:prstGeom>
                <a:blipFill>
                  <a:blip r:embed="rId6"/>
                  <a:stretch>
                    <a:fillRect b="-1333"/>
                  </a:stretch>
                </a:blipFill>
              </p:spPr>
              <p:txBody>
                <a:bodyPr/>
                <a:lstStyle/>
                <a:p>
                  <a:r>
                    <a:rPr lang="en-GB">
                      <a:noFill/>
                    </a:rPr>
                    <a:t> </a:t>
                  </a:r>
                </a:p>
              </p:txBody>
            </p:sp>
          </mc:Fallback>
        </mc:AlternateContent>
      </p:grpSp>
      <mc:AlternateContent xmlns:mc="http://schemas.openxmlformats.org/markup-compatibility/2006" xmlns:a14="http://schemas.microsoft.com/office/drawing/2010/main">
        <mc:Choice Requires="a14">
          <p:sp>
            <p:nvSpPr>
              <p:cNvPr id="41" name="TextBox 40">
                <a:extLst>
                  <a:ext uri="{FF2B5EF4-FFF2-40B4-BE49-F238E27FC236}">
                    <a16:creationId xmlns:a16="http://schemas.microsoft.com/office/drawing/2014/main" id="{1C8AC8F3-C324-2EFD-FA0A-B95C71B2BB40}"/>
                  </a:ext>
                </a:extLst>
              </p:cNvPr>
              <p:cNvSpPr txBox="1"/>
              <p:nvPr/>
            </p:nvSpPr>
            <p:spPr>
              <a:xfrm>
                <a:off x="8403465" y="5818143"/>
                <a:ext cx="3701206" cy="916148"/>
              </a:xfrm>
              <a:prstGeom prst="rect">
                <a:avLst/>
              </a:prstGeom>
              <a:noFill/>
            </p:spPr>
            <p:txBody>
              <a:bodyPr wrap="none" rtlCol="0">
                <a:spAutoFit/>
              </a:bodyPr>
              <a:lstStyle/>
              <a:p>
                <a:r>
                  <a:rPr lang="en-GB" sz="2400" dirty="0"/>
                  <a:t>Target = </a:t>
                </a:r>
                <a14:m>
                  <m:oMath xmlns:m="http://schemas.openxmlformats.org/officeDocument/2006/math">
                    <m:d>
                      <m:dPr>
                        <m:begChr m:val="{"/>
                        <m:endChr m:val=""/>
                        <m:ctrlPr>
                          <a:rPr lang="en-GB" sz="2400" i="1" smtClean="0">
                            <a:latin typeface="Cambria Math" panose="02040503050406030204" pitchFamily="18" charset="0"/>
                          </a:rPr>
                        </m:ctrlPr>
                      </m:dPr>
                      <m:e>
                        <m:eqArr>
                          <m:eqArrPr>
                            <m:ctrlPr>
                              <a:rPr lang="en-GB" sz="2400" i="1" smtClean="0">
                                <a:latin typeface="Cambria Math" panose="02040503050406030204" pitchFamily="18" charset="0"/>
                              </a:rPr>
                            </m:ctrlPr>
                          </m:eqArrPr>
                          <m:e>
                            <m:sSub>
                              <m:sSubPr>
                                <m:ctrlPr>
                                  <a:rPr lang="en-GB" sz="2400" b="0" i="1" smtClean="0">
                                    <a:latin typeface="Cambria Math" panose="02040503050406030204" pitchFamily="18" charset="0"/>
                                  </a:rPr>
                                </m:ctrlPr>
                              </m:sSubPr>
                              <m:e>
                                <m:r>
                                  <a:rPr lang="en-GB" sz="2400" b="0" i="1" smtClean="0">
                                    <a:latin typeface="Cambria Math" panose="02040503050406030204" pitchFamily="18" charset="0"/>
                                  </a:rPr>
                                  <m:t>𝐷</m:t>
                                </m:r>
                              </m:e>
                              <m:sub>
                                <m:r>
                                  <a:rPr lang="en-GB" sz="2400" b="0" i="1" smtClean="0">
                                    <a:latin typeface="Cambria Math" panose="02040503050406030204" pitchFamily="18" charset="0"/>
                                  </a:rPr>
                                  <m:t>0</m:t>
                                </m:r>
                              </m:sub>
                            </m:sSub>
                            <m:r>
                              <a:rPr lang="en-GB" sz="2400" b="0" i="1" smtClean="0">
                                <a:latin typeface="Cambria Math" panose="02040503050406030204" pitchFamily="18" charset="0"/>
                              </a:rPr>
                              <m:t> </m:t>
                            </m:r>
                            <m:r>
                              <a:rPr lang="en-GB" sz="2400" b="0" i="0" smtClean="0">
                                <a:latin typeface="Cambria Math" panose="02040503050406030204" pitchFamily="18" charset="0"/>
                              </a:rPr>
                              <m:t>  </m:t>
                            </m:r>
                            <m:r>
                              <m:rPr>
                                <m:sty m:val="p"/>
                              </m:rPr>
                              <a:rPr lang="en-GB" sz="2400" b="0" i="0" smtClean="0">
                                <a:latin typeface="Cambria Math" panose="02040503050406030204" pitchFamily="18" charset="0"/>
                              </a:rPr>
                              <m:t>if</m:t>
                            </m:r>
                            <m:r>
                              <a:rPr lang="en-GB" sz="2400" b="0" i="1" smtClean="0">
                                <a:latin typeface="Cambria Math" panose="02040503050406030204" pitchFamily="18" charset="0"/>
                              </a:rPr>
                              <m:t> </m:t>
                            </m:r>
                            <m:sSub>
                              <m:sSubPr>
                                <m:ctrlPr>
                                  <a:rPr lang="en-GB" sz="2400" b="0" i="1" smtClean="0">
                                    <a:latin typeface="Cambria Math" panose="02040503050406030204" pitchFamily="18" charset="0"/>
                                  </a:rPr>
                                </m:ctrlPr>
                              </m:sSubPr>
                              <m:e>
                                <m:r>
                                  <a:rPr lang="en-GB" sz="2400" b="0" i="1" smtClean="0">
                                    <a:latin typeface="Cambria Math" panose="02040503050406030204" pitchFamily="18" charset="0"/>
                                  </a:rPr>
                                  <m:t>𝐷</m:t>
                                </m:r>
                              </m:e>
                              <m:sub>
                                <m:r>
                                  <a:rPr lang="en-GB" sz="2400" b="0" i="1" smtClean="0">
                                    <a:latin typeface="Cambria Math" panose="02040503050406030204" pitchFamily="18" charset="0"/>
                                  </a:rPr>
                                  <m:t>0</m:t>
                                </m:r>
                              </m:sub>
                            </m:sSub>
                            <m:r>
                              <a:rPr lang="en-GB" sz="2400" b="0" i="1" smtClean="0">
                                <a:latin typeface="Cambria Math" panose="02040503050406030204" pitchFamily="18" charset="0"/>
                              </a:rPr>
                              <m:t>%</m:t>
                            </m:r>
                            <m:sSub>
                              <m:sSubPr>
                                <m:ctrlPr>
                                  <a:rPr lang="en-GB" sz="2400" b="0" i="1" smtClean="0">
                                    <a:latin typeface="Cambria Math" panose="02040503050406030204" pitchFamily="18" charset="0"/>
                                  </a:rPr>
                                </m:ctrlPr>
                              </m:sSubPr>
                              <m:e>
                                <m:r>
                                  <a:rPr lang="en-GB" sz="2400" b="0" i="1" smtClean="0">
                                    <a:latin typeface="Cambria Math" panose="02040503050406030204" pitchFamily="18" charset="0"/>
                                  </a:rPr>
                                  <m:t>𝐷</m:t>
                                </m:r>
                              </m:e>
                              <m:sub>
                                <m:r>
                                  <a:rPr lang="en-GB" sz="2400" b="0" i="1" smtClean="0">
                                    <a:latin typeface="Cambria Math" panose="02040503050406030204" pitchFamily="18" charset="0"/>
                                  </a:rPr>
                                  <m:t>1</m:t>
                                </m:r>
                              </m:sub>
                            </m:sSub>
                            <m:r>
                              <a:rPr lang="en-GB" sz="2400" b="0" i="1" smtClean="0">
                                <a:latin typeface="Cambria Math" panose="02040503050406030204" pitchFamily="18" charset="0"/>
                              </a:rPr>
                              <m:t>=0</m:t>
                            </m:r>
                          </m:e>
                          <m:e>
                            <m:sSub>
                              <m:sSubPr>
                                <m:ctrlPr>
                                  <a:rPr lang="en-GB" sz="2400" i="1" smtClean="0">
                                    <a:latin typeface="Cambria Math" panose="02040503050406030204" pitchFamily="18" charset="0"/>
                                  </a:rPr>
                                </m:ctrlPr>
                              </m:sSubPr>
                              <m:e>
                                <m:r>
                                  <a:rPr lang="en-GB" sz="2400" i="1">
                                    <a:latin typeface="Cambria Math" panose="02040503050406030204" pitchFamily="18" charset="0"/>
                                  </a:rPr>
                                  <m:t>𝐷</m:t>
                                </m:r>
                              </m:e>
                              <m:sub>
                                <m:r>
                                  <a:rPr lang="en-GB" sz="2400" b="0" i="1" smtClean="0">
                                    <a:latin typeface="Cambria Math" panose="02040503050406030204" pitchFamily="18" charset="0"/>
                                  </a:rPr>
                                  <m:t>1</m:t>
                                </m:r>
                              </m:sub>
                            </m:sSub>
                            <m:r>
                              <a:rPr lang="en-GB" sz="2400" i="1">
                                <a:latin typeface="Cambria Math" panose="02040503050406030204" pitchFamily="18" charset="0"/>
                              </a:rPr>
                              <m:t> </m:t>
                            </m:r>
                            <m:r>
                              <a:rPr lang="en-GB" sz="2400" b="0" i="0" smtClean="0">
                                <a:latin typeface="Cambria Math" panose="02040503050406030204" pitchFamily="18" charset="0"/>
                              </a:rPr>
                              <m:t>  </m:t>
                            </m:r>
                            <m:r>
                              <m:rPr>
                                <m:sty m:val="p"/>
                              </m:rPr>
                              <a:rPr lang="en-GB" sz="2400" i="0">
                                <a:latin typeface="Cambria Math" panose="02040503050406030204" pitchFamily="18" charset="0"/>
                              </a:rPr>
                              <m:t>if</m:t>
                            </m:r>
                            <m:r>
                              <a:rPr lang="en-GB" sz="2400" i="1">
                                <a:latin typeface="Cambria Math" panose="02040503050406030204" pitchFamily="18" charset="0"/>
                              </a:rPr>
                              <m:t> </m:t>
                            </m:r>
                            <m:sSub>
                              <m:sSubPr>
                                <m:ctrlPr>
                                  <a:rPr lang="en-GB" sz="2400" i="1">
                                    <a:latin typeface="Cambria Math" panose="02040503050406030204" pitchFamily="18" charset="0"/>
                                  </a:rPr>
                                </m:ctrlPr>
                              </m:sSubPr>
                              <m:e>
                                <m:r>
                                  <a:rPr lang="en-GB" sz="2400" i="1">
                                    <a:latin typeface="Cambria Math" panose="02040503050406030204" pitchFamily="18" charset="0"/>
                                  </a:rPr>
                                  <m:t>𝐷</m:t>
                                </m:r>
                              </m:e>
                              <m:sub>
                                <m:r>
                                  <a:rPr lang="en-GB" sz="2400" i="1">
                                    <a:latin typeface="Cambria Math" panose="02040503050406030204" pitchFamily="18" charset="0"/>
                                  </a:rPr>
                                  <m:t>0</m:t>
                                </m:r>
                              </m:sub>
                            </m:sSub>
                            <m:r>
                              <a:rPr lang="en-GB" sz="2400" i="1">
                                <a:latin typeface="Cambria Math" panose="02040503050406030204" pitchFamily="18" charset="0"/>
                              </a:rPr>
                              <m:t>%</m:t>
                            </m:r>
                            <m:sSub>
                              <m:sSubPr>
                                <m:ctrlPr>
                                  <a:rPr lang="en-GB" sz="2400" i="1">
                                    <a:latin typeface="Cambria Math" panose="02040503050406030204" pitchFamily="18" charset="0"/>
                                  </a:rPr>
                                </m:ctrlPr>
                              </m:sSubPr>
                              <m:e>
                                <m:r>
                                  <a:rPr lang="en-GB" sz="2400" i="1">
                                    <a:latin typeface="Cambria Math" panose="02040503050406030204" pitchFamily="18" charset="0"/>
                                  </a:rPr>
                                  <m:t>𝐷</m:t>
                                </m:r>
                              </m:e>
                              <m:sub>
                                <m:r>
                                  <a:rPr lang="en-GB" sz="2400" i="1">
                                    <a:latin typeface="Cambria Math" panose="02040503050406030204" pitchFamily="18" charset="0"/>
                                  </a:rPr>
                                  <m:t>1</m:t>
                                </m:r>
                              </m:sub>
                            </m:sSub>
                            <m:r>
                              <a:rPr lang="en-GB" sz="2400" i="1">
                                <a:latin typeface="Cambria Math" panose="02040503050406030204" pitchFamily="18" charset="0"/>
                              </a:rPr>
                              <m:t>=</m:t>
                            </m:r>
                            <m:r>
                              <a:rPr lang="en-GB" sz="2400" b="0" i="1" smtClean="0">
                                <a:latin typeface="Cambria Math" panose="02040503050406030204" pitchFamily="18" charset="0"/>
                              </a:rPr>
                              <m:t>1</m:t>
                            </m:r>
                          </m:e>
                        </m:eqArr>
                      </m:e>
                    </m:d>
                  </m:oMath>
                </a14:m>
                <a:endParaRPr lang="en-GB" sz="2400" dirty="0"/>
              </a:p>
            </p:txBody>
          </p:sp>
        </mc:Choice>
        <mc:Fallback xmlns="">
          <p:sp>
            <p:nvSpPr>
              <p:cNvPr id="41" name="TextBox 40">
                <a:extLst>
                  <a:ext uri="{FF2B5EF4-FFF2-40B4-BE49-F238E27FC236}">
                    <a16:creationId xmlns:a16="http://schemas.microsoft.com/office/drawing/2014/main" id="{1C8AC8F3-C324-2EFD-FA0A-B95C71B2BB40}"/>
                  </a:ext>
                </a:extLst>
              </p:cNvPr>
              <p:cNvSpPr txBox="1">
                <a:spLocks noRot="1" noChangeAspect="1" noMove="1" noResize="1" noEditPoints="1" noAdjustHandles="1" noChangeArrowheads="1" noChangeShapeType="1" noTextEdit="1"/>
              </p:cNvSpPr>
              <p:nvPr/>
            </p:nvSpPr>
            <p:spPr>
              <a:xfrm>
                <a:off x="8403465" y="5818143"/>
                <a:ext cx="3701206" cy="916148"/>
              </a:xfrm>
              <a:prstGeom prst="rect">
                <a:avLst/>
              </a:prstGeom>
              <a:blipFill>
                <a:blip r:embed="rId7"/>
                <a:stretch>
                  <a:fillRect l="-2636"/>
                </a:stretch>
              </a:blipFill>
            </p:spPr>
            <p:txBody>
              <a:bodyPr/>
              <a:lstStyle/>
              <a:p>
                <a:r>
                  <a:rPr lang="en-GB">
                    <a:noFill/>
                  </a:rPr>
                  <a:t> </a:t>
                </a:r>
              </a:p>
            </p:txBody>
          </p:sp>
        </mc:Fallback>
      </mc:AlternateContent>
      <p:sp>
        <p:nvSpPr>
          <p:cNvPr id="4" name="TextBox 3">
            <a:extLst>
              <a:ext uri="{FF2B5EF4-FFF2-40B4-BE49-F238E27FC236}">
                <a16:creationId xmlns:a16="http://schemas.microsoft.com/office/drawing/2014/main" id="{791F036F-522A-AED3-FC58-5E2D26B91466}"/>
              </a:ext>
            </a:extLst>
          </p:cNvPr>
          <p:cNvSpPr txBox="1"/>
          <p:nvPr/>
        </p:nvSpPr>
        <p:spPr>
          <a:xfrm>
            <a:off x="0" y="6457890"/>
            <a:ext cx="7556556" cy="400110"/>
          </a:xfrm>
          <a:prstGeom prst="rect">
            <a:avLst/>
          </a:prstGeom>
          <a:noFill/>
        </p:spPr>
        <p:txBody>
          <a:bodyPr wrap="none" rtlCol="0">
            <a:spAutoFit/>
          </a:bodyPr>
          <a:lstStyle/>
          <a:p>
            <a:pPr algn="l"/>
            <a:r>
              <a:rPr lang="en-GB" sz="2000" dirty="0">
                <a:solidFill>
                  <a:srgbClr val="C00000"/>
                </a:solidFill>
              </a:rPr>
              <a:t>Notes from the garden: we took other paths too, will come back to this</a:t>
            </a:r>
          </a:p>
        </p:txBody>
      </p:sp>
    </p:spTree>
    <p:extLst>
      <p:ext uri="{BB962C8B-B14F-4D97-AF65-F5344CB8AC3E}">
        <p14:creationId xmlns:p14="http://schemas.microsoft.com/office/powerpoint/2010/main" val="4086113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2B121F-02A3-07EC-E345-50FDE8010375}"/>
              </a:ext>
            </a:extLst>
          </p:cNvPr>
          <p:cNvSpPr>
            <a:spLocks noGrp="1"/>
          </p:cNvSpPr>
          <p:nvPr>
            <p:ph type="title"/>
          </p:nvPr>
        </p:nvSpPr>
        <p:spPr/>
        <p:txBody>
          <a:bodyPr/>
          <a:lstStyle/>
          <a:p>
            <a:r>
              <a:rPr lang="en-GB" dirty="0"/>
              <a:t>Measuring functional specialisation</a:t>
            </a:r>
          </a:p>
        </p:txBody>
      </p:sp>
      <p:grpSp>
        <p:nvGrpSpPr>
          <p:cNvPr id="45" name="Group 44">
            <a:extLst>
              <a:ext uri="{FF2B5EF4-FFF2-40B4-BE49-F238E27FC236}">
                <a16:creationId xmlns:a16="http://schemas.microsoft.com/office/drawing/2014/main" id="{576A235D-789D-C4E3-B3EA-72E6AFBEF949}"/>
              </a:ext>
            </a:extLst>
          </p:cNvPr>
          <p:cNvGrpSpPr/>
          <p:nvPr/>
        </p:nvGrpSpPr>
        <p:grpSpPr>
          <a:xfrm>
            <a:off x="5660265" y="2041301"/>
            <a:ext cx="2972873" cy="3596693"/>
            <a:chOff x="5660265" y="2041301"/>
            <a:chExt cx="2972873" cy="3596693"/>
          </a:xfrm>
        </p:grpSpPr>
        <p:sp>
          <p:nvSpPr>
            <p:cNvPr id="26" name="Rectangle: Rounded Corners 25">
              <a:extLst>
                <a:ext uri="{FF2B5EF4-FFF2-40B4-BE49-F238E27FC236}">
                  <a16:creationId xmlns:a16="http://schemas.microsoft.com/office/drawing/2014/main" id="{7E1530D3-8BAD-168F-8CE9-01746B65403C}"/>
                </a:ext>
              </a:extLst>
            </p:cNvPr>
            <p:cNvSpPr/>
            <p:nvPr/>
          </p:nvSpPr>
          <p:spPr>
            <a:xfrm>
              <a:off x="6727063" y="2041301"/>
              <a:ext cx="1906075" cy="1191296"/>
            </a:xfrm>
            <a:prstGeom prst="roundRect">
              <a:avLst>
                <a:gd name="adj" fmla="val 0"/>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sz="2400" dirty="0"/>
                <a:t>Decision 0</a:t>
              </a:r>
            </a:p>
          </p:txBody>
        </p:sp>
        <p:sp>
          <p:nvSpPr>
            <p:cNvPr id="27" name="Rectangle: Rounded Corners 26">
              <a:extLst>
                <a:ext uri="{FF2B5EF4-FFF2-40B4-BE49-F238E27FC236}">
                  <a16:creationId xmlns:a16="http://schemas.microsoft.com/office/drawing/2014/main" id="{FA37D968-77FC-6FB7-673D-E95B33235BB5}"/>
                </a:ext>
              </a:extLst>
            </p:cNvPr>
            <p:cNvSpPr/>
            <p:nvPr/>
          </p:nvSpPr>
          <p:spPr>
            <a:xfrm>
              <a:off x="6727063" y="4446698"/>
              <a:ext cx="1906075" cy="1191296"/>
            </a:xfrm>
            <a:prstGeom prst="roundRect">
              <a:avLst>
                <a:gd name="adj" fmla="val 0"/>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sz="2400" dirty="0"/>
                <a:t>Decision 1</a:t>
              </a:r>
            </a:p>
          </p:txBody>
        </p:sp>
        <p:cxnSp>
          <p:nvCxnSpPr>
            <p:cNvPr id="30" name="Straight Arrow Connector 29">
              <a:extLst>
                <a:ext uri="{FF2B5EF4-FFF2-40B4-BE49-F238E27FC236}">
                  <a16:creationId xmlns:a16="http://schemas.microsoft.com/office/drawing/2014/main" id="{5C9EAD39-CF91-250E-8F31-4BDB36E36136}"/>
                </a:ext>
              </a:extLst>
            </p:cNvPr>
            <p:cNvCxnSpPr>
              <a:stCxn id="7" idx="3"/>
              <a:endCxn id="26" idx="1"/>
            </p:cNvCxnSpPr>
            <p:nvPr/>
          </p:nvCxnSpPr>
          <p:spPr>
            <a:xfrm>
              <a:off x="5660265" y="2636949"/>
              <a:ext cx="1066798" cy="0"/>
            </a:xfrm>
            <a:prstGeom prst="straightConnector1">
              <a:avLst/>
            </a:prstGeom>
            <a:ln w="19050">
              <a:solidFill>
                <a:srgbClr val="00B0F0"/>
              </a:solidFill>
              <a:tailEnd type="triangle" w="lg" len="lg"/>
            </a:ln>
          </p:spPr>
          <p:style>
            <a:lnRef idx="1">
              <a:schemeClr val="dk1"/>
            </a:lnRef>
            <a:fillRef idx="0">
              <a:schemeClr val="dk1"/>
            </a:fillRef>
            <a:effectRef idx="0">
              <a:schemeClr val="dk1"/>
            </a:effectRef>
            <a:fontRef idx="minor">
              <a:schemeClr val="tx1"/>
            </a:fontRef>
          </p:style>
        </p:cxnSp>
        <p:cxnSp>
          <p:nvCxnSpPr>
            <p:cNvPr id="32" name="Straight Arrow Connector 31">
              <a:extLst>
                <a:ext uri="{FF2B5EF4-FFF2-40B4-BE49-F238E27FC236}">
                  <a16:creationId xmlns:a16="http://schemas.microsoft.com/office/drawing/2014/main" id="{6A4EA858-7EF5-AC3F-F22F-B71939E258E0}"/>
                </a:ext>
              </a:extLst>
            </p:cNvPr>
            <p:cNvCxnSpPr>
              <a:stCxn id="8" idx="3"/>
              <a:endCxn id="27" idx="1"/>
            </p:cNvCxnSpPr>
            <p:nvPr/>
          </p:nvCxnSpPr>
          <p:spPr>
            <a:xfrm>
              <a:off x="5660265" y="5042346"/>
              <a:ext cx="1066798" cy="0"/>
            </a:xfrm>
            <a:prstGeom prst="straightConnector1">
              <a:avLst/>
            </a:prstGeom>
            <a:ln w="19050">
              <a:solidFill>
                <a:srgbClr val="00B0F0"/>
              </a:solidFill>
              <a:tailEnd type="triangle" w="lg" len="lg"/>
            </a:ln>
          </p:spPr>
          <p:style>
            <a:lnRef idx="1">
              <a:schemeClr val="dk1"/>
            </a:lnRef>
            <a:fillRef idx="0">
              <a:schemeClr val="dk1"/>
            </a:fillRef>
            <a:effectRef idx="0">
              <a:schemeClr val="dk1"/>
            </a:effectRef>
            <a:fontRef idx="minor">
              <a:schemeClr val="tx1"/>
            </a:fontRef>
          </p:style>
        </p:cxnSp>
      </p:grpSp>
      <p:grpSp>
        <p:nvGrpSpPr>
          <p:cNvPr id="46" name="Group 45">
            <a:extLst>
              <a:ext uri="{FF2B5EF4-FFF2-40B4-BE49-F238E27FC236}">
                <a16:creationId xmlns:a16="http://schemas.microsoft.com/office/drawing/2014/main" id="{52032751-984C-DEBC-37B4-71BF29BCC3D0}"/>
              </a:ext>
            </a:extLst>
          </p:cNvPr>
          <p:cNvGrpSpPr/>
          <p:nvPr/>
        </p:nvGrpSpPr>
        <p:grpSpPr>
          <a:xfrm>
            <a:off x="8633138" y="2636949"/>
            <a:ext cx="2766811" cy="2405397"/>
            <a:chOff x="8633138" y="2636949"/>
            <a:chExt cx="2766811" cy="2405397"/>
          </a:xfrm>
        </p:grpSpPr>
        <p:sp>
          <p:nvSpPr>
            <p:cNvPr id="28" name="Rectangle: Rounded Corners 27">
              <a:extLst>
                <a:ext uri="{FF2B5EF4-FFF2-40B4-BE49-F238E27FC236}">
                  <a16:creationId xmlns:a16="http://schemas.microsoft.com/office/drawing/2014/main" id="{73F9033A-C40B-0DDB-5C0B-001214BE37CE}"/>
                </a:ext>
              </a:extLst>
            </p:cNvPr>
            <p:cNvSpPr/>
            <p:nvPr/>
          </p:nvSpPr>
          <p:spPr>
            <a:xfrm>
              <a:off x="9493874" y="3232597"/>
              <a:ext cx="1906075" cy="1191296"/>
            </a:xfrm>
            <a:prstGeom prst="roundRect">
              <a:avLst>
                <a:gd name="adj" fmla="val 0"/>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sz="2400" dirty="0"/>
                <a:t>Joint</a:t>
              </a:r>
            </a:p>
            <a:p>
              <a:pPr algn="ctr"/>
              <a:r>
                <a:rPr lang="en-GB" sz="2400" dirty="0"/>
                <a:t>Decision</a:t>
              </a:r>
            </a:p>
          </p:txBody>
        </p:sp>
        <p:cxnSp>
          <p:nvCxnSpPr>
            <p:cNvPr id="34" name="Straight Connector 33">
              <a:extLst>
                <a:ext uri="{FF2B5EF4-FFF2-40B4-BE49-F238E27FC236}">
                  <a16:creationId xmlns:a16="http://schemas.microsoft.com/office/drawing/2014/main" id="{13B981D1-3A9D-84F8-6295-3B5F12537429}"/>
                </a:ext>
              </a:extLst>
            </p:cNvPr>
            <p:cNvCxnSpPr>
              <a:stCxn id="26" idx="3"/>
              <a:endCxn id="28" idx="1"/>
            </p:cNvCxnSpPr>
            <p:nvPr/>
          </p:nvCxnSpPr>
          <p:spPr>
            <a:xfrm>
              <a:off x="8633138" y="2636949"/>
              <a:ext cx="860736" cy="1191296"/>
            </a:xfrm>
            <a:prstGeom prst="line">
              <a:avLst/>
            </a:prstGeom>
            <a:ln w="19050">
              <a:solidFill>
                <a:srgbClr val="00B0F0"/>
              </a:solidFill>
              <a:tailEnd type="triangle" w="lg" len="lg"/>
            </a:ln>
          </p:spPr>
          <p:style>
            <a:lnRef idx="1">
              <a:schemeClr val="dk1"/>
            </a:lnRef>
            <a:fillRef idx="0">
              <a:schemeClr val="dk1"/>
            </a:fillRef>
            <a:effectRef idx="0">
              <a:schemeClr val="dk1"/>
            </a:effectRef>
            <a:fontRef idx="minor">
              <a:schemeClr val="tx1"/>
            </a:fontRef>
          </p:style>
        </p:cxnSp>
        <p:cxnSp>
          <p:nvCxnSpPr>
            <p:cNvPr id="36" name="Straight Connector 35">
              <a:extLst>
                <a:ext uri="{FF2B5EF4-FFF2-40B4-BE49-F238E27FC236}">
                  <a16:creationId xmlns:a16="http://schemas.microsoft.com/office/drawing/2014/main" id="{84CD31F1-6C8A-6696-4C96-F60EB42588B7}"/>
                </a:ext>
              </a:extLst>
            </p:cNvPr>
            <p:cNvCxnSpPr>
              <a:stCxn id="27" idx="3"/>
              <a:endCxn id="28" idx="1"/>
            </p:cNvCxnSpPr>
            <p:nvPr/>
          </p:nvCxnSpPr>
          <p:spPr>
            <a:xfrm flipV="1">
              <a:off x="8633138" y="3828245"/>
              <a:ext cx="860736" cy="1214101"/>
            </a:xfrm>
            <a:prstGeom prst="line">
              <a:avLst/>
            </a:prstGeom>
            <a:ln w="19050">
              <a:solidFill>
                <a:srgbClr val="00B0F0"/>
              </a:solidFill>
              <a:tailEnd type="triangle" w="lg" len="lg"/>
            </a:ln>
          </p:spPr>
          <p:style>
            <a:lnRef idx="1">
              <a:schemeClr val="dk1"/>
            </a:lnRef>
            <a:fillRef idx="0">
              <a:schemeClr val="dk1"/>
            </a:fillRef>
            <a:effectRef idx="0">
              <a:schemeClr val="dk1"/>
            </a:effectRef>
            <a:fontRef idx="minor">
              <a:schemeClr val="tx1"/>
            </a:fontRef>
          </p:style>
        </p:cxnSp>
      </p:grpSp>
      <p:grpSp>
        <p:nvGrpSpPr>
          <p:cNvPr id="43" name="Group 42">
            <a:extLst>
              <a:ext uri="{FF2B5EF4-FFF2-40B4-BE49-F238E27FC236}">
                <a16:creationId xmlns:a16="http://schemas.microsoft.com/office/drawing/2014/main" id="{2F942B7E-7C25-BC2F-CDEE-02FF5DB0D35B}"/>
              </a:ext>
            </a:extLst>
          </p:cNvPr>
          <p:cNvGrpSpPr/>
          <p:nvPr/>
        </p:nvGrpSpPr>
        <p:grpSpPr>
          <a:xfrm>
            <a:off x="2163650" y="1455312"/>
            <a:ext cx="3496615" cy="4712864"/>
            <a:chOff x="2163650" y="1455312"/>
            <a:chExt cx="3496615" cy="4712864"/>
          </a:xfrm>
        </p:grpSpPr>
        <p:sp>
          <p:nvSpPr>
            <p:cNvPr id="7" name="Rectangle: Rounded Corners 6">
              <a:extLst>
                <a:ext uri="{FF2B5EF4-FFF2-40B4-BE49-F238E27FC236}">
                  <a16:creationId xmlns:a16="http://schemas.microsoft.com/office/drawing/2014/main" id="{EE85D2D7-756F-7FE4-6BCF-DFB2AE361696}"/>
                </a:ext>
              </a:extLst>
            </p:cNvPr>
            <p:cNvSpPr/>
            <p:nvPr/>
          </p:nvSpPr>
          <p:spPr>
            <a:xfrm>
              <a:off x="3754190" y="2041301"/>
              <a:ext cx="1906075" cy="119129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sz="2400" dirty="0"/>
                <a:t>Module 0</a:t>
              </a:r>
            </a:p>
          </p:txBody>
        </p:sp>
        <p:sp>
          <p:nvSpPr>
            <p:cNvPr id="8" name="Rectangle: Rounded Corners 7">
              <a:extLst>
                <a:ext uri="{FF2B5EF4-FFF2-40B4-BE49-F238E27FC236}">
                  <a16:creationId xmlns:a16="http://schemas.microsoft.com/office/drawing/2014/main" id="{BC0E0096-2822-C2C0-D8BC-26C6CB5E446C}"/>
                </a:ext>
              </a:extLst>
            </p:cNvPr>
            <p:cNvSpPr/>
            <p:nvPr/>
          </p:nvSpPr>
          <p:spPr>
            <a:xfrm>
              <a:off x="3754190" y="4446698"/>
              <a:ext cx="1906075" cy="119129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sz="2400" dirty="0"/>
                <a:t>Module 1</a:t>
              </a:r>
            </a:p>
          </p:txBody>
        </p:sp>
        <p:sp>
          <p:nvSpPr>
            <p:cNvPr id="17" name="Freeform: Shape 16">
              <a:extLst>
                <a:ext uri="{FF2B5EF4-FFF2-40B4-BE49-F238E27FC236}">
                  <a16:creationId xmlns:a16="http://schemas.microsoft.com/office/drawing/2014/main" id="{CF182C6A-F5EF-4FE1-399E-EF65708F2FE8}"/>
                </a:ext>
              </a:extLst>
            </p:cNvPr>
            <p:cNvSpPr/>
            <p:nvPr/>
          </p:nvSpPr>
          <p:spPr>
            <a:xfrm>
              <a:off x="4256466" y="1455312"/>
              <a:ext cx="895351" cy="560231"/>
            </a:xfrm>
            <a:custGeom>
              <a:avLst/>
              <a:gdLst>
                <a:gd name="connsiteX0" fmla="*/ 0 w 895082"/>
                <a:gd name="connsiteY0" fmla="*/ 354188 h 367067"/>
                <a:gd name="connsiteX1" fmla="*/ 437882 w 895082"/>
                <a:gd name="connsiteY1" fmla="*/ 19 h 367067"/>
                <a:gd name="connsiteX2" fmla="*/ 895082 w 895082"/>
                <a:gd name="connsiteY2" fmla="*/ 367067 h 367067"/>
                <a:gd name="connsiteX0" fmla="*/ 0 w 895082"/>
                <a:gd name="connsiteY0" fmla="*/ 547361 h 560240"/>
                <a:gd name="connsiteX1" fmla="*/ 476519 w 895082"/>
                <a:gd name="connsiteY1" fmla="*/ 9 h 560240"/>
                <a:gd name="connsiteX2" fmla="*/ 895082 w 895082"/>
                <a:gd name="connsiteY2" fmla="*/ 560240 h 560240"/>
                <a:gd name="connsiteX0" fmla="*/ 0 w 895082"/>
                <a:gd name="connsiteY0" fmla="*/ 547361 h 560240"/>
                <a:gd name="connsiteX1" fmla="*/ 476519 w 895082"/>
                <a:gd name="connsiteY1" fmla="*/ 9 h 560240"/>
                <a:gd name="connsiteX2" fmla="*/ 895082 w 895082"/>
                <a:gd name="connsiteY2" fmla="*/ 560240 h 560240"/>
                <a:gd name="connsiteX0" fmla="*/ 0 w 895082"/>
                <a:gd name="connsiteY0" fmla="*/ 547361 h 560240"/>
                <a:gd name="connsiteX1" fmla="*/ 476519 w 895082"/>
                <a:gd name="connsiteY1" fmla="*/ 9 h 560240"/>
                <a:gd name="connsiteX2" fmla="*/ 895082 w 895082"/>
                <a:gd name="connsiteY2" fmla="*/ 560240 h 560240"/>
                <a:gd name="connsiteX0" fmla="*/ 0 w 895536"/>
                <a:gd name="connsiteY0" fmla="*/ 547361 h 560240"/>
                <a:gd name="connsiteX1" fmla="*/ 476519 w 895536"/>
                <a:gd name="connsiteY1" fmla="*/ 9 h 560240"/>
                <a:gd name="connsiteX2" fmla="*/ 895082 w 895536"/>
                <a:gd name="connsiteY2" fmla="*/ 560240 h 560240"/>
                <a:gd name="connsiteX0" fmla="*/ 0 w 895536"/>
                <a:gd name="connsiteY0" fmla="*/ 547362 h 560241"/>
                <a:gd name="connsiteX1" fmla="*/ 476519 w 895536"/>
                <a:gd name="connsiteY1" fmla="*/ 10 h 560241"/>
                <a:gd name="connsiteX2" fmla="*/ 895082 w 895536"/>
                <a:gd name="connsiteY2" fmla="*/ 560241 h 560241"/>
                <a:gd name="connsiteX0" fmla="*/ 0 w 895351"/>
                <a:gd name="connsiteY0" fmla="*/ 547362 h 560241"/>
                <a:gd name="connsiteX1" fmla="*/ 476519 w 895351"/>
                <a:gd name="connsiteY1" fmla="*/ 10 h 560241"/>
                <a:gd name="connsiteX2" fmla="*/ 895082 w 895351"/>
                <a:gd name="connsiteY2" fmla="*/ 560241 h 560241"/>
                <a:gd name="connsiteX0" fmla="*/ 0 w 895351"/>
                <a:gd name="connsiteY0" fmla="*/ 547352 h 560231"/>
                <a:gd name="connsiteX1" fmla="*/ 476519 w 895351"/>
                <a:gd name="connsiteY1" fmla="*/ 0 h 560231"/>
                <a:gd name="connsiteX2" fmla="*/ 895082 w 895351"/>
                <a:gd name="connsiteY2" fmla="*/ 560231 h 560231"/>
              </a:gdLst>
              <a:ahLst/>
              <a:cxnLst>
                <a:cxn ang="0">
                  <a:pos x="connsiteX0" y="connsiteY0"/>
                </a:cxn>
                <a:cxn ang="0">
                  <a:pos x="connsiteX1" y="connsiteY1"/>
                </a:cxn>
                <a:cxn ang="0">
                  <a:pos x="connsiteX2" y="connsiteY2"/>
                </a:cxn>
              </a:cxnLst>
              <a:rect l="l" t="t" r="r" b="b"/>
              <a:pathLst>
                <a:path w="895351" h="560231">
                  <a:moveTo>
                    <a:pt x="0" y="547352"/>
                  </a:moveTo>
                  <a:cubicBezTo>
                    <a:pt x="22002" y="324118"/>
                    <a:pt x="166353" y="4293"/>
                    <a:pt x="476519" y="0"/>
                  </a:cubicBezTo>
                  <a:cubicBezTo>
                    <a:pt x="773806" y="15025"/>
                    <a:pt x="902057" y="313385"/>
                    <a:pt x="895082" y="560231"/>
                  </a:cubicBezTo>
                </a:path>
              </a:pathLst>
            </a:custGeom>
            <a:noFill/>
            <a:ln>
              <a:solidFill>
                <a:srgbClr val="00B0F0"/>
              </a:solidFill>
              <a:tailEnd type="triangle" w="lg" len="lg"/>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Freeform: Shape 17">
              <a:extLst>
                <a:ext uri="{FF2B5EF4-FFF2-40B4-BE49-F238E27FC236}">
                  <a16:creationId xmlns:a16="http://schemas.microsoft.com/office/drawing/2014/main" id="{0643EA60-DA77-3D1F-B401-00745D3927FE}"/>
                </a:ext>
              </a:extLst>
            </p:cNvPr>
            <p:cNvSpPr/>
            <p:nvPr/>
          </p:nvSpPr>
          <p:spPr>
            <a:xfrm flipV="1">
              <a:off x="4235269" y="5637994"/>
              <a:ext cx="922987" cy="530182"/>
            </a:xfrm>
            <a:custGeom>
              <a:avLst/>
              <a:gdLst>
                <a:gd name="connsiteX0" fmla="*/ 0 w 895082"/>
                <a:gd name="connsiteY0" fmla="*/ 354188 h 367067"/>
                <a:gd name="connsiteX1" fmla="*/ 437882 w 895082"/>
                <a:gd name="connsiteY1" fmla="*/ 19 h 367067"/>
                <a:gd name="connsiteX2" fmla="*/ 895082 w 895082"/>
                <a:gd name="connsiteY2" fmla="*/ 367067 h 367067"/>
                <a:gd name="connsiteX0" fmla="*/ 0 w 895082"/>
                <a:gd name="connsiteY0" fmla="*/ 547361 h 560240"/>
                <a:gd name="connsiteX1" fmla="*/ 476519 w 895082"/>
                <a:gd name="connsiteY1" fmla="*/ 9 h 560240"/>
                <a:gd name="connsiteX2" fmla="*/ 895082 w 895082"/>
                <a:gd name="connsiteY2" fmla="*/ 560240 h 560240"/>
                <a:gd name="connsiteX0" fmla="*/ 0 w 895082"/>
                <a:gd name="connsiteY0" fmla="*/ 547361 h 560240"/>
                <a:gd name="connsiteX1" fmla="*/ 476519 w 895082"/>
                <a:gd name="connsiteY1" fmla="*/ 9 h 560240"/>
                <a:gd name="connsiteX2" fmla="*/ 895082 w 895082"/>
                <a:gd name="connsiteY2" fmla="*/ 560240 h 560240"/>
                <a:gd name="connsiteX0" fmla="*/ 0 w 895082"/>
                <a:gd name="connsiteY0" fmla="*/ 547361 h 560240"/>
                <a:gd name="connsiteX1" fmla="*/ 476519 w 895082"/>
                <a:gd name="connsiteY1" fmla="*/ 9 h 560240"/>
                <a:gd name="connsiteX2" fmla="*/ 895082 w 895082"/>
                <a:gd name="connsiteY2" fmla="*/ 560240 h 560240"/>
                <a:gd name="connsiteX0" fmla="*/ 0 w 895536"/>
                <a:gd name="connsiteY0" fmla="*/ 547361 h 560240"/>
                <a:gd name="connsiteX1" fmla="*/ 476519 w 895536"/>
                <a:gd name="connsiteY1" fmla="*/ 9 h 560240"/>
                <a:gd name="connsiteX2" fmla="*/ 895082 w 895536"/>
                <a:gd name="connsiteY2" fmla="*/ 560240 h 560240"/>
                <a:gd name="connsiteX0" fmla="*/ 0 w 895536"/>
                <a:gd name="connsiteY0" fmla="*/ 547362 h 560241"/>
                <a:gd name="connsiteX1" fmla="*/ 476519 w 895536"/>
                <a:gd name="connsiteY1" fmla="*/ 10 h 560241"/>
                <a:gd name="connsiteX2" fmla="*/ 895082 w 895536"/>
                <a:gd name="connsiteY2" fmla="*/ 560241 h 560241"/>
                <a:gd name="connsiteX0" fmla="*/ 0 w 895351"/>
                <a:gd name="connsiteY0" fmla="*/ 547362 h 560241"/>
                <a:gd name="connsiteX1" fmla="*/ 476519 w 895351"/>
                <a:gd name="connsiteY1" fmla="*/ 10 h 560241"/>
                <a:gd name="connsiteX2" fmla="*/ 895082 w 895351"/>
                <a:gd name="connsiteY2" fmla="*/ 560241 h 560241"/>
                <a:gd name="connsiteX0" fmla="*/ 0 w 895351"/>
                <a:gd name="connsiteY0" fmla="*/ 547352 h 560231"/>
                <a:gd name="connsiteX1" fmla="*/ 476519 w 895351"/>
                <a:gd name="connsiteY1" fmla="*/ 0 h 560231"/>
                <a:gd name="connsiteX2" fmla="*/ 895082 w 895351"/>
                <a:gd name="connsiteY2" fmla="*/ 560231 h 560231"/>
              </a:gdLst>
              <a:ahLst/>
              <a:cxnLst>
                <a:cxn ang="0">
                  <a:pos x="connsiteX0" y="connsiteY0"/>
                </a:cxn>
                <a:cxn ang="0">
                  <a:pos x="connsiteX1" y="connsiteY1"/>
                </a:cxn>
                <a:cxn ang="0">
                  <a:pos x="connsiteX2" y="connsiteY2"/>
                </a:cxn>
              </a:cxnLst>
              <a:rect l="l" t="t" r="r" b="b"/>
              <a:pathLst>
                <a:path w="895351" h="560231">
                  <a:moveTo>
                    <a:pt x="0" y="547352"/>
                  </a:moveTo>
                  <a:cubicBezTo>
                    <a:pt x="22002" y="324118"/>
                    <a:pt x="166353" y="4293"/>
                    <a:pt x="476519" y="0"/>
                  </a:cubicBezTo>
                  <a:cubicBezTo>
                    <a:pt x="773806" y="15025"/>
                    <a:pt x="902057" y="313385"/>
                    <a:pt x="895082" y="560231"/>
                  </a:cubicBezTo>
                </a:path>
              </a:pathLst>
            </a:custGeom>
            <a:noFill/>
            <a:ln>
              <a:solidFill>
                <a:srgbClr val="00B0F0"/>
              </a:solidFill>
              <a:tailEnd type="triangle" w="lg" len="lg"/>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22" name="Straight Arrow Connector 21">
              <a:extLst>
                <a:ext uri="{FF2B5EF4-FFF2-40B4-BE49-F238E27FC236}">
                  <a16:creationId xmlns:a16="http://schemas.microsoft.com/office/drawing/2014/main" id="{D93B6EA8-90AA-1648-7632-8DDBEAF6102B}"/>
                </a:ext>
              </a:extLst>
            </p:cNvPr>
            <p:cNvCxnSpPr>
              <a:endCxn id="7" idx="1"/>
            </p:cNvCxnSpPr>
            <p:nvPr/>
          </p:nvCxnSpPr>
          <p:spPr>
            <a:xfrm flipV="1">
              <a:off x="2163650" y="2636949"/>
              <a:ext cx="1590540" cy="460420"/>
            </a:xfrm>
            <a:prstGeom prst="straightConnector1">
              <a:avLst/>
            </a:prstGeom>
            <a:ln w="19050">
              <a:solidFill>
                <a:srgbClr val="00B0F0"/>
              </a:solidFill>
              <a:tailEnd type="triangle" w="lg" len="lg"/>
            </a:ln>
          </p:spPr>
          <p:style>
            <a:lnRef idx="1">
              <a:schemeClr val="dk1"/>
            </a:lnRef>
            <a:fillRef idx="0">
              <a:schemeClr val="dk1"/>
            </a:fillRef>
            <a:effectRef idx="0">
              <a:schemeClr val="dk1"/>
            </a:effectRef>
            <a:fontRef idx="minor">
              <a:schemeClr val="tx1"/>
            </a:fontRef>
          </p:style>
        </p:cxnSp>
        <p:cxnSp>
          <p:nvCxnSpPr>
            <p:cNvPr id="23" name="Straight Arrow Connector 22">
              <a:extLst>
                <a:ext uri="{FF2B5EF4-FFF2-40B4-BE49-F238E27FC236}">
                  <a16:creationId xmlns:a16="http://schemas.microsoft.com/office/drawing/2014/main" id="{C9C4B054-CE73-9969-7734-EFF24239872F}"/>
                </a:ext>
              </a:extLst>
            </p:cNvPr>
            <p:cNvCxnSpPr>
              <a:cxnSpLocks/>
            </p:cNvCxnSpPr>
            <p:nvPr/>
          </p:nvCxnSpPr>
          <p:spPr>
            <a:xfrm>
              <a:off x="2247363" y="4446698"/>
              <a:ext cx="1506827" cy="595648"/>
            </a:xfrm>
            <a:prstGeom prst="straightConnector1">
              <a:avLst/>
            </a:prstGeom>
            <a:ln w="19050">
              <a:solidFill>
                <a:srgbClr val="00B0F0"/>
              </a:solidFill>
              <a:tailEnd type="triangle" w="lg" len="lg"/>
            </a:ln>
          </p:spPr>
          <p:style>
            <a:lnRef idx="1">
              <a:schemeClr val="dk1"/>
            </a:lnRef>
            <a:fillRef idx="0">
              <a:schemeClr val="dk1"/>
            </a:fillRef>
            <a:effectRef idx="0">
              <a:schemeClr val="dk1"/>
            </a:effectRef>
            <a:fontRef idx="minor">
              <a:schemeClr val="tx1"/>
            </a:fontRef>
          </p:style>
        </p:cxnSp>
      </p:grpSp>
      <p:grpSp>
        <p:nvGrpSpPr>
          <p:cNvPr id="42" name="Group 41">
            <a:extLst>
              <a:ext uri="{FF2B5EF4-FFF2-40B4-BE49-F238E27FC236}">
                <a16:creationId xmlns:a16="http://schemas.microsoft.com/office/drawing/2014/main" id="{8D173EE3-5720-A932-470F-3E3B087541A1}"/>
              </a:ext>
            </a:extLst>
          </p:cNvPr>
          <p:cNvGrpSpPr/>
          <p:nvPr/>
        </p:nvGrpSpPr>
        <p:grpSpPr>
          <a:xfrm>
            <a:off x="128056" y="2678806"/>
            <a:ext cx="1890708" cy="2350394"/>
            <a:chOff x="128056" y="2678806"/>
            <a:chExt cx="1890708" cy="2350394"/>
          </a:xfrm>
        </p:grpSpPr>
        <p:pic>
          <p:nvPicPr>
            <p:cNvPr id="5" name="Picture 4">
              <a:extLst>
                <a:ext uri="{FF2B5EF4-FFF2-40B4-BE49-F238E27FC236}">
                  <a16:creationId xmlns:a16="http://schemas.microsoft.com/office/drawing/2014/main" id="{E550778A-98DE-32E2-0758-A611F01ECB55}"/>
                </a:ext>
              </a:extLst>
            </p:cNvPr>
            <p:cNvPicPr>
              <a:picLocks noChangeAspect="1"/>
            </p:cNvPicPr>
            <p:nvPr/>
          </p:nvPicPr>
          <p:blipFill rotWithShape="1">
            <a:blip r:embed="rId3"/>
            <a:srcRect l="11098" t="5693" r="8503" b="3962"/>
            <a:stretch/>
          </p:blipFill>
          <p:spPr>
            <a:xfrm>
              <a:off x="885423" y="2678806"/>
              <a:ext cx="1133341" cy="2350394"/>
            </a:xfrm>
            <a:prstGeom prst="rect">
              <a:avLst/>
            </a:prstGeom>
          </p:spPr>
        </p:pic>
        <mc:AlternateContent xmlns:mc="http://schemas.openxmlformats.org/markup-compatibility/2006" xmlns:a14="http://schemas.microsoft.com/office/drawing/2010/main">
          <mc:Choice Requires="a14">
            <p:sp>
              <p:nvSpPr>
                <p:cNvPr id="39" name="TextBox 38">
                  <a:extLst>
                    <a:ext uri="{FF2B5EF4-FFF2-40B4-BE49-F238E27FC236}">
                      <a16:creationId xmlns:a16="http://schemas.microsoft.com/office/drawing/2014/main" id="{93459302-77E9-F691-2712-2347F19153BD}"/>
                    </a:ext>
                  </a:extLst>
                </p:cNvPr>
                <p:cNvSpPr txBox="1"/>
                <p:nvPr/>
              </p:nvSpPr>
              <p:spPr>
                <a:xfrm>
                  <a:off x="128056" y="3001764"/>
                  <a:ext cx="906082" cy="461665"/>
                </a:xfrm>
                <a:prstGeom prst="rect">
                  <a:avLst/>
                </a:prstGeom>
                <a:noFill/>
              </p:spPr>
              <p:txBody>
                <a:bodyPr wrap="none" rtlCol="0">
                  <a:spAutoFit/>
                </a:bodyPr>
                <a:lstStyle/>
                <a:p>
                  <a:pPr algn="l"/>
                  <a14:m>
                    <m:oMathPara xmlns:m="http://schemas.openxmlformats.org/officeDocument/2006/math">
                      <m:oMathParaPr>
                        <m:jc m:val="centerGroup"/>
                      </m:oMathParaPr>
                      <m:oMath xmlns:m="http://schemas.openxmlformats.org/officeDocument/2006/math">
                        <m:sSub>
                          <m:sSubPr>
                            <m:ctrlPr>
                              <a:rPr lang="en-GB" sz="2400" b="0" i="1" smtClean="0">
                                <a:latin typeface="Cambria Math" panose="02040503050406030204" pitchFamily="18" charset="0"/>
                              </a:rPr>
                            </m:ctrlPr>
                          </m:sSubPr>
                          <m:e>
                            <m:r>
                              <a:rPr lang="en-GB" sz="2400" b="0" i="1" smtClean="0">
                                <a:latin typeface="Cambria Math" panose="02040503050406030204" pitchFamily="18" charset="0"/>
                              </a:rPr>
                              <m:t>𝐷</m:t>
                            </m:r>
                          </m:e>
                          <m:sub>
                            <m:r>
                              <a:rPr lang="en-GB" sz="2400" b="0" i="1" smtClean="0">
                                <a:latin typeface="Cambria Math" panose="02040503050406030204" pitchFamily="18" charset="0"/>
                              </a:rPr>
                              <m:t>0</m:t>
                            </m:r>
                          </m:sub>
                        </m:sSub>
                        <m:r>
                          <a:rPr lang="en-GB" sz="2400" b="0" i="1" smtClean="0">
                            <a:latin typeface="Cambria Math" panose="02040503050406030204" pitchFamily="18" charset="0"/>
                          </a:rPr>
                          <m:t>=</m:t>
                        </m:r>
                      </m:oMath>
                    </m:oMathPara>
                  </a14:m>
                  <a:endParaRPr lang="en-GB" sz="2400" dirty="0"/>
                </a:p>
              </p:txBody>
            </p:sp>
          </mc:Choice>
          <mc:Fallback xmlns="">
            <p:sp>
              <p:nvSpPr>
                <p:cNvPr id="39" name="TextBox 38">
                  <a:extLst>
                    <a:ext uri="{FF2B5EF4-FFF2-40B4-BE49-F238E27FC236}">
                      <a16:creationId xmlns:a16="http://schemas.microsoft.com/office/drawing/2014/main" id="{93459302-77E9-F691-2712-2347F19153BD}"/>
                    </a:ext>
                  </a:extLst>
                </p:cNvPr>
                <p:cNvSpPr txBox="1">
                  <a:spLocks noRot="1" noChangeAspect="1" noMove="1" noResize="1" noEditPoints="1" noAdjustHandles="1" noChangeArrowheads="1" noChangeShapeType="1" noTextEdit="1"/>
                </p:cNvSpPr>
                <p:nvPr/>
              </p:nvSpPr>
              <p:spPr>
                <a:xfrm>
                  <a:off x="128056" y="3001764"/>
                  <a:ext cx="906082" cy="461665"/>
                </a:xfrm>
                <a:prstGeom prst="rect">
                  <a:avLst/>
                </a:prstGeom>
                <a:blipFill>
                  <a:blip r:embed="rId4"/>
                  <a:stretch>
                    <a:fillRect b="-1316"/>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40" name="TextBox 39">
                  <a:extLst>
                    <a:ext uri="{FF2B5EF4-FFF2-40B4-BE49-F238E27FC236}">
                      <a16:creationId xmlns:a16="http://schemas.microsoft.com/office/drawing/2014/main" id="{86633DE3-0F37-7140-22A4-95B45886F6EE}"/>
                    </a:ext>
                  </a:extLst>
                </p:cNvPr>
                <p:cNvSpPr txBox="1"/>
                <p:nvPr/>
              </p:nvSpPr>
              <p:spPr>
                <a:xfrm>
                  <a:off x="128056" y="4234352"/>
                  <a:ext cx="906082" cy="461665"/>
                </a:xfrm>
                <a:prstGeom prst="rect">
                  <a:avLst/>
                </a:prstGeom>
                <a:noFill/>
              </p:spPr>
              <p:txBody>
                <a:bodyPr wrap="none" rtlCol="0">
                  <a:spAutoFit/>
                </a:bodyPr>
                <a:lstStyle/>
                <a:p>
                  <a:pPr algn="l"/>
                  <a14:m>
                    <m:oMathPara xmlns:m="http://schemas.openxmlformats.org/officeDocument/2006/math">
                      <m:oMathParaPr>
                        <m:jc m:val="centerGroup"/>
                      </m:oMathParaPr>
                      <m:oMath xmlns:m="http://schemas.openxmlformats.org/officeDocument/2006/math">
                        <m:sSub>
                          <m:sSubPr>
                            <m:ctrlPr>
                              <a:rPr lang="en-GB" sz="2400" b="0" i="1" smtClean="0">
                                <a:latin typeface="Cambria Math" panose="02040503050406030204" pitchFamily="18" charset="0"/>
                              </a:rPr>
                            </m:ctrlPr>
                          </m:sSubPr>
                          <m:e>
                            <m:r>
                              <a:rPr lang="en-GB" sz="2400" b="0" i="1" smtClean="0">
                                <a:latin typeface="Cambria Math" panose="02040503050406030204" pitchFamily="18" charset="0"/>
                              </a:rPr>
                              <m:t>𝐷</m:t>
                            </m:r>
                          </m:e>
                          <m:sub>
                            <m:r>
                              <a:rPr lang="en-GB" sz="2400" b="0" i="1" smtClean="0">
                                <a:latin typeface="Cambria Math" panose="02040503050406030204" pitchFamily="18" charset="0"/>
                              </a:rPr>
                              <m:t>1</m:t>
                            </m:r>
                          </m:sub>
                        </m:sSub>
                        <m:r>
                          <a:rPr lang="en-GB" sz="2400" b="0" i="1" smtClean="0">
                            <a:latin typeface="Cambria Math" panose="02040503050406030204" pitchFamily="18" charset="0"/>
                          </a:rPr>
                          <m:t>=</m:t>
                        </m:r>
                      </m:oMath>
                    </m:oMathPara>
                  </a14:m>
                  <a:endParaRPr lang="en-GB" sz="2400" dirty="0"/>
                </a:p>
              </p:txBody>
            </p:sp>
          </mc:Choice>
          <mc:Fallback xmlns="">
            <p:sp>
              <p:nvSpPr>
                <p:cNvPr id="40" name="TextBox 39">
                  <a:extLst>
                    <a:ext uri="{FF2B5EF4-FFF2-40B4-BE49-F238E27FC236}">
                      <a16:creationId xmlns:a16="http://schemas.microsoft.com/office/drawing/2014/main" id="{86633DE3-0F37-7140-22A4-95B45886F6EE}"/>
                    </a:ext>
                  </a:extLst>
                </p:cNvPr>
                <p:cNvSpPr txBox="1">
                  <a:spLocks noRot="1" noChangeAspect="1" noMove="1" noResize="1" noEditPoints="1" noAdjustHandles="1" noChangeArrowheads="1" noChangeShapeType="1" noTextEdit="1"/>
                </p:cNvSpPr>
                <p:nvPr/>
              </p:nvSpPr>
              <p:spPr>
                <a:xfrm>
                  <a:off x="128056" y="4234352"/>
                  <a:ext cx="906082" cy="461665"/>
                </a:xfrm>
                <a:prstGeom prst="rect">
                  <a:avLst/>
                </a:prstGeom>
                <a:blipFill>
                  <a:blip r:embed="rId5"/>
                  <a:stretch>
                    <a:fillRect b="-1333"/>
                  </a:stretch>
                </a:blipFill>
              </p:spPr>
              <p:txBody>
                <a:bodyPr/>
                <a:lstStyle/>
                <a:p>
                  <a:r>
                    <a:rPr lang="en-GB">
                      <a:noFill/>
                    </a:rPr>
                    <a:t> </a:t>
                  </a:r>
                </a:p>
              </p:txBody>
            </p:sp>
          </mc:Fallback>
        </mc:AlternateContent>
      </p:grpSp>
      <p:grpSp>
        <p:nvGrpSpPr>
          <p:cNvPr id="48" name="Group 47">
            <a:extLst>
              <a:ext uri="{FF2B5EF4-FFF2-40B4-BE49-F238E27FC236}">
                <a16:creationId xmlns:a16="http://schemas.microsoft.com/office/drawing/2014/main" id="{8B6A0BAD-35E1-275E-4F82-ED7EA90C801D}"/>
              </a:ext>
            </a:extLst>
          </p:cNvPr>
          <p:cNvGrpSpPr/>
          <p:nvPr/>
        </p:nvGrpSpPr>
        <p:grpSpPr>
          <a:xfrm>
            <a:off x="5660265" y="1139779"/>
            <a:ext cx="5739684" cy="1497170"/>
            <a:chOff x="5660265" y="1139779"/>
            <a:chExt cx="5739684" cy="1497170"/>
          </a:xfrm>
        </p:grpSpPr>
        <mc:AlternateContent xmlns:mc="http://schemas.openxmlformats.org/markup-compatibility/2006" xmlns:a14="http://schemas.microsoft.com/office/drawing/2010/main">
          <mc:Choice Requires="a14">
            <p:sp>
              <p:nvSpPr>
                <p:cNvPr id="4" name="Rectangle: Rounded Corners 3">
                  <a:extLst>
                    <a:ext uri="{FF2B5EF4-FFF2-40B4-BE49-F238E27FC236}">
                      <a16:creationId xmlns:a16="http://schemas.microsoft.com/office/drawing/2014/main" id="{C552A5F0-0CBD-EC14-DAD6-65BA02985753}"/>
                    </a:ext>
                  </a:extLst>
                </p:cNvPr>
                <p:cNvSpPr/>
                <p:nvPr/>
              </p:nvSpPr>
              <p:spPr>
                <a:xfrm>
                  <a:off x="9493874" y="1139779"/>
                  <a:ext cx="1906075" cy="1191296"/>
                </a:xfrm>
                <a:prstGeom prst="roundRect">
                  <a:avLst>
                    <a:gd name="adj" fmla="val 0"/>
                  </a:avLst>
                </a:prstGeom>
                <a:ln w="28575">
                  <a:solidFill>
                    <a:srgbClr val="7030A0"/>
                  </a:solidFill>
                </a:ln>
              </p:spPr>
              <p:style>
                <a:lnRef idx="2">
                  <a:schemeClr val="dk1"/>
                </a:lnRef>
                <a:fillRef idx="1">
                  <a:schemeClr val="lt1"/>
                </a:fillRef>
                <a:effectRef idx="0">
                  <a:schemeClr val="dk1"/>
                </a:effectRef>
                <a:fontRef idx="minor">
                  <a:schemeClr val="dk1"/>
                </a:fontRef>
              </p:style>
              <p:txBody>
                <a:bodyPr rtlCol="0" anchor="ctr"/>
                <a:lstStyle/>
                <a:p>
                  <a:pPr algn="ctr"/>
                  <a:r>
                    <a:rPr lang="en-GB" sz="2400" b="1" u="sng" dirty="0">
                      <a:solidFill>
                        <a:srgbClr val="7030A0"/>
                      </a:solidFill>
                    </a:rPr>
                    <a:t>PROBE</a:t>
                  </a:r>
                </a:p>
                <a:p>
                  <a:pPr algn="ctr"/>
                  <a:r>
                    <a:rPr lang="en-GB" sz="2400" dirty="0">
                      <a:solidFill>
                        <a:srgbClr val="7030A0"/>
                      </a:solidFill>
                    </a:rPr>
                    <a:t>Decode</a:t>
                  </a:r>
                  <a:endParaRPr lang="en-GB" sz="2400" b="0" i="1" dirty="0">
                    <a:solidFill>
                      <a:srgbClr val="7030A0"/>
                    </a:solidFill>
                    <a:latin typeface="Cambria Math" panose="02040503050406030204" pitchFamily="18" charset="0"/>
                  </a:endParaRPr>
                </a:p>
                <a:p>
                  <a:pPr algn="ctr"/>
                  <a14:m>
                    <m:oMath xmlns:m="http://schemas.openxmlformats.org/officeDocument/2006/math">
                      <m:sSub>
                        <m:sSubPr>
                          <m:ctrlPr>
                            <a:rPr lang="en-GB" sz="2400" b="0" i="1" smtClean="0">
                              <a:solidFill>
                                <a:srgbClr val="7030A0"/>
                              </a:solidFill>
                              <a:latin typeface="Cambria Math" panose="02040503050406030204" pitchFamily="18" charset="0"/>
                            </a:rPr>
                          </m:ctrlPr>
                        </m:sSubPr>
                        <m:e>
                          <m:r>
                            <a:rPr lang="en-GB" sz="2400" b="0" i="1" smtClean="0">
                              <a:solidFill>
                                <a:srgbClr val="7030A0"/>
                              </a:solidFill>
                              <a:latin typeface="Cambria Math" panose="02040503050406030204" pitchFamily="18" charset="0"/>
                            </a:rPr>
                            <m:t>𝐷</m:t>
                          </m:r>
                        </m:e>
                        <m:sub>
                          <m:r>
                            <a:rPr lang="en-GB" sz="2400" b="0" i="1" smtClean="0">
                              <a:solidFill>
                                <a:srgbClr val="7030A0"/>
                              </a:solidFill>
                              <a:latin typeface="Cambria Math" panose="02040503050406030204" pitchFamily="18" charset="0"/>
                            </a:rPr>
                            <m:t>0</m:t>
                          </m:r>
                        </m:sub>
                      </m:sSub>
                    </m:oMath>
                  </a14:m>
                  <a:r>
                    <a:rPr lang="en-GB" sz="2400" dirty="0">
                      <a:solidFill>
                        <a:srgbClr val="7030A0"/>
                      </a:solidFill>
                    </a:rPr>
                    <a:t> or </a:t>
                  </a:r>
                  <a14:m>
                    <m:oMath xmlns:m="http://schemas.openxmlformats.org/officeDocument/2006/math">
                      <m:sSub>
                        <m:sSubPr>
                          <m:ctrlPr>
                            <a:rPr lang="en-GB" sz="2400" b="0" i="1" smtClean="0">
                              <a:solidFill>
                                <a:srgbClr val="7030A0"/>
                              </a:solidFill>
                              <a:latin typeface="Cambria Math" panose="02040503050406030204" pitchFamily="18" charset="0"/>
                            </a:rPr>
                          </m:ctrlPr>
                        </m:sSubPr>
                        <m:e>
                          <m:r>
                            <a:rPr lang="en-GB" sz="2400" b="0" i="1" smtClean="0">
                              <a:solidFill>
                                <a:srgbClr val="7030A0"/>
                              </a:solidFill>
                              <a:latin typeface="Cambria Math" panose="02040503050406030204" pitchFamily="18" charset="0"/>
                            </a:rPr>
                            <m:t>𝐷</m:t>
                          </m:r>
                        </m:e>
                        <m:sub>
                          <m:r>
                            <a:rPr lang="en-GB" sz="2400" b="0" i="1" smtClean="0">
                              <a:solidFill>
                                <a:srgbClr val="7030A0"/>
                              </a:solidFill>
                              <a:latin typeface="Cambria Math" panose="02040503050406030204" pitchFamily="18" charset="0"/>
                            </a:rPr>
                            <m:t>1</m:t>
                          </m:r>
                        </m:sub>
                      </m:sSub>
                    </m:oMath>
                  </a14:m>
                  <a:endParaRPr lang="en-GB" sz="2400" dirty="0">
                    <a:solidFill>
                      <a:srgbClr val="7030A0"/>
                    </a:solidFill>
                  </a:endParaRPr>
                </a:p>
              </p:txBody>
            </p:sp>
          </mc:Choice>
          <mc:Fallback xmlns="">
            <p:sp>
              <p:nvSpPr>
                <p:cNvPr id="4" name="Rectangle: Rounded Corners 3">
                  <a:extLst>
                    <a:ext uri="{FF2B5EF4-FFF2-40B4-BE49-F238E27FC236}">
                      <a16:creationId xmlns:a16="http://schemas.microsoft.com/office/drawing/2014/main" id="{C552A5F0-0CBD-EC14-DAD6-65BA02985753}"/>
                    </a:ext>
                  </a:extLst>
                </p:cNvPr>
                <p:cNvSpPr>
                  <a:spLocks noRot="1" noChangeAspect="1" noMove="1" noResize="1" noEditPoints="1" noAdjustHandles="1" noChangeArrowheads="1" noChangeShapeType="1" noTextEdit="1"/>
                </p:cNvSpPr>
                <p:nvPr/>
              </p:nvSpPr>
              <p:spPr>
                <a:xfrm>
                  <a:off x="9493874" y="1139779"/>
                  <a:ext cx="1906075" cy="1191296"/>
                </a:xfrm>
                <a:prstGeom prst="roundRect">
                  <a:avLst>
                    <a:gd name="adj" fmla="val 0"/>
                  </a:avLst>
                </a:prstGeom>
                <a:blipFill>
                  <a:blip r:embed="rId6"/>
                  <a:stretch>
                    <a:fillRect t="-3000" b="-10000"/>
                  </a:stretch>
                </a:blipFill>
                <a:ln w="28575">
                  <a:solidFill>
                    <a:srgbClr val="7030A0"/>
                  </a:solidFill>
                </a:ln>
              </p:spPr>
              <p:txBody>
                <a:bodyPr/>
                <a:lstStyle/>
                <a:p>
                  <a:r>
                    <a:rPr lang="en-GB">
                      <a:noFill/>
                    </a:rPr>
                    <a:t> </a:t>
                  </a:r>
                </a:p>
              </p:txBody>
            </p:sp>
          </mc:Fallback>
        </mc:AlternateContent>
        <p:cxnSp>
          <p:nvCxnSpPr>
            <p:cNvPr id="9" name="Connector: Elbow 8">
              <a:extLst>
                <a:ext uri="{FF2B5EF4-FFF2-40B4-BE49-F238E27FC236}">
                  <a16:creationId xmlns:a16="http://schemas.microsoft.com/office/drawing/2014/main" id="{AA37675D-44D4-30F0-6E70-307DF7C63082}"/>
                </a:ext>
              </a:extLst>
            </p:cNvPr>
            <p:cNvCxnSpPr>
              <a:stCxn id="7" idx="3"/>
              <a:endCxn id="4" idx="1"/>
            </p:cNvCxnSpPr>
            <p:nvPr/>
          </p:nvCxnSpPr>
          <p:spPr>
            <a:xfrm flipV="1">
              <a:off x="5660265" y="1735427"/>
              <a:ext cx="3833609" cy="901522"/>
            </a:xfrm>
            <a:prstGeom prst="bentConnector3">
              <a:avLst>
                <a:gd name="adj1" fmla="val 14395"/>
              </a:avLst>
            </a:prstGeom>
            <a:ln w="38100">
              <a:solidFill>
                <a:srgbClr val="7030A0"/>
              </a:solidFill>
              <a:prstDash val="dash"/>
              <a:tailEnd type="triangle"/>
            </a:ln>
          </p:spPr>
          <p:style>
            <a:lnRef idx="1">
              <a:schemeClr val="dk1"/>
            </a:lnRef>
            <a:fillRef idx="0">
              <a:schemeClr val="dk1"/>
            </a:fillRef>
            <a:effectRef idx="0">
              <a:schemeClr val="dk1"/>
            </a:effectRef>
            <a:fontRef idx="minor">
              <a:schemeClr val="tx1"/>
            </a:fontRef>
          </p:style>
        </p:cxnSp>
      </p:grpSp>
      <p:grpSp>
        <p:nvGrpSpPr>
          <p:cNvPr id="49" name="Group 48">
            <a:extLst>
              <a:ext uri="{FF2B5EF4-FFF2-40B4-BE49-F238E27FC236}">
                <a16:creationId xmlns:a16="http://schemas.microsoft.com/office/drawing/2014/main" id="{8ABB733C-D0A6-480B-5E90-DC667647028B}"/>
              </a:ext>
            </a:extLst>
          </p:cNvPr>
          <p:cNvGrpSpPr/>
          <p:nvPr/>
        </p:nvGrpSpPr>
        <p:grpSpPr>
          <a:xfrm>
            <a:off x="1438675" y="3229644"/>
            <a:ext cx="3268553" cy="3431616"/>
            <a:chOff x="1438675" y="3229644"/>
            <a:chExt cx="3268553" cy="3431616"/>
          </a:xfrm>
        </p:grpSpPr>
        <mc:AlternateContent xmlns:mc="http://schemas.openxmlformats.org/markup-compatibility/2006" xmlns:a14="http://schemas.microsoft.com/office/drawing/2010/main">
          <mc:Choice Requires="a14">
            <p:sp>
              <p:nvSpPr>
                <p:cNvPr id="19" name="Rectangle: Rounded Corners 18">
                  <a:extLst>
                    <a:ext uri="{FF2B5EF4-FFF2-40B4-BE49-F238E27FC236}">
                      <a16:creationId xmlns:a16="http://schemas.microsoft.com/office/drawing/2014/main" id="{E346AF98-1823-4EBC-7395-B24D49DA128D}"/>
                    </a:ext>
                  </a:extLst>
                </p:cNvPr>
                <p:cNvSpPr/>
                <p:nvPr/>
              </p:nvSpPr>
              <p:spPr>
                <a:xfrm>
                  <a:off x="1438675" y="5469964"/>
                  <a:ext cx="1906075" cy="1191296"/>
                </a:xfrm>
                <a:prstGeom prst="roundRect">
                  <a:avLst>
                    <a:gd name="adj" fmla="val 0"/>
                  </a:avLst>
                </a:prstGeom>
                <a:ln w="28575">
                  <a:solidFill>
                    <a:srgbClr val="7030A0"/>
                  </a:solidFill>
                </a:ln>
              </p:spPr>
              <p:style>
                <a:lnRef idx="2">
                  <a:schemeClr val="dk1"/>
                </a:lnRef>
                <a:fillRef idx="1">
                  <a:schemeClr val="lt1"/>
                </a:fillRef>
                <a:effectRef idx="0">
                  <a:schemeClr val="dk1"/>
                </a:effectRef>
                <a:fontRef idx="minor">
                  <a:schemeClr val="dk1"/>
                </a:fontRef>
              </p:style>
              <p:txBody>
                <a:bodyPr rtlCol="0" anchor="ctr"/>
                <a:lstStyle/>
                <a:p>
                  <a:pPr algn="ctr"/>
                  <a:r>
                    <a:rPr lang="en-GB" sz="2400" b="1" u="sng" dirty="0">
                      <a:solidFill>
                        <a:srgbClr val="7030A0"/>
                      </a:solidFill>
                    </a:rPr>
                    <a:t>ABLATION</a:t>
                  </a:r>
                </a:p>
                <a:p>
                  <a:pPr algn="ctr"/>
                  <a:r>
                    <a:rPr lang="en-GB" sz="2400" dirty="0">
                      <a:solidFill>
                        <a:srgbClr val="7030A0"/>
                      </a:solidFill>
                    </a:rPr>
                    <a:t>Decode</a:t>
                  </a:r>
                  <a:endParaRPr lang="en-GB" sz="2400" b="0" i="1" dirty="0">
                    <a:solidFill>
                      <a:srgbClr val="7030A0"/>
                    </a:solidFill>
                    <a:latin typeface="Cambria Math" panose="02040503050406030204" pitchFamily="18" charset="0"/>
                  </a:endParaRPr>
                </a:p>
                <a:p>
                  <a:pPr algn="ctr"/>
                  <a14:m>
                    <m:oMath xmlns:m="http://schemas.openxmlformats.org/officeDocument/2006/math">
                      <m:sSub>
                        <m:sSubPr>
                          <m:ctrlPr>
                            <a:rPr lang="en-GB" sz="2400" b="0" i="1" smtClean="0">
                              <a:solidFill>
                                <a:srgbClr val="7030A0"/>
                              </a:solidFill>
                              <a:latin typeface="Cambria Math" panose="02040503050406030204" pitchFamily="18" charset="0"/>
                            </a:rPr>
                          </m:ctrlPr>
                        </m:sSubPr>
                        <m:e>
                          <m:r>
                            <a:rPr lang="en-GB" sz="2400" b="0" i="1" smtClean="0">
                              <a:solidFill>
                                <a:srgbClr val="7030A0"/>
                              </a:solidFill>
                              <a:latin typeface="Cambria Math" panose="02040503050406030204" pitchFamily="18" charset="0"/>
                            </a:rPr>
                            <m:t>𝐷</m:t>
                          </m:r>
                        </m:e>
                        <m:sub>
                          <m:r>
                            <a:rPr lang="en-GB" sz="2400" b="0" i="1" smtClean="0">
                              <a:solidFill>
                                <a:srgbClr val="7030A0"/>
                              </a:solidFill>
                              <a:latin typeface="Cambria Math" panose="02040503050406030204" pitchFamily="18" charset="0"/>
                            </a:rPr>
                            <m:t>0</m:t>
                          </m:r>
                        </m:sub>
                      </m:sSub>
                    </m:oMath>
                  </a14:m>
                  <a:r>
                    <a:rPr lang="en-GB" sz="2400" dirty="0">
                      <a:solidFill>
                        <a:srgbClr val="7030A0"/>
                      </a:solidFill>
                    </a:rPr>
                    <a:t> or </a:t>
                  </a:r>
                  <a14:m>
                    <m:oMath xmlns:m="http://schemas.openxmlformats.org/officeDocument/2006/math">
                      <m:sSub>
                        <m:sSubPr>
                          <m:ctrlPr>
                            <a:rPr lang="en-GB" sz="2400" b="0" i="1" smtClean="0">
                              <a:solidFill>
                                <a:srgbClr val="7030A0"/>
                              </a:solidFill>
                              <a:latin typeface="Cambria Math" panose="02040503050406030204" pitchFamily="18" charset="0"/>
                            </a:rPr>
                          </m:ctrlPr>
                        </m:sSubPr>
                        <m:e>
                          <m:r>
                            <a:rPr lang="en-GB" sz="2400" b="0" i="1" smtClean="0">
                              <a:solidFill>
                                <a:srgbClr val="7030A0"/>
                              </a:solidFill>
                              <a:latin typeface="Cambria Math" panose="02040503050406030204" pitchFamily="18" charset="0"/>
                            </a:rPr>
                            <m:t>𝐷</m:t>
                          </m:r>
                        </m:e>
                        <m:sub>
                          <m:r>
                            <a:rPr lang="en-GB" sz="2400" b="0" i="1" smtClean="0">
                              <a:solidFill>
                                <a:srgbClr val="7030A0"/>
                              </a:solidFill>
                              <a:latin typeface="Cambria Math" panose="02040503050406030204" pitchFamily="18" charset="0"/>
                            </a:rPr>
                            <m:t>1</m:t>
                          </m:r>
                        </m:sub>
                      </m:sSub>
                    </m:oMath>
                  </a14:m>
                  <a:endParaRPr lang="en-GB" sz="2400" dirty="0">
                    <a:solidFill>
                      <a:srgbClr val="7030A0"/>
                    </a:solidFill>
                  </a:endParaRPr>
                </a:p>
              </p:txBody>
            </p:sp>
          </mc:Choice>
          <mc:Fallback xmlns="">
            <p:sp>
              <p:nvSpPr>
                <p:cNvPr id="19" name="Rectangle: Rounded Corners 18">
                  <a:extLst>
                    <a:ext uri="{FF2B5EF4-FFF2-40B4-BE49-F238E27FC236}">
                      <a16:creationId xmlns:a16="http://schemas.microsoft.com/office/drawing/2014/main" id="{E346AF98-1823-4EBC-7395-B24D49DA128D}"/>
                    </a:ext>
                  </a:extLst>
                </p:cNvPr>
                <p:cNvSpPr>
                  <a:spLocks noRot="1" noChangeAspect="1" noMove="1" noResize="1" noEditPoints="1" noAdjustHandles="1" noChangeArrowheads="1" noChangeShapeType="1" noTextEdit="1"/>
                </p:cNvSpPr>
                <p:nvPr/>
              </p:nvSpPr>
              <p:spPr>
                <a:xfrm>
                  <a:off x="1438675" y="5469964"/>
                  <a:ext cx="1906075" cy="1191296"/>
                </a:xfrm>
                <a:prstGeom prst="roundRect">
                  <a:avLst>
                    <a:gd name="adj" fmla="val 0"/>
                  </a:avLst>
                </a:prstGeom>
                <a:blipFill>
                  <a:blip r:embed="rId7"/>
                  <a:stretch>
                    <a:fillRect t="-2488" b="-9950"/>
                  </a:stretch>
                </a:blipFill>
                <a:ln w="28575">
                  <a:solidFill>
                    <a:srgbClr val="7030A0"/>
                  </a:solidFill>
                </a:ln>
              </p:spPr>
              <p:txBody>
                <a:bodyPr/>
                <a:lstStyle/>
                <a:p>
                  <a:r>
                    <a:rPr lang="en-GB">
                      <a:noFill/>
                    </a:rPr>
                    <a:t> </a:t>
                  </a:r>
                </a:p>
              </p:txBody>
            </p:sp>
          </mc:Fallback>
        </mc:AlternateContent>
        <p:cxnSp>
          <p:nvCxnSpPr>
            <p:cNvPr id="21" name="Connector: Elbow 20">
              <a:extLst>
                <a:ext uri="{FF2B5EF4-FFF2-40B4-BE49-F238E27FC236}">
                  <a16:creationId xmlns:a16="http://schemas.microsoft.com/office/drawing/2014/main" id="{3DF379B9-D900-4C8B-64D0-B51D0195A933}"/>
                </a:ext>
              </a:extLst>
            </p:cNvPr>
            <p:cNvCxnSpPr>
              <a:cxnSpLocks/>
              <a:endCxn id="19" idx="0"/>
            </p:cNvCxnSpPr>
            <p:nvPr/>
          </p:nvCxnSpPr>
          <p:spPr>
            <a:xfrm rot="5400000">
              <a:off x="2145707" y="3475650"/>
              <a:ext cx="2240320" cy="1748308"/>
            </a:xfrm>
            <a:prstGeom prst="bentConnector3">
              <a:avLst>
                <a:gd name="adj1" fmla="val 20719"/>
              </a:avLst>
            </a:prstGeom>
            <a:ln w="38100">
              <a:solidFill>
                <a:srgbClr val="7030A0"/>
              </a:solidFill>
              <a:prstDash val="dash"/>
              <a:tailEnd type="triangle"/>
            </a:ln>
          </p:spPr>
          <p:style>
            <a:lnRef idx="1">
              <a:schemeClr val="dk1"/>
            </a:lnRef>
            <a:fillRef idx="0">
              <a:schemeClr val="dk1"/>
            </a:fillRef>
            <a:effectRef idx="0">
              <a:schemeClr val="dk1"/>
            </a:effectRef>
            <a:fontRef idx="minor">
              <a:schemeClr val="tx1"/>
            </a:fontRef>
          </p:style>
        </p:cxnSp>
        <p:cxnSp>
          <p:nvCxnSpPr>
            <p:cNvPr id="33" name="Connector: Elbow 32">
              <a:extLst>
                <a:ext uri="{FF2B5EF4-FFF2-40B4-BE49-F238E27FC236}">
                  <a16:creationId xmlns:a16="http://schemas.microsoft.com/office/drawing/2014/main" id="{2453C0A2-7384-53CD-4525-4F7E1DBB1860}"/>
                </a:ext>
              </a:extLst>
            </p:cNvPr>
            <p:cNvCxnSpPr>
              <a:cxnSpLocks/>
              <a:stCxn id="8" idx="2"/>
              <a:endCxn id="19" idx="3"/>
            </p:cNvCxnSpPr>
            <p:nvPr/>
          </p:nvCxnSpPr>
          <p:spPr>
            <a:xfrm rot="5400000">
              <a:off x="3812180" y="5170564"/>
              <a:ext cx="427618" cy="1362478"/>
            </a:xfrm>
            <a:prstGeom prst="bentConnector2">
              <a:avLst/>
            </a:prstGeom>
            <a:ln w="38100">
              <a:solidFill>
                <a:srgbClr val="7030A0"/>
              </a:solidFill>
              <a:prstDash val="dash"/>
              <a:tailEnd type="triangle"/>
            </a:ln>
          </p:spPr>
          <p:style>
            <a:lnRef idx="1">
              <a:schemeClr val="dk1"/>
            </a:lnRef>
            <a:fillRef idx="0">
              <a:schemeClr val="dk1"/>
            </a:fillRef>
            <a:effectRef idx="0">
              <a:schemeClr val="dk1"/>
            </a:effectRef>
            <a:fontRef idx="minor">
              <a:schemeClr val="tx1"/>
            </a:fontRef>
          </p:style>
        </p:cxnSp>
      </p:grpSp>
      <p:sp>
        <p:nvSpPr>
          <p:cNvPr id="50" name="Multiplication Sign 49">
            <a:extLst>
              <a:ext uri="{FF2B5EF4-FFF2-40B4-BE49-F238E27FC236}">
                <a16:creationId xmlns:a16="http://schemas.microsoft.com/office/drawing/2014/main" id="{14032EA3-041F-C9D2-43DC-7A778AECDC94}"/>
              </a:ext>
            </a:extLst>
          </p:cNvPr>
          <p:cNvSpPr/>
          <p:nvPr/>
        </p:nvSpPr>
        <p:spPr>
          <a:xfrm>
            <a:off x="3869635" y="4532243"/>
            <a:ext cx="1722782" cy="1003185"/>
          </a:xfrm>
          <a:prstGeom prst="mathMultiply">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54" name="Group 53">
            <a:extLst>
              <a:ext uri="{FF2B5EF4-FFF2-40B4-BE49-F238E27FC236}">
                <a16:creationId xmlns:a16="http://schemas.microsoft.com/office/drawing/2014/main" id="{C4281428-B336-15CC-268E-FC5975822DA4}"/>
              </a:ext>
            </a:extLst>
          </p:cNvPr>
          <p:cNvGrpSpPr/>
          <p:nvPr/>
        </p:nvGrpSpPr>
        <p:grpSpPr>
          <a:xfrm>
            <a:off x="4929809" y="3049496"/>
            <a:ext cx="3454167" cy="1003649"/>
            <a:chOff x="4876800" y="2908852"/>
            <a:chExt cx="3454167" cy="1003649"/>
          </a:xfrm>
        </p:grpSpPr>
        <p:cxnSp>
          <p:nvCxnSpPr>
            <p:cNvPr id="52" name="Straight Connector 51">
              <a:extLst>
                <a:ext uri="{FF2B5EF4-FFF2-40B4-BE49-F238E27FC236}">
                  <a16:creationId xmlns:a16="http://schemas.microsoft.com/office/drawing/2014/main" id="{ACD33CD5-462F-014C-0CE4-5B38D4A90ED4}"/>
                </a:ext>
              </a:extLst>
            </p:cNvPr>
            <p:cNvCxnSpPr>
              <a:cxnSpLocks/>
            </p:cNvCxnSpPr>
            <p:nvPr/>
          </p:nvCxnSpPr>
          <p:spPr>
            <a:xfrm flipH="1">
              <a:off x="4876800" y="2908852"/>
              <a:ext cx="563217" cy="0"/>
            </a:xfrm>
            <a:prstGeom prst="line">
              <a:avLst/>
            </a:prstGeom>
            <a:ln w="25400">
              <a:solidFill>
                <a:srgbClr val="7030A0"/>
              </a:solidFill>
              <a:headEnd type="oval" w="lg" len="lg"/>
              <a:tailEnd type="oval" w="lg" len="lg"/>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53" name="TextBox 52">
                  <a:extLst>
                    <a:ext uri="{FF2B5EF4-FFF2-40B4-BE49-F238E27FC236}">
                      <a16:creationId xmlns:a16="http://schemas.microsoft.com/office/drawing/2014/main" id="{CEF37FBE-6F54-2437-897D-634153B487C8}"/>
                    </a:ext>
                  </a:extLst>
                </p:cNvPr>
                <p:cNvSpPr txBox="1"/>
                <p:nvPr/>
              </p:nvSpPr>
              <p:spPr>
                <a:xfrm>
                  <a:off x="4938628" y="3081504"/>
                  <a:ext cx="3392339" cy="830997"/>
                </a:xfrm>
                <a:prstGeom prst="rect">
                  <a:avLst/>
                </a:prstGeom>
                <a:noFill/>
              </p:spPr>
              <p:txBody>
                <a:bodyPr wrap="none" rtlCol="0">
                  <a:spAutoFit/>
                </a:bodyPr>
                <a:lstStyle/>
                <a:p>
                  <a:pPr algn="l"/>
                  <a:r>
                    <a:rPr lang="en-GB" sz="2400" b="1" u="sng" dirty="0">
                      <a:solidFill>
                        <a:srgbClr val="7030A0"/>
                      </a:solidFill>
                    </a:rPr>
                    <a:t>CORRELATION</a:t>
                  </a:r>
                </a:p>
                <a:p>
                  <a:pPr algn="l"/>
                  <a:r>
                    <a:rPr lang="en-GB" sz="2400" dirty="0">
                      <a:solidFill>
                        <a:srgbClr val="7030A0"/>
                      </a:solidFill>
                    </a:rPr>
                    <a:t>Hold </a:t>
                  </a:r>
                  <a14:m>
                    <m:oMath xmlns:m="http://schemas.openxmlformats.org/officeDocument/2006/math">
                      <m:sSub>
                        <m:sSubPr>
                          <m:ctrlPr>
                            <a:rPr lang="en-GB" sz="2400" b="0" i="1" smtClean="0">
                              <a:solidFill>
                                <a:srgbClr val="7030A0"/>
                              </a:solidFill>
                              <a:latin typeface="Cambria Math" panose="02040503050406030204" pitchFamily="18" charset="0"/>
                            </a:rPr>
                          </m:ctrlPr>
                        </m:sSubPr>
                        <m:e>
                          <m:r>
                            <a:rPr lang="en-GB" sz="2400" b="0" i="1" smtClean="0">
                              <a:solidFill>
                                <a:srgbClr val="7030A0"/>
                              </a:solidFill>
                              <a:latin typeface="Cambria Math" panose="02040503050406030204" pitchFamily="18" charset="0"/>
                            </a:rPr>
                            <m:t>𝐷</m:t>
                          </m:r>
                        </m:e>
                        <m:sub>
                          <m:r>
                            <a:rPr lang="en-GB" sz="2400" b="0" i="1" smtClean="0">
                              <a:solidFill>
                                <a:srgbClr val="7030A0"/>
                              </a:solidFill>
                              <a:latin typeface="Cambria Math" panose="02040503050406030204" pitchFamily="18" charset="0"/>
                            </a:rPr>
                            <m:t>0</m:t>
                          </m:r>
                        </m:sub>
                      </m:sSub>
                    </m:oMath>
                  </a14:m>
                  <a:r>
                    <a:rPr lang="en-GB" sz="2400" dirty="0">
                      <a:solidFill>
                        <a:srgbClr val="7030A0"/>
                      </a:solidFill>
                    </a:rPr>
                    <a:t> fixed and vary </a:t>
                  </a:r>
                  <a14:m>
                    <m:oMath xmlns:m="http://schemas.openxmlformats.org/officeDocument/2006/math">
                      <m:sSub>
                        <m:sSubPr>
                          <m:ctrlPr>
                            <a:rPr lang="en-GB" sz="2400" b="0" i="1" smtClean="0">
                              <a:solidFill>
                                <a:srgbClr val="7030A0"/>
                              </a:solidFill>
                              <a:latin typeface="Cambria Math" panose="02040503050406030204" pitchFamily="18" charset="0"/>
                            </a:rPr>
                          </m:ctrlPr>
                        </m:sSubPr>
                        <m:e>
                          <m:r>
                            <a:rPr lang="en-GB" sz="2400" b="0" i="1" smtClean="0">
                              <a:solidFill>
                                <a:srgbClr val="7030A0"/>
                              </a:solidFill>
                              <a:latin typeface="Cambria Math" panose="02040503050406030204" pitchFamily="18" charset="0"/>
                            </a:rPr>
                            <m:t>𝐷</m:t>
                          </m:r>
                        </m:e>
                        <m:sub>
                          <m:r>
                            <a:rPr lang="en-GB" sz="2400" b="0" i="1" smtClean="0">
                              <a:solidFill>
                                <a:srgbClr val="7030A0"/>
                              </a:solidFill>
                              <a:latin typeface="Cambria Math" panose="02040503050406030204" pitchFamily="18" charset="0"/>
                            </a:rPr>
                            <m:t>1</m:t>
                          </m:r>
                        </m:sub>
                      </m:sSub>
                    </m:oMath>
                  </a14:m>
                  <a:endParaRPr lang="en-GB" sz="2400" dirty="0">
                    <a:solidFill>
                      <a:srgbClr val="7030A0"/>
                    </a:solidFill>
                  </a:endParaRPr>
                </a:p>
              </p:txBody>
            </p:sp>
          </mc:Choice>
          <mc:Fallback xmlns="">
            <p:sp>
              <p:nvSpPr>
                <p:cNvPr id="53" name="TextBox 52">
                  <a:extLst>
                    <a:ext uri="{FF2B5EF4-FFF2-40B4-BE49-F238E27FC236}">
                      <a16:creationId xmlns:a16="http://schemas.microsoft.com/office/drawing/2014/main" id="{CEF37FBE-6F54-2437-897D-634153B487C8}"/>
                    </a:ext>
                  </a:extLst>
                </p:cNvPr>
                <p:cNvSpPr txBox="1">
                  <a:spLocks noRot="1" noChangeAspect="1" noMove="1" noResize="1" noEditPoints="1" noAdjustHandles="1" noChangeArrowheads="1" noChangeShapeType="1" noTextEdit="1"/>
                </p:cNvSpPr>
                <p:nvPr/>
              </p:nvSpPr>
              <p:spPr>
                <a:xfrm>
                  <a:off x="4938628" y="3081504"/>
                  <a:ext cx="3392339" cy="830997"/>
                </a:xfrm>
                <a:prstGeom prst="rect">
                  <a:avLst/>
                </a:prstGeom>
                <a:blipFill>
                  <a:blip r:embed="rId8"/>
                  <a:stretch>
                    <a:fillRect l="-2878" t="-5882" b="-16176"/>
                  </a:stretch>
                </a:blipFill>
              </p:spPr>
              <p:txBody>
                <a:bodyPr/>
                <a:lstStyle/>
                <a:p>
                  <a:r>
                    <a:rPr lang="en-GB">
                      <a:noFill/>
                    </a:rPr>
                    <a:t> </a:t>
                  </a:r>
                </a:p>
              </p:txBody>
            </p:sp>
          </mc:Fallback>
        </mc:AlternateContent>
      </p:grpSp>
      <p:cxnSp>
        <p:nvCxnSpPr>
          <p:cNvPr id="56" name="Straight Arrow Connector 55">
            <a:extLst>
              <a:ext uri="{FF2B5EF4-FFF2-40B4-BE49-F238E27FC236}">
                <a16:creationId xmlns:a16="http://schemas.microsoft.com/office/drawing/2014/main" id="{6083D5EC-019D-7D6B-916E-72FBE90A83DA}"/>
              </a:ext>
            </a:extLst>
          </p:cNvPr>
          <p:cNvCxnSpPr/>
          <p:nvPr/>
        </p:nvCxnSpPr>
        <p:spPr>
          <a:xfrm>
            <a:off x="4707228" y="3232597"/>
            <a:ext cx="0" cy="1214101"/>
          </a:xfrm>
          <a:prstGeom prst="straightConnector1">
            <a:avLst/>
          </a:prstGeom>
          <a:ln w="19050">
            <a:solidFill>
              <a:srgbClr val="C00000"/>
            </a:solidFill>
            <a:headEnd type="triangle" w="lg" len="lg"/>
            <a:tailEnd type="triangle" w="lg" len="lg"/>
          </a:ln>
        </p:spPr>
        <p:style>
          <a:lnRef idx="1">
            <a:schemeClr val="dk1"/>
          </a:lnRef>
          <a:fillRef idx="0">
            <a:schemeClr val="dk1"/>
          </a:fillRef>
          <a:effectRef idx="0">
            <a:schemeClr val="dk1"/>
          </a:effectRef>
          <a:fontRef idx="minor">
            <a:schemeClr val="tx1"/>
          </a:fontRef>
        </p:style>
      </p:cxnSp>
      <p:sp>
        <p:nvSpPr>
          <p:cNvPr id="6" name="TextBox 5">
            <a:extLst>
              <a:ext uri="{FF2B5EF4-FFF2-40B4-BE49-F238E27FC236}">
                <a16:creationId xmlns:a16="http://schemas.microsoft.com/office/drawing/2014/main" id="{DF7ABC33-A944-0592-4FF7-010CA8A7A66D}"/>
              </a:ext>
            </a:extLst>
          </p:cNvPr>
          <p:cNvSpPr txBox="1"/>
          <p:nvPr/>
        </p:nvSpPr>
        <p:spPr>
          <a:xfrm>
            <a:off x="6382871" y="6144209"/>
            <a:ext cx="5809129" cy="707886"/>
          </a:xfrm>
          <a:prstGeom prst="rect">
            <a:avLst/>
          </a:prstGeom>
          <a:noFill/>
        </p:spPr>
        <p:txBody>
          <a:bodyPr wrap="square" rtlCol="0">
            <a:spAutoFit/>
          </a:bodyPr>
          <a:lstStyle/>
          <a:p>
            <a:pPr algn="l"/>
            <a:r>
              <a:rPr lang="en-GB" sz="2000" dirty="0">
                <a:solidFill>
                  <a:srgbClr val="C00000"/>
                </a:solidFill>
              </a:rPr>
              <a:t>Multiverse analysis: three different ways of measuring the same idea, all give </a:t>
            </a:r>
            <a:r>
              <a:rPr lang="en-GB" sz="2000">
                <a:solidFill>
                  <a:srgbClr val="C00000"/>
                </a:solidFill>
              </a:rPr>
              <a:t>same conclusions</a:t>
            </a:r>
            <a:endParaRPr lang="en-GB" sz="2000" dirty="0">
              <a:solidFill>
                <a:srgbClr val="C00000"/>
              </a:solidFill>
            </a:endParaRPr>
          </a:p>
        </p:txBody>
      </p:sp>
    </p:spTree>
    <p:extLst>
      <p:ext uri="{BB962C8B-B14F-4D97-AF65-F5344CB8AC3E}">
        <p14:creationId xmlns:p14="http://schemas.microsoft.com/office/powerpoint/2010/main" val="3416741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animBg="1"/>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075F57-D141-69E4-6EC3-EEECF51A81A4}"/>
              </a:ext>
            </a:extLst>
          </p:cNvPr>
          <p:cNvSpPr>
            <a:spLocks noGrp="1"/>
          </p:cNvSpPr>
          <p:nvPr>
            <p:ph type="title"/>
          </p:nvPr>
        </p:nvSpPr>
        <p:spPr/>
        <p:txBody>
          <a:bodyPr/>
          <a:lstStyle/>
          <a:p>
            <a:r>
              <a:rPr lang="en-GB" dirty="0"/>
              <a:t>Model variants</a:t>
            </a:r>
          </a:p>
        </p:txBody>
      </p:sp>
      <p:pic>
        <p:nvPicPr>
          <p:cNvPr id="5" name="Picture 4">
            <a:extLst>
              <a:ext uri="{FF2B5EF4-FFF2-40B4-BE49-F238E27FC236}">
                <a16:creationId xmlns:a16="http://schemas.microsoft.com/office/drawing/2014/main" id="{DC7EC123-EDA4-530B-3575-D7A992F1169D}"/>
              </a:ext>
            </a:extLst>
          </p:cNvPr>
          <p:cNvPicPr>
            <a:picLocks noChangeAspect="1"/>
          </p:cNvPicPr>
          <p:nvPr/>
        </p:nvPicPr>
        <p:blipFill>
          <a:blip r:embed="rId2"/>
          <a:stretch>
            <a:fillRect/>
          </a:stretch>
        </p:blipFill>
        <p:spPr>
          <a:xfrm>
            <a:off x="0" y="1538153"/>
            <a:ext cx="6016487" cy="4808421"/>
          </a:xfrm>
          <a:prstGeom prst="rect">
            <a:avLst/>
          </a:prstGeom>
        </p:spPr>
      </p:pic>
      <p:sp>
        <p:nvSpPr>
          <p:cNvPr id="6" name="TextBox 5">
            <a:extLst>
              <a:ext uri="{FF2B5EF4-FFF2-40B4-BE49-F238E27FC236}">
                <a16:creationId xmlns:a16="http://schemas.microsoft.com/office/drawing/2014/main" id="{A3C107AF-4552-E1BE-A62B-F00B1EDC91D3}"/>
              </a:ext>
            </a:extLst>
          </p:cNvPr>
          <p:cNvSpPr txBox="1"/>
          <p:nvPr/>
        </p:nvSpPr>
        <p:spPr>
          <a:xfrm>
            <a:off x="6523214" y="2606089"/>
            <a:ext cx="5397119" cy="2677656"/>
          </a:xfrm>
          <a:prstGeom prst="rect">
            <a:avLst/>
          </a:prstGeom>
          <a:noFill/>
        </p:spPr>
        <p:txBody>
          <a:bodyPr wrap="none" rtlCol="0">
            <a:spAutoFit/>
          </a:bodyPr>
          <a:lstStyle/>
          <a:p>
            <a:pPr algn="l"/>
            <a:r>
              <a:rPr lang="en-GB" sz="2400" b="1" dirty="0">
                <a:solidFill>
                  <a:srgbClr val="7030A0"/>
                </a:solidFill>
              </a:rPr>
              <a:t>6 variants on this model</a:t>
            </a:r>
          </a:p>
          <a:p>
            <a:pPr algn="l"/>
            <a:endParaRPr lang="en-GB" sz="2400" dirty="0"/>
          </a:p>
          <a:p>
            <a:pPr algn="l"/>
            <a:r>
              <a:rPr lang="en-GB" sz="2400" dirty="0"/>
              <a:t>Separate pathways</a:t>
            </a:r>
          </a:p>
          <a:p>
            <a:pPr algn="l"/>
            <a:r>
              <a:rPr lang="en-GB" sz="2400" dirty="0"/>
              <a:t>Fused output pathway</a:t>
            </a:r>
          </a:p>
          <a:p>
            <a:pPr algn="l"/>
            <a:r>
              <a:rPr lang="en-GB" sz="2400" dirty="0"/>
              <a:t>Common input and output</a:t>
            </a:r>
          </a:p>
          <a:p>
            <a:pPr algn="l"/>
            <a:endParaRPr lang="en-GB" sz="2400" dirty="0"/>
          </a:p>
          <a:p>
            <a:pPr algn="l"/>
            <a:r>
              <a:rPr lang="en-GB" sz="2400" dirty="0"/>
              <a:t>In each case, with and without bottleneck</a:t>
            </a:r>
          </a:p>
        </p:txBody>
      </p:sp>
      <p:sp>
        <p:nvSpPr>
          <p:cNvPr id="4" name="TextBox 3">
            <a:extLst>
              <a:ext uri="{FF2B5EF4-FFF2-40B4-BE49-F238E27FC236}">
                <a16:creationId xmlns:a16="http://schemas.microsoft.com/office/drawing/2014/main" id="{496FA3DA-AE7F-BFF5-1A00-56CB4F36FBC4}"/>
              </a:ext>
            </a:extLst>
          </p:cNvPr>
          <p:cNvSpPr txBox="1"/>
          <p:nvPr/>
        </p:nvSpPr>
        <p:spPr>
          <a:xfrm>
            <a:off x="6300835" y="5842337"/>
            <a:ext cx="5891165" cy="1015663"/>
          </a:xfrm>
          <a:prstGeom prst="rect">
            <a:avLst/>
          </a:prstGeom>
          <a:noFill/>
        </p:spPr>
        <p:txBody>
          <a:bodyPr wrap="none" rtlCol="0">
            <a:spAutoFit/>
          </a:bodyPr>
          <a:lstStyle/>
          <a:p>
            <a:pPr algn="l"/>
            <a:r>
              <a:rPr lang="en-GB" sz="2000" dirty="0">
                <a:solidFill>
                  <a:srgbClr val="C00000"/>
                </a:solidFill>
              </a:rPr>
              <a:t>Gardening: These are some of the other forks we took.</a:t>
            </a:r>
          </a:p>
          <a:p>
            <a:pPr algn="l"/>
            <a:r>
              <a:rPr lang="en-GB" sz="2000" dirty="0">
                <a:solidFill>
                  <a:srgbClr val="C00000"/>
                </a:solidFill>
              </a:rPr>
              <a:t>Multiverse analysis: all give more or less same results.</a:t>
            </a:r>
          </a:p>
          <a:p>
            <a:pPr algn="l"/>
            <a:r>
              <a:rPr lang="en-GB" sz="2000" dirty="0">
                <a:solidFill>
                  <a:srgbClr val="C00000"/>
                </a:solidFill>
              </a:rPr>
              <a:t>Showing unsuccessful: some give less strong results</a:t>
            </a:r>
          </a:p>
        </p:txBody>
      </p:sp>
    </p:spTree>
    <p:extLst>
      <p:ext uri="{BB962C8B-B14F-4D97-AF65-F5344CB8AC3E}">
        <p14:creationId xmlns:p14="http://schemas.microsoft.com/office/powerpoint/2010/main" val="2133532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0BC80D-D036-9221-ABEB-2F63FAB18188}"/>
              </a:ext>
            </a:extLst>
          </p:cNvPr>
          <p:cNvSpPr>
            <a:spLocks noGrp="1"/>
          </p:cNvSpPr>
          <p:nvPr>
            <p:ph type="title"/>
          </p:nvPr>
        </p:nvSpPr>
        <p:spPr/>
        <p:txBody>
          <a:bodyPr/>
          <a:lstStyle/>
          <a:p>
            <a:r>
              <a:rPr lang="en-GB" dirty="0"/>
              <a:t>Detailed results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B58ADB57-0102-AB1E-7C8A-63A3E1FD0415}"/>
                  </a:ext>
                </a:extLst>
              </p:cNvPr>
              <p:cNvSpPr>
                <a:spLocks noGrp="1"/>
              </p:cNvSpPr>
              <p:nvPr>
                <p:ph idx="1"/>
              </p:nvPr>
            </p:nvSpPr>
            <p:spPr>
              <a:xfrm>
                <a:off x="6314661" y="1154432"/>
                <a:ext cx="5637855" cy="4944156"/>
              </a:xfrm>
            </p:spPr>
            <p:txBody>
              <a:bodyPr/>
              <a:lstStyle/>
              <a:p>
                <a:pPr marL="0" indent="0">
                  <a:buNone/>
                </a:pPr>
                <a:r>
                  <a:rPr lang="en-GB" b="1" dirty="0"/>
                  <a:t>Varied parameters:</a:t>
                </a:r>
              </a:p>
              <a:p>
                <a14:m>
                  <m:oMath xmlns:m="http://schemas.openxmlformats.org/officeDocument/2006/math">
                    <m:r>
                      <a:rPr lang="en-GB" b="0" i="1" smtClean="0">
                        <a:latin typeface="Cambria Math" panose="02040503050406030204" pitchFamily="18" charset="0"/>
                      </a:rPr>
                      <m:t>𝑐</m:t>
                    </m:r>
                  </m:oMath>
                </a14:m>
                <a:r>
                  <a:rPr lang="en-GB" dirty="0"/>
                  <a:t> – correlation between input digits</a:t>
                </a:r>
              </a:p>
              <a:p>
                <a14:m>
                  <m:oMath xmlns:m="http://schemas.openxmlformats.org/officeDocument/2006/math">
                    <m:r>
                      <a:rPr lang="en-GB" b="0" i="1" smtClean="0">
                        <a:latin typeface="Cambria Math" panose="02040503050406030204" pitchFamily="18" charset="0"/>
                      </a:rPr>
                      <m:t>𝑛</m:t>
                    </m:r>
                  </m:oMath>
                </a14:m>
                <a:r>
                  <a:rPr lang="en-GB" dirty="0"/>
                  <a:t> – number of neurons in module</a:t>
                </a:r>
              </a:p>
              <a:p>
                <a14:m>
                  <m:oMath xmlns:m="http://schemas.openxmlformats.org/officeDocument/2006/math">
                    <m:sSub>
                      <m:sSubPr>
                        <m:ctrlPr>
                          <a:rPr lang="en-GB" b="0" i="1" smtClean="0">
                            <a:latin typeface="Cambria Math" panose="02040503050406030204" pitchFamily="18" charset="0"/>
                          </a:rPr>
                        </m:ctrlPr>
                      </m:sSubPr>
                      <m:e>
                        <m:r>
                          <a:rPr lang="en-GB" b="0" i="1" smtClean="0">
                            <a:latin typeface="Cambria Math" panose="02040503050406030204" pitchFamily="18" charset="0"/>
                          </a:rPr>
                          <m:t>𝑝</m:t>
                        </m:r>
                      </m:e>
                      <m:sub>
                        <m:r>
                          <a:rPr lang="en-GB" b="0" i="1" smtClean="0">
                            <a:latin typeface="Cambria Math" panose="02040503050406030204" pitchFamily="18" charset="0"/>
                          </a:rPr>
                          <m:t>𝑠</m:t>
                        </m:r>
                      </m:sub>
                    </m:sSub>
                  </m:oMath>
                </a14:m>
                <a:r>
                  <a:rPr lang="en-GB" dirty="0"/>
                  <a:t> - number of inter-module synapses</a:t>
                </a:r>
              </a:p>
              <a:p>
                <a:endParaRPr lang="en-GB" dirty="0"/>
              </a:p>
              <a:p>
                <a:pPr marL="0" indent="0">
                  <a:buNone/>
                </a:pPr>
                <a:r>
                  <a:rPr lang="en-GB" b="1" dirty="0"/>
                  <a:t>Summary:</a:t>
                </a:r>
              </a:p>
              <a:p>
                <a:r>
                  <a:rPr lang="en-GB" dirty="0"/>
                  <a:t>Modularity can only emerge when task statistics are separable.</a:t>
                </a:r>
              </a:p>
              <a:p>
                <a:r>
                  <a:rPr lang="en-GB" dirty="0"/>
                  <a:t>When resources (</a:t>
                </a:r>
                <a14:m>
                  <m:oMath xmlns:m="http://schemas.openxmlformats.org/officeDocument/2006/math">
                    <m:r>
                      <a:rPr lang="en-GB" b="0" i="1" smtClean="0">
                        <a:latin typeface="Cambria Math" panose="02040503050406030204" pitchFamily="18" charset="0"/>
                      </a:rPr>
                      <m:t>𝑛</m:t>
                    </m:r>
                    <m:r>
                      <a:rPr lang="en-GB" b="0" i="0" smtClean="0">
                        <a:latin typeface="Cambria Math" panose="02040503050406030204" pitchFamily="18" charset="0"/>
                      </a:rPr>
                      <m:t>, </m:t>
                    </m:r>
                    <m:sSub>
                      <m:sSubPr>
                        <m:ctrlPr>
                          <a:rPr lang="en-GB" b="0" i="1" smtClean="0">
                            <a:latin typeface="Cambria Math" panose="02040503050406030204" pitchFamily="18" charset="0"/>
                          </a:rPr>
                        </m:ctrlPr>
                      </m:sSubPr>
                      <m:e>
                        <m:r>
                          <m:rPr>
                            <m:sty m:val="p"/>
                          </m:rPr>
                          <a:rPr lang="en-GB" b="0" i="0" smtClean="0">
                            <a:latin typeface="Cambria Math" panose="02040503050406030204" pitchFamily="18" charset="0"/>
                          </a:rPr>
                          <m:t>p</m:t>
                        </m:r>
                      </m:e>
                      <m:sub>
                        <m:r>
                          <m:rPr>
                            <m:sty m:val="p"/>
                          </m:rPr>
                          <a:rPr lang="en-GB" b="0" i="0" smtClean="0">
                            <a:latin typeface="Cambria Math" panose="02040503050406030204" pitchFamily="18" charset="0"/>
                          </a:rPr>
                          <m:t>s</m:t>
                        </m:r>
                      </m:sub>
                    </m:sSub>
                  </m:oMath>
                </a14:m>
                <a:r>
                  <a:rPr lang="en-GB" dirty="0"/>
                  <a:t>) are low, modularity more likely.</a:t>
                </a:r>
              </a:p>
              <a:p>
                <a:r>
                  <a:rPr lang="en-GB" dirty="0"/>
                  <a:t>Depends on architecture, but similar pattern for the others. </a:t>
                </a:r>
              </a:p>
            </p:txBody>
          </p:sp>
        </mc:Choice>
        <mc:Fallback xmlns="">
          <p:sp>
            <p:nvSpPr>
              <p:cNvPr id="3" name="Content Placeholder 2">
                <a:extLst>
                  <a:ext uri="{FF2B5EF4-FFF2-40B4-BE49-F238E27FC236}">
                    <a16:creationId xmlns:a16="http://schemas.microsoft.com/office/drawing/2014/main" id="{B58ADB57-0102-AB1E-7C8A-63A3E1FD0415}"/>
                  </a:ext>
                </a:extLst>
              </p:cNvPr>
              <p:cNvSpPr>
                <a:spLocks noGrp="1" noRot="1" noChangeAspect="1" noMove="1" noResize="1" noEditPoints="1" noAdjustHandles="1" noChangeArrowheads="1" noChangeShapeType="1" noTextEdit="1"/>
              </p:cNvSpPr>
              <p:nvPr>
                <p:ph idx="1"/>
              </p:nvPr>
            </p:nvSpPr>
            <p:spPr>
              <a:xfrm>
                <a:off x="6314661" y="1154432"/>
                <a:ext cx="5637855" cy="4944156"/>
              </a:xfrm>
              <a:blipFill>
                <a:blip r:embed="rId2"/>
                <a:stretch>
                  <a:fillRect l="-1730" t="-1726" b="-5055"/>
                </a:stretch>
              </a:blipFill>
            </p:spPr>
            <p:txBody>
              <a:bodyPr/>
              <a:lstStyle/>
              <a:p>
                <a:r>
                  <a:rPr lang="en-GB">
                    <a:noFill/>
                  </a:rPr>
                  <a:t> </a:t>
                </a:r>
              </a:p>
            </p:txBody>
          </p:sp>
        </mc:Fallback>
      </mc:AlternateContent>
      <p:pic>
        <p:nvPicPr>
          <p:cNvPr id="7" name="Picture 6">
            <a:extLst>
              <a:ext uri="{FF2B5EF4-FFF2-40B4-BE49-F238E27FC236}">
                <a16:creationId xmlns:a16="http://schemas.microsoft.com/office/drawing/2014/main" id="{CCE47566-D51A-4667-8B40-C87EB199A94D}"/>
              </a:ext>
            </a:extLst>
          </p:cNvPr>
          <p:cNvPicPr>
            <a:picLocks noChangeAspect="1"/>
          </p:cNvPicPr>
          <p:nvPr/>
        </p:nvPicPr>
        <p:blipFill>
          <a:blip r:embed="rId3"/>
          <a:stretch>
            <a:fillRect/>
          </a:stretch>
        </p:blipFill>
        <p:spPr>
          <a:xfrm>
            <a:off x="0" y="1042196"/>
            <a:ext cx="6096000" cy="5749543"/>
          </a:xfrm>
          <a:prstGeom prst="rect">
            <a:avLst/>
          </a:prstGeom>
        </p:spPr>
      </p:pic>
      <p:sp>
        <p:nvSpPr>
          <p:cNvPr id="5" name="TextBox 4">
            <a:extLst>
              <a:ext uri="{FF2B5EF4-FFF2-40B4-BE49-F238E27FC236}">
                <a16:creationId xmlns:a16="http://schemas.microsoft.com/office/drawing/2014/main" id="{CA55F50A-F843-2041-5965-24B78F8E3A32}"/>
              </a:ext>
            </a:extLst>
          </p:cNvPr>
          <p:cNvSpPr txBox="1"/>
          <p:nvPr/>
        </p:nvSpPr>
        <p:spPr>
          <a:xfrm>
            <a:off x="6375343" y="6457890"/>
            <a:ext cx="5816657" cy="400110"/>
          </a:xfrm>
          <a:prstGeom prst="rect">
            <a:avLst/>
          </a:prstGeom>
          <a:noFill/>
        </p:spPr>
        <p:txBody>
          <a:bodyPr wrap="none" rtlCol="0">
            <a:spAutoFit/>
          </a:bodyPr>
          <a:lstStyle/>
          <a:p>
            <a:pPr algn="l"/>
            <a:r>
              <a:rPr lang="en-GB" sz="2000" dirty="0">
                <a:solidFill>
                  <a:srgbClr val="C00000"/>
                </a:solidFill>
              </a:rPr>
              <a:t>Parameter sweeps! There are many more in the paper</a:t>
            </a:r>
          </a:p>
        </p:txBody>
      </p:sp>
    </p:spTree>
    <p:extLst>
      <p:ext uri="{BB962C8B-B14F-4D97-AF65-F5344CB8AC3E}">
        <p14:creationId xmlns:p14="http://schemas.microsoft.com/office/powerpoint/2010/main" val="3726108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FA04A5-D71B-6B5A-A0B6-D4A5CF0D8689}"/>
              </a:ext>
            </a:extLst>
          </p:cNvPr>
          <p:cNvSpPr>
            <a:spLocks noGrp="1"/>
          </p:cNvSpPr>
          <p:nvPr>
            <p:ph type="title"/>
          </p:nvPr>
        </p:nvSpPr>
        <p:spPr/>
        <p:txBody>
          <a:bodyPr/>
          <a:lstStyle/>
          <a:p>
            <a:r>
              <a:rPr lang="en-GB" dirty="0"/>
              <a:t>Conclusions</a:t>
            </a:r>
          </a:p>
        </p:txBody>
      </p:sp>
      <p:sp>
        <p:nvSpPr>
          <p:cNvPr id="3" name="Content Placeholder 2">
            <a:extLst>
              <a:ext uri="{FF2B5EF4-FFF2-40B4-BE49-F238E27FC236}">
                <a16:creationId xmlns:a16="http://schemas.microsoft.com/office/drawing/2014/main" id="{C27947C4-175E-6BC5-BA96-8F3F497F26BB}"/>
              </a:ext>
            </a:extLst>
          </p:cNvPr>
          <p:cNvSpPr>
            <a:spLocks noGrp="1"/>
          </p:cNvSpPr>
          <p:nvPr>
            <p:ph idx="1"/>
          </p:nvPr>
        </p:nvSpPr>
        <p:spPr/>
        <p:txBody>
          <a:bodyPr/>
          <a:lstStyle/>
          <a:p>
            <a:pPr marL="0" indent="0">
              <a:buNone/>
            </a:pPr>
            <a:r>
              <a:rPr lang="en-GB" dirty="0">
                <a:solidFill>
                  <a:srgbClr val="0070C0"/>
                </a:solidFill>
              </a:rPr>
              <a:t>The observed structural modularity in the brain does not guarantee functional modularity.</a:t>
            </a:r>
          </a:p>
          <a:p>
            <a:pPr marL="0" indent="0" algn="r">
              <a:buNone/>
            </a:pPr>
            <a:r>
              <a:rPr lang="en-GB" sz="2000" dirty="0">
                <a:solidFill>
                  <a:srgbClr val="C00000"/>
                </a:solidFill>
              </a:rPr>
              <a:t>(Note from the advice page: we’re not making a strong claim about how the brain is)</a:t>
            </a:r>
          </a:p>
          <a:p>
            <a:pPr marL="0" indent="0">
              <a:buNone/>
            </a:pPr>
            <a:r>
              <a:rPr lang="en-GB" dirty="0"/>
              <a:t>However, that doesn’t mean they must be unrelated! We know they are.</a:t>
            </a:r>
          </a:p>
          <a:p>
            <a:pPr marL="0" indent="0">
              <a:buNone/>
            </a:pPr>
            <a:r>
              <a:rPr lang="en-GB" dirty="0"/>
              <a:t>But, we need more than just the structure to get that.</a:t>
            </a:r>
          </a:p>
          <a:p>
            <a:pPr marL="0" indent="0">
              <a:buNone/>
            </a:pPr>
            <a:r>
              <a:rPr lang="en-GB" dirty="0">
                <a:solidFill>
                  <a:srgbClr val="0070C0"/>
                </a:solidFill>
              </a:rPr>
              <a:t>Resource constraints is one possibility.</a:t>
            </a:r>
          </a:p>
          <a:p>
            <a:pPr marL="0" indent="0">
              <a:buNone/>
            </a:pPr>
            <a:r>
              <a:rPr lang="en-GB" dirty="0"/>
              <a:t>But there may be others:</a:t>
            </a:r>
          </a:p>
          <a:p>
            <a:pPr marL="0" indent="0">
              <a:buNone/>
            </a:pPr>
            <a:r>
              <a:rPr lang="en-GB" dirty="0">
                <a:solidFill>
                  <a:srgbClr val="7030A0"/>
                </a:solidFill>
              </a:rPr>
              <a:t>Learning rules.			Environments (e.g. multi-task learning).</a:t>
            </a:r>
          </a:p>
          <a:p>
            <a:pPr marL="0" indent="0">
              <a:buNone/>
            </a:pPr>
            <a:r>
              <a:rPr lang="en-GB" dirty="0">
                <a:solidFill>
                  <a:srgbClr val="7030A0"/>
                </a:solidFill>
              </a:rPr>
              <a:t>Training regimes.		Architectures.</a:t>
            </a:r>
          </a:p>
          <a:p>
            <a:pPr marL="0" indent="0">
              <a:buNone/>
            </a:pPr>
            <a:r>
              <a:rPr lang="en-GB" dirty="0">
                <a:solidFill>
                  <a:srgbClr val="00B050"/>
                </a:solidFill>
              </a:rPr>
              <a:t>WIP: A spatially distributed blood / energy supply may encourage functional modularity</a:t>
            </a:r>
          </a:p>
          <a:p>
            <a:pPr marL="0" indent="0">
              <a:buNone/>
            </a:pPr>
            <a:r>
              <a:rPr lang="en-GB" dirty="0"/>
              <a:t>All of our measures of specialisation can be </a:t>
            </a:r>
            <a:r>
              <a:rPr lang="en-GB" dirty="0">
                <a:solidFill>
                  <a:srgbClr val="0070C0"/>
                </a:solidFill>
              </a:rPr>
              <a:t>experimentally measured</a:t>
            </a:r>
            <a:r>
              <a:rPr lang="en-GB" dirty="0"/>
              <a:t>.</a:t>
            </a:r>
          </a:p>
        </p:txBody>
      </p:sp>
    </p:spTree>
    <p:extLst>
      <p:ext uri="{BB962C8B-B14F-4D97-AF65-F5344CB8AC3E}">
        <p14:creationId xmlns:p14="http://schemas.microsoft.com/office/powerpoint/2010/main" val="2086787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A27695-F532-5533-79CB-ECCCC5582870}"/>
              </a:ext>
            </a:extLst>
          </p:cNvPr>
          <p:cNvSpPr>
            <a:spLocks noGrp="1"/>
          </p:cNvSpPr>
          <p:nvPr>
            <p:ph type="title"/>
          </p:nvPr>
        </p:nvSpPr>
        <p:spPr/>
        <p:txBody>
          <a:bodyPr/>
          <a:lstStyle/>
          <a:p>
            <a:r>
              <a:rPr lang="en-GB" dirty="0"/>
              <a:t>Thanks to…</a:t>
            </a:r>
          </a:p>
        </p:txBody>
      </p:sp>
      <p:pic>
        <p:nvPicPr>
          <p:cNvPr id="5" name="Picture 4" descr="https://neural-reckoning.org/pub_sparsity_specialization-qrcode.png">
            <a:extLst>
              <a:ext uri="{FF2B5EF4-FFF2-40B4-BE49-F238E27FC236}">
                <a16:creationId xmlns:a16="http://schemas.microsoft.com/office/drawing/2014/main" id="{819B85B1-419A-BF98-B80E-F6A49952015D}"/>
              </a:ext>
            </a:extLst>
          </p:cNvPr>
          <p:cNvPicPr>
            <a:picLocks noChangeAspect="1"/>
          </p:cNvPicPr>
          <p:nvPr/>
        </p:nvPicPr>
        <p:blipFill>
          <a:blip r:embed="rId2"/>
          <a:srcRect l="6755" t="9574"/>
          <a:stretch>
            <a:fillRect/>
          </a:stretch>
        </p:blipFill>
        <p:spPr>
          <a:xfrm>
            <a:off x="6259661" y="1475994"/>
            <a:ext cx="1365599" cy="1324322"/>
          </a:xfrm>
          <a:prstGeom prst="rect">
            <a:avLst/>
          </a:prstGeom>
        </p:spPr>
      </p:pic>
      <p:sp>
        <p:nvSpPr>
          <p:cNvPr id="7" name="TextBox 6">
            <a:extLst>
              <a:ext uri="{FF2B5EF4-FFF2-40B4-BE49-F238E27FC236}">
                <a16:creationId xmlns:a16="http://schemas.microsoft.com/office/drawing/2014/main" id="{462831B7-48D7-7AAB-7F5F-F446CBF4A160}"/>
              </a:ext>
            </a:extLst>
          </p:cNvPr>
          <p:cNvSpPr txBox="1"/>
          <p:nvPr/>
        </p:nvSpPr>
        <p:spPr>
          <a:xfrm>
            <a:off x="7496812" y="2079487"/>
            <a:ext cx="2981907" cy="646331"/>
          </a:xfrm>
          <a:prstGeom prst="rect">
            <a:avLst/>
          </a:prstGeom>
          <a:noFill/>
        </p:spPr>
        <p:txBody>
          <a:bodyPr wrap="square" rtlCol="0">
            <a:spAutoFit/>
          </a:bodyPr>
          <a:lstStyle/>
          <a:p>
            <a:r>
              <a:rPr lang="en-GB" dirty="0"/>
              <a:t>Béna and Goodman (2025)</a:t>
            </a:r>
            <a:br>
              <a:rPr lang="en-GB" dirty="0"/>
            </a:br>
            <a:r>
              <a:rPr lang="en-GB" dirty="0"/>
              <a:t>Nature Comms</a:t>
            </a:r>
          </a:p>
        </p:txBody>
      </p:sp>
      <p:pic>
        <p:nvPicPr>
          <p:cNvPr id="9" name="Picture 8">
            <a:extLst>
              <a:ext uri="{FF2B5EF4-FFF2-40B4-BE49-F238E27FC236}">
                <a16:creationId xmlns:a16="http://schemas.microsoft.com/office/drawing/2014/main" id="{3C0A5504-2659-2E31-C343-F600C18A4BE9}"/>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109348" y="1353235"/>
            <a:ext cx="1454149" cy="1454149"/>
          </a:xfrm>
          <a:prstGeom prst="rect">
            <a:avLst/>
          </a:prstGeom>
        </p:spPr>
      </p:pic>
      <p:pic>
        <p:nvPicPr>
          <p:cNvPr id="11" name="Picture 10">
            <a:extLst>
              <a:ext uri="{FF2B5EF4-FFF2-40B4-BE49-F238E27FC236}">
                <a16:creationId xmlns:a16="http://schemas.microsoft.com/office/drawing/2014/main" id="{19A0F06B-B404-1ABC-FC7B-8A903FE23597}"/>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50373" y="1353235"/>
            <a:ext cx="1454149" cy="1454149"/>
          </a:xfrm>
          <a:prstGeom prst="rect">
            <a:avLst/>
          </a:prstGeom>
        </p:spPr>
      </p:pic>
      <p:sp>
        <p:nvSpPr>
          <p:cNvPr id="15" name="TextBox 14">
            <a:extLst>
              <a:ext uri="{FF2B5EF4-FFF2-40B4-BE49-F238E27FC236}">
                <a16:creationId xmlns:a16="http://schemas.microsoft.com/office/drawing/2014/main" id="{C1B9EB4C-3CEF-C283-076E-DA53F489CEEB}"/>
              </a:ext>
            </a:extLst>
          </p:cNvPr>
          <p:cNvSpPr txBox="1"/>
          <p:nvPr/>
        </p:nvSpPr>
        <p:spPr>
          <a:xfrm>
            <a:off x="4109348" y="2916285"/>
            <a:ext cx="3569107" cy="1569660"/>
          </a:xfrm>
          <a:prstGeom prst="rect">
            <a:avLst/>
          </a:prstGeom>
          <a:noFill/>
        </p:spPr>
        <p:txBody>
          <a:bodyPr wrap="square">
            <a:spAutoFit/>
          </a:bodyPr>
          <a:lstStyle/>
          <a:p>
            <a:r>
              <a:rPr lang="en-GB" sz="2400" dirty="0"/>
              <a:t>Gabriel Béna</a:t>
            </a:r>
          </a:p>
          <a:p>
            <a:r>
              <a:rPr lang="en-GB" sz="2400" dirty="0">
                <a:solidFill>
                  <a:srgbClr val="0070C0"/>
                </a:solidFill>
              </a:rPr>
              <a:t>Modularity</a:t>
            </a:r>
          </a:p>
          <a:p>
            <a:r>
              <a:rPr lang="en-GB" sz="2400" dirty="0">
                <a:solidFill>
                  <a:schemeClr val="bg1">
                    <a:lumMod val="65000"/>
                  </a:schemeClr>
                </a:solidFill>
              </a:rPr>
              <a:t>PhD student 2021-2026</a:t>
            </a:r>
          </a:p>
          <a:p>
            <a:r>
              <a:rPr lang="en-GB" sz="2400" dirty="0">
                <a:solidFill>
                  <a:schemeClr val="bg1">
                    <a:lumMod val="65000"/>
                  </a:schemeClr>
                </a:solidFill>
              </a:rPr>
              <a:t>Now postdoc in Zurich</a:t>
            </a:r>
          </a:p>
        </p:txBody>
      </p:sp>
      <p:sp>
        <p:nvSpPr>
          <p:cNvPr id="17" name="TextBox 16">
            <a:extLst>
              <a:ext uri="{FF2B5EF4-FFF2-40B4-BE49-F238E27FC236}">
                <a16:creationId xmlns:a16="http://schemas.microsoft.com/office/drawing/2014/main" id="{2FD95CB2-C47E-033D-58DA-823EAF9C45A7}"/>
              </a:ext>
            </a:extLst>
          </p:cNvPr>
          <p:cNvSpPr txBox="1"/>
          <p:nvPr/>
        </p:nvSpPr>
        <p:spPr>
          <a:xfrm>
            <a:off x="154195" y="2916285"/>
            <a:ext cx="3569107" cy="2308324"/>
          </a:xfrm>
          <a:prstGeom prst="rect">
            <a:avLst/>
          </a:prstGeom>
          <a:noFill/>
        </p:spPr>
        <p:txBody>
          <a:bodyPr wrap="square">
            <a:spAutoFit/>
          </a:bodyPr>
          <a:lstStyle/>
          <a:p>
            <a:r>
              <a:rPr lang="en-GB" sz="2400" dirty="0"/>
              <a:t>Marcus Ghosh</a:t>
            </a:r>
          </a:p>
          <a:p>
            <a:r>
              <a:rPr lang="en-GB" sz="2400" dirty="0">
                <a:solidFill>
                  <a:srgbClr val="0070C0"/>
                </a:solidFill>
              </a:rPr>
              <a:t>Toy models and structure-function</a:t>
            </a:r>
          </a:p>
          <a:p>
            <a:r>
              <a:rPr lang="en-GB" sz="2400" dirty="0">
                <a:solidFill>
                  <a:schemeClr val="bg1">
                    <a:lumMod val="65000"/>
                  </a:schemeClr>
                </a:solidFill>
              </a:rPr>
              <a:t>Postdoc fellow 2021-2025</a:t>
            </a:r>
          </a:p>
          <a:p>
            <a:r>
              <a:rPr lang="en-GB" sz="2400" dirty="0">
                <a:solidFill>
                  <a:schemeClr val="bg1">
                    <a:lumMod val="65000"/>
                  </a:schemeClr>
                </a:solidFill>
              </a:rPr>
              <a:t>Now started his own research group at Imperial</a:t>
            </a:r>
          </a:p>
        </p:txBody>
      </p:sp>
      <p:pic>
        <p:nvPicPr>
          <p:cNvPr id="18" name="Picture 17">
            <a:extLst>
              <a:ext uri="{FF2B5EF4-FFF2-40B4-BE49-F238E27FC236}">
                <a16:creationId xmlns:a16="http://schemas.microsoft.com/office/drawing/2014/main" id="{B06A275A-8E1B-F31C-FABD-A4969953526A}"/>
              </a:ext>
            </a:extLst>
          </p:cNvPr>
          <p:cNvPicPr>
            <a:picLocks noChangeAspect="1"/>
          </p:cNvPicPr>
          <p:nvPr/>
        </p:nvPicPr>
        <p:blipFill>
          <a:blip r:embed="rId5"/>
          <a:stretch>
            <a:fillRect/>
          </a:stretch>
        </p:blipFill>
        <p:spPr>
          <a:xfrm>
            <a:off x="0" y="5905500"/>
            <a:ext cx="952500" cy="952500"/>
          </a:xfrm>
          <a:prstGeom prst="rect">
            <a:avLst/>
          </a:prstGeom>
        </p:spPr>
      </p:pic>
      <p:pic>
        <p:nvPicPr>
          <p:cNvPr id="19" name="Picture 18">
            <a:extLst>
              <a:ext uri="{FF2B5EF4-FFF2-40B4-BE49-F238E27FC236}">
                <a16:creationId xmlns:a16="http://schemas.microsoft.com/office/drawing/2014/main" id="{3463429D-84E0-05D0-C073-83AC74604D8C}"/>
              </a:ext>
            </a:extLst>
          </p:cNvPr>
          <p:cNvPicPr>
            <a:picLocks noChangeAspect="1"/>
          </p:cNvPicPr>
          <p:nvPr/>
        </p:nvPicPr>
        <p:blipFill>
          <a:blip r:embed="rId6"/>
          <a:stretch>
            <a:fillRect/>
          </a:stretch>
        </p:blipFill>
        <p:spPr>
          <a:xfrm>
            <a:off x="952500" y="5908701"/>
            <a:ext cx="952500" cy="952500"/>
          </a:xfrm>
          <a:prstGeom prst="rect">
            <a:avLst/>
          </a:prstGeom>
        </p:spPr>
      </p:pic>
      <p:pic>
        <p:nvPicPr>
          <p:cNvPr id="20" name="Picture 19">
            <a:extLst>
              <a:ext uri="{FF2B5EF4-FFF2-40B4-BE49-F238E27FC236}">
                <a16:creationId xmlns:a16="http://schemas.microsoft.com/office/drawing/2014/main" id="{017EA067-ACC8-3639-810E-C41BFBE26FA2}"/>
              </a:ext>
            </a:extLst>
          </p:cNvPr>
          <p:cNvPicPr>
            <a:picLocks noChangeAspect="1"/>
          </p:cNvPicPr>
          <p:nvPr/>
        </p:nvPicPr>
        <p:blipFill>
          <a:blip r:embed="rId7"/>
          <a:stretch>
            <a:fillRect/>
          </a:stretch>
        </p:blipFill>
        <p:spPr>
          <a:xfrm>
            <a:off x="1905000" y="5911902"/>
            <a:ext cx="952500" cy="952500"/>
          </a:xfrm>
          <a:prstGeom prst="rect">
            <a:avLst/>
          </a:prstGeom>
        </p:spPr>
      </p:pic>
      <p:pic>
        <p:nvPicPr>
          <p:cNvPr id="21" name="Picture 20">
            <a:extLst>
              <a:ext uri="{FF2B5EF4-FFF2-40B4-BE49-F238E27FC236}">
                <a16:creationId xmlns:a16="http://schemas.microsoft.com/office/drawing/2014/main" id="{C96E9C9C-C6D1-46E5-8437-8C4C22D44620}"/>
              </a:ext>
            </a:extLst>
          </p:cNvPr>
          <p:cNvPicPr>
            <a:picLocks noChangeAspect="1"/>
          </p:cNvPicPr>
          <p:nvPr/>
        </p:nvPicPr>
        <p:blipFill>
          <a:blip r:embed="rId8"/>
          <a:stretch>
            <a:fillRect/>
          </a:stretch>
        </p:blipFill>
        <p:spPr>
          <a:xfrm>
            <a:off x="2857500" y="5911902"/>
            <a:ext cx="952500" cy="952500"/>
          </a:xfrm>
          <a:prstGeom prst="rect">
            <a:avLst/>
          </a:prstGeom>
        </p:spPr>
      </p:pic>
      <p:pic>
        <p:nvPicPr>
          <p:cNvPr id="22" name="Picture 21">
            <a:extLst>
              <a:ext uri="{FF2B5EF4-FFF2-40B4-BE49-F238E27FC236}">
                <a16:creationId xmlns:a16="http://schemas.microsoft.com/office/drawing/2014/main" id="{A118ADB0-463C-FBE7-64B8-9D50473B3B52}"/>
              </a:ext>
            </a:extLst>
          </p:cNvPr>
          <p:cNvPicPr>
            <a:picLocks noChangeAspect="1"/>
          </p:cNvPicPr>
          <p:nvPr/>
        </p:nvPicPr>
        <p:blipFill>
          <a:blip r:embed="rId9"/>
          <a:stretch>
            <a:fillRect/>
          </a:stretch>
        </p:blipFill>
        <p:spPr>
          <a:xfrm>
            <a:off x="3810000" y="5911902"/>
            <a:ext cx="952500" cy="952500"/>
          </a:xfrm>
          <a:prstGeom prst="rect">
            <a:avLst/>
          </a:prstGeom>
        </p:spPr>
      </p:pic>
      <p:pic>
        <p:nvPicPr>
          <p:cNvPr id="23" name="Picture 22">
            <a:extLst>
              <a:ext uri="{FF2B5EF4-FFF2-40B4-BE49-F238E27FC236}">
                <a16:creationId xmlns:a16="http://schemas.microsoft.com/office/drawing/2014/main" id="{96CA6109-98D8-E250-56A0-71E28A6C3456}"/>
              </a:ext>
            </a:extLst>
          </p:cNvPr>
          <p:cNvPicPr>
            <a:picLocks noChangeAspect="1"/>
          </p:cNvPicPr>
          <p:nvPr/>
        </p:nvPicPr>
        <p:blipFill>
          <a:blip r:embed="rId10"/>
          <a:stretch>
            <a:fillRect/>
          </a:stretch>
        </p:blipFill>
        <p:spPr>
          <a:xfrm>
            <a:off x="4752531" y="5911902"/>
            <a:ext cx="952500" cy="952500"/>
          </a:xfrm>
          <a:prstGeom prst="rect">
            <a:avLst/>
          </a:prstGeom>
        </p:spPr>
      </p:pic>
      <p:pic>
        <p:nvPicPr>
          <p:cNvPr id="24" name="Picture 23">
            <a:extLst>
              <a:ext uri="{FF2B5EF4-FFF2-40B4-BE49-F238E27FC236}">
                <a16:creationId xmlns:a16="http://schemas.microsoft.com/office/drawing/2014/main" id="{45587D9A-2BE8-7D85-E223-40AAC256372E}"/>
              </a:ext>
            </a:extLst>
          </p:cNvPr>
          <p:cNvPicPr>
            <a:picLocks noChangeAspect="1"/>
          </p:cNvPicPr>
          <p:nvPr/>
        </p:nvPicPr>
        <p:blipFill>
          <a:blip r:embed="rId11"/>
          <a:stretch>
            <a:fillRect/>
          </a:stretch>
        </p:blipFill>
        <p:spPr>
          <a:xfrm>
            <a:off x="5705031" y="5911902"/>
            <a:ext cx="952500" cy="952500"/>
          </a:xfrm>
          <a:prstGeom prst="rect">
            <a:avLst/>
          </a:prstGeom>
        </p:spPr>
      </p:pic>
      <p:sp>
        <p:nvSpPr>
          <p:cNvPr id="25" name="TextBox 24">
            <a:extLst>
              <a:ext uri="{FF2B5EF4-FFF2-40B4-BE49-F238E27FC236}">
                <a16:creationId xmlns:a16="http://schemas.microsoft.com/office/drawing/2014/main" id="{8865B43A-F382-5523-19E1-E99403FCA906}"/>
              </a:ext>
            </a:extLst>
          </p:cNvPr>
          <p:cNvSpPr txBox="1"/>
          <p:nvPr/>
        </p:nvSpPr>
        <p:spPr>
          <a:xfrm>
            <a:off x="6841863" y="5994992"/>
            <a:ext cx="4765638" cy="707886"/>
          </a:xfrm>
          <a:prstGeom prst="rect">
            <a:avLst/>
          </a:prstGeom>
          <a:noFill/>
        </p:spPr>
        <p:txBody>
          <a:bodyPr wrap="square" rtlCol="0">
            <a:spAutoFit/>
          </a:bodyPr>
          <a:lstStyle/>
          <a:p>
            <a:pPr algn="l"/>
            <a:r>
              <a:rPr lang="en-GB" sz="2000" dirty="0"/>
              <a:t>My current research group for working on all these ideas with me ❤️</a:t>
            </a:r>
          </a:p>
        </p:txBody>
      </p:sp>
      <p:sp>
        <p:nvSpPr>
          <p:cNvPr id="26" name="TextBox 25">
            <a:extLst>
              <a:ext uri="{FF2B5EF4-FFF2-40B4-BE49-F238E27FC236}">
                <a16:creationId xmlns:a16="http://schemas.microsoft.com/office/drawing/2014/main" id="{18F98746-B170-DAF3-8D50-50A29A75A766}"/>
              </a:ext>
            </a:extLst>
          </p:cNvPr>
          <p:cNvSpPr txBox="1"/>
          <p:nvPr/>
        </p:nvSpPr>
        <p:spPr>
          <a:xfrm>
            <a:off x="8766214" y="3643777"/>
            <a:ext cx="1926887" cy="1384995"/>
          </a:xfrm>
          <a:prstGeom prst="rect">
            <a:avLst/>
          </a:prstGeom>
          <a:solidFill>
            <a:srgbClr val="DCC5ED"/>
          </a:solidFill>
          <a:ln w="38100">
            <a:solidFill>
              <a:srgbClr val="7030A0"/>
            </a:solidFill>
          </a:ln>
        </p:spPr>
        <p:txBody>
          <a:bodyPr wrap="square" rtlCol="0">
            <a:spAutoFit/>
          </a:bodyPr>
          <a:lstStyle/>
          <a:p>
            <a:pPr algn="ctr"/>
            <a:r>
              <a:rPr lang="en-GB" sz="2000" b="1" dirty="0"/>
              <a:t>And thank you for listening</a:t>
            </a:r>
          </a:p>
          <a:p>
            <a:pPr algn="ctr"/>
            <a:r>
              <a:rPr lang="en-GB" sz="4400" dirty="0"/>
              <a:t>🫵</a:t>
            </a:r>
          </a:p>
        </p:txBody>
      </p:sp>
    </p:spTree>
    <p:extLst>
      <p:ext uri="{BB962C8B-B14F-4D97-AF65-F5344CB8AC3E}">
        <p14:creationId xmlns:p14="http://schemas.microsoft.com/office/powerpoint/2010/main" val="19925405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3AB14-2F69-9B38-2CAB-B800EDC9DA78}"/>
              </a:ext>
            </a:extLst>
          </p:cNvPr>
          <p:cNvSpPr>
            <a:spLocks noGrp="1"/>
          </p:cNvSpPr>
          <p:nvPr>
            <p:ph type="title"/>
          </p:nvPr>
        </p:nvSpPr>
        <p:spPr/>
        <p:txBody>
          <a:bodyPr/>
          <a:lstStyle/>
          <a:p>
            <a:r>
              <a:rPr lang="en-GB" dirty="0"/>
              <a:t>Starting with an apology</a:t>
            </a:r>
          </a:p>
        </p:txBody>
      </p:sp>
      <p:sp>
        <p:nvSpPr>
          <p:cNvPr id="3" name="Content Placeholder 2">
            <a:extLst>
              <a:ext uri="{FF2B5EF4-FFF2-40B4-BE49-F238E27FC236}">
                <a16:creationId xmlns:a16="http://schemas.microsoft.com/office/drawing/2014/main" id="{919AA9C2-0E48-EA9D-2F61-DC36C4255C6A}"/>
              </a:ext>
            </a:extLst>
          </p:cNvPr>
          <p:cNvSpPr>
            <a:spLocks noGrp="1"/>
          </p:cNvSpPr>
          <p:nvPr>
            <p:ph idx="1"/>
          </p:nvPr>
        </p:nvSpPr>
        <p:spPr/>
        <p:txBody>
          <a:bodyPr/>
          <a:lstStyle/>
          <a:p>
            <a:pPr marL="0" indent="0">
              <a:buNone/>
            </a:pPr>
            <a:r>
              <a:rPr lang="en-GB" dirty="0"/>
              <a:t>Dan… why doesn’t your talk have a title? 🤔</a:t>
            </a:r>
          </a:p>
          <a:p>
            <a:pPr marL="0" indent="0">
              <a:buNone/>
            </a:pPr>
            <a:r>
              <a:rPr lang="en-GB" dirty="0"/>
              <a:t>Specifically, why doesn’t it have the title listed? 🤔 🤔</a:t>
            </a:r>
          </a:p>
          <a:p>
            <a:pPr marL="0" indent="0">
              <a:buNone/>
            </a:pPr>
            <a:r>
              <a:rPr lang="en-GB" dirty="0"/>
              <a:t>Well…</a:t>
            </a:r>
          </a:p>
          <a:p>
            <a:pPr marL="0" indent="0">
              <a:buNone/>
            </a:pPr>
            <a:r>
              <a:rPr lang="en-GB" dirty="0"/>
              <a:t>I was supposed to give an introduction and history of </a:t>
            </a:r>
            <a:r>
              <a:rPr lang="en-GB" dirty="0" err="1"/>
              <a:t>NeuroAI</a:t>
            </a:r>
            <a:r>
              <a:rPr lang="en-GB" dirty="0"/>
              <a:t>, but…</a:t>
            </a:r>
          </a:p>
          <a:p>
            <a:pPr marL="0" indent="0">
              <a:buNone/>
            </a:pPr>
            <a:r>
              <a:rPr lang="en-GB" dirty="0"/>
              <a:t>I’m not sure I know what </a:t>
            </a:r>
            <a:r>
              <a:rPr lang="en-GB" dirty="0" err="1"/>
              <a:t>NeuroAI</a:t>
            </a:r>
            <a:r>
              <a:rPr lang="en-GB" dirty="0"/>
              <a:t> actually means.</a:t>
            </a:r>
          </a:p>
          <a:p>
            <a:pPr marL="0" indent="0">
              <a:buNone/>
            </a:pPr>
            <a:r>
              <a:rPr lang="en-GB" b="1" dirty="0">
                <a:solidFill>
                  <a:srgbClr val="0070C0"/>
                </a:solidFill>
              </a:rPr>
              <a:t>Let’s try: </a:t>
            </a:r>
            <a:r>
              <a:rPr lang="en-GB" b="1" dirty="0" err="1">
                <a:solidFill>
                  <a:srgbClr val="0070C0"/>
                </a:solidFill>
              </a:rPr>
              <a:t>NeuroAI</a:t>
            </a:r>
            <a:r>
              <a:rPr lang="en-GB" b="1" dirty="0">
                <a:solidFill>
                  <a:srgbClr val="0070C0"/>
                </a:solidFill>
              </a:rPr>
              <a:t> =</a:t>
            </a:r>
          </a:p>
          <a:p>
            <a:pPr marL="0" indent="0">
              <a:buNone/>
            </a:pPr>
            <a:r>
              <a:rPr lang="en-GB" b="1" dirty="0">
                <a:solidFill>
                  <a:srgbClr val="0070C0"/>
                </a:solidFill>
              </a:rPr>
              <a:t>Computational neuroscience with bigger models and trained with backpropagation?</a:t>
            </a:r>
          </a:p>
          <a:p>
            <a:pPr marL="0" indent="0">
              <a:buNone/>
            </a:pPr>
            <a:r>
              <a:rPr lang="en-GB" dirty="0"/>
              <a:t>This might be (A) a useful demystifying perspective, or (B) embittered </a:t>
            </a:r>
            <a:r>
              <a:rPr lang="en-GB" dirty="0" err="1"/>
              <a:t>snark</a:t>
            </a:r>
            <a:endParaRPr lang="en-GB" dirty="0"/>
          </a:p>
          <a:p>
            <a:pPr marL="0" indent="0">
              <a:buNone/>
            </a:pPr>
            <a:endParaRPr lang="en-GB" dirty="0"/>
          </a:p>
          <a:p>
            <a:pPr marL="0" indent="0">
              <a:buNone/>
            </a:pPr>
            <a:r>
              <a:rPr lang="en-GB" dirty="0"/>
              <a:t>Assuming it’s roughly correct then there are:</a:t>
            </a:r>
          </a:p>
          <a:p>
            <a:pPr marL="0" indent="0">
              <a:buNone/>
            </a:pPr>
            <a:r>
              <a:rPr lang="en-GB" b="1" dirty="0">
                <a:solidFill>
                  <a:schemeClr val="accent6">
                    <a:lumMod val="50000"/>
                  </a:schemeClr>
                </a:solidFill>
              </a:rPr>
              <a:t>Opportunities</a:t>
            </a:r>
            <a:r>
              <a:rPr lang="en-GB" dirty="0"/>
              <a:t>, </a:t>
            </a:r>
            <a:r>
              <a:rPr lang="en-GB" b="1" dirty="0">
                <a:solidFill>
                  <a:schemeClr val="accent4">
                    <a:lumMod val="50000"/>
                  </a:schemeClr>
                </a:solidFill>
              </a:rPr>
              <a:t>challenges</a:t>
            </a:r>
            <a:r>
              <a:rPr lang="en-GB" dirty="0"/>
              <a:t> and </a:t>
            </a:r>
            <a:r>
              <a:rPr lang="en-GB" b="1" dirty="0">
                <a:solidFill>
                  <a:srgbClr val="C00000"/>
                </a:solidFill>
              </a:rPr>
              <a:t>potential pitfalls</a:t>
            </a:r>
          </a:p>
        </p:txBody>
      </p:sp>
    </p:spTree>
    <p:extLst>
      <p:ext uri="{BB962C8B-B14F-4D97-AF65-F5344CB8AC3E}">
        <p14:creationId xmlns:p14="http://schemas.microsoft.com/office/powerpoint/2010/main" val="2242569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07DEDD-D451-1231-44BE-421C86425454}"/>
              </a:ext>
            </a:extLst>
          </p:cNvPr>
          <p:cNvSpPr>
            <a:spLocks noGrp="1"/>
          </p:cNvSpPr>
          <p:nvPr>
            <p:ph type="title"/>
          </p:nvPr>
        </p:nvSpPr>
        <p:spPr/>
        <p:txBody>
          <a:bodyPr/>
          <a:lstStyle/>
          <a:p>
            <a:r>
              <a:rPr lang="en-GB" dirty="0"/>
              <a:t>Challenges</a:t>
            </a:r>
          </a:p>
        </p:txBody>
      </p:sp>
      <p:sp>
        <p:nvSpPr>
          <p:cNvPr id="3" name="Content Placeholder 2">
            <a:extLst>
              <a:ext uri="{FF2B5EF4-FFF2-40B4-BE49-F238E27FC236}">
                <a16:creationId xmlns:a16="http://schemas.microsoft.com/office/drawing/2014/main" id="{06E87353-3CA3-EDB4-F09B-1D0DBE9FDA2F}"/>
              </a:ext>
            </a:extLst>
          </p:cNvPr>
          <p:cNvSpPr>
            <a:spLocks noGrp="1"/>
          </p:cNvSpPr>
          <p:nvPr>
            <p:ph idx="1"/>
          </p:nvPr>
        </p:nvSpPr>
        <p:spPr/>
        <p:txBody>
          <a:bodyPr/>
          <a:lstStyle/>
          <a:p>
            <a:pPr marL="0" indent="0">
              <a:buNone/>
            </a:pPr>
            <a:r>
              <a:rPr lang="en-GB" dirty="0"/>
              <a:t>Challenges are not unique to </a:t>
            </a:r>
            <a:r>
              <a:rPr lang="en-GB" dirty="0" err="1"/>
              <a:t>NeuroAI</a:t>
            </a:r>
            <a:r>
              <a:rPr lang="en-GB" dirty="0"/>
              <a:t>, but some of them are particularly acute</a:t>
            </a:r>
          </a:p>
          <a:p>
            <a:pPr marL="0" indent="0">
              <a:buNone/>
            </a:pPr>
            <a:endParaRPr lang="en-GB" dirty="0"/>
          </a:p>
          <a:p>
            <a:pPr marL="0" indent="0">
              <a:buNone/>
            </a:pPr>
            <a:r>
              <a:rPr lang="en-GB" u="sng" dirty="0"/>
              <a:t>Key challenge:</a:t>
            </a:r>
          </a:p>
          <a:p>
            <a:pPr marL="0" indent="0">
              <a:buNone/>
            </a:pPr>
            <a:r>
              <a:rPr lang="en-GB" b="1" dirty="0"/>
              <a:t>How do we know that a model has improved our understanding?</a:t>
            </a:r>
          </a:p>
          <a:p>
            <a:pPr marL="0" indent="0">
              <a:buNone/>
            </a:pPr>
            <a:endParaRPr lang="en-GB" dirty="0"/>
          </a:p>
          <a:p>
            <a:pPr marL="0" indent="0">
              <a:buNone/>
            </a:pPr>
            <a:r>
              <a:rPr lang="en-GB" u="sng" dirty="0"/>
              <a:t>Key risk (I claim):</a:t>
            </a:r>
          </a:p>
          <a:p>
            <a:pPr marL="0" indent="0">
              <a:buNone/>
            </a:pPr>
            <a:r>
              <a:rPr lang="en-GB" b="1" dirty="0" err="1"/>
              <a:t>NeuroAI</a:t>
            </a:r>
            <a:r>
              <a:rPr lang="en-GB" b="1" dirty="0"/>
              <a:t> is particularly susceptible to the garden of forking paths</a:t>
            </a:r>
          </a:p>
        </p:txBody>
      </p:sp>
    </p:spTree>
    <p:extLst>
      <p:ext uri="{BB962C8B-B14F-4D97-AF65-F5344CB8AC3E}">
        <p14:creationId xmlns:p14="http://schemas.microsoft.com/office/powerpoint/2010/main" val="2647756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237363-D110-9657-0C70-A67A8037C8F0}"/>
              </a:ext>
            </a:extLst>
          </p:cNvPr>
          <p:cNvSpPr>
            <a:spLocks noGrp="1"/>
          </p:cNvSpPr>
          <p:nvPr>
            <p:ph type="title"/>
          </p:nvPr>
        </p:nvSpPr>
        <p:spPr/>
        <p:txBody>
          <a:bodyPr/>
          <a:lstStyle/>
          <a:p>
            <a:r>
              <a:rPr lang="en-GB" dirty="0"/>
              <a:t>The garden of forking paths: a digression</a:t>
            </a:r>
          </a:p>
        </p:txBody>
      </p:sp>
      <p:sp>
        <p:nvSpPr>
          <p:cNvPr id="3" name="Content Placeholder 2">
            <a:extLst>
              <a:ext uri="{FF2B5EF4-FFF2-40B4-BE49-F238E27FC236}">
                <a16:creationId xmlns:a16="http://schemas.microsoft.com/office/drawing/2014/main" id="{152D081A-E990-7BFF-931D-891DA5C48399}"/>
              </a:ext>
            </a:extLst>
          </p:cNvPr>
          <p:cNvSpPr>
            <a:spLocks noGrp="1"/>
          </p:cNvSpPr>
          <p:nvPr>
            <p:ph idx="1"/>
          </p:nvPr>
        </p:nvSpPr>
        <p:spPr>
          <a:solidFill>
            <a:srgbClr val="FFFFFF">
              <a:alpha val="82000"/>
            </a:srgbClr>
          </a:solidFill>
        </p:spPr>
        <p:txBody>
          <a:bodyPr/>
          <a:lstStyle/>
          <a:p>
            <a:pPr marL="0" indent="0">
              <a:buNone/>
            </a:pPr>
            <a:r>
              <a:rPr lang="en-GB" dirty="0"/>
              <a:t>P-Hacking: selecting data to get a statistically significant result</a:t>
            </a:r>
          </a:p>
          <a:p>
            <a:pPr marL="0" indent="0">
              <a:buNone/>
            </a:pPr>
            <a:r>
              <a:rPr lang="en-GB" dirty="0"/>
              <a:t>“Model hacking”: same thing but using a model</a:t>
            </a:r>
          </a:p>
          <a:p>
            <a:pPr marL="0" indent="0">
              <a:buNone/>
            </a:pPr>
            <a:r>
              <a:rPr lang="en-GB" dirty="0"/>
              <a:t>But these assume that the researcher is unethical</a:t>
            </a:r>
          </a:p>
          <a:p>
            <a:pPr marL="0" indent="0">
              <a:buNone/>
            </a:pPr>
            <a:r>
              <a:rPr lang="en-GB" b="1" dirty="0"/>
              <a:t>Garden of forking paths: the same thing can happen unconsciously</a:t>
            </a:r>
          </a:p>
          <a:p>
            <a:r>
              <a:rPr lang="en-GB" dirty="0"/>
              <a:t>Origin: The Garden of Forking Paths (Borges, 1941)</a:t>
            </a:r>
          </a:p>
          <a:p>
            <a:r>
              <a:rPr lang="en-GB" dirty="0"/>
              <a:t>Paper: Gelman and Loken (2013, unpublished)</a:t>
            </a:r>
          </a:p>
          <a:p>
            <a:pPr marL="0" indent="0">
              <a:buNone/>
            </a:pPr>
            <a:r>
              <a:rPr lang="en-GB" dirty="0"/>
              <a:t>Happens whenever researchers make data dependent design choices</a:t>
            </a:r>
          </a:p>
          <a:p>
            <a:pPr marL="0" indent="0">
              <a:buNone/>
            </a:pPr>
            <a:r>
              <a:rPr lang="en-GB" dirty="0"/>
              <a:t>This happens all the time in modelling and is unavoidable: we refine our model as we go</a:t>
            </a:r>
          </a:p>
          <a:p>
            <a:pPr marL="0" indent="0">
              <a:buNone/>
            </a:pPr>
            <a:r>
              <a:rPr lang="en-GB" b="1" dirty="0"/>
              <a:t>Is there a solution?</a:t>
            </a:r>
          </a:p>
          <a:p>
            <a:pPr marL="0" indent="0">
              <a:buNone/>
            </a:pPr>
            <a:r>
              <a:rPr lang="en-GB" dirty="0"/>
              <a:t>Maybe, we’ll come back to that.</a:t>
            </a:r>
          </a:p>
          <a:p>
            <a:pPr marL="0" indent="0">
              <a:buNone/>
            </a:pPr>
            <a:endParaRPr lang="en-GB" dirty="0"/>
          </a:p>
        </p:txBody>
      </p:sp>
      <p:sp>
        <p:nvSpPr>
          <p:cNvPr id="4" name="TextBox 3">
            <a:extLst>
              <a:ext uri="{FF2B5EF4-FFF2-40B4-BE49-F238E27FC236}">
                <a16:creationId xmlns:a16="http://schemas.microsoft.com/office/drawing/2014/main" id="{BD32630D-8BD1-3F5B-94BE-20E02495679A}"/>
              </a:ext>
            </a:extLst>
          </p:cNvPr>
          <p:cNvSpPr txBox="1"/>
          <p:nvPr/>
        </p:nvSpPr>
        <p:spPr>
          <a:xfrm>
            <a:off x="0" y="6488668"/>
            <a:ext cx="12192000" cy="369332"/>
          </a:xfrm>
          <a:prstGeom prst="rect">
            <a:avLst/>
          </a:prstGeom>
          <a:solidFill>
            <a:srgbClr val="FFFFFF">
              <a:alpha val="72000"/>
            </a:srgbClr>
          </a:solidFill>
        </p:spPr>
        <p:txBody>
          <a:bodyPr wrap="square" rtlCol="0">
            <a:spAutoFit/>
          </a:bodyPr>
          <a:lstStyle/>
          <a:p>
            <a:pPr algn="l"/>
            <a:r>
              <a:rPr lang="en-GB" dirty="0"/>
              <a:t>This photo is not mine, but it’s from a hedge maze I used to go to as a child, on the Isle of Wight</a:t>
            </a:r>
          </a:p>
        </p:txBody>
      </p:sp>
      <p:pic>
        <p:nvPicPr>
          <p:cNvPr id="5" name="Picture 4">
            <a:extLst>
              <a:ext uri="{FF2B5EF4-FFF2-40B4-BE49-F238E27FC236}">
                <a16:creationId xmlns:a16="http://schemas.microsoft.com/office/drawing/2014/main" id="{FA09F3D7-200D-3500-FFA0-6AC574DDD655}"/>
              </a:ext>
            </a:extLst>
          </p:cNvPr>
          <p:cNvPicPr>
            <a:picLocks noChangeAspect="1"/>
          </p:cNvPicPr>
          <p:nvPr/>
        </p:nvPicPr>
        <p:blipFill>
          <a:blip r:embed="rId3"/>
          <a:stretch>
            <a:fillRect/>
          </a:stretch>
        </p:blipFill>
        <p:spPr>
          <a:xfrm>
            <a:off x="9929306" y="1007708"/>
            <a:ext cx="2208904" cy="3087629"/>
          </a:xfrm>
          <a:prstGeom prst="rect">
            <a:avLst/>
          </a:prstGeom>
        </p:spPr>
      </p:pic>
      <p:pic>
        <p:nvPicPr>
          <p:cNvPr id="7" name="Picture 6">
            <a:extLst>
              <a:ext uri="{FF2B5EF4-FFF2-40B4-BE49-F238E27FC236}">
                <a16:creationId xmlns:a16="http://schemas.microsoft.com/office/drawing/2014/main" id="{21EEDD09-5183-6FB6-BCB1-FF4835F8B687}"/>
              </a:ext>
            </a:extLst>
          </p:cNvPr>
          <p:cNvPicPr>
            <a:picLocks noChangeAspect="1"/>
          </p:cNvPicPr>
          <p:nvPr/>
        </p:nvPicPr>
        <p:blipFill>
          <a:blip r:embed="rId4"/>
          <a:stretch>
            <a:fillRect/>
          </a:stretch>
        </p:blipFill>
        <p:spPr>
          <a:xfrm>
            <a:off x="4860094" y="5113446"/>
            <a:ext cx="7278116" cy="1333686"/>
          </a:xfrm>
          <a:prstGeom prst="rect">
            <a:avLst/>
          </a:prstGeom>
        </p:spPr>
      </p:pic>
    </p:spTree>
    <p:extLst>
      <p:ext uri="{BB962C8B-B14F-4D97-AF65-F5344CB8AC3E}">
        <p14:creationId xmlns:p14="http://schemas.microsoft.com/office/powerpoint/2010/main" val="1653373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26A39E-F20E-E116-898A-8AB8589D0F9E}"/>
              </a:ext>
            </a:extLst>
          </p:cNvPr>
          <p:cNvSpPr>
            <a:spLocks noGrp="1"/>
          </p:cNvSpPr>
          <p:nvPr>
            <p:ph type="title"/>
          </p:nvPr>
        </p:nvSpPr>
        <p:spPr/>
        <p:txBody>
          <a:bodyPr/>
          <a:lstStyle/>
          <a:p>
            <a:r>
              <a:rPr lang="en-GB" dirty="0" err="1"/>
              <a:t>NeuroAI</a:t>
            </a:r>
            <a:r>
              <a:rPr lang="en-GB" dirty="0"/>
              <a:t> in the garden of forking paths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046A80A7-E91A-CB01-2855-66C82B360914}"/>
                  </a:ext>
                </a:extLst>
              </p:cNvPr>
              <p:cNvSpPr>
                <a:spLocks noGrp="1"/>
              </p:cNvSpPr>
              <p:nvPr>
                <p:ph idx="1"/>
              </p:nvPr>
            </p:nvSpPr>
            <p:spPr>
              <a:xfrm>
                <a:off x="231589" y="1082200"/>
                <a:ext cx="6333307" cy="4944156"/>
              </a:xfrm>
            </p:spPr>
            <p:txBody>
              <a:bodyPr/>
              <a:lstStyle/>
              <a:p>
                <a:pPr marL="0" indent="0">
                  <a:buNone/>
                </a:pPr>
                <a:r>
                  <a:rPr lang="en-GB" dirty="0">
                    <a:solidFill>
                      <a:srgbClr val="FF0000"/>
                    </a:solidFill>
                  </a:rPr>
                  <a:t>Imagine we want to test the hypothesis “brain connectome is optimal”</a:t>
                </a:r>
              </a:p>
              <a:p>
                <a:pPr marL="0" indent="0">
                  <a:buNone/>
                </a:pPr>
                <a:r>
                  <a:rPr lang="en-GB" dirty="0">
                    <a:solidFill>
                      <a:srgbClr val="0070C0"/>
                    </a:solidFill>
                  </a:rPr>
                  <a:t>We think about the space of all </a:t>
                </a:r>
                <a14:m>
                  <m:oMath xmlns:m="http://schemas.openxmlformats.org/officeDocument/2006/math">
                    <m:sSup>
                      <m:sSupPr>
                        <m:ctrlPr>
                          <a:rPr lang="en-GB" b="0" i="1" smtClean="0">
                            <a:solidFill>
                              <a:srgbClr val="0070C0"/>
                            </a:solidFill>
                            <a:latin typeface="Cambria Math" panose="02040503050406030204" pitchFamily="18" charset="0"/>
                          </a:rPr>
                        </m:ctrlPr>
                      </m:sSupPr>
                      <m:e>
                        <m:r>
                          <a:rPr lang="en-GB" b="0" i="1" smtClean="0">
                            <a:solidFill>
                              <a:srgbClr val="0070C0"/>
                            </a:solidFill>
                            <a:latin typeface="Cambria Math" panose="02040503050406030204" pitchFamily="18" charset="0"/>
                          </a:rPr>
                          <m:t>2</m:t>
                        </m:r>
                      </m:e>
                      <m:sup>
                        <m:sSup>
                          <m:sSupPr>
                            <m:ctrlPr>
                              <a:rPr lang="en-GB" b="0" i="1" smtClean="0">
                                <a:solidFill>
                                  <a:srgbClr val="0070C0"/>
                                </a:solidFill>
                                <a:latin typeface="Cambria Math" panose="02040503050406030204" pitchFamily="18" charset="0"/>
                              </a:rPr>
                            </m:ctrlPr>
                          </m:sSupPr>
                          <m:e>
                            <m:r>
                              <a:rPr lang="en-GB" b="0" i="1" smtClean="0">
                                <a:solidFill>
                                  <a:srgbClr val="0070C0"/>
                                </a:solidFill>
                                <a:latin typeface="Cambria Math" panose="02040503050406030204" pitchFamily="18" charset="0"/>
                              </a:rPr>
                              <m:t>𝑛</m:t>
                            </m:r>
                          </m:e>
                          <m:sup>
                            <m:r>
                              <a:rPr lang="en-GB" b="0" i="1" smtClean="0">
                                <a:solidFill>
                                  <a:srgbClr val="0070C0"/>
                                </a:solidFill>
                                <a:latin typeface="Cambria Math" panose="02040503050406030204" pitchFamily="18" charset="0"/>
                              </a:rPr>
                              <m:t>2</m:t>
                            </m:r>
                          </m:sup>
                        </m:sSup>
                      </m:sup>
                    </m:sSup>
                  </m:oMath>
                </a14:m>
                <a:r>
                  <a:rPr lang="en-GB" dirty="0">
                    <a:solidFill>
                      <a:srgbClr val="0070C0"/>
                    </a:solidFill>
                  </a:rPr>
                  <a:t> possible connectomes on </a:t>
                </a:r>
                <a14:m>
                  <m:oMath xmlns:m="http://schemas.openxmlformats.org/officeDocument/2006/math">
                    <m:r>
                      <a:rPr lang="en-GB" b="0" i="1" smtClean="0">
                        <a:solidFill>
                          <a:srgbClr val="0070C0"/>
                        </a:solidFill>
                        <a:latin typeface="Cambria Math" panose="02040503050406030204" pitchFamily="18" charset="0"/>
                      </a:rPr>
                      <m:t>𝑛</m:t>
                    </m:r>
                  </m:oMath>
                </a14:m>
                <a:r>
                  <a:rPr lang="en-GB" dirty="0">
                    <a:solidFill>
                      <a:srgbClr val="0070C0"/>
                    </a:solidFill>
                  </a:rPr>
                  <a:t> nodes: it’s too much!</a:t>
                </a:r>
              </a:p>
              <a:p>
                <a:pPr marL="0" indent="0">
                  <a:buNone/>
                </a:pPr>
                <a:r>
                  <a:rPr lang="en-GB" dirty="0">
                    <a:solidFill>
                      <a:srgbClr val="00B050"/>
                    </a:solidFill>
                  </a:rPr>
                  <a:t>Just consider graphs with the same number of edges?</a:t>
                </a:r>
              </a:p>
              <a:p>
                <a:pPr marL="0" indent="0">
                  <a:buNone/>
                </a:pPr>
                <a:r>
                  <a:rPr lang="en-GB" dirty="0"/>
                  <a:t>Task performance is middling, but maybe this isn’t the right comparison because not all those graphs are geometrically feasible?</a:t>
                </a:r>
              </a:p>
              <a:p>
                <a:pPr marL="0" indent="0">
                  <a:buNone/>
                </a:pPr>
                <a:r>
                  <a:rPr lang="en-GB" dirty="0">
                    <a:solidFill>
                      <a:srgbClr val="7D1D9C"/>
                    </a:solidFill>
                  </a:rPr>
                  <a:t>How about graphs you get from shuffling?</a:t>
                </a:r>
              </a:p>
              <a:p>
                <a:pPr marL="0" indent="0">
                  <a:buNone/>
                </a:pPr>
                <a:r>
                  <a:rPr lang="en-GB" dirty="0"/>
                  <a:t>This feels right and now we get the result that brain connectome is optimal. Publish it! 🎯</a:t>
                </a:r>
              </a:p>
              <a:p>
                <a:pPr marL="0" indent="0">
                  <a:buNone/>
                </a:pPr>
                <a:r>
                  <a:rPr lang="en-GB" dirty="0"/>
                  <a:t>But what about the paths we didn’t take?</a:t>
                </a:r>
              </a:p>
              <a:p>
                <a:pPr marL="0" indent="0">
                  <a:buNone/>
                </a:pPr>
                <a:r>
                  <a:rPr lang="en-GB" dirty="0">
                    <a:solidFill>
                      <a:srgbClr val="FFC000"/>
                    </a:solidFill>
                  </a:rPr>
                  <a:t>e.g. “all connectomes in a neighbourhood”</a:t>
                </a:r>
              </a:p>
              <a:p>
                <a:pPr marL="0" indent="0">
                  <a:buNone/>
                </a:pPr>
                <a:endParaRPr lang="en-GB" dirty="0"/>
              </a:p>
              <a:p>
                <a:pPr marL="0" indent="0">
                  <a:buNone/>
                </a:pPr>
                <a:endParaRPr lang="en-GB" dirty="0"/>
              </a:p>
            </p:txBody>
          </p:sp>
        </mc:Choice>
        <mc:Fallback xmlns="">
          <p:sp>
            <p:nvSpPr>
              <p:cNvPr id="3" name="Content Placeholder 2">
                <a:extLst>
                  <a:ext uri="{FF2B5EF4-FFF2-40B4-BE49-F238E27FC236}">
                    <a16:creationId xmlns:a16="http://schemas.microsoft.com/office/drawing/2014/main" id="{046A80A7-E91A-CB01-2855-66C82B360914}"/>
                  </a:ext>
                </a:extLst>
              </p:cNvPr>
              <p:cNvSpPr>
                <a:spLocks noGrp="1" noRot="1" noChangeAspect="1" noMove="1" noResize="1" noEditPoints="1" noAdjustHandles="1" noChangeArrowheads="1" noChangeShapeType="1" noTextEdit="1"/>
              </p:cNvSpPr>
              <p:nvPr>
                <p:ph idx="1"/>
              </p:nvPr>
            </p:nvSpPr>
            <p:spPr>
              <a:xfrm>
                <a:off x="231589" y="1082200"/>
                <a:ext cx="6333307" cy="4944156"/>
              </a:xfrm>
              <a:blipFill>
                <a:blip r:embed="rId2"/>
                <a:stretch>
                  <a:fillRect l="-1540" t="-1726" b="-16769"/>
                </a:stretch>
              </a:blipFill>
            </p:spPr>
            <p:txBody>
              <a:bodyPr/>
              <a:lstStyle/>
              <a:p>
                <a:r>
                  <a:rPr lang="en-GB">
                    <a:noFill/>
                  </a:rPr>
                  <a:t> </a:t>
                </a:r>
              </a:p>
            </p:txBody>
          </p:sp>
        </mc:Fallback>
      </mc:AlternateContent>
      <p:sp>
        <p:nvSpPr>
          <p:cNvPr id="4" name="Freeform: Shape 3">
            <a:extLst>
              <a:ext uri="{FF2B5EF4-FFF2-40B4-BE49-F238E27FC236}">
                <a16:creationId xmlns:a16="http://schemas.microsoft.com/office/drawing/2014/main" id="{06BBDAD0-FA39-90DC-BF31-B0B23DD7E217}"/>
              </a:ext>
            </a:extLst>
          </p:cNvPr>
          <p:cNvSpPr/>
          <p:nvPr/>
        </p:nvSpPr>
        <p:spPr>
          <a:xfrm>
            <a:off x="6927344" y="1924043"/>
            <a:ext cx="4938340" cy="3786692"/>
          </a:xfrm>
          <a:custGeom>
            <a:avLst/>
            <a:gdLst>
              <a:gd name="csX0" fmla="*/ 3195601 w 4938340"/>
              <a:gd name="csY0" fmla="*/ 1430767 h 3786692"/>
              <a:gd name="csX1" fmla="*/ 3195601 w 4938340"/>
              <a:gd name="csY1" fmla="*/ 1430767 h 3786692"/>
              <a:gd name="csX2" fmla="*/ 3227874 w 4938340"/>
              <a:gd name="csY2" fmla="*/ 1323191 h 3786692"/>
              <a:gd name="csX3" fmla="*/ 3238631 w 4938340"/>
              <a:gd name="csY3" fmla="*/ 1258645 h 3786692"/>
              <a:gd name="csX4" fmla="*/ 3260147 w 4938340"/>
              <a:gd name="csY4" fmla="*/ 1183342 h 3786692"/>
              <a:gd name="csX5" fmla="*/ 3303177 w 4938340"/>
              <a:gd name="csY5" fmla="*/ 946673 h 3786692"/>
              <a:gd name="csX6" fmla="*/ 3335450 w 4938340"/>
              <a:gd name="csY6" fmla="*/ 720763 h 3786692"/>
              <a:gd name="csX7" fmla="*/ 3356966 w 4938340"/>
              <a:gd name="csY7" fmla="*/ 623944 h 3786692"/>
              <a:gd name="csX8" fmla="*/ 3367723 w 4938340"/>
              <a:gd name="csY8" fmla="*/ 559398 h 3786692"/>
              <a:gd name="csX9" fmla="*/ 3378481 w 4938340"/>
              <a:gd name="csY9" fmla="*/ 419549 h 3786692"/>
              <a:gd name="csX10" fmla="*/ 3421511 w 4938340"/>
              <a:gd name="csY10" fmla="*/ 301215 h 3786692"/>
              <a:gd name="csX11" fmla="*/ 3486057 w 4938340"/>
              <a:gd name="csY11" fmla="*/ 150607 h 3786692"/>
              <a:gd name="csX12" fmla="*/ 3496815 w 4938340"/>
              <a:gd name="csY12" fmla="*/ 118335 h 3786692"/>
              <a:gd name="csX13" fmla="*/ 3518330 w 4938340"/>
              <a:gd name="csY13" fmla="*/ 86062 h 3786692"/>
              <a:gd name="csX14" fmla="*/ 3593634 w 4938340"/>
              <a:gd name="csY14" fmla="*/ 10758 h 3786692"/>
              <a:gd name="csX15" fmla="*/ 3625907 w 4938340"/>
              <a:gd name="csY15" fmla="*/ 0 h 3786692"/>
              <a:gd name="csX16" fmla="*/ 3808787 w 4938340"/>
              <a:gd name="csY16" fmla="*/ 10758 h 3786692"/>
              <a:gd name="csX17" fmla="*/ 3862575 w 4938340"/>
              <a:gd name="csY17" fmla="*/ 43031 h 3786692"/>
              <a:gd name="csX18" fmla="*/ 3948636 w 4938340"/>
              <a:gd name="csY18" fmla="*/ 161365 h 3786692"/>
              <a:gd name="csX19" fmla="*/ 3980909 w 4938340"/>
              <a:gd name="csY19" fmla="*/ 236669 h 3786692"/>
              <a:gd name="csX20" fmla="*/ 3970151 w 4938340"/>
              <a:gd name="csY20" fmla="*/ 484095 h 3786692"/>
              <a:gd name="csX21" fmla="*/ 3937878 w 4938340"/>
              <a:gd name="csY21" fmla="*/ 623944 h 3786692"/>
              <a:gd name="csX22" fmla="*/ 3916363 w 4938340"/>
              <a:gd name="csY22" fmla="*/ 731520 h 3786692"/>
              <a:gd name="csX23" fmla="*/ 3894848 w 4938340"/>
              <a:gd name="csY23" fmla="*/ 828339 h 3786692"/>
              <a:gd name="csX24" fmla="*/ 3884090 w 4938340"/>
              <a:gd name="csY24" fmla="*/ 978946 h 3786692"/>
              <a:gd name="csX25" fmla="*/ 3862575 w 4938340"/>
              <a:gd name="csY25" fmla="*/ 1032735 h 3786692"/>
              <a:gd name="csX26" fmla="*/ 3851817 w 4938340"/>
              <a:gd name="csY26" fmla="*/ 1075765 h 3786692"/>
              <a:gd name="csX27" fmla="*/ 3830302 w 4938340"/>
              <a:gd name="csY27" fmla="*/ 1118796 h 3786692"/>
              <a:gd name="csX28" fmla="*/ 3787271 w 4938340"/>
              <a:gd name="csY28" fmla="*/ 1226372 h 3786692"/>
              <a:gd name="csX29" fmla="*/ 3754998 w 4938340"/>
              <a:gd name="csY29" fmla="*/ 1258645 h 3786692"/>
              <a:gd name="csX30" fmla="*/ 3733483 w 4938340"/>
              <a:gd name="csY30" fmla="*/ 1312433 h 3786692"/>
              <a:gd name="csX31" fmla="*/ 3722726 w 4938340"/>
              <a:gd name="csY31" fmla="*/ 1344706 h 3786692"/>
              <a:gd name="csX32" fmla="*/ 3701210 w 4938340"/>
              <a:gd name="csY32" fmla="*/ 1366222 h 3786692"/>
              <a:gd name="csX33" fmla="*/ 3668937 w 4938340"/>
              <a:gd name="csY33" fmla="*/ 1463040 h 3786692"/>
              <a:gd name="csX34" fmla="*/ 3658180 w 4938340"/>
              <a:gd name="csY34" fmla="*/ 1495313 h 3786692"/>
              <a:gd name="csX35" fmla="*/ 3668937 w 4938340"/>
              <a:gd name="csY35" fmla="*/ 1602890 h 3786692"/>
              <a:gd name="csX36" fmla="*/ 3754998 w 4938340"/>
              <a:gd name="csY36" fmla="*/ 1688951 h 3786692"/>
              <a:gd name="csX37" fmla="*/ 3776514 w 4938340"/>
              <a:gd name="csY37" fmla="*/ 1721224 h 3786692"/>
              <a:gd name="csX38" fmla="*/ 3851817 w 4938340"/>
              <a:gd name="csY38" fmla="*/ 1796527 h 3786692"/>
              <a:gd name="csX39" fmla="*/ 3959394 w 4938340"/>
              <a:gd name="csY39" fmla="*/ 1818043 h 3786692"/>
              <a:gd name="csX40" fmla="*/ 4002424 w 4938340"/>
              <a:gd name="csY40" fmla="*/ 1839558 h 3786692"/>
              <a:gd name="csX41" fmla="*/ 4045455 w 4938340"/>
              <a:gd name="csY41" fmla="*/ 1871831 h 3786692"/>
              <a:gd name="csX42" fmla="*/ 4077728 w 4938340"/>
              <a:gd name="csY42" fmla="*/ 1893346 h 3786692"/>
              <a:gd name="csX43" fmla="*/ 4131516 w 4938340"/>
              <a:gd name="csY43" fmla="*/ 1936377 h 3786692"/>
              <a:gd name="csX44" fmla="*/ 4163789 w 4938340"/>
              <a:gd name="csY44" fmla="*/ 1957892 h 3786692"/>
              <a:gd name="csX45" fmla="*/ 4196062 w 4938340"/>
              <a:gd name="csY45" fmla="*/ 1990165 h 3786692"/>
              <a:gd name="csX46" fmla="*/ 4217577 w 4938340"/>
              <a:gd name="csY46" fmla="*/ 2022438 h 3786692"/>
              <a:gd name="csX47" fmla="*/ 4271366 w 4938340"/>
              <a:gd name="csY47" fmla="*/ 2033196 h 3786692"/>
              <a:gd name="csX48" fmla="*/ 4357427 w 4938340"/>
              <a:gd name="csY48" fmla="*/ 2086984 h 3786692"/>
              <a:gd name="csX49" fmla="*/ 4432730 w 4938340"/>
              <a:gd name="csY49" fmla="*/ 2033196 h 3786692"/>
              <a:gd name="csX50" fmla="*/ 4465003 w 4938340"/>
              <a:gd name="csY50" fmla="*/ 1990165 h 3786692"/>
              <a:gd name="csX51" fmla="*/ 4508034 w 4938340"/>
              <a:gd name="csY51" fmla="*/ 1904104 h 3786692"/>
              <a:gd name="csX52" fmla="*/ 4540307 w 4938340"/>
              <a:gd name="csY52" fmla="*/ 1753497 h 3786692"/>
              <a:gd name="csX53" fmla="*/ 4658641 w 4938340"/>
              <a:gd name="csY53" fmla="*/ 1699709 h 3786692"/>
              <a:gd name="csX54" fmla="*/ 4809248 w 4938340"/>
              <a:gd name="csY54" fmla="*/ 1721224 h 3786692"/>
              <a:gd name="csX55" fmla="*/ 4841521 w 4938340"/>
              <a:gd name="csY55" fmla="*/ 1753497 h 3786692"/>
              <a:gd name="csX56" fmla="*/ 4895309 w 4938340"/>
              <a:gd name="csY56" fmla="*/ 1850316 h 3786692"/>
              <a:gd name="csX57" fmla="*/ 4916824 w 4938340"/>
              <a:gd name="csY57" fmla="*/ 1914862 h 3786692"/>
              <a:gd name="csX58" fmla="*/ 4938340 w 4938340"/>
              <a:gd name="csY58" fmla="*/ 1968650 h 3786692"/>
              <a:gd name="csX59" fmla="*/ 4927582 w 4938340"/>
              <a:gd name="csY59" fmla="*/ 2226833 h 3786692"/>
              <a:gd name="csX60" fmla="*/ 4906067 w 4938340"/>
              <a:gd name="csY60" fmla="*/ 2269864 h 3786692"/>
              <a:gd name="csX61" fmla="*/ 4852278 w 4938340"/>
              <a:gd name="csY61" fmla="*/ 2366683 h 3786692"/>
              <a:gd name="csX62" fmla="*/ 4798490 w 4938340"/>
              <a:gd name="csY62" fmla="*/ 2452744 h 3786692"/>
              <a:gd name="csX63" fmla="*/ 4723187 w 4938340"/>
              <a:gd name="csY63" fmla="*/ 2538805 h 3786692"/>
              <a:gd name="csX64" fmla="*/ 4701671 w 4938340"/>
              <a:gd name="csY64" fmla="*/ 2592593 h 3786692"/>
              <a:gd name="csX65" fmla="*/ 4604853 w 4938340"/>
              <a:gd name="csY65" fmla="*/ 2710927 h 3786692"/>
              <a:gd name="csX66" fmla="*/ 4583337 w 4938340"/>
              <a:gd name="csY66" fmla="*/ 2743200 h 3786692"/>
              <a:gd name="csX67" fmla="*/ 4529549 w 4938340"/>
              <a:gd name="csY67" fmla="*/ 2796989 h 3786692"/>
              <a:gd name="csX68" fmla="*/ 4475761 w 4938340"/>
              <a:gd name="csY68" fmla="*/ 2872292 h 3786692"/>
              <a:gd name="csX69" fmla="*/ 4465003 w 4938340"/>
              <a:gd name="csY69" fmla="*/ 2904565 h 3786692"/>
              <a:gd name="csX70" fmla="*/ 4400457 w 4938340"/>
              <a:gd name="csY70" fmla="*/ 3022899 h 3786692"/>
              <a:gd name="csX71" fmla="*/ 4346669 w 4938340"/>
              <a:gd name="csY71" fmla="*/ 3130476 h 3786692"/>
              <a:gd name="csX72" fmla="*/ 4325154 w 4938340"/>
              <a:gd name="csY72" fmla="*/ 3420932 h 3786692"/>
              <a:gd name="csX73" fmla="*/ 4357427 w 4938340"/>
              <a:gd name="csY73" fmla="*/ 3474720 h 3786692"/>
              <a:gd name="csX74" fmla="*/ 4314396 w 4938340"/>
              <a:gd name="csY74" fmla="*/ 3689873 h 3786692"/>
              <a:gd name="csX75" fmla="*/ 4239093 w 4938340"/>
              <a:gd name="csY75" fmla="*/ 3743662 h 3786692"/>
              <a:gd name="csX76" fmla="*/ 4034697 w 4938340"/>
              <a:gd name="csY76" fmla="*/ 3786692 h 3786692"/>
              <a:gd name="csX77" fmla="*/ 3787271 w 4938340"/>
              <a:gd name="csY77" fmla="*/ 3754419 h 3786692"/>
              <a:gd name="csX78" fmla="*/ 3754998 w 4938340"/>
              <a:gd name="csY78" fmla="*/ 3528509 h 3786692"/>
              <a:gd name="csX79" fmla="*/ 3744241 w 4938340"/>
              <a:gd name="csY79" fmla="*/ 3313356 h 3786692"/>
              <a:gd name="csX80" fmla="*/ 3733483 w 4938340"/>
              <a:gd name="csY80" fmla="*/ 3281083 h 3786692"/>
              <a:gd name="csX81" fmla="*/ 3701210 w 4938340"/>
              <a:gd name="csY81" fmla="*/ 3270325 h 3786692"/>
              <a:gd name="csX82" fmla="*/ 3593634 w 4938340"/>
              <a:gd name="csY82" fmla="*/ 3259567 h 3786692"/>
              <a:gd name="csX83" fmla="*/ 3604391 w 4938340"/>
              <a:gd name="csY83" fmla="*/ 3108960 h 3786692"/>
              <a:gd name="csX84" fmla="*/ 3625907 w 4938340"/>
              <a:gd name="csY84" fmla="*/ 3065930 h 3786692"/>
              <a:gd name="csX85" fmla="*/ 3733483 w 4938340"/>
              <a:gd name="csY85" fmla="*/ 3022899 h 3786692"/>
              <a:gd name="csX86" fmla="*/ 3798029 w 4938340"/>
              <a:gd name="csY86" fmla="*/ 2990626 h 3786692"/>
              <a:gd name="csX87" fmla="*/ 3905606 w 4938340"/>
              <a:gd name="csY87" fmla="*/ 2926080 h 3786692"/>
              <a:gd name="csX88" fmla="*/ 3980909 w 4938340"/>
              <a:gd name="csY88" fmla="*/ 2861535 h 3786692"/>
              <a:gd name="csX89" fmla="*/ 4013182 w 4938340"/>
              <a:gd name="csY89" fmla="*/ 2840019 h 3786692"/>
              <a:gd name="csX90" fmla="*/ 4045455 w 4938340"/>
              <a:gd name="csY90" fmla="*/ 2775473 h 3786692"/>
              <a:gd name="csX91" fmla="*/ 4077728 w 4938340"/>
              <a:gd name="csY91" fmla="*/ 2689412 h 3786692"/>
              <a:gd name="csX92" fmla="*/ 4056213 w 4938340"/>
              <a:gd name="csY92" fmla="*/ 2485017 h 3786692"/>
              <a:gd name="csX93" fmla="*/ 4034697 w 4938340"/>
              <a:gd name="csY93" fmla="*/ 2420471 h 3786692"/>
              <a:gd name="csX94" fmla="*/ 3948636 w 4938340"/>
              <a:gd name="csY94" fmla="*/ 2366683 h 3786692"/>
              <a:gd name="csX95" fmla="*/ 3905606 w 4938340"/>
              <a:gd name="csY95" fmla="*/ 2355925 h 3786692"/>
              <a:gd name="csX96" fmla="*/ 3862575 w 4938340"/>
              <a:gd name="csY96" fmla="*/ 2334410 h 3786692"/>
              <a:gd name="csX97" fmla="*/ 3819544 w 4938340"/>
              <a:gd name="csY97" fmla="*/ 2323652 h 3786692"/>
              <a:gd name="csX98" fmla="*/ 3765756 w 4938340"/>
              <a:gd name="csY98" fmla="*/ 2302137 h 3786692"/>
              <a:gd name="csX99" fmla="*/ 3733483 w 4938340"/>
              <a:gd name="csY99" fmla="*/ 2291379 h 3786692"/>
              <a:gd name="csX100" fmla="*/ 3701210 w 4938340"/>
              <a:gd name="csY100" fmla="*/ 2269864 h 3786692"/>
              <a:gd name="csX101" fmla="*/ 3658180 w 4938340"/>
              <a:gd name="csY101" fmla="*/ 2248349 h 3786692"/>
              <a:gd name="csX102" fmla="*/ 3604391 w 4938340"/>
              <a:gd name="csY102" fmla="*/ 2194560 h 3786692"/>
              <a:gd name="csX103" fmla="*/ 3572118 w 4938340"/>
              <a:gd name="csY103" fmla="*/ 2173045 h 3786692"/>
              <a:gd name="csX104" fmla="*/ 3453784 w 4938340"/>
              <a:gd name="csY104" fmla="*/ 2205318 h 3786692"/>
              <a:gd name="csX105" fmla="*/ 3421511 w 4938340"/>
              <a:gd name="csY105" fmla="*/ 2226833 h 3786692"/>
              <a:gd name="csX106" fmla="*/ 3335450 w 4938340"/>
              <a:gd name="csY106" fmla="*/ 2269864 h 3786692"/>
              <a:gd name="csX107" fmla="*/ 3238631 w 4938340"/>
              <a:gd name="csY107" fmla="*/ 2302137 h 3786692"/>
              <a:gd name="csX108" fmla="*/ 3206358 w 4938340"/>
              <a:gd name="csY108" fmla="*/ 2312895 h 3786692"/>
              <a:gd name="csX109" fmla="*/ 2646961 w 4938340"/>
              <a:gd name="csY109" fmla="*/ 2323652 h 3786692"/>
              <a:gd name="csX110" fmla="*/ 2603930 w 4938340"/>
              <a:gd name="csY110" fmla="*/ 2345167 h 3786692"/>
              <a:gd name="csX111" fmla="*/ 2496354 w 4938340"/>
              <a:gd name="csY111" fmla="*/ 2420471 h 3786692"/>
              <a:gd name="csX112" fmla="*/ 2367262 w 4938340"/>
              <a:gd name="csY112" fmla="*/ 2495775 h 3786692"/>
              <a:gd name="csX113" fmla="*/ 2259686 w 4938340"/>
              <a:gd name="csY113" fmla="*/ 2603351 h 3786692"/>
              <a:gd name="csX114" fmla="*/ 2184382 w 4938340"/>
              <a:gd name="csY114" fmla="*/ 2700170 h 3786692"/>
              <a:gd name="csX115" fmla="*/ 2152109 w 4938340"/>
              <a:gd name="csY115" fmla="*/ 2743200 h 3786692"/>
              <a:gd name="csX116" fmla="*/ 2119836 w 4938340"/>
              <a:gd name="csY116" fmla="*/ 2775473 h 3786692"/>
              <a:gd name="csX117" fmla="*/ 2001502 w 4938340"/>
              <a:gd name="csY117" fmla="*/ 2947596 h 3786692"/>
              <a:gd name="csX118" fmla="*/ 1958471 w 4938340"/>
              <a:gd name="csY118" fmla="*/ 3001384 h 3786692"/>
              <a:gd name="csX119" fmla="*/ 1840137 w 4938340"/>
              <a:gd name="csY119" fmla="*/ 3108960 h 3786692"/>
              <a:gd name="csX120" fmla="*/ 1797107 w 4938340"/>
              <a:gd name="csY120" fmla="*/ 3130476 h 3786692"/>
              <a:gd name="csX121" fmla="*/ 1711046 w 4938340"/>
              <a:gd name="csY121" fmla="*/ 3195022 h 3786692"/>
              <a:gd name="csX122" fmla="*/ 1635742 w 4938340"/>
              <a:gd name="csY122" fmla="*/ 3227295 h 3786692"/>
              <a:gd name="csX123" fmla="*/ 1538923 w 4938340"/>
              <a:gd name="csY123" fmla="*/ 3281083 h 3786692"/>
              <a:gd name="csX124" fmla="*/ 1485135 w 4938340"/>
              <a:gd name="csY124" fmla="*/ 3291840 h 3786692"/>
              <a:gd name="csX125" fmla="*/ 1420589 w 4938340"/>
              <a:gd name="csY125" fmla="*/ 3334871 h 3786692"/>
              <a:gd name="csX126" fmla="*/ 1345286 w 4938340"/>
              <a:gd name="csY126" fmla="*/ 3356386 h 3786692"/>
              <a:gd name="csX127" fmla="*/ 1183921 w 4938340"/>
              <a:gd name="csY127" fmla="*/ 3399417 h 3786692"/>
              <a:gd name="csX128" fmla="*/ 1097860 w 4938340"/>
              <a:gd name="csY128" fmla="*/ 3410175 h 3786692"/>
              <a:gd name="csX129" fmla="*/ 882707 w 4938340"/>
              <a:gd name="csY129" fmla="*/ 3442447 h 3786692"/>
              <a:gd name="csX130" fmla="*/ 699827 w 4938340"/>
              <a:gd name="csY130" fmla="*/ 3399417 h 3786692"/>
              <a:gd name="csX131" fmla="*/ 667554 w 4938340"/>
              <a:gd name="csY131" fmla="*/ 3334871 h 3786692"/>
              <a:gd name="csX132" fmla="*/ 646038 w 4938340"/>
              <a:gd name="csY132" fmla="*/ 3227295 h 3786692"/>
              <a:gd name="csX133" fmla="*/ 646038 w 4938340"/>
              <a:gd name="csY133" fmla="*/ 2958353 h 3786692"/>
              <a:gd name="csX134" fmla="*/ 678311 w 4938340"/>
              <a:gd name="csY134" fmla="*/ 2904565 h 3786692"/>
              <a:gd name="csX135" fmla="*/ 721342 w 4938340"/>
              <a:gd name="csY135" fmla="*/ 2872292 h 3786692"/>
              <a:gd name="csX136" fmla="*/ 796646 w 4938340"/>
              <a:gd name="csY136" fmla="*/ 2829262 h 3786692"/>
              <a:gd name="csX137" fmla="*/ 850434 w 4938340"/>
              <a:gd name="csY137" fmla="*/ 2807746 h 3786692"/>
              <a:gd name="csX138" fmla="*/ 1001041 w 4938340"/>
              <a:gd name="csY138" fmla="*/ 2721685 h 3786692"/>
              <a:gd name="csX139" fmla="*/ 1183921 w 4938340"/>
              <a:gd name="csY139" fmla="*/ 2581836 h 3786692"/>
              <a:gd name="csX140" fmla="*/ 1237709 w 4938340"/>
              <a:gd name="csY140" fmla="*/ 2549563 h 3786692"/>
              <a:gd name="csX141" fmla="*/ 1334528 w 4938340"/>
              <a:gd name="csY141" fmla="*/ 2441986 h 3786692"/>
              <a:gd name="csX142" fmla="*/ 1366801 w 4938340"/>
              <a:gd name="csY142" fmla="*/ 2409713 h 3786692"/>
              <a:gd name="csX143" fmla="*/ 1452862 w 4938340"/>
              <a:gd name="csY143" fmla="*/ 2291379 h 3786692"/>
              <a:gd name="csX144" fmla="*/ 1506650 w 4938340"/>
              <a:gd name="csY144" fmla="*/ 2259106 h 3786692"/>
              <a:gd name="csX145" fmla="*/ 1711046 w 4938340"/>
              <a:gd name="csY145" fmla="*/ 2151530 h 3786692"/>
              <a:gd name="csX146" fmla="*/ 2259686 w 4938340"/>
              <a:gd name="csY146" fmla="*/ 2097742 h 3786692"/>
              <a:gd name="csX147" fmla="*/ 2356504 w 4938340"/>
              <a:gd name="csY147" fmla="*/ 2054711 h 3786692"/>
              <a:gd name="csX148" fmla="*/ 2442566 w 4938340"/>
              <a:gd name="csY148" fmla="*/ 1990165 h 3786692"/>
              <a:gd name="csX149" fmla="*/ 2528627 w 4938340"/>
              <a:gd name="csY149" fmla="*/ 1957892 h 3786692"/>
              <a:gd name="csX150" fmla="*/ 2636203 w 4938340"/>
              <a:gd name="csY150" fmla="*/ 1882589 h 3786692"/>
              <a:gd name="csX151" fmla="*/ 2668476 w 4938340"/>
              <a:gd name="csY151" fmla="*/ 1861073 h 3786692"/>
              <a:gd name="csX152" fmla="*/ 2679234 w 4938340"/>
              <a:gd name="csY152" fmla="*/ 1828800 h 3786692"/>
              <a:gd name="csX153" fmla="*/ 2646961 w 4938340"/>
              <a:gd name="csY153" fmla="*/ 1742739 h 3786692"/>
              <a:gd name="csX154" fmla="*/ 2582415 w 4938340"/>
              <a:gd name="csY154" fmla="*/ 1699709 h 3786692"/>
              <a:gd name="csX155" fmla="*/ 2539384 w 4938340"/>
              <a:gd name="csY155" fmla="*/ 1667436 h 3786692"/>
              <a:gd name="csX156" fmla="*/ 2367262 w 4938340"/>
              <a:gd name="csY156" fmla="*/ 1581375 h 3786692"/>
              <a:gd name="csX157" fmla="*/ 2216655 w 4938340"/>
              <a:gd name="csY157" fmla="*/ 1527586 h 3786692"/>
              <a:gd name="csX158" fmla="*/ 2066048 w 4938340"/>
              <a:gd name="csY158" fmla="*/ 1409252 h 3786692"/>
              <a:gd name="csX159" fmla="*/ 2012260 w 4938340"/>
              <a:gd name="csY159" fmla="*/ 1387737 h 3786692"/>
              <a:gd name="csX160" fmla="*/ 1979987 w 4938340"/>
              <a:gd name="csY160" fmla="*/ 1366222 h 3786692"/>
              <a:gd name="csX161" fmla="*/ 1936956 w 4938340"/>
              <a:gd name="csY161" fmla="*/ 1355464 h 3786692"/>
              <a:gd name="csX162" fmla="*/ 1840137 w 4938340"/>
              <a:gd name="csY162" fmla="*/ 1280160 h 3786692"/>
              <a:gd name="csX163" fmla="*/ 1786349 w 4938340"/>
              <a:gd name="csY163" fmla="*/ 1247887 h 3786692"/>
              <a:gd name="csX164" fmla="*/ 1721803 w 4938340"/>
              <a:gd name="csY164" fmla="*/ 1204857 h 3786692"/>
              <a:gd name="csX165" fmla="*/ 1485135 w 4938340"/>
              <a:gd name="csY165" fmla="*/ 1086523 h 3786692"/>
              <a:gd name="csX166" fmla="*/ 1334528 w 4938340"/>
              <a:gd name="csY166" fmla="*/ 1032735 h 3786692"/>
              <a:gd name="csX167" fmla="*/ 1280740 w 4938340"/>
              <a:gd name="csY167" fmla="*/ 1021977 h 3786692"/>
              <a:gd name="csX168" fmla="*/ 1130133 w 4938340"/>
              <a:gd name="csY168" fmla="*/ 1000462 h 3786692"/>
              <a:gd name="csX169" fmla="*/ 1022556 w 4938340"/>
              <a:gd name="csY169" fmla="*/ 1021977 h 3786692"/>
              <a:gd name="csX170" fmla="*/ 925737 w 4938340"/>
              <a:gd name="csY170" fmla="*/ 1108038 h 3786692"/>
              <a:gd name="csX171" fmla="*/ 861191 w 4938340"/>
              <a:gd name="csY171" fmla="*/ 1204857 h 3786692"/>
              <a:gd name="csX172" fmla="*/ 882707 w 4938340"/>
              <a:gd name="csY172" fmla="*/ 1258645 h 3786692"/>
              <a:gd name="csX173" fmla="*/ 979526 w 4938340"/>
              <a:gd name="csY173" fmla="*/ 1269403 h 3786692"/>
              <a:gd name="csX174" fmla="*/ 1022556 w 4938340"/>
              <a:gd name="csY174" fmla="*/ 1290918 h 3786692"/>
              <a:gd name="csX175" fmla="*/ 1054829 w 4938340"/>
              <a:gd name="csY175" fmla="*/ 1344706 h 3786692"/>
              <a:gd name="csX176" fmla="*/ 1001041 w 4938340"/>
              <a:gd name="csY176" fmla="*/ 1549102 h 3786692"/>
              <a:gd name="csX177" fmla="*/ 807403 w 4938340"/>
              <a:gd name="csY177" fmla="*/ 1602890 h 3786692"/>
              <a:gd name="csX178" fmla="*/ 667554 w 4938340"/>
              <a:gd name="csY178" fmla="*/ 1538344 h 3786692"/>
              <a:gd name="csX179" fmla="*/ 559977 w 4938340"/>
              <a:gd name="csY179" fmla="*/ 1452283 h 3786692"/>
              <a:gd name="csX180" fmla="*/ 506189 w 4938340"/>
              <a:gd name="csY180" fmla="*/ 1376979 h 3786692"/>
              <a:gd name="csX181" fmla="*/ 473916 w 4938340"/>
              <a:gd name="csY181" fmla="*/ 1366222 h 3786692"/>
              <a:gd name="csX182" fmla="*/ 323309 w 4938340"/>
              <a:gd name="csY182" fmla="*/ 1376979 h 3786692"/>
              <a:gd name="csX183" fmla="*/ 258763 w 4938340"/>
              <a:gd name="csY183" fmla="*/ 1387737 h 3786692"/>
              <a:gd name="csX184" fmla="*/ 172702 w 4938340"/>
              <a:gd name="csY184" fmla="*/ 1376979 h 3786692"/>
              <a:gd name="csX185" fmla="*/ 108156 w 4938340"/>
              <a:gd name="csY185" fmla="*/ 1333949 h 3786692"/>
              <a:gd name="csX186" fmla="*/ 75883 w 4938340"/>
              <a:gd name="csY186" fmla="*/ 1280160 h 3786692"/>
              <a:gd name="csX187" fmla="*/ 22095 w 4938340"/>
              <a:gd name="csY187" fmla="*/ 1226372 h 3786692"/>
              <a:gd name="csX188" fmla="*/ 580 w 4938340"/>
              <a:gd name="csY188" fmla="*/ 1151069 h 3786692"/>
              <a:gd name="csX189" fmla="*/ 54368 w 4938340"/>
              <a:gd name="csY189" fmla="*/ 1021977 h 3786692"/>
              <a:gd name="csX190" fmla="*/ 108156 w 4938340"/>
              <a:gd name="csY190" fmla="*/ 1000462 h 3786692"/>
              <a:gd name="csX191" fmla="*/ 248006 w 4938340"/>
              <a:gd name="csY191" fmla="*/ 978946 h 3786692"/>
              <a:gd name="csX192" fmla="*/ 291036 w 4938340"/>
              <a:gd name="csY192" fmla="*/ 968189 h 3786692"/>
              <a:gd name="csX193" fmla="*/ 398613 w 4938340"/>
              <a:gd name="csY193" fmla="*/ 903643 h 3786692"/>
              <a:gd name="csX194" fmla="*/ 441643 w 4938340"/>
              <a:gd name="csY194" fmla="*/ 860612 h 3786692"/>
              <a:gd name="csX195" fmla="*/ 484674 w 4938340"/>
              <a:gd name="csY195" fmla="*/ 774551 h 3786692"/>
              <a:gd name="csX196" fmla="*/ 549220 w 4938340"/>
              <a:gd name="csY196" fmla="*/ 279699 h 3786692"/>
              <a:gd name="csX197" fmla="*/ 581493 w 4938340"/>
              <a:gd name="csY197" fmla="*/ 215153 h 3786692"/>
              <a:gd name="csX198" fmla="*/ 624523 w 4938340"/>
              <a:gd name="csY198" fmla="*/ 172123 h 3786692"/>
              <a:gd name="csX199" fmla="*/ 882707 w 4938340"/>
              <a:gd name="csY199" fmla="*/ 430306 h 3786692"/>
              <a:gd name="csX200" fmla="*/ 936495 w 4938340"/>
              <a:gd name="csY200" fmla="*/ 484095 h 3786692"/>
              <a:gd name="csX201" fmla="*/ 1237709 w 4938340"/>
              <a:gd name="csY201" fmla="*/ 451822 h 3786692"/>
              <a:gd name="csX202" fmla="*/ 1323770 w 4938340"/>
              <a:gd name="csY202" fmla="*/ 365760 h 3786692"/>
              <a:gd name="csX203" fmla="*/ 1399074 w 4938340"/>
              <a:gd name="csY203" fmla="*/ 301215 h 3786692"/>
              <a:gd name="csX204" fmla="*/ 1442104 w 4938340"/>
              <a:gd name="csY204" fmla="*/ 236669 h 3786692"/>
              <a:gd name="csX205" fmla="*/ 1485135 w 4938340"/>
              <a:gd name="csY205" fmla="*/ 204396 h 3786692"/>
              <a:gd name="csX206" fmla="*/ 1517408 w 4938340"/>
              <a:gd name="csY206" fmla="*/ 161365 h 3786692"/>
              <a:gd name="csX207" fmla="*/ 1624984 w 4938340"/>
              <a:gd name="csY207" fmla="*/ 96819 h 3786692"/>
              <a:gd name="csX208" fmla="*/ 1711046 w 4938340"/>
              <a:gd name="csY208" fmla="*/ 53789 h 3786692"/>
              <a:gd name="csX209" fmla="*/ 1754076 w 4938340"/>
              <a:gd name="csY209" fmla="*/ 32273 h 3786692"/>
              <a:gd name="csX210" fmla="*/ 1904683 w 4938340"/>
              <a:gd name="csY210" fmla="*/ 129092 h 3786692"/>
              <a:gd name="csX211" fmla="*/ 1969229 w 4938340"/>
              <a:gd name="csY211" fmla="*/ 225911 h 3786692"/>
              <a:gd name="csX212" fmla="*/ 1969229 w 4938340"/>
              <a:gd name="csY212" fmla="*/ 365760 h 3786692"/>
              <a:gd name="csX213" fmla="*/ 1936956 w 4938340"/>
              <a:gd name="csY213" fmla="*/ 398033 h 3786692"/>
              <a:gd name="csX214" fmla="*/ 1883168 w 4938340"/>
              <a:gd name="csY214" fmla="*/ 462579 h 3786692"/>
              <a:gd name="csX215" fmla="*/ 1840137 w 4938340"/>
              <a:gd name="csY215" fmla="*/ 527125 h 3786692"/>
              <a:gd name="csX216" fmla="*/ 1861653 w 4938340"/>
              <a:gd name="csY216" fmla="*/ 613186 h 3786692"/>
              <a:gd name="csX217" fmla="*/ 1893926 w 4938340"/>
              <a:gd name="csY217" fmla="*/ 634702 h 3786692"/>
              <a:gd name="csX218" fmla="*/ 1958471 w 4938340"/>
              <a:gd name="csY218" fmla="*/ 666975 h 3786692"/>
              <a:gd name="csX219" fmla="*/ 2012260 w 4938340"/>
              <a:gd name="csY219" fmla="*/ 699247 h 3786692"/>
              <a:gd name="csX220" fmla="*/ 2044533 w 4938340"/>
              <a:gd name="csY220" fmla="*/ 710005 h 3786692"/>
              <a:gd name="csX221" fmla="*/ 2076806 w 4938340"/>
              <a:gd name="csY221" fmla="*/ 731520 h 3786692"/>
              <a:gd name="csX222" fmla="*/ 2227413 w 4938340"/>
              <a:gd name="csY222" fmla="*/ 763793 h 3786692"/>
              <a:gd name="csX223" fmla="*/ 2378020 w 4938340"/>
              <a:gd name="csY223" fmla="*/ 925158 h 3786692"/>
              <a:gd name="csX224" fmla="*/ 2410293 w 4938340"/>
              <a:gd name="csY224" fmla="*/ 989704 h 3786692"/>
              <a:gd name="csX225" fmla="*/ 2442566 w 4938340"/>
              <a:gd name="csY225" fmla="*/ 1021977 h 3786692"/>
              <a:gd name="csX226" fmla="*/ 2539384 w 4938340"/>
              <a:gd name="csY226" fmla="*/ 1140311 h 3786692"/>
              <a:gd name="csX227" fmla="*/ 2571657 w 4938340"/>
              <a:gd name="csY227" fmla="*/ 1161826 h 3786692"/>
              <a:gd name="csX228" fmla="*/ 2614688 w 4938340"/>
              <a:gd name="csY228" fmla="*/ 1194099 h 3786692"/>
              <a:gd name="csX229" fmla="*/ 2657718 w 4938340"/>
              <a:gd name="csY229" fmla="*/ 1215615 h 3786692"/>
              <a:gd name="csX230" fmla="*/ 2797568 w 4938340"/>
              <a:gd name="csY230" fmla="*/ 1290918 h 3786692"/>
              <a:gd name="csX231" fmla="*/ 2829841 w 4938340"/>
              <a:gd name="csY231" fmla="*/ 1333949 h 3786692"/>
              <a:gd name="csX232" fmla="*/ 2926660 w 4938340"/>
              <a:gd name="csY232" fmla="*/ 1398495 h 3786692"/>
              <a:gd name="csX233" fmla="*/ 2969690 w 4938340"/>
              <a:gd name="csY233" fmla="*/ 1409252 h 3786692"/>
              <a:gd name="csX234" fmla="*/ 3131055 w 4938340"/>
              <a:gd name="csY234" fmla="*/ 1441525 h 3786692"/>
              <a:gd name="csX235" fmla="*/ 3195601 w 4938340"/>
              <a:gd name="csY235" fmla="*/ 1430767 h 378669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Lst>
            <a:rect l="l" t="t" r="r" b="b"/>
            <a:pathLst>
              <a:path w="4938340" h="3786692">
                <a:moveTo>
                  <a:pt x="3195601" y="1430767"/>
                </a:moveTo>
                <a:lnTo>
                  <a:pt x="3195601" y="1430767"/>
                </a:lnTo>
                <a:cubicBezTo>
                  <a:pt x="3206359" y="1394908"/>
                  <a:pt x="3218794" y="1359511"/>
                  <a:pt x="3227874" y="1323191"/>
                </a:cubicBezTo>
                <a:cubicBezTo>
                  <a:pt x="3233164" y="1302030"/>
                  <a:pt x="3233726" y="1279898"/>
                  <a:pt x="3238631" y="1258645"/>
                </a:cubicBezTo>
                <a:cubicBezTo>
                  <a:pt x="3244501" y="1233208"/>
                  <a:pt x="3252975" y="1208443"/>
                  <a:pt x="3260147" y="1183342"/>
                </a:cubicBezTo>
                <a:cubicBezTo>
                  <a:pt x="3280443" y="980373"/>
                  <a:pt x="3255855" y="1173814"/>
                  <a:pt x="3303177" y="946673"/>
                </a:cubicBezTo>
                <a:cubicBezTo>
                  <a:pt x="3355496" y="695545"/>
                  <a:pt x="3300921" y="927937"/>
                  <a:pt x="3335450" y="720763"/>
                </a:cubicBezTo>
                <a:cubicBezTo>
                  <a:pt x="3340885" y="688153"/>
                  <a:pt x="3350482" y="656362"/>
                  <a:pt x="3356966" y="623944"/>
                </a:cubicBezTo>
                <a:cubicBezTo>
                  <a:pt x="3361244" y="602556"/>
                  <a:pt x="3364137" y="580913"/>
                  <a:pt x="3367723" y="559398"/>
                </a:cubicBezTo>
                <a:cubicBezTo>
                  <a:pt x="3371309" y="512782"/>
                  <a:pt x="3371189" y="465731"/>
                  <a:pt x="3378481" y="419549"/>
                </a:cubicBezTo>
                <a:cubicBezTo>
                  <a:pt x="3383755" y="386146"/>
                  <a:pt x="3410601" y="333944"/>
                  <a:pt x="3421511" y="301215"/>
                </a:cubicBezTo>
                <a:cubicBezTo>
                  <a:pt x="3478333" y="130749"/>
                  <a:pt x="3399772" y="323178"/>
                  <a:pt x="3486057" y="150607"/>
                </a:cubicBezTo>
                <a:cubicBezTo>
                  <a:pt x="3491128" y="140465"/>
                  <a:pt x="3491744" y="128477"/>
                  <a:pt x="3496815" y="118335"/>
                </a:cubicBezTo>
                <a:cubicBezTo>
                  <a:pt x="3502597" y="106771"/>
                  <a:pt x="3510815" y="96583"/>
                  <a:pt x="3518330" y="86062"/>
                </a:cubicBezTo>
                <a:cubicBezTo>
                  <a:pt x="3545534" y="47976"/>
                  <a:pt x="3552086" y="34500"/>
                  <a:pt x="3593634" y="10758"/>
                </a:cubicBezTo>
                <a:cubicBezTo>
                  <a:pt x="3603480" y="5132"/>
                  <a:pt x="3615149" y="3586"/>
                  <a:pt x="3625907" y="0"/>
                </a:cubicBezTo>
                <a:cubicBezTo>
                  <a:pt x="3686867" y="3586"/>
                  <a:pt x="3748707" y="-166"/>
                  <a:pt x="3808787" y="10758"/>
                </a:cubicBezTo>
                <a:cubicBezTo>
                  <a:pt x="3829359" y="14498"/>
                  <a:pt x="3846070" y="30194"/>
                  <a:pt x="3862575" y="43031"/>
                </a:cubicBezTo>
                <a:cubicBezTo>
                  <a:pt x="3909745" y="79719"/>
                  <a:pt x="3918778" y="106625"/>
                  <a:pt x="3948636" y="161365"/>
                </a:cubicBezTo>
                <a:cubicBezTo>
                  <a:pt x="3971423" y="203142"/>
                  <a:pt x="3967766" y="197241"/>
                  <a:pt x="3980909" y="236669"/>
                </a:cubicBezTo>
                <a:cubicBezTo>
                  <a:pt x="3977323" y="319144"/>
                  <a:pt x="3977625" y="401881"/>
                  <a:pt x="3970151" y="484095"/>
                </a:cubicBezTo>
                <a:cubicBezTo>
                  <a:pt x="3953379" y="668590"/>
                  <a:pt x="3958040" y="536575"/>
                  <a:pt x="3937878" y="623944"/>
                </a:cubicBezTo>
                <a:cubicBezTo>
                  <a:pt x="3929655" y="659576"/>
                  <a:pt x="3925232" y="696043"/>
                  <a:pt x="3916363" y="731520"/>
                </a:cubicBezTo>
                <a:cubicBezTo>
                  <a:pt x="3901172" y="792290"/>
                  <a:pt x="3908506" y="760053"/>
                  <a:pt x="3894848" y="828339"/>
                </a:cubicBezTo>
                <a:cubicBezTo>
                  <a:pt x="3891262" y="878541"/>
                  <a:pt x="3891940" y="929232"/>
                  <a:pt x="3884090" y="978946"/>
                </a:cubicBezTo>
                <a:cubicBezTo>
                  <a:pt x="3881078" y="998020"/>
                  <a:pt x="3868682" y="1014415"/>
                  <a:pt x="3862575" y="1032735"/>
                </a:cubicBezTo>
                <a:cubicBezTo>
                  <a:pt x="3857900" y="1046761"/>
                  <a:pt x="3857008" y="1061922"/>
                  <a:pt x="3851817" y="1075765"/>
                </a:cubicBezTo>
                <a:cubicBezTo>
                  <a:pt x="3846186" y="1090781"/>
                  <a:pt x="3836258" y="1103906"/>
                  <a:pt x="3830302" y="1118796"/>
                </a:cubicBezTo>
                <a:cubicBezTo>
                  <a:pt x="3816049" y="1154429"/>
                  <a:pt x="3810209" y="1194260"/>
                  <a:pt x="3787271" y="1226372"/>
                </a:cubicBezTo>
                <a:cubicBezTo>
                  <a:pt x="3778428" y="1238752"/>
                  <a:pt x="3765756" y="1247887"/>
                  <a:pt x="3754998" y="1258645"/>
                </a:cubicBezTo>
                <a:cubicBezTo>
                  <a:pt x="3747826" y="1276574"/>
                  <a:pt x="3740263" y="1294352"/>
                  <a:pt x="3733483" y="1312433"/>
                </a:cubicBezTo>
                <a:cubicBezTo>
                  <a:pt x="3729502" y="1323051"/>
                  <a:pt x="3728560" y="1334982"/>
                  <a:pt x="3722726" y="1344706"/>
                </a:cubicBezTo>
                <a:cubicBezTo>
                  <a:pt x="3717508" y="1353403"/>
                  <a:pt x="3708382" y="1359050"/>
                  <a:pt x="3701210" y="1366222"/>
                </a:cubicBezTo>
                <a:lnTo>
                  <a:pt x="3668937" y="1463040"/>
                </a:lnTo>
                <a:lnTo>
                  <a:pt x="3658180" y="1495313"/>
                </a:lnTo>
                <a:cubicBezTo>
                  <a:pt x="3661766" y="1531172"/>
                  <a:pt x="3655553" y="1569430"/>
                  <a:pt x="3668937" y="1602890"/>
                </a:cubicBezTo>
                <a:cubicBezTo>
                  <a:pt x="3678494" y="1626782"/>
                  <a:pt x="3737790" y="1663140"/>
                  <a:pt x="3754998" y="1688951"/>
                </a:cubicBezTo>
                <a:cubicBezTo>
                  <a:pt x="3762170" y="1699709"/>
                  <a:pt x="3768756" y="1710881"/>
                  <a:pt x="3776514" y="1721224"/>
                </a:cubicBezTo>
                <a:cubicBezTo>
                  <a:pt x="3798904" y="1751078"/>
                  <a:pt x="3816610" y="1781438"/>
                  <a:pt x="3851817" y="1796527"/>
                </a:cubicBezTo>
                <a:cubicBezTo>
                  <a:pt x="3872242" y="1805281"/>
                  <a:pt x="3944832" y="1815616"/>
                  <a:pt x="3959394" y="1818043"/>
                </a:cubicBezTo>
                <a:cubicBezTo>
                  <a:pt x="3973737" y="1825215"/>
                  <a:pt x="3988825" y="1831059"/>
                  <a:pt x="4002424" y="1839558"/>
                </a:cubicBezTo>
                <a:cubicBezTo>
                  <a:pt x="4017628" y="1849061"/>
                  <a:pt x="4030865" y="1861410"/>
                  <a:pt x="4045455" y="1871831"/>
                </a:cubicBezTo>
                <a:cubicBezTo>
                  <a:pt x="4055976" y="1879346"/>
                  <a:pt x="4067385" y="1885589"/>
                  <a:pt x="4077728" y="1893346"/>
                </a:cubicBezTo>
                <a:cubicBezTo>
                  <a:pt x="4096097" y="1907123"/>
                  <a:pt x="4113147" y="1922600"/>
                  <a:pt x="4131516" y="1936377"/>
                </a:cubicBezTo>
                <a:cubicBezTo>
                  <a:pt x="4141859" y="1944134"/>
                  <a:pt x="4153857" y="1949615"/>
                  <a:pt x="4163789" y="1957892"/>
                </a:cubicBezTo>
                <a:cubicBezTo>
                  <a:pt x="4175476" y="1967631"/>
                  <a:pt x="4186323" y="1978478"/>
                  <a:pt x="4196062" y="1990165"/>
                </a:cubicBezTo>
                <a:cubicBezTo>
                  <a:pt x="4204339" y="2000097"/>
                  <a:pt x="4206351" y="2016023"/>
                  <a:pt x="4217577" y="2022438"/>
                </a:cubicBezTo>
                <a:cubicBezTo>
                  <a:pt x="4233453" y="2031510"/>
                  <a:pt x="4253436" y="2029610"/>
                  <a:pt x="4271366" y="2033196"/>
                </a:cubicBezTo>
                <a:cubicBezTo>
                  <a:pt x="4277331" y="2037670"/>
                  <a:pt x="4342987" y="2090922"/>
                  <a:pt x="4357427" y="2086984"/>
                </a:cubicBezTo>
                <a:cubicBezTo>
                  <a:pt x="4387187" y="2078868"/>
                  <a:pt x="4409802" y="2053831"/>
                  <a:pt x="4432730" y="2033196"/>
                </a:cubicBezTo>
                <a:cubicBezTo>
                  <a:pt x="4446057" y="2021202"/>
                  <a:pt x="4455057" y="2005083"/>
                  <a:pt x="4465003" y="1990165"/>
                </a:cubicBezTo>
                <a:cubicBezTo>
                  <a:pt x="4486241" y="1958307"/>
                  <a:pt x="4499812" y="1939046"/>
                  <a:pt x="4508034" y="1904104"/>
                </a:cubicBezTo>
                <a:cubicBezTo>
                  <a:pt x="4519793" y="1854127"/>
                  <a:pt x="4513535" y="1797306"/>
                  <a:pt x="4540307" y="1753497"/>
                </a:cubicBezTo>
                <a:cubicBezTo>
                  <a:pt x="4552614" y="1733359"/>
                  <a:pt x="4625602" y="1710721"/>
                  <a:pt x="4658641" y="1699709"/>
                </a:cubicBezTo>
                <a:cubicBezTo>
                  <a:pt x="4708843" y="1706881"/>
                  <a:pt x="4760597" y="1706915"/>
                  <a:pt x="4809248" y="1721224"/>
                </a:cubicBezTo>
                <a:cubicBezTo>
                  <a:pt x="4823843" y="1725517"/>
                  <a:pt x="4832393" y="1741326"/>
                  <a:pt x="4841521" y="1753497"/>
                </a:cubicBezTo>
                <a:cubicBezTo>
                  <a:pt x="4853221" y="1769097"/>
                  <a:pt x="4886551" y="1828419"/>
                  <a:pt x="4895309" y="1850316"/>
                </a:cubicBezTo>
                <a:cubicBezTo>
                  <a:pt x="4903732" y="1871373"/>
                  <a:pt x="4909073" y="1893548"/>
                  <a:pt x="4916824" y="1914862"/>
                </a:cubicBezTo>
                <a:cubicBezTo>
                  <a:pt x="4923423" y="1933010"/>
                  <a:pt x="4931168" y="1950721"/>
                  <a:pt x="4938340" y="1968650"/>
                </a:cubicBezTo>
                <a:cubicBezTo>
                  <a:pt x="4934754" y="2054711"/>
                  <a:pt x="4936758" y="2141188"/>
                  <a:pt x="4927582" y="2226833"/>
                </a:cubicBezTo>
                <a:cubicBezTo>
                  <a:pt x="4925874" y="2242778"/>
                  <a:pt x="4912023" y="2254974"/>
                  <a:pt x="4906067" y="2269864"/>
                </a:cubicBezTo>
                <a:cubicBezTo>
                  <a:pt x="4858536" y="2388692"/>
                  <a:pt x="4914812" y="2291642"/>
                  <a:pt x="4852278" y="2366683"/>
                </a:cubicBezTo>
                <a:cubicBezTo>
                  <a:pt x="4838909" y="2382726"/>
                  <a:pt x="4805484" y="2442253"/>
                  <a:pt x="4798490" y="2452744"/>
                </a:cubicBezTo>
                <a:cubicBezTo>
                  <a:pt x="4768860" y="2497189"/>
                  <a:pt x="4762136" y="2499856"/>
                  <a:pt x="4723187" y="2538805"/>
                </a:cubicBezTo>
                <a:cubicBezTo>
                  <a:pt x="4716015" y="2556734"/>
                  <a:pt x="4711792" y="2576147"/>
                  <a:pt x="4701671" y="2592593"/>
                </a:cubicBezTo>
                <a:cubicBezTo>
                  <a:pt x="4614634" y="2734029"/>
                  <a:pt x="4668152" y="2634970"/>
                  <a:pt x="4604853" y="2710927"/>
                </a:cubicBezTo>
                <a:cubicBezTo>
                  <a:pt x="4596576" y="2720859"/>
                  <a:pt x="4591851" y="2733470"/>
                  <a:pt x="4583337" y="2743200"/>
                </a:cubicBezTo>
                <a:cubicBezTo>
                  <a:pt x="4566640" y="2762282"/>
                  <a:pt x="4544763" y="2776704"/>
                  <a:pt x="4529549" y="2796989"/>
                </a:cubicBezTo>
                <a:cubicBezTo>
                  <a:pt x="4522236" y="2806739"/>
                  <a:pt x="4483628" y="2856558"/>
                  <a:pt x="4475761" y="2872292"/>
                </a:cubicBezTo>
                <a:cubicBezTo>
                  <a:pt x="4470690" y="2882434"/>
                  <a:pt x="4469608" y="2894203"/>
                  <a:pt x="4465003" y="2904565"/>
                </a:cubicBezTo>
                <a:cubicBezTo>
                  <a:pt x="4422587" y="3000000"/>
                  <a:pt x="4445795" y="2937890"/>
                  <a:pt x="4400457" y="3022899"/>
                </a:cubicBezTo>
                <a:cubicBezTo>
                  <a:pt x="4381590" y="3058274"/>
                  <a:pt x="4346669" y="3130476"/>
                  <a:pt x="4346669" y="3130476"/>
                </a:cubicBezTo>
                <a:cubicBezTo>
                  <a:pt x="4319563" y="3256969"/>
                  <a:pt x="4296832" y="3293483"/>
                  <a:pt x="4325154" y="3420932"/>
                </a:cubicBezTo>
                <a:cubicBezTo>
                  <a:pt x="4329690" y="3441343"/>
                  <a:pt x="4346669" y="3456791"/>
                  <a:pt x="4357427" y="3474720"/>
                </a:cubicBezTo>
                <a:cubicBezTo>
                  <a:pt x="4343083" y="3546438"/>
                  <a:pt x="4343851" y="3622929"/>
                  <a:pt x="4314396" y="3689873"/>
                </a:cubicBezTo>
                <a:cubicBezTo>
                  <a:pt x="4301973" y="3718108"/>
                  <a:pt x="4267281" y="3731134"/>
                  <a:pt x="4239093" y="3743662"/>
                </a:cubicBezTo>
                <a:cubicBezTo>
                  <a:pt x="4171470" y="3773717"/>
                  <a:pt x="4105747" y="3777811"/>
                  <a:pt x="4034697" y="3786692"/>
                </a:cubicBezTo>
                <a:cubicBezTo>
                  <a:pt x="3952222" y="3775934"/>
                  <a:pt x="3859841" y="3795058"/>
                  <a:pt x="3787271" y="3754419"/>
                </a:cubicBezTo>
                <a:cubicBezTo>
                  <a:pt x="3773943" y="3746955"/>
                  <a:pt x="3756592" y="3544447"/>
                  <a:pt x="3754998" y="3528509"/>
                </a:cubicBezTo>
                <a:cubicBezTo>
                  <a:pt x="3751412" y="3456791"/>
                  <a:pt x="3750462" y="3384893"/>
                  <a:pt x="3744241" y="3313356"/>
                </a:cubicBezTo>
                <a:cubicBezTo>
                  <a:pt x="3743259" y="3302059"/>
                  <a:pt x="3741501" y="3289101"/>
                  <a:pt x="3733483" y="3281083"/>
                </a:cubicBezTo>
                <a:cubicBezTo>
                  <a:pt x="3725465" y="3273065"/>
                  <a:pt x="3712418" y="3272049"/>
                  <a:pt x="3701210" y="3270325"/>
                </a:cubicBezTo>
                <a:cubicBezTo>
                  <a:pt x="3665592" y="3264845"/>
                  <a:pt x="3629493" y="3263153"/>
                  <a:pt x="3593634" y="3259567"/>
                </a:cubicBezTo>
                <a:cubicBezTo>
                  <a:pt x="3597220" y="3209365"/>
                  <a:pt x="3596117" y="3158605"/>
                  <a:pt x="3604391" y="3108960"/>
                </a:cubicBezTo>
                <a:cubicBezTo>
                  <a:pt x="3607027" y="3093142"/>
                  <a:pt x="3614567" y="3077269"/>
                  <a:pt x="3625907" y="3065930"/>
                </a:cubicBezTo>
                <a:cubicBezTo>
                  <a:pt x="3643517" y="3048320"/>
                  <a:pt x="3718361" y="3029620"/>
                  <a:pt x="3733483" y="3022899"/>
                </a:cubicBezTo>
                <a:cubicBezTo>
                  <a:pt x="3858608" y="2967288"/>
                  <a:pt x="3680329" y="3029861"/>
                  <a:pt x="3798029" y="2990626"/>
                </a:cubicBezTo>
                <a:cubicBezTo>
                  <a:pt x="3862404" y="2926251"/>
                  <a:pt x="3793358" y="2987306"/>
                  <a:pt x="3905606" y="2926080"/>
                </a:cubicBezTo>
                <a:cubicBezTo>
                  <a:pt x="3952248" y="2900639"/>
                  <a:pt x="3943220" y="2892942"/>
                  <a:pt x="3980909" y="2861535"/>
                </a:cubicBezTo>
                <a:cubicBezTo>
                  <a:pt x="3990842" y="2853258"/>
                  <a:pt x="4002424" y="2847191"/>
                  <a:pt x="4013182" y="2840019"/>
                </a:cubicBezTo>
                <a:cubicBezTo>
                  <a:pt x="4054528" y="2777998"/>
                  <a:pt x="4018732" y="2837827"/>
                  <a:pt x="4045455" y="2775473"/>
                </a:cubicBezTo>
                <a:cubicBezTo>
                  <a:pt x="4079207" y="2696718"/>
                  <a:pt x="4057894" y="2768746"/>
                  <a:pt x="4077728" y="2689412"/>
                </a:cubicBezTo>
                <a:cubicBezTo>
                  <a:pt x="4070953" y="2587797"/>
                  <a:pt x="4078682" y="2559912"/>
                  <a:pt x="4056213" y="2485017"/>
                </a:cubicBezTo>
                <a:cubicBezTo>
                  <a:pt x="4049696" y="2463294"/>
                  <a:pt x="4047277" y="2439341"/>
                  <a:pt x="4034697" y="2420471"/>
                </a:cubicBezTo>
                <a:cubicBezTo>
                  <a:pt x="4023414" y="2403546"/>
                  <a:pt x="3967833" y="2373882"/>
                  <a:pt x="3948636" y="2366683"/>
                </a:cubicBezTo>
                <a:cubicBezTo>
                  <a:pt x="3934793" y="2361492"/>
                  <a:pt x="3919449" y="2361116"/>
                  <a:pt x="3905606" y="2355925"/>
                </a:cubicBezTo>
                <a:cubicBezTo>
                  <a:pt x="3890590" y="2350294"/>
                  <a:pt x="3877591" y="2340041"/>
                  <a:pt x="3862575" y="2334410"/>
                </a:cubicBezTo>
                <a:cubicBezTo>
                  <a:pt x="3848731" y="2329219"/>
                  <a:pt x="3833570" y="2328327"/>
                  <a:pt x="3819544" y="2323652"/>
                </a:cubicBezTo>
                <a:cubicBezTo>
                  <a:pt x="3801224" y="2317545"/>
                  <a:pt x="3783837" y="2308917"/>
                  <a:pt x="3765756" y="2302137"/>
                </a:cubicBezTo>
                <a:cubicBezTo>
                  <a:pt x="3755138" y="2298155"/>
                  <a:pt x="3743625" y="2296450"/>
                  <a:pt x="3733483" y="2291379"/>
                </a:cubicBezTo>
                <a:cubicBezTo>
                  <a:pt x="3721919" y="2285597"/>
                  <a:pt x="3712436" y="2276279"/>
                  <a:pt x="3701210" y="2269864"/>
                </a:cubicBezTo>
                <a:cubicBezTo>
                  <a:pt x="3687287" y="2261908"/>
                  <a:pt x="3670838" y="2258194"/>
                  <a:pt x="3658180" y="2248349"/>
                </a:cubicBezTo>
                <a:cubicBezTo>
                  <a:pt x="3638165" y="2232782"/>
                  <a:pt x="3625489" y="2208625"/>
                  <a:pt x="3604391" y="2194560"/>
                </a:cubicBezTo>
                <a:lnTo>
                  <a:pt x="3572118" y="2173045"/>
                </a:lnTo>
                <a:cubicBezTo>
                  <a:pt x="3532673" y="2183803"/>
                  <a:pt x="3492287" y="2191567"/>
                  <a:pt x="3453784" y="2205318"/>
                </a:cubicBezTo>
                <a:cubicBezTo>
                  <a:pt x="3441608" y="2209666"/>
                  <a:pt x="3432861" y="2220642"/>
                  <a:pt x="3421511" y="2226833"/>
                </a:cubicBezTo>
                <a:cubicBezTo>
                  <a:pt x="3393354" y="2242191"/>
                  <a:pt x="3365107" y="2257652"/>
                  <a:pt x="3335450" y="2269864"/>
                </a:cubicBezTo>
                <a:cubicBezTo>
                  <a:pt x="3303994" y="2282817"/>
                  <a:pt x="3270904" y="2291379"/>
                  <a:pt x="3238631" y="2302137"/>
                </a:cubicBezTo>
                <a:cubicBezTo>
                  <a:pt x="3227873" y="2305723"/>
                  <a:pt x="3217696" y="2312677"/>
                  <a:pt x="3206358" y="2312895"/>
                </a:cubicBezTo>
                <a:lnTo>
                  <a:pt x="2646961" y="2323652"/>
                </a:lnTo>
                <a:cubicBezTo>
                  <a:pt x="2632617" y="2330824"/>
                  <a:pt x="2617529" y="2336668"/>
                  <a:pt x="2603930" y="2345167"/>
                </a:cubicBezTo>
                <a:cubicBezTo>
                  <a:pt x="2459235" y="2435601"/>
                  <a:pt x="2692608" y="2305989"/>
                  <a:pt x="2496354" y="2420471"/>
                </a:cubicBezTo>
                <a:cubicBezTo>
                  <a:pt x="2439816" y="2453451"/>
                  <a:pt x="2418352" y="2451071"/>
                  <a:pt x="2367262" y="2495775"/>
                </a:cubicBezTo>
                <a:cubicBezTo>
                  <a:pt x="2329097" y="2529169"/>
                  <a:pt x="2290820" y="2563322"/>
                  <a:pt x="2259686" y="2603351"/>
                </a:cubicBezTo>
                <a:lnTo>
                  <a:pt x="2184382" y="2700170"/>
                </a:lnTo>
                <a:cubicBezTo>
                  <a:pt x="2173450" y="2714381"/>
                  <a:pt x="2164787" y="2730522"/>
                  <a:pt x="2152109" y="2743200"/>
                </a:cubicBezTo>
                <a:lnTo>
                  <a:pt x="2119836" y="2775473"/>
                </a:lnTo>
                <a:cubicBezTo>
                  <a:pt x="2079115" y="2877277"/>
                  <a:pt x="2111283" y="2812481"/>
                  <a:pt x="2001502" y="2947596"/>
                </a:cubicBezTo>
                <a:cubicBezTo>
                  <a:pt x="1987023" y="2965416"/>
                  <a:pt x="1974707" y="2985148"/>
                  <a:pt x="1958471" y="3001384"/>
                </a:cubicBezTo>
                <a:cubicBezTo>
                  <a:pt x="1918788" y="3041068"/>
                  <a:pt x="1886673" y="3077936"/>
                  <a:pt x="1840137" y="3108960"/>
                </a:cubicBezTo>
                <a:cubicBezTo>
                  <a:pt x="1826794" y="3117855"/>
                  <a:pt x="1810450" y="3121580"/>
                  <a:pt x="1797107" y="3130476"/>
                </a:cubicBezTo>
                <a:cubicBezTo>
                  <a:pt x="1767271" y="3150367"/>
                  <a:pt x="1741795" y="3176573"/>
                  <a:pt x="1711046" y="3195022"/>
                </a:cubicBezTo>
                <a:cubicBezTo>
                  <a:pt x="1687628" y="3209073"/>
                  <a:pt x="1660168" y="3215082"/>
                  <a:pt x="1635742" y="3227295"/>
                </a:cubicBezTo>
                <a:cubicBezTo>
                  <a:pt x="1608176" y="3241078"/>
                  <a:pt x="1569996" y="3270725"/>
                  <a:pt x="1538923" y="3281083"/>
                </a:cubicBezTo>
                <a:cubicBezTo>
                  <a:pt x="1521577" y="3286865"/>
                  <a:pt x="1503064" y="3288254"/>
                  <a:pt x="1485135" y="3291840"/>
                </a:cubicBezTo>
                <a:cubicBezTo>
                  <a:pt x="1463620" y="3306184"/>
                  <a:pt x="1444067" y="3324035"/>
                  <a:pt x="1420589" y="3334871"/>
                </a:cubicBezTo>
                <a:cubicBezTo>
                  <a:pt x="1396886" y="3345811"/>
                  <a:pt x="1370237" y="3348709"/>
                  <a:pt x="1345286" y="3356386"/>
                </a:cubicBezTo>
                <a:cubicBezTo>
                  <a:pt x="1259080" y="3382911"/>
                  <a:pt x="1288733" y="3380921"/>
                  <a:pt x="1183921" y="3399417"/>
                </a:cubicBezTo>
                <a:cubicBezTo>
                  <a:pt x="1155451" y="3404441"/>
                  <a:pt x="1126416" y="3405666"/>
                  <a:pt x="1097860" y="3410175"/>
                </a:cubicBezTo>
                <a:cubicBezTo>
                  <a:pt x="870751" y="3446034"/>
                  <a:pt x="1081598" y="3420349"/>
                  <a:pt x="882707" y="3442447"/>
                </a:cubicBezTo>
                <a:cubicBezTo>
                  <a:pt x="795501" y="3436218"/>
                  <a:pt x="743937" y="3465582"/>
                  <a:pt x="699827" y="3399417"/>
                </a:cubicBezTo>
                <a:cubicBezTo>
                  <a:pt x="686484" y="3379402"/>
                  <a:pt x="678312" y="3356386"/>
                  <a:pt x="667554" y="3334871"/>
                </a:cubicBezTo>
                <a:cubicBezTo>
                  <a:pt x="660382" y="3299012"/>
                  <a:pt x="651463" y="3263459"/>
                  <a:pt x="646038" y="3227295"/>
                </a:cubicBezTo>
                <a:cubicBezTo>
                  <a:pt x="632849" y="3139365"/>
                  <a:pt x="628499" y="3046048"/>
                  <a:pt x="646038" y="2958353"/>
                </a:cubicBezTo>
                <a:cubicBezTo>
                  <a:pt x="650139" y="2937850"/>
                  <a:pt x="664542" y="2920301"/>
                  <a:pt x="678311" y="2904565"/>
                </a:cubicBezTo>
                <a:cubicBezTo>
                  <a:pt x="690118" y="2891072"/>
                  <a:pt x="706752" y="2882713"/>
                  <a:pt x="721342" y="2872292"/>
                </a:cubicBezTo>
                <a:cubicBezTo>
                  <a:pt x="749848" y="2851931"/>
                  <a:pt x="763274" y="2844094"/>
                  <a:pt x="796646" y="2829262"/>
                </a:cubicBezTo>
                <a:cubicBezTo>
                  <a:pt x="814292" y="2821419"/>
                  <a:pt x="833875" y="2817681"/>
                  <a:pt x="850434" y="2807746"/>
                </a:cubicBezTo>
                <a:cubicBezTo>
                  <a:pt x="1036407" y="2696161"/>
                  <a:pt x="722338" y="2845554"/>
                  <a:pt x="1001041" y="2721685"/>
                </a:cubicBezTo>
                <a:cubicBezTo>
                  <a:pt x="1087308" y="2635418"/>
                  <a:pt x="1042075" y="2673619"/>
                  <a:pt x="1183921" y="2581836"/>
                </a:cubicBezTo>
                <a:cubicBezTo>
                  <a:pt x="1201476" y="2570477"/>
                  <a:pt x="1222924" y="2564348"/>
                  <a:pt x="1237709" y="2549563"/>
                </a:cubicBezTo>
                <a:cubicBezTo>
                  <a:pt x="1329562" y="2457710"/>
                  <a:pt x="1227689" y="2562180"/>
                  <a:pt x="1334528" y="2441986"/>
                </a:cubicBezTo>
                <a:cubicBezTo>
                  <a:pt x="1344635" y="2430615"/>
                  <a:pt x="1357673" y="2421884"/>
                  <a:pt x="1366801" y="2409713"/>
                </a:cubicBezTo>
                <a:cubicBezTo>
                  <a:pt x="1369471" y="2406153"/>
                  <a:pt x="1421572" y="2313729"/>
                  <a:pt x="1452862" y="2291379"/>
                </a:cubicBezTo>
                <a:cubicBezTo>
                  <a:pt x="1469876" y="2279226"/>
                  <a:pt x="1489062" y="2270413"/>
                  <a:pt x="1506650" y="2259106"/>
                </a:cubicBezTo>
                <a:cubicBezTo>
                  <a:pt x="1599864" y="2199183"/>
                  <a:pt x="1603043" y="2183031"/>
                  <a:pt x="1711046" y="2151530"/>
                </a:cubicBezTo>
                <a:cubicBezTo>
                  <a:pt x="1900221" y="2096355"/>
                  <a:pt x="2046807" y="2109249"/>
                  <a:pt x="2259686" y="2097742"/>
                </a:cubicBezTo>
                <a:cubicBezTo>
                  <a:pt x="2282977" y="2088425"/>
                  <a:pt x="2333893" y="2069785"/>
                  <a:pt x="2356504" y="2054711"/>
                </a:cubicBezTo>
                <a:cubicBezTo>
                  <a:pt x="2386341" y="2034820"/>
                  <a:pt x="2408547" y="2001505"/>
                  <a:pt x="2442566" y="1990165"/>
                </a:cubicBezTo>
                <a:cubicBezTo>
                  <a:pt x="2467256" y="1981934"/>
                  <a:pt x="2508420" y="1968914"/>
                  <a:pt x="2528627" y="1957892"/>
                </a:cubicBezTo>
                <a:cubicBezTo>
                  <a:pt x="2570482" y="1935062"/>
                  <a:pt x="2598563" y="1909475"/>
                  <a:pt x="2636203" y="1882589"/>
                </a:cubicBezTo>
                <a:cubicBezTo>
                  <a:pt x="2646724" y="1875074"/>
                  <a:pt x="2657718" y="1868245"/>
                  <a:pt x="2668476" y="1861073"/>
                </a:cubicBezTo>
                <a:cubicBezTo>
                  <a:pt x="2672062" y="1850315"/>
                  <a:pt x="2679234" y="1840140"/>
                  <a:pt x="2679234" y="1828800"/>
                </a:cubicBezTo>
                <a:cubicBezTo>
                  <a:pt x="2679234" y="1801949"/>
                  <a:pt x="2669218" y="1762214"/>
                  <a:pt x="2646961" y="1742739"/>
                </a:cubicBezTo>
                <a:cubicBezTo>
                  <a:pt x="2627501" y="1725711"/>
                  <a:pt x="2603599" y="1714538"/>
                  <a:pt x="2582415" y="1699709"/>
                </a:cubicBezTo>
                <a:cubicBezTo>
                  <a:pt x="2567726" y="1689427"/>
                  <a:pt x="2555094" y="1676077"/>
                  <a:pt x="2539384" y="1667436"/>
                </a:cubicBezTo>
                <a:cubicBezTo>
                  <a:pt x="2483178" y="1636523"/>
                  <a:pt x="2428116" y="1601660"/>
                  <a:pt x="2367262" y="1581375"/>
                </a:cubicBezTo>
                <a:cubicBezTo>
                  <a:pt x="2357394" y="1578086"/>
                  <a:pt x="2242272" y="1541818"/>
                  <a:pt x="2216655" y="1527586"/>
                </a:cubicBezTo>
                <a:cubicBezTo>
                  <a:pt x="2159244" y="1495691"/>
                  <a:pt x="2130363" y="1434978"/>
                  <a:pt x="2066048" y="1409252"/>
                </a:cubicBezTo>
                <a:cubicBezTo>
                  <a:pt x="2048119" y="1402080"/>
                  <a:pt x="2029532" y="1396373"/>
                  <a:pt x="2012260" y="1387737"/>
                </a:cubicBezTo>
                <a:cubicBezTo>
                  <a:pt x="2000696" y="1381955"/>
                  <a:pt x="1991871" y="1371315"/>
                  <a:pt x="1979987" y="1366222"/>
                </a:cubicBezTo>
                <a:cubicBezTo>
                  <a:pt x="1966397" y="1360398"/>
                  <a:pt x="1951300" y="1359050"/>
                  <a:pt x="1936956" y="1355464"/>
                </a:cubicBezTo>
                <a:cubicBezTo>
                  <a:pt x="1904683" y="1330363"/>
                  <a:pt x="1875196" y="1301196"/>
                  <a:pt x="1840137" y="1280160"/>
                </a:cubicBezTo>
                <a:cubicBezTo>
                  <a:pt x="1822208" y="1269402"/>
                  <a:pt x="1803989" y="1259113"/>
                  <a:pt x="1786349" y="1247887"/>
                </a:cubicBezTo>
                <a:cubicBezTo>
                  <a:pt x="1764533" y="1234004"/>
                  <a:pt x="1743976" y="1218161"/>
                  <a:pt x="1721803" y="1204857"/>
                </a:cubicBezTo>
                <a:cubicBezTo>
                  <a:pt x="1640815" y="1156265"/>
                  <a:pt x="1574074" y="1124640"/>
                  <a:pt x="1485135" y="1086523"/>
                </a:cubicBezTo>
                <a:cubicBezTo>
                  <a:pt x="1463896" y="1077421"/>
                  <a:pt x="1364437" y="1040892"/>
                  <a:pt x="1334528" y="1032735"/>
                </a:cubicBezTo>
                <a:cubicBezTo>
                  <a:pt x="1316888" y="1027924"/>
                  <a:pt x="1298729" y="1025248"/>
                  <a:pt x="1280740" y="1021977"/>
                </a:cubicBezTo>
                <a:cubicBezTo>
                  <a:pt x="1212490" y="1009567"/>
                  <a:pt x="1204951" y="1009814"/>
                  <a:pt x="1130133" y="1000462"/>
                </a:cubicBezTo>
                <a:cubicBezTo>
                  <a:pt x="1094274" y="1007634"/>
                  <a:pt x="1056995" y="1009678"/>
                  <a:pt x="1022556" y="1021977"/>
                </a:cubicBezTo>
                <a:cubicBezTo>
                  <a:pt x="1000410" y="1029886"/>
                  <a:pt x="933982" y="1097544"/>
                  <a:pt x="925737" y="1108038"/>
                </a:cubicBezTo>
                <a:cubicBezTo>
                  <a:pt x="901773" y="1138537"/>
                  <a:pt x="861191" y="1204857"/>
                  <a:pt x="861191" y="1204857"/>
                </a:cubicBezTo>
                <a:cubicBezTo>
                  <a:pt x="868363" y="1222786"/>
                  <a:pt x="865754" y="1249398"/>
                  <a:pt x="882707" y="1258645"/>
                </a:cubicBezTo>
                <a:cubicBezTo>
                  <a:pt x="911214" y="1274194"/>
                  <a:pt x="947886" y="1262101"/>
                  <a:pt x="979526" y="1269403"/>
                </a:cubicBezTo>
                <a:cubicBezTo>
                  <a:pt x="995152" y="1273009"/>
                  <a:pt x="1008213" y="1283746"/>
                  <a:pt x="1022556" y="1290918"/>
                </a:cubicBezTo>
                <a:cubicBezTo>
                  <a:pt x="1033314" y="1308847"/>
                  <a:pt x="1056565" y="1323869"/>
                  <a:pt x="1054829" y="1344706"/>
                </a:cubicBezTo>
                <a:cubicBezTo>
                  <a:pt x="1048978" y="1414914"/>
                  <a:pt x="1042917" y="1492446"/>
                  <a:pt x="1001041" y="1549102"/>
                </a:cubicBezTo>
                <a:cubicBezTo>
                  <a:pt x="979998" y="1577572"/>
                  <a:pt x="854780" y="1594994"/>
                  <a:pt x="807403" y="1602890"/>
                </a:cubicBezTo>
                <a:cubicBezTo>
                  <a:pt x="760787" y="1581375"/>
                  <a:pt x="711410" y="1565039"/>
                  <a:pt x="667554" y="1538344"/>
                </a:cubicBezTo>
                <a:cubicBezTo>
                  <a:pt x="628328" y="1514467"/>
                  <a:pt x="559977" y="1452283"/>
                  <a:pt x="559977" y="1452283"/>
                </a:cubicBezTo>
                <a:cubicBezTo>
                  <a:pt x="550551" y="1436574"/>
                  <a:pt x="528875" y="1390590"/>
                  <a:pt x="506189" y="1376979"/>
                </a:cubicBezTo>
                <a:cubicBezTo>
                  <a:pt x="496465" y="1371145"/>
                  <a:pt x="484674" y="1369808"/>
                  <a:pt x="473916" y="1366222"/>
                </a:cubicBezTo>
                <a:cubicBezTo>
                  <a:pt x="423714" y="1369808"/>
                  <a:pt x="373389" y="1371971"/>
                  <a:pt x="323309" y="1376979"/>
                </a:cubicBezTo>
                <a:cubicBezTo>
                  <a:pt x="301605" y="1379149"/>
                  <a:pt x="280575" y="1387737"/>
                  <a:pt x="258763" y="1387737"/>
                </a:cubicBezTo>
                <a:cubicBezTo>
                  <a:pt x="229853" y="1387737"/>
                  <a:pt x="201389" y="1380565"/>
                  <a:pt x="172702" y="1376979"/>
                </a:cubicBezTo>
                <a:cubicBezTo>
                  <a:pt x="151187" y="1362636"/>
                  <a:pt x="126440" y="1352233"/>
                  <a:pt x="108156" y="1333949"/>
                </a:cubicBezTo>
                <a:cubicBezTo>
                  <a:pt x="93371" y="1319164"/>
                  <a:pt x="88945" y="1296487"/>
                  <a:pt x="75883" y="1280160"/>
                </a:cubicBezTo>
                <a:cubicBezTo>
                  <a:pt x="60043" y="1260360"/>
                  <a:pt x="40024" y="1244301"/>
                  <a:pt x="22095" y="1226372"/>
                </a:cubicBezTo>
                <a:cubicBezTo>
                  <a:pt x="14923" y="1201271"/>
                  <a:pt x="-3491" y="1176855"/>
                  <a:pt x="580" y="1151069"/>
                </a:cubicBezTo>
                <a:cubicBezTo>
                  <a:pt x="7850" y="1105023"/>
                  <a:pt x="27273" y="1059910"/>
                  <a:pt x="54368" y="1021977"/>
                </a:cubicBezTo>
                <a:cubicBezTo>
                  <a:pt x="65592" y="1006263"/>
                  <a:pt x="89305" y="1004651"/>
                  <a:pt x="108156" y="1000462"/>
                </a:cubicBezTo>
                <a:cubicBezTo>
                  <a:pt x="154198" y="990230"/>
                  <a:pt x="201559" y="987143"/>
                  <a:pt x="248006" y="978946"/>
                </a:cubicBezTo>
                <a:cubicBezTo>
                  <a:pt x="262566" y="976377"/>
                  <a:pt x="276693" y="971775"/>
                  <a:pt x="291036" y="968189"/>
                </a:cubicBezTo>
                <a:cubicBezTo>
                  <a:pt x="343766" y="941824"/>
                  <a:pt x="357098" y="939969"/>
                  <a:pt x="398613" y="903643"/>
                </a:cubicBezTo>
                <a:cubicBezTo>
                  <a:pt x="413879" y="890285"/>
                  <a:pt x="430391" y="877490"/>
                  <a:pt x="441643" y="860612"/>
                </a:cubicBezTo>
                <a:cubicBezTo>
                  <a:pt x="459434" y="833926"/>
                  <a:pt x="484674" y="774551"/>
                  <a:pt x="484674" y="774551"/>
                </a:cubicBezTo>
                <a:cubicBezTo>
                  <a:pt x="512125" y="417683"/>
                  <a:pt x="463042" y="466419"/>
                  <a:pt x="549220" y="279699"/>
                </a:cubicBezTo>
                <a:cubicBezTo>
                  <a:pt x="559300" y="257858"/>
                  <a:pt x="567698" y="234860"/>
                  <a:pt x="581493" y="215153"/>
                </a:cubicBezTo>
                <a:cubicBezTo>
                  <a:pt x="593125" y="198535"/>
                  <a:pt x="610180" y="186466"/>
                  <a:pt x="624523" y="172123"/>
                </a:cubicBezTo>
                <a:cubicBezTo>
                  <a:pt x="971753" y="412513"/>
                  <a:pt x="551392" y="98985"/>
                  <a:pt x="882707" y="430306"/>
                </a:cubicBezTo>
                <a:lnTo>
                  <a:pt x="936495" y="484095"/>
                </a:lnTo>
                <a:cubicBezTo>
                  <a:pt x="989788" y="481672"/>
                  <a:pt x="1157413" y="495620"/>
                  <a:pt x="1237709" y="451822"/>
                </a:cubicBezTo>
                <a:cubicBezTo>
                  <a:pt x="1310783" y="411963"/>
                  <a:pt x="1273593" y="415936"/>
                  <a:pt x="1323770" y="365760"/>
                </a:cubicBezTo>
                <a:cubicBezTo>
                  <a:pt x="1347147" y="342383"/>
                  <a:pt x="1376734" y="325585"/>
                  <a:pt x="1399074" y="301215"/>
                </a:cubicBezTo>
                <a:cubicBezTo>
                  <a:pt x="1416547" y="282154"/>
                  <a:pt x="1424925" y="255996"/>
                  <a:pt x="1442104" y="236669"/>
                </a:cubicBezTo>
                <a:cubicBezTo>
                  <a:pt x="1454016" y="223268"/>
                  <a:pt x="1472457" y="217074"/>
                  <a:pt x="1485135" y="204396"/>
                </a:cubicBezTo>
                <a:cubicBezTo>
                  <a:pt x="1497813" y="191718"/>
                  <a:pt x="1503197" y="172297"/>
                  <a:pt x="1517408" y="161365"/>
                </a:cubicBezTo>
                <a:cubicBezTo>
                  <a:pt x="1550554" y="135868"/>
                  <a:pt x="1589808" y="119432"/>
                  <a:pt x="1624984" y="96819"/>
                </a:cubicBezTo>
                <a:cubicBezTo>
                  <a:pt x="1694803" y="51935"/>
                  <a:pt x="1638285" y="71978"/>
                  <a:pt x="1711046" y="53789"/>
                </a:cubicBezTo>
                <a:cubicBezTo>
                  <a:pt x="1725389" y="46617"/>
                  <a:pt x="1738395" y="28913"/>
                  <a:pt x="1754076" y="32273"/>
                </a:cubicBezTo>
                <a:cubicBezTo>
                  <a:pt x="1807729" y="43770"/>
                  <a:pt x="1869766" y="83700"/>
                  <a:pt x="1904683" y="129092"/>
                </a:cubicBezTo>
                <a:cubicBezTo>
                  <a:pt x="1928332" y="159836"/>
                  <a:pt x="1969229" y="225911"/>
                  <a:pt x="1969229" y="225911"/>
                </a:cubicBezTo>
                <a:cubicBezTo>
                  <a:pt x="1976037" y="273568"/>
                  <a:pt x="1990207" y="318561"/>
                  <a:pt x="1969229" y="365760"/>
                </a:cubicBezTo>
                <a:cubicBezTo>
                  <a:pt x="1963050" y="379662"/>
                  <a:pt x="1947063" y="386662"/>
                  <a:pt x="1936956" y="398033"/>
                </a:cubicBezTo>
                <a:cubicBezTo>
                  <a:pt x="1918349" y="418965"/>
                  <a:pt x="1899229" y="439635"/>
                  <a:pt x="1883168" y="462579"/>
                </a:cubicBezTo>
                <a:cubicBezTo>
                  <a:pt x="1822386" y="549411"/>
                  <a:pt x="1894959" y="472306"/>
                  <a:pt x="1840137" y="527125"/>
                </a:cubicBezTo>
                <a:cubicBezTo>
                  <a:pt x="1847309" y="555812"/>
                  <a:pt x="1848429" y="586738"/>
                  <a:pt x="1861653" y="613186"/>
                </a:cubicBezTo>
                <a:cubicBezTo>
                  <a:pt x="1867435" y="624750"/>
                  <a:pt x="1882624" y="628423"/>
                  <a:pt x="1893926" y="634702"/>
                </a:cubicBezTo>
                <a:cubicBezTo>
                  <a:pt x="1914953" y="646384"/>
                  <a:pt x="1937354" y="655457"/>
                  <a:pt x="1958471" y="666975"/>
                </a:cubicBezTo>
                <a:cubicBezTo>
                  <a:pt x="1976827" y="676987"/>
                  <a:pt x="1993558" y="689896"/>
                  <a:pt x="2012260" y="699247"/>
                </a:cubicBezTo>
                <a:cubicBezTo>
                  <a:pt x="2022403" y="704318"/>
                  <a:pt x="2034391" y="704934"/>
                  <a:pt x="2044533" y="710005"/>
                </a:cubicBezTo>
                <a:cubicBezTo>
                  <a:pt x="2056097" y="715787"/>
                  <a:pt x="2064655" y="727102"/>
                  <a:pt x="2076806" y="731520"/>
                </a:cubicBezTo>
                <a:cubicBezTo>
                  <a:pt x="2122176" y="748018"/>
                  <a:pt x="2179324" y="755779"/>
                  <a:pt x="2227413" y="763793"/>
                </a:cubicBezTo>
                <a:cubicBezTo>
                  <a:pt x="2267092" y="803473"/>
                  <a:pt x="2343917" y="875899"/>
                  <a:pt x="2378020" y="925158"/>
                </a:cubicBezTo>
                <a:cubicBezTo>
                  <a:pt x="2391712" y="944936"/>
                  <a:pt x="2396950" y="969689"/>
                  <a:pt x="2410293" y="989704"/>
                </a:cubicBezTo>
                <a:cubicBezTo>
                  <a:pt x="2418732" y="1002363"/>
                  <a:pt x="2433438" y="1009806"/>
                  <a:pt x="2442566" y="1021977"/>
                </a:cubicBezTo>
                <a:cubicBezTo>
                  <a:pt x="2487200" y="1081489"/>
                  <a:pt x="2464845" y="1090619"/>
                  <a:pt x="2539384" y="1140311"/>
                </a:cubicBezTo>
                <a:cubicBezTo>
                  <a:pt x="2550142" y="1147483"/>
                  <a:pt x="2561136" y="1154311"/>
                  <a:pt x="2571657" y="1161826"/>
                </a:cubicBezTo>
                <a:cubicBezTo>
                  <a:pt x="2586247" y="1172247"/>
                  <a:pt x="2599484" y="1184596"/>
                  <a:pt x="2614688" y="1194099"/>
                </a:cubicBezTo>
                <a:cubicBezTo>
                  <a:pt x="2628287" y="1202598"/>
                  <a:pt x="2643640" y="1207936"/>
                  <a:pt x="2657718" y="1215615"/>
                </a:cubicBezTo>
                <a:cubicBezTo>
                  <a:pt x="2808844" y="1298048"/>
                  <a:pt x="2661454" y="1222861"/>
                  <a:pt x="2797568" y="1290918"/>
                </a:cubicBezTo>
                <a:cubicBezTo>
                  <a:pt x="2808326" y="1305262"/>
                  <a:pt x="2816067" y="1322471"/>
                  <a:pt x="2829841" y="1333949"/>
                </a:cubicBezTo>
                <a:cubicBezTo>
                  <a:pt x="2859638" y="1358780"/>
                  <a:pt x="2892509" y="1380106"/>
                  <a:pt x="2926660" y="1398495"/>
                </a:cubicBezTo>
                <a:cubicBezTo>
                  <a:pt x="2939678" y="1405504"/>
                  <a:pt x="2955529" y="1405004"/>
                  <a:pt x="2969690" y="1409252"/>
                </a:cubicBezTo>
                <a:cubicBezTo>
                  <a:pt x="3081870" y="1442905"/>
                  <a:pt x="2987600" y="1425585"/>
                  <a:pt x="3131055" y="1441525"/>
                </a:cubicBezTo>
                <a:cubicBezTo>
                  <a:pt x="3195962" y="1428543"/>
                  <a:pt x="3184843" y="1432560"/>
                  <a:pt x="3195601" y="1430767"/>
                </a:cubicBez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B76D192A-BDA0-2D5C-D971-AE2F53946996}"/>
              </a:ext>
            </a:extLst>
          </p:cNvPr>
          <p:cNvSpPr txBox="1"/>
          <p:nvPr/>
        </p:nvSpPr>
        <p:spPr>
          <a:xfrm>
            <a:off x="9370202" y="5710735"/>
            <a:ext cx="2821798" cy="400110"/>
          </a:xfrm>
          <a:prstGeom prst="rect">
            <a:avLst/>
          </a:prstGeom>
          <a:noFill/>
        </p:spPr>
        <p:txBody>
          <a:bodyPr wrap="none" rtlCol="0">
            <a:spAutoFit/>
          </a:bodyPr>
          <a:lstStyle/>
          <a:p>
            <a:pPr algn="l"/>
            <a:r>
              <a:rPr lang="en-GB" sz="2000" dirty="0">
                <a:solidFill>
                  <a:srgbClr val="0070C0"/>
                </a:solidFill>
              </a:rPr>
              <a:t>All possible connectomes</a:t>
            </a:r>
          </a:p>
        </p:txBody>
      </p:sp>
      <p:sp>
        <p:nvSpPr>
          <p:cNvPr id="6" name="Freeform: Shape 5">
            <a:extLst>
              <a:ext uri="{FF2B5EF4-FFF2-40B4-BE49-F238E27FC236}">
                <a16:creationId xmlns:a16="http://schemas.microsoft.com/office/drawing/2014/main" id="{62311FC3-AEF6-14F6-BC2B-AAF947A47668}"/>
              </a:ext>
            </a:extLst>
          </p:cNvPr>
          <p:cNvSpPr/>
          <p:nvPr/>
        </p:nvSpPr>
        <p:spPr>
          <a:xfrm>
            <a:off x="7379746" y="1764254"/>
            <a:ext cx="3715746" cy="3765177"/>
          </a:xfrm>
          <a:custGeom>
            <a:avLst/>
            <a:gdLst>
              <a:gd name="csX0" fmla="*/ 3022899 w 3715746"/>
              <a:gd name="csY0" fmla="*/ 21515 h 3765177"/>
              <a:gd name="csX1" fmla="*/ 3022899 w 3715746"/>
              <a:gd name="csY1" fmla="*/ 21515 h 3765177"/>
              <a:gd name="csX2" fmla="*/ 2915322 w 3715746"/>
              <a:gd name="csY2" fmla="*/ 107577 h 3765177"/>
              <a:gd name="csX3" fmla="*/ 2904565 w 3715746"/>
              <a:gd name="csY3" fmla="*/ 139850 h 3765177"/>
              <a:gd name="csX4" fmla="*/ 2883049 w 3715746"/>
              <a:gd name="csY4" fmla="*/ 182880 h 3765177"/>
              <a:gd name="csX5" fmla="*/ 2861534 w 3715746"/>
              <a:gd name="csY5" fmla="*/ 290457 h 3765177"/>
              <a:gd name="csX6" fmla="*/ 2850776 w 3715746"/>
              <a:gd name="csY6" fmla="*/ 344245 h 3765177"/>
              <a:gd name="csX7" fmla="*/ 2840019 w 3715746"/>
              <a:gd name="csY7" fmla="*/ 451821 h 3765177"/>
              <a:gd name="csX8" fmla="*/ 2829261 w 3715746"/>
              <a:gd name="csY8" fmla="*/ 484094 h 3765177"/>
              <a:gd name="csX9" fmla="*/ 2818503 w 3715746"/>
              <a:gd name="csY9" fmla="*/ 548640 h 3765177"/>
              <a:gd name="csX10" fmla="*/ 2807746 w 3715746"/>
              <a:gd name="csY10" fmla="*/ 656217 h 3765177"/>
              <a:gd name="csX11" fmla="*/ 2775473 w 3715746"/>
              <a:gd name="csY11" fmla="*/ 817581 h 3765177"/>
              <a:gd name="csX12" fmla="*/ 2743200 w 3715746"/>
              <a:gd name="csY12" fmla="*/ 914400 h 3765177"/>
              <a:gd name="csX13" fmla="*/ 2721685 w 3715746"/>
              <a:gd name="csY13" fmla="*/ 1032734 h 3765177"/>
              <a:gd name="csX14" fmla="*/ 2700169 w 3715746"/>
              <a:gd name="csY14" fmla="*/ 1075765 h 3765177"/>
              <a:gd name="csX15" fmla="*/ 2689412 w 3715746"/>
              <a:gd name="csY15" fmla="*/ 1129553 h 3765177"/>
              <a:gd name="csX16" fmla="*/ 2678654 w 3715746"/>
              <a:gd name="csY16" fmla="*/ 1161826 h 3765177"/>
              <a:gd name="csX17" fmla="*/ 2667896 w 3715746"/>
              <a:gd name="csY17" fmla="*/ 1215614 h 3765177"/>
              <a:gd name="csX18" fmla="*/ 2635623 w 3715746"/>
              <a:gd name="csY18" fmla="*/ 1269402 h 3765177"/>
              <a:gd name="csX19" fmla="*/ 2592593 w 3715746"/>
              <a:gd name="csY19" fmla="*/ 1355464 h 3765177"/>
              <a:gd name="csX20" fmla="*/ 2581835 w 3715746"/>
              <a:gd name="csY20" fmla="*/ 1398494 h 3765177"/>
              <a:gd name="csX21" fmla="*/ 2452743 w 3715746"/>
              <a:gd name="csY21" fmla="*/ 1549101 h 3765177"/>
              <a:gd name="csX22" fmla="*/ 2398955 w 3715746"/>
              <a:gd name="csY22" fmla="*/ 1613647 h 3765177"/>
              <a:gd name="csX23" fmla="*/ 2162287 w 3715746"/>
              <a:gd name="csY23" fmla="*/ 1742739 h 3765177"/>
              <a:gd name="csX24" fmla="*/ 2097741 w 3715746"/>
              <a:gd name="csY24" fmla="*/ 1764254 h 3765177"/>
              <a:gd name="csX25" fmla="*/ 2054710 w 3715746"/>
              <a:gd name="csY25" fmla="*/ 1785770 h 3765177"/>
              <a:gd name="csX26" fmla="*/ 1979407 w 3715746"/>
              <a:gd name="csY26" fmla="*/ 1818042 h 3765177"/>
              <a:gd name="csX27" fmla="*/ 1893346 w 3715746"/>
              <a:gd name="csY27" fmla="*/ 1861073 h 3765177"/>
              <a:gd name="csX28" fmla="*/ 1807285 w 3715746"/>
              <a:gd name="csY28" fmla="*/ 1871831 h 3765177"/>
              <a:gd name="csX29" fmla="*/ 1678193 w 3715746"/>
              <a:gd name="csY29" fmla="*/ 1914861 h 3765177"/>
              <a:gd name="csX30" fmla="*/ 1441525 w 3715746"/>
              <a:gd name="csY30" fmla="*/ 2000922 h 3765177"/>
              <a:gd name="csX31" fmla="*/ 1344706 w 3715746"/>
              <a:gd name="csY31" fmla="*/ 2043953 h 3765177"/>
              <a:gd name="csX32" fmla="*/ 1301675 w 3715746"/>
              <a:gd name="csY32" fmla="*/ 2065468 h 3765177"/>
              <a:gd name="csX33" fmla="*/ 1226372 w 3715746"/>
              <a:gd name="csY33" fmla="*/ 2086984 h 3765177"/>
              <a:gd name="csX34" fmla="*/ 1086522 w 3715746"/>
              <a:gd name="csY34" fmla="*/ 2140772 h 3765177"/>
              <a:gd name="csX35" fmla="*/ 892885 w 3715746"/>
              <a:gd name="csY35" fmla="*/ 2205318 h 3765177"/>
              <a:gd name="csX36" fmla="*/ 666974 w 3715746"/>
              <a:gd name="csY36" fmla="*/ 2291379 h 3765177"/>
              <a:gd name="csX37" fmla="*/ 527125 w 3715746"/>
              <a:gd name="csY37" fmla="*/ 2388198 h 3765177"/>
              <a:gd name="csX38" fmla="*/ 441063 w 3715746"/>
              <a:gd name="csY38" fmla="*/ 2452744 h 3765177"/>
              <a:gd name="csX39" fmla="*/ 333487 w 3715746"/>
              <a:gd name="csY39" fmla="*/ 2517290 h 3765177"/>
              <a:gd name="csX40" fmla="*/ 258183 w 3715746"/>
              <a:gd name="csY40" fmla="*/ 2603351 h 3765177"/>
              <a:gd name="csX41" fmla="*/ 225910 w 3715746"/>
              <a:gd name="csY41" fmla="*/ 2635624 h 3765177"/>
              <a:gd name="csX42" fmla="*/ 172122 w 3715746"/>
              <a:gd name="csY42" fmla="*/ 2710927 h 3765177"/>
              <a:gd name="csX43" fmla="*/ 118334 w 3715746"/>
              <a:gd name="csY43" fmla="*/ 2818504 h 3765177"/>
              <a:gd name="csX44" fmla="*/ 96819 w 3715746"/>
              <a:gd name="csY44" fmla="*/ 2861534 h 3765177"/>
              <a:gd name="csX45" fmla="*/ 75303 w 3715746"/>
              <a:gd name="csY45" fmla="*/ 2926080 h 3765177"/>
              <a:gd name="csX46" fmla="*/ 43030 w 3715746"/>
              <a:gd name="csY46" fmla="*/ 3012141 h 3765177"/>
              <a:gd name="csX47" fmla="*/ 10758 w 3715746"/>
              <a:gd name="csY47" fmla="*/ 3108960 h 3765177"/>
              <a:gd name="csX48" fmla="*/ 0 w 3715746"/>
              <a:gd name="csY48" fmla="*/ 3205779 h 3765177"/>
              <a:gd name="csX49" fmla="*/ 10758 w 3715746"/>
              <a:gd name="csY49" fmla="*/ 3496235 h 3765177"/>
              <a:gd name="csX50" fmla="*/ 21515 w 3715746"/>
              <a:gd name="csY50" fmla="*/ 3550024 h 3765177"/>
              <a:gd name="csX51" fmla="*/ 107576 w 3715746"/>
              <a:gd name="csY51" fmla="*/ 3689873 h 3765177"/>
              <a:gd name="csX52" fmla="*/ 139849 w 3715746"/>
              <a:gd name="csY52" fmla="*/ 3722146 h 3765177"/>
              <a:gd name="csX53" fmla="*/ 236668 w 3715746"/>
              <a:gd name="csY53" fmla="*/ 3743661 h 3765177"/>
              <a:gd name="csX54" fmla="*/ 355002 w 3715746"/>
              <a:gd name="csY54" fmla="*/ 3765177 h 3765177"/>
              <a:gd name="csX55" fmla="*/ 753035 w 3715746"/>
              <a:gd name="csY55" fmla="*/ 3754419 h 3765177"/>
              <a:gd name="csX56" fmla="*/ 839096 w 3715746"/>
              <a:gd name="csY56" fmla="*/ 3722146 h 3765177"/>
              <a:gd name="csX57" fmla="*/ 1000461 w 3715746"/>
              <a:gd name="csY57" fmla="*/ 3657600 h 3765177"/>
              <a:gd name="csX58" fmla="*/ 1108038 w 3715746"/>
              <a:gd name="csY58" fmla="*/ 3593054 h 3765177"/>
              <a:gd name="csX59" fmla="*/ 1430767 w 3715746"/>
              <a:gd name="csY59" fmla="*/ 3453205 h 3765177"/>
              <a:gd name="csX60" fmla="*/ 1516828 w 3715746"/>
              <a:gd name="csY60" fmla="*/ 3420932 h 3765177"/>
              <a:gd name="csX61" fmla="*/ 1624405 w 3715746"/>
              <a:gd name="csY61" fmla="*/ 3388659 h 3765177"/>
              <a:gd name="csX62" fmla="*/ 1753496 w 3715746"/>
              <a:gd name="csY62" fmla="*/ 3324113 h 3765177"/>
              <a:gd name="csX63" fmla="*/ 1839558 w 3715746"/>
              <a:gd name="csY63" fmla="*/ 3270325 h 3765177"/>
              <a:gd name="csX64" fmla="*/ 1957892 w 3715746"/>
              <a:gd name="csY64" fmla="*/ 3151991 h 3765177"/>
              <a:gd name="csX65" fmla="*/ 2054710 w 3715746"/>
              <a:gd name="csY65" fmla="*/ 3065930 h 3765177"/>
              <a:gd name="csX66" fmla="*/ 2097741 w 3715746"/>
              <a:gd name="csY66" fmla="*/ 3012141 h 3765177"/>
              <a:gd name="csX67" fmla="*/ 2130014 w 3715746"/>
              <a:gd name="csY67" fmla="*/ 2979868 h 3765177"/>
              <a:gd name="csX68" fmla="*/ 2205318 w 3715746"/>
              <a:gd name="csY68" fmla="*/ 2872292 h 3765177"/>
              <a:gd name="csX69" fmla="*/ 2248348 w 3715746"/>
              <a:gd name="csY69" fmla="*/ 2818504 h 3765177"/>
              <a:gd name="csX70" fmla="*/ 2355925 w 3715746"/>
              <a:gd name="csY70" fmla="*/ 2764715 h 3765177"/>
              <a:gd name="csX71" fmla="*/ 2592593 w 3715746"/>
              <a:gd name="csY71" fmla="*/ 2678654 h 3765177"/>
              <a:gd name="csX72" fmla="*/ 2657139 w 3715746"/>
              <a:gd name="csY72" fmla="*/ 2646381 h 3765177"/>
              <a:gd name="csX73" fmla="*/ 2764715 w 3715746"/>
              <a:gd name="csY73" fmla="*/ 2624866 h 3765177"/>
              <a:gd name="csX74" fmla="*/ 2829261 w 3715746"/>
              <a:gd name="csY74" fmla="*/ 2603351 h 3765177"/>
              <a:gd name="csX75" fmla="*/ 2926080 w 3715746"/>
              <a:gd name="csY75" fmla="*/ 2528047 h 3765177"/>
              <a:gd name="csX76" fmla="*/ 2958353 w 3715746"/>
              <a:gd name="csY76" fmla="*/ 2506532 h 3765177"/>
              <a:gd name="csX77" fmla="*/ 3022899 w 3715746"/>
              <a:gd name="csY77" fmla="*/ 2485017 h 3765177"/>
              <a:gd name="csX78" fmla="*/ 3184263 w 3715746"/>
              <a:gd name="csY78" fmla="*/ 2388198 h 3765177"/>
              <a:gd name="csX79" fmla="*/ 3248809 w 3715746"/>
              <a:gd name="csY79" fmla="*/ 2323652 h 3765177"/>
              <a:gd name="csX80" fmla="*/ 3506993 w 3715746"/>
              <a:gd name="csY80" fmla="*/ 1925619 h 3765177"/>
              <a:gd name="csX81" fmla="*/ 3625327 w 3715746"/>
              <a:gd name="csY81" fmla="*/ 1624405 h 3765177"/>
              <a:gd name="csX82" fmla="*/ 3646842 w 3715746"/>
              <a:gd name="csY82" fmla="*/ 1516828 h 3765177"/>
              <a:gd name="csX83" fmla="*/ 3668358 w 3715746"/>
              <a:gd name="csY83" fmla="*/ 1452282 h 3765177"/>
              <a:gd name="csX84" fmla="*/ 3689873 w 3715746"/>
              <a:gd name="csY84" fmla="*/ 1366221 h 3765177"/>
              <a:gd name="csX85" fmla="*/ 3700630 w 3715746"/>
              <a:gd name="csY85" fmla="*/ 602428 h 3765177"/>
              <a:gd name="csX86" fmla="*/ 3679115 w 3715746"/>
              <a:gd name="csY86" fmla="*/ 441064 h 3765177"/>
              <a:gd name="csX87" fmla="*/ 3657600 w 3715746"/>
              <a:gd name="csY87" fmla="*/ 376518 h 3765177"/>
              <a:gd name="csX88" fmla="*/ 3625327 w 3715746"/>
              <a:gd name="csY88" fmla="*/ 268941 h 3765177"/>
              <a:gd name="csX89" fmla="*/ 3517750 w 3715746"/>
              <a:gd name="csY89" fmla="*/ 118334 h 3765177"/>
              <a:gd name="csX90" fmla="*/ 3485478 w 3715746"/>
              <a:gd name="csY90" fmla="*/ 96819 h 3765177"/>
              <a:gd name="csX91" fmla="*/ 3345628 w 3715746"/>
              <a:gd name="csY91" fmla="*/ 53788 h 3765177"/>
              <a:gd name="csX92" fmla="*/ 3259567 w 3715746"/>
              <a:gd name="csY92" fmla="*/ 32273 h 3765177"/>
              <a:gd name="csX93" fmla="*/ 3184263 w 3715746"/>
              <a:gd name="csY93" fmla="*/ 21515 h 3765177"/>
              <a:gd name="csX94" fmla="*/ 3119718 w 3715746"/>
              <a:gd name="csY94" fmla="*/ 10758 h 3765177"/>
              <a:gd name="csX95" fmla="*/ 3076687 w 3715746"/>
              <a:gd name="csY95" fmla="*/ 0 h 3765177"/>
              <a:gd name="csX96" fmla="*/ 3022899 w 3715746"/>
              <a:gd name="csY96" fmla="*/ 21515 h 376517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Lst>
            <a:rect l="l" t="t" r="r" b="b"/>
            <a:pathLst>
              <a:path w="3715746" h="3765177">
                <a:moveTo>
                  <a:pt x="3022899" y="21515"/>
                </a:moveTo>
                <a:lnTo>
                  <a:pt x="3022899" y="21515"/>
                </a:lnTo>
                <a:cubicBezTo>
                  <a:pt x="2987040" y="50202"/>
                  <a:pt x="2947794" y="75105"/>
                  <a:pt x="2915322" y="107577"/>
                </a:cubicBezTo>
                <a:cubicBezTo>
                  <a:pt x="2907304" y="115595"/>
                  <a:pt x="2909032" y="129427"/>
                  <a:pt x="2904565" y="139850"/>
                </a:cubicBezTo>
                <a:cubicBezTo>
                  <a:pt x="2898248" y="154590"/>
                  <a:pt x="2890221" y="168537"/>
                  <a:pt x="2883049" y="182880"/>
                </a:cubicBezTo>
                <a:lnTo>
                  <a:pt x="2861534" y="290457"/>
                </a:lnTo>
                <a:lnTo>
                  <a:pt x="2850776" y="344245"/>
                </a:lnTo>
                <a:cubicBezTo>
                  <a:pt x="2847190" y="380104"/>
                  <a:pt x="2845499" y="416203"/>
                  <a:pt x="2840019" y="451821"/>
                </a:cubicBezTo>
                <a:cubicBezTo>
                  <a:pt x="2838295" y="463029"/>
                  <a:pt x="2831721" y="473024"/>
                  <a:pt x="2829261" y="484094"/>
                </a:cubicBezTo>
                <a:cubicBezTo>
                  <a:pt x="2824529" y="505387"/>
                  <a:pt x="2821208" y="526996"/>
                  <a:pt x="2818503" y="548640"/>
                </a:cubicBezTo>
                <a:cubicBezTo>
                  <a:pt x="2814033" y="584400"/>
                  <a:pt x="2812216" y="620457"/>
                  <a:pt x="2807746" y="656217"/>
                </a:cubicBezTo>
                <a:cubicBezTo>
                  <a:pt x="2802457" y="698532"/>
                  <a:pt x="2785192" y="782591"/>
                  <a:pt x="2775473" y="817581"/>
                </a:cubicBezTo>
                <a:cubicBezTo>
                  <a:pt x="2766368" y="850359"/>
                  <a:pt x="2751965" y="881530"/>
                  <a:pt x="2743200" y="914400"/>
                </a:cubicBezTo>
                <a:cubicBezTo>
                  <a:pt x="2735981" y="941471"/>
                  <a:pt x="2731233" y="1004090"/>
                  <a:pt x="2721685" y="1032734"/>
                </a:cubicBezTo>
                <a:cubicBezTo>
                  <a:pt x="2716614" y="1047948"/>
                  <a:pt x="2707341" y="1061421"/>
                  <a:pt x="2700169" y="1075765"/>
                </a:cubicBezTo>
                <a:cubicBezTo>
                  <a:pt x="2696583" y="1093694"/>
                  <a:pt x="2693847" y="1111815"/>
                  <a:pt x="2689412" y="1129553"/>
                </a:cubicBezTo>
                <a:cubicBezTo>
                  <a:pt x="2686662" y="1140554"/>
                  <a:pt x="2681404" y="1150825"/>
                  <a:pt x="2678654" y="1161826"/>
                </a:cubicBezTo>
                <a:cubicBezTo>
                  <a:pt x="2674219" y="1179564"/>
                  <a:pt x="2674687" y="1198637"/>
                  <a:pt x="2667896" y="1215614"/>
                </a:cubicBezTo>
                <a:cubicBezTo>
                  <a:pt x="2660130" y="1235028"/>
                  <a:pt x="2644974" y="1250700"/>
                  <a:pt x="2635623" y="1269402"/>
                </a:cubicBezTo>
                <a:cubicBezTo>
                  <a:pt x="2582987" y="1374675"/>
                  <a:pt x="2642441" y="1280691"/>
                  <a:pt x="2592593" y="1355464"/>
                </a:cubicBezTo>
                <a:cubicBezTo>
                  <a:pt x="2589007" y="1369807"/>
                  <a:pt x="2589285" y="1385723"/>
                  <a:pt x="2581835" y="1398494"/>
                </a:cubicBezTo>
                <a:cubicBezTo>
                  <a:pt x="2534182" y="1480184"/>
                  <a:pt x="2512820" y="1483562"/>
                  <a:pt x="2452743" y="1549101"/>
                </a:cubicBezTo>
                <a:cubicBezTo>
                  <a:pt x="2433818" y="1569746"/>
                  <a:pt x="2421062" y="1596453"/>
                  <a:pt x="2398955" y="1613647"/>
                </a:cubicBezTo>
                <a:cubicBezTo>
                  <a:pt x="2328849" y="1668174"/>
                  <a:pt x="2244717" y="1709767"/>
                  <a:pt x="2162287" y="1742739"/>
                </a:cubicBezTo>
                <a:cubicBezTo>
                  <a:pt x="2141230" y="1751162"/>
                  <a:pt x="2118798" y="1755831"/>
                  <a:pt x="2097741" y="1764254"/>
                </a:cubicBezTo>
                <a:cubicBezTo>
                  <a:pt x="2082851" y="1770210"/>
                  <a:pt x="2069309" y="1779134"/>
                  <a:pt x="2054710" y="1785770"/>
                </a:cubicBezTo>
                <a:cubicBezTo>
                  <a:pt x="2029849" y="1797071"/>
                  <a:pt x="2004154" y="1806493"/>
                  <a:pt x="1979407" y="1818042"/>
                </a:cubicBezTo>
                <a:cubicBezTo>
                  <a:pt x="1950343" y="1831605"/>
                  <a:pt x="1925171" y="1857095"/>
                  <a:pt x="1893346" y="1861073"/>
                </a:cubicBezTo>
                <a:lnTo>
                  <a:pt x="1807285" y="1871831"/>
                </a:lnTo>
                <a:cubicBezTo>
                  <a:pt x="1582609" y="1984169"/>
                  <a:pt x="1893977" y="1836395"/>
                  <a:pt x="1678193" y="1914861"/>
                </a:cubicBezTo>
                <a:cubicBezTo>
                  <a:pt x="1414046" y="2010914"/>
                  <a:pt x="1592934" y="1975688"/>
                  <a:pt x="1441525" y="2000922"/>
                </a:cubicBezTo>
                <a:lnTo>
                  <a:pt x="1344706" y="2043953"/>
                </a:lnTo>
                <a:cubicBezTo>
                  <a:pt x="1330145" y="2050673"/>
                  <a:pt x="1316746" y="2059988"/>
                  <a:pt x="1301675" y="2065468"/>
                </a:cubicBezTo>
                <a:cubicBezTo>
                  <a:pt x="1277141" y="2074389"/>
                  <a:pt x="1251012" y="2078360"/>
                  <a:pt x="1226372" y="2086984"/>
                </a:cubicBezTo>
                <a:cubicBezTo>
                  <a:pt x="1179230" y="2103484"/>
                  <a:pt x="1133592" y="2124070"/>
                  <a:pt x="1086522" y="2140772"/>
                </a:cubicBezTo>
                <a:cubicBezTo>
                  <a:pt x="1022402" y="2163524"/>
                  <a:pt x="957431" y="2183803"/>
                  <a:pt x="892885" y="2205318"/>
                </a:cubicBezTo>
                <a:cubicBezTo>
                  <a:pt x="831261" y="2225859"/>
                  <a:pt x="726622" y="2256132"/>
                  <a:pt x="666974" y="2291379"/>
                </a:cubicBezTo>
                <a:cubicBezTo>
                  <a:pt x="618162" y="2320223"/>
                  <a:pt x="573262" y="2355243"/>
                  <a:pt x="527125" y="2388198"/>
                </a:cubicBezTo>
                <a:cubicBezTo>
                  <a:pt x="497945" y="2409041"/>
                  <a:pt x="473136" y="2436707"/>
                  <a:pt x="441063" y="2452744"/>
                </a:cubicBezTo>
                <a:cubicBezTo>
                  <a:pt x="388331" y="2479111"/>
                  <a:pt x="375004" y="2480963"/>
                  <a:pt x="333487" y="2517290"/>
                </a:cubicBezTo>
                <a:cubicBezTo>
                  <a:pt x="272918" y="2570287"/>
                  <a:pt x="306922" y="2546489"/>
                  <a:pt x="258183" y="2603351"/>
                </a:cubicBezTo>
                <a:cubicBezTo>
                  <a:pt x="248282" y="2614902"/>
                  <a:pt x="235811" y="2624073"/>
                  <a:pt x="225910" y="2635624"/>
                </a:cubicBezTo>
                <a:cubicBezTo>
                  <a:pt x="218113" y="2644721"/>
                  <a:pt x="180340" y="2695666"/>
                  <a:pt x="172122" y="2710927"/>
                </a:cubicBezTo>
                <a:cubicBezTo>
                  <a:pt x="153115" y="2746226"/>
                  <a:pt x="136263" y="2782645"/>
                  <a:pt x="118334" y="2818504"/>
                </a:cubicBezTo>
                <a:cubicBezTo>
                  <a:pt x="111162" y="2832847"/>
                  <a:pt x="101890" y="2846321"/>
                  <a:pt x="96819" y="2861534"/>
                </a:cubicBezTo>
                <a:cubicBezTo>
                  <a:pt x="89647" y="2883049"/>
                  <a:pt x="82931" y="2904722"/>
                  <a:pt x="75303" y="2926080"/>
                </a:cubicBezTo>
                <a:cubicBezTo>
                  <a:pt x="64998" y="2954933"/>
                  <a:pt x="53227" y="2983250"/>
                  <a:pt x="43030" y="3012141"/>
                </a:cubicBezTo>
                <a:cubicBezTo>
                  <a:pt x="31708" y="3044220"/>
                  <a:pt x="10758" y="3108960"/>
                  <a:pt x="10758" y="3108960"/>
                </a:cubicBezTo>
                <a:cubicBezTo>
                  <a:pt x="7172" y="3141233"/>
                  <a:pt x="0" y="3173307"/>
                  <a:pt x="0" y="3205779"/>
                </a:cubicBezTo>
                <a:cubicBezTo>
                  <a:pt x="0" y="3302664"/>
                  <a:pt x="4715" y="3399539"/>
                  <a:pt x="10758" y="3496235"/>
                </a:cubicBezTo>
                <a:cubicBezTo>
                  <a:pt x="11899" y="3514484"/>
                  <a:pt x="15733" y="3532678"/>
                  <a:pt x="21515" y="3550024"/>
                </a:cubicBezTo>
                <a:cubicBezTo>
                  <a:pt x="33354" y="3585542"/>
                  <a:pt x="99493" y="3681790"/>
                  <a:pt x="107576" y="3689873"/>
                </a:cubicBezTo>
                <a:cubicBezTo>
                  <a:pt x="118334" y="3700631"/>
                  <a:pt x="125806" y="3716295"/>
                  <a:pt x="139849" y="3722146"/>
                </a:cubicBezTo>
                <a:cubicBezTo>
                  <a:pt x="170366" y="3734861"/>
                  <a:pt x="204595" y="3735643"/>
                  <a:pt x="236668" y="3743661"/>
                </a:cubicBezTo>
                <a:cubicBezTo>
                  <a:pt x="336174" y="3768537"/>
                  <a:pt x="156204" y="3740326"/>
                  <a:pt x="355002" y="3765177"/>
                </a:cubicBezTo>
                <a:cubicBezTo>
                  <a:pt x="487680" y="3761591"/>
                  <a:pt x="620830" y="3766171"/>
                  <a:pt x="753035" y="3754419"/>
                </a:cubicBezTo>
                <a:cubicBezTo>
                  <a:pt x="783552" y="3751706"/>
                  <a:pt x="810243" y="3732451"/>
                  <a:pt x="839096" y="3722146"/>
                </a:cubicBezTo>
                <a:cubicBezTo>
                  <a:pt x="914421" y="3695244"/>
                  <a:pt x="918308" y="3700839"/>
                  <a:pt x="1000461" y="3657600"/>
                </a:cubicBezTo>
                <a:cubicBezTo>
                  <a:pt x="1037467" y="3638123"/>
                  <a:pt x="1070634" y="3611756"/>
                  <a:pt x="1108038" y="3593054"/>
                </a:cubicBezTo>
                <a:cubicBezTo>
                  <a:pt x="1163974" y="3565086"/>
                  <a:pt x="1355468" y="3483324"/>
                  <a:pt x="1430767" y="3453205"/>
                </a:cubicBezTo>
                <a:cubicBezTo>
                  <a:pt x="1459213" y="3441826"/>
                  <a:pt x="1487482" y="3429736"/>
                  <a:pt x="1516828" y="3420932"/>
                </a:cubicBezTo>
                <a:cubicBezTo>
                  <a:pt x="1552687" y="3410174"/>
                  <a:pt x="1589754" y="3402834"/>
                  <a:pt x="1624405" y="3388659"/>
                </a:cubicBezTo>
                <a:cubicBezTo>
                  <a:pt x="1668933" y="3370443"/>
                  <a:pt x="1712699" y="3349611"/>
                  <a:pt x="1753496" y="3324113"/>
                </a:cubicBezTo>
                <a:cubicBezTo>
                  <a:pt x="1782183" y="3306184"/>
                  <a:pt x="1813682" y="3292116"/>
                  <a:pt x="1839558" y="3270325"/>
                </a:cubicBezTo>
                <a:cubicBezTo>
                  <a:pt x="1882227" y="3234393"/>
                  <a:pt x="1915038" y="3187703"/>
                  <a:pt x="1957892" y="3151991"/>
                </a:cubicBezTo>
                <a:cubicBezTo>
                  <a:pt x="1989875" y="3125338"/>
                  <a:pt x="2026670" y="3097975"/>
                  <a:pt x="2054710" y="3065930"/>
                </a:cubicBezTo>
                <a:cubicBezTo>
                  <a:pt x="2069830" y="3048650"/>
                  <a:pt x="2082621" y="3029421"/>
                  <a:pt x="2097741" y="3012141"/>
                </a:cubicBezTo>
                <a:cubicBezTo>
                  <a:pt x="2107759" y="3000692"/>
                  <a:pt x="2120113" y="2991419"/>
                  <a:pt x="2130014" y="2979868"/>
                </a:cubicBezTo>
                <a:cubicBezTo>
                  <a:pt x="2161612" y="2943004"/>
                  <a:pt x="2175692" y="2913028"/>
                  <a:pt x="2205318" y="2872292"/>
                </a:cubicBezTo>
                <a:cubicBezTo>
                  <a:pt x="2218823" y="2853723"/>
                  <a:pt x="2232112" y="2834740"/>
                  <a:pt x="2248348" y="2818504"/>
                </a:cubicBezTo>
                <a:cubicBezTo>
                  <a:pt x="2272578" y="2794273"/>
                  <a:pt x="2333720" y="2775817"/>
                  <a:pt x="2355925" y="2764715"/>
                </a:cubicBezTo>
                <a:cubicBezTo>
                  <a:pt x="2531388" y="2676984"/>
                  <a:pt x="2410483" y="2711766"/>
                  <a:pt x="2592593" y="2678654"/>
                </a:cubicBezTo>
                <a:cubicBezTo>
                  <a:pt x="2614108" y="2667896"/>
                  <a:pt x="2634179" y="2653556"/>
                  <a:pt x="2657139" y="2646381"/>
                </a:cubicBezTo>
                <a:cubicBezTo>
                  <a:pt x="2692043" y="2635473"/>
                  <a:pt x="2729238" y="2633735"/>
                  <a:pt x="2764715" y="2624866"/>
                </a:cubicBezTo>
                <a:cubicBezTo>
                  <a:pt x="2786717" y="2619366"/>
                  <a:pt x="2807746" y="2610523"/>
                  <a:pt x="2829261" y="2603351"/>
                </a:cubicBezTo>
                <a:cubicBezTo>
                  <a:pt x="2861534" y="2578250"/>
                  <a:pt x="2892061" y="2550726"/>
                  <a:pt x="2926080" y="2528047"/>
                </a:cubicBezTo>
                <a:cubicBezTo>
                  <a:pt x="2936838" y="2520875"/>
                  <a:pt x="2946538" y="2511783"/>
                  <a:pt x="2958353" y="2506532"/>
                </a:cubicBezTo>
                <a:cubicBezTo>
                  <a:pt x="2979077" y="2497321"/>
                  <a:pt x="3002348" y="2494608"/>
                  <a:pt x="3022899" y="2485017"/>
                </a:cubicBezTo>
                <a:cubicBezTo>
                  <a:pt x="3051544" y="2471649"/>
                  <a:pt x="3152580" y="2414601"/>
                  <a:pt x="3184263" y="2388198"/>
                </a:cubicBezTo>
                <a:cubicBezTo>
                  <a:pt x="3207638" y="2368719"/>
                  <a:pt x="3228921" y="2346680"/>
                  <a:pt x="3248809" y="2323652"/>
                </a:cubicBezTo>
                <a:cubicBezTo>
                  <a:pt x="3371231" y="2181900"/>
                  <a:pt x="3436042" y="2106222"/>
                  <a:pt x="3506993" y="1925619"/>
                </a:cubicBezTo>
                <a:cubicBezTo>
                  <a:pt x="3546438" y="1825214"/>
                  <a:pt x="3604171" y="1730185"/>
                  <a:pt x="3625327" y="1624405"/>
                </a:cubicBezTo>
                <a:cubicBezTo>
                  <a:pt x="3632499" y="1588546"/>
                  <a:pt x="3637973" y="1552305"/>
                  <a:pt x="3646842" y="1516828"/>
                </a:cubicBezTo>
                <a:cubicBezTo>
                  <a:pt x="3652343" y="1494826"/>
                  <a:pt x="3662127" y="1474089"/>
                  <a:pt x="3668358" y="1452282"/>
                </a:cubicBezTo>
                <a:cubicBezTo>
                  <a:pt x="3676482" y="1423850"/>
                  <a:pt x="3682701" y="1394908"/>
                  <a:pt x="3689873" y="1366221"/>
                </a:cubicBezTo>
                <a:cubicBezTo>
                  <a:pt x="3725638" y="990679"/>
                  <a:pt x="3719424" y="1147449"/>
                  <a:pt x="3700630" y="602428"/>
                </a:cubicBezTo>
                <a:cubicBezTo>
                  <a:pt x="3700393" y="595558"/>
                  <a:pt x="3681977" y="453465"/>
                  <a:pt x="3679115" y="441064"/>
                </a:cubicBezTo>
                <a:cubicBezTo>
                  <a:pt x="3674015" y="418966"/>
                  <a:pt x="3663100" y="398520"/>
                  <a:pt x="3657600" y="376518"/>
                </a:cubicBezTo>
                <a:cubicBezTo>
                  <a:pt x="3638802" y="301327"/>
                  <a:pt x="3660569" y="327678"/>
                  <a:pt x="3625327" y="268941"/>
                </a:cubicBezTo>
                <a:cubicBezTo>
                  <a:pt x="3611381" y="245698"/>
                  <a:pt x="3529894" y="126430"/>
                  <a:pt x="3517750" y="118334"/>
                </a:cubicBezTo>
                <a:cubicBezTo>
                  <a:pt x="3506993" y="111162"/>
                  <a:pt x="3497292" y="102070"/>
                  <a:pt x="3485478" y="96819"/>
                </a:cubicBezTo>
                <a:cubicBezTo>
                  <a:pt x="3461031" y="85954"/>
                  <a:pt x="3368073" y="59773"/>
                  <a:pt x="3345628" y="53788"/>
                </a:cubicBezTo>
                <a:cubicBezTo>
                  <a:pt x="3317057" y="46169"/>
                  <a:pt x="3288563" y="38072"/>
                  <a:pt x="3259567" y="32273"/>
                </a:cubicBezTo>
                <a:cubicBezTo>
                  <a:pt x="3234703" y="27300"/>
                  <a:pt x="3209324" y="25371"/>
                  <a:pt x="3184263" y="21515"/>
                </a:cubicBezTo>
                <a:cubicBezTo>
                  <a:pt x="3162705" y="18198"/>
                  <a:pt x="3141106" y="15036"/>
                  <a:pt x="3119718" y="10758"/>
                </a:cubicBezTo>
                <a:cubicBezTo>
                  <a:pt x="3105220" y="7858"/>
                  <a:pt x="3076687" y="0"/>
                  <a:pt x="3076687" y="0"/>
                </a:cubicBezTo>
                <a:lnTo>
                  <a:pt x="3022899" y="21515"/>
                </a:lnTo>
                <a:close/>
              </a:path>
            </a:pathLst>
          </a:custGeom>
          <a:noFill/>
          <a:ln w="28575">
            <a:solidFill>
              <a:srgbClr val="00B050"/>
            </a:solid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Star: 5 Points 6">
            <a:extLst>
              <a:ext uri="{FF2B5EF4-FFF2-40B4-BE49-F238E27FC236}">
                <a16:creationId xmlns:a16="http://schemas.microsoft.com/office/drawing/2014/main" id="{D0C43634-D596-AB30-7FCF-DF0B7EF5B310}"/>
              </a:ext>
            </a:extLst>
          </p:cNvPr>
          <p:cNvSpPr/>
          <p:nvPr/>
        </p:nvSpPr>
        <p:spPr>
          <a:xfrm>
            <a:off x="9988475" y="3554278"/>
            <a:ext cx="311971" cy="301214"/>
          </a:xfrm>
          <a:prstGeom prst="star5">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9" name="Straight Connector 8">
            <a:extLst>
              <a:ext uri="{FF2B5EF4-FFF2-40B4-BE49-F238E27FC236}">
                <a16:creationId xmlns:a16="http://schemas.microsoft.com/office/drawing/2014/main" id="{04BD68DD-1048-C7A6-EB72-897E89951D95}"/>
              </a:ext>
            </a:extLst>
          </p:cNvPr>
          <p:cNvCxnSpPr>
            <a:cxnSpLocks/>
            <a:endCxn id="12" idx="2"/>
          </p:cNvCxnSpPr>
          <p:nvPr/>
        </p:nvCxnSpPr>
        <p:spPr>
          <a:xfrm flipH="1" flipV="1">
            <a:off x="8523447" y="1463486"/>
            <a:ext cx="1611153" cy="2251264"/>
          </a:xfrm>
          <a:prstGeom prst="line">
            <a:avLst/>
          </a:prstGeom>
          <a:ln w="19050">
            <a:solidFill>
              <a:srgbClr val="FF0000"/>
            </a:solidFill>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12" name="TextBox 11">
            <a:extLst>
              <a:ext uri="{FF2B5EF4-FFF2-40B4-BE49-F238E27FC236}">
                <a16:creationId xmlns:a16="http://schemas.microsoft.com/office/drawing/2014/main" id="{BF834C80-6E9A-F9F4-5BFA-D0D3A464637E}"/>
              </a:ext>
            </a:extLst>
          </p:cNvPr>
          <p:cNvSpPr txBox="1"/>
          <p:nvPr/>
        </p:nvSpPr>
        <p:spPr>
          <a:xfrm>
            <a:off x="7481463" y="1063376"/>
            <a:ext cx="2083968" cy="400110"/>
          </a:xfrm>
          <a:prstGeom prst="rect">
            <a:avLst/>
          </a:prstGeom>
          <a:noFill/>
        </p:spPr>
        <p:txBody>
          <a:bodyPr wrap="none" rtlCol="0">
            <a:spAutoFit/>
          </a:bodyPr>
          <a:lstStyle/>
          <a:p>
            <a:pPr algn="l"/>
            <a:r>
              <a:rPr lang="en-GB" sz="2000" dirty="0">
                <a:solidFill>
                  <a:srgbClr val="FF0000"/>
                </a:solidFill>
              </a:rPr>
              <a:t>Brain connectome</a:t>
            </a:r>
          </a:p>
        </p:txBody>
      </p:sp>
      <p:sp>
        <p:nvSpPr>
          <p:cNvPr id="13" name="TextBox 12">
            <a:extLst>
              <a:ext uri="{FF2B5EF4-FFF2-40B4-BE49-F238E27FC236}">
                <a16:creationId xmlns:a16="http://schemas.microsoft.com/office/drawing/2014/main" id="{F0EF0F57-F651-E3EA-27AA-FBA80F15047D}"/>
              </a:ext>
            </a:extLst>
          </p:cNvPr>
          <p:cNvSpPr txBox="1"/>
          <p:nvPr/>
        </p:nvSpPr>
        <p:spPr>
          <a:xfrm>
            <a:off x="9608151" y="1369413"/>
            <a:ext cx="2583849" cy="400110"/>
          </a:xfrm>
          <a:prstGeom prst="rect">
            <a:avLst/>
          </a:prstGeom>
          <a:noFill/>
        </p:spPr>
        <p:txBody>
          <a:bodyPr wrap="none" rtlCol="0">
            <a:spAutoFit/>
          </a:bodyPr>
          <a:lstStyle/>
          <a:p>
            <a:pPr algn="l"/>
            <a:r>
              <a:rPr lang="en-GB" sz="2000" dirty="0">
                <a:solidFill>
                  <a:srgbClr val="00B050"/>
                </a:solidFill>
              </a:rPr>
              <a:t>Same number of edges</a:t>
            </a:r>
          </a:p>
        </p:txBody>
      </p:sp>
      <p:cxnSp>
        <p:nvCxnSpPr>
          <p:cNvPr id="18" name="Straight Arrow Connector 17">
            <a:extLst>
              <a:ext uri="{FF2B5EF4-FFF2-40B4-BE49-F238E27FC236}">
                <a16:creationId xmlns:a16="http://schemas.microsoft.com/office/drawing/2014/main" id="{0C250AD0-51BA-7279-C9C3-B4D69AB8F001}"/>
              </a:ext>
            </a:extLst>
          </p:cNvPr>
          <p:cNvCxnSpPr/>
          <p:nvPr/>
        </p:nvCxnSpPr>
        <p:spPr>
          <a:xfrm flipV="1">
            <a:off x="6798833" y="1678193"/>
            <a:ext cx="0" cy="3754419"/>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19" name="TextBox 18">
            <a:extLst>
              <a:ext uri="{FF2B5EF4-FFF2-40B4-BE49-F238E27FC236}">
                <a16:creationId xmlns:a16="http://schemas.microsoft.com/office/drawing/2014/main" id="{21CB23A7-7390-033A-2D50-34A1B575A382}"/>
              </a:ext>
            </a:extLst>
          </p:cNvPr>
          <p:cNvSpPr txBox="1"/>
          <p:nvPr/>
        </p:nvSpPr>
        <p:spPr>
          <a:xfrm rot="16200000">
            <a:off x="5627465" y="3228944"/>
            <a:ext cx="2039533" cy="400110"/>
          </a:xfrm>
          <a:prstGeom prst="rect">
            <a:avLst/>
          </a:prstGeom>
          <a:noFill/>
        </p:spPr>
        <p:txBody>
          <a:bodyPr wrap="none" rtlCol="0">
            <a:spAutoFit/>
          </a:bodyPr>
          <a:lstStyle/>
          <a:p>
            <a:pPr algn="l"/>
            <a:r>
              <a:rPr lang="en-GB" sz="2000" dirty="0"/>
              <a:t>Task performance</a:t>
            </a:r>
          </a:p>
        </p:txBody>
      </p:sp>
      <p:sp>
        <p:nvSpPr>
          <p:cNvPr id="20" name="Oval 19">
            <a:extLst>
              <a:ext uri="{FF2B5EF4-FFF2-40B4-BE49-F238E27FC236}">
                <a16:creationId xmlns:a16="http://schemas.microsoft.com/office/drawing/2014/main" id="{98FC3AC6-694D-C15F-706C-04DB7098A1AE}"/>
              </a:ext>
            </a:extLst>
          </p:cNvPr>
          <p:cNvSpPr/>
          <p:nvPr/>
        </p:nvSpPr>
        <p:spPr>
          <a:xfrm rot="19919738">
            <a:off x="7040267" y="3868423"/>
            <a:ext cx="3702127" cy="1197810"/>
          </a:xfrm>
          <a:prstGeom prst="ellipse">
            <a:avLst/>
          </a:prstGeom>
          <a:noFill/>
          <a:ln w="38100">
            <a:solidFill>
              <a:srgbClr val="7D1D9C"/>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C5C3B47D-A34D-D5C4-7D08-4F0116F0CF96}"/>
              </a:ext>
            </a:extLst>
          </p:cNvPr>
          <p:cNvSpPr txBox="1"/>
          <p:nvPr/>
        </p:nvSpPr>
        <p:spPr>
          <a:xfrm>
            <a:off x="8891330" y="5129321"/>
            <a:ext cx="1100686" cy="400110"/>
          </a:xfrm>
          <a:prstGeom prst="rect">
            <a:avLst/>
          </a:prstGeom>
          <a:noFill/>
        </p:spPr>
        <p:txBody>
          <a:bodyPr wrap="none" rtlCol="0">
            <a:spAutoFit/>
          </a:bodyPr>
          <a:lstStyle/>
          <a:p>
            <a:pPr algn="l"/>
            <a:r>
              <a:rPr lang="en-GB" sz="2000" dirty="0">
                <a:solidFill>
                  <a:srgbClr val="7D1D9C"/>
                </a:solidFill>
              </a:rPr>
              <a:t>Shuffling</a:t>
            </a:r>
          </a:p>
        </p:txBody>
      </p:sp>
      <p:sp>
        <p:nvSpPr>
          <p:cNvPr id="22" name="Oval 21">
            <a:extLst>
              <a:ext uri="{FF2B5EF4-FFF2-40B4-BE49-F238E27FC236}">
                <a16:creationId xmlns:a16="http://schemas.microsoft.com/office/drawing/2014/main" id="{DB3B0A58-618F-E383-058E-30C860DB1E80}"/>
              </a:ext>
            </a:extLst>
          </p:cNvPr>
          <p:cNvSpPr/>
          <p:nvPr/>
        </p:nvSpPr>
        <p:spPr>
          <a:xfrm>
            <a:off x="9068697" y="2836317"/>
            <a:ext cx="2190572" cy="1785438"/>
          </a:xfrm>
          <a:prstGeom prst="ellipse">
            <a:avLst/>
          </a:prstGeom>
          <a:noFill/>
          <a:ln w="57150">
            <a:solidFill>
              <a:srgbClr val="FFC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a:extLst>
              <a:ext uri="{FF2B5EF4-FFF2-40B4-BE49-F238E27FC236}">
                <a16:creationId xmlns:a16="http://schemas.microsoft.com/office/drawing/2014/main" id="{67938E56-1520-B87A-3D22-AF5BA0C0B41F}"/>
              </a:ext>
            </a:extLst>
          </p:cNvPr>
          <p:cNvSpPr txBox="1"/>
          <p:nvPr/>
        </p:nvSpPr>
        <p:spPr>
          <a:xfrm>
            <a:off x="7177153" y="3437435"/>
            <a:ext cx="1824538" cy="400110"/>
          </a:xfrm>
          <a:prstGeom prst="rect">
            <a:avLst/>
          </a:prstGeom>
          <a:noFill/>
        </p:spPr>
        <p:txBody>
          <a:bodyPr wrap="none" rtlCol="0">
            <a:spAutoFit/>
          </a:bodyPr>
          <a:lstStyle/>
          <a:p>
            <a:pPr algn="l"/>
            <a:r>
              <a:rPr lang="en-GB" sz="2000" dirty="0">
                <a:solidFill>
                  <a:srgbClr val="FFC000"/>
                </a:solidFill>
              </a:rPr>
              <a:t>Neighbourhood</a:t>
            </a:r>
          </a:p>
        </p:txBody>
      </p:sp>
    </p:spTree>
    <p:extLst>
      <p:ext uri="{BB962C8B-B14F-4D97-AF65-F5344CB8AC3E}">
        <p14:creationId xmlns:p14="http://schemas.microsoft.com/office/powerpoint/2010/main" val="3382304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8"/>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3">
                                            <p:txEl>
                                              <p:pRg st="4" end="4"/>
                                            </p:txEl>
                                          </p:spTgt>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1"/>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0"/>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3">
                                            <p:txEl>
                                              <p:pRg st="7" end="7"/>
                                            </p:txEl>
                                          </p:spTgt>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22"/>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animBg="1"/>
      <p:bldP spid="5" grpId="0"/>
      <p:bldP spid="6" grpId="0" animBg="1"/>
      <p:bldP spid="7" grpId="0" animBg="1"/>
      <p:bldP spid="12" grpId="0"/>
      <p:bldP spid="13" grpId="0"/>
      <p:bldP spid="19" grpId="0"/>
      <p:bldP spid="20" grpId="0" animBg="1"/>
      <p:bldP spid="21" grpId="0"/>
      <p:bldP spid="22" grpId="0" animBg="1"/>
      <p:bldP spid="2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84440E-E2D4-4887-7EE8-CAA548075BCA}"/>
              </a:ext>
            </a:extLst>
          </p:cNvPr>
          <p:cNvSpPr>
            <a:spLocks noGrp="1"/>
          </p:cNvSpPr>
          <p:nvPr>
            <p:ph type="title"/>
          </p:nvPr>
        </p:nvSpPr>
        <p:spPr/>
        <p:txBody>
          <a:bodyPr/>
          <a:lstStyle/>
          <a:p>
            <a:r>
              <a:rPr lang="en-GB" dirty="0"/>
              <a:t>Possible solution: “Multiverse analysis” 🤔</a:t>
            </a:r>
          </a:p>
        </p:txBody>
      </p:sp>
      <p:sp>
        <p:nvSpPr>
          <p:cNvPr id="3" name="Content Placeholder 2">
            <a:extLst>
              <a:ext uri="{FF2B5EF4-FFF2-40B4-BE49-F238E27FC236}">
                <a16:creationId xmlns:a16="http://schemas.microsoft.com/office/drawing/2014/main" id="{DFEB0E97-C54C-0B48-BA51-F7C0BF9D2C10}"/>
              </a:ext>
            </a:extLst>
          </p:cNvPr>
          <p:cNvSpPr>
            <a:spLocks noGrp="1"/>
          </p:cNvSpPr>
          <p:nvPr>
            <p:ph idx="1"/>
          </p:nvPr>
        </p:nvSpPr>
        <p:spPr>
          <a:xfrm>
            <a:off x="250374" y="1232807"/>
            <a:ext cx="6042850" cy="4944156"/>
          </a:xfrm>
        </p:spPr>
        <p:txBody>
          <a:bodyPr/>
          <a:lstStyle/>
          <a:p>
            <a:pPr marL="0" indent="0">
              <a:buNone/>
            </a:pPr>
            <a:r>
              <a:rPr lang="en-GB" dirty="0"/>
              <a:t>Basic idea: test if result is true across all possible paths through the garden</a:t>
            </a:r>
          </a:p>
          <a:p>
            <a:pPr marL="0" indent="0">
              <a:buNone/>
            </a:pPr>
            <a:r>
              <a:rPr lang="en-GB" dirty="0"/>
              <a:t>O’Leary et al. (2015) suggest searching parameter spaces and looking for “sloppy” and “stiff” directions.</a:t>
            </a:r>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r>
              <a:rPr lang="en-GB" dirty="0"/>
              <a:t>But large </a:t>
            </a:r>
            <a:r>
              <a:rPr lang="en-GB" dirty="0" err="1"/>
              <a:t>NeuroAI</a:t>
            </a:r>
            <a:r>
              <a:rPr lang="en-GB" dirty="0"/>
              <a:t> models limit how much of this is feasible.</a:t>
            </a:r>
          </a:p>
          <a:p>
            <a:pPr marL="0" indent="0">
              <a:buNone/>
            </a:pPr>
            <a:endParaRPr lang="en-GB" dirty="0"/>
          </a:p>
        </p:txBody>
      </p:sp>
      <p:pic>
        <p:nvPicPr>
          <p:cNvPr id="7" name="Picture 6">
            <a:extLst>
              <a:ext uri="{FF2B5EF4-FFF2-40B4-BE49-F238E27FC236}">
                <a16:creationId xmlns:a16="http://schemas.microsoft.com/office/drawing/2014/main" id="{72A57590-5C75-59C6-0899-AF88628F65BA}"/>
              </a:ext>
            </a:extLst>
          </p:cNvPr>
          <p:cNvPicPr>
            <a:picLocks noChangeAspect="1"/>
          </p:cNvPicPr>
          <p:nvPr/>
        </p:nvPicPr>
        <p:blipFill>
          <a:blip r:embed="rId2"/>
          <a:stretch>
            <a:fillRect/>
          </a:stretch>
        </p:blipFill>
        <p:spPr>
          <a:xfrm>
            <a:off x="6408625" y="959862"/>
            <a:ext cx="5783376" cy="1848645"/>
          </a:xfrm>
          <a:prstGeom prst="rect">
            <a:avLst/>
          </a:prstGeom>
        </p:spPr>
      </p:pic>
      <p:grpSp>
        <p:nvGrpSpPr>
          <p:cNvPr id="19" name="Group 18">
            <a:extLst>
              <a:ext uri="{FF2B5EF4-FFF2-40B4-BE49-F238E27FC236}">
                <a16:creationId xmlns:a16="http://schemas.microsoft.com/office/drawing/2014/main" id="{B1C7B60F-C5E0-2713-F9DD-66AD106F6F63}"/>
              </a:ext>
            </a:extLst>
          </p:cNvPr>
          <p:cNvGrpSpPr/>
          <p:nvPr/>
        </p:nvGrpSpPr>
        <p:grpSpPr>
          <a:xfrm>
            <a:off x="197224" y="3403198"/>
            <a:ext cx="11994776" cy="2087754"/>
            <a:chOff x="197224" y="3403198"/>
            <a:chExt cx="11994776" cy="2087754"/>
          </a:xfrm>
        </p:grpSpPr>
        <p:pic>
          <p:nvPicPr>
            <p:cNvPr id="9" name="Picture 8">
              <a:extLst>
                <a:ext uri="{FF2B5EF4-FFF2-40B4-BE49-F238E27FC236}">
                  <a16:creationId xmlns:a16="http://schemas.microsoft.com/office/drawing/2014/main" id="{DF172B4A-4EFD-00C5-DAEA-284B0279AE0C}"/>
                </a:ext>
              </a:extLst>
            </p:cNvPr>
            <p:cNvPicPr>
              <a:picLocks noChangeAspect="1"/>
            </p:cNvPicPr>
            <p:nvPr/>
          </p:nvPicPr>
          <p:blipFill>
            <a:blip r:embed="rId3"/>
            <a:stretch>
              <a:fillRect/>
            </a:stretch>
          </p:blipFill>
          <p:spPr>
            <a:xfrm>
              <a:off x="6293224" y="4253887"/>
              <a:ext cx="5898776" cy="1237065"/>
            </a:xfrm>
            <a:prstGeom prst="rect">
              <a:avLst/>
            </a:prstGeom>
          </p:spPr>
        </p:pic>
        <p:sp>
          <p:nvSpPr>
            <p:cNvPr id="10" name="Oval 9">
              <a:extLst>
                <a:ext uri="{FF2B5EF4-FFF2-40B4-BE49-F238E27FC236}">
                  <a16:creationId xmlns:a16="http://schemas.microsoft.com/office/drawing/2014/main" id="{35254759-3262-6CA7-1867-37A9A0AEAD60}"/>
                </a:ext>
              </a:extLst>
            </p:cNvPr>
            <p:cNvSpPr/>
            <p:nvPr/>
          </p:nvSpPr>
          <p:spPr>
            <a:xfrm rot="20046279">
              <a:off x="3039035" y="3926837"/>
              <a:ext cx="3302597" cy="714071"/>
            </a:xfrm>
            <a:prstGeom prst="ellipse">
              <a:avLst/>
            </a:prstGeom>
            <a:noFill/>
            <a:ln w="28575">
              <a:solidFill>
                <a:srgbClr val="0070C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2" name="Straight Connector 11">
              <a:extLst>
                <a:ext uri="{FF2B5EF4-FFF2-40B4-BE49-F238E27FC236}">
                  <a16:creationId xmlns:a16="http://schemas.microsoft.com/office/drawing/2014/main" id="{13F28A97-0816-16B5-7C69-44567893DD57}"/>
                </a:ext>
              </a:extLst>
            </p:cNvPr>
            <p:cNvCxnSpPr/>
            <p:nvPr/>
          </p:nvCxnSpPr>
          <p:spPr>
            <a:xfrm flipV="1">
              <a:off x="4690334" y="3745990"/>
              <a:ext cx="957431" cy="537883"/>
            </a:xfrm>
            <a:prstGeom prst="line">
              <a:avLst/>
            </a:prstGeom>
            <a:ln w="19050">
              <a:solidFill>
                <a:srgbClr val="00B050"/>
              </a:solidFill>
              <a:tailEnd type="triangle" w="lg" len="lg"/>
            </a:ln>
          </p:spPr>
          <p:style>
            <a:lnRef idx="1">
              <a:schemeClr val="dk1"/>
            </a:lnRef>
            <a:fillRef idx="0">
              <a:schemeClr val="dk1"/>
            </a:fillRef>
            <a:effectRef idx="0">
              <a:schemeClr val="dk1"/>
            </a:effectRef>
            <a:fontRef idx="minor">
              <a:schemeClr val="tx1"/>
            </a:fontRef>
          </p:style>
        </p:cxnSp>
        <p:sp>
          <p:nvSpPr>
            <p:cNvPr id="13" name="TextBox 12">
              <a:extLst>
                <a:ext uri="{FF2B5EF4-FFF2-40B4-BE49-F238E27FC236}">
                  <a16:creationId xmlns:a16="http://schemas.microsoft.com/office/drawing/2014/main" id="{A6AAC6A5-ECEC-951E-C763-EA177ACD953C}"/>
                </a:ext>
              </a:extLst>
            </p:cNvPr>
            <p:cNvSpPr txBox="1"/>
            <p:nvPr/>
          </p:nvSpPr>
          <p:spPr>
            <a:xfrm>
              <a:off x="6096000" y="3745990"/>
              <a:ext cx="4163191" cy="400110"/>
            </a:xfrm>
            <a:prstGeom prst="rect">
              <a:avLst/>
            </a:prstGeom>
            <a:noFill/>
          </p:spPr>
          <p:txBody>
            <a:bodyPr wrap="none" rtlCol="0">
              <a:spAutoFit/>
            </a:bodyPr>
            <a:lstStyle/>
            <a:p>
              <a:pPr algn="l"/>
              <a:r>
                <a:rPr lang="en-GB" sz="2000" dirty="0">
                  <a:solidFill>
                    <a:srgbClr val="00B050"/>
                  </a:solidFill>
                </a:rPr>
                <a:t>“Sloppy”: Result doesn’t change much</a:t>
              </a:r>
            </a:p>
          </p:txBody>
        </p:sp>
        <p:cxnSp>
          <p:nvCxnSpPr>
            <p:cNvPr id="15" name="Straight Arrow Connector 14">
              <a:extLst>
                <a:ext uri="{FF2B5EF4-FFF2-40B4-BE49-F238E27FC236}">
                  <a16:creationId xmlns:a16="http://schemas.microsoft.com/office/drawing/2014/main" id="{CF546631-6955-00DF-6808-044A2A433DD3}"/>
                </a:ext>
              </a:extLst>
            </p:cNvPr>
            <p:cNvCxnSpPr>
              <a:cxnSpLocks/>
            </p:cNvCxnSpPr>
            <p:nvPr/>
          </p:nvCxnSpPr>
          <p:spPr>
            <a:xfrm flipH="1" flipV="1">
              <a:off x="4572000" y="4014931"/>
              <a:ext cx="118334" cy="268942"/>
            </a:xfrm>
            <a:prstGeom prst="straightConnector1">
              <a:avLst/>
            </a:prstGeom>
            <a:ln w="19050">
              <a:solidFill>
                <a:srgbClr val="FF0000"/>
              </a:solidFill>
              <a:tailEnd type="triangle"/>
            </a:ln>
          </p:spPr>
          <p:style>
            <a:lnRef idx="1">
              <a:schemeClr val="dk1"/>
            </a:lnRef>
            <a:fillRef idx="0">
              <a:schemeClr val="dk1"/>
            </a:fillRef>
            <a:effectRef idx="0">
              <a:schemeClr val="dk1"/>
            </a:effectRef>
            <a:fontRef idx="minor">
              <a:schemeClr val="tx1"/>
            </a:fontRef>
          </p:style>
        </p:cxnSp>
        <p:sp>
          <p:nvSpPr>
            <p:cNvPr id="17" name="TextBox 16">
              <a:extLst>
                <a:ext uri="{FF2B5EF4-FFF2-40B4-BE49-F238E27FC236}">
                  <a16:creationId xmlns:a16="http://schemas.microsoft.com/office/drawing/2014/main" id="{5995A896-C030-2668-6C09-F8EB333F8E24}"/>
                </a:ext>
              </a:extLst>
            </p:cNvPr>
            <p:cNvSpPr txBox="1"/>
            <p:nvPr/>
          </p:nvSpPr>
          <p:spPr>
            <a:xfrm>
              <a:off x="197224" y="3403198"/>
              <a:ext cx="4894545" cy="400110"/>
            </a:xfrm>
            <a:prstGeom prst="rect">
              <a:avLst/>
            </a:prstGeom>
            <a:noFill/>
          </p:spPr>
          <p:txBody>
            <a:bodyPr wrap="none" rtlCol="0">
              <a:spAutoFit/>
            </a:bodyPr>
            <a:lstStyle/>
            <a:p>
              <a:pPr algn="l"/>
              <a:r>
                <a:rPr lang="en-GB" sz="2000" dirty="0">
                  <a:solidFill>
                    <a:srgbClr val="FF0000"/>
                  </a:solidFill>
                </a:rPr>
                <a:t>“Stiff”: result depends on precise parameters</a:t>
              </a:r>
            </a:p>
          </p:txBody>
        </p:sp>
        <p:sp>
          <p:nvSpPr>
            <p:cNvPr id="18" name="TextBox 17">
              <a:extLst>
                <a:ext uri="{FF2B5EF4-FFF2-40B4-BE49-F238E27FC236}">
                  <a16:creationId xmlns:a16="http://schemas.microsoft.com/office/drawing/2014/main" id="{4D2D27E6-C0FD-2E60-1089-57ADCF870BCC}"/>
                </a:ext>
              </a:extLst>
            </p:cNvPr>
            <p:cNvSpPr txBox="1"/>
            <p:nvPr/>
          </p:nvSpPr>
          <p:spPr>
            <a:xfrm>
              <a:off x="539067" y="4310566"/>
              <a:ext cx="2754666" cy="1015663"/>
            </a:xfrm>
            <a:prstGeom prst="rect">
              <a:avLst/>
            </a:prstGeom>
            <a:noFill/>
          </p:spPr>
          <p:txBody>
            <a:bodyPr wrap="square" rtlCol="0">
              <a:spAutoFit/>
            </a:bodyPr>
            <a:lstStyle/>
            <a:p>
              <a:pPr algn="l"/>
              <a:r>
                <a:rPr lang="en-GB" sz="2000" dirty="0">
                  <a:solidFill>
                    <a:srgbClr val="0070C0"/>
                  </a:solidFill>
                </a:rPr>
                <a:t>Boundary of region in parameter space where result is true</a:t>
              </a:r>
            </a:p>
          </p:txBody>
        </p:sp>
      </p:grpSp>
    </p:spTree>
    <p:extLst>
      <p:ext uri="{BB962C8B-B14F-4D97-AF65-F5344CB8AC3E}">
        <p14:creationId xmlns:p14="http://schemas.microsoft.com/office/powerpoint/2010/main" val="2122211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C640DA-0AA4-E0DA-CC8C-B333CEF72155}"/>
              </a:ext>
            </a:extLst>
          </p:cNvPr>
          <p:cNvSpPr>
            <a:spLocks noGrp="1"/>
          </p:cNvSpPr>
          <p:nvPr>
            <p:ph type="title"/>
          </p:nvPr>
        </p:nvSpPr>
        <p:spPr/>
        <p:txBody>
          <a:bodyPr/>
          <a:lstStyle/>
          <a:p>
            <a:r>
              <a:rPr lang="en-GB" dirty="0"/>
              <a:t>My take / advice / approach</a:t>
            </a:r>
          </a:p>
        </p:txBody>
      </p:sp>
      <p:sp>
        <p:nvSpPr>
          <p:cNvPr id="3" name="Content Placeholder 2">
            <a:extLst>
              <a:ext uri="{FF2B5EF4-FFF2-40B4-BE49-F238E27FC236}">
                <a16:creationId xmlns:a16="http://schemas.microsoft.com/office/drawing/2014/main" id="{C8C0C33F-24E9-833D-F546-CA4D9478916B}"/>
              </a:ext>
            </a:extLst>
          </p:cNvPr>
          <p:cNvSpPr>
            <a:spLocks noGrp="1"/>
          </p:cNvSpPr>
          <p:nvPr>
            <p:ph idx="1"/>
          </p:nvPr>
        </p:nvSpPr>
        <p:spPr/>
        <p:txBody>
          <a:bodyPr/>
          <a:lstStyle/>
          <a:p>
            <a:pPr marL="0" indent="0">
              <a:buNone/>
            </a:pPr>
            <a:r>
              <a:rPr lang="en-GB" dirty="0"/>
              <a:t>There’s no perfect solution to this problem</a:t>
            </a:r>
          </a:p>
          <a:p>
            <a:pPr marL="0" indent="0">
              <a:buNone/>
            </a:pPr>
            <a:r>
              <a:rPr lang="en-GB" b="1" dirty="0"/>
              <a:t>🤠 With your reader’s hat on:</a:t>
            </a:r>
          </a:p>
          <a:p>
            <a:pPr marL="0" indent="0">
              <a:buNone/>
            </a:pPr>
            <a:r>
              <a:rPr lang="en-GB" dirty="0"/>
              <a:t>Prefer papers that suggest they’ve at least tried to address it</a:t>
            </a:r>
          </a:p>
          <a:p>
            <a:pPr marL="0" indent="0">
              <a:buNone/>
            </a:pPr>
            <a:r>
              <a:rPr lang="en-GB" dirty="0">
                <a:solidFill>
                  <a:srgbClr val="FF0000"/>
                </a:solidFill>
              </a:rPr>
              <a:t>Red flags</a:t>
            </a:r>
            <a:r>
              <a:rPr lang="en-GB" dirty="0"/>
              <a:t>: only presenting one set of parameters and not talking about why</a:t>
            </a:r>
          </a:p>
          <a:p>
            <a:pPr marL="0" indent="0">
              <a:buNone/>
            </a:pPr>
            <a:r>
              <a:rPr lang="en-GB" dirty="0">
                <a:solidFill>
                  <a:srgbClr val="00B050"/>
                </a:solidFill>
              </a:rPr>
              <a:t>Green flags</a:t>
            </a:r>
            <a:r>
              <a:rPr lang="en-GB" dirty="0"/>
              <a:t>: several alternative choices, parameter sweeps, etc.</a:t>
            </a:r>
          </a:p>
          <a:p>
            <a:pPr marL="0" indent="0">
              <a:buNone/>
            </a:pPr>
            <a:r>
              <a:rPr lang="en-GB" b="1" dirty="0"/>
              <a:t>🤠 With your researcher’s hat on:</a:t>
            </a:r>
          </a:p>
          <a:p>
            <a:pPr marL="0" indent="0">
              <a:buNone/>
            </a:pPr>
            <a:r>
              <a:rPr lang="en-GB" dirty="0"/>
              <a:t>Think about alternative choices you could have made</a:t>
            </a:r>
          </a:p>
          <a:p>
            <a:pPr marL="0" indent="0">
              <a:buNone/>
            </a:pPr>
            <a:r>
              <a:rPr lang="en-GB" dirty="0"/>
              <a:t>Follow some of those paths, do parameter sweeps where feasible</a:t>
            </a:r>
          </a:p>
          <a:p>
            <a:pPr marL="0" indent="0">
              <a:buNone/>
            </a:pPr>
            <a:r>
              <a:rPr lang="en-GB" dirty="0"/>
              <a:t>Show the results for the unsuccessful paths in your paper</a:t>
            </a:r>
          </a:p>
          <a:p>
            <a:pPr marL="0" indent="0">
              <a:buNone/>
            </a:pPr>
            <a:r>
              <a:rPr lang="en-GB" dirty="0"/>
              <a:t>Consider using simpler models so you can go down all the paths</a:t>
            </a:r>
          </a:p>
          <a:p>
            <a:pPr marL="0" indent="0">
              <a:buNone/>
            </a:pPr>
            <a:r>
              <a:rPr lang="en-GB" dirty="0">
                <a:solidFill>
                  <a:schemeClr val="accent1">
                    <a:lumMod val="75000"/>
                  </a:schemeClr>
                </a:solidFill>
              </a:rPr>
              <a:t>(Yes this is an advert for Marcus’ talk later on “Toy models”)</a:t>
            </a:r>
          </a:p>
          <a:p>
            <a:pPr marL="0" indent="0">
              <a:buNone/>
            </a:pPr>
            <a:r>
              <a:rPr lang="en-GB" dirty="0"/>
              <a:t>Or… consider making different kinds of claims </a:t>
            </a:r>
            <a:r>
              <a:rPr lang="en-GB" dirty="0">
                <a:solidFill>
                  <a:srgbClr val="7030A0"/>
                </a:solidFill>
              </a:rPr>
              <a:t>(remainder of talk = example of this)</a:t>
            </a:r>
          </a:p>
        </p:txBody>
      </p:sp>
      <p:sp>
        <p:nvSpPr>
          <p:cNvPr id="4" name="TextBox 3">
            <a:extLst>
              <a:ext uri="{FF2B5EF4-FFF2-40B4-BE49-F238E27FC236}">
                <a16:creationId xmlns:a16="http://schemas.microsoft.com/office/drawing/2014/main" id="{38D67C04-60E2-7DEA-0AAC-53EDC317ADF9}"/>
              </a:ext>
            </a:extLst>
          </p:cNvPr>
          <p:cNvSpPr txBox="1"/>
          <p:nvPr/>
        </p:nvSpPr>
        <p:spPr>
          <a:xfrm>
            <a:off x="9187030" y="4144704"/>
            <a:ext cx="2334410" cy="1631216"/>
          </a:xfrm>
          <a:prstGeom prst="rect">
            <a:avLst/>
          </a:prstGeom>
          <a:solidFill>
            <a:srgbClr val="FF5355"/>
          </a:solidFill>
        </p:spPr>
        <p:style>
          <a:lnRef idx="2">
            <a:schemeClr val="accent2">
              <a:shade val="15000"/>
            </a:schemeClr>
          </a:lnRef>
          <a:fillRef idx="1">
            <a:schemeClr val="accent2"/>
          </a:fillRef>
          <a:effectRef idx="0">
            <a:schemeClr val="accent2"/>
          </a:effectRef>
          <a:fontRef idx="minor">
            <a:schemeClr val="lt1"/>
          </a:fontRef>
        </p:style>
        <p:txBody>
          <a:bodyPr wrap="square" rtlCol="0">
            <a:spAutoFit/>
          </a:bodyPr>
          <a:lstStyle/>
          <a:p>
            <a:pPr algn="ctr"/>
            <a:r>
              <a:rPr lang="en-GB" sz="2000" b="1" dirty="0">
                <a:solidFill>
                  <a:schemeClr val="tx1"/>
                </a:solidFill>
              </a:rPr>
              <a:t>⚠️ Warning ⚠️</a:t>
            </a:r>
          </a:p>
          <a:p>
            <a:pPr algn="ctr"/>
            <a:r>
              <a:rPr lang="en-GB" sz="2000" dirty="0">
                <a:solidFill>
                  <a:schemeClr val="tx1"/>
                </a:solidFill>
              </a:rPr>
              <a:t>I don’t always do this even though I know I should.</a:t>
            </a:r>
          </a:p>
          <a:p>
            <a:pPr algn="ctr"/>
            <a:r>
              <a:rPr lang="en-GB" sz="2000" dirty="0">
                <a:solidFill>
                  <a:schemeClr val="tx1"/>
                </a:solidFill>
              </a:rPr>
              <a:t>It’s hard! 😅</a:t>
            </a:r>
          </a:p>
        </p:txBody>
      </p:sp>
    </p:spTree>
    <p:extLst>
      <p:ext uri="{BB962C8B-B14F-4D97-AF65-F5344CB8AC3E}">
        <p14:creationId xmlns:p14="http://schemas.microsoft.com/office/powerpoint/2010/main" val="2192206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685626-689A-B5FC-0204-293F16D6FF32}"/>
              </a:ext>
            </a:extLst>
          </p:cNvPr>
          <p:cNvSpPr>
            <a:spLocks noGrp="1"/>
          </p:cNvSpPr>
          <p:nvPr>
            <p:ph type="title"/>
          </p:nvPr>
        </p:nvSpPr>
        <p:spPr/>
        <p:txBody>
          <a:bodyPr/>
          <a:lstStyle/>
          <a:p>
            <a:r>
              <a:rPr lang="en-GB" dirty="0"/>
              <a:t>Opportunities, optimism and advertising my work</a:t>
            </a:r>
          </a:p>
        </p:txBody>
      </p:sp>
      <p:sp>
        <p:nvSpPr>
          <p:cNvPr id="3" name="Content Placeholder 2">
            <a:extLst>
              <a:ext uri="{FF2B5EF4-FFF2-40B4-BE49-F238E27FC236}">
                <a16:creationId xmlns:a16="http://schemas.microsoft.com/office/drawing/2014/main" id="{0C313E17-D02A-A5DA-500A-A49010B7BC18}"/>
              </a:ext>
            </a:extLst>
          </p:cNvPr>
          <p:cNvSpPr>
            <a:spLocks noGrp="1"/>
          </p:cNvSpPr>
          <p:nvPr>
            <p:ph idx="1"/>
          </p:nvPr>
        </p:nvSpPr>
        <p:spPr/>
        <p:txBody>
          <a:bodyPr/>
          <a:lstStyle/>
          <a:p>
            <a:pPr marL="0" indent="0">
              <a:buNone/>
            </a:pPr>
            <a:r>
              <a:rPr lang="en-GB" dirty="0"/>
              <a:t>So far I’ve focussed on the challenges and pitfalls, but </a:t>
            </a:r>
            <a:r>
              <a:rPr lang="en-GB" b="1" dirty="0" err="1"/>
              <a:t>NeuroAI</a:t>
            </a:r>
            <a:r>
              <a:rPr lang="en-GB" b="1" dirty="0"/>
              <a:t> is a huge opportunity </a:t>
            </a:r>
            <a:r>
              <a:rPr lang="en-GB" dirty="0"/>
              <a:t>too</a:t>
            </a:r>
          </a:p>
          <a:p>
            <a:pPr marL="0" indent="0">
              <a:buNone/>
            </a:pPr>
            <a:r>
              <a:rPr lang="en-GB" dirty="0"/>
              <a:t>If we want to understand the brain, we have to study how it does hard tasks</a:t>
            </a:r>
          </a:p>
          <a:p>
            <a:pPr marL="0" indent="0">
              <a:buNone/>
            </a:pPr>
            <a:r>
              <a:rPr lang="en-GB" dirty="0"/>
              <a:t>With small models or no backprop algorithms, this was very difficult</a:t>
            </a:r>
          </a:p>
          <a:p>
            <a:pPr marL="0" indent="0">
              <a:buNone/>
            </a:pPr>
            <a:r>
              <a:rPr lang="en-GB" dirty="0">
                <a:solidFill>
                  <a:srgbClr val="00B050"/>
                </a:solidFill>
              </a:rPr>
              <a:t>Now is the best possible time to be doing modelling in neuroscience</a:t>
            </a:r>
          </a:p>
          <a:p>
            <a:pPr marL="0" indent="0">
              <a:buNone/>
            </a:pPr>
            <a:r>
              <a:rPr lang="en-GB" b="1" dirty="0"/>
              <a:t>My approach:</a:t>
            </a:r>
          </a:p>
          <a:p>
            <a:r>
              <a:rPr lang="en-GB" dirty="0"/>
              <a:t>Deep exploration of models (follow the paths)</a:t>
            </a:r>
          </a:p>
          <a:p>
            <a:r>
              <a:rPr lang="en-GB" dirty="0"/>
              <a:t>Spend as much time trying to prove myself wrong as right </a:t>
            </a:r>
            <a:r>
              <a:rPr lang="en-GB" dirty="0">
                <a:solidFill>
                  <a:schemeClr val="bg1">
                    <a:lumMod val="65000"/>
                  </a:schemeClr>
                </a:solidFill>
              </a:rPr>
              <a:t>(at least this is my ambition)</a:t>
            </a:r>
          </a:p>
          <a:p>
            <a:pPr marL="0" indent="0">
              <a:buNone/>
            </a:pPr>
            <a:r>
              <a:rPr lang="en-GB" b="1" dirty="0"/>
              <a:t>My aim</a:t>
            </a:r>
            <a:r>
              <a:rPr lang="en-GB" dirty="0"/>
              <a:t>:</a:t>
            </a:r>
          </a:p>
          <a:p>
            <a:pPr marL="0" indent="0">
              <a:buNone/>
            </a:pPr>
            <a:r>
              <a:rPr lang="en-GB" dirty="0">
                <a:solidFill>
                  <a:srgbClr val="7030A0"/>
                </a:solidFill>
              </a:rPr>
              <a:t>Enrich our understanding</a:t>
            </a:r>
            <a:r>
              <a:rPr lang="en-GB" dirty="0"/>
              <a:t> of how various </a:t>
            </a:r>
            <a:r>
              <a:rPr lang="en-GB" dirty="0">
                <a:solidFill>
                  <a:schemeClr val="accent2">
                    <a:lumMod val="75000"/>
                  </a:schemeClr>
                </a:solidFill>
              </a:rPr>
              <a:t>mechanisms can contribute to function</a:t>
            </a:r>
          </a:p>
          <a:p>
            <a:pPr marL="0" indent="0">
              <a:buNone/>
            </a:pPr>
            <a:endParaRPr lang="en-GB" dirty="0">
              <a:solidFill>
                <a:schemeClr val="accent2">
                  <a:lumMod val="75000"/>
                </a:schemeClr>
              </a:solidFill>
            </a:endParaRPr>
          </a:p>
          <a:p>
            <a:pPr marL="0" indent="0">
              <a:buNone/>
            </a:pPr>
            <a:r>
              <a:rPr lang="en-GB" dirty="0"/>
              <a:t>Examples in current work: neuromodulation, energy supply, heterogeneity</a:t>
            </a:r>
          </a:p>
          <a:p>
            <a:pPr marL="0" indent="0">
              <a:buNone/>
            </a:pPr>
            <a:r>
              <a:rPr lang="en-GB" dirty="0"/>
              <a:t>Today I’ll just talk about </a:t>
            </a:r>
            <a:r>
              <a:rPr lang="en-GB" b="1" dirty="0">
                <a:solidFill>
                  <a:srgbClr val="0070C0"/>
                </a:solidFill>
              </a:rPr>
              <a:t>modularity</a:t>
            </a:r>
          </a:p>
        </p:txBody>
      </p:sp>
    </p:spTree>
    <p:extLst>
      <p:ext uri="{BB962C8B-B14F-4D97-AF65-F5344CB8AC3E}">
        <p14:creationId xmlns:p14="http://schemas.microsoft.com/office/powerpoint/2010/main" val="2961667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B26DBC2F-F222-E150-F31D-F677807918E7}"/>
              </a:ext>
            </a:extLst>
          </p:cNvPr>
          <p:cNvSpPr/>
          <p:nvPr/>
        </p:nvSpPr>
        <p:spPr>
          <a:xfrm rot="7965651">
            <a:off x="7971961" y="4790614"/>
            <a:ext cx="5561993" cy="707886"/>
          </a:xfrm>
          <a:prstGeom prst="rect">
            <a:avLst/>
          </a:prstGeom>
          <a:gradFill>
            <a:gsLst>
              <a:gs pos="70000">
                <a:srgbClr val="FFFFFF"/>
              </a:gs>
              <a:gs pos="100000">
                <a:schemeClr val="accent1">
                  <a:lumMod val="30000"/>
                  <a:lumOff val="7000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285A2811-F543-6AB0-BD55-900F28C55E3E}"/>
              </a:ext>
            </a:extLst>
          </p:cNvPr>
          <p:cNvSpPr>
            <a:spLocks noGrp="1"/>
          </p:cNvSpPr>
          <p:nvPr>
            <p:ph type="title"/>
          </p:nvPr>
        </p:nvSpPr>
        <p:spPr/>
        <p:txBody>
          <a:bodyPr/>
          <a:lstStyle/>
          <a:p>
            <a:r>
              <a:rPr lang="en-GB" b="1" dirty="0"/>
              <a:t>TL;DR version of the modularity project</a:t>
            </a:r>
            <a:endParaRPr lang="en-GB" dirty="0"/>
          </a:p>
        </p:txBody>
      </p:sp>
      <p:sp>
        <p:nvSpPr>
          <p:cNvPr id="3" name="Content Placeholder 2">
            <a:extLst>
              <a:ext uri="{FF2B5EF4-FFF2-40B4-BE49-F238E27FC236}">
                <a16:creationId xmlns:a16="http://schemas.microsoft.com/office/drawing/2014/main" id="{689896BE-DC9C-187D-0956-AFB6FC7DC53C}"/>
              </a:ext>
            </a:extLst>
          </p:cNvPr>
          <p:cNvSpPr>
            <a:spLocks noGrp="1"/>
          </p:cNvSpPr>
          <p:nvPr>
            <p:ph idx="1"/>
          </p:nvPr>
        </p:nvSpPr>
        <p:spPr>
          <a:xfrm>
            <a:off x="250374" y="1382859"/>
            <a:ext cx="5442767" cy="4944156"/>
          </a:xfrm>
        </p:spPr>
        <p:txBody>
          <a:bodyPr/>
          <a:lstStyle/>
          <a:p>
            <a:pPr marL="0" indent="0">
              <a:buNone/>
            </a:pPr>
            <a:r>
              <a:rPr lang="en-GB" b="1" dirty="0"/>
              <a:t>Evidence:</a:t>
            </a:r>
          </a:p>
          <a:p>
            <a:pPr marL="0" indent="0">
              <a:buNone/>
            </a:pPr>
            <a:r>
              <a:rPr lang="en-GB" dirty="0"/>
              <a:t>Brain is “structurally modular”</a:t>
            </a:r>
          </a:p>
          <a:p>
            <a:pPr marL="0" indent="0">
              <a:buNone/>
            </a:pPr>
            <a:r>
              <a:rPr lang="en-GB" dirty="0"/>
              <a:t>Knocking out brain regions seems to lead to functional deficits</a:t>
            </a:r>
          </a:p>
          <a:p>
            <a:pPr marL="0" indent="0">
              <a:buNone/>
            </a:pPr>
            <a:r>
              <a:rPr lang="en-GB" b="1" dirty="0"/>
              <a:t>So…?</a:t>
            </a:r>
          </a:p>
          <a:p>
            <a:pPr marL="0" indent="0">
              <a:buNone/>
            </a:pPr>
            <a:r>
              <a:rPr lang="en-GB" dirty="0"/>
              <a:t>Functional specialisations a </a:t>
            </a:r>
            <a:r>
              <a:rPr lang="en-GB" dirty="0">
                <a:solidFill>
                  <a:srgbClr val="0070C0"/>
                </a:solidFill>
              </a:rPr>
              <a:t>necessary consequence </a:t>
            </a:r>
            <a:r>
              <a:rPr lang="en-GB" dirty="0"/>
              <a:t>of structural modules?</a:t>
            </a:r>
          </a:p>
          <a:p>
            <a:pPr marL="0" indent="0">
              <a:buNone/>
            </a:pPr>
            <a:r>
              <a:rPr lang="en-GB" dirty="0"/>
              <a:t>Our hypothesis: yes!</a:t>
            </a:r>
          </a:p>
          <a:p>
            <a:pPr marL="0" indent="0">
              <a:buNone/>
            </a:pPr>
            <a:r>
              <a:rPr lang="en-GB" dirty="0"/>
              <a:t>We tested this using ANNs</a:t>
            </a:r>
          </a:p>
          <a:p>
            <a:pPr marL="0" indent="0">
              <a:buNone/>
            </a:pPr>
            <a:r>
              <a:rPr lang="en-GB" dirty="0">
                <a:solidFill>
                  <a:srgbClr val="C00000"/>
                </a:solidFill>
              </a:rPr>
              <a:t>Answer is not necessarily.</a:t>
            </a:r>
          </a:p>
          <a:p>
            <a:pPr marL="0" indent="0">
              <a:buNone/>
            </a:pPr>
            <a:r>
              <a:rPr lang="en-GB" dirty="0"/>
              <a:t>At least, for levels of modularity in brain.</a:t>
            </a:r>
          </a:p>
          <a:p>
            <a:pPr marL="0" indent="0">
              <a:buNone/>
            </a:pPr>
            <a:r>
              <a:rPr lang="en-GB" dirty="0"/>
              <a:t>Need additional mechanisms</a:t>
            </a:r>
          </a:p>
        </p:txBody>
      </p:sp>
      <p:grpSp>
        <p:nvGrpSpPr>
          <p:cNvPr id="27" name="Group 26">
            <a:extLst>
              <a:ext uri="{FF2B5EF4-FFF2-40B4-BE49-F238E27FC236}">
                <a16:creationId xmlns:a16="http://schemas.microsoft.com/office/drawing/2014/main" id="{D7A8EFE6-3BEB-0F16-BD8E-5BD6B09B4E77}"/>
              </a:ext>
            </a:extLst>
          </p:cNvPr>
          <p:cNvGrpSpPr/>
          <p:nvPr/>
        </p:nvGrpSpPr>
        <p:grpSpPr>
          <a:xfrm>
            <a:off x="5738973" y="1009530"/>
            <a:ext cx="5930757" cy="2940027"/>
            <a:chOff x="5738973" y="1009530"/>
            <a:chExt cx="5930757" cy="2940027"/>
          </a:xfrm>
        </p:grpSpPr>
        <p:cxnSp>
          <p:nvCxnSpPr>
            <p:cNvPr id="11" name="Straight Connector 10">
              <a:extLst>
                <a:ext uri="{FF2B5EF4-FFF2-40B4-BE49-F238E27FC236}">
                  <a16:creationId xmlns:a16="http://schemas.microsoft.com/office/drawing/2014/main" id="{562CCA12-E1D0-7EB8-BF9F-57B858EC172D}"/>
                </a:ext>
              </a:extLst>
            </p:cNvPr>
            <p:cNvCxnSpPr>
              <a:cxnSpLocks/>
            </p:cNvCxnSpPr>
            <p:nvPr/>
          </p:nvCxnSpPr>
          <p:spPr>
            <a:xfrm>
              <a:off x="7787811" y="2311685"/>
              <a:ext cx="1830058" cy="1015429"/>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3" name="Straight Connector 12">
              <a:extLst>
                <a:ext uri="{FF2B5EF4-FFF2-40B4-BE49-F238E27FC236}">
                  <a16:creationId xmlns:a16="http://schemas.microsoft.com/office/drawing/2014/main" id="{2BAD54E2-D4A5-C568-0427-3FCE2F75A539}"/>
                </a:ext>
              </a:extLst>
            </p:cNvPr>
            <p:cNvCxnSpPr>
              <a:cxnSpLocks/>
            </p:cNvCxnSpPr>
            <p:nvPr/>
          </p:nvCxnSpPr>
          <p:spPr>
            <a:xfrm flipV="1">
              <a:off x="7745002" y="2812122"/>
              <a:ext cx="1768092" cy="514992"/>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pic>
          <p:nvPicPr>
            <p:cNvPr id="6" name="Picture 5" descr="A blue dots in a circle&#10;&#10;Description automatically generated">
              <a:extLst>
                <a:ext uri="{FF2B5EF4-FFF2-40B4-BE49-F238E27FC236}">
                  <a16:creationId xmlns:a16="http://schemas.microsoft.com/office/drawing/2014/main" id="{B3DBA35D-9F4D-5BCB-B7DE-642EE73A06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38973" y="1674687"/>
              <a:ext cx="2274870" cy="2274870"/>
            </a:xfrm>
            <a:prstGeom prst="rect">
              <a:avLst/>
            </a:prstGeom>
          </p:spPr>
        </p:pic>
        <p:pic>
          <p:nvPicPr>
            <p:cNvPr id="7" name="Picture 6" descr="A blue dots in a circle&#10;&#10;Description automatically generated">
              <a:extLst>
                <a:ext uri="{FF2B5EF4-FFF2-40B4-BE49-F238E27FC236}">
                  <a16:creationId xmlns:a16="http://schemas.microsoft.com/office/drawing/2014/main" id="{938EF2E5-978E-045D-37CF-7798CBAA14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94860" y="1674687"/>
              <a:ext cx="2274870" cy="2274870"/>
            </a:xfrm>
            <a:prstGeom prst="rect">
              <a:avLst/>
            </a:prstGeom>
          </p:spPr>
        </p:pic>
        <p:sp>
          <p:nvSpPr>
            <p:cNvPr id="17" name="TextBox 16">
              <a:extLst>
                <a:ext uri="{FF2B5EF4-FFF2-40B4-BE49-F238E27FC236}">
                  <a16:creationId xmlns:a16="http://schemas.microsoft.com/office/drawing/2014/main" id="{90FBFCF5-6256-E88C-712B-98BDFB97A797}"/>
                </a:ext>
              </a:extLst>
            </p:cNvPr>
            <p:cNvSpPr txBox="1"/>
            <p:nvPr/>
          </p:nvSpPr>
          <p:spPr>
            <a:xfrm>
              <a:off x="5738973" y="1028916"/>
              <a:ext cx="1960473" cy="646331"/>
            </a:xfrm>
            <a:prstGeom prst="rect">
              <a:avLst/>
            </a:prstGeom>
            <a:noFill/>
          </p:spPr>
          <p:txBody>
            <a:bodyPr wrap="none" rtlCol="0">
              <a:spAutoFit/>
            </a:bodyPr>
            <a:lstStyle/>
            <a:p>
              <a:pPr algn="l"/>
              <a:r>
                <a:rPr lang="en-GB" dirty="0"/>
                <a:t>Within module:</a:t>
              </a:r>
            </a:p>
            <a:p>
              <a:pPr algn="l"/>
              <a:r>
                <a:rPr lang="en-GB" dirty="0"/>
                <a:t>Dense connections</a:t>
              </a:r>
            </a:p>
          </p:txBody>
        </p:sp>
        <p:sp>
          <p:nvSpPr>
            <p:cNvPr id="18" name="TextBox 17">
              <a:extLst>
                <a:ext uri="{FF2B5EF4-FFF2-40B4-BE49-F238E27FC236}">
                  <a16:creationId xmlns:a16="http://schemas.microsoft.com/office/drawing/2014/main" id="{E1B7D658-53A6-8B29-C733-EB34331916CA}"/>
                </a:ext>
              </a:extLst>
            </p:cNvPr>
            <p:cNvSpPr txBox="1"/>
            <p:nvPr/>
          </p:nvSpPr>
          <p:spPr>
            <a:xfrm>
              <a:off x="9513094" y="1009530"/>
              <a:ext cx="1960473" cy="646331"/>
            </a:xfrm>
            <a:prstGeom prst="rect">
              <a:avLst/>
            </a:prstGeom>
            <a:noFill/>
          </p:spPr>
          <p:txBody>
            <a:bodyPr wrap="none" rtlCol="0">
              <a:spAutoFit/>
            </a:bodyPr>
            <a:lstStyle/>
            <a:p>
              <a:pPr algn="l"/>
              <a:r>
                <a:rPr lang="en-GB" dirty="0"/>
                <a:t>Within module:</a:t>
              </a:r>
            </a:p>
            <a:p>
              <a:pPr algn="l"/>
              <a:r>
                <a:rPr lang="en-GB" dirty="0"/>
                <a:t>Dense connections</a:t>
              </a:r>
            </a:p>
          </p:txBody>
        </p:sp>
        <p:sp>
          <p:nvSpPr>
            <p:cNvPr id="19" name="TextBox 18">
              <a:extLst>
                <a:ext uri="{FF2B5EF4-FFF2-40B4-BE49-F238E27FC236}">
                  <a16:creationId xmlns:a16="http://schemas.microsoft.com/office/drawing/2014/main" id="{0F4B6DF3-609E-5FC0-7D4F-75BF973057D2}"/>
                </a:ext>
              </a:extLst>
            </p:cNvPr>
            <p:cNvSpPr txBox="1"/>
            <p:nvPr/>
          </p:nvSpPr>
          <p:spPr>
            <a:xfrm>
              <a:off x="7699446" y="1587977"/>
              <a:ext cx="1994970" cy="646331"/>
            </a:xfrm>
            <a:prstGeom prst="rect">
              <a:avLst/>
            </a:prstGeom>
            <a:noFill/>
          </p:spPr>
          <p:txBody>
            <a:bodyPr wrap="none" rtlCol="0">
              <a:spAutoFit/>
            </a:bodyPr>
            <a:lstStyle/>
            <a:p>
              <a:pPr algn="l"/>
              <a:r>
                <a:rPr lang="en-GB" dirty="0"/>
                <a:t>Between modules:</a:t>
              </a:r>
            </a:p>
            <a:p>
              <a:pPr algn="l"/>
              <a:r>
                <a:rPr lang="en-GB" dirty="0"/>
                <a:t>Sparse connections</a:t>
              </a:r>
            </a:p>
          </p:txBody>
        </p:sp>
      </p:grpSp>
      <p:pic>
        <p:nvPicPr>
          <p:cNvPr id="21" name="Picture 20">
            <a:extLst>
              <a:ext uri="{FF2B5EF4-FFF2-40B4-BE49-F238E27FC236}">
                <a16:creationId xmlns:a16="http://schemas.microsoft.com/office/drawing/2014/main" id="{D08A558B-465C-75CB-655F-E8CD8217D326}"/>
              </a:ext>
            </a:extLst>
          </p:cNvPr>
          <p:cNvPicPr>
            <a:picLocks noChangeAspect="1"/>
          </p:cNvPicPr>
          <p:nvPr/>
        </p:nvPicPr>
        <p:blipFill>
          <a:blip r:embed="rId4"/>
          <a:stretch>
            <a:fillRect/>
          </a:stretch>
        </p:blipFill>
        <p:spPr>
          <a:xfrm>
            <a:off x="6233701" y="4026934"/>
            <a:ext cx="2387650" cy="2235247"/>
          </a:xfrm>
          <a:prstGeom prst="rect">
            <a:avLst/>
          </a:prstGeom>
        </p:spPr>
      </p:pic>
      <p:sp>
        <p:nvSpPr>
          <p:cNvPr id="22" name="TextBox 21">
            <a:extLst>
              <a:ext uri="{FF2B5EF4-FFF2-40B4-BE49-F238E27FC236}">
                <a16:creationId xmlns:a16="http://schemas.microsoft.com/office/drawing/2014/main" id="{3887E5FD-6A79-E8DE-7883-4834F0C97C6F}"/>
              </a:ext>
            </a:extLst>
          </p:cNvPr>
          <p:cNvSpPr txBox="1"/>
          <p:nvPr/>
        </p:nvSpPr>
        <p:spPr>
          <a:xfrm>
            <a:off x="6321378" y="6262181"/>
            <a:ext cx="2412392" cy="400110"/>
          </a:xfrm>
          <a:prstGeom prst="rect">
            <a:avLst/>
          </a:prstGeom>
          <a:noFill/>
        </p:spPr>
        <p:txBody>
          <a:bodyPr wrap="none" rtlCol="0">
            <a:spAutoFit/>
          </a:bodyPr>
          <a:lstStyle/>
          <a:p>
            <a:pPr algn="l"/>
            <a:r>
              <a:rPr lang="en-GB" sz="2000" dirty="0"/>
              <a:t>Structural modularity</a:t>
            </a:r>
          </a:p>
        </p:txBody>
      </p:sp>
      <p:sp>
        <p:nvSpPr>
          <p:cNvPr id="23" name="TextBox 22">
            <a:extLst>
              <a:ext uri="{FF2B5EF4-FFF2-40B4-BE49-F238E27FC236}">
                <a16:creationId xmlns:a16="http://schemas.microsoft.com/office/drawing/2014/main" id="{6B4BCB03-B323-5387-E9F5-EB3E58061900}"/>
              </a:ext>
            </a:extLst>
          </p:cNvPr>
          <p:cNvSpPr txBox="1"/>
          <p:nvPr/>
        </p:nvSpPr>
        <p:spPr>
          <a:xfrm rot="16200000">
            <a:off x="5114340" y="4822141"/>
            <a:ext cx="1613775" cy="400110"/>
          </a:xfrm>
          <a:prstGeom prst="rect">
            <a:avLst/>
          </a:prstGeom>
          <a:noFill/>
        </p:spPr>
        <p:txBody>
          <a:bodyPr wrap="none" rtlCol="0">
            <a:spAutoFit/>
          </a:bodyPr>
          <a:lstStyle/>
          <a:p>
            <a:pPr algn="l"/>
            <a:r>
              <a:rPr lang="en-GB" sz="2000" dirty="0"/>
              <a:t>Specialisation</a:t>
            </a:r>
          </a:p>
        </p:txBody>
      </p:sp>
      <p:grpSp>
        <p:nvGrpSpPr>
          <p:cNvPr id="28" name="Group 27">
            <a:extLst>
              <a:ext uri="{FF2B5EF4-FFF2-40B4-BE49-F238E27FC236}">
                <a16:creationId xmlns:a16="http://schemas.microsoft.com/office/drawing/2014/main" id="{AC0F509C-BCDC-0F1C-AA2B-EF67FF04AF43}"/>
              </a:ext>
            </a:extLst>
          </p:cNvPr>
          <p:cNvGrpSpPr/>
          <p:nvPr/>
        </p:nvGrpSpPr>
        <p:grpSpPr>
          <a:xfrm>
            <a:off x="8125455" y="4026934"/>
            <a:ext cx="2825673" cy="1973816"/>
            <a:chOff x="9394860" y="4026934"/>
            <a:chExt cx="2825673" cy="1973816"/>
          </a:xfrm>
        </p:grpSpPr>
        <p:cxnSp>
          <p:nvCxnSpPr>
            <p:cNvPr id="25" name="Straight Connector 24">
              <a:extLst>
                <a:ext uri="{FF2B5EF4-FFF2-40B4-BE49-F238E27FC236}">
                  <a16:creationId xmlns:a16="http://schemas.microsoft.com/office/drawing/2014/main" id="{7D2D17FE-1F23-EB3E-8795-37F1B06CF5DA}"/>
                </a:ext>
              </a:extLst>
            </p:cNvPr>
            <p:cNvCxnSpPr/>
            <p:nvPr/>
          </p:nvCxnSpPr>
          <p:spPr>
            <a:xfrm flipV="1">
              <a:off x="9394860" y="4026934"/>
              <a:ext cx="0" cy="1973816"/>
            </a:xfrm>
            <a:prstGeom prst="line">
              <a:avLst/>
            </a:prstGeom>
            <a:ln w="19050">
              <a:solidFill>
                <a:srgbClr val="FF0000"/>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26" name="TextBox 25">
              <a:extLst>
                <a:ext uri="{FF2B5EF4-FFF2-40B4-BE49-F238E27FC236}">
                  <a16:creationId xmlns:a16="http://schemas.microsoft.com/office/drawing/2014/main" id="{854F6421-F30A-D774-2BC9-DC90EC2CE889}"/>
                </a:ext>
              </a:extLst>
            </p:cNvPr>
            <p:cNvSpPr txBox="1"/>
            <p:nvPr/>
          </p:nvSpPr>
          <p:spPr>
            <a:xfrm>
              <a:off x="9779608" y="4089765"/>
              <a:ext cx="2440925" cy="707886"/>
            </a:xfrm>
            <a:prstGeom prst="rect">
              <a:avLst/>
            </a:prstGeom>
            <a:noFill/>
          </p:spPr>
          <p:txBody>
            <a:bodyPr wrap="none" rtlCol="0">
              <a:spAutoFit/>
            </a:bodyPr>
            <a:lstStyle/>
            <a:p>
              <a:pPr algn="l"/>
              <a:r>
                <a:rPr lang="en-GB" sz="2000" dirty="0">
                  <a:solidFill>
                    <a:srgbClr val="FF0000"/>
                  </a:solidFill>
                </a:rPr>
                <a:t>Maximum modularity</a:t>
              </a:r>
            </a:p>
            <a:p>
              <a:pPr algn="l"/>
              <a:r>
                <a:rPr lang="en-GB" sz="2000" dirty="0">
                  <a:solidFill>
                    <a:srgbClr val="FF0000"/>
                  </a:solidFill>
                </a:rPr>
                <a:t>seen in brain</a:t>
              </a:r>
            </a:p>
          </p:txBody>
        </p:sp>
      </p:grpSp>
      <p:pic>
        <p:nvPicPr>
          <p:cNvPr id="8" name="Picture 7" descr="https://neural-reckoning.org/pub_sparsity_specialization-qrcode.png">
            <a:extLst>
              <a:ext uri="{FF2B5EF4-FFF2-40B4-BE49-F238E27FC236}">
                <a16:creationId xmlns:a16="http://schemas.microsoft.com/office/drawing/2014/main" id="{29058F89-285D-D8FD-D1D5-3B3ED7FAF1F7}"/>
              </a:ext>
            </a:extLst>
          </p:cNvPr>
          <p:cNvPicPr>
            <a:picLocks noChangeAspect="1"/>
          </p:cNvPicPr>
          <p:nvPr/>
        </p:nvPicPr>
        <p:blipFill>
          <a:blip r:embed="rId5"/>
          <a:srcRect l="6755" t="9574"/>
          <a:stretch>
            <a:fillRect/>
          </a:stretch>
        </p:blipFill>
        <p:spPr>
          <a:xfrm>
            <a:off x="10822192" y="4937859"/>
            <a:ext cx="1365599" cy="1324322"/>
          </a:xfrm>
          <a:prstGeom prst="rect">
            <a:avLst/>
          </a:prstGeom>
        </p:spPr>
      </p:pic>
      <p:sp>
        <p:nvSpPr>
          <p:cNvPr id="10" name="TextBox 9">
            <a:extLst>
              <a:ext uri="{FF2B5EF4-FFF2-40B4-BE49-F238E27FC236}">
                <a16:creationId xmlns:a16="http://schemas.microsoft.com/office/drawing/2014/main" id="{69D1D9D6-463C-CEA7-F8B5-C0A1BEC9BF53}"/>
              </a:ext>
            </a:extLst>
          </p:cNvPr>
          <p:cNvSpPr txBox="1"/>
          <p:nvPr/>
        </p:nvSpPr>
        <p:spPr>
          <a:xfrm>
            <a:off x="9210093" y="6211669"/>
            <a:ext cx="2981907" cy="646331"/>
          </a:xfrm>
          <a:prstGeom prst="rect">
            <a:avLst/>
          </a:prstGeom>
          <a:noFill/>
        </p:spPr>
        <p:txBody>
          <a:bodyPr wrap="square" rtlCol="0">
            <a:spAutoFit/>
          </a:bodyPr>
          <a:lstStyle/>
          <a:p>
            <a:pPr algn="r"/>
            <a:r>
              <a:rPr lang="en-GB" dirty="0"/>
              <a:t>Béna and Goodman (2025)</a:t>
            </a:r>
            <a:br>
              <a:rPr lang="en-GB" dirty="0"/>
            </a:br>
            <a:r>
              <a:rPr lang="en-GB" dirty="0"/>
              <a:t>Nature Comms</a:t>
            </a:r>
          </a:p>
        </p:txBody>
      </p:sp>
    </p:spTree>
    <p:extLst>
      <p:ext uri="{BB962C8B-B14F-4D97-AF65-F5344CB8AC3E}">
        <p14:creationId xmlns:p14="http://schemas.microsoft.com/office/powerpoint/2010/main" val="2116374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1"/>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2"/>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8"/>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22" grpId="0"/>
      <p:bldP spid="23" grpId="0"/>
    </p:bldLst>
  </p:timing>
</p:sld>
</file>

<file path=ppt/theme/theme1.xml><?xml version="1.0" encoding="utf-8"?>
<a:theme xmlns:a="http://schemas.openxmlformats.org/drawingml/2006/main" name="Dan's Imperial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w="19050">
          <a:tailEnd type="triangle" w="lg" len="lg"/>
        </a:ln>
      </a:spPr>
      <a:bodyPr/>
      <a:lstStyle/>
      <a:style>
        <a:lnRef idx="1">
          <a:schemeClr val="dk1"/>
        </a:lnRef>
        <a:fillRef idx="0">
          <a:schemeClr val="dk1"/>
        </a:fillRef>
        <a:effectRef idx="0">
          <a:schemeClr val="dk1"/>
        </a:effectRef>
        <a:fontRef idx="minor">
          <a:schemeClr val="tx1"/>
        </a:fontRef>
      </a:style>
    </a:lnDef>
    <a:txDef>
      <a:spPr>
        <a:noFill/>
      </a:spPr>
      <a:bodyPr wrap="none" rtlCol="0">
        <a:spAutoFit/>
      </a:bodyPr>
      <a:lstStyle>
        <a:defPPr algn="l">
          <a:defRPr sz="2000" dirty="0"/>
        </a:defPPr>
      </a:lstStyle>
    </a:txDef>
  </a:objectDefaults>
  <a:extraClrSchemeLst/>
  <a:extLst>
    <a:ext uri="{05A4C25C-085E-4340-85A3-A5531E510DB2}">
      <thm15:themeFamily xmlns:thm15="http://schemas.microsoft.com/office/thememl/2012/main" name="Dan's Imperial Theme" id="{1E446DD1-5114-4E0D-97F9-E2C08BC92A25}" vid="{D46550DC-1CC9-4558-A13D-60590594704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91CC75529FAA34B987F048466488DEE" ma:contentTypeVersion="12" ma:contentTypeDescription="Create a new document." ma:contentTypeScope="" ma:versionID="5329aef109aa5aa9e3db0d24e7b9cff2">
  <xsd:schema xmlns:xsd="http://www.w3.org/2001/XMLSchema" xmlns:xs="http://www.w3.org/2001/XMLSchema" xmlns:p="http://schemas.microsoft.com/office/2006/metadata/properties" xmlns:ns3="aa581938-aaa6-48f1-a8e7-9621bfb675f9" xmlns:ns4="d8630c02-d2e0-4840-9905-f8c4ead66a0b" targetNamespace="http://schemas.microsoft.com/office/2006/metadata/properties" ma:root="true" ma:fieldsID="4e15df3176585f9f88ac5eabf5427fe6" ns3:_="" ns4:_="">
    <xsd:import namespace="aa581938-aaa6-48f1-a8e7-9621bfb675f9"/>
    <xsd:import namespace="d8630c02-d2e0-4840-9905-f8c4ead66a0b"/>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KeyPoints" minOccurs="0"/>
                <xsd:element ref="ns3:MediaServiceKeyPoints" minOccurs="0"/>
                <xsd:element ref="ns3:MediaServiceDateTaken" minOccurs="0"/>
                <xsd:element ref="ns3:MediaServiceAutoTags" minOccurs="0"/>
                <xsd:element ref="ns3:MediaServiceLocation"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a581938-aaa6-48f1-a8e7-9621bfb675f9"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8630c02-d2e0-4840-9905-f8c4ead66a0b" elementFormDefault="qualified">
    <xsd:import namespace="http://schemas.microsoft.com/office/2006/documentManagement/types"/>
    <xsd:import namespace="http://schemas.microsoft.com/office/infopath/2007/PartnerControls"/>
    <xsd:element name="SharedWithUsers" ma:index="10"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description="" ma:internalName="SharedWithDetails" ma:readOnly="true">
      <xsd:simpleType>
        <xsd:restriction base="dms:Note">
          <xsd:maxLength value="255"/>
        </xsd:restriction>
      </xsd:simpleType>
    </xsd:element>
    <xsd:element name="SharingHintHash" ma:index="12" nillable="true" ma:displayName="Sharing Hint Hash" ma:description=""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FD60540-4304-4942-BC3E-34C3695C953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a581938-aaa6-48f1-a8e7-9621bfb675f9"/>
    <ds:schemaRef ds:uri="d8630c02-d2e0-4840-9905-f8c4ead66a0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4181AB0-286B-4AD6-9BFC-9B94AE67581E}">
  <ds:schemaRefs>
    <ds:schemaRef ds:uri="http://schemas.microsoft.com/sharepoint/v3/contenttype/forms"/>
  </ds:schemaRefs>
</ds:datastoreItem>
</file>

<file path=customXml/itemProps3.xml><?xml version="1.0" encoding="utf-8"?>
<ds:datastoreItem xmlns:ds="http://schemas.openxmlformats.org/officeDocument/2006/customXml" ds:itemID="{F4266F99-3D34-4DAB-8804-6766DB7E7E99}">
  <ds:schemaRefs>
    <ds:schemaRef ds:uri="http://purl.org/dc/elements/1.1/"/>
    <ds:schemaRef ds:uri="http://schemas.microsoft.com/office/2006/documentManagement/types"/>
    <ds:schemaRef ds:uri="http://schemas.microsoft.com/office/infopath/2007/PartnerControls"/>
    <ds:schemaRef ds:uri="aa581938-aaa6-48f1-a8e7-9621bfb675f9"/>
    <ds:schemaRef ds:uri="http://schemas.microsoft.com/office/2006/metadata/properties"/>
    <ds:schemaRef ds:uri="http://purl.org/dc/terms/"/>
    <ds:schemaRef ds:uri="d8630c02-d2e0-4840-9905-f8c4ead66a0b"/>
    <ds:schemaRef ds:uri="http://purl.org/dc/dcmitype/"/>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2021 - WWN - Neural heterogeneity promotes robust learning</Template>
  <TotalTime>0</TotalTime>
  <Words>2184</Words>
  <Application>Microsoft Office PowerPoint</Application>
  <PresentationFormat>Widescreen</PresentationFormat>
  <Paragraphs>229</Paragraphs>
  <Slides>15</Slides>
  <Notes>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Cambria Math</vt:lpstr>
      <vt:lpstr>Calibri</vt:lpstr>
      <vt:lpstr>Calibri Light</vt:lpstr>
      <vt:lpstr>Dan's Imperial Theme</vt:lpstr>
      <vt:lpstr>Untitled NeuroAI talk…</vt:lpstr>
      <vt:lpstr>Starting with an apology</vt:lpstr>
      <vt:lpstr>Challenges</vt:lpstr>
      <vt:lpstr>The garden of forking paths: a digression</vt:lpstr>
      <vt:lpstr>NeuroAI in the garden of forking paths</vt:lpstr>
      <vt:lpstr>Possible solution: “Multiverse analysis” 🤔</vt:lpstr>
      <vt:lpstr>My take / advice / approach</vt:lpstr>
      <vt:lpstr>Opportunities, optimism and advertising my work</vt:lpstr>
      <vt:lpstr>TL;DR version of the modularity project</vt:lpstr>
      <vt:lpstr>Task and model setup</vt:lpstr>
      <vt:lpstr>Measuring functional specialisation</vt:lpstr>
      <vt:lpstr>Model variants</vt:lpstr>
      <vt:lpstr>Detailed results</vt:lpstr>
      <vt:lpstr>Conclusions</vt:lpstr>
      <vt:lpstr>Thanks to…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is a “spiking” neural network and why should I care?</dc:title>
  <dc:creator>Goodman, Daniel F M</dc:creator>
  <cp:lastModifiedBy>Goodman, Dan</cp:lastModifiedBy>
  <cp:revision>6</cp:revision>
  <dcterms:created xsi:type="dcterms:W3CDTF">2022-01-18T14:59:46Z</dcterms:created>
  <dcterms:modified xsi:type="dcterms:W3CDTF">2026-06-13T11:08:17Z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0x010100091CC75529FAA34B987F048466488DEE</vt:lpwstr>
  </property>
</Properties>
</file>