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0" r:id="rId1"/>
  </p:sldMasterIdLst>
  <p:notesMasterIdLst>
    <p:notesMasterId r:id="rId29"/>
  </p:notesMasterIdLst>
  <p:sldIdLst>
    <p:sldId id="256" r:id="rId2"/>
    <p:sldId id="258" r:id="rId3"/>
    <p:sldId id="257" r:id="rId4"/>
    <p:sldId id="274" r:id="rId5"/>
    <p:sldId id="259" r:id="rId6"/>
    <p:sldId id="275" r:id="rId7"/>
    <p:sldId id="260" r:id="rId8"/>
    <p:sldId id="284" r:id="rId9"/>
    <p:sldId id="261" r:id="rId10"/>
    <p:sldId id="262" r:id="rId11"/>
    <p:sldId id="277" r:id="rId12"/>
    <p:sldId id="263" r:id="rId13"/>
    <p:sldId id="264" r:id="rId14"/>
    <p:sldId id="278" r:id="rId15"/>
    <p:sldId id="265" r:id="rId16"/>
    <p:sldId id="279" r:id="rId17"/>
    <p:sldId id="266" r:id="rId18"/>
    <p:sldId id="280" r:id="rId19"/>
    <p:sldId id="267" r:id="rId20"/>
    <p:sldId id="282" r:id="rId21"/>
    <p:sldId id="268" r:id="rId22"/>
    <p:sldId id="283" r:id="rId23"/>
    <p:sldId id="271" r:id="rId24"/>
    <p:sldId id="281" r:id="rId25"/>
    <p:sldId id="272" r:id="rId26"/>
    <p:sldId id="270" r:id="rId27"/>
    <p:sldId id="273" r:id="rId28"/>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Tw Cen MT" panose="020B0602020104020603"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Tw Cen MT" panose="020B06020201040206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Tw Cen MT" panose="020B06020201040206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Tw Cen MT" panose="020B06020201040206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Tw Cen MT" panose="020B0602020104020603" pitchFamily="34" charset="0"/>
        <a:ea typeface="+mn-ea"/>
        <a:cs typeface="+mn-cs"/>
      </a:defRPr>
    </a:lvl5pPr>
    <a:lvl6pPr marL="2286000" algn="l" defTabSz="914400" rtl="0" eaLnBrk="1" latinLnBrk="0" hangingPunct="1">
      <a:defRPr kern="1200">
        <a:solidFill>
          <a:schemeClr val="tx1"/>
        </a:solidFill>
        <a:latin typeface="Tw Cen MT" panose="020B0602020104020603" pitchFamily="34" charset="0"/>
        <a:ea typeface="+mn-ea"/>
        <a:cs typeface="+mn-cs"/>
      </a:defRPr>
    </a:lvl6pPr>
    <a:lvl7pPr marL="2743200" algn="l" defTabSz="914400" rtl="0" eaLnBrk="1" latinLnBrk="0" hangingPunct="1">
      <a:defRPr kern="1200">
        <a:solidFill>
          <a:schemeClr val="tx1"/>
        </a:solidFill>
        <a:latin typeface="Tw Cen MT" panose="020B0602020104020603" pitchFamily="34" charset="0"/>
        <a:ea typeface="+mn-ea"/>
        <a:cs typeface="+mn-cs"/>
      </a:defRPr>
    </a:lvl7pPr>
    <a:lvl8pPr marL="3200400" algn="l" defTabSz="914400" rtl="0" eaLnBrk="1" latinLnBrk="0" hangingPunct="1">
      <a:defRPr kern="1200">
        <a:solidFill>
          <a:schemeClr val="tx1"/>
        </a:solidFill>
        <a:latin typeface="Tw Cen MT" panose="020B0602020104020603" pitchFamily="34" charset="0"/>
        <a:ea typeface="+mn-ea"/>
        <a:cs typeface="+mn-cs"/>
      </a:defRPr>
    </a:lvl8pPr>
    <a:lvl9pPr marL="3657600" algn="l" defTabSz="914400" rtl="0" eaLnBrk="1" latinLnBrk="0" hangingPunct="1">
      <a:defRPr kern="1200">
        <a:solidFill>
          <a:schemeClr val="tx1"/>
        </a:solidFill>
        <a:latin typeface="Tw Cen MT" panose="020B0602020104020603"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54199" autoAdjust="0"/>
  </p:normalViewPr>
  <p:slideViewPr>
    <p:cSldViewPr snapToGrid="0" snapToObjects="1">
      <p:cViewPr varScale="1">
        <p:scale>
          <a:sx n="139" d="100"/>
          <a:sy n="139" d="100"/>
        </p:scale>
        <p:origin x="798"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4" d="100"/>
          <a:sy n="84" d="100"/>
        </p:scale>
        <p:origin x="775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0BE4E5A0-2B3A-0600-7938-E358F14C83B7}"/>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6147" name="Notes Placeholder 2">
            <a:extLst>
              <a:ext uri="{FF2B5EF4-FFF2-40B4-BE49-F238E27FC236}">
                <a16:creationId xmlns:a16="http://schemas.microsoft.com/office/drawing/2014/main" id="{9B602774-C4FA-163E-58AF-130EEE5F8047}"/>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i="1" dirty="0"/>
              <a:t>(voice: Nelson)</a:t>
            </a:r>
            <a:br>
              <a:rPr lang="en-US" dirty="0"/>
            </a:br>
            <a:r>
              <a:rPr lang="en-US" dirty="0"/>
              <a:t>Welcome back to the LCC Fusion Project series.</a:t>
            </a:r>
            <a:br>
              <a:rPr lang="en-US" dirty="0"/>
            </a:br>
            <a:r>
              <a:rPr lang="en-US" dirty="0"/>
              <a:t>Earlier, we looked at how the Block Breakout Board organizes the wiring for each block.</a:t>
            </a:r>
            <a:br>
              <a:rPr lang="en-US" dirty="0"/>
            </a:br>
            <a:r>
              <a:rPr lang="en-US" dirty="0"/>
              <a:t>Now we’re stepping into the part of the system that decides what’s actually happening in those blocks.</a:t>
            </a:r>
          </a:p>
          <a:p>
            <a:endParaRPr lang="en-US" i="1" dirty="0"/>
          </a:p>
          <a:p>
            <a:r>
              <a:rPr lang="en-US" i="1" dirty="0"/>
              <a:t>(pause: 0.8)</a:t>
            </a:r>
            <a:br>
              <a:rPr lang="en-US" dirty="0"/>
            </a:br>
            <a:endParaRPr lang="en-US" dirty="0"/>
          </a:p>
          <a:p>
            <a:r>
              <a:rPr lang="en-US" i="1" dirty="0"/>
              <a:t>(voice: Harrison)</a:t>
            </a:r>
            <a:br>
              <a:rPr lang="en-US" dirty="0"/>
            </a:br>
            <a:r>
              <a:rPr lang="en-US" dirty="0"/>
              <a:t>Today we’re looking at the </a:t>
            </a:r>
            <a:r>
              <a:rPr lang="en-US" b="1" dirty="0"/>
              <a:t>BSD Card</a:t>
            </a:r>
            <a:r>
              <a:rPr lang="en-US" dirty="0"/>
              <a:t>, the Block Short Detection Card.</a:t>
            </a:r>
            <a:br>
              <a:rPr lang="en-US" dirty="0"/>
            </a:br>
            <a:r>
              <a:rPr lang="en-US" dirty="0"/>
              <a:t>And this card does more than occupancy.</a:t>
            </a:r>
            <a:br>
              <a:rPr lang="en-US" dirty="0"/>
            </a:br>
            <a:r>
              <a:rPr lang="en-US" dirty="0"/>
              <a:t>It monitors four blocks, determines whether each one is clear, occupied, or shorted, and then reports those results to the Node Card over I2C.</a:t>
            </a:r>
          </a:p>
          <a:p>
            <a:endParaRPr lang="en-US" i="1" dirty="0"/>
          </a:p>
          <a:p>
            <a:r>
              <a:rPr lang="en-US" i="1" dirty="0"/>
              <a:t>(pause: 0.8)</a:t>
            </a:r>
            <a:br>
              <a:rPr lang="en-US" dirty="0"/>
            </a:br>
            <a:endParaRPr lang="en-US" dirty="0"/>
          </a:p>
          <a:p>
            <a:r>
              <a:rPr lang="en-US" i="1" dirty="0"/>
              <a:t>(voice: Nelson)</a:t>
            </a:r>
            <a:br>
              <a:rPr lang="en-US" dirty="0"/>
            </a:br>
            <a:r>
              <a:rPr lang="en-US" dirty="0"/>
              <a:t>And this card reacts to shorts too, right?</a:t>
            </a:r>
          </a:p>
          <a:p>
            <a:endParaRPr lang="en-US" i="1" dirty="0"/>
          </a:p>
          <a:p>
            <a:r>
              <a:rPr lang="en-US" i="1" dirty="0"/>
              <a:t>(pause: 0.8)</a:t>
            </a:r>
            <a:br>
              <a:rPr lang="en-US" dirty="0"/>
            </a:br>
            <a:endParaRPr lang="en-US" dirty="0"/>
          </a:p>
          <a:p>
            <a:r>
              <a:rPr lang="en-US" i="1" dirty="0"/>
              <a:t>(voice: Harrison)</a:t>
            </a:r>
            <a:br>
              <a:rPr lang="en-US" dirty="0"/>
            </a:br>
            <a:r>
              <a:rPr lang="en-US" dirty="0"/>
              <a:t>Exactly.</a:t>
            </a:r>
            <a:br>
              <a:rPr lang="en-US" dirty="0"/>
            </a:br>
            <a:r>
              <a:rPr lang="en-US" dirty="0"/>
              <a:t>When a short happens, the BSD Card cuts power, waits, and restores it.</a:t>
            </a:r>
            <a:br>
              <a:rPr lang="en-US" dirty="0"/>
            </a:br>
            <a:r>
              <a:rPr lang="en-US" dirty="0"/>
              <a:t>It’s the first responder — not just a detector.</a:t>
            </a:r>
          </a:p>
          <a:p>
            <a:endParaRPr lang="en-US" i="1" dirty="0"/>
          </a:p>
          <a:p>
            <a:r>
              <a:rPr lang="en-US" i="1" dirty="0"/>
              <a:t>(pause: 0.8)</a:t>
            </a:r>
            <a:br>
              <a:rPr lang="en-US" dirty="0"/>
            </a:br>
            <a:endParaRPr lang="en-US" dirty="0"/>
          </a:p>
          <a:p>
            <a:r>
              <a:rPr lang="en-US" i="1" dirty="0"/>
              <a:t>(voice: Nelson)</a:t>
            </a:r>
            <a:br>
              <a:rPr lang="en-US" dirty="0"/>
            </a:br>
            <a:r>
              <a:rPr lang="en-US" dirty="0"/>
              <a:t>And those short events can drive alerts, sounds, or even voice announcements, thanks to Fusion’s LCC-based automation.</a:t>
            </a:r>
          </a:p>
        </p:txBody>
      </p:sp>
      <p:sp>
        <p:nvSpPr>
          <p:cNvPr id="6148" name="Slide Number Placeholder 3">
            <a:extLst>
              <a:ext uri="{FF2B5EF4-FFF2-40B4-BE49-F238E27FC236}">
                <a16:creationId xmlns:a16="http://schemas.microsoft.com/office/drawing/2014/main" id="{3E7E5D4B-CC71-5D38-967F-97FD19B60580}"/>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58965-F20D-EE36-3B5B-F100C90FAAA8}"/>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97CCA66-D49B-A203-3F0A-425C94080AD9}"/>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9D7371FA-4E33-7DFC-DD77-14640B407A35}"/>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i="1" dirty="0"/>
              <a:t>(voice: Nelson)</a:t>
            </a:r>
            <a:br>
              <a:rPr lang="en-US" dirty="0"/>
            </a:br>
            <a:r>
              <a:rPr lang="en-US" dirty="0"/>
              <a:t>How does the BSD actually decide the block state?</a:t>
            </a:r>
            <a:br>
              <a:rPr lang="en-US" dirty="0"/>
            </a:br>
            <a:r>
              <a:rPr lang="en-US" dirty="0"/>
              <a:t>What’s happening inside the firmware?</a:t>
            </a:r>
          </a:p>
          <a:p>
            <a:endParaRPr lang="en-US" i="1" dirty="0"/>
          </a:p>
          <a:p>
            <a:r>
              <a:rPr lang="en-US" i="1" dirty="0"/>
              <a:t>(pause: 0.8)</a:t>
            </a:r>
            <a:endParaRPr lang="en-US" dirty="0"/>
          </a:p>
          <a:p>
            <a:endParaRPr lang="en-US" i="1" dirty="0"/>
          </a:p>
          <a:p>
            <a:r>
              <a:rPr lang="en-US" i="1" dirty="0"/>
              <a:t>(voice: Harrison)</a:t>
            </a:r>
            <a:br>
              <a:rPr lang="en-US" dirty="0"/>
            </a:br>
            <a:r>
              <a:rPr lang="en-US" dirty="0"/>
              <a:t>The firmware reads the </a:t>
            </a:r>
            <a:r>
              <a:rPr lang="en-US" b="1" dirty="0"/>
              <a:t>digital current value</a:t>
            </a:r>
            <a:r>
              <a:rPr lang="en-US" dirty="0"/>
              <a:t> coming from each block.</a:t>
            </a:r>
            <a:br>
              <a:rPr lang="en-US" dirty="0"/>
            </a:br>
            <a:r>
              <a:rPr lang="en-US" dirty="0"/>
              <a:t>It samples that value many times a second and applies filtering so short flickers don’t cause false triggers.</a:t>
            </a:r>
            <a:br>
              <a:rPr lang="en-US" dirty="0"/>
            </a:br>
            <a:r>
              <a:rPr lang="en-US" dirty="0"/>
              <a:t>Once the signal is clean, it compares the current to the ranges you configured in the Admin View.</a:t>
            </a:r>
          </a:p>
          <a:p>
            <a:endParaRPr lang="en-US" i="1" dirty="0"/>
          </a:p>
          <a:p>
            <a:r>
              <a:rPr lang="en-US" i="1" dirty="0"/>
              <a:t>(pause: 0.8)</a:t>
            </a:r>
            <a:endParaRPr lang="en-US" dirty="0"/>
          </a:p>
          <a:p>
            <a:endParaRPr lang="en-US" i="1" dirty="0"/>
          </a:p>
          <a:p>
            <a:r>
              <a:rPr lang="en-US" i="1" dirty="0"/>
              <a:t>(voice: Nelson)</a:t>
            </a:r>
            <a:br>
              <a:rPr lang="en-US" dirty="0"/>
            </a:br>
            <a:r>
              <a:rPr lang="en-US" dirty="0"/>
              <a:t>So the occupancy decision is based entirely on that configured range?</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If the current rises above the baseline and stays inside your </a:t>
            </a:r>
            <a:r>
              <a:rPr lang="en-US" b="1" dirty="0"/>
              <a:t>occupancy range</a:t>
            </a:r>
            <a:r>
              <a:rPr lang="en-US" dirty="0"/>
              <a:t>, the firmware marks the block as </a:t>
            </a:r>
            <a:r>
              <a:rPr lang="en-US" b="1" dirty="0"/>
              <a:t>occupied</a:t>
            </a:r>
            <a:r>
              <a:rPr lang="en-US" dirty="0"/>
              <a:t>.</a:t>
            </a:r>
            <a:br>
              <a:rPr lang="en-US" dirty="0"/>
            </a:br>
            <a:r>
              <a:rPr lang="en-US" dirty="0"/>
              <a:t>That’s how it handles different locomotives — some draw more, some draw less — the range lets you tune it.</a:t>
            </a:r>
          </a:p>
          <a:p>
            <a:endParaRPr lang="en-US" i="1" dirty="0"/>
          </a:p>
          <a:p>
            <a:r>
              <a:rPr lang="en-US" i="1" dirty="0"/>
              <a:t>(pause: 0.8)</a:t>
            </a:r>
            <a:endParaRPr lang="en-US" dirty="0"/>
          </a:p>
          <a:p>
            <a:endParaRPr lang="en-US" i="1" dirty="0"/>
          </a:p>
          <a:p>
            <a:r>
              <a:rPr lang="en-US" i="1" dirty="0"/>
              <a:t>(voice: Nelson)</a:t>
            </a:r>
            <a:br>
              <a:rPr lang="en-US" dirty="0"/>
            </a:br>
            <a:r>
              <a:rPr lang="en-US" dirty="0"/>
              <a:t>And what about shorts?</a:t>
            </a:r>
            <a:br>
              <a:rPr lang="en-US" dirty="0"/>
            </a:br>
            <a:r>
              <a:rPr lang="en-US" dirty="0"/>
              <a:t>How does it recognize those?</a:t>
            </a:r>
          </a:p>
          <a:p>
            <a:endParaRPr lang="en-US" i="1" dirty="0"/>
          </a:p>
          <a:p>
            <a:r>
              <a:rPr lang="en-US" i="1" dirty="0"/>
              <a:t>(pause: 0.8)</a:t>
            </a:r>
            <a:endParaRPr lang="en-US" dirty="0"/>
          </a:p>
          <a:p>
            <a:endParaRPr lang="en-US" i="1" dirty="0"/>
          </a:p>
          <a:p>
            <a:r>
              <a:rPr lang="en-US" i="1" dirty="0"/>
              <a:t>(voice: Harrison)</a:t>
            </a:r>
            <a:br>
              <a:rPr lang="en-US" dirty="0"/>
            </a:br>
            <a:r>
              <a:rPr lang="en-US" dirty="0"/>
              <a:t>Shorts behave very differently.</a:t>
            </a:r>
            <a:br>
              <a:rPr lang="en-US" dirty="0"/>
            </a:br>
            <a:r>
              <a:rPr lang="en-US" dirty="0"/>
              <a:t>Instead of a steady moderate draw, the current </a:t>
            </a:r>
            <a:r>
              <a:rPr lang="en-US" b="1" dirty="0"/>
              <a:t>jumps sharply</a:t>
            </a:r>
            <a:r>
              <a:rPr lang="en-US" dirty="0"/>
              <a:t>.</a:t>
            </a:r>
            <a:br>
              <a:rPr lang="en-US" dirty="0"/>
            </a:br>
            <a:r>
              <a:rPr lang="en-US" dirty="0"/>
              <a:t>The firmware watches for those spikes, and if the reading crosses the short threshold — and it stays there long enough to rule out noise — the block is marked as </a:t>
            </a:r>
            <a:r>
              <a:rPr lang="en-US" b="1" dirty="0"/>
              <a:t>shorted</a:t>
            </a:r>
            <a:r>
              <a:rPr lang="en-US" dirty="0"/>
              <a:t>.</a:t>
            </a:r>
          </a:p>
          <a:p>
            <a:endParaRPr lang="en-US" i="1" dirty="0"/>
          </a:p>
          <a:p>
            <a:r>
              <a:rPr lang="en-US" i="1" dirty="0"/>
              <a:t>(pause: 0.8)</a:t>
            </a:r>
            <a:endParaRPr lang="en-US" dirty="0"/>
          </a:p>
          <a:p>
            <a:endParaRPr lang="en-US" i="1" dirty="0"/>
          </a:p>
          <a:p>
            <a:r>
              <a:rPr lang="en-US" i="1" dirty="0"/>
              <a:t>(voice: Nelson)</a:t>
            </a:r>
            <a:br>
              <a:rPr lang="en-US" dirty="0"/>
            </a:br>
            <a:r>
              <a:rPr lang="en-US" dirty="0"/>
              <a:t>So the BSD is looking for both the amount of current and the behavior of that current?</a:t>
            </a:r>
          </a:p>
          <a:p>
            <a:endParaRPr lang="en-US" i="1" dirty="0"/>
          </a:p>
          <a:p>
            <a:r>
              <a:rPr lang="en-US" i="1" dirty="0"/>
              <a:t>(pause: 0.8)</a:t>
            </a:r>
            <a:endParaRPr lang="en-US" dirty="0"/>
          </a:p>
        </p:txBody>
      </p:sp>
      <p:sp>
        <p:nvSpPr>
          <p:cNvPr id="10244" name="Slide Number Placeholder 3">
            <a:extLst>
              <a:ext uri="{FF2B5EF4-FFF2-40B4-BE49-F238E27FC236}">
                <a16:creationId xmlns:a16="http://schemas.microsoft.com/office/drawing/2014/main" id="{89B8FFA1-4FEB-D7E4-78B5-1FD4B0649026}"/>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10958746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6CA0E-3B02-50A0-94D4-EF365C26D0AD}"/>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05BF792C-64B1-FD83-7D8B-91EC169883B4}"/>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BDE4FACF-1658-52B6-9341-5523B1DAD841}"/>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i="1" dirty="0"/>
          </a:p>
          <a:p>
            <a:r>
              <a:rPr lang="en-US" i="1" dirty="0"/>
              <a:t>(voice: Harrison)</a:t>
            </a:r>
            <a:br>
              <a:rPr lang="en-US" dirty="0"/>
            </a:br>
            <a:r>
              <a:rPr lang="en-US" dirty="0"/>
              <a:t>Right.</a:t>
            </a:r>
            <a:br>
              <a:rPr lang="en-US" dirty="0"/>
            </a:br>
            <a:r>
              <a:rPr lang="en-US" dirty="0"/>
              <a:t>Occupancy is “steady and moderate.”</a:t>
            </a:r>
            <a:br>
              <a:rPr lang="en-US" dirty="0"/>
            </a:br>
            <a:r>
              <a:rPr lang="en-US" dirty="0"/>
              <a:t>A short is “instant jump and very high.”</a:t>
            </a:r>
            <a:br>
              <a:rPr lang="en-US" dirty="0"/>
            </a:br>
            <a:r>
              <a:rPr lang="en-US" dirty="0"/>
              <a:t>Clear is when the current falls back to its baseline value.</a:t>
            </a:r>
          </a:p>
          <a:p>
            <a:endParaRPr lang="en-US" i="1" dirty="0"/>
          </a:p>
          <a:p>
            <a:r>
              <a:rPr lang="en-US" i="1" dirty="0"/>
              <a:t>(pause: 0.8)</a:t>
            </a:r>
            <a:endParaRPr lang="en-US" dirty="0"/>
          </a:p>
          <a:p>
            <a:endParaRPr lang="en-US" i="1" dirty="0"/>
          </a:p>
          <a:p>
            <a:r>
              <a:rPr lang="en-US" i="1" dirty="0"/>
              <a:t>(voice: Nelson)</a:t>
            </a:r>
            <a:br>
              <a:rPr lang="en-US" dirty="0"/>
            </a:br>
            <a:r>
              <a:rPr lang="en-US" dirty="0"/>
              <a:t>And it controls block power too, correct?</a:t>
            </a:r>
          </a:p>
          <a:p>
            <a:endParaRPr lang="en-US" i="1" dirty="0"/>
          </a:p>
          <a:p>
            <a:r>
              <a:rPr lang="en-US" i="1" dirty="0"/>
              <a:t>(pause: 0.8)</a:t>
            </a:r>
            <a:endParaRPr lang="en-US" dirty="0"/>
          </a:p>
          <a:p>
            <a:endParaRPr lang="en-US" i="1" dirty="0"/>
          </a:p>
          <a:p>
            <a:r>
              <a:rPr lang="en-US" i="1" dirty="0"/>
              <a:t>(voice: Harrison)</a:t>
            </a:r>
            <a:br>
              <a:rPr lang="en-US" dirty="0"/>
            </a:br>
            <a:r>
              <a:rPr lang="en-US" dirty="0"/>
              <a:t>Yes.</a:t>
            </a:r>
            <a:br>
              <a:rPr lang="en-US" dirty="0"/>
            </a:br>
            <a:r>
              <a:rPr lang="en-US" dirty="0"/>
              <a:t>The moment the firmware detects a short, it </a:t>
            </a:r>
            <a:r>
              <a:rPr lang="en-US" b="1" dirty="0"/>
              <a:t>turns the block off</a:t>
            </a:r>
            <a:r>
              <a:rPr lang="en-US" dirty="0"/>
              <a:t> using the solid-state power switch stage.</a:t>
            </a:r>
            <a:br>
              <a:rPr lang="en-US" dirty="0"/>
            </a:br>
            <a:r>
              <a:rPr lang="en-US" dirty="0"/>
              <a:t>Then it waits briefly — just long enough for the rails to settle — and </a:t>
            </a:r>
            <a:r>
              <a:rPr lang="en-US" b="1" dirty="0"/>
              <a:t>restores power</a:t>
            </a:r>
            <a:r>
              <a:rPr lang="en-US" dirty="0"/>
              <a:t> to see if the short has cleared.</a:t>
            </a:r>
            <a:br>
              <a:rPr lang="en-US" dirty="0"/>
            </a:br>
            <a:r>
              <a:rPr lang="en-US" dirty="0"/>
              <a:t>If it hasn’t cleared, the firmware repeats the cycle.</a:t>
            </a:r>
            <a:br>
              <a:rPr lang="en-US" dirty="0"/>
            </a:br>
            <a:r>
              <a:rPr lang="en-US" dirty="0"/>
              <a:t>If the short </a:t>
            </a:r>
            <a:r>
              <a:rPr lang="en-US" i="1" dirty="0"/>
              <a:t>has</a:t>
            </a:r>
            <a:r>
              <a:rPr lang="en-US" dirty="0"/>
              <a:t> cleared, the block goes right back to normal operation.</a:t>
            </a:r>
          </a:p>
          <a:p>
            <a:endParaRPr lang="en-US" i="1" dirty="0"/>
          </a:p>
          <a:p>
            <a:r>
              <a:rPr lang="en-US" i="1" dirty="0"/>
              <a:t>(pause: 0.8)</a:t>
            </a:r>
            <a:endParaRPr lang="en-US" dirty="0"/>
          </a:p>
          <a:p>
            <a:endParaRPr lang="en-US" i="1" dirty="0"/>
          </a:p>
          <a:p>
            <a:r>
              <a:rPr lang="en-US" i="1" dirty="0"/>
              <a:t>(voice: Nelson)</a:t>
            </a:r>
            <a:br>
              <a:rPr lang="en-US" dirty="0"/>
            </a:br>
            <a:r>
              <a:rPr lang="en-US" dirty="0"/>
              <a:t>So the BSD isn’t just reporting state — it’s actively protecting the block.</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It handles detection, protection, filtering, and recovery right on the card,</a:t>
            </a:r>
            <a:br>
              <a:rPr lang="en-US" dirty="0"/>
            </a:br>
            <a:r>
              <a:rPr lang="en-US" dirty="0"/>
              <a:t>and then reports the final, stable block state to the Node Card over I2C.</a:t>
            </a:r>
          </a:p>
          <a:p>
            <a:endParaRPr lang="en-US" dirty="0"/>
          </a:p>
        </p:txBody>
      </p:sp>
      <p:sp>
        <p:nvSpPr>
          <p:cNvPr id="10244" name="Slide Number Placeholder 3">
            <a:extLst>
              <a:ext uri="{FF2B5EF4-FFF2-40B4-BE49-F238E27FC236}">
                <a16:creationId xmlns:a16="http://schemas.microsoft.com/office/drawing/2014/main" id="{1136E9C4-48AC-AE1F-585C-C5079A89215E}"/>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3093200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F08E9-9351-87C5-3562-4219C01084F2}"/>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7D63F6CB-F38F-08FA-56DE-7AACDACE0C53}"/>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8AEB29C9-8305-0DD0-1268-24D57B3FB54B}"/>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i="1" dirty="0"/>
              <a:t>(voice: Nelson)</a:t>
            </a:r>
            <a:br>
              <a:rPr lang="en-US" dirty="0"/>
            </a:br>
            <a:r>
              <a:rPr lang="en-US" dirty="0"/>
              <a:t>How does it separate occupied from short?</a:t>
            </a:r>
          </a:p>
          <a:p>
            <a:endParaRPr lang="en-US" i="1" dirty="0"/>
          </a:p>
          <a:p>
            <a:r>
              <a:rPr lang="en-US" i="1" dirty="0"/>
              <a:t>(pause: 0.8)</a:t>
            </a:r>
            <a:br>
              <a:rPr lang="en-US" dirty="0"/>
            </a:br>
            <a:r>
              <a:rPr lang="en-US" i="1" dirty="0"/>
              <a:t>(voice: Harrison)</a:t>
            </a:r>
            <a:br>
              <a:rPr lang="en-US" dirty="0"/>
            </a:br>
            <a:r>
              <a:rPr lang="en-US" dirty="0"/>
              <a:t>Level and behavior.</a:t>
            </a:r>
            <a:br>
              <a:rPr lang="en-US" dirty="0"/>
            </a:br>
            <a:r>
              <a:rPr lang="en-US" dirty="0"/>
              <a:t>Occupied is steady moderate current.</a:t>
            </a:r>
            <a:br>
              <a:rPr lang="en-US" dirty="0"/>
            </a:br>
            <a:r>
              <a:rPr lang="en-US" dirty="0"/>
              <a:t>Short is a sharp spike.</a:t>
            </a:r>
            <a:br>
              <a:rPr lang="en-US" dirty="0"/>
            </a:br>
            <a:r>
              <a:rPr lang="en-US" dirty="0"/>
              <a:t>The ESP32 applies filtering to avoid false triggers.</a:t>
            </a:r>
          </a:p>
        </p:txBody>
      </p:sp>
      <p:sp>
        <p:nvSpPr>
          <p:cNvPr id="10244" name="Slide Number Placeholder 3">
            <a:extLst>
              <a:ext uri="{FF2B5EF4-FFF2-40B4-BE49-F238E27FC236}">
                <a16:creationId xmlns:a16="http://schemas.microsoft.com/office/drawing/2014/main" id="{9E7CB156-7662-C6E4-B256-C1BBB33A8F9A}"/>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3564543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56F4C-8FF9-84DA-DD1F-0A35EB22FD28}"/>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015E5536-F8EE-F801-A9BD-3D3AFB71C4A5}"/>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5294CCB6-F049-622C-CBBC-E6D4AB512C9F}"/>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i="1" dirty="0"/>
              <a:t>(voice: Nelson)</a:t>
            </a:r>
            <a:br>
              <a:rPr lang="en-US" dirty="0"/>
            </a:br>
            <a:r>
              <a:rPr lang="en-US" dirty="0"/>
              <a:t>Why not just let the Node Card do all of this?</a:t>
            </a:r>
            <a:br>
              <a:rPr lang="en-US" dirty="0"/>
            </a:br>
            <a:r>
              <a:rPr lang="en-US" dirty="0"/>
              <a:t>Why not plug the block wiring directly into the Node Card and have it handle detection and shorts itself?</a:t>
            </a:r>
          </a:p>
          <a:p>
            <a:endParaRPr lang="en-US" dirty="0"/>
          </a:p>
          <a:p>
            <a:r>
              <a:rPr lang="en-US" dirty="0"/>
              <a:t>(pause: 0.8)</a:t>
            </a:r>
          </a:p>
          <a:p>
            <a:endParaRPr lang="en-US" i="1" dirty="0"/>
          </a:p>
          <a:p>
            <a:r>
              <a:rPr lang="en-US" i="1" dirty="0"/>
              <a:t>(voice: Harrison)</a:t>
            </a:r>
            <a:br>
              <a:rPr lang="en-US" dirty="0"/>
            </a:br>
            <a:r>
              <a:rPr lang="en-US" dirty="0"/>
              <a:t>Because that would break the </a:t>
            </a:r>
            <a:r>
              <a:rPr lang="en-US" b="1" dirty="0"/>
              <a:t>Fusion 3-tier architecture</a:t>
            </a:r>
            <a:r>
              <a:rPr lang="en-US" dirty="0"/>
              <a:t>.</a:t>
            </a:r>
            <a:br>
              <a:rPr lang="en-US" dirty="0"/>
            </a:br>
            <a:r>
              <a:rPr lang="en-US" dirty="0"/>
              <a:t>Block sensing and short protection involve high current, fast spikes, and instant reaction times.</a:t>
            </a:r>
            <a:br>
              <a:rPr lang="en-US" dirty="0"/>
            </a:br>
            <a:r>
              <a:rPr lang="en-US" dirty="0"/>
              <a:t>If we combined all of that with the Node Card’s logic, we’d overload the components on the Node Card and blur the roles of the system.</a:t>
            </a:r>
          </a:p>
          <a:p>
            <a:endParaRPr lang="en-US" dirty="0"/>
          </a:p>
          <a:p>
            <a:r>
              <a:rPr lang="en-US" dirty="0"/>
              <a:t>(pause: 0.8)</a:t>
            </a:r>
          </a:p>
          <a:p>
            <a:endParaRPr lang="en-US" i="1" dirty="0"/>
          </a:p>
          <a:p>
            <a:r>
              <a:rPr lang="en-US" i="1" dirty="0"/>
              <a:t>(voice: Nelson)</a:t>
            </a:r>
            <a:br>
              <a:rPr lang="en-US" dirty="0"/>
            </a:br>
            <a:r>
              <a:rPr lang="en-US" dirty="0"/>
              <a:t>So the architecture itself is what prevents us from merging them?</a:t>
            </a:r>
          </a:p>
          <a:p>
            <a:endParaRPr lang="en-US" dirty="0"/>
          </a:p>
          <a:p>
            <a:r>
              <a:rPr lang="en-US" dirty="0"/>
              <a:t>(pause: 0.8)</a:t>
            </a:r>
          </a:p>
          <a:p>
            <a:endParaRPr lang="en-US" i="1" dirty="0"/>
          </a:p>
          <a:p>
            <a:r>
              <a:rPr lang="en-US" i="1" dirty="0"/>
              <a:t>(voice: Harrison)</a:t>
            </a:r>
            <a:br>
              <a:rPr lang="en-US" dirty="0"/>
            </a:br>
            <a:r>
              <a:rPr lang="en-US" dirty="0"/>
              <a:t>Exactly.</a:t>
            </a:r>
            <a:br>
              <a:rPr lang="en-US" dirty="0"/>
            </a:br>
            <a:r>
              <a:rPr lang="en-US" dirty="0"/>
              <a:t>The BSD Card is part of the </a:t>
            </a:r>
            <a:r>
              <a:rPr lang="en-US" b="1" dirty="0"/>
              <a:t>edge tier</a:t>
            </a:r>
            <a:r>
              <a:rPr lang="en-US" dirty="0"/>
              <a:t> — close to the rails, handling electrical work.</a:t>
            </a:r>
            <a:br>
              <a:rPr lang="en-US" dirty="0"/>
            </a:br>
            <a:r>
              <a:rPr lang="en-US" dirty="0"/>
              <a:t>The Node Card sits in the </a:t>
            </a:r>
            <a:r>
              <a:rPr lang="en-US" b="1" dirty="0"/>
              <a:t>logic tier</a:t>
            </a:r>
            <a:r>
              <a:rPr lang="en-US" dirty="0"/>
              <a:t> — running automation, events, and configuration.</a:t>
            </a:r>
            <a:br>
              <a:rPr lang="en-US" dirty="0"/>
            </a:br>
            <a:r>
              <a:rPr lang="en-US" dirty="0"/>
              <a:t>If you tried to put BSD-level sensing and protection on the Node Card, you'd mix high-current electronics with delicate logic, add electrical noise, and make the Node Card much harder to design and maintain.</a:t>
            </a:r>
          </a:p>
          <a:p>
            <a:endParaRPr lang="en-US" dirty="0"/>
          </a:p>
          <a:p>
            <a:r>
              <a:rPr lang="en-US" dirty="0"/>
              <a:t>(pause: 0.8)</a:t>
            </a:r>
          </a:p>
          <a:p>
            <a:endParaRPr lang="en-US" i="1" dirty="0"/>
          </a:p>
          <a:p>
            <a:r>
              <a:rPr lang="en-US" i="1" dirty="0"/>
              <a:t>(voice: Nelson)</a:t>
            </a:r>
            <a:br>
              <a:rPr lang="en-US" dirty="0"/>
            </a:br>
            <a:r>
              <a:rPr lang="en-US" dirty="0"/>
              <a:t>And this would make upgrades more difficult too, right?</a:t>
            </a:r>
          </a:p>
          <a:p>
            <a:endParaRPr lang="en-US" dirty="0"/>
          </a:p>
          <a:p>
            <a:r>
              <a:rPr lang="en-US" dirty="0"/>
              <a:t>(pause: 0.8)</a:t>
            </a:r>
          </a:p>
          <a:p>
            <a:endParaRPr lang="en-US" i="1" dirty="0"/>
          </a:p>
          <a:p>
            <a:r>
              <a:rPr lang="en-US" i="1" dirty="0"/>
              <a:t>(voice: Harrison)</a:t>
            </a:r>
            <a:br>
              <a:rPr lang="en-US" dirty="0"/>
            </a:br>
            <a:r>
              <a:rPr lang="en-US" dirty="0"/>
              <a:t>Absolutely.</a:t>
            </a:r>
            <a:br>
              <a:rPr lang="en-US" dirty="0"/>
            </a:br>
            <a:r>
              <a:rPr lang="en-US" dirty="0"/>
              <a:t>Separating the tiers means you can upgrade or replace the BSD Card without touching the Node Card firmware, and vice-versa.</a:t>
            </a:r>
            <a:br>
              <a:rPr lang="en-US" dirty="0"/>
            </a:br>
            <a:r>
              <a:rPr lang="en-US" dirty="0"/>
              <a:t>If everything were merged, an improvement in block detection would force a whole new Node Card design, new firmware, new testing — the modularity would be gone.</a:t>
            </a:r>
          </a:p>
          <a:p>
            <a:endParaRPr lang="en-US" dirty="0"/>
          </a:p>
          <a:p>
            <a:r>
              <a:rPr lang="en-US" dirty="0"/>
              <a:t>(pause: 0.8)</a:t>
            </a:r>
          </a:p>
          <a:p>
            <a:endParaRPr lang="en-US" i="1" dirty="0"/>
          </a:p>
          <a:p>
            <a:r>
              <a:rPr lang="en-US" i="1" dirty="0"/>
              <a:t>(voice: Nelson)</a:t>
            </a:r>
            <a:br>
              <a:rPr lang="en-US" dirty="0"/>
            </a:br>
            <a:r>
              <a:rPr lang="en-US" dirty="0"/>
              <a:t>So splitting the responsibilities keeps the Node Card from getting overloaded?</a:t>
            </a:r>
          </a:p>
          <a:p>
            <a:endParaRPr lang="en-US" dirty="0"/>
          </a:p>
          <a:p>
            <a:r>
              <a:rPr lang="en-US" dirty="0"/>
              <a:t>(pause: 0.8)</a:t>
            </a:r>
          </a:p>
          <a:p>
            <a:endParaRPr lang="en-US" i="1" dirty="0"/>
          </a:p>
          <a:p>
            <a:r>
              <a:rPr lang="en-US" i="1" dirty="0"/>
              <a:t>(voice: Harrison)</a:t>
            </a:r>
            <a:br>
              <a:rPr lang="en-US" dirty="0"/>
            </a:br>
            <a:r>
              <a:rPr lang="en-US" dirty="0"/>
              <a:t>Yes.</a:t>
            </a:r>
            <a:br>
              <a:rPr lang="en-US" dirty="0"/>
            </a:br>
            <a:r>
              <a:rPr lang="en-US" dirty="0"/>
              <a:t>The Node Card isn’t built to monitor raw current spikes or control four block power channels.</a:t>
            </a:r>
            <a:br>
              <a:rPr lang="en-US" dirty="0"/>
            </a:br>
            <a:r>
              <a:rPr lang="en-US" dirty="0"/>
              <a:t>Its components aren’t sized for that, and the firmware would get bogged down trying to manage real-time short protection.</a:t>
            </a:r>
            <a:br>
              <a:rPr lang="en-US" dirty="0"/>
            </a:br>
            <a:r>
              <a:rPr lang="en-US" dirty="0"/>
              <a:t>By keeping the BSD as a separate card, we preserve performance, responsiveness, and reliability.</a:t>
            </a:r>
          </a:p>
          <a:p>
            <a:endParaRPr lang="en-US" dirty="0"/>
          </a:p>
          <a:p>
            <a:r>
              <a:rPr lang="en-US" dirty="0"/>
              <a:t>(pause: 0.8)</a:t>
            </a:r>
          </a:p>
          <a:p>
            <a:endParaRPr lang="en-US" i="1" dirty="0"/>
          </a:p>
          <a:p>
            <a:r>
              <a:rPr lang="en-US" i="1" dirty="0"/>
              <a:t>(voice: Nelson)</a:t>
            </a:r>
            <a:br>
              <a:rPr lang="en-US" dirty="0"/>
            </a:br>
            <a:r>
              <a:rPr lang="en-US" dirty="0"/>
              <a:t>And how does this help with scaling the system?</a:t>
            </a:r>
          </a:p>
          <a:p>
            <a:endParaRPr lang="en-US" dirty="0"/>
          </a:p>
          <a:p>
            <a:r>
              <a:rPr lang="en-US" dirty="0"/>
              <a:t>(pause: 0.8)</a:t>
            </a:r>
          </a:p>
          <a:p>
            <a:endParaRPr lang="en-US" i="1" dirty="0"/>
          </a:p>
          <a:p>
            <a:r>
              <a:rPr lang="en-US" i="1" dirty="0"/>
              <a:t>(voice: Harrison)</a:t>
            </a:r>
            <a:br>
              <a:rPr lang="en-US" dirty="0"/>
            </a:br>
            <a:r>
              <a:rPr lang="en-US" dirty="0"/>
              <a:t>It makes scaling easy.</a:t>
            </a:r>
            <a:br>
              <a:rPr lang="en-US" dirty="0"/>
            </a:br>
            <a:r>
              <a:rPr lang="en-US" dirty="0"/>
              <a:t>You can add more BSD Cards without adding more Node Cards.</a:t>
            </a:r>
            <a:br>
              <a:rPr lang="en-US" dirty="0"/>
            </a:br>
            <a:r>
              <a:rPr lang="en-US" dirty="0"/>
              <a:t>That means more protected blocks — without increasing the number of processors, logic engines, or configurations the layout has to manage.</a:t>
            </a:r>
            <a:br>
              <a:rPr lang="en-US" dirty="0"/>
            </a:br>
            <a:r>
              <a:rPr lang="en-US" dirty="0"/>
              <a:t>It keeps the system clean and predictable as it grows.</a:t>
            </a:r>
          </a:p>
          <a:p>
            <a:endParaRPr lang="en-US" dirty="0"/>
          </a:p>
          <a:p>
            <a:r>
              <a:rPr lang="en-US" dirty="0"/>
              <a:t>(pause: 0.8)</a:t>
            </a:r>
          </a:p>
          <a:p>
            <a:endParaRPr lang="en-US" i="1" dirty="0"/>
          </a:p>
          <a:p>
            <a:r>
              <a:rPr lang="en-US" i="1" dirty="0"/>
              <a:t>(voice: Nelson)</a:t>
            </a:r>
            <a:br>
              <a:rPr lang="en-US" dirty="0"/>
            </a:br>
            <a:r>
              <a:rPr lang="en-US" dirty="0"/>
              <a:t>So the BSD stays at the edge, the Node Card stays in the logic tier, and that’s what keeps Fusion modular, maintainable, and scalable.</a:t>
            </a:r>
          </a:p>
          <a:p>
            <a:endParaRPr lang="en-US" dirty="0"/>
          </a:p>
          <a:p>
            <a:r>
              <a:rPr lang="en-US" dirty="0"/>
              <a:t>(pause: 0.8)</a:t>
            </a:r>
          </a:p>
          <a:p>
            <a:endParaRPr lang="en-US" i="1" dirty="0"/>
          </a:p>
          <a:p>
            <a:r>
              <a:rPr lang="en-US" i="1" dirty="0"/>
              <a:t>(voice: Harrison)</a:t>
            </a:r>
            <a:br>
              <a:rPr lang="en-US" dirty="0"/>
            </a:br>
            <a:r>
              <a:rPr lang="en-US" dirty="0"/>
              <a:t>Exactly.</a:t>
            </a:r>
            <a:br>
              <a:rPr lang="en-US" dirty="0"/>
            </a:br>
            <a:r>
              <a:rPr lang="en-US" dirty="0"/>
              <a:t>Dedicated cards doing dedicated jobs — that’s the heart of the Fusion architecture.</a:t>
            </a:r>
          </a:p>
          <a:p>
            <a:endParaRPr lang="en-US" dirty="0"/>
          </a:p>
        </p:txBody>
      </p:sp>
      <p:sp>
        <p:nvSpPr>
          <p:cNvPr id="10244" name="Slide Number Placeholder 3">
            <a:extLst>
              <a:ext uri="{FF2B5EF4-FFF2-40B4-BE49-F238E27FC236}">
                <a16:creationId xmlns:a16="http://schemas.microsoft.com/office/drawing/2014/main" id="{93CF0792-5A50-7872-D2A8-9E4A03D9E8B1}"/>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2105465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B129A-8D84-8203-68AF-681D6B87925E}"/>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811BEB7E-273F-E0C1-B871-7B2ECCD1FEFD}"/>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DF776E3C-6A66-999F-FD39-00A01BED7209}"/>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i="1" dirty="0"/>
          </a:p>
          <a:p>
            <a:r>
              <a:rPr lang="en-US" i="1" dirty="0"/>
              <a:t>(voice: Harrison)</a:t>
            </a:r>
            <a:br>
              <a:rPr lang="en-US" dirty="0"/>
            </a:br>
            <a:r>
              <a:rPr lang="en-US" dirty="0"/>
              <a:t>It does — big time.</a:t>
            </a:r>
            <a:br>
              <a:rPr lang="en-US" dirty="0"/>
            </a:br>
            <a:r>
              <a:rPr lang="en-US" dirty="0"/>
              <a:t>Because each BSD Card handles </a:t>
            </a:r>
            <a:r>
              <a:rPr lang="en-US" b="1" dirty="0"/>
              <a:t>all of its own block sensing and protection</a:t>
            </a:r>
            <a:r>
              <a:rPr lang="en-US" dirty="0"/>
              <a:t>, you can add up to 16 BSD Cards as you want </a:t>
            </a:r>
            <a:r>
              <a:rPr lang="en-US" b="1" dirty="0"/>
              <a:t>without adding more LCC Nodes, for a total of 64 blocks.</a:t>
            </a:r>
            <a:br>
              <a:rPr lang="en-US" dirty="0"/>
            </a:br>
            <a:r>
              <a:rPr lang="en-US" dirty="0"/>
              <a:t>You’re scaling the block detection system horizontally, but the LCC network stays simple and uncluttered.</a:t>
            </a:r>
          </a:p>
          <a:p>
            <a:endParaRPr lang="en-US" i="1" dirty="0"/>
          </a:p>
          <a:p>
            <a:r>
              <a:rPr lang="en-US" i="1" dirty="0"/>
              <a:t>(pause: 0.8)</a:t>
            </a:r>
            <a:endParaRPr lang="en-US" dirty="0"/>
          </a:p>
          <a:p>
            <a:endParaRPr lang="en-US" i="1" dirty="0"/>
          </a:p>
          <a:p>
            <a:r>
              <a:rPr lang="en-US" i="1" dirty="0"/>
              <a:t>(voice: Nelson)</a:t>
            </a:r>
            <a:br>
              <a:rPr lang="en-US" dirty="0"/>
            </a:br>
            <a:r>
              <a:rPr lang="en-US" dirty="0"/>
              <a:t>So we get more blocks, more protection, more coverage—</a:t>
            </a:r>
            <a:br>
              <a:rPr lang="en-US" dirty="0"/>
            </a:br>
            <a:r>
              <a:rPr lang="en-US" dirty="0"/>
              <a:t>but without increasing the number of LCC devices on the network.</a:t>
            </a:r>
          </a:p>
          <a:p>
            <a:endParaRPr lang="en-US" i="1" dirty="0"/>
          </a:p>
          <a:p>
            <a:r>
              <a:rPr lang="en-US" i="1" dirty="0"/>
              <a:t>(pause: 0.8)</a:t>
            </a:r>
            <a:endParaRPr lang="en-US" dirty="0"/>
          </a:p>
          <a:p>
            <a:endParaRPr lang="en-US" i="1" dirty="0"/>
          </a:p>
          <a:p>
            <a:r>
              <a:rPr lang="en-US" i="1" dirty="0"/>
              <a:t>(voice: Harrison)</a:t>
            </a:r>
            <a:br>
              <a:rPr lang="en-US" dirty="0"/>
            </a:br>
            <a:r>
              <a:rPr lang="en-US" dirty="0"/>
              <a:t>Right.</a:t>
            </a:r>
            <a:br>
              <a:rPr lang="en-US" dirty="0"/>
            </a:br>
            <a:r>
              <a:rPr lang="en-US" dirty="0"/>
              <a:t>Every BSD Card handles its own electrical work,</a:t>
            </a:r>
            <a:br>
              <a:rPr lang="en-US" dirty="0"/>
            </a:br>
            <a:r>
              <a:rPr lang="en-US" dirty="0"/>
              <a:t>and the Node Card only receives the final, clean block states.</a:t>
            </a:r>
            <a:br>
              <a:rPr lang="en-US" dirty="0"/>
            </a:br>
            <a:r>
              <a:rPr lang="en-US" dirty="0"/>
              <a:t>That’s what keeps the whole Fusion system scalable and easy to manage.</a:t>
            </a:r>
          </a:p>
          <a:p>
            <a:endParaRPr lang="en-US" i="1" dirty="0"/>
          </a:p>
          <a:p>
            <a:r>
              <a:rPr lang="en-US" i="1" dirty="0"/>
              <a:t>(pause: 0.8)</a:t>
            </a:r>
            <a:endParaRPr lang="en-US" dirty="0"/>
          </a:p>
          <a:p>
            <a:endParaRPr lang="en-US" i="1" dirty="0"/>
          </a:p>
          <a:p>
            <a:r>
              <a:rPr lang="en-US" i="1" dirty="0"/>
              <a:t>(voice: Nelson)</a:t>
            </a:r>
            <a:br>
              <a:rPr lang="en-US" dirty="0"/>
            </a:br>
            <a:r>
              <a:rPr lang="en-US" dirty="0"/>
              <a:t>So keeping detection and protection local means the Node Card stays efficient, we avoid running heavy power up to it, and we can grow the system without exploding the number of nodes.</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That’s the whole idea:</a:t>
            </a:r>
            <a:br>
              <a:rPr lang="en-US" dirty="0"/>
            </a:br>
            <a:r>
              <a:rPr lang="en-US" b="1" dirty="0"/>
              <a:t>local electrical work, centralized logic, and unlimited scalability without extra nodes.  </a:t>
            </a:r>
          </a:p>
          <a:p>
            <a:r>
              <a:rPr lang="en-US" b="1" dirty="0"/>
              <a:t>This is what is called a Scale Up model vs a multi-node scale out model.  Fusion supports both models.</a:t>
            </a:r>
          </a:p>
          <a:p>
            <a:endParaRPr lang="en-US" dirty="0"/>
          </a:p>
        </p:txBody>
      </p:sp>
      <p:sp>
        <p:nvSpPr>
          <p:cNvPr id="10244" name="Slide Number Placeholder 3">
            <a:extLst>
              <a:ext uri="{FF2B5EF4-FFF2-40B4-BE49-F238E27FC236}">
                <a16:creationId xmlns:a16="http://schemas.microsoft.com/office/drawing/2014/main" id="{38EC27C9-1C64-8579-E8C5-72D2CF66ACB3}"/>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443305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40F42-69B0-ECE4-C58A-CE58C3D7D1EE}"/>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9D923CFB-CE2E-D5CB-0757-3A36E8CD5EBA}"/>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4B791F19-EE54-EE7B-EEC4-068E396DA4D0}"/>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i="1" dirty="0"/>
              <a:t>(voice: Nelson)</a:t>
            </a:r>
            <a:br>
              <a:rPr lang="en-US" dirty="0"/>
            </a:br>
            <a:r>
              <a:rPr lang="en-US" dirty="0"/>
              <a:t>Where does everything plug in on the BSD Card?</a:t>
            </a:r>
            <a:br>
              <a:rPr lang="en-US" dirty="0"/>
            </a:br>
            <a:r>
              <a:rPr lang="en-US" dirty="0"/>
              <a:t>How does all of this connect together?</a:t>
            </a:r>
          </a:p>
          <a:p>
            <a:endParaRPr lang="en-US" i="1" dirty="0"/>
          </a:p>
          <a:p>
            <a:r>
              <a:rPr lang="en-US" i="1" dirty="0"/>
              <a:t>(pause: 0.8)</a:t>
            </a:r>
            <a:endParaRPr lang="en-US" dirty="0"/>
          </a:p>
          <a:p>
            <a:endParaRPr lang="en-US" i="1" dirty="0"/>
          </a:p>
          <a:p>
            <a:r>
              <a:rPr lang="en-US" i="1" dirty="0"/>
              <a:t>(voice: Harrison)</a:t>
            </a:r>
            <a:br>
              <a:rPr lang="en-US" dirty="0"/>
            </a:br>
            <a:r>
              <a:rPr lang="en-US" dirty="0"/>
              <a:t>Everything starts with </a:t>
            </a:r>
            <a:r>
              <a:rPr lang="en-US" b="1" dirty="0"/>
              <a:t>J1</a:t>
            </a:r>
            <a:r>
              <a:rPr lang="en-US" dirty="0"/>
              <a:t> — that’s the connector that brings in the four block lines from the Block Breakout Board.</a:t>
            </a:r>
            <a:br>
              <a:rPr lang="en-US" dirty="0"/>
            </a:br>
            <a:r>
              <a:rPr lang="en-US" dirty="0"/>
              <a:t>Each block comes in on its own pair, and from there it goes straight into its solid-state power switch stage and current sensor on the BSD Card.</a:t>
            </a:r>
          </a:p>
          <a:p>
            <a:endParaRPr lang="en-US" i="1" dirty="0"/>
          </a:p>
          <a:p>
            <a:r>
              <a:rPr lang="en-US" i="1" dirty="0"/>
              <a:t>(pause: 0.8)</a:t>
            </a:r>
            <a:endParaRPr lang="en-US" dirty="0"/>
          </a:p>
          <a:p>
            <a:endParaRPr lang="en-US" i="1" dirty="0"/>
          </a:p>
          <a:p>
            <a:r>
              <a:rPr lang="en-US" i="1" dirty="0"/>
              <a:t>(voice: Nelson)</a:t>
            </a:r>
            <a:br>
              <a:rPr lang="en-US" dirty="0"/>
            </a:br>
            <a:r>
              <a:rPr lang="en-US" dirty="0"/>
              <a:t>And the Node Bus edge connector — that’s the standard Fusion interface, right?</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The </a:t>
            </a:r>
            <a:r>
              <a:rPr lang="en-US" b="1" dirty="0"/>
              <a:t>Node Bus</a:t>
            </a:r>
            <a:r>
              <a:rPr lang="en-US" dirty="0"/>
              <a:t> supplies the BSD Card with </a:t>
            </a:r>
            <a:r>
              <a:rPr lang="en-US" b="1" dirty="0"/>
              <a:t>logic power</a:t>
            </a:r>
            <a:r>
              <a:rPr lang="en-US" dirty="0"/>
              <a:t> and the </a:t>
            </a:r>
            <a:r>
              <a:rPr lang="en-US" b="1" dirty="0"/>
              <a:t>I2C communication lines</a:t>
            </a:r>
            <a:r>
              <a:rPr lang="en-US" dirty="0"/>
              <a:t>.</a:t>
            </a:r>
            <a:br>
              <a:rPr lang="en-US" dirty="0"/>
            </a:br>
            <a:r>
              <a:rPr lang="en-US" dirty="0"/>
              <a:t>It does </a:t>
            </a:r>
            <a:r>
              <a:rPr lang="en-US" i="1" dirty="0"/>
              <a:t>not</a:t>
            </a:r>
            <a:r>
              <a:rPr lang="en-US" dirty="0"/>
              <a:t> carry block power — just the 3.3-volt logic rail and the digital communication the ESP32 uses to report block states to the Node Card.</a:t>
            </a:r>
          </a:p>
          <a:p>
            <a:endParaRPr lang="en-US" i="1" dirty="0"/>
          </a:p>
          <a:p>
            <a:r>
              <a:rPr lang="en-US" i="1" dirty="0"/>
              <a:t>(pause: 0.8)</a:t>
            </a:r>
            <a:endParaRPr lang="en-US" dirty="0"/>
          </a:p>
          <a:p>
            <a:endParaRPr lang="en-US" i="1" dirty="0"/>
          </a:p>
          <a:p>
            <a:r>
              <a:rPr lang="en-US" i="1" dirty="0"/>
              <a:t>(voice: Nelson)</a:t>
            </a:r>
            <a:br>
              <a:rPr lang="en-US" dirty="0"/>
            </a:br>
            <a:r>
              <a:rPr lang="en-US" dirty="0"/>
              <a:t>So the Node Bus is low-power logic only, not track power.</a:t>
            </a:r>
          </a:p>
          <a:p>
            <a:endParaRPr lang="en-US" i="1" dirty="0"/>
          </a:p>
          <a:p>
            <a:r>
              <a:rPr lang="en-US" i="1" dirty="0"/>
              <a:t>(pause: 0.8)</a:t>
            </a:r>
            <a:endParaRPr lang="en-US" dirty="0"/>
          </a:p>
          <a:p>
            <a:endParaRPr lang="en-US" i="1" dirty="0"/>
          </a:p>
          <a:p>
            <a:r>
              <a:rPr lang="en-US" i="1" dirty="0"/>
              <a:t>(voice: Harrison)</a:t>
            </a:r>
            <a:br>
              <a:rPr lang="en-US" dirty="0"/>
            </a:br>
            <a:r>
              <a:rPr lang="en-US" dirty="0"/>
              <a:t>Correct.</a:t>
            </a:r>
            <a:br>
              <a:rPr lang="en-US" dirty="0"/>
            </a:br>
            <a:r>
              <a:rPr lang="en-US" dirty="0"/>
              <a:t>That keeps the Node Bus clean, light, and noise-free.</a:t>
            </a:r>
            <a:br>
              <a:rPr lang="en-US" dirty="0"/>
            </a:br>
            <a:r>
              <a:rPr lang="en-US" dirty="0"/>
              <a:t>All the heavy power work is handled through the </a:t>
            </a:r>
            <a:r>
              <a:rPr lang="en-US" b="1" dirty="0"/>
              <a:t>DCC power supply input</a:t>
            </a:r>
            <a:r>
              <a:rPr lang="en-US" dirty="0"/>
              <a:t>, which is the next connector.</a:t>
            </a:r>
          </a:p>
          <a:p>
            <a:endParaRPr lang="en-US" i="1" dirty="0"/>
          </a:p>
          <a:p>
            <a:r>
              <a:rPr lang="en-US" i="1" dirty="0"/>
              <a:t>(pause: 0.8)</a:t>
            </a:r>
            <a:endParaRPr lang="en-US" dirty="0"/>
          </a:p>
          <a:p>
            <a:endParaRPr lang="en-US" i="1" dirty="0"/>
          </a:p>
          <a:p>
            <a:r>
              <a:rPr lang="en-US" i="1" dirty="0"/>
              <a:t>(voice: Nelson)</a:t>
            </a:r>
            <a:br>
              <a:rPr lang="en-US" dirty="0"/>
            </a:br>
            <a:r>
              <a:rPr lang="en-US" dirty="0"/>
              <a:t>Tell me more about the DCC power supply input.</a:t>
            </a:r>
            <a:br>
              <a:rPr lang="en-US" dirty="0"/>
            </a:br>
            <a:r>
              <a:rPr lang="en-US" dirty="0"/>
              <a:t>Why is that connection mandatory?</a:t>
            </a:r>
          </a:p>
          <a:p>
            <a:endParaRPr lang="en-US" i="1" dirty="0"/>
          </a:p>
          <a:p>
            <a:r>
              <a:rPr lang="en-US" i="1" dirty="0"/>
              <a:t>(pause: 0.8)</a:t>
            </a:r>
            <a:endParaRPr lang="en-US" dirty="0"/>
          </a:p>
        </p:txBody>
      </p:sp>
      <p:sp>
        <p:nvSpPr>
          <p:cNvPr id="10244" name="Slide Number Placeholder 3">
            <a:extLst>
              <a:ext uri="{FF2B5EF4-FFF2-40B4-BE49-F238E27FC236}">
                <a16:creationId xmlns:a16="http://schemas.microsoft.com/office/drawing/2014/main" id="{572FFE00-0139-CA83-1E9F-FBA55F802A8B}"/>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8615726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00F17-ED4D-BD51-2761-D6298221D2E6}"/>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729039E2-46F8-D623-9FA0-CF8BEFBFAC89}"/>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6CB3C24A-B8FD-8E14-291A-5E37E34DA240}"/>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i="1" dirty="0"/>
          </a:p>
          <a:p>
            <a:r>
              <a:rPr lang="en-US" i="1" dirty="0"/>
              <a:t>(voice: Harrison)</a:t>
            </a:r>
            <a:br>
              <a:rPr lang="en-US" dirty="0"/>
            </a:br>
            <a:r>
              <a:rPr lang="en-US" dirty="0"/>
              <a:t>Because the BSD Card is powering </a:t>
            </a:r>
            <a:r>
              <a:rPr lang="en-US" b="1" dirty="0"/>
              <a:t>four entire track blocks</a:t>
            </a:r>
            <a:r>
              <a:rPr lang="en-US" dirty="0"/>
              <a:t>.</a:t>
            </a:r>
            <a:br>
              <a:rPr lang="en-US" dirty="0"/>
            </a:br>
            <a:r>
              <a:rPr lang="en-US" dirty="0"/>
              <a:t>The solid-state power switch stages switch block power on and off, and the current sensors measure the draw — so the BSD must get its track power </a:t>
            </a:r>
            <a:r>
              <a:rPr lang="en-US" b="1" dirty="0"/>
              <a:t>directly from a DCC power supply feed</a:t>
            </a:r>
            <a:r>
              <a:rPr lang="en-US" dirty="0"/>
              <a:t>.</a:t>
            </a:r>
            <a:br>
              <a:rPr lang="en-US" dirty="0"/>
            </a:br>
            <a:r>
              <a:rPr lang="en-US" dirty="0"/>
              <a:t>The Node Bus can’t supply that kind of current, so the DCC power supply connection is required.</a:t>
            </a:r>
          </a:p>
          <a:p>
            <a:endParaRPr lang="en-US" i="1" dirty="0"/>
          </a:p>
          <a:p>
            <a:r>
              <a:rPr lang="en-US" i="1" dirty="0"/>
              <a:t>(pause: 0.8)</a:t>
            </a:r>
            <a:endParaRPr lang="en-US" dirty="0"/>
          </a:p>
          <a:p>
            <a:endParaRPr lang="en-US" i="1" dirty="0"/>
          </a:p>
          <a:p>
            <a:r>
              <a:rPr lang="en-US" i="1" dirty="0"/>
              <a:t>(voice: Nelson)</a:t>
            </a:r>
            <a:br>
              <a:rPr lang="en-US" dirty="0"/>
            </a:br>
            <a:r>
              <a:rPr lang="en-US" dirty="0"/>
              <a:t>And what about those configuration parts — the switch and the EEPROM?</a:t>
            </a:r>
          </a:p>
          <a:p>
            <a:endParaRPr lang="en-US" i="1" dirty="0"/>
          </a:p>
          <a:p>
            <a:r>
              <a:rPr lang="en-US" i="1" dirty="0"/>
              <a:t>(pause: 0.8)</a:t>
            </a:r>
            <a:endParaRPr lang="en-US" dirty="0"/>
          </a:p>
          <a:p>
            <a:endParaRPr lang="en-US" i="1" dirty="0"/>
          </a:p>
          <a:p>
            <a:r>
              <a:rPr lang="en-US" i="1" dirty="0"/>
              <a:t>(voice: Harrison)</a:t>
            </a:r>
            <a:br>
              <a:rPr lang="en-US" dirty="0"/>
            </a:br>
            <a:r>
              <a:rPr lang="en-US" dirty="0"/>
              <a:t>The </a:t>
            </a:r>
            <a:r>
              <a:rPr lang="en-US" b="1" dirty="0"/>
              <a:t>I2C address switch</a:t>
            </a:r>
            <a:r>
              <a:rPr lang="en-US" dirty="0"/>
              <a:t> tells the Node Card which BSD Card this is, especially when you have more than one in the cluster.</a:t>
            </a:r>
            <a:br>
              <a:rPr lang="en-US" dirty="0"/>
            </a:br>
            <a:r>
              <a:rPr lang="en-US" dirty="0"/>
              <a:t>And the </a:t>
            </a:r>
            <a:r>
              <a:rPr lang="en-US" b="1" dirty="0"/>
              <a:t>EEPROM</a:t>
            </a:r>
            <a:r>
              <a:rPr lang="en-US" dirty="0"/>
              <a:t> identifies the card type, so the Node Card immediately knows it’s talking to a BSD Card and not something else.</a:t>
            </a:r>
            <a:br>
              <a:rPr lang="en-US" dirty="0"/>
            </a:br>
            <a:r>
              <a:rPr lang="en-US" dirty="0"/>
              <a:t>That keeps addressing clean and avoids conflicts.</a:t>
            </a:r>
          </a:p>
          <a:p>
            <a:endParaRPr lang="en-US" i="1" dirty="0"/>
          </a:p>
          <a:p>
            <a:r>
              <a:rPr lang="en-US" i="1" dirty="0"/>
              <a:t>(pause: 0.8)</a:t>
            </a:r>
            <a:endParaRPr lang="en-US" dirty="0"/>
          </a:p>
          <a:p>
            <a:endParaRPr lang="en-US" i="1" dirty="0"/>
          </a:p>
          <a:p>
            <a:r>
              <a:rPr lang="en-US" i="1" dirty="0"/>
              <a:t>(voice: Nelson)</a:t>
            </a:r>
            <a:br>
              <a:rPr lang="en-US" dirty="0"/>
            </a:br>
            <a:r>
              <a:rPr lang="en-US" dirty="0"/>
              <a:t>So every connector has a clear job:</a:t>
            </a:r>
            <a:br>
              <a:rPr lang="en-US" dirty="0"/>
            </a:br>
            <a:r>
              <a:rPr lang="en-US" dirty="0"/>
              <a:t>J1 brings in the blocks,</a:t>
            </a:r>
            <a:br>
              <a:rPr lang="en-US" dirty="0"/>
            </a:br>
            <a:r>
              <a:rPr lang="en-US" dirty="0"/>
              <a:t>the Node Bus brings in logic and comms,</a:t>
            </a:r>
            <a:br>
              <a:rPr lang="en-US" dirty="0"/>
            </a:br>
            <a:r>
              <a:rPr lang="en-US" dirty="0"/>
              <a:t>and the DCC power supply input brings in power.</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By separating the roles — logic power, block power, and block wiring — the BSD Card stays modular, reliable, and easy to integrate into any Fusion configuration.</a:t>
            </a:r>
          </a:p>
        </p:txBody>
      </p:sp>
      <p:sp>
        <p:nvSpPr>
          <p:cNvPr id="10244" name="Slide Number Placeholder 3">
            <a:extLst>
              <a:ext uri="{FF2B5EF4-FFF2-40B4-BE49-F238E27FC236}">
                <a16:creationId xmlns:a16="http://schemas.microsoft.com/office/drawing/2014/main" id="{BE3F9283-5D2D-E4D7-923F-F137EDF555C0}"/>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3242443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BE57C-BADD-0FD5-23EA-DE5F7C9EA80C}"/>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0B8DA2F8-6699-9E12-1D33-00E4321E856A}"/>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EB9569CF-B059-3F1F-8F52-7591FF9A3B95}"/>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i="1" dirty="0"/>
              <a:t>(voice: Nelson)</a:t>
            </a:r>
            <a:br>
              <a:rPr lang="en-US" dirty="0"/>
            </a:br>
            <a:r>
              <a:rPr lang="en-US" dirty="0"/>
              <a:t>Once someone builds the BSD Card, how do they test it?</a:t>
            </a:r>
            <a:br>
              <a:rPr lang="en-US" dirty="0"/>
            </a:br>
            <a:r>
              <a:rPr lang="en-US" dirty="0"/>
              <a:t>Where should they start?</a:t>
            </a:r>
          </a:p>
          <a:p>
            <a:endParaRPr lang="en-US" i="1" dirty="0"/>
          </a:p>
          <a:p>
            <a:r>
              <a:rPr lang="en-US" i="1" dirty="0"/>
              <a:t>(pause: 0.8)</a:t>
            </a:r>
            <a:endParaRPr lang="en-US" dirty="0"/>
          </a:p>
          <a:p>
            <a:endParaRPr lang="en-US" i="1" dirty="0"/>
          </a:p>
          <a:p>
            <a:r>
              <a:rPr lang="en-US" i="1" dirty="0"/>
              <a:t>(voice: Harrison)</a:t>
            </a:r>
            <a:br>
              <a:rPr lang="en-US" dirty="0"/>
            </a:br>
            <a:r>
              <a:rPr lang="en-US" dirty="0"/>
              <a:t>Start with the </a:t>
            </a:r>
            <a:r>
              <a:rPr lang="en-US" b="1" dirty="0"/>
              <a:t>Node Card’s self-test</a:t>
            </a:r>
            <a:r>
              <a:rPr lang="en-US" dirty="0"/>
              <a:t>.</a:t>
            </a:r>
            <a:br>
              <a:rPr lang="en-US" dirty="0"/>
            </a:br>
            <a:r>
              <a:rPr lang="en-US" dirty="0"/>
              <a:t>That’s always step one.</a:t>
            </a:r>
            <a:br>
              <a:rPr lang="en-US" dirty="0"/>
            </a:br>
            <a:r>
              <a:rPr lang="en-US" dirty="0"/>
              <a:t>When you run the self-test, the Node Card scans the I2C bus and confirms that a BSD Card is connected at the expected address, that the EEPROM is readable, and that the card identifies itself correctly.</a:t>
            </a:r>
            <a:br>
              <a:rPr lang="en-US" dirty="0"/>
            </a:br>
            <a:r>
              <a:rPr lang="en-US" dirty="0"/>
              <a:t>If the self-test passes, you know the BSD Card’s communication and identification hardware are good.</a:t>
            </a:r>
          </a:p>
          <a:p>
            <a:endParaRPr lang="en-US" i="1" dirty="0"/>
          </a:p>
          <a:p>
            <a:r>
              <a:rPr lang="en-US" i="1" dirty="0"/>
              <a:t>(pause: 0.8)</a:t>
            </a:r>
            <a:endParaRPr lang="en-US" dirty="0"/>
          </a:p>
          <a:p>
            <a:endParaRPr lang="en-US" i="1" dirty="0"/>
          </a:p>
          <a:p>
            <a:r>
              <a:rPr lang="en-US" i="1" dirty="0"/>
              <a:t>(voice: Nelson)</a:t>
            </a:r>
            <a:br>
              <a:rPr lang="en-US" dirty="0"/>
            </a:br>
            <a:r>
              <a:rPr lang="en-US" dirty="0"/>
              <a:t>So the self-test confirms the wiring and the I2C activity before we ever put power to the blocks.</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If the Node Card can’t find the BSD Card during the self-test, nothing else will work — so verifying that first saves a lot of time.</a:t>
            </a:r>
          </a:p>
          <a:p>
            <a:endParaRPr lang="en-US" i="1" dirty="0"/>
          </a:p>
          <a:p>
            <a:r>
              <a:rPr lang="en-US" i="1" dirty="0"/>
              <a:t>(pause: 0.8)</a:t>
            </a:r>
            <a:endParaRPr lang="en-US" dirty="0"/>
          </a:p>
          <a:p>
            <a:endParaRPr lang="en-US" i="1" dirty="0"/>
          </a:p>
          <a:p>
            <a:r>
              <a:rPr lang="en-US" i="1" dirty="0"/>
              <a:t>(voice: Nelson)</a:t>
            </a:r>
            <a:br>
              <a:rPr lang="en-US" dirty="0"/>
            </a:br>
            <a:r>
              <a:rPr lang="en-US" dirty="0"/>
              <a:t>Okay, so once the self-test sees the BSD Card, what’s next?</a:t>
            </a:r>
          </a:p>
          <a:p>
            <a:endParaRPr lang="en-US" i="1" dirty="0"/>
          </a:p>
          <a:p>
            <a:r>
              <a:rPr lang="en-US" i="1" dirty="0"/>
              <a:t>(pause: 0.8)</a:t>
            </a:r>
            <a:endParaRPr lang="en-US" dirty="0"/>
          </a:p>
          <a:p>
            <a:endParaRPr lang="en-US" i="1" dirty="0"/>
          </a:p>
          <a:p>
            <a:r>
              <a:rPr lang="en-US" i="1" dirty="0"/>
              <a:t>(voice: Harrison)</a:t>
            </a:r>
            <a:br>
              <a:rPr lang="en-US" dirty="0"/>
            </a:br>
            <a:r>
              <a:rPr lang="en-US" dirty="0"/>
              <a:t>Next, connect </a:t>
            </a:r>
            <a:r>
              <a:rPr lang="en-US" b="1" dirty="0"/>
              <a:t>both</a:t>
            </a:r>
            <a:r>
              <a:rPr lang="en-US" dirty="0"/>
              <a:t> power sources:</a:t>
            </a:r>
            <a:br>
              <a:rPr lang="en-US" dirty="0"/>
            </a:br>
            <a:r>
              <a:rPr lang="en-US" dirty="0"/>
              <a:t>the </a:t>
            </a:r>
            <a:r>
              <a:rPr lang="en-US" b="1" dirty="0"/>
              <a:t>Node Bus</a:t>
            </a:r>
            <a:r>
              <a:rPr lang="en-US" dirty="0"/>
              <a:t> for the ESP32 and logic,</a:t>
            </a:r>
            <a:br>
              <a:rPr lang="en-US" dirty="0"/>
            </a:br>
            <a:r>
              <a:rPr lang="en-US" dirty="0"/>
              <a:t>and the </a:t>
            </a:r>
            <a:r>
              <a:rPr lang="en-US" b="1" dirty="0"/>
              <a:t>DCC power supply input</a:t>
            </a:r>
            <a:r>
              <a:rPr lang="en-US" dirty="0"/>
              <a:t> for the block power.</a:t>
            </a:r>
            <a:br>
              <a:rPr lang="en-US" dirty="0"/>
            </a:br>
            <a:r>
              <a:rPr lang="en-US" dirty="0"/>
              <a:t>You need both, because without the DCC power supply, the solid-state power switch stages and sensors can’t operate.</a:t>
            </a:r>
          </a:p>
          <a:p>
            <a:endParaRPr lang="en-US" i="1" dirty="0"/>
          </a:p>
          <a:p>
            <a:r>
              <a:rPr lang="en-US" i="1" dirty="0"/>
              <a:t>(pause: 0.8)</a:t>
            </a:r>
            <a:endParaRPr lang="en-US" dirty="0"/>
          </a:p>
          <a:p>
            <a:endParaRPr lang="en-US" i="1" dirty="0"/>
          </a:p>
          <a:p>
            <a:r>
              <a:rPr lang="en-US" i="1" dirty="0"/>
              <a:t>(voice: Nelson)</a:t>
            </a:r>
            <a:br>
              <a:rPr lang="en-US" dirty="0"/>
            </a:br>
            <a:r>
              <a:rPr lang="en-US" dirty="0"/>
              <a:t>How do we check for occupancy detection?</a:t>
            </a:r>
          </a:p>
          <a:p>
            <a:endParaRPr lang="en-US" i="1" dirty="0"/>
          </a:p>
          <a:p>
            <a:r>
              <a:rPr lang="en-US" i="1" dirty="0"/>
              <a:t>(pause: 0.8)</a:t>
            </a:r>
            <a:endParaRPr lang="en-US" dirty="0"/>
          </a:p>
        </p:txBody>
      </p:sp>
      <p:sp>
        <p:nvSpPr>
          <p:cNvPr id="10244" name="Slide Number Placeholder 3">
            <a:extLst>
              <a:ext uri="{FF2B5EF4-FFF2-40B4-BE49-F238E27FC236}">
                <a16:creationId xmlns:a16="http://schemas.microsoft.com/office/drawing/2014/main" id="{01BB6AA1-679D-68DE-01D4-5E0D569CA538}"/>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142551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0410D-56B3-A5F5-4376-FD68F2380648}"/>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7CDD798E-A01F-691C-6011-C88D72224A0A}"/>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F08B6043-2FF0-9B2B-B16A-6B31AC8C9864}"/>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i="1" dirty="0"/>
          </a:p>
          <a:p>
            <a:r>
              <a:rPr lang="en-US" i="1" dirty="0"/>
              <a:t>(voice: Harrison)</a:t>
            </a:r>
            <a:br>
              <a:rPr lang="en-US" dirty="0"/>
            </a:br>
            <a:r>
              <a:rPr lang="en-US" dirty="0"/>
              <a:t>Use a small load — something like a resistor wheelset or a 10 k resistor.</a:t>
            </a:r>
            <a:br>
              <a:rPr lang="en-US" dirty="0"/>
            </a:br>
            <a:r>
              <a:rPr lang="en-US" dirty="0"/>
              <a:t>Touch it across one block’s feeder terminals.</a:t>
            </a:r>
            <a:br>
              <a:rPr lang="en-US" dirty="0"/>
            </a:br>
            <a:r>
              <a:rPr lang="en-US" dirty="0"/>
              <a:t>If the sensing path and firmware are working, the </a:t>
            </a:r>
            <a:r>
              <a:rPr lang="en-US" b="1" dirty="0"/>
              <a:t>Occupied LED</a:t>
            </a:r>
            <a:r>
              <a:rPr lang="en-US" dirty="0"/>
              <a:t> for that block will light.</a:t>
            </a:r>
            <a:br>
              <a:rPr lang="en-US" dirty="0"/>
            </a:br>
            <a:r>
              <a:rPr lang="en-US" dirty="0"/>
              <a:t>That confirms the sensor, the firmware thresholds, and the LED logic.</a:t>
            </a:r>
          </a:p>
          <a:p>
            <a:endParaRPr lang="en-US" i="1" dirty="0"/>
          </a:p>
          <a:p>
            <a:r>
              <a:rPr lang="en-US" i="1" dirty="0"/>
              <a:t>(pause: 0.8)</a:t>
            </a:r>
            <a:endParaRPr lang="en-US" dirty="0"/>
          </a:p>
          <a:p>
            <a:endParaRPr lang="en-US" i="1" dirty="0"/>
          </a:p>
          <a:p>
            <a:r>
              <a:rPr lang="en-US" i="1" dirty="0"/>
              <a:t>(voice: Nelson)</a:t>
            </a:r>
            <a:br>
              <a:rPr lang="en-US" dirty="0"/>
            </a:br>
            <a:r>
              <a:rPr lang="en-US" dirty="0"/>
              <a:t>And how do we test short detection?</a:t>
            </a:r>
          </a:p>
          <a:p>
            <a:endParaRPr lang="en-US" i="1" dirty="0"/>
          </a:p>
          <a:p>
            <a:r>
              <a:rPr lang="en-US" i="1" dirty="0"/>
              <a:t>(pause: 0.8)</a:t>
            </a:r>
            <a:endParaRPr lang="en-US" dirty="0"/>
          </a:p>
          <a:p>
            <a:endParaRPr lang="en-US" i="1" dirty="0"/>
          </a:p>
          <a:p>
            <a:r>
              <a:rPr lang="en-US" i="1" dirty="0"/>
              <a:t>(voice: Harrison)</a:t>
            </a:r>
            <a:br>
              <a:rPr lang="en-US" dirty="0"/>
            </a:br>
            <a:r>
              <a:rPr lang="en-US" dirty="0"/>
              <a:t>Very briefly create a safe short on the block — just a tap.</a:t>
            </a:r>
            <a:br>
              <a:rPr lang="en-US" dirty="0"/>
            </a:br>
            <a:r>
              <a:rPr lang="en-US" dirty="0"/>
              <a:t>You should see the </a:t>
            </a:r>
            <a:r>
              <a:rPr lang="en-US" b="1" dirty="0"/>
              <a:t>Short LED</a:t>
            </a:r>
            <a:r>
              <a:rPr lang="en-US" dirty="0"/>
              <a:t> come on immediately.</a:t>
            </a:r>
            <a:br>
              <a:rPr lang="en-US" dirty="0"/>
            </a:br>
            <a:r>
              <a:rPr lang="en-US" dirty="0"/>
              <a:t>The firmware will shut off that block, wait for its short-recovery delay, and then turn it back on.</a:t>
            </a:r>
            <a:br>
              <a:rPr lang="en-US" dirty="0"/>
            </a:br>
            <a:r>
              <a:rPr lang="en-US" dirty="0"/>
              <a:t>Seeing the LED behavior and the block power cycling confirms the short-protection logic is running correctly.</a:t>
            </a:r>
          </a:p>
          <a:p>
            <a:endParaRPr lang="en-US" i="1" dirty="0"/>
          </a:p>
          <a:p>
            <a:r>
              <a:rPr lang="en-US" i="1" dirty="0"/>
              <a:t>(pause: 0.8)</a:t>
            </a:r>
            <a:endParaRPr lang="en-US" dirty="0"/>
          </a:p>
          <a:p>
            <a:endParaRPr lang="en-US" i="1" dirty="0"/>
          </a:p>
          <a:p>
            <a:r>
              <a:rPr lang="en-US" i="1" dirty="0"/>
              <a:t>(voice: Nelson)</a:t>
            </a:r>
            <a:br>
              <a:rPr lang="en-US" dirty="0"/>
            </a:br>
            <a:r>
              <a:rPr lang="en-US" dirty="0"/>
              <a:t>So we’re testing both the sensing and the protection at the same time.</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Occupancy tests the lower threshold,</a:t>
            </a:r>
            <a:br>
              <a:rPr lang="en-US" dirty="0"/>
            </a:br>
            <a:r>
              <a:rPr lang="en-US" dirty="0"/>
              <a:t>short tests the upper threshold,</a:t>
            </a:r>
            <a:br>
              <a:rPr lang="en-US" dirty="0"/>
            </a:br>
            <a:r>
              <a:rPr lang="en-US" dirty="0"/>
              <a:t>and short recovery tests the solid-state power switch control.</a:t>
            </a:r>
          </a:p>
          <a:p>
            <a:endParaRPr lang="en-US" i="1" dirty="0"/>
          </a:p>
          <a:p>
            <a:r>
              <a:rPr lang="en-US" i="1" dirty="0"/>
              <a:t>(pause: 0.8)</a:t>
            </a:r>
            <a:endParaRPr lang="en-US" dirty="0"/>
          </a:p>
          <a:p>
            <a:endParaRPr lang="en-US" i="1" dirty="0"/>
          </a:p>
          <a:p>
            <a:r>
              <a:rPr lang="en-US" i="1" dirty="0"/>
              <a:t>(voice: Nelson)</a:t>
            </a:r>
            <a:br>
              <a:rPr lang="en-US" dirty="0"/>
            </a:br>
            <a:r>
              <a:rPr lang="en-US" dirty="0"/>
              <a:t>How do we make sure the Node Card is actually receiving the state updates?</a:t>
            </a:r>
          </a:p>
          <a:p>
            <a:endParaRPr lang="en-US" i="1" dirty="0"/>
          </a:p>
          <a:p>
            <a:r>
              <a:rPr lang="en-US" i="1" dirty="0"/>
              <a:t>(pause: 0.8)</a:t>
            </a:r>
            <a:endParaRPr lang="en-US" dirty="0"/>
          </a:p>
          <a:p>
            <a:endParaRPr lang="en-US" i="1" dirty="0"/>
          </a:p>
          <a:p>
            <a:r>
              <a:rPr lang="en-US" i="1" dirty="0"/>
              <a:t>(voice: Harrison)</a:t>
            </a:r>
            <a:br>
              <a:rPr lang="en-US" dirty="0"/>
            </a:br>
            <a:r>
              <a:rPr lang="en-US" dirty="0"/>
              <a:t>Open the Node Card’s serial output using </a:t>
            </a:r>
            <a:r>
              <a:rPr lang="en-US" dirty="0" err="1"/>
              <a:t>WebSerial</a:t>
            </a:r>
            <a:r>
              <a:rPr lang="en-US" dirty="0"/>
              <a:t>, Bluetooth, or USB.</a:t>
            </a:r>
            <a:br>
              <a:rPr lang="en-US" dirty="0"/>
            </a:br>
            <a:r>
              <a:rPr lang="en-US" dirty="0"/>
              <a:t>Every time a block changes state, the BSD Card sends an I2C command to the Node Card.</a:t>
            </a:r>
            <a:br>
              <a:rPr lang="en-US" dirty="0"/>
            </a:br>
            <a:r>
              <a:rPr lang="en-US" dirty="0"/>
              <a:t>You’ll see messages like “Block 2 Occupied” or “Block 3 Shorted” appear in real time.</a:t>
            </a:r>
            <a:br>
              <a:rPr lang="en-US" dirty="0"/>
            </a:br>
            <a:r>
              <a:rPr lang="en-US" dirty="0"/>
              <a:t>If the serial output matches the LEDs, the reporting path is working perfectly.</a:t>
            </a:r>
          </a:p>
          <a:p>
            <a:endParaRPr lang="en-US" i="1" dirty="0"/>
          </a:p>
          <a:p>
            <a:r>
              <a:rPr lang="en-US" i="1" dirty="0"/>
              <a:t>(pause: 0.8)</a:t>
            </a:r>
            <a:endParaRPr lang="en-US" dirty="0"/>
          </a:p>
          <a:p>
            <a:endParaRPr lang="en-US" i="1" dirty="0"/>
          </a:p>
          <a:p>
            <a:r>
              <a:rPr lang="en-US" i="1" dirty="0"/>
              <a:t>(voice: Nelson)</a:t>
            </a:r>
            <a:br>
              <a:rPr lang="en-US" dirty="0"/>
            </a:br>
            <a:r>
              <a:rPr lang="en-US" dirty="0"/>
              <a:t>So a proper test checks four things: the card is detected, the sensors respond, the protection works,</a:t>
            </a:r>
            <a:br>
              <a:rPr lang="en-US" dirty="0"/>
            </a:br>
            <a:r>
              <a:rPr lang="en-US" dirty="0"/>
              <a:t>and the Node Card receives every change.</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If all four pass, the BSD Card is ready to install.</a:t>
            </a:r>
          </a:p>
        </p:txBody>
      </p:sp>
      <p:sp>
        <p:nvSpPr>
          <p:cNvPr id="10244" name="Slide Number Placeholder 3">
            <a:extLst>
              <a:ext uri="{FF2B5EF4-FFF2-40B4-BE49-F238E27FC236}">
                <a16:creationId xmlns:a16="http://schemas.microsoft.com/office/drawing/2014/main" id="{CBD6563D-220E-9253-39B4-526DEE46C575}"/>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41210603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FE746-946D-B63F-AF9E-3662FED6A78F}"/>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A90119D4-5C53-2AF7-D65E-9C368F1B47A9}"/>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1F2D0625-0ADF-238D-1F36-0BA877106062}"/>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i="1" dirty="0"/>
              <a:t>(voice: Nelson)</a:t>
            </a:r>
            <a:br>
              <a:rPr lang="en-US" dirty="0"/>
            </a:br>
            <a:r>
              <a:rPr lang="en-US" dirty="0"/>
              <a:t>What are the most common problems someone might see when testing or installing the BSD Card?</a:t>
            </a:r>
          </a:p>
          <a:p>
            <a:endParaRPr lang="en-US" i="1" dirty="0"/>
          </a:p>
          <a:p>
            <a:r>
              <a:rPr lang="en-US" i="1" dirty="0"/>
              <a:t>(pause: 0.8)</a:t>
            </a:r>
            <a:endParaRPr lang="en-US" dirty="0"/>
          </a:p>
          <a:p>
            <a:endParaRPr lang="en-US" i="1" dirty="0"/>
          </a:p>
          <a:p>
            <a:r>
              <a:rPr lang="en-US" i="1" dirty="0"/>
              <a:t>(voice: Harrison)</a:t>
            </a:r>
            <a:br>
              <a:rPr lang="en-US" dirty="0"/>
            </a:br>
            <a:r>
              <a:rPr lang="en-US" dirty="0"/>
              <a:t>Most issues fall into just a few categories, and the symptoms tell you exactly where to look.</a:t>
            </a:r>
            <a:br>
              <a:rPr lang="en-US" dirty="0"/>
            </a:br>
            <a:r>
              <a:rPr lang="en-US" dirty="0"/>
              <a:t>The first is when the </a:t>
            </a:r>
            <a:r>
              <a:rPr lang="en-US" b="1" dirty="0"/>
              <a:t>Node Card doesn’t see the BSD Card</a:t>
            </a:r>
            <a:r>
              <a:rPr lang="en-US" dirty="0"/>
              <a:t> during the self-test.</a:t>
            </a:r>
            <a:br>
              <a:rPr lang="en-US" dirty="0"/>
            </a:br>
            <a:r>
              <a:rPr lang="en-US" dirty="0"/>
              <a:t>If that happens, it’s almost always the </a:t>
            </a:r>
            <a:r>
              <a:rPr lang="en-US" b="1" dirty="0"/>
              <a:t>I2C address switch</a:t>
            </a:r>
            <a:r>
              <a:rPr lang="en-US" dirty="0"/>
              <a:t> being set incorrectly or the </a:t>
            </a:r>
            <a:r>
              <a:rPr lang="en-US" b="1" dirty="0"/>
              <a:t>EEPROM</a:t>
            </a:r>
            <a:r>
              <a:rPr lang="en-US" dirty="0"/>
              <a:t> not being soldered or oriented right.</a:t>
            </a:r>
            <a:br>
              <a:rPr lang="en-US" dirty="0"/>
            </a:br>
            <a:r>
              <a:rPr lang="en-US" dirty="0"/>
              <a:t>If the EEPROM can’t be read, the Node Card won’t recognize the board.</a:t>
            </a:r>
          </a:p>
          <a:p>
            <a:endParaRPr lang="en-US" i="1" dirty="0"/>
          </a:p>
          <a:p>
            <a:r>
              <a:rPr lang="en-US" i="1" dirty="0"/>
              <a:t>(pause: 0.8)</a:t>
            </a:r>
            <a:endParaRPr lang="en-US" dirty="0"/>
          </a:p>
          <a:p>
            <a:endParaRPr lang="en-US" i="1" dirty="0"/>
          </a:p>
          <a:p>
            <a:r>
              <a:rPr lang="en-US" i="1" dirty="0"/>
              <a:t>(voice: Nelson)</a:t>
            </a:r>
            <a:br>
              <a:rPr lang="en-US" dirty="0"/>
            </a:br>
            <a:r>
              <a:rPr lang="en-US" dirty="0"/>
              <a:t>So if the card isn’t detected, the problem is almost always addressing or the EEPROM.</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The next issue is when </a:t>
            </a:r>
            <a:r>
              <a:rPr lang="en-US" b="1" dirty="0"/>
              <a:t>none of the LEDs light</a:t>
            </a:r>
            <a:r>
              <a:rPr lang="en-US" dirty="0"/>
              <a:t>, even during a short test.</a:t>
            </a:r>
            <a:br>
              <a:rPr lang="en-US" dirty="0"/>
            </a:br>
            <a:r>
              <a:rPr lang="en-US" dirty="0"/>
              <a:t>That means the BSD Card isn’t receiving the power it expects.</a:t>
            </a:r>
            <a:br>
              <a:rPr lang="en-US" dirty="0"/>
            </a:br>
            <a:r>
              <a:rPr lang="en-US" dirty="0"/>
              <a:t>You need both the </a:t>
            </a:r>
            <a:r>
              <a:rPr lang="en-US" b="1" dirty="0"/>
              <a:t>Node Bus logic power</a:t>
            </a:r>
            <a:r>
              <a:rPr lang="en-US" dirty="0"/>
              <a:t> </a:t>
            </a:r>
            <a:r>
              <a:rPr lang="en-US" i="1" dirty="0"/>
              <a:t>and</a:t>
            </a:r>
            <a:r>
              <a:rPr lang="en-US" dirty="0"/>
              <a:t> the </a:t>
            </a:r>
            <a:r>
              <a:rPr lang="en-US" b="1" dirty="0"/>
              <a:t>DCC power supply power</a:t>
            </a:r>
            <a:r>
              <a:rPr lang="en-US" dirty="0"/>
              <a:t> for the block stages to work.</a:t>
            </a:r>
            <a:br>
              <a:rPr lang="en-US" dirty="0"/>
            </a:br>
            <a:r>
              <a:rPr lang="en-US" dirty="0"/>
              <a:t>If either one is missing, the LEDs won’t tell you anything.</a:t>
            </a:r>
          </a:p>
          <a:p>
            <a:endParaRPr lang="en-US" i="1" dirty="0"/>
          </a:p>
          <a:p>
            <a:r>
              <a:rPr lang="en-US" i="1" dirty="0"/>
              <a:t>(pause: 0.8)</a:t>
            </a:r>
            <a:endParaRPr lang="en-US" dirty="0"/>
          </a:p>
          <a:p>
            <a:endParaRPr lang="en-US" i="1" dirty="0"/>
          </a:p>
          <a:p>
            <a:r>
              <a:rPr lang="en-US" i="1" dirty="0"/>
              <a:t>(voice: Nelson)</a:t>
            </a:r>
            <a:br>
              <a:rPr lang="en-US" dirty="0"/>
            </a:br>
            <a:r>
              <a:rPr lang="en-US" dirty="0"/>
              <a:t>So no LEDs means a power issue — not a sensing issue.</a:t>
            </a:r>
          </a:p>
          <a:p>
            <a:endParaRPr lang="en-US" i="1" dirty="0"/>
          </a:p>
          <a:p>
            <a:r>
              <a:rPr lang="en-US" i="1" dirty="0"/>
              <a:t>(pause: 0.8)</a:t>
            </a:r>
            <a:endParaRPr lang="en-US" dirty="0"/>
          </a:p>
          <a:p>
            <a:endParaRPr lang="en-US" i="1" dirty="0"/>
          </a:p>
          <a:p>
            <a:r>
              <a:rPr lang="en-US" i="1" dirty="0"/>
              <a:t>(voice: Harrison)</a:t>
            </a:r>
            <a:br>
              <a:rPr lang="en-US" dirty="0"/>
            </a:br>
            <a:r>
              <a:rPr lang="en-US" dirty="0"/>
              <a:t>Right.</a:t>
            </a:r>
            <a:br>
              <a:rPr lang="en-US" dirty="0"/>
            </a:br>
            <a:r>
              <a:rPr lang="en-US" dirty="0"/>
              <a:t>Then we get into the “per-block” problems.</a:t>
            </a:r>
            <a:br>
              <a:rPr lang="en-US" dirty="0"/>
            </a:br>
            <a:r>
              <a:rPr lang="en-US" dirty="0"/>
              <a:t>If a block’s </a:t>
            </a:r>
            <a:r>
              <a:rPr lang="en-US" b="1" dirty="0"/>
              <a:t>Occupied LED is stuck on</a:t>
            </a:r>
            <a:r>
              <a:rPr lang="en-US" dirty="0"/>
              <a:t>, even with nothing connected, that means the firmware is seeing current that shouldn’t be there.</a:t>
            </a:r>
            <a:br>
              <a:rPr lang="en-US" dirty="0"/>
            </a:br>
            <a:r>
              <a:rPr lang="en-US" dirty="0"/>
              <a:t>That usually points to a </a:t>
            </a:r>
            <a:r>
              <a:rPr lang="en-US" b="1" dirty="0"/>
              <a:t>solder bridge</a:t>
            </a:r>
            <a:r>
              <a:rPr lang="en-US" dirty="0"/>
              <a:t>, a </a:t>
            </a:r>
            <a:r>
              <a:rPr lang="en-US" b="1" dirty="0"/>
              <a:t>component orientation issue</a:t>
            </a:r>
            <a:r>
              <a:rPr lang="en-US" dirty="0"/>
              <a:t>, or a wrong-value component in that block’s sensing path.</a:t>
            </a:r>
          </a:p>
          <a:p>
            <a:endParaRPr lang="en-US" i="1" dirty="0"/>
          </a:p>
          <a:p>
            <a:r>
              <a:rPr lang="en-US" i="1" dirty="0"/>
              <a:t>(pause: 0.8)</a:t>
            </a:r>
            <a:endParaRPr lang="en-US" dirty="0"/>
          </a:p>
          <a:p>
            <a:endParaRPr lang="en-US" i="1" dirty="0"/>
          </a:p>
          <a:p>
            <a:r>
              <a:rPr lang="en-US" i="1" dirty="0"/>
              <a:t>(voice: Nelson)</a:t>
            </a:r>
            <a:br>
              <a:rPr lang="en-US" dirty="0"/>
            </a:br>
            <a:r>
              <a:rPr lang="en-US" dirty="0"/>
              <a:t>And what about a Short LED that’s stuck on?</a:t>
            </a:r>
          </a:p>
          <a:p>
            <a:endParaRPr lang="en-US" i="1" dirty="0"/>
          </a:p>
          <a:p>
            <a:r>
              <a:rPr lang="en-US" i="1" dirty="0"/>
              <a:t>(pause: 0.8)</a:t>
            </a:r>
            <a:endParaRPr lang="en-US" dirty="0"/>
          </a:p>
        </p:txBody>
      </p:sp>
      <p:sp>
        <p:nvSpPr>
          <p:cNvPr id="10244" name="Slide Number Placeholder 3">
            <a:extLst>
              <a:ext uri="{FF2B5EF4-FFF2-40B4-BE49-F238E27FC236}">
                <a16:creationId xmlns:a16="http://schemas.microsoft.com/office/drawing/2014/main" id="{C008847A-A047-ED13-6263-9C00411CC1F5}"/>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3170507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107B7163-19AF-53B5-54E8-4D9BBEA70B61}"/>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8195" name="Notes Placeholder 2">
            <a:extLst>
              <a:ext uri="{FF2B5EF4-FFF2-40B4-BE49-F238E27FC236}">
                <a16:creationId xmlns:a16="http://schemas.microsoft.com/office/drawing/2014/main" id="{6853686C-383C-0030-2108-6A31F43A49DC}"/>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i="1" dirty="0"/>
              <a:t>(voice: Nelson)</a:t>
            </a:r>
            <a:br>
              <a:rPr lang="en-US" dirty="0"/>
            </a:br>
            <a:r>
              <a:rPr lang="en-US" dirty="0"/>
              <a:t>Before we dive into the BSD, let’s recap what the Block Breakout Board does.</a:t>
            </a:r>
          </a:p>
          <a:p>
            <a:endParaRPr lang="en-US" i="1" dirty="0"/>
          </a:p>
          <a:p>
            <a:r>
              <a:rPr lang="en-US" i="1" dirty="0"/>
              <a:t>(pause: 0.8)</a:t>
            </a:r>
            <a:br>
              <a:rPr lang="en-US" dirty="0"/>
            </a:br>
            <a:endParaRPr lang="en-US" dirty="0"/>
          </a:p>
          <a:p>
            <a:r>
              <a:rPr lang="en-US" i="1" dirty="0"/>
              <a:t>(voice: Harrison)</a:t>
            </a:r>
            <a:br>
              <a:rPr lang="en-US" dirty="0"/>
            </a:br>
            <a:r>
              <a:rPr lang="en-US" dirty="0"/>
              <a:t>It’s just the wiring layer.</a:t>
            </a:r>
            <a:br>
              <a:rPr lang="en-US" dirty="0"/>
            </a:br>
            <a:r>
              <a:rPr lang="en-US" dirty="0"/>
              <a:t>It organizes the feeders for four blocks and brings those lines cleanly to the BSD Card.</a:t>
            </a:r>
            <a:br>
              <a:rPr lang="en-US" dirty="0"/>
            </a:br>
            <a:r>
              <a:rPr lang="en-US" dirty="0"/>
              <a:t>There’s no logic — just neat, reliable wiring.</a:t>
            </a:r>
          </a:p>
          <a:p>
            <a:endParaRPr lang="en-US" i="1" dirty="0"/>
          </a:p>
          <a:p>
            <a:r>
              <a:rPr lang="en-US" i="1" dirty="0"/>
              <a:t>(pause: 0.8)</a:t>
            </a:r>
            <a:br>
              <a:rPr lang="en-US" dirty="0"/>
            </a:br>
            <a:endParaRPr lang="en-US" dirty="0"/>
          </a:p>
          <a:p>
            <a:r>
              <a:rPr lang="en-US" i="1" dirty="0"/>
              <a:t>(voice: Nelson)</a:t>
            </a:r>
            <a:br>
              <a:rPr lang="en-US" dirty="0"/>
            </a:br>
            <a:r>
              <a:rPr lang="en-US" dirty="0"/>
              <a:t>So the BSD Card builds on top of that foundation.</a:t>
            </a:r>
          </a:p>
          <a:p>
            <a:endParaRPr lang="en-US" i="1" dirty="0"/>
          </a:p>
          <a:p>
            <a:r>
              <a:rPr lang="en-US" i="1" dirty="0"/>
              <a:t>(pause: 0.8)</a:t>
            </a:r>
            <a:br>
              <a:rPr lang="en-US" dirty="0"/>
            </a:br>
            <a:endParaRPr lang="en-US" dirty="0"/>
          </a:p>
          <a:p>
            <a:r>
              <a:rPr lang="en-US" i="1" dirty="0"/>
              <a:t>(voice: Harrison)</a:t>
            </a:r>
            <a:br>
              <a:rPr lang="en-US" dirty="0"/>
            </a:br>
            <a:r>
              <a:rPr lang="en-US" dirty="0"/>
              <a:t>Exactly.</a:t>
            </a:r>
            <a:br>
              <a:rPr lang="en-US" dirty="0"/>
            </a:br>
            <a:r>
              <a:rPr lang="en-US" dirty="0"/>
              <a:t>The Breakout handles the wires; the BSD handles the decisions.</a:t>
            </a:r>
          </a:p>
        </p:txBody>
      </p:sp>
      <p:sp>
        <p:nvSpPr>
          <p:cNvPr id="8196" name="Slide Number Placeholder 3">
            <a:extLst>
              <a:ext uri="{FF2B5EF4-FFF2-40B4-BE49-F238E27FC236}">
                <a16:creationId xmlns:a16="http://schemas.microsoft.com/office/drawing/2014/main" id="{31580694-EAA4-A16F-DAFF-2BAA0AF71CC9}"/>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DEFC7-A19B-C6B1-021F-5E4E80E4CBD4}"/>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BDDE39BD-52A6-F5B6-9A16-6CE1DDC95BF2}"/>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D04E35F6-635A-A5E0-4D24-667915472512}"/>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i="1" dirty="0"/>
          </a:p>
          <a:p>
            <a:r>
              <a:rPr lang="en-US" i="1" dirty="0"/>
              <a:t>(voice: Harrison)</a:t>
            </a:r>
            <a:br>
              <a:rPr lang="en-US" dirty="0"/>
            </a:br>
            <a:r>
              <a:rPr lang="en-US" dirty="0"/>
              <a:t>A stuck </a:t>
            </a:r>
            <a:r>
              <a:rPr lang="en-US" b="1" dirty="0"/>
              <a:t>Short</a:t>
            </a:r>
            <a:r>
              <a:rPr lang="en-US" dirty="0"/>
              <a:t> LED means the firmware thinks the block is well above the short threshold.</a:t>
            </a:r>
            <a:br>
              <a:rPr lang="en-US" dirty="0"/>
            </a:br>
            <a:r>
              <a:rPr lang="en-US" dirty="0"/>
              <a:t>That can be caused by a mis-soldered sensor, a bad connection in the protection components, or a component installed in the wrong orientation.</a:t>
            </a:r>
            <a:br>
              <a:rPr lang="en-US" dirty="0"/>
            </a:br>
            <a:r>
              <a:rPr lang="en-US" dirty="0"/>
              <a:t>The key is that the behavior is isolated — only that one block is affected.</a:t>
            </a:r>
          </a:p>
          <a:p>
            <a:endParaRPr lang="en-US" i="1" dirty="0"/>
          </a:p>
          <a:p>
            <a:r>
              <a:rPr lang="en-US" i="1" dirty="0"/>
              <a:t>(pause: 0.8)</a:t>
            </a:r>
            <a:endParaRPr lang="en-US" dirty="0"/>
          </a:p>
          <a:p>
            <a:endParaRPr lang="en-US" i="1" dirty="0"/>
          </a:p>
          <a:p>
            <a:r>
              <a:rPr lang="en-US" i="1" dirty="0"/>
              <a:t>(voice: Nelson)</a:t>
            </a:r>
            <a:br>
              <a:rPr lang="en-US" dirty="0"/>
            </a:br>
            <a:r>
              <a:rPr lang="en-US" dirty="0"/>
              <a:t>So when only one block misbehaves, it’s almost always that block’s individual components.</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The BSD Card is very modular — each block is its own subsystem.</a:t>
            </a:r>
            <a:br>
              <a:rPr lang="en-US" dirty="0"/>
            </a:br>
            <a:r>
              <a:rPr lang="en-US" dirty="0"/>
              <a:t>So a problem on Block 3 won’t affect Block 4.</a:t>
            </a:r>
            <a:br>
              <a:rPr lang="en-US" dirty="0"/>
            </a:br>
            <a:r>
              <a:rPr lang="en-US" dirty="0"/>
              <a:t>If </a:t>
            </a:r>
            <a:r>
              <a:rPr lang="en-US" b="1" dirty="0"/>
              <a:t>one block doesn’t respond at all</a:t>
            </a:r>
            <a:r>
              <a:rPr lang="en-US" dirty="0"/>
              <a:t>, that’s often a cold solder joint or missing part somewhere in that block’s solid-state power switch, sensor, or input path.</a:t>
            </a:r>
          </a:p>
          <a:p>
            <a:endParaRPr lang="en-US" i="1" dirty="0"/>
          </a:p>
          <a:p>
            <a:r>
              <a:rPr lang="en-US" i="1" dirty="0"/>
              <a:t>(pause: 0.8)</a:t>
            </a:r>
            <a:endParaRPr lang="en-US" dirty="0"/>
          </a:p>
          <a:p>
            <a:endParaRPr lang="en-US" i="1" dirty="0"/>
          </a:p>
          <a:p>
            <a:r>
              <a:rPr lang="en-US" i="1" dirty="0"/>
              <a:t>(voice: Nelson)</a:t>
            </a:r>
            <a:br>
              <a:rPr lang="en-US" dirty="0"/>
            </a:br>
            <a:r>
              <a:rPr lang="en-US" dirty="0"/>
              <a:t>And what if everything looks good on the card, but the Node Card isn’t showing any updates?</a:t>
            </a:r>
          </a:p>
          <a:p>
            <a:endParaRPr lang="en-US" i="1" dirty="0"/>
          </a:p>
          <a:p>
            <a:r>
              <a:rPr lang="en-US" i="1" dirty="0"/>
              <a:t>(pause: 0.8)</a:t>
            </a:r>
            <a:endParaRPr lang="en-US" dirty="0"/>
          </a:p>
          <a:p>
            <a:endParaRPr lang="en-US" i="1" dirty="0"/>
          </a:p>
          <a:p>
            <a:r>
              <a:rPr lang="en-US" i="1" dirty="0"/>
              <a:t>(voice: Harrison)</a:t>
            </a:r>
            <a:br>
              <a:rPr lang="en-US" dirty="0"/>
            </a:br>
            <a:r>
              <a:rPr lang="en-US" dirty="0"/>
              <a:t>Then you’re looking at an </a:t>
            </a:r>
            <a:r>
              <a:rPr lang="en-US" b="1" dirty="0"/>
              <a:t>I2C reporting issue</a:t>
            </a:r>
            <a:r>
              <a:rPr lang="en-US" dirty="0"/>
              <a:t>.</a:t>
            </a:r>
            <a:br>
              <a:rPr lang="en-US" dirty="0"/>
            </a:br>
            <a:r>
              <a:rPr lang="en-US" dirty="0"/>
              <a:t>The BSD Card might be detecting changes correctly, but if the Node Card doesn’t receive the I2C text commands, nothing downstream will update.</a:t>
            </a:r>
            <a:br>
              <a:rPr lang="en-US" dirty="0"/>
            </a:br>
            <a:r>
              <a:rPr lang="en-US" dirty="0"/>
              <a:t>That’s usually a wiring issue on the Node Bus or an I2C address mismatch.</a:t>
            </a:r>
          </a:p>
          <a:p>
            <a:endParaRPr lang="en-US" i="1" dirty="0"/>
          </a:p>
          <a:p>
            <a:r>
              <a:rPr lang="en-US" i="1" dirty="0"/>
              <a:t>(pause: 0.8)</a:t>
            </a:r>
            <a:endParaRPr lang="en-US" dirty="0"/>
          </a:p>
          <a:p>
            <a:endParaRPr lang="en-US" i="1" dirty="0"/>
          </a:p>
          <a:p>
            <a:r>
              <a:rPr lang="en-US" i="1" dirty="0"/>
              <a:t>(voice: Nelson)</a:t>
            </a:r>
            <a:br>
              <a:rPr lang="en-US" dirty="0"/>
            </a:br>
            <a:r>
              <a:rPr lang="en-US" dirty="0"/>
              <a:t>So troubleshooting the BSD Card is really just following the layers:</a:t>
            </a:r>
            <a:br>
              <a:rPr lang="en-US" dirty="0"/>
            </a:br>
            <a:r>
              <a:rPr lang="en-US" dirty="0"/>
              <a:t>first see if the Node Card detects it,</a:t>
            </a:r>
            <a:br>
              <a:rPr lang="en-US" dirty="0"/>
            </a:br>
            <a:r>
              <a:rPr lang="en-US" dirty="0"/>
              <a:t>then check power,</a:t>
            </a:r>
            <a:br>
              <a:rPr lang="en-US" dirty="0"/>
            </a:br>
            <a:r>
              <a:rPr lang="en-US" dirty="0"/>
              <a:t>then test each block’s subsystem,</a:t>
            </a:r>
            <a:br>
              <a:rPr lang="en-US" dirty="0"/>
            </a:br>
            <a:r>
              <a:rPr lang="en-US" dirty="0"/>
              <a:t>and finally confirm the I2C reporting path.</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Those four layers — </a:t>
            </a:r>
            <a:r>
              <a:rPr lang="en-US" b="1" dirty="0"/>
              <a:t>detection, power, per-block behavior, and reporting</a:t>
            </a:r>
            <a:r>
              <a:rPr lang="en-US" dirty="0"/>
              <a:t> — isolate every possible issue.</a:t>
            </a:r>
            <a:br>
              <a:rPr lang="en-US" dirty="0"/>
            </a:br>
            <a:r>
              <a:rPr lang="en-US" dirty="0"/>
              <a:t>Once you walk that sequence, it’s very easy to pinpoint the problem, fix it, and get the card working.</a:t>
            </a:r>
          </a:p>
          <a:p>
            <a:endParaRPr lang="en-US" dirty="0"/>
          </a:p>
        </p:txBody>
      </p:sp>
      <p:sp>
        <p:nvSpPr>
          <p:cNvPr id="10244" name="Slide Number Placeholder 3">
            <a:extLst>
              <a:ext uri="{FF2B5EF4-FFF2-40B4-BE49-F238E27FC236}">
                <a16:creationId xmlns:a16="http://schemas.microsoft.com/office/drawing/2014/main" id="{7A7E6168-99CA-4F52-A39F-50FD66706B57}"/>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11981995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3A9F3-EC1F-6912-EA50-BB8F98555DFB}"/>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BD4D8E44-E50C-BE73-9D35-3E700D1E4B9D}"/>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F663128D-26D0-8A89-A475-E8A9615F2C6C}"/>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i="1" dirty="0"/>
          </a:p>
          <a:p>
            <a:r>
              <a:rPr lang="en-US" i="1" dirty="0"/>
              <a:t>(voice: Nelson)</a:t>
            </a:r>
            <a:endParaRPr lang="en-US" dirty="0"/>
          </a:p>
          <a:p>
            <a:r>
              <a:rPr lang="en-US" dirty="0"/>
              <a:t>How does this fit into layout automation?</a:t>
            </a:r>
            <a:br>
              <a:rPr lang="en-US" dirty="0"/>
            </a:br>
            <a:r>
              <a:rPr lang="en-US" dirty="0"/>
              <a:t>What does the BSD Card actually enable once everything is connected?</a:t>
            </a:r>
          </a:p>
          <a:p>
            <a:endParaRPr lang="en-US" i="1" dirty="0"/>
          </a:p>
          <a:p>
            <a:r>
              <a:rPr lang="en-US" i="1" dirty="0"/>
              <a:t>(pause: 0.8)</a:t>
            </a:r>
            <a:endParaRPr lang="en-US" dirty="0"/>
          </a:p>
          <a:p>
            <a:endParaRPr lang="en-US" i="1" dirty="0"/>
          </a:p>
          <a:p>
            <a:r>
              <a:rPr lang="en-US" i="1" dirty="0"/>
              <a:t>(voice: Harrison)</a:t>
            </a:r>
            <a:br>
              <a:rPr lang="en-US" dirty="0"/>
            </a:br>
            <a:r>
              <a:rPr lang="en-US" dirty="0"/>
              <a:t>The flow is simple and powerful.</a:t>
            </a:r>
            <a:br>
              <a:rPr lang="en-US" dirty="0"/>
            </a:br>
            <a:r>
              <a:rPr lang="en-US" dirty="0"/>
              <a:t>The BSD Card decides the block state — clear, occupied, or short — and sends that state to the Node Card through I2C.</a:t>
            </a:r>
            <a:br>
              <a:rPr lang="en-US" dirty="0"/>
            </a:br>
            <a:r>
              <a:rPr lang="en-US" dirty="0"/>
              <a:t>The Node Card takes that information and publishes the corresponding events to the system.</a:t>
            </a:r>
          </a:p>
          <a:p>
            <a:endParaRPr lang="en-US" i="1" dirty="0"/>
          </a:p>
          <a:p>
            <a:r>
              <a:rPr lang="en-US" i="1" dirty="0"/>
              <a:t>(pause: 0.8)</a:t>
            </a:r>
            <a:endParaRPr lang="en-US" dirty="0"/>
          </a:p>
          <a:p>
            <a:endParaRPr lang="en-US" i="1" dirty="0"/>
          </a:p>
          <a:p>
            <a:r>
              <a:rPr lang="en-US" i="1" dirty="0"/>
              <a:t>(voice: Nelson)</a:t>
            </a:r>
            <a:br>
              <a:rPr lang="en-US" dirty="0"/>
            </a:br>
            <a:r>
              <a:rPr lang="en-US" dirty="0"/>
              <a:t>And then the automation reacts to those events?</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Fusion’s logic engine watches for those events.</a:t>
            </a:r>
            <a:br>
              <a:rPr lang="en-US" dirty="0"/>
            </a:br>
            <a:r>
              <a:rPr lang="en-US" dirty="0"/>
              <a:t>When a block becomes occupied, the logic can immediately set the signal behind the train to red, lock a turnout, or reserve a route.</a:t>
            </a:r>
            <a:br>
              <a:rPr lang="en-US" dirty="0"/>
            </a:br>
            <a:r>
              <a:rPr lang="en-US" dirty="0"/>
              <a:t>When a block clears, it can release that route and let the next train move.</a:t>
            </a:r>
          </a:p>
          <a:p>
            <a:endParaRPr lang="en-US" i="1" dirty="0"/>
          </a:p>
          <a:p>
            <a:r>
              <a:rPr lang="en-US" i="1" dirty="0"/>
              <a:t>(pause: 0.8)</a:t>
            </a:r>
            <a:endParaRPr lang="en-US" dirty="0"/>
          </a:p>
          <a:p>
            <a:endParaRPr lang="en-US" i="1" dirty="0"/>
          </a:p>
          <a:p>
            <a:r>
              <a:rPr lang="en-US" i="1" dirty="0"/>
              <a:t>(voice: Nelson)</a:t>
            </a:r>
            <a:br>
              <a:rPr lang="en-US" dirty="0"/>
            </a:br>
            <a:r>
              <a:rPr lang="en-US" dirty="0"/>
              <a:t>What about shorts?</a:t>
            </a:r>
            <a:br>
              <a:rPr lang="en-US" dirty="0"/>
            </a:br>
            <a:r>
              <a:rPr lang="en-US" dirty="0"/>
              <a:t>That seems even more important.</a:t>
            </a:r>
          </a:p>
          <a:p>
            <a:endParaRPr lang="en-US" i="1" dirty="0"/>
          </a:p>
          <a:p>
            <a:r>
              <a:rPr lang="en-US" i="1" dirty="0"/>
              <a:t>(pause: 0.8)</a:t>
            </a:r>
            <a:endParaRPr lang="en-US" dirty="0"/>
          </a:p>
          <a:p>
            <a:endParaRPr lang="en-US" i="1" dirty="0"/>
          </a:p>
          <a:p>
            <a:r>
              <a:rPr lang="en-US" i="1" dirty="0"/>
              <a:t>(voice: Harrison)</a:t>
            </a:r>
            <a:br>
              <a:rPr lang="en-US" dirty="0"/>
            </a:br>
            <a:r>
              <a:rPr lang="en-US" dirty="0"/>
              <a:t>Right — short events are a big deal operationally.</a:t>
            </a:r>
            <a:br>
              <a:rPr lang="en-US" dirty="0"/>
            </a:br>
            <a:r>
              <a:rPr lang="en-US" dirty="0"/>
              <a:t>When the BSD Card reports a short, the Node Card publishes a short event for that specific block.</a:t>
            </a:r>
            <a:br>
              <a:rPr lang="en-US" dirty="0"/>
            </a:br>
            <a:r>
              <a:rPr lang="en-US" dirty="0"/>
              <a:t>Logic can announce it, flash an indicator, pause automated movement, or alert the dispatcher.</a:t>
            </a:r>
            <a:br>
              <a:rPr lang="en-US" dirty="0"/>
            </a:br>
            <a:r>
              <a:rPr lang="en-US" dirty="0"/>
              <a:t>Operators instantly know </a:t>
            </a:r>
            <a:r>
              <a:rPr lang="en-US" i="1" dirty="0"/>
              <a:t>which</a:t>
            </a:r>
            <a:r>
              <a:rPr lang="en-US" dirty="0"/>
              <a:t> block has the problem — not just that “something tripped.”</a:t>
            </a:r>
          </a:p>
          <a:p>
            <a:endParaRPr lang="en-US" i="1" dirty="0"/>
          </a:p>
          <a:p>
            <a:r>
              <a:rPr lang="en-US" i="1" dirty="0"/>
              <a:t>(pause: 0.8)</a:t>
            </a:r>
            <a:endParaRPr lang="en-US" dirty="0"/>
          </a:p>
          <a:p>
            <a:endParaRPr lang="en-US" i="1" dirty="0"/>
          </a:p>
          <a:p>
            <a:r>
              <a:rPr lang="en-US" i="1" dirty="0"/>
              <a:t>(voice: Nelson)</a:t>
            </a:r>
            <a:endParaRPr lang="en-US" dirty="0"/>
          </a:p>
          <a:p>
            <a:r>
              <a:rPr lang="en-US" dirty="0"/>
              <a:t>So instead of a whole district going down, you get a targeted alert that fits right into the automation.</a:t>
            </a:r>
          </a:p>
          <a:p>
            <a:endParaRPr lang="en-US" i="1" dirty="0"/>
          </a:p>
          <a:p>
            <a:r>
              <a:rPr lang="en-US" i="1" dirty="0"/>
              <a:t>(pause: 0.8)</a:t>
            </a:r>
            <a:endParaRPr lang="en-US" dirty="0"/>
          </a:p>
        </p:txBody>
      </p:sp>
      <p:sp>
        <p:nvSpPr>
          <p:cNvPr id="10244" name="Slide Number Placeholder 3">
            <a:extLst>
              <a:ext uri="{FF2B5EF4-FFF2-40B4-BE49-F238E27FC236}">
                <a16:creationId xmlns:a16="http://schemas.microsoft.com/office/drawing/2014/main" id="{DE342D12-16D2-D6B5-917A-46BD3CF43B41}"/>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7730645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18732-4550-0D4C-0190-AF1FFACC0332}"/>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5294A6DC-AB22-879E-CE10-1B3D2BBF2620}"/>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DAD217A7-F422-0D2B-71C7-51FC299E62E7}"/>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i="1" dirty="0"/>
          </a:p>
          <a:p>
            <a:r>
              <a:rPr lang="en-US" i="1" dirty="0"/>
              <a:t>(voice: Harrison)</a:t>
            </a:r>
            <a:br>
              <a:rPr lang="en-US" dirty="0"/>
            </a:br>
            <a:r>
              <a:rPr lang="en-US" dirty="0"/>
              <a:t>Exactly.</a:t>
            </a:r>
            <a:br>
              <a:rPr lang="en-US" dirty="0"/>
            </a:br>
            <a:r>
              <a:rPr lang="en-US" dirty="0"/>
              <a:t>Signals drop to stop, routes freeze, audio or voice messages play — all because the BSD Card provided precise, per-block information.</a:t>
            </a:r>
            <a:br>
              <a:rPr lang="en-US" dirty="0"/>
            </a:br>
            <a:r>
              <a:rPr lang="en-US" dirty="0"/>
              <a:t>It keeps trains safe and prevents cascading problems.</a:t>
            </a:r>
          </a:p>
          <a:p>
            <a:endParaRPr lang="en-US" i="1" dirty="0"/>
          </a:p>
          <a:p>
            <a:r>
              <a:rPr lang="en-US" i="1" dirty="0"/>
              <a:t>(pause: 0.8)</a:t>
            </a:r>
            <a:endParaRPr lang="en-US" dirty="0"/>
          </a:p>
          <a:p>
            <a:endParaRPr lang="en-US" i="1" dirty="0"/>
          </a:p>
          <a:p>
            <a:r>
              <a:rPr lang="en-US" i="1" dirty="0"/>
              <a:t>(voice: Nelson)</a:t>
            </a:r>
            <a:br>
              <a:rPr lang="en-US" dirty="0"/>
            </a:br>
            <a:r>
              <a:rPr lang="en-US" dirty="0"/>
              <a:t>And the automation rules stay clean because the BSD Card is already giving the system the interpreted block state.</a:t>
            </a:r>
          </a:p>
          <a:p>
            <a:endParaRPr lang="en-US" i="1" dirty="0"/>
          </a:p>
          <a:p>
            <a:r>
              <a:rPr lang="en-US" i="1" dirty="0"/>
              <a:t>(pause: 0.8)</a:t>
            </a:r>
            <a:endParaRPr lang="en-US" dirty="0"/>
          </a:p>
          <a:p>
            <a:endParaRPr lang="en-US" i="1" dirty="0"/>
          </a:p>
          <a:p>
            <a:r>
              <a:rPr lang="en-US" i="1" dirty="0"/>
              <a:t>(voice: Harrison)</a:t>
            </a:r>
            <a:br>
              <a:rPr lang="en-US" dirty="0"/>
            </a:br>
            <a:r>
              <a:rPr lang="en-US" dirty="0"/>
              <a:t>Right.</a:t>
            </a:r>
            <a:br>
              <a:rPr lang="en-US" dirty="0"/>
            </a:br>
            <a:r>
              <a:rPr lang="en-US" dirty="0"/>
              <a:t>The logic engine doesn’t have to guess or filter raw signals.</a:t>
            </a:r>
            <a:br>
              <a:rPr lang="en-US" dirty="0"/>
            </a:br>
            <a:r>
              <a:rPr lang="en-US" dirty="0"/>
              <a:t>It gets well-defined events from the Node Card, driven by BSD state changes.</a:t>
            </a:r>
            <a:br>
              <a:rPr lang="en-US" dirty="0"/>
            </a:br>
            <a:r>
              <a:rPr lang="en-US" dirty="0"/>
              <a:t>That keeps everything predictable, reliable, and easy to configure in the Admin View.</a:t>
            </a:r>
          </a:p>
          <a:p>
            <a:endParaRPr lang="en-US" i="1" dirty="0"/>
          </a:p>
          <a:p>
            <a:r>
              <a:rPr lang="en-US" i="1" dirty="0"/>
              <a:t>(pause: 0.8)</a:t>
            </a:r>
            <a:endParaRPr lang="en-US" dirty="0"/>
          </a:p>
          <a:p>
            <a:endParaRPr lang="en-US" i="1" dirty="0"/>
          </a:p>
          <a:p>
            <a:r>
              <a:rPr lang="en-US" i="1" dirty="0"/>
              <a:t>(voice: Nelson)</a:t>
            </a:r>
            <a:br>
              <a:rPr lang="en-US" dirty="0"/>
            </a:br>
            <a:r>
              <a:rPr lang="en-US" dirty="0"/>
              <a:t>So the BSD Card gives the system the high-quality information it needs,</a:t>
            </a:r>
            <a:br>
              <a:rPr lang="en-US" dirty="0"/>
            </a:br>
            <a:r>
              <a:rPr lang="en-US" dirty="0"/>
              <a:t>and the logic engine turns that information into safe, reliable train movement.</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The BSD Card handles the electrical reality,</a:t>
            </a:r>
            <a:br>
              <a:rPr lang="en-US" dirty="0"/>
            </a:br>
            <a:r>
              <a:rPr lang="en-US" dirty="0"/>
              <a:t>and the automation handles the operational reality.</a:t>
            </a:r>
            <a:br>
              <a:rPr lang="en-US" dirty="0"/>
            </a:br>
            <a:r>
              <a:rPr lang="en-US" dirty="0"/>
              <a:t>Together, that’s what makes Fusion layouts run smoothly.</a:t>
            </a:r>
          </a:p>
        </p:txBody>
      </p:sp>
      <p:sp>
        <p:nvSpPr>
          <p:cNvPr id="10244" name="Slide Number Placeholder 3">
            <a:extLst>
              <a:ext uri="{FF2B5EF4-FFF2-40B4-BE49-F238E27FC236}">
                <a16:creationId xmlns:a16="http://schemas.microsoft.com/office/drawing/2014/main" id="{87B8D3E2-2ADD-A64B-38A4-7D519FB22071}"/>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1254393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F1B44-7F70-FFA9-891D-F5F6045C3928}"/>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9576EE72-56E7-23CC-B74D-6759FDE63DD2}"/>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89D2DE1C-B3B7-71ED-F62E-8F96F1FFC375}"/>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i="1" dirty="0"/>
              <a:t>(voice: Nelson)</a:t>
            </a:r>
            <a:br>
              <a:rPr lang="en-US" dirty="0"/>
            </a:br>
            <a:r>
              <a:rPr lang="en-US" dirty="0"/>
              <a:t>Before we wrap up, let’s talk about configuration.</a:t>
            </a:r>
            <a:br>
              <a:rPr lang="en-US" dirty="0"/>
            </a:br>
            <a:r>
              <a:rPr lang="en-US" dirty="0"/>
              <a:t>What does someone actually need to set up in the Admin View for the BSD Card and the rest of their layout?</a:t>
            </a:r>
          </a:p>
          <a:p>
            <a:endParaRPr lang="en-US" i="1" dirty="0"/>
          </a:p>
          <a:p>
            <a:r>
              <a:rPr lang="en-US" i="1" dirty="0"/>
              <a:t>(pause: 0.8)</a:t>
            </a:r>
            <a:endParaRPr lang="en-US" dirty="0"/>
          </a:p>
          <a:p>
            <a:endParaRPr lang="en-US" i="1" dirty="0"/>
          </a:p>
          <a:p>
            <a:r>
              <a:rPr lang="en-US" i="1" dirty="0"/>
              <a:t>(voice: Harrison)</a:t>
            </a:r>
            <a:br>
              <a:rPr lang="en-US" dirty="0"/>
            </a:br>
            <a:r>
              <a:rPr lang="en-US" dirty="0"/>
              <a:t>For the BSD Card, the most important setting is the </a:t>
            </a:r>
            <a:r>
              <a:rPr lang="en-US" b="1" dirty="0"/>
              <a:t>occupancy current range</a:t>
            </a:r>
            <a:r>
              <a:rPr lang="en-US" dirty="0"/>
              <a:t>.</a:t>
            </a:r>
            <a:br>
              <a:rPr lang="en-US" dirty="0"/>
            </a:br>
            <a:r>
              <a:rPr lang="en-US" dirty="0"/>
              <a:t>That range tells the firmware how much current should indicate a train is present.</a:t>
            </a:r>
            <a:br>
              <a:rPr lang="en-US" dirty="0"/>
            </a:br>
            <a:r>
              <a:rPr lang="en-US" dirty="0"/>
              <a:t>Different locomotives draw different amounts, so it’s adjustable.</a:t>
            </a:r>
          </a:p>
          <a:p>
            <a:endParaRPr lang="en-US" i="1" dirty="0"/>
          </a:p>
          <a:p>
            <a:r>
              <a:rPr lang="en-US" i="1" dirty="0"/>
              <a:t>(pause: 0.8)</a:t>
            </a:r>
            <a:endParaRPr lang="en-US" dirty="0"/>
          </a:p>
          <a:p>
            <a:endParaRPr lang="en-US" i="1" dirty="0"/>
          </a:p>
          <a:p>
            <a:r>
              <a:rPr lang="en-US" i="1" dirty="0"/>
              <a:t>(voice: Nelson)</a:t>
            </a:r>
            <a:br>
              <a:rPr lang="en-US" dirty="0"/>
            </a:br>
            <a:r>
              <a:rPr lang="en-US" dirty="0"/>
              <a:t>And the card also handles short detection automatically, right?</a:t>
            </a:r>
          </a:p>
          <a:p>
            <a:endParaRPr lang="en-US" i="1" dirty="0"/>
          </a:p>
          <a:p>
            <a:r>
              <a:rPr lang="en-US" i="1" dirty="0"/>
              <a:t>(pause: 0.8)</a:t>
            </a:r>
            <a:endParaRPr lang="en-US" dirty="0"/>
          </a:p>
          <a:p>
            <a:endParaRPr lang="en-US" i="1" dirty="0"/>
          </a:p>
          <a:p>
            <a:r>
              <a:rPr lang="en-US" i="1" dirty="0"/>
              <a:t>(voice: Harrison)</a:t>
            </a:r>
            <a:br>
              <a:rPr lang="en-US" dirty="0"/>
            </a:br>
            <a:r>
              <a:rPr lang="en-US" dirty="0"/>
              <a:t>Right.</a:t>
            </a:r>
            <a:br>
              <a:rPr lang="en-US" dirty="0"/>
            </a:br>
            <a:r>
              <a:rPr lang="en-US" dirty="0"/>
              <a:t>Short detection doesn’t require user configuration — the firmware handles that internally.</a:t>
            </a:r>
            <a:br>
              <a:rPr lang="en-US" dirty="0"/>
            </a:br>
            <a:r>
              <a:rPr lang="en-US" dirty="0"/>
              <a:t>You just set the occupancy range, and you’re done with BSD-specific settings.</a:t>
            </a:r>
          </a:p>
          <a:p>
            <a:endParaRPr lang="en-US" i="1" dirty="0"/>
          </a:p>
          <a:p>
            <a:r>
              <a:rPr lang="en-US" i="1" dirty="0"/>
              <a:t>(pause: 0.8)</a:t>
            </a:r>
            <a:endParaRPr lang="en-US" dirty="0"/>
          </a:p>
          <a:p>
            <a:endParaRPr lang="en-US" i="1" dirty="0"/>
          </a:p>
          <a:p>
            <a:r>
              <a:rPr lang="en-US" i="1" dirty="0"/>
              <a:t>(voice: Nelson)</a:t>
            </a:r>
            <a:br>
              <a:rPr lang="en-US" dirty="0"/>
            </a:br>
            <a:r>
              <a:rPr lang="en-US" dirty="0"/>
              <a:t>What about turnouts?</a:t>
            </a:r>
            <a:br>
              <a:rPr lang="en-US" dirty="0"/>
            </a:br>
            <a:r>
              <a:rPr lang="en-US" dirty="0"/>
              <a:t>Any special configuration there?</a:t>
            </a:r>
          </a:p>
          <a:p>
            <a:endParaRPr lang="en-US" i="1" dirty="0"/>
          </a:p>
          <a:p>
            <a:r>
              <a:rPr lang="en-US" i="1" dirty="0"/>
              <a:t>(pause: 0.8)</a:t>
            </a:r>
            <a:endParaRPr lang="en-US" dirty="0"/>
          </a:p>
          <a:p>
            <a:endParaRPr lang="en-US" i="1" dirty="0"/>
          </a:p>
          <a:p>
            <a:r>
              <a:rPr lang="en-US" i="1" dirty="0"/>
              <a:t>(voice: Harrison)</a:t>
            </a:r>
            <a:br>
              <a:rPr lang="en-US" dirty="0"/>
            </a:br>
            <a:r>
              <a:rPr lang="en-US" dirty="0"/>
              <a:t>For turnouts, the defaults work almost every time.</a:t>
            </a:r>
            <a:br>
              <a:rPr lang="en-US" dirty="0"/>
            </a:br>
            <a:r>
              <a:rPr lang="en-US" dirty="0"/>
              <a:t>The turnout cards already have built-in event IDs and standard behavior, so most users don’t need to change anything unless they’re doing something unusual.</a:t>
            </a:r>
          </a:p>
          <a:p>
            <a:endParaRPr lang="en-US" i="1" dirty="0"/>
          </a:p>
          <a:p>
            <a:r>
              <a:rPr lang="en-US" i="1" dirty="0"/>
              <a:t>(pause: 0.8)</a:t>
            </a:r>
            <a:endParaRPr lang="en-US" dirty="0"/>
          </a:p>
          <a:p>
            <a:endParaRPr lang="en-US" i="1" dirty="0"/>
          </a:p>
          <a:p>
            <a:r>
              <a:rPr lang="en-US" i="1" dirty="0"/>
              <a:t>(voice: Nelson)</a:t>
            </a:r>
            <a:br>
              <a:rPr lang="en-US" dirty="0"/>
            </a:br>
            <a:r>
              <a:rPr lang="en-US" dirty="0"/>
              <a:t>Signals are usually more involved.</a:t>
            </a:r>
            <a:br>
              <a:rPr lang="en-US" dirty="0"/>
            </a:br>
            <a:r>
              <a:rPr lang="en-US" dirty="0"/>
              <a:t>How does that work in Admin View?</a:t>
            </a:r>
          </a:p>
          <a:p>
            <a:endParaRPr lang="en-US" i="1" dirty="0"/>
          </a:p>
          <a:p>
            <a:r>
              <a:rPr lang="en-US" i="1" dirty="0"/>
              <a:t>(pause: 0.8)</a:t>
            </a:r>
            <a:endParaRPr lang="en-US" dirty="0"/>
          </a:p>
        </p:txBody>
      </p:sp>
      <p:sp>
        <p:nvSpPr>
          <p:cNvPr id="10244" name="Slide Number Placeholder 3">
            <a:extLst>
              <a:ext uri="{FF2B5EF4-FFF2-40B4-BE49-F238E27FC236}">
                <a16:creationId xmlns:a16="http://schemas.microsoft.com/office/drawing/2014/main" id="{93E50875-2BD8-74EE-FDC4-850A896461E5}"/>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33086476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88583-8F9A-73AF-2881-FD905C61172E}"/>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D5B861E-E5FA-E1D0-3835-EA5CD3608EB2}"/>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25C61311-F70A-2B34-1013-BB2DABDF40E8}"/>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i="1" dirty="0"/>
          </a:p>
          <a:p>
            <a:r>
              <a:rPr lang="en-US" i="1" dirty="0"/>
              <a:t>(voice: Harrison)</a:t>
            </a:r>
            <a:br>
              <a:rPr lang="en-US" dirty="0"/>
            </a:br>
            <a:r>
              <a:rPr lang="en-US" dirty="0"/>
              <a:t>Signals use the </a:t>
            </a:r>
            <a:r>
              <a:rPr lang="en-US" b="1" dirty="0"/>
              <a:t>PWM Card</a:t>
            </a:r>
            <a:r>
              <a:rPr lang="en-US" dirty="0"/>
              <a:t>, and that’s where you choose which PWM Card you’re using, which lines each lamp is connected to, and what aspects the signal supports.</a:t>
            </a:r>
            <a:br>
              <a:rPr lang="en-US" dirty="0"/>
            </a:br>
            <a:r>
              <a:rPr lang="en-US" dirty="0"/>
              <a:t>The admin uses a CDI Configuration Tool which walks you through selecting the PWM lines for red, yellow, green, or any special lamps.</a:t>
            </a:r>
            <a:br>
              <a:rPr lang="en-US" dirty="0"/>
            </a:br>
            <a:r>
              <a:rPr lang="en-US" dirty="0"/>
              <a:t>Then you define how those lamps combine to create each aspect.</a:t>
            </a:r>
          </a:p>
          <a:p>
            <a:endParaRPr lang="en-US" i="1" dirty="0"/>
          </a:p>
          <a:p>
            <a:r>
              <a:rPr lang="en-US" i="1" dirty="0"/>
              <a:t>(pause: 0.8)</a:t>
            </a:r>
            <a:endParaRPr lang="en-US" dirty="0"/>
          </a:p>
          <a:p>
            <a:endParaRPr lang="en-US" i="1" dirty="0"/>
          </a:p>
          <a:p>
            <a:r>
              <a:rPr lang="en-US" i="1" dirty="0"/>
              <a:t>(voice: Nelson)</a:t>
            </a:r>
            <a:br>
              <a:rPr lang="en-US" dirty="0"/>
            </a:br>
            <a:r>
              <a:rPr lang="en-US" dirty="0"/>
              <a:t>And the event values — do people have to manually create all those?</a:t>
            </a:r>
          </a:p>
          <a:p>
            <a:endParaRPr lang="en-US" i="1" dirty="0"/>
          </a:p>
          <a:p>
            <a:r>
              <a:rPr lang="en-US" i="1" dirty="0"/>
              <a:t>(pause: 0.8)</a:t>
            </a:r>
            <a:endParaRPr lang="en-US" dirty="0"/>
          </a:p>
          <a:p>
            <a:endParaRPr lang="en-US" i="1" dirty="0"/>
          </a:p>
          <a:p>
            <a:r>
              <a:rPr lang="en-US" i="1" dirty="0"/>
              <a:t>(voice: Harrison)</a:t>
            </a:r>
            <a:br>
              <a:rPr lang="en-US" dirty="0"/>
            </a:br>
            <a:r>
              <a:rPr lang="en-US" dirty="0"/>
              <a:t>No.</a:t>
            </a:r>
            <a:br>
              <a:rPr lang="en-US" dirty="0"/>
            </a:br>
            <a:r>
              <a:rPr lang="en-US" dirty="0"/>
              <a:t>Fusion assigns </a:t>
            </a:r>
            <a:r>
              <a:rPr lang="en-US" b="1" dirty="0"/>
              <a:t>default event IDs</a:t>
            </a:r>
            <a:r>
              <a:rPr lang="en-US" dirty="0"/>
              <a:t> for everything — BSD blocks, turnouts, signals, logic rules — and those work perfectly well for most layouts.</a:t>
            </a:r>
            <a:br>
              <a:rPr lang="en-US" dirty="0"/>
            </a:br>
            <a:r>
              <a:rPr lang="en-US" dirty="0"/>
              <a:t>Users only customize event IDs if they want to integrate with external LCC devices.</a:t>
            </a:r>
          </a:p>
          <a:p>
            <a:endParaRPr lang="en-US" i="1" dirty="0"/>
          </a:p>
          <a:p>
            <a:r>
              <a:rPr lang="en-US" i="1" dirty="0"/>
              <a:t>(pause: 0.8)</a:t>
            </a:r>
            <a:endParaRPr lang="en-US" dirty="0"/>
          </a:p>
          <a:p>
            <a:endParaRPr lang="en-US" i="1" dirty="0"/>
          </a:p>
          <a:p>
            <a:r>
              <a:rPr lang="en-US" i="1" dirty="0"/>
              <a:t>(voice: Nelson)</a:t>
            </a:r>
            <a:br>
              <a:rPr lang="en-US" dirty="0"/>
            </a:br>
            <a:r>
              <a:rPr lang="en-US" dirty="0"/>
              <a:t>And logic?</a:t>
            </a:r>
            <a:br>
              <a:rPr lang="en-US" dirty="0"/>
            </a:br>
            <a:r>
              <a:rPr lang="en-US" dirty="0"/>
              <a:t>Where does that fit in?</a:t>
            </a:r>
          </a:p>
          <a:p>
            <a:endParaRPr lang="en-US" i="1" dirty="0"/>
          </a:p>
          <a:p>
            <a:r>
              <a:rPr lang="en-US" i="1" dirty="0"/>
              <a:t>(pause: 0.8)</a:t>
            </a:r>
            <a:endParaRPr lang="en-US" dirty="0"/>
          </a:p>
          <a:p>
            <a:endParaRPr lang="en-US" i="1" dirty="0"/>
          </a:p>
          <a:p>
            <a:r>
              <a:rPr lang="en-US" i="1" dirty="0"/>
              <a:t>(voice: Harrison)</a:t>
            </a:r>
            <a:br>
              <a:rPr lang="en-US" dirty="0"/>
            </a:br>
            <a:r>
              <a:rPr lang="en-US" dirty="0"/>
              <a:t>Logic is where you define </a:t>
            </a:r>
            <a:r>
              <a:rPr lang="en-US" b="1" dirty="0"/>
              <a:t>conditions and actions</a:t>
            </a:r>
            <a:r>
              <a:rPr lang="en-US" dirty="0"/>
              <a:t>.</a:t>
            </a:r>
            <a:br>
              <a:rPr lang="en-US" dirty="0"/>
            </a:br>
            <a:r>
              <a:rPr lang="en-US" dirty="0"/>
              <a:t>A condition might be “Block 2 is occupied” or “Block 3 is shorted,” and the action could be “Set the signal to red” or “Disable a turnout.”</a:t>
            </a:r>
            <a:br>
              <a:rPr lang="en-US" dirty="0"/>
            </a:br>
            <a:r>
              <a:rPr lang="en-US" dirty="0"/>
              <a:t>It’s all menu-driven in the Admin View, and the logic uses the event IDs you’ve already configured.</a:t>
            </a:r>
          </a:p>
          <a:p>
            <a:endParaRPr lang="en-US" i="1" dirty="0"/>
          </a:p>
          <a:p>
            <a:r>
              <a:rPr lang="en-US" i="1" dirty="0"/>
              <a:t>(pause: 0.8)</a:t>
            </a:r>
            <a:endParaRPr lang="en-US" dirty="0"/>
          </a:p>
          <a:p>
            <a:endParaRPr lang="en-US" i="1" dirty="0"/>
          </a:p>
          <a:p>
            <a:r>
              <a:rPr lang="en-US" i="1" dirty="0"/>
              <a:t>(voice: Nelson)</a:t>
            </a:r>
            <a:br>
              <a:rPr lang="en-US" dirty="0"/>
            </a:br>
            <a:r>
              <a:rPr lang="en-US" dirty="0"/>
              <a:t>So configuration for Fusion is really a guided process:</a:t>
            </a:r>
            <a:br>
              <a:rPr lang="en-US" dirty="0"/>
            </a:br>
            <a:r>
              <a:rPr lang="en-US" dirty="0"/>
              <a:t>Set the BSD occupancy range, confirm turnout defaults, define signal lamps and aspects, keep the default events, and then build the logic rules that tie everything together.</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And once you do that, the entire system responds instantly to every block change — including shorts — thanks to the Node Card publishing LCC events.</a:t>
            </a:r>
          </a:p>
          <a:p>
            <a:endParaRPr lang="en-US" dirty="0"/>
          </a:p>
        </p:txBody>
      </p:sp>
      <p:sp>
        <p:nvSpPr>
          <p:cNvPr id="10244" name="Slide Number Placeholder 3">
            <a:extLst>
              <a:ext uri="{FF2B5EF4-FFF2-40B4-BE49-F238E27FC236}">
                <a16:creationId xmlns:a16="http://schemas.microsoft.com/office/drawing/2014/main" id="{48F5D91E-0F69-7FA7-65E2-C90B07142CCD}"/>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10404566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26B8A7BC-F094-1825-FDF0-BFB1E8CCC219}"/>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43011" name="Notes Placeholder 2">
            <a:extLst>
              <a:ext uri="{FF2B5EF4-FFF2-40B4-BE49-F238E27FC236}">
                <a16:creationId xmlns:a16="http://schemas.microsoft.com/office/drawing/2014/main" id="{B4785A84-0087-EE12-9F42-DF303EF170A9}"/>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i="1" dirty="0"/>
              <a:t>(voice: Nelson)</a:t>
            </a:r>
            <a:br>
              <a:rPr lang="en-US" altLang="en-US" dirty="0"/>
            </a:br>
            <a:r>
              <a:rPr lang="en-US" altLang="en-US" dirty="0"/>
              <a:t>Before we wrap up, it’s worth mentioning the foundation that Fusion is built on.</a:t>
            </a:r>
            <a:br>
              <a:rPr lang="en-US" altLang="en-US" dirty="0"/>
            </a:br>
            <a:r>
              <a:rPr lang="en-US" altLang="en-US" dirty="0"/>
              <a:t>We’re not inventing a new messaging system here — Fusion stands on top of something that already exists in the hobby.</a:t>
            </a:r>
          </a:p>
          <a:p>
            <a:pPr eaLnBrk="1" hangingPunct="1"/>
            <a:endParaRPr lang="en-US" altLang="en-US" dirty="0"/>
          </a:p>
          <a:p>
            <a:pPr eaLnBrk="1" hangingPunct="1"/>
            <a:r>
              <a:rPr lang="en-US" altLang="en-US" dirty="0"/>
              <a:t>(pause: 0.9)</a:t>
            </a:r>
          </a:p>
          <a:p>
            <a:pPr eaLnBrk="1" hangingPunct="1"/>
            <a:endParaRPr lang="en-US" altLang="en-US" i="1" dirty="0"/>
          </a:p>
          <a:p>
            <a:pPr eaLnBrk="1" hangingPunct="1"/>
            <a:r>
              <a:rPr lang="en-US" altLang="en-US" i="1" dirty="0"/>
              <a:t>(voice: Harrison)</a:t>
            </a:r>
            <a:br>
              <a:rPr lang="en-US" altLang="en-US" dirty="0"/>
            </a:br>
            <a:r>
              <a:rPr lang="en-US" altLang="en-US" dirty="0"/>
              <a:t>Exactly.</a:t>
            </a:r>
            <a:br>
              <a:rPr lang="en-US" altLang="en-US" dirty="0"/>
            </a:br>
            <a:r>
              <a:rPr lang="en-US" altLang="en-US" dirty="0"/>
              <a:t>Fusion is built directly on the NMRA’s </a:t>
            </a:r>
            <a:r>
              <a:rPr lang="en-US" altLang="en-US" b="1" dirty="0"/>
              <a:t>LCC standard</a:t>
            </a:r>
            <a:r>
              <a:rPr lang="en-US" altLang="en-US" dirty="0"/>
              <a:t>, Layout Command Control.</a:t>
            </a:r>
            <a:br>
              <a:rPr lang="en-US" altLang="en-US" dirty="0"/>
            </a:br>
            <a:r>
              <a:rPr lang="en-US" altLang="en-US" dirty="0"/>
              <a:t>All of the messaging, event handling, and configuration structures follow the same open specifications published by the NMRA.</a:t>
            </a:r>
          </a:p>
          <a:p>
            <a:pPr eaLnBrk="1" hangingPunct="1"/>
            <a:endParaRPr lang="en-US" altLang="en-US" dirty="0"/>
          </a:p>
          <a:p>
            <a:pPr eaLnBrk="1" hangingPunct="1"/>
            <a:r>
              <a:rPr lang="en-US" altLang="en-US" dirty="0"/>
              <a:t>(pause: 0.9)</a:t>
            </a:r>
          </a:p>
          <a:p>
            <a:pPr eaLnBrk="1" hangingPunct="1"/>
            <a:endParaRPr lang="en-US" altLang="en-US" i="1" dirty="0"/>
          </a:p>
          <a:p>
            <a:pPr eaLnBrk="1" hangingPunct="1"/>
            <a:r>
              <a:rPr lang="en-US" altLang="en-US" i="1" dirty="0"/>
              <a:t>(voice: Harrison)</a:t>
            </a:r>
            <a:br>
              <a:rPr lang="en-US" altLang="en-US" dirty="0"/>
            </a:br>
            <a:r>
              <a:rPr lang="en-US" altLang="en-US" dirty="0"/>
              <a:t>And underneath that is the </a:t>
            </a:r>
            <a:r>
              <a:rPr lang="en-US" altLang="en-US" b="1" dirty="0"/>
              <a:t>OpenLCB open-source software</a:t>
            </a:r>
            <a:r>
              <a:rPr lang="en-US" altLang="en-US" dirty="0"/>
              <a:t>, developed by a community of volunteers for more than a decade.</a:t>
            </a:r>
            <a:br>
              <a:rPr lang="en-US" altLang="en-US" dirty="0"/>
            </a:br>
            <a:r>
              <a:rPr lang="en-US" altLang="en-US" dirty="0"/>
              <a:t>Fusion uses that stack for everything — the event model, the kanbus messaging, the CDI system — it’s all LCC under the hood.</a:t>
            </a:r>
          </a:p>
          <a:p>
            <a:pPr eaLnBrk="1" hangingPunct="1"/>
            <a:endParaRPr lang="en-US" altLang="en-US" dirty="0"/>
          </a:p>
          <a:p>
            <a:pPr eaLnBrk="1" hangingPunct="1"/>
            <a:r>
              <a:rPr lang="en-US" altLang="en-US" dirty="0"/>
              <a:t>(pause: 1.1)</a:t>
            </a:r>
          </a:p>
          <a:p>
            <a:pPr eaLnBrk="1" hangingPunct="1"/>
            <a:endParaRPr lang="en-US" altLang="en-US" i="1" dirty="0"/>
          </a:p>
          <a:p>
            <a:pPr eaLnBrk="1" hangingPunct="1"/>
            <a:r>
              <a:rPr lang="en-US" altLang="en-US" i="1" dirty="0"/>
              <a:t>(voice: Nelson)</a:t>
            </a:r>
            <a:br>
              <a:rPr lang="en-US" altLang="en-US" dirty="0"/>
            </a:br>
            <a:r>
              <a:rPr lang="en-US" altLang="en-US" dirty="0"/>
              <a:t>And that means it works with other LCC systems, right?</a:t>
            </a:r>
          </a:p>
          <a:p>
            <a:pPr eaLnBrk="1" hangingPunct="1"/>
            <a:endParaRPr lang="en-US" altLang="en-US" dirty="0"/>
          </a:p>
          <a:p>
            <a:pPr eaLnBrk="1" hangingPunct="1"/>
            <a:r>
              <a:rPr lang="en-US" altLang="en-US" dirty="0"/>
              <a:t>(pause: 0.6)</a:t>
            </a:r>
          </a:p>
          <a:p>
            <a:pPr eaLnBrk="1" hangingPunct="1"/>
            <a:endParaRPr lang="en-US" altLang="en-US" i="1" dirty="0"/>
          </a:p>
          <a:p>
            <a:pPr eaLnBrk="1" hangingPunct="1"/>
            <a:r>
              <a:rPr lang="en-US" altLang="en-US" i="1" dirty="0"/>
              <a:t>(voice: Harrison)</a:t>
            </a:r>
            <a:br>
              <a:rPr lang="en-US" altLang="en-US" dirty="0"/>
            </a:br>
            <a:r>
              <a:rPr lang="en-US" altLang="en-US" dirty="0"/>
              <a:t>Exactly.</a:t>
            </a:r>
            <a:br>
              <a:rPr lang="en-US" altLang="en-US" dirty="0"/>
            </a:br>
            <a:r>
              <a:rPr lang="en-US" altLang="en-US" dirty="0"/>
              <a:t>Because Fusion is LCC-compliant, it’s </a:t>
            </a:r>
            <a:r>
              <a:rPr lang="en-US" altLang="en-US" b="1" dirty="0"/>
              <a:t>fully interoperable</a:t>
            </a:r>
            <a:r>
              <a:rPr lang="en-US" altLang="en-US" dirty="0"/>
              <a:t> with other LCC-based products — JMRI, signal controllers, button boards, throttles, sensors, configuration tools — anything that speaks LCC will work right alongside Fusion.</a:t>
            </a:r>
            <a:br>
              <a:rPr lang="en-US" altLang="en-US" dirty="0"/>
            </a:br>
            <a:r>
              <a:rPr lang="en-US" altLang="en-US" dirty="0"/>
              <a:t>You can mix and match hardware from different vendors and the system still behaves consistently.</a:t>
            </a:r>
          </a:p>
          <a:p>
            <a:pPr eaLnBrk="1" hangingPunct="1"/>
            <a:endParaRPr lang="en-US" altLang="en-US" dirty="0"/>
          </a:p>
          <a:p>
            <a:pPr eaLnBrk="1" hangingPunct="1"/>
            <a:r>
              <a:rPr lang="en-US" altLang="en-US" dirty="0"/>
              <a:t>(pause: 1.0)</a:t>
            </a:r>
          </a:p>
          <a:p>
            <a:pPr eaLnBrk="1" hangingPunct="1"/>
            <a:endParaRPr lang="en-US" altLang="en-US" i="1" dirty="0"/>
          </a:p>
          <a:p>
            <a:pPr eaLnBrk="1" hangingPunct="1"/>
            <a:r>
              <a:rPr lang="en-US" altLang="en-US" i="1" dirty="0"/>
              <a:t>(voice: Harrison)</a:t>
            </a:r>
            <a:br>
              <a:rPr lang="en-US" altLang="en-US" dirty="0"/>
            </a:br>
            <a:r>
              <a:rPr lang="en-US" altLang="en-US" dirty="0"/>
              <a:t>Fusion simply extends that foundation with modular hardware and DIY-friendly design.</a:t>
            </a:r>
            <a:br>
              <a:rPr lang="en-US" altLang="en-US" dirty="0"/>
            </a:br>
            <a:r>
              <a:rPr lang="en-US" altLang="en-US" dirty="0"/>
              <a:t>But the credit for the underlying architecture belongs to the NMRA LCC team and the OpenLCB developers who maintain the standards and the software that make this level of interoperability possible.</a:t>
            </a:r>
          </a:p>
        </p:txBody>
      </p:sp>
      <p:sp>
        <p:nvSpPr>
          <p:cNvPr id="43012" name="Slide Number Placeholder 3">
            <a:extLst>
              <a:ext uri="{FF2B5EF4-FFF2-40B4-BE49-F238E27FC236}">
                <a16:creationId xmlns:a16="http://schemas.microsoft.com/office/drawing/2014/main" id="{1AE7E9F7-43EF-E639-0392-3B464B6C0B20}"/>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F676C-0CD2-E3AC-34F7-037FA28F784B}"/>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F3EEAB7C-2503-6B81-0D15-4620C3903D06}"/>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772AEC2D-4964-1220-5923-14F71F553C12}"/>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i="1" dirty="0"/>
              <a:t>(voice: Nelson)</a:t>
            </a:r>
            <a:br>
              <a:rPr lang="en-US" dirty="0"/>
            </a:br>
            <a:r>
              <a:rPr lang="en-US" dirty="0"/>
              <a:t>Before we finish, let’s talk about the bigger picture.</a:t>
            </a:r>
            <a:br>
              <a:rPr lang="en-US" dirty="0"/>
            </a:br>
            <a:r>
              <a:rPr lang="en-US" dirty="0"/>
              <a:t>Not just what the BSD Card does — but how it fits into reliability, troubleshooting, and keeping the layout running.</a:t>
            </a:r>
            <a:br>
              <a:rPr lang="en-US" dirty="0"/>
            </a:br>
            <a:r>
              <a:rPr lang="en-US" dirty="0"/>
              <a:t>Why is this card so important?</a:t>
            </a:r>
          </a:p>
          <a:p>
            <a:endParaRPr lang="en-US" i="1" dirty="0"/>
          </a:p>
          <a:p>
            <a:r>
              <a:rPr lang="en-US" i="1" dirty="0"/>
              <a:t>(pause: 0.8)</a:t>
            </a:r>
            <a:endParaRPr lang="en-US" dirty="0"/>
          </a:p>
          <a:p>
            <a:endParaRPr lang="en-US" i="1" dirty="0"/>
          </a:p>
          <a:p>
            <a:r>
              <a:rPr lang="en-US" i="1" dirty="0"/>
              <a:t>(voice: Harrison)</a:t>
            </a:r>
            <a:br>
              <a:rPr lang="en-US" dirty="0"/>
            </a:br>
            <a:r>
              <a:rPr lang="en-US" dirty="0"/>
              <a:t>The BSD Card is the </a:t>
            </a:r>
            <a:r>
              <a:rPr lang="en-US" b="1" dirty="0"/>
              <a:t>first line of defense</a:t>
            </a:r>
            <a:r>
              <a:rPr lang="en-US" dirty="0"/>
              <a:t> for the most important blocks on the layout.</a:t>
            </a:r>
            <a:br>
              <a:rPr lang="en-US" dirty="0"/>
            </a:br>
            <a:r>
              <a:rPr lang="en-US" dirty="0"/>
              <a:t>It monitors four blocks individually, detects occupancy, and instantly reacts to shorts.</a:t>
            </a:r>
            <a:br>
              <a:rPr lang="en-US" dirty="0"/>
            </a:br>
            <a:r>
              <a:rPr lang="en-US" dirty="0"/>
              <a:t>But what makes it really powerful is </a:t>
            </a:r>
            <a:r>
              <a:rPr lang="en-US" i="1" dirty="0"/>
              <a:t>how much it simplifies troubleshooting</a:t>
            </a:r>
            <a:r>
              <a:rPr lang="en-US" dirty="0"/>
              <a:t> when something goes wrong.</a:t>
            </a:r>
          </a:p>
          <a:p>
            <a:endParaRPr lang="en-US" i="1" dirty="0"/>
          </a:p>
          <a:p>
            <a:r>
              <a:rPr lang="en-US" i="1" dirty="0"/>
              <a:t>(pause: 0.8)</a:t>
            </a:r>
            <a:endParaRPr lang="en-US" dirty="0"/>
          </a:p>
          <a:p>
            <a:endParaRPr lang="en-US" i="1" dirty="0"/>
          </a:p>
          <a:p>
            <a:r>
              <a:rPr lang="en-US" i="1" dirty="0"/>
              <a:t>(voice: Nelson)</a:t>
            </a:r>
            <a:br>
              <a:rPr lang="en-US" dirty="0"/>
            </a:br>
            <a:r>
              <a:rPr lang="en-US" dirty="0"/>
              <a:t>Right — the troubleshooting slide covered a lot.</a:t>
            </a:r>
            <a:br>
              <a:rPr lang="en-US" dirty="0"/>
            </a:br>
            <a:r>
              <a:rPr lang="en-US" dirty="0"/>
              <a:t>How does the BSD actually help diagnose problems?</a:t>
            </a:r>
          </a:p>
          <a:p>
            <a:endParaRPr lang="en-US" i="1" dirty="0"/>
          </a:p>
          <a:p>
            <a:r>
              <a:rPr lang="en-US" i="1" dirty="0"/>
              <a:t>(pause: 0.8)</a:t>
            </a:r>
            <a:endParaRPr lang="en-US" dirty="0"/>
          </a:p>
          <a:p>
            <a:endParaRPr lang="en-US" i="1" dirty="0"/>
          </a:p>
          <a:p>
            <a:r>
              <a:rPr lang="en-US" i="1" dirty="0"/>
              <a:t>(voice: Harrison)</a:t>
            </a:r>
            <a:br>
              <a:rPr lang="en-US" dirty="0"/>
            </a:br>
            <a:r>
              <a:rPr lang="en-US" dirty="0"/>
              <a:t>Look at what the BSD gives you:</a:t>
            </a:r>
          </a:p>
          <a:p>
            <a:r>
              <a:rPr lang="en-US" dirty="0"/>
              <a:t>The </a:t>
            </a:r>
            <a:r>
              <a:rPr lang="en-US" b="1" dirty="0"/>
              <a:t>Node Card self-test</a:t>
            </a:r>
            <a:r>
              <a:rPr lang="en-US" dirty="0"/>
              <a:t> confirms the card is detected, the address is correct, and the EEPROM is responding.</a:t>
            </a:r>
          </a:p>
          <a:p>
            <a:r>
              <a:rPr lang="en-US" dirty="0"/>
              <a:t>The </a:t>
            </a:r>
            <a:r>
              <a:rPr lang="en-US" b="1" dirty="0"/>
              <a:t>LEDs for each block</a:t>
            </a:r>
            <a:r>
              <a:rPr lang="en-US" dirty="0"/>
              <a:t> show live occupancy and short states.</a:t>
            </a:r>
          </a:p>
          <a:p>
            <a:r>
              <a:rPr lang="en-US" dirty="0"/>
              <a:t>If a block stays occupied or shorted, you can trace that exact channel top-to-bottom.</a:t>
            </a:r>
          </a:p>
          <a:p>
            <a:r>
              <a:rPr lang="en-US" dirty="0"/>
              <a:t>If the Node Card isn’t updating, you know it’s an </a:t>
            </a:r>
            <a:r>
              <a:rPr lang="en-US" b="1" dirty="0"/>
              <a:t>I2C reporting</a:t>
            </a:r>
            <a:r>
              <a:rPr lang="en-US" dirty="0"/>
              <a:t> issue, not a block issue.</a:t>
            </a:r>
          </a:p>
          <a:p>
            <a:r>
              <a:rPr lang="en-US" dirty="0"/>
              <a:t>If no LEDs work at all, you know it’s a </a:t>
            </a:r>
            <a:r>
              <a:rPr lang="en-US" b="1" dirty="0"/>
              <a:t>power</a:t>
            </a:r>
            <a:r>
              <a:rPr lang="en-US" dirty="0"/>
              <a:t> issue — Node Bus or DCC power supply.</a:t>
            </a:r>
          </a:p>
          <a:p>
            <a:r>
              <a:rPr lang="en-US" dirty="0"/>
              <a:t>All of those align directly with the troubleshooting bullets, and all of them cut down debugging time dramatically.</a:t>
            </a:r>
          </a:p>
          <a:p>
            <a:endParaRPr lang="en-US" i="1" dirty="0"/>
          </a:p>
          <a:p>
            <a:r>
              <a:rPr lang="en-US" i="1" dirty="0"/>
              <a:t>(pause: 0.8)</a:t>
            </a:r>
            <a:endParaRPr lang="en-US" dirty="0"/>
          </a:p>
          <a:p>
            <a:endParaRPr lang="en-US" i="1" dirty="0"/>
          </a:p>
          <a:p>
            <a:r>
              <a:rPr lang="en-US" i="1" dirty="0"/>
              <a:t>(voice: Nelson)</a:t>
            </a:r>
            <a:br>
              <a:rPr lang="en-US" dirty="0"/>
            </a:br>
            <a:r>
              <a:rPr lang="en-US" dirty="0"/>
              <a:t>So the BSD Card isn’t just protecting four blocks — it’s helping the user </a:t>
            </a:r>
            <a:r>
              <a:rPr lang="en-US" i="1" dirty="0"/>
              <a:t>see</a:t>
            </a:r>
            <a:r>
              <a:rPr lang="en-US" dirty="0"/>
              <a:t> exactly where a problem is.</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Traditional layouts hide electrical issues.</a:t>
            </a:r>
            <a:br>
              <a:rPr lang="en-US" dirty="0"/>
            </a:br>
            <a:r>
              <a:rPr lang="en-US" dirty="0"/>
              <a:t>A DCC power supply trips and you have no idea which block caused it.</a:t>
            </a:r>
            <a:br>
              <a:rPr lang="en-US" dirty="0"/>
            </a:br>
            <a:r>
              <a:rPr lang="en-US" dirty="0"/>
              <a:t>With Fusion and the BSD Card, the system tells you </a:t>
            </a:r>
            <a:r>
              <a:rPr lang="en-US" i="1" dirty="0"/>
              <a:t>which block</a:t>
            </a:r>
            <a:r>
              <a:rPr lang="en-US" dirty="0"/>
              <a:t>, </a:t>
            </a:r>
            <a:r>
              <a:rPr lang="en-US" i="1" dirty="0"/>
              <a:t>why</a:t>
            </a:r>
            <a:r>
              <a:rPr lang="en-US" dirty="0"/>
              <a:t>, and </a:t>
            </a:r>
            <a:r>
              <a:rPr lang="en-US" i="1" dirty="0"/>
              <a:t>what state it’s in</a:t>
            </a:r>
            <a:r>
              <a:rPr lang="en-US" dirty="0"/>
              <a:t>.</a:t>
            </a:r>
            <a:br>
              <a:rPr lang="en-US" dirty="0"/>
            </a:br>
            <a:r>
              <a:rPr lang="en-US" dirty="0"/>
              <a:t>You get clear, occupied, short — and even short-recovery behavior — right on the LEDs and right in the Node Card’s serial output.</a:t>
            </a:r>
          </a:p>
          <a:p>
            <a:endParaRPr lang="en-US" i="1" dirty="0"/>
          </a:p>
          <a:p>
            <a:r>
              <a:rPr lang="en-US" i="1" dirty="0"/>
              <a:t>(pause: 0.8)</a:t>
            </a:r>
            <a:endParaRPr lang="en-US" dirty="0"/>
          </a:p>
          <a:p>
            <a:endParaRPr lang="en-US" i="1" dirty="0"/>
          </a:p>
          <a:p>
            <a:r>
              <a:rPr lang="en-US" i="1" dirty="0"/>
              <a:t>(voice: Nelson)</a:t>
            </a:r>
            <a:br>
              <a:rPr lang="en-US" dirty="0"/>
            </a:br>
            <a:r>
              <a:rPr lang="en-US" dirty="0"/>
              <a:t>And because the BSD handles short protection locally, the rest of the layout keeps running.</a:t>
            </a:r>
          </a:p>
          <a:p>
            <a:endParaRPr lang="en-US" i="1" dirty="0"/>
          </a:p>
          <a:p>
            <a:r>
              <a:rPr lang="en-US" i="1" dirty="0"/>
              <a:t>(pause: 0.8)</a:t>
            </a:r>
            <a:endParaRPr lang="en-US" dirty="0"/>
          </a:p>
        </p:txBody>
      </p:sp>
      <p:sp>
        <p:nvSpPr>
          <p:cNvPr id="10244" name="Slide Number Placeholder 3">
            <a:extLst>
              <a:ext uri="{FF2B5EF4-FFF2-40B4-BE49-F238E27FC236}">
                <a16:creationId xmlns:a16="http://schemas.microsoft.com/office/drawing/2014/main" id="{782BF49F-26F0-7C93-B013-4E6FFD1EDC44}"/>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16795511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59F95-A269-33EC-840C-39722DF177F3}"/>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98F30488-3893-C54C-48E6-6E2EAFAE7EE2}"/>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81C3DACD-31D2-3EC4-BE7E-81922A486D34}"/>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i="1" dirty="0"/>
          </a:p>
          <a:p>
            <a:r>
              <a:rPr lang="en-US" i="1" dirty="0"/>
              <a:t>(voice: Harrison)</a:t>
            </a:r>
            <a:br>
              <a:rPr lang="en-US" dirty="0"/>
            </a:br>
            <a:r>
              <a:rPr lang="en-US" dirty="0"/>
              <a:t>Right.</a:t>
            </a:r>
            <a:br>
              <a:rPr lang="en-US" dirty="0"/>
            </a:br>
            <a:r>
              <a:rPr lang="en-US" dirty="0"/>
              <a:t>A short on Block 3 doesn’t bring down the whole district.</a:t>
            </a:r>
            <a:br>
              <a:rPr lang="en-US" dirty="0"/>
            </a:br>
            <a:r>
              <a:rPr lang="en-US" dirty="0"/>
              <a:t>The BSD isolates the problem, resets it, and reports it.</a:t>
            </a:r>
            <a:br>
              <a:rPr lang="en-US" dirty="0"/>
            </a:br>
            <a:r>
              <a:rPr lang="en-US" dirty="0"/>
              <a:t>That distributed protection is the reason Fusion uses edge computing — each card handles its own job so failures stay local.</a:t>
            </a:r>
          </a:p>
          <a:p>
            <a:endParaRPr lang="en-US" i="1" dirty="0"/>
          </a:p>
          <a:p>
            <a:r>
              <a:rPr lang="en-US" i="1" dirty="0"/>
              <a:t>(pause: 0.8)</a:t>
            </a:r>
            <a:endParaRPr lang="en-US" dirty="0"/>
          </a:p>
          <a:p>
            <a:endParaRPr lang="en-US" i="1" dirty="0"/>
          </a:p>
          <a:p>
            <a:r>
              <a:rPr lang="en-US" i="1" dirty="0"/>
              <a:t>(voice: Nelson)</a:t>
            </a:r>
            <a:br>
              <a:rPr lang="en-US" dirty="0"/>
            </a:br>
            <a:r>
              <a:rPr lang="en-US" dirty="0"/>
              <a:t>And that ties straight into the troubleshooting logic —</a:t>
            </a:r>
            <a:br>
              <a:rPr lang="en-US" dirty="0"/>
            </a:br>
            <a:r>
              <a:rPr lang="en-US" dirty="0"/>
              <a:t>you always know whether the issue is the card, the block channel, the Node Bus, or I2C reporting.</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Troubleshooting becomes </a:t>
            </a:r>
            <a:r>
              <a:rPr lang="en-US" b="1" dirty="0"/>
              <a:t>layered and predictable</a:t>
            </a:r>
            <a:r>
              <a:rPr lang="en-US" dirty="0"/>
              <a:t>, not guesswork.</a:t>
            </a:r>
            <a:br>
              <a:rPr lang="en-US" dirty="0"/>
            </a:br>
            <a:r>
              <a:rPr lang="en-US" dirty="0"/>
              <a:t>The BSD Card was designed from the ground up so builders, operators, and dispatchers can quickly pinpoint issues and keep trains moving.</a:t>
            </a:r>
          </a:p>
          <a:p>
            <a:endParaRPr lang="en-US" i="1" dirty="0"/>
          </a:p>
          <a:p>
            <a:r>
              <a:rPr lang="en-US" i="1" dirty="0"/>
              <a:t>(pause: 0.8)</a:t>
            </a:r>
            <a:endParaRPr lang="en-US" dirty="0"/>
          </a:p>
          <a:p>
            <a:endParaRPr lang="en-US" i="1" dirty="0"/>
          </a:p>
          <a:p>
            <a:r>
              <a:rPr lang="en-US" i="1" dirty="0"/>
              <a:t>(voice: Nelson)</a:t>
            </a:r>
            <a:br>
              <a:rPr lang="en-US" dirty="0"/>
            </a:br>
            <a:r>
              <a:rPr lang="en-US" dirty="0"/>
              <a:t>So in the end, the BSD Card is: a detector, a protector, a diagnostic tool, and a clean integration point into Fusion’s logic and LCC events.</a:t>
            </a:r>
          </a:p>
          <a:p>
            <a:endParaRPr lang="en-US" i="1" dirty="0"/>
          </a:p>
          <a:p>
            <a:r>
              <a:rPr lang="en-US" i="1" dirty="0"/>
              <a:t>(pause: 0.8)</a:t>
            </a:r>
            <a:endParaRPr lang="en-US" dirty="0"/>
          </a:p>
          <a:p>
            <a:endParaRPr lang="en-US" i="1" dirty="0"/>
          </a:p>
          <a:p>
            <a:r>
              <a:rPr lang="en-US" i="1" dirty="0"/>
              <a:t>(voice: Harrison)</a:t>
            </a:r>
            <a:br>
              <a:rPr lang="en-US" dirty="0"/>
            </a:br>
            <a:r>
              <a:rPr lang="en-US" dirty="0"/>
              <a:t>Right.</a:t>
            </a:r>
            <a:br>
              <a:rPr lang="en-US" dirty="0"/>
            </a:br>
            <a:r>
              <a:rPr lang="en-US" dirty="0"/>
              <a:t>It’s not just about sensing current —</a:t>
            </a:r>
            <a:br>
              <a:rPr lang="en-US" dirty="0"/>
            </a:br>
            <a:r>
              <a:rPr lang="en-US" dirty="0"/>
              <a:t>it’s about delivering reliable operations, faster troubleshooting, and a safer layout.</a:t>
            </a:r>
            <a:br>
              <a:rPr lang="en-US" dirty="0"/>
            </a:br>
            <a:r>
              <a:rPr lang="en-US" dirty="0"/>
              <a:t>That’s why the BSD Card is such a critical part of the Fusion architecture.</a:t>
            </a:r>
          </a:p>
          <a:p>
            <a:endParaRPr lang="en-US" dirty="0"/>
          </a:p>
        </p:txBody>
      </p:sp>
      <p:sp>
        <p:nvSpPr>
          <p:cNvPr id="10244" name="Slide Number Placeholder 3">
            <a:extLst>
              <a:ext uri="{FF2B5EF4-FFF2-40B4-BE49-F238E27FC236}">
                <a16:creationId xmlns:a16="http://schemas.microsoft.com/office/drawing/2014/main" id="{150C007F-534D-C3DF-03DA-FFD7F3C834B9}"/>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695661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8151BE88-97C5-A21E-B1F5-3BA4EE80DA79}"/>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DFFF6F09-97E6-E886-12ED-B6F73660D5F2}"/>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i="1" dirty="0"/>
              <a:t>(voice: Nelson)</a:t>
            </a:r>
            <a:br>
              <a:rPr lang="en-US" dirty="0"/>
            </a:br>
            <a:r>
              <a:rPr lang="en-US" dirty="0"/>
              <a:t>So where does the BSD Card actually sit in the Fusion system?</a:t>
            </a:r>
            <a:br>
              <a:rPr lang="en-US" dirty="0"/>
            </a:br>
            <a:r>
              <a:rPr lang="en-US" dirty="0"/>
              <a:t>What is its job in the bigger picture?</a:t>
            </a:r>
          </a:p>
          <a:p>
            <a:endParaRPr lang="en-US" i="1" dirty="0"/>
          </a:p>
          <a:p>
            <a:r>
              <a:rPr lang="en-US" i="1" dirty="0"/>
              <a:t>(pause: 0.8)</a:t>
            </a:r>
            <a:endParaRPr lang="en-US" dirty="0"/>
          </a:p>
          <a:p>
            <a:endParaRPr lang="en-US" i="1" dirty="0"/>
          </a:p>
          <a:p>
            <a:r>
              <a:rPr lang="en-US" i="1" dirty="0"/>
              <a:t>(voice: Harrison)</a:t>
            </a:r>
            <a:br>
              <a:rPr lang="en-US" dirty="0"/>
            </a:br>
            <a:r>
              <a:rPr lang="en-US" dirty="0"/>
              <a:t>The BSD Card sits </a:t>
            </a:r>
            <a:r>
              <a:rPr lang="en-US" b="1" dirty="0"/>
              <a:t>right above</a:t>
            </a:r>
            <a:r>
              <a:rPr lang="en-US" dirty="0"/>
              <a:t> the Block Breakout Board.</a:t>
            </a:r>
            <a:br>
              <a:rPr lang="en-US" dirty="0"/>
            </a:br>
            <a:r>
              <a:rPr lang="en-US" dirty="0"/>
              <a:t>The Breakout Board brings in the four block feeder lines, and those lines go straight into the BSD Card’s sensing and protection circuitry.</a:t>
            </a:r>
            <a:br>
              <a:rPr lang="en-US" dirty="0"/>
            </a:br>
            <a:r>
              <a:rPr lang="en-US" dirty="0"/>
              <a:t>From there, the BSD Card’s ESP32 takes over — it reads each block’s </a:t>
            </a:r>
            <a:r>
              <a:rPr lang="en-US" b="1" dirty="0"/>
              <a:t>digital current level</a:t>
            </a:r>
            <a:r>
              <a:rPr lang="en-US" dirty="0"/>
              <a:t>, applies filtering, and decides whether each block is clear, occupied, or shorted.</a:t>
            </a:r>
          </a:p>
          <a:p>
            <a:endParaRPr lang="en-US" i="1" dirty="0"/>
          </a:p>
          <a:p>
            <a:r>
              <a:rPr lang="en-US" i="1" dirty="0"/>
              <a:t>(pause: 0.8)</a:t>
            </a:r>
            <a:endParaRPr lang="en-US" dirty="0"/>
          </a:p>
          <a:p>
            <a:endParaRPr lang="en-US" i="1" dirty="0"/>
          </a:p>
          <a:p>
            <a:r>
              <a:rPr lang="en-US" i="1" dirty="0"/>
              <a:t>(voice: Nelson)</a:t>
            </a:r>
            <a:br>
              <a:rPr lang="en-US" dirty="0"/>
            </a:br>
            <a:r>
              <a:rPr lang="en-US" dirty="0"/>
              <a:t>So the BSD Card is doing the electrical interpretation before the Node Card ever sees anything.</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The ESP32 handles all the </a:t>
            </a:r>
            <a:r>
              <a:rPr lang="en-US" b="1" dirty="0"/>
              <a:t>local processing</a:t>
            </a:r>
            <a:r>
              <a:rPr lang="en-US" dirty="0"/>
              <a:t> —</a:t>
            </a:r>
            <a:br>
              <a:rPr lang="en-US" dirty="0"/>
            </a:br>
            <a:r>
              <a:rPr lang="en-US" dirty="0"/>
              <a:t>current measurement, occupancy logic, short detection, debounce filtering, state tracking, and even the </a:t>
            </a:r>
            <a:r>
              <a:rPr lang="en-US" b="1" dirty="0"/>
              <a:t>automatic short-recovery cycle</a:t>
            </a:r>
            <a:r>
              <a:rPr lang="en-US" dirty="0"/>
              <a:t> where it turns the block off, waits, and restores it.</a:t>
            </a:r>
            <a:br>
              <a:rPr lang="en-US" dirty="0"/>
            </a:br>
            <a:r>
              <a:rPr lang="en-US" dirty="0"/>
              <a:t>All of that happens right on the BSD Card, close to the blocks where the electrical behavior is happening.</a:t>
            </a:r>
          </a:p>
          <a:p>
            <a:endParaRPr lang="en-US" i="1" dirty="0"/>
          </a:p>
          <a:p>
            <a:r>
              <a:rPr lang="en-US" i="1" dirty="0"/>
              <a:t>(pause: 0.8)</a:t>
            </a:r>
            <a:endParaRPr lang="en-US" dirty="0"/>
          </a:p>
          <a:p>
            <a:endParaRPr lang="en-US" i="1" dirty="0"/>
          </a:p>
          <a:p>
            <a:r>
              <a:rPr lang="en-US" i="1" dirty="0"/>
              <a:t>(voice: Nelson)</a:t>
            </a:r>
            <a:br>
              <a:rPr lang="en-US" dirty="0"/>
            </a:br>
            <a:r>
              <a:rPr lang="en-US" dirty="0"/>
              <a:t>And once it figures all of that out, how does the rest of Fusion learn about it?</a:t>
            </a:r>
          </a:p>
          <a:p>
            <a:endParaRPr lang="en-US" i="1" dirty="0"/>
          </a:p>
          <a:p>
            <a:r>
              <a:rPr lang="en-US" i="1" dirty="0"/>
              <a:t>(pause: 0.8)</a:t>
            </a:r>
            <a:endParaRPr lang="en-US" dirty="0"/>
          </a:p>
          <a:p>
            <a:endParaRPr lang="en-US" i="1" dirty="0"/>
          </a:p>
          <a:p>
            <a:r>
              <a:rPr lang="en-US" i="1" dirty="0"/>
              <a:t>(voice: Harrison)</a:t>
            </a:r>
            <a:br>
              <a:rPr lang="en-US" dirty="0"/>
            </a:br>
            <a:r>
              <a:rPr lang="en-US" dirty="0"/>
              <a:t>The BSD Card </a:t>
            </a:r>
            <a:r>
              <a:rPr lang="en-US" b="1" dirty="0"/>
              <a:t>does not</a:t>
            </a:r>
            <a:r>
              <a:rPr lang="en-US" dirty="0"/>
              <a:t> publish LCC events directly.</a:t>
            </a:r>
            <a:br>
              <a:rPr lang="en-US" dirty="0"/>
            </a:br>
            <a:r>
              <a:rPr lang="en-US" dirty="0"/>
              <a:t>Instead, it sends simple, clean </a:t>
            </a:r>
            <a:r>
              <a:rPr lang="en-US" b="1" dirty="0"/>
              <a:t>I2C text commands</a:t>
            </a:r>
            <a:r>
              <a:rPr lang="en-US" dirty="0"/>
              <a:t> to the Node Card.</a:t>
            </a:r>
            <a:br>
              <a:rPr lang="en-US" dirty="0"/>
            </a:br>
            <a:r>
              <a:rPr lang="en-US" dirty="0"/>
              <a:t>Those commands say, “Block 1 is clear,” or “Block 3 is occupied,” or “Block 2 is shorted.”</a:t>
            </a:r>
            <a:br>
              <a:rPr lang="en-US" dirty="0"/>
            </a:br>
            <a:r>
              <a:rPr lang="en-US" dirty="0"/>
              <a:t>The Node Card takes those results and publishes the official LCC events onto the kanbus.</a:t>
            </a:r>
          </a:p>
          <a:p>
            <a:endParaRPr lang="en-US" i="1" dirty="0"/>
          </a:p>
          <a:p>
            <a:r>
              <a:rPr lang="en-US" i="1" dirty="0"/>
              <a:t>(pause: 0.8)</a:t>
            </a:r>
            <a:endParaRPr lang="en-US" dirty="0"/>
          </a:p>
        </p:txBody>
      </p:sp>
      <p:sp>
        <p:nvSpPr>
          <p:cNvPr id="10244" name="Slide Number Placeholder 3">
            <a:extLst>
              <a:ext uri="{FF2B5EF4-FFF2-40B4-BE49-F238E27FC236}">
                <a16:creationId xmlns:a16="http://schemas.microsoft.com/office/drawing/2014/main" id="{E9DBA5C2-139F-5BE2-8B8A-912254D9CCBC}"/>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943F7-8E3A-D3AC-659C-6A73B09636B1}"/>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09398169-F1EE-041E-92BF-8DEE2D47545F}"/>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0F1CE2AF-736D-F54E-7F81-C8936B6AC1D6}"/>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i="1" dirty="0"/>
          </a:p>
          <a:p>
            <a:r>
              <a:rPr lang="en-US" i="1" dirty="0"/>
              <a:t>(voice: Nelson)</a:t>
            </a:r>
            <a:br>
              <a:rPr lang="en-US" dirty="0"/>
            </a:br>
            <a:r>
              <a:rPr lang="en-US" dirty="0"/>
              <a:t>Why doesn’t the BSD Card publish the LCC events itself?</a:t>
            </a:r>
          </a:p>
          <a:p>
            <a:endParaRPr lang="en-US" i="1" dirty="0"/>
          </a:p>
          <a:p>
            <a:r>
              <a:rPr lang="en-US" i="1" dirty="0"/>
              <a:t>(pause: 0.8)</a:t>
            </a:r>
            <a:endParaRPr lang="en-US" dirty="0"/>
          </a:p>
          <a:p>
            <a:endParaRPr lang="en-US" i="1" dirty="0"/>
          </a:p>
          <a:p>
            <a:r>
              <a:rPr lang="en-US" i="1" dirty="0"/>
              <a:t>(voice: Harrison)</a:t>
            </a:r>
            <a:br>
              <a:rPr lang="en-US" dirty="0"/>
            </a:br>
            <a:r>
              <a:rPr lang="en-US" dirty="0"/>
              <a:t>Because Fusion uses a </a:t>
            </a:r>
            <a:r>
              <a:rPr lang="en-US" b="1" dirty="0"/>
              <a:t>three-tier architecture</a:t>
            </a:r>
            <a:r>
              <a:rPr lang="en-US" dirty="0"/>
              <a:t>.</a:t>
            </a:r>
            <a:br>
              <a:rPr lang="en-US" dirty="0"/>
            </a:br>
            <a:r>
              <a:rPr lang="en-US" dirty="0"/>
              <a:t>The BSD Card specializes in detection and protection.</a:t>
            </a:r>
            <a:br>
              <a:rPr lang="en-US" dirty="0"/>
            </a:br>
            <a:r>
              <a:rPr lang="en-US" dirty="0"/>
              <a:t>The </a:t>
            </a:r>
            <a:r>
              <a:rPr lang="en-US" b="1" dirty="0"/>
              <a:t>Node Card</a:t>
            </a:r>
            <a:r>
              <a:rPr lang="en-US" dirty="0"/>
              <a:t> specializes in event publishing and layout logic.</a:t>
            </a:r>
            <a:br>
              <a:rPr lang="en-US" dirty="0"/>
            </a:br>
            <a:r>
              <a:rPr lang="en-US" dirty="0"/>
              <a:t>This keeps each card simple and reliable — and it keeps LCC messaging centralized so logic rules, signals, and automation all behave consistently.</a:t>
            </a:r>
          </a:p>
          <a:p>
            <a:endParaRPr lang="en-US" i="1" dirty="0"/>
          </a:p>
          <a:p>
            <a:r>
              <a:rPr lang="en-US" i="1" dirty="0"/>
              <a:t>(pause: 0.8)</a:t>
            </a:r>
            <a:endParaRPr lang="en-US" dirty="0"/>
          </a:p>
          <a:p>
            <a:endParaRPr lang="en-US" i="1" dirty="0"/>
          </a:p>
          <a:p>
            <a:r>
              <a:rPr lang="en-US" i="1" dirty="0"/>
              <a:t>(voice: Nelson)</a:t>
            </a:r>
            <a:br>
              <a:rPr lang="en-US" dirty="0"/>
            </a:br>
            <a:r>
              <a:rPr lang="en-US" dirty="0"/>
              <a:t>So the BSD Card is the sensor and protector…</a:t>
            </a:r>
            <a:br>
              <a:rPr lang="en-US" dirty="0"/>
            </a:br>
            <a:r>
              <a:rPr lang="en-US" dirty="0"/>
              <a:t>and the Node Card is the communicator and decision-maker.</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The BSD handles the electrical truth of the block.</a:t>
            </a:r>
            <a:br>
              <a:rPr lang="en-US" dirty="0"/>
            </a:br>
            <a:r>
              <a:rPr lang="en-US" dirty="0"/>
              <a:t>The Node Card handles the LCC automation.</a:t>
            </a:r>
            <a:br>
              <a:rPr lang="en-US" dirty="0"/>
            </a:br>
            <a:r>
              <a:rPr lang="en-US" dirty="0"/>
              <a:t>That’s why the BSD fits perfectly in the middle — between clean wiring below it and system-wide logic above it.</a:t>
            </a:r>
          </a:p>
          <a:p>
            <a:endParaRPr lang="en-US" i="1" dirty="0"/>
          </a:p>
          <a:p>
            <a:r>
              <a:rPr lang="en-US" i="1" dirty="0"/>
              <a:t>(pause: 0.8)</a:t>
            </a:r>
            <a:endParaRPr lang="en-US" dirty="0"/>
          </a:p>
          <a:p>
            <a:endParaRPr lang="en-US" i="1" dirty="0"/>
          </a:p>
          <a:p>
            <a:r>
              <a:rPr lang="en-US" i="1" dirty="0"/>
              <a:t>(voice: Nelson)</a:t>
            </a:r>
            <a:br>
              <a:rPr lang="en-US" dirty="0"/>
            </a:br>
            <a:r>
              <a:rPr lang="en-US" dirty="0"/>
              <a:t>And because it reports interpreted states — not raw values — everything downstream stays simple and reliable.</a:t>
            </a:r>
          </a:p>
          <a:p>
            <a:endParaRPr lang="en-US" i="1" dirty="0"/>
          </a:p>
          <a:p>
            <a:r>
              <a:rPr lang="en-US" i="1" dirty="0"/>
              <a:t>(pause: 0.8)</a:t>
            </a:r>
            <a:endParaRPr lang="en-US" dirty="0"/>
          </a:p>
          <a:p>
            <a:endParaRPr lang="en-US" i="1" dirty="0"/>
          </a:p>
          <a:p>
            <a:r>
              <a:rPr lang="en-US" i="1" dirty="0"/>
              <a:t>(voice: Harrison)</a:t>
            </a:r>
            <a:br>
              <a:rPr lang="en-US" dirty="0"/>
            </a:br>
            <a:r>
              <a:rPr lang="en-US" dirty="0"/>
              <a:t>Right.</a:t>
            </a:r>
            <a:br>
              <a:rPr lang="en-US" dirty="0"/>
            </a:br>
            <a:r>
              <a:rPr lang="en-US" dirty="0"/>
              <a:t>No noise, no raw signals, no filtering on the Node side.</a:t>
            </a:r>
            <a:br>
              <a:rPr lang="en-US" dirty="0"/>
            </a:br>
            <a:r>
              <a:rPr lang="en-US" dirty="0"/>
              <a:t>Just clear, stable block states the rest of the system can trust.</a:t>
            </a:r>
          </a:p>
          <a:p>
            <a:endParaRPr lang="en-US" dirty="0"/>
          </a:p>
        </p:txBody>
      </p:sp>
      <p:sp>
        <p:nvSpPr>
          <p:cNvPr id="10244" name="Slide Number Placeholder 3">
            <a:extLst>
              <a:ext uri="{FF2B5EF4-FFF2-40B4-BE49-F238E27FC236}">
                <a16:creationId xmlns:a16="http://schemas.microsoft.com/office/drawing/2014/main" id="{947C19C1-9F99-C54D-E10C-4111F4957D4F}"/>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4097987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03C64-429C-264F-C988-F1A5606D7BD8}"/>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86438687-F1AD-4E9E-7DFF-DCF4D453B61C}"/>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40D49832-F28A-F1AA-DC34-9E827542830F}"/>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i="1" dirty="0"/>
              <a:t>(voice: Nelson)</a:t>
            </a:r>
            <a:br>
              <a:rPr lang="en-US" dirty="0"/>
            </a:br>
            <a:r>
              <a:rPr lang="en-US" dirty="0"/>
              <a:t>Why do we need a BSD Card when we already have a BOD Card?</a:t>
            </a:r>
            <a:br>
              <a:rPr lang="en-US" dirty="0"/>
            </a:br>
            <a:r>
              <a:rPr lang="en-US" dirty="0"/>
              <a:t>Aren’t they both just block detectors?</a:t>
            </a:r>
          </a:p>
          <a:p>
            <a:endParaRPr lang="en-US" i="1" dirty="0"/>
          </a:p>
          <a:p>
            <a:r>
              <a:rPr lang="en-US" i="1" dirty="0"/>
              <a:t>(pause: 0.8)</a:t>
            </a:r>
            <a:endParaRPr lang="en-US" dirty="0"/>
          </a:p>
          <a:p>
            <a:endParaRPr lang="en-US" i="1" dirty="0"/>
          </a:p>
          <a:p>
            <a:r>
              <a:rPr lang="en-US" i="1" dirty="0"/>
              <a:t>(voice: Harrison)</a:t>
            </a:r>
            <a:br>
              <a:rPr lang="en-US" dirty="0"/>
            </a:br>
            <a:r>
              <a:rPr lang="en-US" dirty="0"/>
              <a:t>They are both detectors, but they’re designed for </a:t>
            </a:r>
            <a:r>
              <a:rPr lang="en-US" b="1" dirty="0"/>
              <a:t>very different jobs</a:t>
            </a:r>
            <a:r>
              <a:rPr lang="en-US" dirty="0"/>
              <a:t>.</a:t>
            </a:r>
            <a:br>
              <a:rPr lang="en-US" dirty="0"/>
            </a:br>
            <a:r>
              <a:rPr lang="en-US" dirty="0"/>
              <a:t>The </a:t>
            </a:r>
            <a:r>
              <a:rPr lang="en-US" b="1" dirty="0"/>
              <a:t>BOD Card</a:t>
            </a:r>
            <a:r>
              <a:rPr lang="en-US" dirty="0"/>
              <a:t> is about </a:t>
            </a:r>
            <a:r>
              <a:rPr lang="en-US" b="1" dirty="0"/>
              <a:t>coverage</a:t>
            </a:r>
            <a:r>
              <a:rPr lang="en-US" dirty="0"/>
              <a:t> — detecting occupancy on a lot of blocks at a low cost.</a:t>
            </a:r>
            <a:br>
              <a:rPr lang="en-US" dirty="0"/>
            </a:br>
            <a:r>
              <a:rPr lang="en-US" dirty="0"/>
              <a:t>It’s perfect for staging yards, sidings, and anywhere you want broad visibility without a lot of expense.</a:t>
            </a:r>
          </a:p>
          <a:p>
            <a:endParaRPr lang="en-US" i="1" dirty="0"/>
          </a:p>
          <a:p>
            <a:r>
              <a:rPr lang="en-US" i="1" dirty="0"/>
              <a:t>(pause: 0.8)</a:t>
            </a:r>
            <a:endParaRPr lang="en-US" dirty="0"/>
          </a:p>
          <a:p>
            <a:endParaRPr lang="en-US" i="1" dirty="0"/>
          </a:p>
          <a:p>
            <a:r>
              <a:rPr lang="en-US" i="1" dirty="0"/>
              <a:t>(voice: Nelson)</a:t>
            </a:r>
            <a:br>
              <a:rPr lang="en-US" dirty="0"/>
            </a:br>
            <a:r>
              <a:rPr lang="en-US" dirty="0"/>
              <a:t>So what makes the BSD Card different?</a:t>
            </a:r>
          </a:p>
          <a:p>
            <a:endParaRPr lang="en-US" i="1" dirty="0"/>
          </a:p>
          <a:p>
            <a:r>
              <a:rPr lang="en-US" i="1" dirty="0"/>
              <a:t>(pause: 0.8)</a:t>
            </a:r>
            <a:endParaRPr lang="en-US" dirty="0"/>
          </a:p>
          <a:p>
            <a:endParaRPr lang="en-US" i="1" dirty="0"/>
          </a:p>
          <a:p>
            <a:r>
              <a:rPr lang="en-US" i="1" dirty="0"/>
              <a:t>(voice: Harrison)</a:t>
            </a:r>
            <a:br>
              <a:rPr lang="en-US" dirty="0"/>
            </a:br>
            <a:r>
              <a:rPr lang="en-US" dirty="0"/>
              <a:t>The </a:t>
            </a:r>
            <a:r>
              <a:rPr lang="en-US" b="1" dirty="0"/>
              <a:t>BSD Card</a:t>
            </a:r>
            <a:r>
              <a:rPr lang="en-US" dirty="0"/>
              <a:t> is designed for </a:t>
            </a:r>
            <a:r>
              <a:rPr lang="en-US" b="1" dirty="0"/>
              <a:t>high-importance blocks</a:t>
            </a:r>
            <a:r>
              <a:rPr lang="en-US" dirty="0"/>
              <a:t> — places where shorts matter:</a:t>
            </a:r>
            <a:br>
              <a:rPr lang="en-US" dirty="0"/>
            </a:br>
            <a:r>
              <a:rPr lang="en-US" dirty="0"/>
              <a:t>mainlines, crossovers, yard throats, interlockings, and station approaches.</a:t>
            </a:r>
            <a:br>
              <a:rPr lang="en-US" dirty="0"/>
            </a:br>
            <a:r>
              <a:rPr lang="en-US" dirty="0"/>
              <a:t>Those are the blocks where a short can disrupt traffic or shut down an entire district.</a:t>
            </a:r>
          </a:p>
          <a:p>
            <a:endParaRPr lang="en-US" i="1" dirty="0"/>
          </a:p>
          <a:p>
            <a:r>
              <a:rPr lang="en-US" i="1" dirty="0"/>
              <a:t>(pause: 0.8)</a:t>
            </a:r>
            <a:endParaRPr lang="en-US" dirty="0"/>
          </a:p>
          <a:p>
            <a:endParaRPr lang="en-US" i="1" dirty="0"/>
          </a:p>
          <a:p>
            <a:r>
              <a:rPr lang="en-US" i="1" dirty="0"/>
              <a:t>(voice: Nelson)</a:t>
            </a:r>
            <a:br>
              <a:rPr lang="en-US" dirty="0"/>
            </a:br>
            <a:r>
              <a:rPr lang="en-US" dirty="0"/>
              <a:t>And the BSD handles the short locally instead of letting the DCC power supply trip?</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The BSD isn’t just detecting.</a:t>
            </a:r>
            <a:br>
              <a:rPr lang="en-US" dirty="0"/>
            </a:br>
            <a:r>
              <a:rPr lang="en-US" dirty="0"/>
              <a:t>It’s </a:t>
            </a:r>
            <a:r>
              <a:rPr lang="en-US" b="1" dirty="0"/>
              <a:t>protecting</a:t>
            </a:r>
            <a:r>
              <a:rPr lang="en-US" dirty="0"/>
              <a:t>.</a:t>
            </a:r>
            <a:br>
              <a:rPr lang="en-US" dirty="0"/>
            </a:br>
            <a:r>
              <a:rPr lang="en-US" dirty="0"/>
              <a:t>It shuts down the block the moment it detects a short, waits, then restores power to see if the short has cleared.</a:t>
            </a:r>
            <a:br>
              <a:rPr lang="en-US" dirty="0"/>
            </a:br>
            <a:r>
              <a:rPr lang="en-US" dirty="0"/>
              <a:t>That keeps the </a:t>
            </a:r>
            <a:r>
              <a:rPr lang="en-US" b="1" dirty="0"/>
              <a:t>rest of the layout running</a:t>
            </a:r>
            <a:r>
              <a:rPr lang="en-US" dirty="0"/>
              <a:t>, instead of everything going dark.</a:t>
            </a:r>
          </a:p>
          <a:p>
            <a:endParaRPr lang="en-US" i="1" dirty="0"/>
          </a:p>
          <a:p>
            <a:r>
              <a:rPr lang="en-US" i="1" dirty="0"/>
              <a:t>(pause: 0.8)</a:t>
            </a:r>
            <a:endParaRPr lang="en-US" dirty="0"/>
          </a:p>
          <a:p>
            <a:endParaRPr lang="en-US" i="1" dirty="0"/>
          </a:p>
          <a:p>
            <a:r>
              <a:rPr lang="en-US" i="1" dirty="0"/>
              <a:t>(voice: Nelson)</a:t>
            </a:r>
            <a:br>
              <a:rPr lang="en-US" dirty="0"/>
            </a:br>
            <a:r>
              <a:rPr lang="en-US" dirty="0"/>
              <a:t>So BOD is “lots of blocks cheaply,” and BSD is “critical blocks with protection.”</a:t>
            </a:r>
          </a:p>
          <a:p>
            <a:endParaRPr lang="en-US" i="1" dirty="0"/>
          </a:p>
          <a:p>
            <a:r>
              <a:rPr lang="en-US" i="1" dirty="0"/>
              <a:t>(pause: 0.8)</a:t>
            </a:r>
            <a:endParaRPr lang="en-US" dirty="0"/>
          </a:p>
          <a:p>
            <a:endParaRPr lang="en-US" i="1" dirty="0"/>
          </a:p>
          <a:p>
            <a:r>
              <a:rPr lang="en-US" i="1" dirty="0"/>
              <a:t>(voice: Harrison)</a:t>
            </a:r>
            <a:br>
              <a:rPr lang="en-US" dirty="0"/>
            </a:br>
            <a:r>
              <a:rPr lang="en-US" dirty="0"/>
              <a:t>Right.</a:t>
            </a:r>
            <a:br>
              <a:rPr lang="en-US" dirty="0"/>
            </a:br>
            <a:r>
              <a:rPr lang="en-US" dirty="0"/>
              <a:t>The BOD Card gives you </a:t>
            </a:r>
            <a:r>
              <a:rPr lang="en-US" b="1" dirty="0"/>
              <a:t>8 blocks per card</a:t>
            </a:r>
            <a:r>
              <a:rPr lang="en-US" dirty="0"/>
              <a:t>.</a:t>
            </a:r>
            <a:br>
              <a:rPr lang="en-US" dirty="0"/>
            </a:br>
            <a:r>
              <a:rPr lang="en-US" dirty="0"/>
              <a:t>The BSD gives you </a:t>
            </a:r>
            <a:r>
              <a:rPr lang="en-US" b="1" dirty="0"/>
              <a:t>4 blocks</a:t>
            </a:r>
            <a:r>
              <a:rPr lang="en-US" dirty="0"/>
              <a:t>, but with </a:t>
            </a:r>
            <a:r>
              <a:rPr lang="en-US" b="1" dirty="0"/>
              <a:t>solid-state power switch control</a:t>
            </a:r>
            <a:r>
              <a:rPr lang="en-US" dirty="0"/>
              <a:t>, </a:t>
            </a:r>
            <a:r>
              <a:rPr lang="en-US" b="1" dirty="0"/>
              <a:t>digital current sensing</a:t>
            </a:r>
            <a:r>
              <a:rPr lang="en-US" dirty="0"/>
              <a:t>, </a:t>
            </a:r>
            <a:r>
              <a:rPr lang="en-US" b="1" dirty="0"/>
              <a:t>short recovery</a:t>
            </a:r>
            <a:r>
              <a:rPr lang="en-US" dirty="0"/>
              <a:t>, and </a:t>
            </a:r>
            <a:r>
              <a:rPr lang="en-US" b="1" dirty="0"/>
              <a:t>local protection</a:t>
            </a:r>
            <a:r>
              <a:rPr lang="en-US" dirty="0"/>
              <a:t>.</a:t>
            </a:r>
            <a:br>
              <a:rPr lang="en-US" dirty="0"/>
            </a:br>
            <a:r>
              <a:rPr lang="en-US" dirty="0"/>
              <a:t>Completely different tool, different purpose.</a:t>
            </a:r>
          </a:p>
          <a:p>
            <a:endParaRPr lang="en-US" i="1" dirty="0"/>
          </a:p>
          <a:p>
            <a:r>
              <a:rPr lang="en-US" i="1" dirty="0"/>
              <a:t>(pause: 0.8)</a:t>
            </a:r>
            <a:endParaRPr lang="en-US" dirty="0"/>
          </a:p>
        </p:txBody>
      </p:sp>
      <p:sp>
        <p:nvSpPr>
          <p:cNvPr id="10244" name="Slide Number Placeholder 3">
            <a:extLst>
              <a:ext uri="{FF2B5EF4-FFF2-40B4-BE49-F238E27FC236}">
                <a16:creationId xmlns:a16="http://schemas.microsoft.com/office/drawing/2014/main" id="{71313529-7EF3-C4E9-59AE-D1C40D63A312}"/>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4180877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D034E-680F-9A90-8FD9-BA68E396D23E}"/>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44BFB1B2-0D18-E073-499C-CCB57CFBC703}"/>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D9F5EC8F-4205-BB37-0DCD-72F13BBBA952}"/>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i="1" dirty="0"/>
          </a:p>
          <a:p>
            <a:r>
              <a:rPr lang="en-US" i="1" dirty="0"/>
              <a:t>(voice: Nelson)</a:t>
            </a:r>
            <a:br>
              <a:rPr lang="en-US" dirty="0"/>
            </a:br>
            <a:r>
              <a:rPr lang="en-US" dirty="0"/>
              <a:t>Where does automation fit into this?</a:t>
            </a:r>
            <a:br>
              <a:rPr lang="en-US" dirty="0"/>
            </a:br>
            <a:r>
              <a:rPr lang="en-US" dirty="0"/>
              <a:t>What happens when the BSD detects a short?</a:t>
            </a:r>
          </a:p>
          <a:p>
            <a:endParaRPr lang="en-US" i="1" dirty="0"/>
          </a:p>
          <a:p>
            <a:r>
              <a:rPr lang="en-US" i="1" dirty="0"/>
              <a:t>(pause: 0.8)</a:t>
            </a:r>
            <a:endParaRPr lang="en-US" dirty="0"/>
          </a:p>
          <a:p>
            <a:endParaRPr lang="en-US" i="1" dirty="0"/>
          </a:p>
          <a:p>
            <a:r>
              <a:rPr lang="en-US" i="1" dirty="0"/>
              <a:t>(voice: Harrison)</a:t>
            </a:r>
            <a:br>
              <a:rPr lang="en-US" dirty="0"/>
            </a:br>
            <a:r>
              <a:rPr lang="en-US" dirty="0"/>
              <a:t>That’s where Fusion shines.</a:t>
            </a:r>
            <a:br>
              <a:rPr lang="en-US" dirty="0"/>
            </a:br>
            <a:r>
              <a:rPr lang="en-US" dirty="0"/>
              <a:t>The moment the BSD flags a short, the </a:t>
            </a:r>
            <a:r>
              <a:rPr lang="en-US" b="1" dirty="0"/>
              <a:t>Node Card publishes the short event</a:t>
            </a:r>
            <a:r>
              <a:rPr lang="en-US" dirty="0"/>
              <a:t>.</a:t>
            </a:r>
            <a:br>
              <a:rPr lang="en-US" dirty="0"/>
            </a:br>
            <a:r>
              <a:rPr lang="en-US" dirty="0"/>
              <a:t>Many possible results could occur next; Signals drop to red, routes lock out, logic pauses movement, and the dispatcher or operator can get a </a:t>
            </a:r>
            <a:r>
              <a:rPr lang="en-US" b="1" dirty="0"/>
              <a:t>voice alert</a:t>
            </a:r>
            <a:r>
              <a:rPr lang="en-US" dirty="0"/>
              <a:t> telling them exactly which block has the issue.</a:t>
            </a:r>
          </a:p>
          <a:p>
            <a:endParaRPr lang="en-US" i="1" dirty="0"/>
          </a:p>
          <a:p>
            <a:r>
              <a:rPr lang="en-US" i="1" dirty="0"/>
              <a:t>(pause: 0.8)</a:t>
            </a:r>
            <a:endParaRPr lang="en-US" dirty="0"/>
          </a:p>
          <a:p>
            <a:endParaRPr lang="en-US" i="1" dirty="0"/>
          </a:p>
          <a:p>
            <a:r>
              <a:rPr lang="en-US" i="1" dirty="0"/>
              <a:t>(voice: Nelson)</a:t>
            </a:r>
            <a:br>
              <a:rPr lang="en-US" dirty="0"/>
            </a:br>
            <a:r>
              <a:rPr lang="en-US" dirty="0"/>
              <a:t>That’s a huge improvement over a DCC power supply trip where everyone starts guessing what happened.</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With a DCC power supply trip, the whole district goes down and you have no idea why.</a:t>
            </a:r>
            <a:br>
              <a:rPr lang="en-US" dirty="0"/>
            </a:br>
            <a:r>
              <a:rPr lang="en-US" dirty="0"/>
              <a:t>With the BSD, you know </a:t>
            </a:r>
            <a:r>
              <a:rPr lang="en-US" b="1" dirty="0"/>
              <a:t>which block</a:t>
            </a:r>
            <a:r>
              <a:rPr lang="en-US" dirty="0"/>
              <a:t>, </a:t>
            </a:r>
            <a:r>
              <a:rPr lang="en-US" b="1" dirty="0"/>
              <a:t>why</a:t>
            </a:r>
            <a:r>
              <a:rPr lang="en-US" dirty="0"/>
              <a:t>, </a:t>
            </a:r>
            <a:r>
              <a:rPr lang="en-US" b="1" dirty="0"/>
              <a:t>when</a:t>
            </a:r>
            <a:r>
              <a:rPr lang="en-US" dirty="0"/>
              <a:t>, and </a:t>
            </a:r>
            <a:r>
              <a:rPr lang="en-US" b="1" dirty="0"/>
              <a:t>what the card is doing about it</a:t>
            </a:r>
            <a:r>
              <a:rPr lang="en-US" dirty="0"/>
              <a:t>.</a:t>
            </a:r>
            <a:br>
              <a:rPr lang="en-US" dirty="0"/>
            </a:br>
            <a:r>
              <a:rPr lang="en-US" dirty="0"/>
              <a:t>It’s immediate, localized, and completely visible.</a:t>
            </a:r>
          </a:p>
          <a:p>
            <a:endParaRPr lang="en-US" i="1" dirty="0"/>
          </a:p>
          <a:p>
            <a:r>
              <a:rPr lang="en-US" i="1" dirty="0"/>
              <a:t>(pause: 0.8)</a:t>
            </a:r>
            <a:endParaRPr lang="en-US" dirty="0"/>
          </a:p>
          <a:p>
            <a:endParaRPr lang="en-US" i="1" dirty="0"/>
          </a:p>
          <a:p>
            <a:r>
              <a:rPr lang="en-US" i="1" dirty="0"/>
              <a:t>(voice: Nelson)</a:t>
            </a:r>
            <a:br>
              <a:rPr lang="en-US" dirty="0"/>
            </a:br>
            <a:r>
              <a:rPr lang="en-US" dirty="0"/>
              <a:t>So the BSD isn’t just a fancy detector —</a:t>
            </a:r>
            <a:br>
              <a:rPr lang="en-US" dirty="0"/>
            </a:br>
            <a:r>
              <a:rPr lang="en-US" dirty="0"/>
              <a:t>it’s a reliability tool.</a:t>
            </a:r>
          </a:p>
          <a:p>
            <a:endParaRPr lang="en-US" i="1" dirty="0"/>
          </a:p>
          <a:p>
            <a:r>
              <a:rPr lang="en-US" i="1" dirty="0"/>
              <a:t>(pause: 0.8)</a:t>
            </a:r>
            <a:endParaRPr lang="en-US" dirty="0"/>
          </a:p>
          <a:p>
            <a:endParaRPr lang="en-US" i="1" dirty="0"/>
          </a:p>
          <a:p>
            <a:r>
              <a:rPr lang="en-US" i="1" dirty="0"/>
              <a:t>(voice: Harrison)</a:t>
            </a:r>
            <a:br>
              <a:rPr lang="en-US" dirty="0"/>
            </a:br>
            <a:r>
              <a:rPr lang="en-US" dirty="0"/>
              <a:t>That’s exactly it.</a:t>
            </a:r>
            <a:br>
              <a:rPr lang="en-US" dirty="0"/>
            </a:br>
            <a:r>
              <a:rPr lang="en-US" dirty="0"/>
              <a:t>Use the </a:t>
            </a:r>
            <a:r>
              <a:rPr lang="en-US" b="1" dirty="0"/>
              <a:t>BOD</a:t>
            </a:r>
            <a:r>
              <a:rPr lang="en-US" dirty="0"/>
              <a:t> when you want coverage.</a:t>
            </a:r>
            <a:br>
              <a:rPr lang="en-US" dirty="0"/>
            </a:br>
            <a:r>
              <a:rPr lang="en-US" dirty="0"/>
              <a:t>Use the </a:t>
            </a:r>
            <a:r>
              <a:rPr lang="en-US" b="1" dirty="0"/>
              <a:t>BSD</a:t>
            </a:r>
            <a:r>
              <a:rPr lang="en-US" dirty="0"/>
              <a:t> when the block is important, when shorts need to be handled instantly, and when the rest of the layout must stay operational.</a:t>
            </a:r>
          </a:p>
          <a:p>
            <a:endParaRPr lang="en-US" i="1" dirty="0"/>
          </a:p>
          <a:p>
            <a:r>
              <a:rPr lang="en-US" i="1" dirty="0"/>
              <a:t>(pause: 0.8)</a:t>
            </a:r>
            <a:endParaRPr lang="en-US" dirty="0"/>
          </a:p>
          <a:p>
            <a:endParaRPr lang="en-US" i="1" dirty="0"/>
          </a:p>
          <a:p>
            <a:r>
              <a:rPr lang="en-US" i="1" dirty="0"/>
              <a:t>(voice: Nelson)</a:t>
            </a:r>
            <a:br>
              <a:rPr lang="en-US" dirty="0"/>
            </a:br>
            <a:r>
              <a:rPr lang="en-US" dirty="0"/>
              <a:t>Which means most mainlines and interlockings should use BSD, and everything else can rely on BOD.</a:t>
            </a:r>
          </a:p>
          <a:p>
            <a:endParaRPr lang="en-US" i="1" dirty="0"/>
          </a:p>
          <a:p>
            <a:r>
              <a:rPr lang="en-US" i="1" dirty="0"/>
              <a:t>(pause: 0.8)</a:t>
            </a:r>
            <a:endParaRPr lang="en-US" dirty="0"/>
          </a:p>
          <a:p>
            <a:endParaRPr lang="en-US" i="1" dirty="0"/>
          </a:p>
          <a:p>
            <a:r>
              <a:rPr lang="en-US" i="1" dirty="0"/>
              <a:t>(voice: Harrison)</a:t>
            </a:r>
            <a:br>
              <a:rPr lang="en-US" dirty="0"/>
            </a:br>
            <a:r>
              <a:rPr lang="en-US" dirty="0"/>
              <a:t>Perfect summary.</a:t>
            </a:r>
            <a:br>
              <a:rPr lang="en-US" dirty="0"/>
            </a:br>
            <a:r>
              <a:rPr lang="en-US" dirty="0"/>
              <a:t>And that’s why both cards exist —</a:t>
            </a:r>
            <a:br>
              <a:rPr lang="en-US" dirty="0"/>
            </a:br>
            <a:r>
              <a:rPr lang="en-US" dirty="0"/>
              <a:t>each one solves a different problem, and together they give you full visibility </a:t>
            </a:r>
            <a:r>
              <a:rPr lang="en-US" i="1" dirty="0"/>
              <a:t>and</a:t>
            </a:r>
            <a:r>
              <a:rPr lang="en-US" dirty="0"/>
              <a:t> full protection across the entire layout.</a:t>
            </a:r>
          </a:p>
          <a:p>
            <a:endParaRPr lang="en-US" dirty="0"/>
          </a:p>
        </p:txBody>
      </p:sp>
      <p:sp>
        <p:nvSpPr>
          <p:cNvPr id="10244" name="Slide Number Placeholder 3">
            <a:extLst>
              <a:ext uri="{FF2B5EF4-FFF2-40B4-BE49-F238E27FC236}">
                <a16:creationId xmlns:a16="http://schemas.microsoft.com/office/drawing/2014/main" id="{4BDB36B9-0F8E-C4F9-5977-DAFC20361834}"/>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3557295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F313D-FA2C-0A16-872C-FC43EA5FF16E}"/>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F027C1C7-9ADE-F1AF-E91C-15DD567A93CB}"/>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FE3DF82F-A552-C6B6-3121-1EFE1B80CF5A}"/>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i="1" dirty="0"/>
              <a:t>(voice: Nelson)</a:t>
            </a:r>
            <a:br>
              <a:rPr lang="en-US" dirty="0"/>
            </a:br>
            <a:r>
              <a:rPr lang="en-US" dirty="0"/>
              <a:t>Walk me through the top of the BSD Card.</a:t>
            </a:r>
            <a:br>
              <a:rPr lang="en-US" dirty="0"/>
            </a:br>
            <a:r>
              <a:rPr lang="en-US" dirty="0"/>
              <a:t>What am I actually looking at here?</a:t>
            </a:r>
          </a:p>
          <a:p>
            <a:endParaRPr lang="en-US" i="1" dirty="0"/>
          </a:p>
          <a:p>
            <a:r>
              <a:rPr lang="en-US" i="1" dirty="0"/>
              <a:t>(pause: 0.8)</a:t>
            </a:r>
            <a:endParaRPr lang="en-US" dirty="0"/>
          </a:p>
          <a:p>
            <a:endParaRPr lang="en-US" i="1" dirty="0"/>
          </a:p>
          <a:p>
            <a:r>
              <a:rPr lang="en-US" i="1" dirty="0"/>
              <a:t>(voice: Harrison)</a:t>
            </a:r>
            <a:br>
              <a:rPr lang="en-US" dirty="0"/>
            </a:br>
            <a:r>
              <a:rPr lang="en-US" dirty="0"/>
              <a:t>Everything on the top is organized by </a:t>
            </a:r>
            <a:r>
              <a:rPr lang="en-US" b="1" dirty="0"/>
              <a:t>block subsystem</a:t>
            </a:r>
            <a:r>
              <a:rPr lang="en-US" dirty="0"/>
              <a:t>.</a:t>
            </a:r>
            <a:br>
              <a:rPr lang="en-US" dirty="0"/>
            </a:br>
            <a:r>
              <a:rPr lang="en-US" dirty="0"/>
              <a:t>Each of the four blocks has its own cluster of parts — the solid-state power switches (MOSFET) that control power, the current sensor that measures draw, and the short-protection components that protect the block.</a:t>
            </a:r>
            <a:br>
              <a:rPr lang="en-US" dirty="0"/>
            </a:br>
            <a:r>
              <a:rPr lang="en-US" dirty="0"/>
              <a:t>You can literally follow the electrical path from the connector into the solid-state power switch stage, through the sensor, and into the ESP32’s inputs.</a:t>
            </a:r>
          </a:p>
          <a:p>
            <a:endParaRPr lang="en-US" i="1" dirty="0"/>
          </a:p>
          <a:p>
            <a:r>
              <a:rPr lang="en-US" i="1" dirty="0"/>
              <a:t>(pause: 0.8)</a:t>
            </a:r>
            <a:endParaRPr lang="en-US" dirty="0"/>
          </a:p>
          <a:p>
            <a:endParaRPr lang="en-US" i="1" dirty="0"/>
          </a:p>
          <a:p>
            <a:r>
              <a:rPr lang="en-US" i="1" dirty="0"/>
              <a:t>(voice: Nelson)</a:t>
            </a:r>
            <a:br>
              <a:rPr lang="en-US" dirty="0"/>
            </a:br>
            <a:r>
              <a:rPr lang="en-US" dirty="0"/>
              <a:t>And those solid-state power switches — what job are they doing?</a:t>
            </a:r>
          </a:p>
          <a:p>
            <a:endParaRPr lang="en-US" i="1" dirty="0"/>
          </a:p>
          <a:p>
            <a:r>
              <a:rPr lang="en-US" i="1" dirty="0"/>
              <a:t>(pause: 0.8)</a:t>
            </a:r>
            <a:endParaRPr lang="en-US" dirty="0"/>
          </a:p>
          <a:p>
            <a:endParaRPr lang="en-US" i="1" dirty="0"/>
          </a:p>
          <a:p>
            <a:r>
              <a:rPr lang="en-US" i="1" dirty="0"/>
              <a:t>(voice: Harrison)</a:t>
            </a:r>
            <a:br>
              <a:rPr lang="en-US" dirty="0"/>
            </a:br>
            <a:r>
              <a:rPr lang="en-US" dirty="0"/>
              <a:t>They’re the </a:t>
            </a:r>
            <a:r>
              <a:rPr lang="en-US" b="1" dirty="0"/>
              <a:t>switches</a:t>
            </a:r>
            <a:r>
              <a:rPr lang="en-US" dirty="0"/>
              <a:t> that actually control block power.</a:t>
            </a:r>
            <a:br>
              <a:rPr lang="en-US" dirty="0"/>
            </a:br>
            <a:r>
              <a:rPr lang="en-US" dirty="0"/>
              <a:t>The firmware can turn the block on, turn it off, or cycle it during a short-recovery sequence.</a:t>
            </a:r>
            <a:br>
              <a:rPr lang="en-US" dirty="0"/>
            </a:br>
            <a:r>
              <a:rPr lang="en-US" dirty="0"/>
              <a:t>By putting a solid-state power switch pair on each block, the BSD Card can isolate a short </a:t>
            </a:r>
            <a:r>
              <a:rPr lang="en-US" b="1" dirty="0"/>
              <a:t>locally</a:t>
            </a:r>
            <a:r>
              <a:rPr lang="en-US" dirty="0"/>
              <a:t> without shutting down the entire district.</a:t>
            </a:r>
          </a:p>
          <a:p>
            <a:endParaRPr lang="en-US" i="1" dirty="0"/>
          </a:p>
          <a:p>
            <a:r>
              <a:rPr lang="en-US" i="1" dirty="0"/>
              <a:t>(pause: 0.8)</a:t>
            </a:r>
            <a:endParaRPr lang="en-US" dirty="0"/>
          </a:p>
          <a:p>
            <a:endParaRPr lang="en-US" i="1" dirty="0"/>
          </a:p>
          <a:p>
            <a:r>
              <a:rPr lang="en-US" i="1" dirty="0"/>
              <a:t>(voice: Nelson)</a:t>
            </a:r>
            <a:br>
              <a:rPr lang="en-US" dirty="0"/>
            </a:br>
            <a:r>
              <a:rPr lang="en-US" dirty="0"/>
              <a:t>What about the sensors?</a:t>
            </a:r>
            <a:br>
              <a:rPr lang="en-US" dirty="0"/>
            </a:br>
            <a:r>
              <a:rPr lang="en-US" dirty="0"/>
              <a:t>How do they feed information back?</a:t>
            </a:r>
          </a:p>
          <a:p>
            <a:endParaRPr lang="en-US" i="1" dirty="0"/>
          </a:p>
          <a:p>
            <a:r>
              <a:rPr lang="en-US" i="1" dirty="0"/>
              <a:t>(pause: 0.8)</a:t>
            </a:r>
            <a:endParaRPr lang="en-US" dirty="0"/>
          </a:p>
          <a:p>
            <a:endParaRPr lang="en-US" i="1" dirty="0"/>
          </a:p>
          <a:p>
            <a:r>
              <a:rPr lang="en-US" i="1" dirty="0"/>
              <a:t>(voice: Harrison)</a:t>
            </a:r>
            <a:br>
              <a:rPr lang="en-US" dirty="0"/>
            </a:br>
            <a:r>
              <a:rPr lang="en-US" dirty="0"/>
              <a:t>Each block has a </a:t>
            </a:r>
            <a:r>
              <a:rPr lang="en-US" b="1" dirty="0"/>
              <a:t>digital current sensor</a:t>
            </a:r>
            <a:r>
              <a:rPr lang="en-US" dirty="0"/>
              <a:t>, and that’s one of the key features of this card.</a:t>
            </a:r>
            <a:br>
              <a:rPr lang="en-US" dirty="0"/>
            </a:br>
            <a:r>
              <a:rPr lang="en-US" dirty="0"/>
              <a:t>The ESP32 reads those values directly, digitally, and uses them to decide whether the block is clear, occupied, or shorted.</a:t>
            </a:r>
            <a:br>
              <a:rPr lang="en-US" dirty="0"/>
            </a:br>
            <a:r>
              <a:rPr lang="en-US" dirty="0"/>
              <a:t>The sensors are grouped tightly with their solid-state power switch stage so the readings stay accurate and noise stays low.</a:t>
            </a:r>
          </a:p>
          <a:p>
            <a:endParaRPr lang="en-US" i="1" dirty="0"/>
          </a:p>
          <a:p>
            <a:r>
              <a:rPr lang="en-US" i="1" dirty="0"/>
              <a:t>(pause: 0.8)</a:t>
            </a:r>
            <a:endParaRPr lang="en-US" dirty="0"/>
          </a:p>
          <a:p>
            <a:endParaRPr lang="en-US" i="1" dirty="0"/>
          </a:p>
          <a:p>
            <a:r>
              <a:rPr lang="en-US" i="1" dirty="0"/>
              <a:t>(voice: Nelson)</a:t>
            </a:r>
            <a:br>
              <a:rPr lang="en-US" dirty="0"/>
            </a:br>
            <a:r>
              <a:rPr lang="en-US" dirty="0"/>
              <a:t>I see some other components in each cluster too — the protection parts?</a:t>
            </a:r>
          </a:p>
          <a:p>
            <a:endParaRPr lang="en-US" i="1" dirty="0"/>
          </a:p>
          <a:p>
            <a:r>
              <a:rPr lang="en-US" i="1" dirty="0"/>
              <a:t>(pause: 0.8)</a:t>
            </a:r>
            <a:endParaRPr lang="en-US" dirty="0"/>
          </a:p>
        </p:txBody>
      </p:sp>
      <p:sp>
        <p:nvSpPr>
          <p:cNvPr id="10244" name="Slide Number Placeholder 3">
            <a:extLst>
              <a:ext uri="{FF2B5EF4-FFF2-40B4-BE49-F238E27FC236}">
                <a16:creationId xmlns:a16="http://schemas.microsoft.com/office/drawing/2014/main" id="{9DD37321-107A-5213-3275-3077929E6722}"/>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1730669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3B6D7-8DA0-18E0-75A1-09046327683B}"/>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06E7F18B-E640-2C1B-6559-16A939312C55}"/>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6FC0DC68-ECF2-6A4C-E55B-8BAE833233CB}"/>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i="1" dirty="0"/>
          </a:p>
          <a:p>
            <a:r>
              <a:rPr lang="en-US" i="1" dirty="0"/>
              <a:t>(voice: Harrison)</a:t>
            </a:r>
            <a:br>
              <a:rPr lang="en-US" dirty="0"/>
            </a:br>
            <a:r>
              <a:rPr lang="en-US" dirty="0"/>
              <a:t>Right.</a:t>
            </a:r>
            <a:br>
              <a:rPr lang="en-US" dirty="0"/>
            </a:br>
            <a:r>
              <a:rPr lang="en-US" dirty="0"/>
              <a:t>Each block has its own </a:t>
            </a:r>
            <a:r>
              <a:rPr lang="en-US" b="1" dirty="0"/>
              <a:t>protection network</a:t>
            </a:r>
            <a:r>
              <a:rPr lang="en-US" dirty="0"/>
              <a:t> — resistors, capacitors, and filtering components — that make the readings stable.</a:t>
            </a:r>
            <a:br>
              <a:rPr lang="en-US" dirty="0"/>
            </a:br>
            <a:r>
              <a:rPr lang="en-US" dirty="0"/>
              <a:t>Those parts help smooth out the signal and prevent false short detections.</a:t>
            </a:r>
            <a:br>
              <a:rPr lang="en-US" dirty="0"/>
            </a:br>
            <a:r>
              <a:rPr lang="en-US" dirty="0"/>
              <a:t>The layout is intentional: everything that belongs to Block 1 is together, Block 2 is together, and so on.</a:t>
            </a:r>
          </a:p>
          <a:p>
            <a:endParaRPr lang="en-US" i="1" dirty="0"/>
          </a:p>
          <a:p>
            <a:r>
              <a:rPr lang="en-US" i="1" dirty="0"/>
              <a:t>(pause: 0.8)</a:t>
            </a:r>
            <a:endParaRPr lang="en-US" dirty="0"/>
          </a:p>
          <a:p>
            <a:endParaRPr lang="en-US" i="1" dirty="0"/>
          </a:p>
          <a:p>
            <a:r>
              <a:rPr lang="en-US" i="1" dirty="0"/>
              <a:t>(voice: Nelson)</a:t>
            </a:r>
            <a:br>
              <a:rPr lang="en-US" dirty="0"/>
            </a:br>
            <a:r>
              <a:rPr lang="en-US" dirty="0"/>
              <a:t>And the ESP32 is all the way over on the right side?</a:t>
            </a:r>
          </a:p>
          <a:p>
            <a:endParaRPr lang="en-US" i="1" dirty="0"/>
          </a:p>
          <a:p>
            <a:r>
              <a:rPr lang="en-US" i="1" dirty="0"/>
              <a:t>(pause: 0.8)</a:t>
            </a:r>
            <a:endParaRPr lang="en-US" dirty="0"/>
          </a:p>
          <a:p>
            <a:endParaRPr lang="en-US" i="1" dirty="0"/>
          </a:p>
          <a:p>
            <a:r>
              <a:rPr lang="en-US" i="1" dirty="0"/>
              <a:t>(voice: Harrison)</a:t>
            </a:r>
            <a:br>
              <a:rPr lang="en-US" dirty="0"/>
            </a:br>
            <a:r>
              <a:rPr lang="en-US" dirty="0"/>
              <a:t>Yes.</a:t>
            </a:r>
            <a:br>
              <a:rPr lang="en-US" dirty="0"/>
            </a:br>
            <a:r>
              <a:rPr lang="en-US" dirty="0"/>
              <a:t>The ESP32 is physically separated from the high-current areas to keep the digital side clean.</a:t>
            </a:r>
            <a:br>
              <a:rPr lang="en-US" dirty="0"/>
            </a:br>
            <a:r>
              <a:rPr lang="en-US" dirty="0"/>
              <a:t>It reads the sensor values, applies filtering, decides the state, handles short recovery, and issues I2C updates to the Node Card.</a:t>
            </a:r>
            <a:br>
              <a:rPr lang="en-US" dirty="0"/>
            </a:br>
            <a:r>
              <a:rPr lang="en-US" dirty="0"/>
              <a:t>It’s the control center for the entire board.</a:t>
            </a:r>
          </a:p>
          <a:p>
            <a:endParaRPr lang="en-US" i="1" dirty="0"/>
          </a:p>
          <a:p>
            <a:r>
              <a:rPr lang="en-US" i="1" dirty="0"/>
              <a:t>(pause: 0.8)</a:t>
            </a:r>
            <a:endParaRPr lang="en-US" dirty="0"/>
          </a:p>
          <a:p>
            <a:endParaRPr lang="en-US" i="1" dirty="0"/>
          </a:p>
          <a:p>
            <a:r>
              <a:rPr lang="en-US" i="1" dirty="0"/>
              <a:t>(voice: Nelson)</a:t>
            </a:r>
            <a:br>
              <a:rPr lang="en-US" dirty="0"/>
            </a:br>
            <a:r>
              <a:rPr lang="en-US" dirty="0"/>
              <a:t>Now, those LEDs — that seems straightforward, but they’re pretty important when you’re testing, right?</a:t>
            </a:r>
          </a:p>
          <a:p>
            <a:endParaRPr lang="en-US" i="1" dirty="0"/>
          </a:p>
          <a:p>
            <a:r>
              <a:rPr lang="en-US" i="1" dirty="0"/>
              <a:t>(pause: 0.8)</a:t>
            </a:r>
            <a:endParaRPr lang="en-US" dirty="0"/>
          </a:p>
          <a:p>
            <a:endParaRPr lang="en-US" i="1" dirty="0"/>
          </a:p>
          <a:p>
            <a:r>
              <a:rPr lang="en-US" i="1" dirty="0"/>
              <a:t>(voice: Harrison)</a:t>
            </a:r>
            <a:br>
              <a:rPr lang="en-US" dirty="0"/>
            </a:br>
            <a:r>
              <a:rPr lang="en-US" dirty="0"/>
              <a:t>Absolutely.</a:t>
            </a:r>
            <a:br>
              <a:rPr lang="en-US" dirty="0"/>
            </a:br>
            <a:r>
              <a:rPr lang="en-US" dirty="0"/>
              <a:t>Each block has two LEDs:</a:t>
            </a:r>
            <a:br>
              <a:rPr lang="en-US" dirty="0"/>
            </a:br>
            <a:r>
              <a:rPr lang="en-US" dirty="0"/>
              <a:t>one for </a:t>
            </a:r>
            <a:r>
              <a:rPr lang="en-US" b="1" dirty="0"/>
              <a:t>occupied</a:t>
            </a:r>
            <a:r>
              <a:rPr lang="en-US" dirty="0"/>
              <a:t>, one for </a:t>
            </a:r>
            <a:r>
              <a:rPr lang="en-US" b="1" dirty="0"/>
              <a:t>shorted</a:t>
            </a:r>
            <a:r>
              <a:rPr lang="en-US" dirty="0"/>
              <a:t>.</a:t>
            </a:r>
            <a:br>
              <a:rPr lang="en-US" dirty="0"/>
            </a:br>
            <a:r>
              <a:rPr lang="en-US" dirty="0"/>
              <a:t>They come straight from the firmware decisions.</a:t>
            </a:r>
            <a:br>
              <a:rPr lang="en-US" dirty="0"/>
            </a:br>
            <a:r>
              <a:rPr lang="en-US" dirty="0"/>
              <a:t>If you see the occupied LED, you know the current is within your configured range.</a:t>
            </a:r>
            <a:br>
              <a:rPr lang="en-US" dirty="0"/>
            </a:br>
            <a:r>
              <a:rPr lang="en-US" dirty="0"/>
              <a:t>If you see the short LED, the block is being shut down and protected.</a:t>
            </a:r>
            <a:br>
              <a:rPr lang="en-US" dirty="0"/>
            </a:br>
            <a:r>
              <a:rPr lang="en-US" dirty="0"/>
              <a:t>They’re the quickest diagnostic tools on the card.</a:t>
            </a:r>
          </a:p>
          <a:p>
            <a:endParaRPr lang="en-US" i="1" dirty="0"/>
          </a:p>
          <a:p>
            <a:r>
              <a:rPr lang="en-US" i="1" dirty="0"/>
              <a:t>(pause: 0.8)</a:t>
            </a:r>
            <a:endParaRPr lang="en-US" dirty="0"/>
          </a:p>
          <a:p>
            <a:endParaRPr lang="en-US" i="1" dirty="0"/>
          </a:p>
          <a:p>
            <a:r>
              <a:rPr lang="en-US" i="1" dirty="0"/>
              <a:t>(voice: Nelson)</a:t>
            </a:r>
            <a:br>
              <a:rPr lang="en-US" dirty="0"/>
            </a:br>
            <a:r>
              <a:rPr lang="en-US" dirty="0"/>
              <a:t>So everything on the top is arranged for clarity — electrical path on the left, intelligence on the right, and diagnostics right in front of you.</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It’s designed so builders can trace the path visually, and operators can glance at it and instantly understand what’s happening.</a:t>
            </a:r>
            <a:br>
              <a:rPr lang="en-US" dirty="0"/>
            </a:br>
            <a:r>
              <a:rPr lang="en-US" dirty="0"/>
              <a:t>Clean layout, easy debugging, and purpose-built for reliability.</a:t>
            </a:r>
          </a:p>
          <a:p>
            <a:endParaRPr lang="en-US" dirty="0"/>
          </a:p>
        </p:txBody>
      </p:sp>
      <p:sp>
        <p:nvSpPr>
          <p:cNvPr id="10244" name="Slide Number Placeholder 3">
            <a:extLst>
              <a:ext uri="{FF2B5EF4-FFF2-40B4-BE49-F238E27FC236}">
                <a16:creationId xmlns:a16="http://schemas.microsoft.com/office/drawing/2014/main" id="{41EC3310-BA70-FA13-3EAC-6CF336CB069D}"/>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1638730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E9A9C-DBD7-AC9D-D614-53CD20132003}"/>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3F203C35-BB77-E9FB-55C5-FCF0EE09A89E}"/>
              </a:ext>
            </a:extLst>
          </p:cNvPr>
          <p:cNvSpPr>
            <a:spLocks noGrp="1" noRot="1" noChangeAspect="1" noChangeArrowheads="1"/>
          </p:cNvSpPr>
          <p:nvPr>
            <p:ph type="sldImg" idx="2"/>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243" name="Notes Placeholder 2">
            <a:extLst>
              <a:ext uri="{FF2B5EF4-FFF2-40B4-BE49-F238E27FC236}">
                <a16:creationId xmlns:a16="http://schemas.microsoft.com/office/drawing/2014/main" id="{4ECC4075-2A03-61E5-C174-9B00AFB6472B}"/>
              </a:ext>
            </a:extLst>
          </p:cNvPr>
          <p:cNvSpPr>
            <a:spLocks noGrp="1" noChangeArrowheads="1"/>
          </p:cNvSpPr>
          <p:nvPr>
            <p:ph type="body" sz="quarter" idx="3"/>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i="1" dirty="0"/>
              <a:t>(voice: Nelson)</a:t>
            </a:r>
            <a:br>
              <a:rPr lang="en-US" dirty="0"/>
            </a:br>
            <a:r>
              <a:rPr lang="en-US" dirty="0"/>
              <a:t>When we flip the card over, the bottom still doesn’t have any components.</a:t>
            </a:r>
            <a:br>
              <a:rPr lang="en-US" dirty="0"/>
            </a:br>
            <a:r>
              <a:rPr lang="en-US" dirty="0"/>
              <a:t>So what’s the purpose of the bottom silkscreen on the BSD Card?</a:t>
            </a:r>
          </a:p>
          <a:p>
            <a:endParaRPr lang="en-US" i="1" dirty="0"/>
          </a:p>
          <a:p>
            <a:r>
              <a:rPr lang="en-US" i="1" dirty="0"/>
              <a:t>(pause: 0.8)</a:t>
            </a:r>
            <a:endParaRPr lang="en-US" dirty="0"/>
          </a:p>
          <a:p>
            <a:endParaRPr lang="en-US" i="1" dirty="0"/>
          </a:p>
          <a:p>
            <a:r>
              <a:rPr lang="en-US" i="1" dirty="0"/>
              <a:t>(voice: Harrison)</a:t>
            </a:r>
            <a:br>
              <a:rPr lang="en-US" dirty="0"/>
            </a:br>
            <a:r>
              <a:rPr lang="en-US" dirty="0"/>
              <a:t>The bottom side is there for </a:t>
            </a:r>
            <a:r>
              <a:rPr lang="en-US" b="1" dirty="0"/>
              <a:t>identification and basic power information</a:t>
            </a:r>
            <a:r>
              <a:rPr lang="en-US" dirty="0"/>
              <a:t>.</a:t>
            </a:r>
            <a:br>
              <a:rPr lang="en-US" dirty="0"/>
            </a:br>
            <a:r>
              <a:rPr lang="en-US" dirty="0"/>
              <a:t>You’ll see the </a:t>
            </a:r>
            <a:r>
              <a:rPr lang="en-US" b="1" dirty="0"/>
              <a:t>card name</a:t>
            </a:r>
            <a:r>
              <a:rPr lang="en-US" dirty="0"/>
              <a:t>, the </a:t>
            </a:r>
            <a:r>
              <a:rPr lang="en-US" b="1" dirty="0"/>
              <a:t>version</a:t>
            </a:r>
            <a:r>
              <a:rPr lang="en-US" dirty="0"/>
              <a:t>, and a brief note about how the card is meant to be used — specifically that it works with the </a:t>
            </a:r>
            <a:r>
              <a:rPr lang="en-US" b="1" dirty="0"/>
              <a:t>Block Breakout Board</a:t>
            </a:r>
            <a:r>
              <a:rPr lang="en-US" dirty="0"/>
              <a:t>.</a:t>
            </a:r>
          </a:p>
          <a:p>
            <a:endParaRPr lang="en-US" i="1" dirty="0"/>
          </a:p>
          <a:p>
            <a:r>
              <a:rPr lang="en-US" i="1" dirty="0"/>
              <a:t>(pause: 0.8)</a:t>
            </a:r>
            <a:endParaRPr lang="en-US" dirty="0"/>
          </a:p>
          <a:p>
            <a:endParaRPr lang="en-US" i="1" dirty="0"/>
          </a:p>
          <a:p>
            <a:r>
              <a:rPr lang="en-US" i="1" dirty="0"/>
              <a:t>(voice: Nelson)</a:t>
            </a:r>
            <a:br>
              <a:rPr lang="en-US" dirty="0"/>
            </a:br>
            <a:r>
              <a:rPr lang="en-US" dirty="0"/>
              <a:t>And you have a power reminder down here too?</a:t>
            </a:r>
          </a:p>
          <a:p>
            <a:endParaRPr lang="en-US" i="1" dirty="0"/>
          </a:p>
          <a:p>
            <a:r>
              <a:rPr lang="en-US" i="1" dirty="0"/>
              <a:t>(pause: 0.8)</a:t>
            </a:r>
            <a:endParaRPr lang="en-US" dirty="0"/>
          </a:p>
          <a:p>
            <a:endParaRPr lang="en-US" i="1" dirty="0"/>
          </a:p>
          <a:p>
            <a:r>
              <a:rPr lang="en-US" i="1" dirty="0"/>
              <a:t>(voice: Harrison)</a:t>
            </a:r>
            <a:br>
              <a:rPr lang="en-US" dirty="0"/>
            </a:br>
            <a:r>
              <a:rPr lang="en-US" dirty="0"/>
              <a:t>Yes.</a:t>
            </a:r>
            <a:br>
              <a:rPr lang="en-US" dirty="0"/>
            </a:br>
            <a:r>
              <a:rPr lang="en-US" dirty="0"/>
              <a:t>There’s a simple line showing the </a:t>
            </a:r>
            <a:r>
              <a:rPr lang="en-US" b="1" dirty="0"/>
              <a:t>DCC power supply output maximum per block</a:t>
            </a:r>
            <a:r>
              <a:rPr lang="en-US" dirty="0"/>
              <a:t>.  This is based on using a CAT6 network cable and the limits of its 23 gauge wires.</a:t>
            </a:r>
            <a:br>
              <a:rPr lang="en-US" dirty="0"/>
            </a:br>
            <a:r>
              <a:rPr lang="en-US" dirty="0"/>
              <a:t>It’s not meant to be exact engineering data — just a quick reference so builders know what power limit the card expects.</a:t>
            </a:r>
          </a:p>
          <a:p>
            <a:endParaRPr lang="en-US" i="1" dirty="0"/>
          </a:p>
          <a:p>
            <a:r>
              <a:rPr lang="en-US" i="1" dirty="0"/>
              <a:t>(pause: 0.8)</a:t>
            </a:r>
            <a:endParaRPr lang="en-US" dirty="0"/>
          </a:p>
          <a:p>
            <a:endParaRPr lang="en-US" i="1" dirty="0"/>
          </a:p>
          <a:p>
            <a:r>
              <a:rPr lang="en-US" i="1" dirty="0"/>
              <a:t>(voice: Nelson)</a:t>
            </a:r>
            <a:br>
              <a:rPr lang="en-US" dirty="0"/>
            </a:br>
            <a:r>
              <a:rPr lang="en-US" dirty="0"/>
              <a:t>So the bottom isn’t part of the circuitry — it’s part of the documentation.</a:t>
            </a:r>
          </a:p>
          <a:p>
            <a:endParaRPr lang="en-US" i="1" dirty="0"/>
          </a:p>
          <a:p>
            <a:r>
              <a:rPr lang="en-US" i="1" dirty="0"/>
              <a:t>(pause: 0.8)</a:t>
            </a:r>
            <a:endParaRPr lang="en-US" dirty="0"/>
          </a:p>
          <a:p>
            <a:endParaRPr lang="en-US" i="1" dirty="0"/>
          </a:p>
          <a:p>
            <a:r>
              <a:rPr lang="en-US" i="1" dirty="0"/>
              <a:t>(voice: Harrison)</a:t>
            </a:r>
            <a:br>
              <a:rPr lang="en-US" dirty="0"/>
            </a:br>
            <a:r>
              <a:rPr lang="en-US" dirty="0"/>
              <a:t>Exactly.</a:t>
            </a:r>
            <a:br>
              <a:rPr lang="en-US" dirty="0"/>
            </a:br>
            <a:r>
              <a:rPr lang="en-US" dirty="0"/>
              <a:t>The electronics are all on top.</a:t>
            </a:r>
            <a:br>
              <a:rPr lang="en-US" dirty="0"/>
            </a:br>
            <a:r>
              <a:rPr lang="en-US" dirty="0"/>
              <a:t>The bottom carries the </a:t>
            </a:r>
            <a:r>
              <a:rPr lang="en-US" b="1" dirty="0"/>
              <a:t>identity</a:t>
            </a:r>
            <a:r>
              <a:rPr lang="en-US" dirty="0"/>
              <a:t>, the </a:t>
            </a:r>
            <a:r>
              <a:rPr lang="en-US" b="1" dirty="0"/>
              <a:t>version</a:t>
            </a:r>
            <a:r>
              <a:rPr lang="en-US" dirty="0"/>
              <a:t>, the </a:t>
            </a:r>
            <a:r>
              <a:rPr lang="en-US" b="1" dirty="0"/>
              <a:t>important notes about power</a:t>
            </a:r>
            <a:r>
              <a:rPr lang="en-US" dirty="0"/>
              <a:t>, and the reminder of what this card connects to.</a:t>
            </a:r>
            <a:br>
              <a:rPr lang="en-US" dirty="0"/>
            </a:br>
            <a:r>
              <a:rPr lang="en-US" dirty="0"/>
              <a:t>It’s the quick-reference information a builder needs when picking up the card later.</a:t>
            </a:r>
          </a:p>
        </p:txBody>
      </p:sp>
      <p:sp>
        <p:nvSpPr>
          <p:cNvPr id="10244" name="Slide Number Placeholder 3">
            <a:extLst>
              <a:ext uri="{FF2B5EF4-FFF2-40B4-BE49-F238E27FC236}">
                <a16:creationId xmlns:a16="http://schemas.microsoft.com/office/drawing/2014/main" id="{78FBF733-65E7-BCD1-7092-8310C621F2CD}"/>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eaLnBrk="0" fontAlgn="base" hangingPunct="0">
              <a:spcBef>
                <a:spcPct val="0"/>
              </a:spcBef>
              <a:spcAft>
                <a:spcPct val="0"/>
              </a:spcAft>
              <a:defRPr>
                <a:solidFill>
                  <a:schemeClr val="tx1"/>
                </a:solidFill>
                <a:latin typeface="Tw Cen MT" panose="020B0602020104020603" pitchFamily="34" charset="0"/>
              </a:defRPr>
            </a:lvl6pPr>
            <a:lvl7pPr marL="2971800" indent="-228600" defTabSz="457200" eaLnBrk="0" fontAlgn="base" hangingPunct="0">
              <a:spcBef>
                <a:spcPct val="0"/>
              </a:spcBef>
              <a:spcAft>
                <a:spcPct val="0"/>
              </a:spcAft>
              <a:defRPr>
                <a:solidFill>
                  <a:schemeClr val="tx1"/>
                </a:solidFill>
                <a:latin typeface="Tw Cen MT" panose="020B0602020104020603" pitchFamily="34" charset="0"/>
              </a:defRPr>
            </a:lvl7pPr>
            <a:lvl8pPr marL="3429000" indent="-228600" defTabSz="457200" eaLnBrk="0" fontAlgn="base" hangingPunct="0">
              <a:spcBef>
                <a:spcPct val="0"/>
              </a:spcBef>
              <a:spcAft>
                <a:spcPct val="0"/>
              </a:spcAft>
              <a:defRPr>
                <a:solidFill>
                  <a:schemeClr val="tx1"/>
                </a:solidFill>
                <a:latin typeface="Tw Cen MT" panose="020B0602020104020603" pitchFamily="34" charset="0"/>
              </a:defRPr>
            </a:lvl8pPr>
            <a:lvl9pPr marL="3886200" indent="-228600" defTabSz="457200" eaLnBrk="0" fontAlgn="base" hangingPunct="0">
              <a:spcBef>
                <a:spcPct val="0"/>
              </a:spcBef>
              <a:spcAft>
                <a:spcPct val="0"/>
              </a:spcAft>
              <a:defRPr>
                <a:solidFill>
                  <a:schemeClr val="tx1"/>
                </a:solidFill>
                <a:latin typeface="Tw Cen MT" panose="020B0602020104020603" pitchFamily="34" charset="0"/>
              </a:defRPr>
            </a:lvl9pPr>
          </a:lstStyle>
          <a:p>
            <a:endParaRPr lang="en-US" altLang="en-US"/>
          </a:p>
        </p:txBody>
      </p:sp>
    </p:spTree>
    <p:extLst>
      <p:ext uri="{BB962C8B-B14F-4D97-AF65-F5344CB8AC3E}">
        <p14:creationId xmlns:p14="http://schemas.microsoft.com/office/powerpoint/2010/main" val="4292508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7" name="Title 1"/>
          <p:cNvSpPr>
            <a:spLocks noGrp="1"/>
          </p:cNvSpPr>
          <p:nvPr>
            <p:ph type="title"/>
          </p:nvPr>
        </p:nvSpPr>
        <p:spPr>
          <a:xfrm>
            <a:off x="1118528" y="178255"/>
            <a:ext cx="7429499" cy="609149"/>
          </a:xfrm>
        </p:spPr>
        <p:txBody>
          <a:bodyPr/>
          <a:lstStyle/>
          <a:p>
            <a:r>
              <a:rPr lang="en-US" dirty="0"/>
              <a:t>Click to edit Master title style</a:t>
            </a:r>
          </a:p>
        </p:txBody>
      </p:sp>
      <p:sp>
        <p:nvSpPr>
          <p:cNvPr id="48" name="Content Placeholder 2"/>
          <p:cNvSpPr>
            <a:spLocks noGrp="1"/>
          </p:cNvSpPr>
          <p:nvPr>
            <p:ph idx="1"/>
          </p:nvPr>
        </p:nvSpPr>
        <p:spPr>
          <a:xfrm>
            <a:off x="856060" y="2249487"/>
            <a:ext cx="7429499" cy="3541714"/>
          </a:xfrm>
        </p:spPr>
        <p:txBody>
          <a:bodyPr/>
          <a:lstStyle>
            <a:lvl1pPr>
              <a:defRPr>
                <a:latin typeface="Arial" panose="020B0604020202020204" pitchFamily="34" charset="0"/>
                <a:cs typeface="Arial" panose="020B0604020202020204" pitchFamily="34" charset="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3">
            <a:extLst>
              <a:ext uri="{FF2B5EF4-FFF2-40B4-BE49-F238E27FC236}">
                <a16:creationId xmlns:a16="http://schemas.microsoft.com/office/drawing/2014/main" id="{0CB224E4-1ADC-DB06-14F3-9E7DFA116D6A}"/>
              </a:ext>
            </a:extLst>
          </p:cNvPr>
          <p:cNvSpPr>
            <a:spLocks noGrp="1"/>
          </p:cNvSpPr>
          <p:nvPr>
            <p:ph type="dt" sz="half" idx="10"/>
          </p:nvPr>
        </p:nvSpPr>
        <p:spPr>
          <a:xfrm>
            <a:off x="5592763" y="6492875"/>
            <a:ext cx="2057400" cy="365125"/>
          </a:xfrm>
        </p:spPr>
        <p:txBody>
          <a:bodyPr/>
          <a:lstStyle>
            <a:lvl1pPr>
              <a:defRPr/>
            </a:lvl1pPr>
          </a:lstStyle>
          <a:p>
            <a:pPr>
              <a:defRPr/>
            </a:pPr>
            <a:fld id="{DE68F8E5-BEF7-4DB6-A5C0-0272D4240B33}" type="datetime1">
              <a:rPr lang="en-US"/>
              <a:pPr>
                <a:defRPr/>
              </a:pPr>
              <a:t>11/23/2025</a:t>
            </a:fld>
            <a:endParaRPr lang="en-US"/>
          </a:p>
        </p:txBody>
      </p:sp>
      <p:sp>
        <p:nvSpPr>
          <p:cNvPr id="3" name="Footer Placeholder 4">
            <a:extLst>
              <a:ext uri="{FF2B5EF4-FFF2-40B4-BE49-F238E27FC236}">
                <a16:creationId xmlns:a16="http://schemas.microsoft.com/office/drawing/2014/main" id="{BD4E6653-D464-BDF8-209A-399FED25D9F1}"/>
              </a:ext>
            </a:extLst>
          </p:cNvPr>
          <p:cNvSpPr>
            <a:spLocks noGrp="1"/>
          </p:cNvSpPr>
          <p:nvPr>
            <p:ph type="ftr" sz="quarter" idx="11"/>
          </p:nvPr>
        </p:nvSpPr>
        <p:spPr>
          <a:xfrm>
            <a:off x="855663" y="6492875"/>
            <a:ext cx="4679950" cy="365125"/>
          </a:xfrm>
        </p:spPr>
        <p:txBody>
          <a:bodyPr/>
          <a:lstStyle>
            <a:lvl1pPr>
              <a:defRPr/>
            </a:lvl1pPr>
          </a:lstStyle>
          <a:p>
            <a:pPr>
              <a:defRPr/>
            </a:pPr>
            <a:r>
              <a:rPr lang="en-US"/>
              <a:t>LCC Fusion Project - © 2025 Pat Fleming</a:t>
            </a:r>
          </a:p>
        </p:txBody>
      </p:sp>
      <p:sp>
        <p:nvSpPr>
          <p:cNvPr id="4" name="Slide Number Placeholder 5">
            <a:extLst>
              <a:ext uri="{FF2B5EF4-FFF2-40B4-BE49-F238E27FC236}">
                <a16:creationId xmlns:a16="http://schemas.microsoft.com/office/drawing/2014/main" id="{D74D625B-F549-D7B9-5AF1-B2C5217FB50B}"/>
              </a:ext>
            </a:extLst>
          </p:cNvPr>
          <p:cNvSpPr>
            <a:spLocks noGrp="1"/>
          </p:cNvSpPr>
          <p:nvPr>
            <p:ph type="sldNum" sz="quarter" idx="12"/>
          </p:nvPr>
        </p:nvSpPr>
        <p:spPr>
          <a:xfrm>
            <a:off x="7707313" y="6467475"/>
            <a:ext cx="577850" cy="365125"/>
          </a:xfrm>
        </p:spPr>
        <p:txBody>
          <a:bodyPr/>
          <a:lstStyle>
            <a:lvl1pPr>
              <a:defRPr/>
            </a:lvl1pPr>
          </a:lstStyle>
          <a:p>
            <a:pPr>
              <a:defRPr/>
            </a:pPr>
            <a:fld id="{6567EA89-FDBA-43DA-BF5C-044A4476016F}" type="slidenum">
              <a:rPr lang="en-US"/>
              <a:pPr>
                <a:defRPr/>
              </a:pPr>
              <a:t>‹#›</a:t>
            </a:fld>
            <a:endParaRPr lang="en-US"/>
          </a:p>
        </p:txBody>
      </p:sp>
    </p:spTree>
    <p:extLst>
      <p:ext uri="{BB962C8B-B14F-4D97-AF65-F5344CB8AC3E}">
        <p14:creationId xmlns:p14="http://schemas.microsoft.com/office/powerpoint/2010/main" val="3855450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6058" y="1419227"/>
            <a:ext cx="7429500" cy="2852737"/>
          </a:xfrm>
        </p:spPr>
        <p:txBody>
          <a:bodyPr anchor="b"/>
          <a:lstStyle>
            <a:lvl1pPr>
              <a:defRPr sz="3600"/>
            </a:lvl1pPr>
          </a:lstStyle>
          <a:p>
            <a:r>
              <a:rPr lang="en-US" dirty="0"/>
              <a:t>Click to edit Master title style</a:t>
            </a:r>
          </a:p>
        </p:txBody>
      </p:sp>
      <p:sp>
        <p:nvSpPr>
          <p:cNvPr id="3" name="Text Placeholder 2"/>
          <p:cNvSpPr>
            <a:spLocks noGrp="1"/>
          </p:cNvSpPr>
          <p:nvPr>
            <p:ph type="body" idx="1"/>
          </p:nvPr>
        </p:nvSpPr>
        <p:spPr>
          <a:xfrm>
            <a:off x="856058" y="4424362"/>
            <a:ext cx="74295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663DC6-FF8B-0F68-029F-CED32D4CB237}"/>
              </a:ext>
            </a:extLst>
          </p:cNvPr>
          <p:cNvSpPr>
            <a:spLocks noGrp="1"/>
          </p:cNvSpPr>
          <p:nvPr>
            <p:ph type="dt" sz="half" idx="10"/>
          </p:nvPr>
        </p:nvSpPr>
        <p:spPr/>
        <p:txBody>
          <a:bodyPr/>
          <a:lstStyle>
            <a:lvl1pPr>
              <a:defRPr/>
            </a:lvl1pPr>
          </a:lstStyle>
          <a:p>
            <a:pPr>
              <a:defRPr/>
            </a:pPr>
            <a:fld id="{B738D054-9AB9-45B1-9865-D111BF71AAC3}" type="datetime1">
              <a:rPr lang="en-US"/>
              <a:pPr>
                <a:defRPr/>
              </a:pPr>
              <a:t>11/23/2025</a:t>
            </a:fld>
            <a:endParaRPr lang="en-US"/>
          </a:p>
        </p:txBody>
      </p:sp>
      <p:sp>
        <p:nvSpPr>
          <p:cNvPr id="5" name="Footer Placeholder 4">
            <a:extLst>
              <a:ext uri="{FF2B5EF4-FFF2-40B4-BE49-F238E27FC236}">
                <a16:creationId xmlns:a16="http://schemas.microsoft.com/office/drawing/2014/main" id="{435167D5-9D8C-9A66-AB20-D24AAC59216B}"/>
              </a:ext>
            </a:extLst>
          </p:cNvPr>
          <p:cNvSpPr>
            <a:spLocks noGrp="1"/>
          </p:cNvSpPr>
          <p:nvPr>
            <p:ph type="ftr" sz="quarter" idx="11"/>
          </p:nvPr>
        </p:nvSpPr>
        <p:spPr/>
        <p:txBody>
          <a:bodyPr/>
          <a:lstStyle>
            <a:lvl1pPr>
              <a:defRPr/>
            </a:lvl1p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2E3F5743-738A-3B69-356E-7B11B2C32992}"/>
              </a:ext>
            </a:extLst>
          </p:cNvPr>
          <p:cNvSpPr>
            <a:spLocks noGrp="1"/>
          </p:cNvSpPr>
          <p:nvPr>
            <p:ph type="sldNum" sz="quarter" idx="12"/>
          </p:nvPr>
        </p:nvSpPr>
        <p:spPr/>
        <p:txBody>
          <a:bodyPr/>
          <a:lstStyle>
            <a:lvl1pPr>
              <a:defRPr/>
            </a:lvl1pPr>
          </a:lstStyle>
          <a:p>
            <a:pPr>
              <a:defRPr/>
            </a:pPr>
            <a:fld id="{C5257F4B-0CAE-41BF-8188-F3F4105B3043}" type="slidenum">
              <a:rPr lang="en-US"/>
              <a:pPr>
                <a:defRPr/>
              </a:pPr>
              <a:t>‹#›</a:t>
            </a:fld>
            <a:endParaRPr lang="en-US"/>
          </a:p>
        </p:txBody>
      </p:sp>
    </p:spTree>
    <p:extLst>
      <p:ext uri="{BB962C8B-B14F-4D97-AF65-F5344CB8AC3E}">
        <p14:creationId xmlns:p14="http://schemas.microsoft.com/office/powerpoint/2010/main" val="569285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EED66DC5-B063-8020-9617-3C0C1DC93339}"/>
              </a:ext>
            </a:extLst>
          </p:cNvPr>
          <p:cNvSpPr>
            <a:spLocks noGrp="1"/>
          </p:cNvSpPr>
          <p:nvPr>
            <p:ph type="dt" sz="half" idx="10"/>
          </p:nvPr>
        </p:nvSpPr>
        <p:spPr>
          <a:xfrm>
            <a:off x="5592763" y="6442075"/>
            <a:ext cx="2057400" cy="365125"/>
          </a:xfrm>
        </p:spPr>
        <p:txBody>
          <a:bodyPr/>
          <a:lstStyle>
            <a:lvl1pPr>
              <a:defRPr/>
            </a:lvl1pPr>
          </a:lstStyle>
          <a:p>
            <a:pPr>
              <a:defRPr/>
            </a:pPr>
            <a:fld id="{79FF6077-BB3C-4208-8073-53C68ACFB955}" type="datetime1">
              <a:rPr lang="en-US"/>
              <a:pPr>
                <a:defRPr/>
              </a:pPr>
              <a:t>11/23/2025</a:t>
            </a:fld>
            <a:endParaRPr lang="en-US"/>
          </a:p>
        </p:txBody>
      </p:sp>
      <p:sp>
        <p:nvSpPr>
          <p:cNvPr id="4" name="Footer Placeholder 3">
            <a:extLst>
              <a:ext uri="{FF2B5EF4-FFF2-40B4-BE49-F238E27FC236}">
                <a16:creationId xmlns:a16="http://schemas.microsoft.com/office/drawing/2014/main" id="{BACE2B12-A9EA-B48D-417F-C183185F5F1C}"/>
              </a:ext>
            </a:extLst>
          </p:cNvPr>
          <p:cNvSpPr>
            <a:spLocks noGrp="1"/>
          </p:cNvSpPr>
          <p:nvPr>
            <p:ph type="ftr" sz="quarter" idx="11"/>
          </p:nvPr>
        </p:nvSpPr>
        <p:spPr>
          <a:xfrm>
            <a:off x="855663" y="6442075"/>
            <a:ext cx="4679950" cy="365125"/>
          </a:xfrm>
        </p:spPr>
        <p:txBody>
          <a:bodyPr/>
          <a:lstStyle>
            <a:lvl1pPr>
              <a:defRPr/>
            </a:lvl1pPr>
          </a:lstStyle>
          <a:p>
            <a:pPr>
              <a:defRPr/>
            </a:pPr>
            <a:r>
              <a:rPr lang="en-US"/>
              <a:t>LCC Fusion Project - © 2025 Pat Fleming</a:t>
            </a:r>
          </a:p>
        </p:txBody>
      </p:sp>
      <p:sp>
        <p:nvSpPr>
          <p:cNvPr id="5" name="Slide Number Placeholder 4">
            <a:extLst>
              <a:ext uri="{FF2B5EF4-FFF2-40B4-BE49-F238E27FC236}">
                <a16:creationId xmlns:a16="http://schemas.microsoft.com/office/drawing/2014/main" id="{E4ACBB3E-B43B-8C0D-1A73-96ED155C8423}"/>
              </a:ext>
            </a:extLst>
          </p:cNvPr>
          <p:cNvSpPr>
            <a:spLocks noGrp="1"/>
          </p:cNvSpPr>
          <p:nvPr>
            <p:ph type="sldNum" sz="quarter" idx="12"/>
          </p:nvPr>
        </p:nvSpPr>
        <p:spPr>
          <a:xfrm>
            <a:off x="7707313" y="6442075"/>
            <a:ext cx="577850" cy="365125"/>
          </a:xfrm>
        </p:spPr>
        <p:txBody>
          <a:bodyPr/>
          <a:lstStyle>
            <a:lvl1pPr>
              <a:defRPr/>
            </a:lvl1pPr>
          </a:lstStyle>
          <a:p>
            <a:pPr>
              <a:defRPr/>
            </a:pPr>
            <a:fld id="{203A9021-A4F6-4F5A-8E61-4653C75252B4}" type="slidenum">
              <a:rPr lang="en-US"/>
              <a:pPr>
                <a:defRPr/>
              </a:pPr>
              <a:t>‹#›</a:t>
            </a:fld>
            <a:endParaRPr lang="en-US"/>
          </a:p>
        </p:txBody>
      </p:sp>
    </p:spTree>
    <p:extLst>
      <p:ext uri="{BB962C8B-B14F-4D97-AF65-F5344CB8AC3E}">
        <p14:creationId xmlns:p14="http://schemas.microsoft.com/office/powerpoint/2010/main" val="5202675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a:extLst>
              <a:ext uri="{FF2B5EF4-FFF2-40B4-BE49-F238E27FC236}">
                <a16:creationId xmlns:a16="http://schemas.microsoft.com/office/drawing/2014/main" id="{F63E24B3-3F4A-EE42-44AC-5214957D9670}"/>
              </a:ext>
            </a:extLst>
          </p:cNvPr>
          <p:cNvPicPr>
            <a:picLocks noChangeAspect="1" noChangeArrowheads="1"/>
          </p:cNvPicPr>
          <p:nvPr/>
        </p:nvPicPr>
        <p:blipFill>
          <a:blip r:embed="rId6">
            <a:alphaModFix amt="30000"/>
            <a:duotone>
              <a:schemeClr val="bg2">
                <a:shade val="45000"/>
                <a:satMod val="135000"/>
              </a:schemeClr>
              <a:prstClr val="white"/>
            </a:duotone>
          </a:blip>
          <a:srcRect/>
          <a:stretch>
            <a:fillRect/>
          </a:stretch>
        </p:blipFill>
        <p:spPr bwMode="auto">
          <a:xfrm>
            <a:off x="1" y="-1"/>
            <a:ext cx="9144002" cy="6858001"/>
          </a:xfrm>
          <a:prstGeom prst="rect">
            <a:avLst/>
          </a:prstGeom>
          <a:noFill/>
        </p:spPr>
      </p:pic>
      <p:grpSp>
        <p:nvGrpSpPr>
          <p:cNvPr id="1027" name="Group 7">
            <a:extLst>
              <a:ext uri="{FF2B5EF4-FFF2-40B4-BE49-F238E27FC236}">
                <a16:creationId xmlns:a16="http://schemas.microsoft.com/office/drawing/2014/main" id="{D8E9634F-B111-9838-BEAA-D19D261F5E18}"/>
              </a:ext>
            </a:extLst>
          </p:cNvPr>
          <p:cNvGrpSpPr>
            <a:grpSpLocks/>
          </p:cNvGrpSpPr>
          <p:nvPr/>
        </p:nvGrpSpPr>
        <p:grpSpPr bwMode="auto">
          <a:xfrm>
            <a:off x="-14288" y="0"/>
            <a:ext cx="9042401" cy="6858000"/>
            <a:chOff x="-14288" y="0"/>
            <a:chExt cx="9041774" cy="6858001"/>
          </a:xfrm>
        </p:grpSpPr>
        <p:grpSp>
          <p:nvGrpSpPr>
            <p:cNvPr id="9" name="Group 8">
              <a:extLst>
                <a:ext uri="{FF2B5EF4-FFF2-40B4-BE49-F238E27FC236}">
                  <a16:creationId xmlns:a16="http://schemas.microsoft.com/office/drawing/2014/main" id="{D644103C-E93C-AD0A-B220-3E437A3467D5}"/>
                </a:ext>
              </a:extLst>
            </p:cNvPr>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a:extLst>
                  <a:ext uri="{FF2B5EF4-FFF2-40B4-BE49-F238E27FC236}">
                    <a16:creationId xmlns:a16="http://schemas.microsoft.com/office/drawing/2014/main" id="{32940177-CD22-BA0C-96B0-FCF9B323C654}"/>
                  </a:ext>
                </a:extLst>
              </p:cNvPr>
              <p:cNvSpPr>
                <a:spLocks noChangeArrowheads="1"/>
              </p:cNvSpPr>
              <p:nvPr/>
            </p:nvSpPr>
            <p:spPr bwMode="auto">
              <a:xfrm>
                <a:off x="114300" y="4763"/>
                <a:ext cx="23813" cy="2181225"/>
              </a:xfrm>
              <a:prstGeom prst="rect">
                <a:avLst/>
              </a:prstGeom>
              <a:grpFill/>
              <a:ln>
                <a:noFill/>
              </a:ln>
            </p:spPr>
          </p:sp>
          <p:sp>
            <p:nvSpPr>
              <p:cNvPr id="22" name="Freeform 6">
                <a:extLst>
                  <a:ext uri="{FF2B5EF4-FFF2-40B4-BE49-F238E27FC236}">
                    <a16:creationId xmlns:a16="http://schemas.microsoft.com/office/drawing/2014/main" id="{90C9882F-25D1-7968-2063-249997C168A0}"/>
                  </a:ext>
                </a:extLst>
              </p:cNvPr>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p:spPr>
          </p:sp>
          <p:sp>
            <p:nvSpPr>
              <p:cNvPr id="23" name="Freeform 7">
                <a:extLst>
                  <a:ext uri="{FF2B5EF4-FFF2-40B4-BE49-F238E27FC236}">
                    <a16:creationId xmlns:a16="http://schemas.microsoft.com/office/drawing/2014/main" id="{042FF512-3F3C-CFC3-8384-A88AE2A2DCD4}"/>
                  </a:ext>
                </a:extLst>
              </p:cNvPr>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p:spPr>
          </p:sp>
          <p:sp>
            <p:nvSpPr>
              <p:cNvPr id="24" name="Freeform 8">
                <a:extLst>
                  <a:ext uri="{FF2B5EF4-FFF2-40B4-BE49-F238E27FC236}">
                    <a16:creationId xmlns:a16="http://schemas.microsoft.com/office/drawing/2014/main" id="{737CDD16-1488-E9BC-9BF3-B4540BCA3A45}"/>
                  </a:ext>
                </a:extLst>
              </p:cNvPr>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p:spPr>
          </p:sp>
          <p:sp>
            <p:nvSpPr>
              <p:cNvPr id="25" name="Freeform 9">
                <a:extLst>
                  <a:ext uri="{FF2B5EF4-FFF2-40B4-BE49-F238E27FC236}">
                    <a16:creationId xmlns:a16="http://schemas.microsoft.com/office/drawing/2014/main" id="{AC88D035-F0CB-A95C-08DC-7ABE2928864A}"/>
                  </a:ext>
                </a:extLst>
              </p:cNvPr>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p:spPr>
          </p:sp>
          <p:sp>
            <p:nvSpPr>
              <p:cNvPr id="26" name="Freeform 10">
                <a:extLst>
                  <a:ext uri="{FF2B5EF4-FFF2-40B4-BE49-F238E27FC236}">
                    <a16:creationId xmlns:a16="http://schemas.microsoft.com/office/drawing/2014/main" id="{78B303CB-DF63-0A70-87F6-4E2DAEEABBA1}"/>
                  </a:ext>
                </a:extLst>
              </p:cNvPr>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p:spPr>
          </p:sp>
          <p:sp>
            <p:nvSpPr>
              <p:cNvPr id="27" name="Freeform 11">
                <a:extLst>
                  <a:ext uri="{FF2B5EF4-FFF2-40B4-BE49-F238E27FC236}">
                    <a16:creationId xmlns:a16="http://schemas.microsoft.com/office/drawing/2014/main" id="{94513A97-ADB8-5D6D-C027-B11761BC25C6}"/>
                  </a:ext>
                </a:extLst>
              </p:cNvPr>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p:spPr>
          </p:sp>
          <p:sp>
            <p:nvSpPr>
              <p:cNvPr id="28" name="Freeform 12">
                <a:extLst>
                  <a:ext uri="{FF2B5EF4-FFF2-40B4-BE49-F238E27FC236}">
                    <a16:creationId xmlns:a16="http://schemas.microsoft.com/office/drawing/2014/main" id="{C38B4736-3469-15B7-184F-87E4E71390FB}"/>
                  </a:ext>
                </a:extLst>
              </p:cNvPr>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p:spPr>
          </p:sp>
          <p:sp>
            <p:nvSpPr>
              <p:cNvPr id="29" name="Freeform 13">
                <a:extLst>
                  <a:ext uri="{FF2B5EF4-FFF2-40B4-BE49-F238E27FC236}">
                    <a16:creationId xmlns:a16="http://schemas.microsoft.com/office/drawing/2014/main" id="{C502FBB8-B580-C94F-678F-DA6E3F294AAF}"/>
                  </a:ext>
                </a:extLst>
              </p:cNvPr>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p:spPr>
          </p:sp>
          <p:sp>
            <p:nvSpPr>
              <p:cNvPr id="30" name="Freeform 14">
                <a:extLst>
                  <a:ext uri="{FF2B5EF4-FFF2-40B4-BE49-F238E27FC236}">
                    <a16:creationId xmlns:a16="http://schemas.microsoft.com/office/drawing/2014/main" id="{8CEDD6BA-3321-5E2B-6A34-7B857CD0E906}"/>
                  </a:ext>
                </a:extLst>
              </p:cNvPr>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p:spPr>
          </p:sp>
          <p:sp>
            <p:nvSpPr>
              <p:cNvPr id="31" name="Freeform 15">
                <a:extLst>
                  <a:ext uri="{FF2B5EF4-FFF2-40B4-BE49-F238E27FC236}">
                    <a16:creationId xmlns:a16="http://schemas.microsoft.com/office/drawing/2014/main" id="{1A573A9A-72FB-1946-55C1-81B2133F4650}"/>
                  </a:ext>
                </a:extLst>
              </p:cNvPr>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p:spPr>
          </p:sp>
          <p:sp>
            <p:nvSpPr>
              <p:cNvPr id="32" name="Line 16">
                <a:extLst>
                  <a:ext uri="{FF2B5EF4-FFF2-40B4-BE49-F238E27FC236}">
                    <a16:creationId xmlns:a16="http://schemas.microsoft.com/office/drawing/2014/main" id="{A04348B7-A931-6850-1FB6-6F60E510BFC7}"/>
                  </a:ext>
                </a:extLst>
              </p:cNvPr>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a:extLst>
                  <a:ext uri="{FF2B5EF4-FFF2-40B4-BE49-F238E27FC236}">
                    <a16:creationId xmlns:a16="http://schemas.microsoft.com/office/drawing/2014/main" id="{30F8AD17-A518-9690-C1A3-8A1606566C33}"/>
                  </a:ext>
                </a:extLst>
              </p:cNvPr>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p:spPr>
          </p:sp>
          <p:sp>
            <p:nvSpPr>
              <p:cNvPr id="34" name="Freeform 18">
                <a:extLst>
                  <a:ext uri="{FF2B5EF4-FFF2-40B4-BE49-F238E27FC236}">
                    <a16:creationId xmlns:a16="http://schemas.microsoft.com/office/drawing/2014/main" id="{BDE577F3-8BEC-A98D-6051-04E95C08A3F5}"/>
                  </a:ext>
                </a:extLst>
              </p:cNvPr>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p:spPr>
          </p:sp>
          <p:sp>
            <p:nvSpPr>
              <p:cNvPr id="35" name="Freeform 19">
                <a:extLst>
                  <a:ext uri="{FF2B5EF4-FFF2-40B4-BE49-F238E27FC236}">
                    <a16:creationId xmlns:a16="http://schemas.microsoft.com/office/drawing/2014/main" id="{808CF04E-F516-0A33-AF0C-BE8066F6F51B}"/>
                  </a:ext>
                </a:extLst>
              </p:cNvPr>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p:spPr>
          </p:sp>
          <p:sp>
            <p:nvSpPr>
              <p:cNvPr id="36" name="Freeform 20">
                <a:extLst>
                  <a:ext uri="{FF2B5EF4-FFF2-40B4-BE49-F238E27FC236}">
                    <a16:creationId xmlns:a16="http://schemas.microsoft.com/office/drawing/2014/main" id="{5B1693D6-DFDC-0EF9-6A11-C54E5FAA1F87}"/>
                  </a:ext>
                </a:extLst>
              </p:cNvPr>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p:spPr>
          </p:sp>
          <p:sp>
            <p:nvSpPr>
              <p:cNvPr id="37" name="Rectangle 21">
                <a:extLst>
                  <a:ext uri="{FF2B5EF4-FFF2-40B4-BE49-F238E27FC236}">
                    <a16:creationId xmlns:a16="http://schemas.microsoft.com/office/drawing/2014/main" id="{3DBF22A7-8E1C-A309-22C7-D1A9A34512E0}"/>
                  </a:ext>
                </a:extLst>
              </p:cNvPr>
              <p:cNvSpPr>
                <a:spLocks noChangeArrowheads="1"/>
              </p:cNvSpPr>
              <p:nvPr/>
            </p:nvSpPr>
            <p:spPr bwMode="auto">
              <a:xfrm>
                <a:off x="133350" y="4662488"/>
                <a:ext cx="23813" cy="2181225"/>
              </a:xfrm>
              <a:prstGeom prst="rect">
                <a:avLst/>
              </a:prstGeom>
              <a:grpFill/>
              <a:ln>
                <a:noFill/>
              </a:ln>
            </p:spPr>
          </p:sp>
          <p:sp>
            <p:nvSpPr>
              <p:cNvPr id="38" name="Freeform 22">
                <a:extLst>
                  <a:ext uri="{FF2B5EF4-FFF2-40B4-BE49-F238E27FC236}">
                    <a16:creationId xmlns:a16="http://schemas.microsoft.com/office/drawing/2014/main" id="{4989AAE8-63C3-A4FA-BFE7-D684CB194935}"/>
                  </a:ext>
                </a:extLst>
              </p:cNvPr>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p:spPr>
          </p:sp>
          <p:sp>
            <p:nvSpPr>
              <p:cNvPr id="39" name="Freeform 23">
                <a:extLst>
                  <a:ext uri="{FF2B5EF4-FFF2-40B4-BE49-F238E27FC236}">
                    <a16:creationId xmlns:a16="http://schemas.microsoft.com/office/drawing/2014/main" id="{9FC1CAFA-D480-483D-6149-8E788673C0F1}"/>
                  </a:ext>
                </a:extLst>
              </p:cNvPr>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p:spPr>
          </p:sp>
          <p:sp>
            <p:nvSpPr>
              <p:cNvPr id="40" name="Freeform 24">
                <a:extLst>
                  <a:ext uri="{FF2B5EF4-FFF2-40B4-BE49-F238E27FC236}">
                    <a16:creationId xmlns:a16="http://schemas.microsoft.com/office/drawing/2014/main" id="{ED253E17-453A-4DBA-ED1B-299DFDA2360C}"/>
                  </a:ext>
                </a:extLst>
              </p:cNvPr>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p:spPr>
          </p:sp>
          <p:sp>
            <p:nvSpPr>
              <p:cNvPr id="41" name="Freeform 25">
                <a:extLst>
                  <a:ext uri="{FF2B5EF4-FFF2-40B4-BE49-F238E27FC236}">
                    <a16:creationId xmlns:a16="http://schemas.microsoft.com/office/drawing/2014/main" id="{8CFE9D7F-070C-60F1-424E-79162235CFBE}"/>
                  </a:ext>
                </a:extLst>
              </p:cNvPr>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p:spPr>
          </p:sp>
          <p:sp>
            <p:nvSpPr>
              <p:cNvPr id="42" name="Freeform 26">
                <a:extLst>
                  <a:ext uri="{FF2B5EF4-FFF2-40B4-BE49-F238E27FC236}">
                    <a16:creationId xmlns:a16="http://schemas.microsoft.com/office/drawing/2014/main" id="{4730EF57-6523-EF93-6A8D-70969AC13EEC}"/>
                  </a:ext>
                </a:extLst>
              </p:cNvPr>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p:spPr>
          </p:sp>
          <p:sp>
            <p:nvSpPr>
              <p:cNvPr id="43" name="Freeform 27">
                <a:extLst>
                  <a:ext uri="{FF2B5EF4-FFF2-40B4-BE49-F238E27FC236}">
                    <a16:creationId xmlns:a16="http://schemas.microsoft.com/office/drawing/2014/main" id="{6B6C94D7-9BFC-0B1D-3AEA-C7A388E46045}"/>
                  </a:ext>
                </a:extLst>
              </p:cNvPr>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p:spPr>
          </p:sp>
          <p:sp>
            <p:nvSpPr>
              <p:cNvPr id="44" name="Freeform 28">
                <a:extLst>
                  <a:ext uri="{FF2B5EF4-FFF2-40B4-BE49-F238E27FC236}">
                    <a16:creationId xmlns:a16="http://schemas.microsoft.com/office/drawing/2014/main" id="{71015BB9-EAA3-AB1B-E531-4111CE985D10}"/>
                  </a:ext>
                </a:extLst>
              </p:cNvPr>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p:spPr>
          </p:sp>
          <p:sp>
            <p:nvSpPr>
              <p:cNvPr id="45" name="Freeform 29">
                <a:extLst>
                  <a:ext uri="{FF2B5EF4-FFF2-40B4-BE49-F238E27FC236}">
                    <a16:creationId xmlns:a16="http://schemas.microsoft.com/office/drawing/2014/main" id="{867DDE27-DEF2-3C97-8E7D-8EAB04FE59E3}"/>
                  </a:ext>
                </a:extLst>
              </p:cNvPr>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p:spPr>
          </p:sp>
          <p:sp>
            <p:nvSpPr>
              <p:cNvPr id="46" name="Freeform 30">
                <a:extLst>
                  <a:ext uri="{FF2B5EF4-FFF2-40B4-BE49-F238E27FC236}">
                    <a16:creationId xmlns:a16="http://schemas.microsoft.com/office/drawing/2014/main" id="{FFCEF288-711F-0DDC-8F97-D51C13BE0AF7}"/>
                  </a:ext>
                </a:extLst>
              </p:cNvPr>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p:spPr>
          </p:sp>
          <p:sp>
            <p:nvSpPr>
              <p:cNvPr id="47" name="Freeform 31">
                <a:extLst>
                  <a:ext uri="{FF2B5EF4-FFF2-40B4-BE49-F238E27FC236}">
                    <a16:creationId xmlns:a16="http://schemas.microsoft.com/office/drawing/2014/main" id="{8F48B689-5F13-9AEF-CAAB-6E029E47C4B5}"/>
                  </a:ext>
                </a:extLst>
              </p:cNvPr>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p:spPr>
          </p:sp>
        </p:grpSp>
        <p:grpSp>
          <p:nvGrpSpPr>
            <p:cNvPr id="10" name="Group 9">
              <a:extLst>
                <a:ext uri="{FF2B5EF4-FFF2-40B4-BE49-F238E27FC236}">
                  <a16:creationId xmlns:a16="http://schemas.microsoft.com/office/drawing/2014/main" id="{D3B0923A-3F15-3A26-4207-61C1D3BC5717}"/>
                </a:ext>
              </a:extLst>
            </p:cNvPr>
            <p:cNvGrpSpPr/>
            <p:nvPr/>
          </p:nvGrpSpPr>
          <p:grpSpPr>
            <a:xfrm>
              <a:off x="8352798"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a:extLst>
                  <a:ext uri="{FF2B5EF4-FFF2-40B4-BE49-F238E27FC236}">
                    <a16:creationId xmlns:a16="http://schemas.microsoft.com/office/drawing/2014/main" id="{37CB03CE-DC10-1326-FF03-E4286F3F7FC9}"/>
                  </a:ext>
                </a:extLst>
              </p:cNvPr>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p:spPr>
          </p:sp>
          <p:sp>
            <p:nvSpPr>
              <p:cNvPr id="12" name="Freeform 33">
                <a:extLst>
                  <a:ext uri="{FF2B5EF4-FFF2-40B4-BE49-F238E27FC236}">
                    <a16:creationId xmlns:a16="http://schemas.microsoft.com/office/drawing/2014/main" id="{81A8C847-E86F-040B-E22B-64F62D7898ED}"/>
                  </a:ext>
                </a:extLst>
              </p:cNvPr>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p:spPr>
          </p:sp>
          <p:sp>
            <p:nvSpPr>
              <p:cNvPr id="13" name="Freeform 34">
                <a:extLst>
                  <a:ext uri="{FF2B5EF4-FFF2-40B4-BE49-F238E27FC236}">
                    <a16:creationId xmlns:a16="http://schemas.microsoft.com/office/drawing/2014/main" id="{D0567AC1-E901-41CE-6DB4-0F5F24179F10}"/>
                  </a:ext>
                </a:extLst>
              </p:cNvPr>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p:spPr>
          </p:sp>
          <p:sp>
            <p:nvSpPr>
              <p:cNvPr id="14" name="Freeform 35">
                <a:extLst>
                  <a:ext uri="{FF2B5EF4-FFF2-40B4-BE49-F238E27FC236}">
                    <a16:creationId xmlns:a16="http://schemas.microsoft.com/office/drawing/2014/main" id="{F0A8C81D-7F81-1267-9E0F-22E39B99450C}"/>
                  </a:ext>
                </a:extLst>
              </p:cNvPr>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p:spPr>
          </p:sp>
          <p:sp>
            <p:nvSpPr>
              <p:cNvPr id="15" name="Freeform 36">
                <a:extLst>
                  <a:ext uri="{FF2B5EF4-FFF2-40B4-BE49-F238E27FC236}">
                    <a16:creationId xmlns:a16="http://schemas.microsoft.com/office/drawing/2014/main" id="{1D4107E1-DA61-8B95-60BB-BC40D823E244}"/>
                  </a:ext>
                </a:extLst>
              </p:cNvPr>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p:spPr>
          </p:sp>
          <p:sp>
            <p:nvSpPr>
              <p:cNvPr id="16" name="Freeform 37">
                <a:extLst>
                  <a:ext uri="{FF2B5EF4-FFF2-40B4-BE49-F238E27FC236}">
                    <a16:creationId xmlns:a16="http://schemas.microsoft.com/office/drawing/2014/main" id="{5B3E2D23-7414-B202-25AB-8B5CB94E1235}"/>
                  </a:ext>
                </a:extLst>
              </p:cNvPr>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p:spPr>
          </p:sp>
          <p:sp>
            <p:nvSpPr>
              <p:cNvPr id="17" name="Freeform 38">
                <a:extLst>
                  <a:ext uri="{FF2B5EF4-FFF2-40B4-BE49-F238E27FC236}">
                    <a16:creationId xmlns:a16="http://schemas.microsoft.com/office/drawing/2014/main" id="{AF9A5664-2E40-6BF3-4162-F564F4AFEFF4}"/>
                  </a:ext>
                </a:extLst>
              </p:cNvPr>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p:spPr>
          </p:sp>
          <p:sp>
            <p:nvSpPr>
              <p:cNvPr id="18" name="Freeform 39">
                <a:extLst>
                  <a:ext uri="{FF2B5EF4-FFF2-40B4-BE49-F238E27FC236}">
                    <a16:creationId xmlns:a16="http://schemas.microsoft.com/office/drawing/2014/main" id="{7FAF04B0-ED54-DECB-D6A4-59356805E0A5}"/>
                  </a:ext>
                </a:extLst>
              </p:cNvPr>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p:spPr>
          </p:sp>
          <p:sp>
            <p:nvSpPr>
              <p:cNvPr id="19" name="Freeform 40">
                <a:extLst>
                  <a:ext uri="{FF2B5EF4-FFF2-40B4-BE49-F238E27FC236}">
                    <a16:creationId xmlns:a16="http://schemas.microsoft.com/office/drawing/2014/main" id="{BADAA6A1-0332-4CC6-5283-1B1AAEEE1579}"/>
                  </a:ext>
                </a:extLst>
              </p:cNvPr>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p:spPr>
          </p:sp>
          <p:sp>
            <p:nvSpPr>
              <p:cNvPr id="20" name="Rectangle 41">
                <a:extLst>
                  <a:ext uri="{FF2B5EF4-FFF2-40B4-BE49-F238E27FC236}">
                    <a16:creationId xmlns:a16="http://schemas.microsoft.com/office/drawing/2014/main" id="{04959BB0-61FD-C3DA-7DBB-21779CC2E421}"/>
                  </a:ext>
                </a:extLst>
              </p:cNvPr>
              <p:cNvSpPr>
                <a:spLocks noChangeArrowheads="1"/>
              </p:cNvSpPr>
              <p:nvPr/>
            </p:nvSpPr>
            <p:spPr bwMode="auto">
              <a:xfrm>
                <a:off x="11939587" y="6596063"/>
                <a:ext cx="23813" cy="252413"/>
              </a:xfrm>
              <a:prstGeom prst="rect">
                <a:avLst/>
              </a:prstGeom>
              <a:grpFill/>
              <a:ln>
                <a:noFill/>
              </a:ln>
            </p:spPr>
          </p:sp>
        </p:grpSp>
      </p:grpSp>
      <p:sp>
        <p:nvSpPr>
          <p:cNvPr id="2" name="Title Placeholder 1">
            <a:extLst>
              <a:ext uri="{FF2B5EF4-FFF2-40B4-BE49-F238E27FC236}">
                <a16:creationId xmlns:a16="http://schemas.microsoft.com/office/drawing/2014/main" id="{0D43CE32-B5E4-C09E-F832-048C8D29478B}"/>
              </a:ext>
            </a:extLst>
          </p:cNvPr>
          <p:cNvSpPr>
            <a:spLocks noGrp="1"/>
          </p:cNvSpPr>
          <p:nvPr>
            <p:ph type="title"/>
          </p:nvPr>
        </p:nvSpPr>
        <p:spPr>
          <a:xfrm>
            <a:off x="855663" y="228600"/>
            <a:ext cx="7429500" cy="476250"/>
          </a:xfrm>
          <a:prstGeom prst="rect">
            <a:avLst/>
          </a:prstGeom>
        </p:spPr>
        <p:txBody>
          <a:bodyPr vert="horz" lIns="91440" tIns="45720" rIns="91440" bIns="45720" rtlCol="0" anchor="ctr">
            <a:normAutofit/>
          </a:bodyPr>
          <a:lstStyle/>
          <a:p>
            <a:endParaRPr lang="en-US" dirty="0"/>
          </a:p>
        </p:txBody>
      </p:sp>
      <p:sp>
        <p:nvSpPr>
          <p:cNvPr id="1029" name="Text Placeholder 2">
            <a:extLst>
              <a:ext uri="{FF2B5EF4-FFF2-40B4-BE49-F238E27FC236}">
                <a16:creationId xmlns:a16="http://schemas.microsoft.com/office/drawing/2014/main" id="{C1C5B093-8E02-B5C9-39B2-84644F8A89BA}"/>
              </a:ext>
            </a:extLst>
          </p:cNvPr>
          <p:cNvSpPr>
            <a:spLocks noGrp="1" noChangeArrowheads="1"/>
          </p:cNvSpPr>
          <p:nvPr>
            <p:ph type="body" idx="1"/>
          </p:nvPr>
        </p:nvSpPr>
        <p:spPr bwMode="auto">
          <a:xfrm>
            <a:off x="855663" y="2249488"/>
            <a:ext cx="7429500" cy="354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847619F-28AB-23BA-9369-4EFAD0BB6012}"/>
              </a:ext>
            </a:extLst>
          </p:cNvPr>
          <p:cNvSpPr>
            <a:spLocks noGrp="1"/>
          </p:cNvSpPr>
          <p:nvPr>
            <p:ph type="dt" sz="half" idx="2"/>
          </p:nvPr>
        </p:nvSpPr>
        <p:spPr>
          <a:xfrm>
            <a:off x="5592763" y="6475413"/>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chemeClr val="tx1">
                    <a:tint val="75000"/>
                  </a:schemeClr>
                </a:solidFill>
                <a:latin typeface="+mn-lt"/>
              </a:defRPr>
            </a:lvl1pPr>
          </a:lstStyle>
          <a:p>
            <a:pPr>
              <a:defRPr/>
            </a:pPr>
            <a:fld id="{D06BD0C1-2AA0-4A9B-AFEE-006C1545ED34}" type="datetime1">
              <a:rPr lang="en-US"/>
              <a:pPr>
                <a:defRPr/>
              </a:pPr>
              <a:t>11/23/2025</a:t>
            </a:fld>
            <a:endParaRPr lang="en-US"/>
          </a:p>
        </p:txBody>
      </p:sp>
      <p:sp>
        <p:nvSpPr>
          <p:cNvPr id="5" name="Footer Placeholder 4">
            <a:extLst>
              <a:ext uri="{FF2B5EF4-FFF2-40B4-BE49-F238E27FC236}">
                <a16:creationId xmlns:a16="http://schemas.microsoft.com/office/drawing/2014/main" id="{095DB116-69E8-59F7-2C62-5B9F3B19CC68}"/>
              </a:ext>
            </a:extLst>
          </p:cNvPr>
          <p:cNvSpPr>
            <a:spLocks noGrp="1"/>
          </p:cNvSpPr>
          <p:nvPr>
            <p:ph type="ftr" sz="quarter" idx="3"/>
          </p:nvPr>
        </p:nvSpPr>
        <p:spPr>
          <a:xfrm>
            <a:off x="855663" y="6475413"/>
            <a:ext cx="4679950" cy="365125"/>
          </a:xfrm>
          <a:prstGeom prst="rect">
            <a:avLst/>
          </a:prstGeom>
        </p:spPr>
        <p:txBody>
          <a:bodyPr vert="horz" lIns="91440" tIns="45720" rIns="91440" bIns="45720" rtlCol="0" anchor="ctr"/>
          <a:lstStyle>
            <a:lvl1pPr algn="l" eaLnBrk="1" fontAlgn="auto" hangingPunct="1">
              <a:spcBef>
                <a:spcPts val="0"/>
              </a:spcBef>
              <a:spcAft>
                <a:spcPts val="0"/>
              </a:spcAft>
              <a:defRPr sz="1050">
                <a:solidFill>
                  <a:schemeClr val="tx1">
                    <a:tint val="75000"/>
                  </a:schemeClr>
                </a:solidFill>
                <a:latin typeface="+mn-lt"/>
              </a:defRPr>
            </a:lvl1p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7E424B46-6DB1-6A0D-B3A0-C2A1B5AF9A94}"/>
              </a:ext>
            </a:extLst>
          </p:cNvPr>
          <p:cNvSpPr>
            <a:spLocks noGrp="1"/>
          </p:cNvSpPr>
          <p:nvPr>
            <p:ph type="sldNum" sz="quarter" idx="4"/>
          </p:nvPr>
        </p:nvSpPr>
        <p:spPr>
          <a:xfrm>
            <a:off x="7707313" y="6475413"/>
            <a:ext cx="577850"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chemeClr val="tx1">
                    <a:tint val="75000"/>
                  </a:schemeClr>
                </a:solidFill>
                <a:latin typeface="+mn-lt"/>
              </a:defRPr>
            </a:lvl1pPr>
          </a:lstStyle>
          <a:p>
            <a:pPr>
              <a:defRPr/>
            </a:pPr>
            <a:fld id="{D6F5623C-DBBD-4BB2-B086-BE731477B4CB}"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799" r:id="rId1"/>
    <p:sldLayoutId id="2147483798" r:id="rId2"/>
    <p:sldLayoutId id="2147483801" r:id="rId3"/>
  </p:sldLayoutIdLst>
  <p:hf hdr="0" dt="0"/>
  <p:txStyles>
    <p:titleStyle>
      <a:lvl1pPr algn="l" rtl="0" eaLnBrk="0" fontAlgn="base" hangingPunct="0">
        <a:lnSpc>
          <a:spcPct val="90000"/>
        </a:lnSpc>
        <a:spcBef>
          <a:spcPct val="0"/>
        </a:spcBef>
        <a:spcAft>
          <a:spcPct val="0"/>
        </a:spcAft>
        <a:defRPr sz="3600" kern="1200" cap="all">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3600">
          <a:solidFill>
            <a:schemeClr val="tx1"/>
          </a:solidFill>
          <a:latin typeface="Tw Cen MT" panose="020B0602020104020603" pitchFamily="34" charset="0"/>
        </a:defRPr>
      </a:lvl2pPr>
      <a:lvl3pPr algn="l" rtl="0" eaLnBrk="0" fontAlgn="base" hangingPunct="0">
        <a:lnSpc>
          <a:spcPct val="90000"/>
        </a:lnSpc>
        <a:spcBef>
          <a:spcPct val="0"/>
        </a:spcBef>
        <a:spcAft>
          <a:spcPct val="0"/>
        </a:spcAft>
        <a:defRPr sz="3600">
          <a:solidFill>
            <a:schemeClr val="tx1"/>
          </a:solidFill>
          <a:latin typeface="Tw Cen MT" panose="020B0602020104020603" pitchFamily="34" charset="0"/>
        </a:defRPr>
      </a:lvl3pPr>
      <a:lvl4pPr algn="l" rtl="0" eaLnBrk="0" fontAlgn="base" hangingPunct="0">
        <a:lnSpc>
          <a:spcPct val="90000"/>
        </a:lnSpc>
        <a:spcBef>
          <a:spcPct val="0"/>
        </a:spcBef>
        <a:spcAft>
          <a:spcPct val="0"/>
        </a:spcAft>
        <a:defRPr sz="3600">
          <a:solidFill>
            <a:schemeClr val="tx1"/>
          </a:solidFill>
          <a:latin typeface="Tw Cen MT" panose="020B0602020104020603" pitchFamily="34" charset="0"/>
        </a:defRPr>
      </a:lvl4pPr>
      <a:lvl5pPr algn="l" rtl="0" eaLnBrk="0" fontAlgn="base" hangingPunct="0">
        <a:lnSpc>
          <a:spcPct val="90000"/>
        </a:lnSpc>
        <a:spcBef>
          <a:spcPct val="0"/>
        </a:spcBef>
        <a:spcAft>
          <a:spcPct val="0"/>
        </a:spcAft>
        <a:defRPr sz="3600">
          <a:solidFill>
            <a:schemeClr val="tx1"/>
          </a:solidFill>
          <a:latin typeface="Tw Cen MT" panose="020B0602020104020603" pitchFamily="34" charset="0"/>
        </a:defRPr>
      </a:lvl5pPr>
      <a:lvl6pPr marL="457200" algn="l" rtl="0" fontAlgn="base">
        <a:lnSpc>
          <a:spcPct val="90000"/>
        </a:lnSpc>
        <a:spcBef>
          <a:spcPct val="0"/>
        </a:spcBef>
        <a:spcAft>
          <a:spcPct val="0"/>
        </a:spcAft>
        <a:defRPr sz="3600">
          <a:solidFill>
            <a:schemeClr val="tx1"/>
          </a:solidFill>
          <a:latin typeface="Tw Cen MT" panose="020B0602020104020603" pitchFamily="34" charset="0"/>
        </a:defRPr>
      </a:lvl6pPr>
      <a:lvl7pPr marL="914400" algn="l" rtl="0" fontAlgn="base">
        <a:lnSpc>
          <a:spcPct val="90000"/>
        </a:lnSpc>
        <a:spcBef>
          <a:spcPct val="0"/>
        </a:spcBef>
        <a:spcAft>
          <a:spcPct val="0"/>
        </a:spcAft>
        <a:defRPr sz="3600">
          <a:solidFill>
            <a:schemeClr val="tx1"/>
          </a:solidFill>
          <a:latin typeface="Tw Cen MT" panose="020B0602020104020603" pitchFamily="34" charset="0"/>
        </a:defRPr>
      </a:lvl7pPr>
      <a:lvl8pPr marL="1371600" algn="l" rtl="0" fontAlgn="base">
        <a:lnSpc>
          <a:spcPct val="90000"/>
        </a:lnSpc>
        <a:spcBef>
          <a:spcPct val="0"/>
        </a:spcBef>
        <a:spcAft>
          <a:spcPct val="0"/>
        </a:spcAft>
        <a:defRPr sz="3600">
          <a:solidFill>
            <a:schemeClr val="tx1"/>
          </a:solidFill>
          <a:latin typeface="Tw Cen MT" panose="020B0602020104020603" pitchFamily="34" charset="0"/>
        </a:defRPr>
      </a:lvl8pPr>
      <a:lvl9pPr marL="1828800" algn="l" rtl="0" fontAlgn="base">
        <a:lnSpc>
          <a:spcPct val="90000"/>
        </a:lnSpc>
        <a:spcBef>
          <a:spcPct val="0"/>
        </a:spcBef>
        <a:spcAft>
          <a:spcPct val="0"/>
        </a:spcAft>
        <a:defRPr sz="3600">
          <a:solidFill>
            <a:schemeClr val="tx1"/>
          </a:solidFill>
          <a:latin typeface="Tw Cen MT" panose="020B0602020104020603" pitchFamily="34" charset="0"/>
        </a:defRPr>
      </a:lvl9pPr>
    </p:titleStyle>
    <p:bodyStyle>
      <a:lvl1pPr marL="228600" indent="-228600" algn="l" rtl="0" eaLnBrk="0" fontAlgn="base" hangingPunct="0">
        <a:lnSpc>
          <a:spcPct val="120000"/>
        </a:lnSpc>
        <a:spcBef>
          <a:spcPts val="1000"/>
        </a:spcBef>
        <a:spcAft>
          <a:spcPct val="0"/>
        </a:spcAft>
        <a:buSzPct val="125000"/>
        <a:buFont typeface="Arial" panose="020B0604020202020204" pitchFamily="34" charset="0"/>
        <a:buChar char="•"/>
        <a:defRPr sz="2400" kern="1200">
          <a:solidFill>
            <a:schemeClr val="tx1"/>
          </a:solidFill>
          <a:latin typeface="+mn-lt"/>
          <a:ea typeface="+mn-ea"/>
          <a:cs typeface="+mn-cs"/>
        </a:defRPr>
      </a:lvl1pPr>
      <a:lvl2pPr marL="685800" indent="-228600" algn="l" rtl="0" eaLnBrk="0" fontAlgn="base" hangingPunct="0">
        <a:lnSpc>
          <a:spcPct val="120000"/>
        </a:lnSpc>
        <a:spcBef>
          <a:spcPts val="500"/>
        </a:spcBef>
        <a:spcAft>
          <a:spcPct val="0"/>
        </a:spcAft>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rtl="0" eaLnBrk="0" fontAlgn="base" hangingPunct="0">
        <a:lnSpc>
          <a:spcPct val="120000"/>
        </a:lnSpc>
        <a:spcBef>
          <a:spcPts val="500"/>
        </a:spcBef>
        <a:spcAft>
          <a:spcPct val="0"/>
        </a:spcAft>
        <a:buSzPct val="125000"/>
        <a:buFont typeface="Arial" panose="020B0604020202020204" pitchFamily="34" charset="0"/>
        <a:buChar char="•"/>
        <a:defRPr kern="1200">
          <a:solidFill>
            <a:schemeClr val="tx1"/>
          </a:solidFill>
          <a:latin typeface="+mn-lt"/>
          <a:ea typeface="+mn-ea"/>
          <a:cs typeface="+mn-cs"/>
        </a:defRPr>
      </a:lvl3pPr>
      <a:lvl4pPr marL="1600200" indent="-228600" algn="l" rtl="0" eaLnBrk="0" fontAlgn="base" hangingPunct="0">
        <a:lnSpc>
          <a:spcPct val="120000"/>
        </a:lnSpc>
        <a:spcBef>
          <a:spcPts val="500"/>
        </a:spcBef>
        <a:spcAft>
          <a:spcPct val="0"/>
        </a:spcAft>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rtl="0" eaLnBrk="0" fontAlgn="base" hangingPunct="0">
        <a:lnSpc>
          <a:spcPct val="120000"/>
        </a:lnSpc>
        <a:spcBef>
          <a:spcPts val="500"/>
        </a:spcBef>
        <a:spcAft>
          <a:spcPct val="0"/>
        </a:spcAft>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mailto:PatFlemingHTC@Gmail.com" TargetMode="Externa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E59C5-4C3F-F9FA-A61E-2A3D5A26E34C}"/>
              </a:ext>
            </a:extLst>
          </p:cNvPr>
          <p:cNvSpPr>
            <a:spLocks noGrp="1"/>
          </p:cNvSpPr>
          <p:nvPr>
            <p:ph type="title"/>
          </p:nvPr>
        </p:nvSpPr>
        <p:spPr>
          <a:xfrm>
            <a:off x="1119188" y="177800"/>
            <a:ext cx="7429500" cy="1093788"/>
          </a:xfrm>
        </p:spPr>
        <p:txBody>
          <a:bodyPr/>
          <a:lstStyle/>
          <a:p>
            <a:pPr algn="ctr" eaLnBrk="1" fontAlgn="auto" hangingPunct="1">
              <a:spcAft>
                <a:spcPts val="0"/>
              </a:spcAft>
              <a:defRPr/>
            </a:pPr>
            <a:r>
              <a:rPr lang="en-US" dirty="0"/>
              <a:t>BSD CARD</a:t>
            </a:r>
            <a:br>
              <a:rPr lang="en-US" dirty="0"/>
            </a:br>
            <a:r>
              <a:rPr lang="en-US" dirty="0"/>
              <a:t>AN INSIDE LOOK</a:t>
            </a:r>
            <a:endParaRPr dirty="0"/>
          </a:p>
        </p:txBody>
      </p:sp>
      <p:sp>
        <p:nvSpPr>
          <p:cNvPr id="5123" name="Content Placeholder 2">
            <a:extLst>
              <a:ext uri="{FF2B5EF4-FFF2-40B4-BE49-F238E27FC236}">
                <a16:creationId xmlns:a16="http://schemas.microsoft.com/office/drawing/2014/main" id="{E3E8C9F7-B9F5-67A1-4D1D-5B6ECB9EAADB}"/>
              </a:ext>
            </a:extLst>
          </p:cNvPr>
          <p:cNvSpPr>
            <a:spLocks noGrp="1" noChangeArrowheads="1"/>
          </p:cNvSpPr>
          <p:nvPr>
            <p:ph idx="1"/>
          </p:nvPr>
        </p:nvSpPr>
        <p:spPr>
          <a:xfrm>
            <a:off x="287338" y="2249488"/>
            <a:ext cx="8261350" cy="3541712"/>
          </a:xfrm>
        </p:spPr>
        <p:txBody>
          <a:bodyPr/>
          <a:lstStyle/>
          <a:p>
            <a:pPr marL="0" indent="0" algn="ctr" eaLnBrk="1" hangingPunct="1">
              <a:buFont typeface="Arial" panose="020B0604020202020204" pitchFamily="34" charset="0"/>
              <a:buNone/>
            </a:pPr>
            <a:r>
              <a:rPr lang="en-US" altLang="en-US" sz="3200" b="1" dirty="0"/>
              <a:t>LCC Fusion Project</a:t>
            </a:r>
            <a:br>
              <a:rPr lang="en-US" altLang="en-US" sz="3200" dirty="0"/>
            </a:br>
            <a:r>
              <a:rPr lang="en-US" altLang="en-US" sz="3200" dirty="0"/>
              <a:t>Understanding the Hardware </a:t>
            </a:r>
          </a:p>
          <a:p>
            <a:pPr marL="0" indent="0" algn="ctr" eaLnBrk="1" hangingPunct="1">
              <a:buFont typeface="Arial" panose="020B0604020202020204" pitchFamily="34" charset="0"/>
              <a:buNone/>
            </a:pPr>
            <a:r>
              <a:rPr lang="en-US" altLang="en-US" sz="3200" dirty="0"/>
              <a:t>Behind Block Detection</a:t>
            </a:r>
          </a:p>
        </p:txBody>
      </p:sp>
      <p:pic>
        <p:nvPicPr>
          <p:cNvPr id="5124" name="Graphic 3">
            <a:extLst>
              <a:ext uri="{FF2B5EF4-FFF2-40B4-BE49-F238E27FC236}">
                <a16:creationId xmlns:a16="http://schemas.microsoft.com/office/drawing/2014/main" id="{B5B3C967-C3D6-E227-0298-D6AFB94805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5300" y="5649913"/>
            <a:ext cx="93821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Graphic 4">
            <a:extLst>
              <a:ext uri="{FF2B5EF4-FFF2-40B4-BE49-F238E27FC236}">
                <a16:creationId xmlns:a16="http://schemas.microsoft.com/office/drawing/2014/main" id="{4F822168-4F6F-8982-73B4-B03E46B914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5438" y="5649913"/>
            <a:ext cx="911225"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6">
            <a:extLst>
              <a:ext uri="{FF2B5EF4-FFF2-40B4-BE49-F238E27FC236}">
                <a16:creationId xmlns:a16="http://schemas.microsoft.com/office/drawing/2014/main" id="{D92C559F-CBE9-1C80-26DD-EC150DE993AE}"/>
              </a:ext>
            </a:extLst>
          </p:cNvPr>
          <p:cNvSpPr txBox="1">
            <a:spLocks noChangeArrowheads="1"/>
          </p:cNvSpPr>
          <p:nvPr/>
        </p:nvSpPr>
        <p:spPr bwMode="auto">
          <a:xfrm>
            <a:off x="855663" y="4714875"/>
            <a:ext cx="4579937"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SzPct val="125000"/>
              <a:buFont typeface="Arial" panose="020B0604020202020204" pitchFamily="34" charset="0"/>
              <a:buChar char="•"/>
              <a:defRPr sz="2400">
                <a:solidFill>
                  <a:schemeClr val="tx1"/>
                </a:solidFill>
                <a:latin typeface="Tw Cen MT" panose="020B0602020104020603" pitchFamily="34" charset="0"/>
              </a:defRPr>
            </a:lvl1pPr>
            <a:lvl2pPr marL="742950" indent="-285750">
              <a:lnSpc>
                <a:spcPct val="120000"/>
              </a:lnSpc>
              <a:spcBef>
                <a:spcPts val="500"/>
              </a:spcBef>
              <a:buSzPct val="125000"/>
              <a:buFont typeface="Arial" panose="020B0604020202020204" pitchFamily="34" charset="0"/>
              <a:buChar char="•"/>
              <a:defRPr sz="2000">
                <a:solidFill>
                  <a:schemeClr val="tx1"/>
                </a:solidFill>
                <a:latin typeface="Tw Cen MT" panose="020B0602020104020603" pitchFamily="34" charset="0"/>
              </a:defRPr>
            </a:lvl2pPr>
            <a:lvl3pPr marL="1143000" indent="-228600">
              <a:lnSpc>
                <a:spcPct val="120000"/>
              </a:lnSpc>
              <a:spcBef>
                <a:spcPts val="500"/>
              </a:spcBef>
              <a:buSzPct val="125000"/>
              <a:buFont typeface="Arial" panose="020B0604020202020204" pitchFamily="34" charset="0"/>
              <a:buChar char="•"/>
              <a:defRPr>
                <a:solidFill>
                  <a:schemeClr val="tx1"/>
                </a:solidFill>
                <a:latin typeface="Tw Cen MT" panose="020B0602020104020603" pitchFamily="34" charset="0"/>
              </a:defRPr>
            </a:lvl3pPr>
            <a:lvl4pPr marL="1600200" indent="-228600">
              <a:lnSpc>
                <a:spcPct val="120000"/>
              </a:lnSpc>
              <a:spcBef>
                <a:spcPts val="500"/>
              </a:spcBef>
              <a:buSzPct val="125000"/>
              <a:buFont typeface="Arial" panose="020B0604020202020204" pitchFamily="34" charset="0"/>
              <a:buChar char="•"/>
              <a:defRPr sz="1600">
                <a:solidFill>
                  <a:schemeClr val="tx1"/>
                </a:solidFill>
                <a:latin typeface="Tw Cen MT" panose="020B0602020104020603" pitchFamily="34" charset="0"/>
              </a:defRPr>
            </a:lvl4pPr>
            <a:lvl5pPr marL="2057400" indent="-228600">
              <a:lnSpc>
                <a:spcPct val="120000"/>
              </a:lnSpc>
              <a:spcBef>
                <a:spcPts val="500"/>
              </a:spcBef>
              <a:buSzPct val="125000"/>
              <a:buFont typeface="Arial" panose="020B0604020202020204" pitchFamily="34" charset="0"/>
              <a:buChar char="•"/>
              <a:defRPr sz="1600">
                <a:solidFill>
                  <a:schemeClr val="tx1"/>
                </a:solidFill>
                <a:latin typeface="Tw Cen MT" panose="020B0602020104020603" pitchFamily="34" charset="0"/>
              </a:defRPr>
            </a:lvl5pPr>
            <a:lvl6pPr marL="2514600" indent="-228600" defTabSz="457200" eaLnBrk="0" fontAlgn="base" hangingPunct="0">
              <a:lnSpc>
                <a:spcPct val="120000"/>
              </a:lnSpc>
              <a:spcBef>
                <a:spcPts val="500"/>
              </a:spcBef>
              <a:spcAft>
                <a:spcPct val="0"/>
              </a:spcAft>
              <a:buSzPct val="125000"/>
              <a:buFont typeface="Arial" panose="020B0604020202020204" pitchFamily="34" charset="0"/>
              <a:buChar char="•"/>
              <a:defRPr sz="1600">
                <a:solidFill>
                  <a:schemeClr val="tx1"/>
                </a:solidFill>
                <a:latin typeface="Tw Cen MT" panose="020B0602020104020603" pitchFamily="34" charset="0"/>
              </a:defRPr>
            </a:lvl6pPr>
            <a:lvl7pPr marL="2971800" indent="-228600" defTabSz="457200" eaLnBrk="0" fontAlgn="base" hangingPunct="0">
              <a:lnSpc>
                <a:spcPct val="120000"/>
              </a:lnSpc>
              <a:spcBef>
                <a:spcPts val="500"/>
              </a:spcBef>
              <a:spcAft>
                <a:spcPct val="0"/>
              </a:spcAft>
              <a:buSzPct val="125000"/>
              <a:buFont typeface="Arial" panose="020B0604020202020204" pitchFamily="34" charset="0"/>
              <a:buChar char="•"/>
              <a:defRPr sz="1600">
                <a:solidFill>
                  <a:schemeClr val="tx1"/>
                </a:solidFill>
                <a:latin typeface="Tw Cen MT" panose="020B0602020104020603" pitchFamily="34" charset="0"/>
              </a:defRPr>
            </a:lvl7pPr>
            <a:lvl8pPr marL="3429000" indent="-228600" defTabSz="457200" eaLnBrk="0" fontAlgn="base" hangingPunct="0">
              <a:lnSpc>
                <a:spcPct val="120000"/>
              </a:lnSpc>
              <a:spcBef>
                <a:spcPts val="500"/>
              </a:spcBef>
              <a:spcAft>
                <a:spcPct val="0"/>
              </a:spcAft>
              <a:buSzPct val="125000"/>
              <a:buFont typeface="Arial" panose="020B0604020202020204" pitchFamily="34" charset="0"/>
              <a:buChar char="•"/>
              <a:defRPr sz="1600">
                <a:solidFill>
                  <a:schemeClr val="tx1"/>
                </a:solidFill>
                <a:latin typeface="Tw Cen MT" panose="020B0602020104020603" pitchFamily="34" charset="0"/>
              </a:defRPr>
            </a:lvl8pPr>
            <a:lvl9pPr marL="3886200" indent="-228600" defTabSz="457200" eaLnBrk="0" fontAlgn="base" hangingPunct="0">
              <a:lnSpc>
                <a:spcPct val="120000"/>
              </a:lnSpc>
              <a:spcBef>
                <a:spcPts val="500"/>
              </a:spcBef>
              <a:spcAft>
                <a:spcPct val="0"/>
              </a:spcAft>
              <a:buSzPct val="125000"/>
              <a:buFont typeface="Arial" panose="020B0604020202020204" pitchFamily="34" charset="0"/>
              <a:buChar char="•"/>
              <a:defRPr sz="1600">
                <a:solidFill>
                  <a:schemeClr val="tx1"/>
                </a:solidFill>
                <a:latin typeface="Tw Cen MT" panose="020B0602020104020603" pitchFamily="34" charset="0"/>
              </a:defRPr>
            </a:lvl9pPr>
          </a:lstStyle>
          <a:p>
            <a:pPr eaLnBrk="1" hangingPunct="1">
              <a:lnSpc>
                <a:spcPct val="100000"/>
              </a:lnSpc>
              <a:spcBef>
                <a:spcPct val="0"/>
              </a:spcBef>
              <a:buSzTx/>
              <a:buFontTx/>
              <a:buNone/>
            </a:pPr>
            <a:r>
              <a:rPr lang="en-US" altLang="en-US" sz="1800"/>
              <a:t>Pat Fleming</a:t>
            </a:r>
            <a:endParaRPr lang="en-US" altLang="en-US" sz="1400"/>
          </a:p>
          <a:p>
            <a:pPr eaLnBrk="1" hangingPunct="1">
              <a:lnSpc>
                <a:spcPct val="100000"/>
              </a:lnSpc>
              <a:spcBef>
                <a:spcPct val="0"/>
              </a:spcBef>
              <a:buSzTx/>
              <a:buFontTx/>
              <a:buNone/>
            </a:pPr>
            <a:r>
              <a:rPr lang="en-US" altLang="en-US" sz="1600">
                <a:hlinkClick r:id="rId5"/>
              </a:rPr>
              <a:t>Email: PatFlemingHTC@Gmail.com</a:t>
            </a:r>
            <a:endParaRPr lang="en-US" altLang="en-US" sz="1600"/>
          </a:p>
        </p:txBody>
      </p:sp>
      <p:sp>
        <p:nvSpPr>
          <p:cNvPr id="8" name="Footer Placeholder 7">
            <a:extLst>
              <a:ext uri="{FF2B5EF4-FFF2-40B4-BE49-F238E27FC236}">
                <a16:creationId xmlns:a16="http://schemas.microsoft.com/office/drawing/2014/main" id="{04B01F90-6E4D-7D6E-2C99-2013CBDFD29E}"/>
              </a:ext>
            </a:extLst>
          </p:cNvPr>
          <p:cNvSpPr>
            <a:spLocks noGrp="1"/>
          </p:cNvSpPr>
          <p:nvPr>
            <p:ph type="ftr" sz="quarter" idx="11"/>
          </p:nvPr>
        </p:nvSpPr>
        <p:spPr/>
        <p:txBody>
          <a:bodyPr/>
          <a:lstStyle/>
          <a:p>
            <a:pPr>
              <a:defRPr/>
            </a:pPr>
            <a:r>
              <a:rPr lang="en-US"/>
              <a:t>LCC Fusion Project - © 2025 Pat Fleming</a:t>
            </a:r>
          </a:p>
        </p:txBody>
      </p:sp>
      <p:sp>
        <p:nvSpPr>
          <p:cNvPr id="9" name="Slide Number Placeholder 8">
            <a:extLst>
              <a:ext uri="{FF2B5EF4-FFF2-40B4-BE49-F238E27FC236}">
                <a16:creationId xmlns:a16="http://schemas.microsoft.com/office/drawing/2014/main" id="{F7B0CE56-2AA4-B826-0412-EAFCB953CDD2}"/>
              </a:ext>
            </a:extLst>
          </p:cNvPr>
          <p:cNvSpPr>
            <a:spLocks noGrp="1"/>
          </p:cNvSpPr>
          <p:nvPr>
            <p:ph type="sldNum" sz="quarter" idx="12"/>
          </p:nvPr>
        </p:nvSpPr>
        <p:spPr/>
        <p:txBody>
          <a:bodyPr/>
          <a:lstStyle/>
          <a:p>
            <a:pPr>
              <a:defRPr/>
            </a:pPr>
            <a:fld id="{8549C722-08DE-4E75-A6E6-34FE651CF1DF}" type="slidenum">
              <a:rPr lang="en-US"/>
              <a:pPr>
                <a:defRPr/>
              </a:pPr>
              <a:t>1</a:t>
            </a:fld>
            <a:endParaRPr lang="en-US"/>
          </a:p>
        </p:txBody>
      </p:sp>
      <p:pic>
        <p:nvPicPr>
          <p:cNvPr id="4" name="Picture 3">
            <a:extLst>
              <a:ext uri="{FF2B5EF4-FFF2-40B4-BE49-F238E27FC236}">
                <a16:creationId xmlns:a16="http://schemas.microsoft.com/office/drawing/2014/main" id="{A9F5502A-F9AC-1C25-0EF0-26D4AAFD13F5}"/>
              </a:ext>
            </a:extLst>
          </p:cNvPr>
          <p:cNvPicPr>
            <a:picLocks noChangeAspect="1"/>
          </p:cNvPicPr>
          <p:nvPr/>
        </p:nvPicPr>
        <p:blipFill>
          <a:blip r:embed="rId6"/>
          <a:stretch>
            <a:fillRect/>
          </a:stretch>
        </p:blipFill>
        <p:spPr>
          <a:xfrm>
            <a:off x="7200461" y="2633080"/>
            <a:ext cx="1656202" cy="263324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30CBF-E103-7739-2912-B4DE382EF5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11D6DD-AE5C-F3F2-9E8C-46E855461869}"/>
              </a:ext>
            </a:extLst>
          </p:cNvPr>
          <p:cNvSpPr>
            <a:spLocks noGrp="1"/>
          </p:cNvSpPr>
          <p:nvPr>
            <p:ph type="title"/>
          </p:nvPr>
        </p:nvSpPr>
        <p:spPr>
          <a:xfrm>
            <a:off x="1119188" y="255588"/>
            <a:ext cx="7429500" cy="609600"/>
          </a:xfrm>
        </p:spPr>
        <p:txBody>
          <a:bodyPr>
            <a:normAutofit fontScale="90000"/>
          </a:bodyPr>
          <a:lstStyle/>
          <a:p>
            <a:pPr algn="ctr" eaLnBrk="1" fontAlgn="auto" hangingPunct="1">
              <a:spcAft>
                <a:spcPts val="0"/>
              </a:spcAft>
              <a:defRPr/>
            </a:pPr>
            <a:r>
              <a:rPr lang="en-US" dirty="0"/>
              <a:t>How Block Detection &amp; </a:t>
            </a:r>
            <a:br>
              <a:rPr lang="en-US" dirty="0"/>
            </a:br>
            <a:r>
              <a:rPr lang="en-US" dirty="0"/>
              <a:t>Short Protection Work</a:t>
            </a:r>
            <a:endParaRPr dirty="0"/>
          </a:p>
        </p:txBody>
      </p:sp>
      <p:sp>
        <p:nvSpPr>
          <p:cNvPr id="8195" name="Content Placeholder 2">
            <a:extLst>
              <a:ext uri="{FF2B5EF4-FFF2-40B4-BE49-F238E27FC236}">
                <a16:creationId xmlns:a16="http://schemas.microsoft.com/office/drawing/2014/main" id="{AD17AB76-3914-0E51-D4B1-B6BB6C69DAD4}"/>
              </a:ext>
            </a:extLst>
          </p:cNvPr>
          <p:cNvSpPr>
            <a:spLocks noGrp="1" noChangeArrowheads="1"/>
          </p:cNvSpPr>
          <p:nvPr>
            <p:ph idx="1"/>
          </p:nvPr>
        </p:nvSpPr>
        <p:spPr>
          <a:xfrm>
            <a:off x="895350" y="1443789"/>
            <a:ext cx="7986713" cy="5389019"/>
          </a:xfrm>
        </p:spPr>
        <p:txBody>
          <a:bodyPr/>
          <a:lstStyle/>
          <a:p>
            <a:pPr eaLnBrk="1" hangingPunct="1">
              <a:defRPr/>
            </a:pPr>
            <a:r>
              <a:rPr lang="en-US" sz="3200" dirty="0"/>
              <a:t>Firmware reads digital current</a:t>
            </a:r>
          </a:p>
          <a:p>
            <a:pPr eaLnBrk="1" hangingPunct="1">
              <a:defRPr/>
            </a:pPr>
            <a:r>
              <a:rPr lang="en-US" sz="3200" dirty="0"/>
              <a:t>Compares to occupancy range</a:t>
            </a:r>
          </a:p>
          <a:p>
            <a:pPr eaLnBrk="1" hangingPunct="1">
              <a:defRPr/>
            </a:pPr>
            <a:r>
              <a:rPr lang="en-US" sz="3200" dirty="0"/>
              <a:t>Short = high-current spike</a:t>
            </a:r>
          </a:p>
          <a:p>
            <a:pPr eaLnBrk="1" hangingPunct="1">
              <a:defRPr/>
            </a:pPr>
            <a:r>
              <a:rPr lang="en-US" sz="3200" dirty="0"/>
              <a:t>Controls MOSFET block power</a:t>
            </a:r>
          </a:p>
          <a:p>
            <a:pPr eaLnBrk="1" hangingPunct="1">
              <a:defRPr/>
            </a:pPr>
            <a:r>
              <a:rPr lang="en-US" sz="3200" dirty="0"/>
              <a:t>Auto-reset after short</a:t>
            </a:r>
          </a:p>
          <a:p>
            <a:pPr eaLnBrk="1" hangingPunct="1">
              <a:defRPr/>
            </a:pPr>
            <a:r>
              <a:rPr lang="en-US" sz="3200" dirty="0"/>
              <a:t>Reports state to Node Card</a:t>
            </a:r>
          </a:p>
        </p:txBody>
      </p:sp>
      <p:sp>
        <p:nvSpPr>
          <p:cNvPr id="4" name="Footer Placeholder 3">
            <a:extLst>
              <a:ext uri="{FF2B5EF4-FFF2-40B4-BE49-F238E27FC236}">
                <a16:creationId xmlns:a16="http://schemas.microsoft.com/office/drawing/2014/main" id="{0839630E-DE86-FCB4-FBA8-6399A2B6B96E}"/>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0283F695-7B50-2CB5-1FDA-32B651E4300F}"/>
              </a:ext>
            </a:extLst>
          </p:cNvPr>
          <p:cNvSpPr>
            <a:spLocks noGrp="1"/>
          </p:cNvSpPr>
          <p:nvPr>
            <p:ph type="sldNum" sz="quarter" idx="12"/>
          </p:nvPr>
        </p:nvSpPr>
        <p:spPr/>
        <p:txBody>
          <a:bodyPr/>
          <a:lstStyle/>
          <a:p>
            <a:pPr>
              <a:defRPr/>
            </a:pPr>
            <a:fld id="{31D18907-4A6C-4B9C-9BE9-D66297BE29DA}" type="slidenum">
              <a:rPr lang="en-US"/>
              <a:pPr>
                <a:defRPr/>
              </a:pPr>
              <a:t>10</a:t>
            </a:fld>
            <a:endParaRPr lang="en-US"/>
          </a:p>
        </p:txBody>
      </p:sp>
    </p:spTree>
    <p:extLst>
      <p:ext uri="{BB962C8B-B14F-4D97-AF65-F5344CB8AC3E}">
        <p14:creationId xmlns:p14="http://schemas.microsoft.com/office/powerpoint/2010/main" val="1690974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1390F-8891-D7C1-A2C7-FE3279D4FB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06CDB5-CF40-C6E1-F801-357A5E1297A8}"/>
              </a:ext>
            </a:extLst>
          </p:cNvPr>
          <p:cNvSpPr>
            <a:spLocks noGrp="1"/>
          </p:cNvSpPr>
          <p:nvPr>
            <p:ph type="title"/>
          </p:nvPr>
        </p:nvSpPr>
        <p:spPr>
          <a:xfrm>
            <a:off x="1119188" y="255588"/>
            <a:ext cx="7429500" cy="609600"/>
          </a:xfrm>
        </p:spPr>
        <p:txBody>
          <a:bodyPr>
            <a:normAutofit fontScale="90000"/>
          </a:bodyPr>
          <a:lstStyle/>
          <a:p>
            <a:pPr algn="ctr" eaLnBrk="1" fontAlgn="auto" hangingPunct="1">
              <a:spcAft>
                <a:spcPts val="0"/>
              </a:spcAft>
              <a:defRPr/>
            </a:pPr>
            <a:r>
              <a:rPr lang="en-US" dirty="0"/>
              <a:t>How Block Detection &amp; </a:t>
            </a:r>
            <a:br>
              <a:rPr lang="en-US" dirty="0"/>
            </a:br>
            <a:r>
              <a:rPr lang="en-US" dirty="0"/>
              <a:t>Short Protection Work</a:t>
            </a:r>
            <a:endParaRPr dirty="0"/>
          </a:p>
        </p:txBody>
      </p:sp>
      <p:sp>
        <p:nvSpPr>
          <p:cNvPr id="8195" name="Content Placeholder 2">
            <a:extLst>
              <a:ext uri="{FF2B5EF4-FFF2-40B4-BE49-F238E27FC236}">
                <a16:creationId xmlns:a16="http://schemas.microsoft.com/office/drawing/2014/main" id="{4C24C7DD-99F7-E5B3-90EE-A8CA24534622}"/>
              </a:ext>
            </a:extLst>
          </p:cNvPr>
          <p:cNvSpPr>
            <a:spLocks noGrp="1" noChangeArrowheads="1"/>
          </p:cNvSpPr>
          <p:nvPr>
            <p:ph idx="1"/>
          </p:nvPr>
        </p:nvSpPr>
        <p:spPr>
          <a:xfrm>
            <a:off x="895350" y="1512541"/>
            <a:ext cx="7986713" cy="5313392"/>
          </a:xfrm>
        </p:spPr>
        <p:txBody>
          <a:bodyPr/>
          <a:lstStyle/>
          <a:p>
            <a:pPr eaLnBrk="1" hangingPunct="1">
              <a:defRPr/>
            </a:pPr>
            <a:r>
              <a:rPr lang="en-US" sz="2800" dirty="0"/>
              <a:t>Firmware reads digital current</a:t>
            </a:r>
          </a:p>
          <a:p>
            <a:pPr eaLnBrk="1" hangingPunct="1">
              <a:defRPr/>
            </a:pPr>
            <a:r>
              <a:rPr lang="en-US" sz="2800" dirty="0"/>
              <a:t>Compares to occupancy range</a:t>
            </a:r>
          </a:p>
          <a:p>
            <a:pPr eaLnBrk="1" hangingPunct="1">
              <a:defRPr/>
            </a:pPr>
            <a:r>
              <a:rPr lang="en-US" sz="2800" dirty="0"/>
              <a:t>Short = high-current spike</a:t>
            </a:r>
          </a:p>
          <a:p>
            <a:pPr eaLnBrk="1" hangingPunct="1">
              <a:defRPr/>
            </a:pPr>
            <a:r>
              <a:rPr lang="en-US" sz="2800" dirty="0"/>
              <a:t>Controls a solid-state power switch per block</a:t>
            </a:r>
          </a:p>
          <a:p>
            <a:pPr eaLnBrk="1" hangingPunct="1">
              <a:defRPr/>
            </a:pPr>
            <a:r>
              <a:rPr lang="en-US" sz="2800" dirty="0"/>
              <a:t>Auto-reset after short</a:t>
            </a:r>
          </a:p>
          <a:p>
            <a:pPr eaLnBrk="1" hangingPunct="1">
              <a:defRPr/>
            </a:pPr>
            <a:r>
              <a:rPr lang="en-US" sz="2800" dirty="0"/>
              <a:t>Reports state to Node Card</a:t>
            </a:r>
          </a:p>
        </p:txBody>
      </p:sp>
      <p:sp>
        <p:nvSpPr>
          <p:cNvPr id="4" name="Footer Placeholder 3">
            <a:extLst>
              <a:ext uri="{FF2B5EF4-FFF2-40B4-BE49-F238E27FC236}">
                <a16:creationId xmlns:a16="http://schemas.microsoft.com/office/drawing/2014/main" id="{218129B6-4B87-1C09-5AE6-F49F6C8F4BB1}"/>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B52180B9-E289-01DD-88C1-D2679ABFB3D0}"/>
              </a:ext>
            </a:extLst>
          </p:cNvPr>
          <p:cNvSpPr>
            <a:spLocks noGrp="1"/>
          </p:cNvSpPr>
          <p:nvPr>
            <p:ph type="sldNum" sz="quarter" idx="12"/>
          </p:nvPr>
        </p:nvSpPr>
        <p:spPr/>
        <p:txBody>
          <a:bodyPr/>
          <a:lstStyle/>
          <a:p>
            <a:pPr>
              <a:defRPr/>
            </a:pPr>
            <a:fld id="{31D18907-4A6C-4B9C-9BE9-D66297BE29DA}" type="slidenum">
              <a:rPr lang="en-US"/>
              <a:pPr>
                <a:defRPr/>
              </a:pPr>
              <a:t>11</a:t>
            </a:fld>
            <a:endParaRPr lang="en-US"/>
          </a:p>
        </p:txBody>
      </p:sp>
    </p:spTree>
    <p:extLst>
      <p:ext uri="{BB962C8B-B14F-4D97-AF65-F5344CB8AC3E}">
        <p14:creationId xmlns:p14="http://schemas.microsoft.com/office/powerpoint/2010/main" val="3842856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D00E0-5AAD-1A47-34EC-A6E05C86F4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8AAAC3-362F-5EA6-E1FC-A7CC15AEACCA}"/>
              </a:ext>
            </a:extLst>
          </p:cNvPr>
          <p:cNvSpPr>
            <a:spLocks noGrp="1"/>
          </p:cNvSpPr>
          <p:nvPr>
            <p:ph type="title"/>
          </p:nvPr>
        </p:nvSpPr>
        <p:spPr>
          <a:xfrm>
            <a:off x="1119188" y="255588"/>
            <a:ext cx="7429500" cy="609600"/>
          </a:xfrm>
        </p:spPr>
        <p:txBody>
          <a:bodyPr>
            <a:normAutofit/>
          </a:bodyPr>
          <a:lstStyle/>
          <a:p>
            <a:pPr algn="ctr" eaLnBrk="1" fontAlgn="auto" hangingPunct="1">
              <a:spcAft>
                <a:spcPts val="0"/>
              </a:spcAft>
              <a:defRPr/>
            </a:pPr>
            <a:r>
              <a:rPr lang="en-US" dirty="0"/>
              <a:t>Occupied vs Shorted Logic</a:t>
            </a:r>
            <a:endParaRPr dirty="0"/>
          </a:p>
        </p:txBody>
      </p:sp>
      <p:sp>
        <p:nvSpPr>
          <p:cNvPr id="8195" name="Content Placeholder 2">
            <a:extLst>
              <a:ext uri="{FF2B5EF4-FFF2-40B4-BE49-F238E27FC236}">
                <a16:creationId xmlns:a16="http://schemas.microsoft.com/office/drawing/2014/main" id="{C3394020-112A-30D1-408D-9CED28F1EFCB}"/>
              </a:ext>
            </a:extLst>
          </p:cNvPr>
          <p:cNvSpPr>
            <a:spLocks noGrp="1" noChangeArrowheads="1"/>
          </p:cNvSpPr>
          <p:nvPr>
            <p:ph idx="1"/>
          </p:nvPr>
        </p:nvSpPr>
        <p:spPr>
          <a:xfrm>
            <a:off x="895350" y="1471290"/>
            <a:ext cx="7986713" cy="5354643"/>
          </a:xfrm>
        </p:spPr>
        <p:txBody>
          <a:bodyPr/>
          <a:lstStyle/>
          <a:p>
            <a:pPr eaLnBrk="1" hangingPunct="1">
              <a:defRPr/>
            </a:pPr>
            <a:r>
              <a:rPr lang="en-US" sz="3200" dirty="0"/>
              <a:t>Occupied = moderate current</a:t>
            </a:r>
          </a:p>
          <a:p>
            <a:pPr eaLnBrk="1" hangingPunct="1">
              <a:defRPr/>
            </a:pPr>
            <a:r>
              <a:rPr lang="en-US" sz="3200" dirty="0"/>
              <a:t>Short = high-current spike</a:t>
            </a:r>
          </a:p>
          <a:p>
            <a:pPr eaLnBrk="1" hangingPunct="1">
              <a:defRPr/>
            </a:pPr>
            <a:r>
              <a:rPr lang="en-US" sz="3200" dirty="0"/>
              <a:t>Clear = baseline</a:t>
            </a:r>
          </a:p>
          <a:p>
            <a:pPr eaLnBrk="1" hangingPunct="1">
              <a:defRPr/>
            </a:pPr>
            <a:r>
              <a:rPr lang="en-US" sz="3200" dirty="0"/>
              <a:t>ESP32 filters noise</a:t>
            </a:r>
          </a:p>
          <a:p>
            <a:pPr eaLnBrk="1" hangingPunct="1">
              <a:defRPr/>
            </a:pPr>
            <a:r>
              <a:rPr lang="en-US" sz="3200" dirty="0"/>
              <a:t>Decisions remain stable</a:t>
            </a:r>
          </a:p>
        </p:txBody>
      </p:sp>
      <p:sp>
        <p:nvSpPr>
          <p:cNvPr id="4" name="Footer Placeholder 3">
            <a:extLst>
              <a:ext uri="{FF2B5EF4-FFF2-40B4-BE49-F238E27FC236}">
                <a16:creationId xmlns:a16="http://schemas.microsoft.com/office/drawing/2014/main" id="{8A10CF3D-D216-62E4-90B6-7BBCD80517BE}"/>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FB95963C-641C-FCF4-81C7-02FBA33EB2AD}"/>
              </a:ext>
            </a:extLst>
          </p:cNvPr>
          <p:cNvSpPr>
            <a:spLocks noGrp="1"/>
          </p:cNvSpPr>
          <p:nvPr>
            <p:ph type="sldNum" sz="quarter" idx="12"/>
          </p:nvPr>
        </p:nvSpPr>
        <p:spPr/>
        <p:txBody>
          <a:bodyPr/>
          <a:lstStyle/>
          <a:p>
            <a:pPr>
              <a:defRPr/>
            </a:pPr>
            <a:fld id="{31D18907-4A6C-4B9C-9BE9-D66297BE29DA}" type="slidenum">
              <a:rPr lang="en-US"/>
              <a:pPr>
                <a:defRPr/>
              </a:pPr>
              <a:t>12</a:t>
            </a:fld>
            <a:endParaRPr lang="en-US"/>
          </a:p>
        </p:txBody>
      </p:sp>
    </p:spTree>
    <p:extLst>
      <p:ext uri="{BB962C8B-B14F-4D97-AF65-F5344CB8AC3E}">
        <p14:creationId xmlns:p14="http://schemas.microsoft.com/office/powerpoint/2010/main" val="1089741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0E96E-0FB7-53B4-66B3-3754CDB7DC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6CB014-7707-848D-2CB8-2C25C626022D}"/>
              </a:ext>
            </a:extLst>
          </p:cNvPr>
          <p:cNvSpPr>
            <a:spLocks noGrp="1"/>
          </p:cNvSpPr>
          <p:nvPr>
            <p:ph type="title"/>
          </p:nvPr>
        </p:nvSpPr>
        <p:spPr>
          <a:xfrm>
            <a:off x="1119188" y="255588"/>
            <a:ext cx="7429500" cy="609600"/>
          </a:xfrm>
        </p:spPr>
        <p:txBody>
          <a:bodyPr>
            <a:normAutofit fontScale="90000"/>
          </a:bodyPr>
          <a:lstStyle/>
          <a:p>
            <a:pPr algn="ctr" eaLnBrk="1" fontAlgn="auto" hangingPunct="1">
              <a:spcAft>
                <a:spcPts val="0"/>
              </a:spcAft>
              <a:defRPr/>
            </a:pPr>
            <a:r>
              <a:rPr lang="en-US" dirty="0"/>
              <a:t>Why Not Let the Node Card Handle Everything?</a:t>
            </a:r>
            <a:endParaRPr dirty="0"/>
          </a:p>
        </p:txBody>
      </p:sp>
      <p:sp>
        <p:nvSpPr>
          <p:cNvPr id="8195" name="Content Placeholder 2">
            <a:extLst>
              <a:ext uri="{FF2B5EF4-FFF2-40B4-BE49-F238E27FC236}">
                <a16:creationId xmlns:a16="http://schemas.microsoft.com/office/drawing/2014/main" id="{F79CE95C-2AF8-BBC9-7CDD-AAB1EDC8FBE9}"/>
              </a:ext>
            </a:extLst>
          </p:cNvPr>
          <p:cNvSpPr>
            <a:spLocks noGrp="1" noChangeArrowheads="1"/>
          </p:cNvSpPr>
          <p:nvPr>
            <p:ph idx="1"/>
          </p:nvPr>
        </p:nvSpPr>
        <p:spPr>
          <a:xfrm>
            <a:off x="895350" y="1416289"/>
            <a:ext cx="7986713" cy="5409644"/>
          </a:xfrm>
        </p:spPr>
        <p:txBody>
          <a:bodyPr/>
          <a:lstStyle/>
          <a:p>
            <a:pPr eaLnBrk="1" hangingPunct="1">
              <a:defRPr/>
            </a:pPr>
            <a:r>
              <a:rPr lang="en-US" sz="3200" dirty="0"/>
              <a:t>High-current sensing belongs at the block</a:t>
            </a:r>
          </a:p>
          <a:p>
            <a:pPr eaLnBrk="1" hangingPunct="1">
              <a:defRPr/>
            </a:pPr>
            <a:r>
              <a:rPr lang="en-US" sz="3200" dirty="0"/>
              <a:t>Offloads work from Node Card</a:t>
            </a:r>
          </a:p>
          <a:p>
            <a:pPr eaLnBrk="1" hangingPunct="1">
              <a:defRPr/>
            </a:pPr>
            <a:r>
              <a:rPr lang="en-US" sz="3200" dirty="0"/>
              <a:t>Fusion uses edge computing</a:t>
            </a:r>
          </a:p>
          <a:p>
            <a:pPr eaLnBrk="1" hangingPunct="1">
              <a:defRPr/>
            </a:pPr>
            <a:r>
              <a:rPr lang="en-US" sz="3200" dirty="0"/>
              <a:t>Distributed responsibilities</a:t>
            </a:r>
          </a:p>
          <a:p>
            <a:pPr eaLnBrk="1" hangingPunct="1">
              <a:defRPr/>
            </a:pPr>
            <a:r>
              <a:rPr lang="en-US" sz="3200" dirty="0"/>
              <a:t>Three-tier architecture</a:t>
            </a:r>
          </a:p>
        </p:txBody>
      </p:sp>
      <p:sp>
        <p:nvSpPr>
          <p:cNvPr id="4" name="Footer Placeholder 3">
            <a:extLst>
              <a:ext uri="{FF2B5EF4-FFF2-40B4-BE49-F238E27FC236}">
                <a16:creationId xmlns:a16="http://schemas.microsoft.com/office/drawing/2014/main" id="{CC72355E-3C99-8F66-EBBB-7AFC862F5269}"/>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FBB7C6BF-8D77-18AB-954C-D6062E4157AF}"/>
              </a:ext>
            </a:extLst>
          </p:cNvPr>
          <p:cNvSpPr>
            <a:spLocks noGrp="1"/>
          </p:cNvSpPr>
          <p:nvPr>
            <p:ph type="sldNum" sz="quarter" idx="12"/>
          </p:nvPr>
        </p:nvSpPr>
        <p:spPr/>
        <p:txBody>
          <a:bodyPr/>
          <a:lstStyle/>
          <a:p>
            <a:pPr>
              <a:defRPr/>
            </a:pPr>
            <a:fld id="{31D18907-4A6C-4B9C-9BE9-D66297BE29DA}" type="slidenum">
              <a:rPr lang="en-US"/>
              <a:pPr>
                <a:defRPr/>
              </a:pPr>
              <a:t>13</a:t>
            </a:fld>
            <a:endParaRPr lang="en-US"/>
          </a:p>
        </p:txBody>
      </p:sp>
    </p:spTree>
    <p:extLst>
      <p:ext uri="{BB962C8B-B14F-4D97-AF65-F5344CB8AC3E}">
        <p14:creationId xmlns:p14="http://schemas.microsoft.com/office/powerpoint/2010/main" val="3211516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D4524-CEE4-A4E6-B3B1-0F72D01958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12148F-AB4B-977C-C328-4E4F8EE994A3}"/>
              </a:ext>
            </a:extLst>
          </p:cNvPr>
          <p:cNvSpPr>
            <a:spLocks noGrp="1"/>
          </p:cNvSpPr>
          <p:nvPr>
            <p:ph type="title"/>
          </p:nvPr>
        </p:nvSpPr>
        <p:spPr>
          <a:xfrm>
            <a:off x="1119188" y="255588"/>
            <a:ext cx="7429500" cy="609600"/>
          </a:xfrm>
        </p:spPr>
        <p:txBody>
          <a:bodyPr>
            <a:normAutofit fontScale="90000"/>
          </a:bodyPr>
          <a:lstStyle/>
          <a:p>
            <a:pPr algn="ctr" eaLnBrk="1" fontAlgn="auto" hangingPunct="1">
              <a:spcAft>
                <a:spcPts val="0"/>
              </a:spcAft>
              <a:defRPr/>
            </a:pPr>
            <a:r>
              <a:rPr lang="en-US" dirty="0"/>
              <a:t>Why Not Let the Node Card Handle Everything?</a:t>
            </a:r>
            <a:endParaRPr dirty="0"/>
          </a:p>
        </p:txBody>
      </p:sp>
      <p:sp>
        <p:nvSpPr>
          <p:cNvPr id="8195" name="Content Placeholder 2">
            <a:extLst>
              <a:ext uri="{FF2B5EF4-FFF2-40B4-BE49-F238E27FC236}">
                <a16:creationId xmlns:a16="http://schemas.microsoft.com/office/drawing/2014/main" id="{0605412E-A74C-3FCE-5650-BBA495781B4C}"/>
              </a:ext>
            </a:extLst>
          </p:cNvPr>
          <p:cNvSpPr>
            <a:spLocks noGrp="1" noChangeArrowheads="1"/>
          </p:cNvSpPr>
          <p:nvPr>
            <p:ph idx="1"/>
          </p:nvPr>
        </p:nvSpPr>
        <p:spPr>
          <a:xfrm>
            <a:off x="895350" y="1443789"/>
            <a:ext cx="7986713" cy="5382144"/>
          </a:xfrm>
        </p:spPr>
        <p:txBody>
          <a:bodyPr/>
          <a:lstStyle/>
          <a:p>
            <a:pPr eaLnBrk="1" hangingPunct="1">
              <a:defRPr/>
            </a:pPr>
            <a:r>
              <a:rPr lang="en-US" sz="3200" dirty="0"/>
              <a:t>High-current sensing belongs at the block</a:t>
            </a:r>
          </a:p>
          <a:p>
            <a:pPr eaLnBrk="1" hangingPunct="1">
              <a:defRPr/>
            </a:pPr>
            <a:r>
              <a:rPr lang="en-US" sz="3200" dirty="0"/>
              <a:t>Offloads work from Node Card</a:t>
            </a:r>
          </a:p>
          <a:p>
            <a:pPr eaLnBrk="1" hangingPunct="1">
              <a:defRPr/>
            </a:pPr>
            <a:r>
              <a:rPr lang="en-US" sz="3200" dirty="0"/>
              <a:t>Fusion uses edge computing</a:t>
            </a:r>
          </a:p>
          <a:p>
            <a:pPr eaLnBrk="1" hangingPunct="1">
              <a:defRPr/>
            </a:pPr>
            <a:r>
              <a:rPr lang="en-US" sz="3200" dirty="0"/>
              <a:t>Distributed responsibilities</a:t>
            </a:r>
          </a:p>
          <a:p>
            <a:pPr eaLnBrk="1" hangingPunct="1">
              <a:defRPr/>
            </a:pPr>
            <a:r>
              <a:rPr lang="en-US" sz="3200" dirty="0"/>
              <a:t>Three-tier architecture</a:t>
            </a:r>
          </a:p>
        </p:txBody>
      </p:sp>
      <p:sp>
        <p:nvSpPr>
          <p:cNvPr id="4" name="Footer Placeholder 3">
            <a:extLst>
              <a:ext uri="{FF2B5EF4-FFF2-40B4-BE49-F238E27FC236}">
                <a16:creationId xmlns:a16="http://schemas.microsoft.com/office/drawing/2014/main" id="{9DC27F85-86EA-7DB0-A9AB-FB06F4EFE375}"/>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F3CF3B2D-2759-20F6-DBE9-C232FD959490}"/>
              </a:ext>
            </a:extLst>
          </p:cNvPr>
          <p:cNvSpPr>
            <a:spLocks noGrp="1"/>
          </p:cNvSpPr>
          <p:nvPr>
            <p:ph type="sldNum" sz="quarter" idx="12"/>
          </p:nvPr>
        </p:nvSpPr>
        <p:spPr/>
        <p:txBody>
          <a:bodyPr/>
          <a:lstStyle/>
          <a:p>
            <a:pPr>
              <a:defRPr/>
            </a:pPr>
            <a:fld id="{31D18907-4A6C-4B9C-9BE9-D66297BE29DA}" type="slidenum">
              <a:rPr lang="en-US"/>
              <a:pPr>
                <a:defRPr/>
              </a:pPr>
              <a:t>14</a:t>
            </a:fld>
            <a:endParaRPr lang="en-US"/>
          </a:p>
        </p:txBody>
      </p:sp>
    </p:spTree>
    <p:extLst>
      <p:ext uri="{BB962C8B-B14F-4D97-AF65-F5344CB8AC3E}">
        <p14:creationId xmlns:p14="http://schemas.microsoft.com/office/powerpoint/2010/main" val="1775932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46B77-152D-5592-A4BC-D03297B7B1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9C4573-4535-AD3F-F71D-7033EEB98630}"/>
              </a:ext>
            </a:extLst>
          </p:cNvPr>
          <p:cNvSpPr>
            <a:spLocks noGrp="1"/>
          </p:cNvSpPr>
          <p:nvPr>
            <p:ph type="title"/>
          </p:nvPr>
        </p:nvSpPr>
        <p:spPr>
          <a:xfrm>
            <a:off x="1119188" y="255588"/>
            <a:ext cx="7429500" cy="609600"/>
          </a:xfrm>
        </p:spPr>
        <p:txBody>
          <a:bodyPr>
            <a:normAutofit/>
          </a:bodyPr>
          <a:lstStyle/>
          <a:p>
            <a:pPr algn="ctr" eaLnBrk="1" fontAlgn="auto" hangingPunct="1">
              <a:spcAft>
                <a:spcPts val="0"/>
              </a:spcAft>
              <a:defRPr/>
            </a:pPr>
            <a:r>
              <a:rPr lang="en-US" dirty="0"/>
              <a:t>Connectors &amp; Interfaces</a:t>
            </a:r>
            <a:endParaRPr dirty="0"/>
          </a:p>
        </p:txBody>
      </p:sp>
      <p:sp>
        <p:nvSpPr>
          <p:cNvPr id="8195" name="Content Placeholder 2">
            <a:extLst>
              <a:ext uri="{FF2B5EF4-FFF2-40B4-BE49-F238E27FC236}">
                <a16:creationId xmlns:a16="http://schemas.microsoft.com/office/drawing/2014/main" id="{01DCCDEA-A0F7-0D7F-F759-F14FF488C5F9}"/>
              </a:ext>
            </a:extLst>
          </p:cNvPr>
          <p:cNvSpPr>
            <a:spLocks noGrp="1" noChangeArrowheads="1"/>
          </p:cNvSpPr>
          <p:nvPr>
            <p:ph idx="1"/>
          </p:nvPr>
        </p:nvSpPr>
        <p:spPr>
          <a:xfrm>
            <a:off x="895350" y="1436914"/>
            <a:ext cx="7986713" cy="5389019"/>
          </a:xfrm>
        </p:spPr>
        <p:txBody>
          <a:bodyPr/>
          <a:lstStyle/>
          <a:p>
            <a:pPr eaLnBrk="1" hangingPunct="1">
              <a:defRPr/>
            </a:pPr>
            <a:r>
              <a:rPr lang="en-US" sz="3200" dirty="0"/>
              <a:t>J1: 4 block inputs</a:t>
            </a:r>
          </a:p>
          <a:p>
            <a:pPr eaLnBrk="1" hangingPunct="1">
              <a:defRPr/>
            </a:pPr>
            <a:r>
              <a:rPr lang="en-US" sz="3200" dirty="0"/>
              <a:t>Node Bus edge connector</a:t>
            </a:r>
          </a:p>
          <a:p>
            <a:pPr eaLnBrk="1" hangingPunct="1">
              <a:defRPr/>
            </a:pPr>
            <a:r>
              <a:rPr lang="en-US" sz="3200" dirty="0"/>
              <a:t>I2C address switch + EEPROM</a:t>
            </a:r>
          </a:p>
          <a:p>
            <a:pPr eaLnBrk="1" hangingPunct="1">
              <a:defRPr/>
            </a:pPr>
            <a:r>
              <a:rPr lang="en-US" sz="3200" dirty="0"/>
              <a:t>DCC power supply input (required)</a:t>
            </a:r>
          </a:p>
          <a:p>
            <a:pPr eaLnBrk="1" hangingPunct="1">
              <a:defRPr/>
            </a:pPr>
            <a:r>
              <a:rPr lang="en-US" sz="3200" dirty="0"/>
              <a:t>Optional I2C display</a:t>
            </a:r>
          </a:p>
        </p:txBody>
      </p:sp>
      <p:sp>
        <p:nvSpPr>
          <p:cNvPr id="4" name="Footer Placeholder 3">
            <a:extLst>
              <a:ext uri="{FF2B5EF4-FFF2-40B4-BE49-F238E27FC236}">
                <a16:creationId xmlns:a16="http://schemas.microsoft.com/office/drawing/2014/main" id="{ED115A6B-33A3-5E05-B0B3-1E3EF44A2E56}"/>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D1D5D3B7-D947-3C60-2F3A-15E6C7299C8F}"/>
              </a:ext>
            </a:extLst>
          </p:cNvPr>
          <p:cNvSpPr>
            <a:spLocks noGrp="1"/>
          </p:cNvSpPr>
          <p:nvPr>
            <p:ph type="sldNum" sz="quarter" idx="12"/>
          </p:nvPr>
        </p:nvSpPr>
        <p:spPr/>
        <p:txBody>
          <a:bodyPr/>
          <a:lstStyle/>
          <a:p>
            <a:pPr>
              <a:defRPr/>
            </a:pPr>
            <a:fld id="{31D18907-4A6C-4B9C-9BE9-D66297BE29DA}" type="slidenum">
              <a:rPr lang="en-US"/>
              <a:pPr>
                <a:defRPr/>
              </a:pPr>
              <a:t>15</a:t>
            </a:fld>
            <a:endParaRPr lang="en-US"/>
          </a:p>
        </p:txBody>
      </p:sp>
    </p:spTree>
    <p:extLst>
      <p:ext uri="{BB962C8B-B14F-4D97-AF65-F5344CB8AC3E}">
        <p14:creationId xmlns:p14="http://schemas.microsoft.com/office/powerpoint/2010/main" val="3295441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7B072-4C4F-0256-16B1-902DD999B0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9ECC34-67B0-1453-C7F0-68BF99165A99}"/>
              </a:ext>
            </a:extLst>
          </p:cNvPr>
          <p:cNvSpPr>
            <a:spLocks noGrp="1"/>
          </p:cNvSpPr>
          <p:nvPr>
            <p:ph type="title"/>
          </p:nvPr>
        </p:nvSpPr>
        <p:spPr>
          <a:xfrm>
            <a:off x="1119188" y="255588"/>
            <a:ext cx="7429500" cy="609600"/>
          </a:xfrm>
        </p:spPr>
        <p:txBody>
          <a:bodyPr>
            <a:normAutofit/>
          </a:bodyPr>
          <a:lstStyle/>
          <a:p>
            <a:pPr algn="ctr" eaLnBrk="1" fontAlgn="auto" hangingPunct="1">
              <a:spcAft>
                <a:spcPts val="0"/>
              </a:spcAft>
              <a:defRPr/>
            </a:pPr>
            <a:r>
              <a:rPr lang="en-US" dirty="0"/>
              <a:t>Connectors &amp; Interfaces</a:t>
            </a:r>
            <a:endParaRPr dirty="0"/>
          </a:p>
        </p:txBody>
      </p:sp>
      <p:sp>
        <p:nvSpPr>
          <p:cNvPr id="8195" name="Content Placeholder 2">
            <a:extLst>
              <a:ext uri="{FF2B5EF4-FFF2-40B4-BE49-F238E27FC236}">
                <a16:creationId xmlns:a16="http://schemas.microsoft.com/office/drawing/2014/main" id="{B6782D55-9E1A-436E-F371-9CB10A643786}"/>
              </a:ext>
            </a:extLst>
          </p:cNvPr>
          <p:cNvSpPr>
            <a:spLocks noGrp="1" noChangeArrowheads="1"/>
          </p:cNvSpPr>
          <p:nvPr>
            <p:ph idx="1"/>
          </p:nvPr>
        </p:nvSpPr>
        <p:spPr>
          <a:xfrm>
            <a:off x="895350" y="1436914"/>
            <a:ext cx="7986713" cy="5389019"/>
          </a:xfrm>
        </p:spPr>
        <p:txBody>
          <a:bodyPr/>
          <a:lstStyle/>
          <a:p>
            <a:pPr eaLnBrk="1" hangingPunct="1">
              <a:defRPr/>
            </a:pPr>
            <a:r>
              <a:rPr lang="en-US" sz="3200" dirty="0"/>
              <a:t>J1: 4 block inputs</a:t>
            </a:r>
          </a:p>
          <a:p>
            <a:pPr eaLnBrk="1" hangingPunct="1">
              <a:defRPr/>
            </a:pPr>
            <a:r>
              <a:rPr lang="en-US" sz="3200" dirty="0"/>
              <a:t>Node Bus edge connector</a:t>
            </a:r>
          </a:p>
          <a:p>
            <a:pPr eaLnBrk="1" hangingPunct="1">
              <a:defRPr/>
            </a:pPr>
            <a:r>
              <a:rPr lang="en-US" sz="3200" dirty="0"/>
              <a:t>I2C address switch + EEPROM</a:t>
            </a:r>
          </a:p>
          <a:p>
            <a:pPr eaLnBrk="1" hangingPunct="1">
              <a:defRPr/>
            </a:pPr>
            <a:r>
              <a:rPr lang="en-US" sz="3200" dirty="0"/>
              <a:t>DCC power supply input (required)</a:t>
            </a:r>
          </a:p>
          <a:p>
            <a:pPr eaLnBrk="1" hangingPunct="1">
              <a:defRPr/>
            </a:pPr>
            <a:r>
              <a:rPr lang="en-US" sz="3200" dirty="0"/>
              <a:t>Optional I2C display</a:t>
            </a:r>
          </a:p>
        </p:txBody>
      </p:sp>
      <p:sp>
        <p:nvSpPr>
          <p:cNvPr id="4" name="Footer Placeholder 3">
            <a:extLst>
              <a:ext uri="{FF2B5EF4-FFF2-40B4-BE49-F238E27FC236}">
                <a16:creationId xmlns:a16="http://schemas.microsoft.com/office/drawing/2014/main" id="{FB33BB74-1512-F26F-6A88-4B84A6629BCD}"/>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87816FD5-64DD-A45C-0F32-6157741B4807}"/>
              </a:ext>
            </a:extLst>
          </p:cNvPr>
          <p:cNvSpPr>
            <a:spLocks noGrp="1"/>
          </p:cNvSpPr>
          <p:nvPr>
            <p:ph type="sldNum" sz="quarter" idx="12"/>
          </p:nvPr>
        </p:nvSpPr>
        <p:spPr/>
        <p:txBody>
          <a:bodyPr/>
          <a:lstStyle/>
          <a:p>
            <a:pPr>
              <a:defRPr/>
            </a:pPr>
            <a:fld id="{31D18907-4A6C-4B9C-9BE9-D66297BE29DA}" type="slidenum">
              <a:rPr lang="en-US"/>
              <a:pPr>
                <a:defRPr/>
              </a:pPr>
              <a:t>16</a:t>
            </a:fld>
            <a:endParaRPr lang="en-US"/>
          </a:p>
        </p:txBody>
      </p:sp>
    </p:spTree>
    <p:extLst>
      <p:ext uri="{BB962C8B-B14F-4D97-AF65-F5344CB8AC3E}">
        <p14:creationId xmlns:p14="http://schemas.microsoft.com/office/powerpoint/2010/main" val="1963887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65F78-B635-634F-DF2A-8DE7F43785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6A9240-304B-2924-65FF-08CBD26884C9}"/>
              </a:ext>
            </a:extLst>
          </p:cNvPr>
          <p:cNvSpPr>
            <a:spLocks noGrp="1"/>
          </p:cNvSpPr>
          <p:nvPr>
            <p:ph type="title"/>
          </p:nvPr>
        </p:nvSpPr>
        <p:spPr>
          <a:xfrm>
            <a:off x="1119188" y="255588"/>
            <a:ext cx="7429500" cy="609600"/>
          </a:xfrm>
        </p:spPr>
        <p:txBody>
          <a:bodyPr>
            <a:normAutofit/>
          </a:bodyPr>
          <a:lstStyle/>
          <a:p>
            <a:pPr algn="ctr" eaLnBrk="1" fontAlgn="auto" hangingPunct="1">
              <a:spcAft>
                <a:spcPts val="0"/>
              </a:spcAft>
              <a:defRPr/>
            </a:pPr>
            <a:r>
              <a:rPr lang="en-US" dirty="0"/>
              <a:t>Testing the BSD Card</a:t>
            </a:r>
            <a:endParaRPr dirty="0"/>
          </a:p>
        </p:txBody>
      </p:sp>
      <p:sp>
        <p:nvSpPr>
          <p:cNvPr id="8195" name="Content Placeholder 2">
            <a:extLst>
              <a:ext uri="{FF2B5EF4-FFF2-40B4-BE49-F238E27FC236}">
                <a16:creationId xmlns:a16="http://schemas.microsoft.com/office/drawing/2014/main" id="{08BF3D4E-998E-48FB-1675-2C5560251F77}"/>
              </a:ext>
            </a:extLst>
          </p:cNvPr>
          <p:cNvSpPr>
            <a:spLocks noGrp="1" noChangeArrowheads="1"/>
          </p:cNvSpPr>
          <p:nvPr>
            <p:ph idx="1"/>
          </p:nvPr>
        </p:nvSpPr>
        <p:spPr>
          <a:xfrm>
            <a:off x="895350" y="1519417"/>
            <a:ext cx="7986713" cy="5306516"/>
          </a:xfrm>
        </p:spPr>
        <p:txBody>
          <a:bodyPr/>
          <a:lstStyle/>
          <a:p>
            <a:pPr eaLnBrk="1" hangingPunct="1">
              <a:defRPr/>
            </a:pPr>
            <a:r>
              <a:rPr lang="en-US" sz="3200" dirty="0"/>
              <a:t>Run Node Card self-test</a:t>
            </a:r>
          </a:p>
          <a:p>
            <a:pPr eaLnBrk="1" hangingPunct="1">
              <a:defRPr/>
            </a:pPr>
            <a:r>
              <a:rPr lang="en-US" sz="3200" dirty="0"/>
              <a:t>Node Bus + DCC power supply</a:t>
            </a:r>
          </a:p>
          <a:p>
            <a:pPr eaLnBrk="1" hangingPunct="1">
              <a:defRPr/>
            </a:pPr>
            <a:r>
              <a:rPr lang="en-US" sz="3200" dirty="0"/>
              <a:t>ESP32 boots</a:t>
            </a:r>
          </a:p>
          <a:p>
            <a:pPr eaLnBrk="1" hangingPunct="1">
              <a:defRPr/>
            </a:pPr>
            <a:r>
              <a:rPr lang="en-US" sz="3200" dirty="0"/>
              <a:t>Occupied test with small load</a:t>
            </a:r>
          </a:p>
          <a:p>
            <a:pPr eaLnBrk="1" hangingPunct="1">
              <a:defRPr/>
            </a:pPr>
            <a:r>
              <a:rPr lang="en-US" sz="3200" dirty="0"/>
              <a:t>Short test with safe momentary short</a:t>
            </a:r>
          </a:p>
          <a:p>
            <a:pPr eaLnBrk="1" hangingPunct="1">
              <a:defRPr/>
            </a:pPr>
            <a:r>
              <a:rPr lang="en-US" sz="3200" dirty="0"/>
              <a:t>I2C reports to Node Card</a:t>
            </a:r>
          </a:p>
          <a:p>
            <a:pPr eaLnBrk="1" hangingPunct="1">
              <a:defRPr/>
            </a:pPr>
            <a:r>
              <a:rPr lang="en-US" sz="3200" dirty="0"/>
              <a:t>Events visible in serial output</a:t>
            </a:r>
          </a:p>
        </p:txBody>
      </p:sp>
      <p:sp>
        <p:nvSpPr>
          <p:cNvPr id="4" name="Footer Placeholder 3">
            <a:extLst>
              <a:ext uri="{FF2B5EF4-FFF2-40B4-BE49-F238E27FC236}">
                <a16:creationId xmlns:a16="http://schemas.microsoft.com/office/drawing/2014/main" id="{CA8BA13A-F62F-E7E6-4718-23D9871ACB3D}"/>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24D93293-56E9-E05B-24DF-977EF170CF0C}"/>
              </a:ext>
            </a:extLst>
          </p:cNvPr>
          <p:cNvSpPr>
            <a:spLocks noGrp="1"/>
          </p:cNvSpPr>
          <p:nvPr>
            <p:ph type="sldNum" sz="quarter" idx="12"/>
          </p:nvPr>
        </p:nvSpPr>
        <p:spPr/>
        <p:txBody>
          <a:bodyPr/>
          <a:lstStyle/>
          <a:p>
            <a:pPr>
              <a:defRPr/>
            </a:pPr>
            <a:fld id="{31D18907-4A6C-4B9C-9BE9-D66297BE29DA}" type="slidenum">
              <a:rPr lang="en-US"/>
              <a:pPr>
                <a:defRPr/>
              </a:pPr>
              <a:t>17</a:t>
            </a:fld>
            <a:endParaRPr lang="en-US"/>
          </a:p>
        </p:txBody>
      </p:sp>
    </p:spTree>
    <p:extLst>
      <p:ext uri="{BB962C8B-B14F-4D97-AF65-F5344CB8AC3E}">
        <p14:creationId xmlns:p14="http://schemas.microsoft.com/office/powerpoint/2010/main" val="1012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EAB76-D5A1-D48E-C1B2-A5A4856DF1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2883EC-6570-0289-1E4D-723133DCF049}"/>
              </a:ext>
            </a:extLst>
          </p:cNvPr>
          <p:cNvSpPr>
            <a:spLocks noGrp="1"/>
          </p:cNvSpPr>
          <p:nvPr>
            <p:ph type="title"/>
          </p:nvPr>
        </p:nvSpPr>
        <p:spPr>
          <a:xfrm>
            <a:off x="1119188" y="255588"/>
            <a:ext cx="7429500" cy="609600"/>
          </a:xfrm>
        </p:spPr>
        <p:txBody>
          <a:bodyPr>
            <a:normAutofit/>
          </a:bodyPr>
          <a:lstStyle/>
          <a:p>
            <a:pPr algn="ctr" eaLnBrk="1" fontAlgn="auto" hangingPunct="1">
              <a:spcAft>
                <a:spcPts val="0"/>
              </a:spcAft>
              <a:defRPr/>
            </a:pPr>
            <a:r>
              <a:rPr lang="en-US" dirty="0"/>
              <a:t>Testing the BSD Card</a:t>
            </a:r>
            <a:endParaRPr dirty="0"/>
          </a:p>
        </p:txBody>
      </p:sp>
      <p:sp>
        <p:nvSpPr>
          <p:cNvPr id="8195" name="Content Placeholder 2">
            <a:extLst>
              <a:ext uri="{FF2B5EF4-FFF2-40B4-BE49-F238E27FC236}">
                <a16:creationId xmlns:a16="http://schemas.microsoft.com/office/drawing/2014/main" id="{9F345342-804F-4AAE-80E8-048C6FB95CA9}"/>
              </a:ext>
            </a:extLst>
          </p:cNvPr>
          <p:cNvSpPr>
            <a:spLocks noGrp="1" noChangeArrowheads="1"/>
          </p:cNvSpPr>
          <p:nvPr>
            <p:ph idx="1"/>
          </p:nvPr>
        </p:nvSpPr>
        <p:spPr>
          <a:xfrm>
            <a:off x="895350" y="1016000"/>
            <a:ext cx="7986713" cy="5809933"/>
          </a:xfrm>
        </p:spPr>
        <p:txBody>
          <a:bodyPr/>
          <a:lstStyle/>
          <a:p>
            <a:pPr eaLnBrk="1" hangingPunct="1">
              <a:defRPr/>
            </a:pPr>
            <a:r>
              <a:rPr lang="en-US" sz="3200" dirty="0"/>
              <a:t>Run Node Card self-test</a:t>
            </a:r>
          </a:p>
          <a:p>
            <a:pPr eaLnBrk="1" hangingPunct="1">
              <a:defRPr/>
            </a:pPr>
            <a:r>
              <a:rPr lang="en-US" sz="3200" dirty="0"/>
              <a:t>Node Bus + DCC power supply power</a:t>
            </a:r>
          </a:p>
          <a:p>
            <a:pPr eaLnBrk="1" hangingPunct="1">
              <a:defRPr/>
            </a:pPr>
            <a:r>
              <a:rPr lang="en-US" sz="3200" dirty="0"/>
              <a:t>ESP32 boots</a:t>
            </a:r>
          </a:p>
          <a:p>
            <a:pPr eaLnBrk="1" hangingPunct="1">
              <a:defRPr/>
            </a:pPr>
            <a:r>
              <a:rPr lang="en-US" sz="3200" dirty="0"/>
              <a:t>Occupied test with small load</a:t>
            </a:r>
          </a:p>
          <a:p>
            <a:pPr eaLnBrk="1" hangingPunct="1">
              <a:defRPr/>
            </a:pPr>
            <a:r>
              <a:rPr lang="en-US" sz="3200" dirty="0"/>
              <a:t>Short test with safe momentary short</a:t>
            </a:r>
          </a:p>
          <a:p>
            <a:pPr eaLnBrk="1" hangingPunct="1">
              <a:defRPr/>
            </a:pPr>
            <a:r>
              <a:rPr lang="en-US" sz="3200" dirty="0"/>
              <a:t>I2C reports to Node Card</a:t>
            </a:r>
          </a:p>
          <a:p>
            <a:pPr eaLnBrk="1" hangingPunct="1">
              <a:defRPr/>
            </a:pPr>
            <a:r>
              <a:rPr lang="en-US" sz="3200" dirty="0"/>
              <a:t>Events visible in serial output</a:t>
            </a:r>
          </a:p>
        </p:txBody>
      </p:sp>
      <p:sp>
        <p:nvSpPr>
          <p:cNvPr id="4" name="Footer Placeholder 3">
            <a:extLst>
              <a:ext uri="{FF2B5EF4-FFF2-40B4-BE49-F238E27FC236}">
                <a16:creationId xmlns:a16="http://schemas.microsoft.com/office/drawing/2014/main" id="{C9150C87-E11B-1B92-779F-B12E1A3C41A2}"/>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603A7E85-8DAF-BE53-88B1-F462AF031F77}"/>
              </a:ext>
            </a:extLst>
          </p:cNvPr>
          <p:cNvSpPr>
            <a:spLocks noGrp="1"/>
          </p:cNvSpPr>
          <p:nvPr>
            <p:ph type="sldNum" sz="quarter" idx="12"/>
          </p:nvPr>
        </p:nvSpPr>
        <p:spPr/>
        <p:txBody>
          <a:bodyPr/>
          <a:lstStyle/>
          <a:p>
            <a:pPr>
              <a:defRPr/>
            </a:pPr>
            <a:fld id="{31D18907-4A6C-4B9C-9BE9-D66297BE29DA}" type="slidenum">
              <a:rPr lang="en-US"/>
              <a:pPr>
                <a:defRPr/>
              </a:pPr>
              <a:t>18</a:t>
            </a:fld>
            <a:endParaRPr lang="en-US"/>
          </a:p>
        </p:txBody>
      </p:sp>
    </p:spTree>
    <p:extLst>
      <p:ext uri="{BB962C8B-B14F-4D97-AF65-F5344CB8AC3E}">
        <p14:creationId xmlns:p14="http://schemas.microsoft.com/office/powerpoint/2010/main" val="39353360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052AE-573A-7E14-198E-5B86DF301D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9E81EE-4389-8EC3-3926-3776BB30D9D6}"/>
              </a:ext>
            </a:extLst>
          </p:cNvPr>
          <p:cNvSpPr>
            <a:spLocks noGrp="1"/>
          </p:cNvSpPr>
          <p:nvPr>
            <p:ph type="title"/>
          </p:nvPr>
        </p:nvSpPr>
        <p:spPr>
          <a:xfrm>
            <a:off x="1119188" y="255588"/>
            <a:ext cx="7429500" cy="609600"/>
          </a:xfrm>
        </p:spPr>
        <p:txBody>
          <a:bodyPr>
            <a:normAutofit/>
          </a:bodyPr>
          <a:lstStyle/>
          <a:p>
            <a:pPr algn="ctr" eaLnBrk="1" fontAlgn="auto" hangingPunct="1">
              <a:spcAft>
                <a:spcPts val="0"/>
              </a:spcAft>
              <a:defRPr/>
            </a:pPr>
            <a:r>
              <a:rPr lang="en-US" dirty="0"/>
              <a:t>Troubleshooting</a:t>
            </a:r>
            <a:endParaRPr dirty="0"/>
          </a:p>
        </p:txBody>
      </p:sp>
      <p:sp>
        <p:nvSpPr>
          <p:cNvPr id="8195" name="Content Placeholder 2">
            <a:extLst>
              <a:ext uri="{FF2B5EF4-FFF2-40B4-BE49-F238E27FC236}">
                <a16:creationId xmlns:a16="http://schemas.microsoft.com/office/drawing/2014/main" id="{CB198A8E-8B1B-FA84-0202-8670E13F3660}"/>
              </a:ext>
            </a:extLst>
          </p:cNvPr>
          <p:cNvSpPr>
            <a:spLocks noGrp="1" noChangeArrowheads="1"/>
          </p:cNvSpPr>
          <p:nvPr>
            <p:ph idx="1"/>
          </p:nvPr>
        </p:nvSpPr>
        <p:spPr>
          <a:xfrm>
            <a:off x="895350" y="1016000"/>
            <a:ext cx="7986713" cy="5809933"/>
          </a:xfrm>
        </p:spPr>
        <p:txBody>
          <a:bodyPr/>
          <a:lstStyle/>
          <a:p>
            <a:pPr eaLnBrk="1" hangingPunct="1">
              <a:defRPr/>
            </a:pPr>
            <a:r>
              <a:rPr lang="en-US" sz="3200" dirty="0"/>
              <a:t>Not detected → I2C address or EEPROM</a:t>
            </a:r>
          </a:p>
          <a:p>
            <a:pPr eaLnBrk="1" hangingPunct="1">
              <a:defRPr/>
            </a:pPr>
            <a:r>
              <a:rPr lang="en-US" sz="3200" dirty="0"/>
              <a:t>No LEDs → power issue</a:t>
            </a:r>
          </a:p>
          <a:p>
            <a:pPr eaLnBrk="1" hangingPunct="1">
              <a:defRPr/>
            </a:pPr>
            <a:r>
              <a:rPr lang="en-US" sz="3200" dirty="0"/>
              <a:t>Stuck occupied → sensing path</a:t>
            </a:r>
          </a:p>
          <a:p>
            <a:pPr eaLnBrk="1" hangingPunct="1">
              <a:defRPr/>
            </a:pPr>
            <a:r>
              <a:rPr lang="en-US" sz="3200" dirty="0"/>
              <a:t>Stuck short → protection circuitry</a:t>
            </a:r>
          </a:p>
          <a:p>
            <a:pPr eaLnBrk="1" hangingPunct="1">
              <a:defRPr/>
            </a:pPr>
            <a:r>
              <a:rPr lang="en-US" sz="3200" dirty="0"/>
              <a:t>One dead block → trace that channel</a:t>
            </a:r>
          </a:p>
          <a:p>
            <a:pPr eaLnBrk="1" hangingPunct="1">
              <a:defRPr/>
            </a:pPr>
            <a:r>
              <a:rPr lang="en-US" sz="3200" dirty="0"/>
              <a:t>No updates → I2C reporting path</a:t>
            </a:r>
          </a:p>
        </p:txBody>
      </p:sp>
      <p:sp>
        <p:nvSpPr>
          <p:cNvPr id="4" name="Footer Placeholder 3">
            <a:extLst>
              <a:ext uri="{FF2B5EF4-FFF2-40B4-BE49-F238E27FC236}">
                <a16:creationId xmlns:a16="http://schemas.microsoft.com/office/drawing/2014/main" id="{878AB606-BF91-4AE4-96E1-E6EC423D11DE}"/>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4CE68363-F477-EF89-3D58-64DD7878CA81}"/>
              </a:ext>
            </a:extLst>
          </p:cNvPr>
          <p:cNvSpPr>
            <a:spLocks noGrp="1"/>
          </p:cNvSpPr>
          <p:nvPr>
            <p:ph type="sldNum" sz="quarter" idx="12"/>
          </p:nvPr>
        </p:nvSpPr>
        <p:spPr/>
        <p:txBody>
          <a:bodyPr/>
          <a:lstStyle/>
          <a:p>
            <a:pPr>
              <a:defRPr/>
            </a:pPr>
            <a:fld id="{31D18907-4A6C-4B9C-9BE9-D66297BE29DA}" type="slidenum">
              <a:rPr lang="en-US"/>
              <a:pPr>
                <a:defRPr/>
              </a:pPr>
              <a:t>19</a:t>
            </a:fld>
            <a:endParaRPr lang="en-US"/>
          </a:p>
        </p:txBody>
      </p:sp>
    </p:spTree>
    <p:extLst>
      <p:ext uri="{BB962C8B-B14F-4D97-AF65-F5344CB8AC3E}">
        <p14:creationId xmlns:p14="http://schemas.microsoft.com/office/powerpoint/2010/main" val="1669768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AA3BD-A455-AE71-0807-B41440A28762}"/>
              </a:ext>
            </a:extLst>
          </p:cNvPr>
          <p:cNvSpPr>
            <a:spLocks noGrp="1"/>
          </p:cNvSpPr>
          <p:nvPr>
            <p:ph type="title"/>
          </p:nvPr>
        </p:nvSpPr>
        <p:spPr>
          <a:xfrm>
            <a:off x="1119188" y="320040"/>
            <a:ext cx="7429500" cy="609600"/>
          </a:xfrm>
        </p:spPr>
        <p:txBody>
          <a:bodyPr>
            <a:normAutofit fontScale="90000"/>
          </a:bodyPr>
          <a:lstStyle/>
          <a:p>
            <a:pPr algn="ctr" eaLnBrk="1" fontAlgn="auto" hangingPunct="1">
              <a:spcAft>
                <a:spcPts val="0"/>
              </a:spcAft>
              <a:defRPr/>
            </a:pPr>
            <a:r>
              <a:rPr lang="en-US" dirty="0"/>
              <a:t>Recap: What the Block Breakout Board Provides</a:t>
            </a:r>
            <a:endParaRPr dirty="0"/>
          </a:p>
        </p:txBody>
      </p:sp>
      <p:sp>
        <p:nvSpPr>
          <p:cNvPr id="8195" name="Content Placeholder 2">
            <a:extLst>
              <a:ext uri="{FF2B5EF4-FFF2-40B4-BE49-F238E27FC236}">
                <a16:creationId xmlns:a16="http://schemas.microsoft.com/office/drawing/2014/main" id="{2DACE474-5C2A-18E1-2142-AF04E0BD8DC7}"/>
              </a:ext>
            </a:extLst>
          </p:cNvPr>
          <p:cNvSpPr>
            <a:spLocks noGrp="1" noChangeArrowheads="1"/>
          </p:cNvSpPr>
          <p:nvPr>
            <p:ph idx="1"/>
          </p:nvPr>
        </p:nvSpPr>
        <p:spPr>
          <a:xfrm>
            <a:off x="855663" y="1540041"/>
            <a:ext cx="8288337" cy="4655971"/>
          </a:xfrm>
        </p:spPr>
        <p:txBody>
          <a:bodyPr/>
          <a:lstStyle/>
          <a:p>
            <a:pPr marL="0" indent="0" eaLnBrk="1" hangingPunct="1">
              <a:buFont typeface="Arial" panose="020B0604020202020204" pitchFamily="34" charset="0"/>
              <a:buNone/>
              <a:defRPr/>
            </a:pPr>
            <a:r>
              <a:rPr lang="en-US" sz="3200" b="1" dirty="0"/>
              <a:t>What We Learned Last Time</a:t>
            </a:r>
          </a:p>
          <a:p>
            <a:pPr eaLnBrk="1" hangingPunct="1">
              <a:defRPr/>
            </a:pPr>
            <a:r>
              <a:rPr lang="en-US" sz="3200" dirty="0"/>
              <a:t>Organizes feeder wiring for 4 blocks</a:t>
            </a:r>
          </a:p>
          <a:p>
            <a:pPr eaLnBrk="1" hangingPunct="1">
              <a:defRPr/>
            </a:pPr>
            <a:r>
              <a:rPr lang="en-US" sz="3200" dirty="0"/>
              <a:t>Sends block sense lines to BSD Card</a:t>
            </a:r>
          </a:p>
          <a:p>
            <a:pPr eaLnBrk="1" hangingPunct="1">
              <a:defRPr/>
            </a:pPr>
            <a:r>
              <a:rPr lang="en-US" sz="3200" dirty="0"/>
              <a:t>Supports snubber/trickle options</a:t>
            </a:r>
          </a:p>
          <a:p>
            <a:pPr eaLnBrk="1" hangingPunct="1">
              <a:defRPr/>
            </a:pPr>
            <a:r>
              <a:rPr lang="en-US" sz="3200" dirty="0"/>
              <a:t>No logic — wiring only</a:t>
            </a:r>
          </a:p>
          <a:p>
            <a:pPr eaLnBrk="1" hangingPunct="1">
              <a:defRPr/>
            </a:pPr>
            <a:r>
              <a:rPr lang="en-US" sz="3200" dirty="0"/>
              <a:t>Shared across BOD and BSD systems</a:t>
            </a:r>
          </a:p>
        </p:txBody>
      </p:sp>
      <p:sp>
        <p:nvSpPr>
          <p:cNvPr id="4" name="Footer Placeholder 3">
            <a:extLst>
              <a:ext uri="{FF2B5EF4-FFF2-40B4-BE49-F238E27FC236}">
                <a16:creationId xmlns:a16="http://schemas.microsoft.com/office/drawing/2014/main" id="{E9290C34-CB7A-697E-FFA8-76C0347C6602}"/>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2575FB17-C2DF-3090-175A-BA0B0C9E9048}"/>
              </a:ext>
            </a:extLst>
          </p:cNvPr>
          <p:cNvSpPr>
            <a:spLocks noGrp="1"/>
          </p:cNvSpPr>
          <p:nvPr>
            <p:ph type="sldNum" sz="quarter" idx="12"/>
          </p:nvPr>
        </p:nvSpPr>
        <p:spPr/>
        <p:txBody>
          <a:bodyPr/>
          <a:lstStyle/>
          <a:p>
            <a:pPr>
              <a:defRPr/>
            </a:pPr>
            <a:fld id="{887B43B0-43D3-47D5-8375-89EF9DF3FCCF}" type="slidenum">
              <a:rPr lang="en-US"/>
              <a:pPr>
                <a:defRPr/>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A6B30-BDDE-D12A-772C-665B1E5B6F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3FCD37-0ABF-DC5D-1142-FDD0B97C23B4}"/>
              </a:ext>
            </a:extLst>
          </p:cNvPr>
          <p:cNvSpPr>
            <a:spLocks noGrp="1"/>
          </p:cNvSpPr>
          <p:nvPr>
            <p:ph type="title"/>
          </p:nvPr>
        </p:nvSpPr>
        <p:spPr>
          <a:xfrm>
            <a:off x="1119188" y="255588"/>
            <a:ext cx="7429500" cy="609600"/>
          </a:xfrm>
        </p:spPr>
        <p:txBody>
          <a:bodyPr>
            <a:normAutofit/>
          </a:bodyPr>
          <a:lstStyle/>
          <a:p>
            <a:pPr algn="ctr" eaLnBrk="1" fontAlgn="auto" hangingPunct="1">
              <a:spcAft>
                <a:spcPts val="0"/>
              </a:spcAft>
              <a:defRPr/>
            </a:pPr>
            <a:r>
              <a:rPr lang="en-US" dirty="0"/>
              <a:t>Troubleshooting</a:t>
            </a:r>
            <a:endParaRPr dirty="0"/>
          </a:p>
        </p:txBody>
      </p:sp>
      <p:sp>
        <p:nvSpPr>
          <p:cNvPr id="8195" name="Content Placeholder 2">
            <a:extLst>
              <a:ext uri="{FF2B5EF4-FFF2-40B4-BE49-F238E27FC236}">
                <a16:creationId xmlns:a16="http://schemas.microsoft.com/office/drawing/2014/main" id="{87C29112-A1E8-442F-5C0D-8BDCCEF9B60C}"/>
              </a:ext>
            </a:extLst>
          </p:cNvPr>
          <p:cNvSpPr>
            <a:spLocks noGrp="1" noChangeArrowheads="1"/>
          </p:cNvSpPr>
          <p:nvPr>
            <p:ph idx="1"/>
          </p:nvPr>
        </p:nvSpPr>
        <p:spPr>
          <a:xfrm>
            <a:off x="895350" y="1478165"/>
            <a:ext cx="7986713" cy="5347768"/>
          </a:xfrm>
        </p:spPr>
        <p:txBody>
          <a:bodyPr/>
          <a:lstStyle/>
          <a:p>
            <a:pPr eaLnBrk="1" hangingPunct="1">
              <a:defRPr/>
            </a:pPr>
            <a:r>
              <a:rPr lang="en-US" sz="3200" dirty="0"/>
              <a:t>Not detected → I2C address or EEPROM</a:t>
            </a:r>
          </a:p>
          <a:p>
            <a:pPr eaLnBrk="1" hangingPunct="1">
              <a:defRPr/>
            </a:pPr>
            <a:r>
              <a:rPr lang="en-US" sz="3200" dirty="0"/>
              <a:t>No LEDs → power issue</a:t>
            </a:r>
          </a:p>
          <a:p>
            <a:pPr eaLnBrk="1" hangingPunct="1">
              <a:defRPr/>
            </a:pPr>
            <a:r>
              <a:rPr lang="en-US" sz="3200" dirty="0"/>
              <a:t>Stuck occupied → sensing path</a:t>
            </a:r>
          </a:p>
          <a:p>
            <a:pPr eaLnBrk="1" hangingPunct="1">
              <a:defRPr/>
            </a:pPr>
            <a:r>
              <a:rPr lang="en-US" sz="3200" dirty="0"/>
              <a:t>Stuck short → protection circuitry</a:t>
            </a:r>
          </a:p>
          <a:p>
            <a:pPr eaLnBrk="1" hangingPunct="1">
              <a:defRPr/>
            </a:pPr>
            <a:r>
              <a:rPr lang="en-US" sz="3200" dirty="0"/>
              <a:t>One dead block → trace that channel</a:t>
            </a:r>
          </a:p>
          <a:p>
            <a:pPr eaLnBrk="1" hangingPunct="1">
              <a:defRPr/>
            </a:pPr>
            <a:r>
              <a:rPr lang="en-US" sz="3200" dirty="0"/>
              <a:t>No updates → I2C reporting path</a:t>
            </a:r>
          </a:p>
        </p:txBody>
      </p:sp>
      <p:sp>
        <p:nvSpPr>
          <p:cNvPr id="4" name="Footer Placeholder 3">
            <a:extLst>
              <a:ext uri="{FF2B5EF4-FFF2-40B4-BE49-F238E27FC236}">
                <a16:creationId xmlns:a16="http://schemas.microsoft.com/office/drawing/2014/main" id="{5C0B6196-F0EB-26F7-EA72-FB3EDE0ED422}"/>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07AE1857-05EC-A3C9-E8B6-B84DA4DD8A83}"/>
              </a:ext>
            </a:extLst>
          </p:cNvPr>
          <p:cNvSpPr>
            <a:spLocks noGrp="1"/>
          </p:cNvSpPr>
          <p:nvPr>
            <p:ph type="sldNum" sz="quarter" idx="12"/>
          </p:nvPr>
        </p:nvSpPr>
        <p:spPr/>
        <p:txBody>
          <a:bodyPr/>
          <a:lstStyle/>
          <a:p>
            <a:pPr>
              <a:defRPr/>
            </a:pPr>
            <a:fld id="{31D18907-4A6C-4B9C-9BE9-D66297BE29DA}" type="slidenum">
              <a:rPr lang="en-US"/>
              <a:pPr>
                <a:defRPr/>
              </a:pPr>
              <a:t>20</a:t>
            </a:fld>
            <a:endParaRPr lang="en-US"/>
          </a:p>
        </p:txBody>
      </p:sp>
    </p:spTree>
    <p:extLst>
      <p:ext uri="{BB962C8B-B14F-4D97-AF65-F5344CB8AC3E}">
        <p14:creationId xmlns:p14="http://schemas.microsoft.com/office/powerpoint/2010/main" val="3744180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98C1C-7EFC-B62B-D602-EA602B2D95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B29B51-0365-55BC-C405-1F80A3D1E2E9}"/>
              </a:ext>
            </a:extLst>
          </p:cNvPr>
          <p:cNvSpPr>
            <a:spLocks noGrp="1"/>
          </p:cNvSpPr>
          <p:nvPr>
            <p:ph type="title"/>
          </p:nvPr>
        </p:nvSpPr>
        <p:spPr>
          <a:xfrm>
            <a:off x="1119188" y="255588"/>
            <a:ext cx="7429500" cy="609600"/>
          </a:xfrm>
        </p:spPr>
        <p:txBody>
          <a:bodyPr>
            <a:normAutofit fontScale="90000"/>
          </a:bodyPr>
          <a:lstStyle/>
          <a:p>
            <a:pPr algn="ctr" eaLnBrk="1" fontAlgn="auto" hangingPunct="1">
              <a:spcAft>
                <a:spcPts val="0"/>
              </a:spcAft>
              <a:defRPr/>
            </a:pPr>
            <a:r>
              <a:rPr lang="en-US" dirty="0"/>
              <a:t>Integration with Fusion Logic</a:t>
            </a:r>
            <a:endParaRPr dirty="0"/>
          </a:p>
        </p:txBody>
      </p:sp>
      <p:sp>
        <p:nvSpPr>
          <p:cNvPr id="8195" name="Content Placeholder 2">
            <a:extLst>
              <a:ext uri="{FF2B5EF4-FFF2-40B4-BE49-F238E27FC236}">
                <a16:creationId xmlns:a16="http://schemas.microsoft.com/office/drawing/2014/main" id="{6D85D0F1-CF86-EEAC-22D2-293BDAA299CB}"/>
              </a:ext>
            </a:extLst>
          </p:cNvPr>
          <p:cNvSpPr>
            <a:spLocks noGrp="1" noChangeArrowheads="1"/>
          </p:cNvSpPr>
          <p:nvPr>
            <p:ph idx="1"/>
          </p:nvPr>
        </p:nvSpPr>
        <p:spPr>
          <a:xfrm>
            <a:off x="895350" y="1381913"/>
            <a:ext cx="7986713" cy="5444020"/>
          </a:xfrm>
        </p:spPr>
        <p:txBody>
          <a:bodyPr/>
          <a:lstStyle/>
          <a:p>
            <a:pPr eaLnBrk="1" hangingPunct="1">
              <a:defRPr/>
            </a:pPr>
            <a:r>
              <a:rPr lang="en-US" sz="3200" dirty="0"/>
              <a:t>BSD → Node Card via I2C</a:t>
            </a:r>
          </a:p>
          <a:p>
            <a:pPr eaLnBrk="1" hangingPunct="1">
              <a:defRPr/>
            </a:pPr>
            <a:r>
              <a:rPr lang="en-US" sz="3200" dirty="0"/>
              <a:t>Node Card publishes LCC events</a:t>
            </a:r>
          </a:p>
          <a:p>
            <a:pPr eaLnBrk="1" hangingPunct="1">
              <a:defRPr/>
            </a:pPr>
            <a:r>
              <a:rPr lang="en-US" sz="3200" dirty="0"/>
              <a:t>Logic rules react instantly</a:t>
            </a:r>
          </a:p>
          <a:p>
            <a:pPr eaLnBrk="1" hangingPunct="1">
              <a:defRPr/>
            </a:pPr>
            <a:r>
              <a:rPr lang="en-US" sz="3200" dirty="0"/>
              <a:t>Signals and routes adjust</a:t>
            </a:r>
          </a:p>
          <a:p>
            <a:pPr eaLnBrk="1" hangingPunct="1">
              <a:defRPr/>
            </a:pPr>
            <a:r>
              <a:rPr lang="en-US" sz="3200" dirty="0"/>
              <a:t>Short events trigger alerts or voice</a:t>
            </a:r>
          </a:p>
        </p:txBody>
      </p:sp>
      <p:sp>
        <p:nvSpPr>
          <p:cNvPr id="4" name="Footer Placeholder 3">
            <a:extLst>
              <a:ext uri="{FF2B5EF4-FFF2-40B4-BE49-F238E27FC236}">
                <a16:creationId xmlns:a16="http://schemas.microsoft.com/office/drawing/2014/main" id="{E9DB2B0F-F6BD-5B75-78DE-5D9E9FA68218}"/>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E64A79E6-7E1B-5BF9-F69A-051C877BA580}"/>
              </a:ext>
            </a:extLst>
          </p:cNvPr>
          <p:cNvSpPr>
            <a:spLocks noGrp="1"/>
          </p:cNvSpPr>
          <p:nvPr>
            <p:ph type="sldNum" sz="quarter" idx="12"/>
          </p:nvPr>
        </p:nvSpPr>
        <p:spPr/>
        <p:txBody>
          <a:bodyPr/>
          <a:lstStyle/>
          <a:p>
            <a:pPr>
              <a:defRPr/>
            </a:pPr>
            <a:fld id="{31D18907-4A6C-4B9C-9BE9-D66297BE29DA}" type="slidenum">
              <a:rPr lang="en-US"/>
              <a:pPr>
                <a:defRPr/>
              </a:pPr>
              <a:t>21</a:t>
            </a:fld>
            <a:endParaRPr lang="en-US"/>
          </a:p>
        </p:txBody>
      </p:sp>
    </p:spTree>
    <p:extLst>
      <p:ext uri="{BB962C8B-B14F-4D97-AF65-F5344CB8AC3E}">
        <p14:creationId xmlns:p14="http://schemas.microsoft.com/office/powerpoint/2010/main" val="3845279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6F1A-1FF6-7E41-77F2-BA87978EDF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5F9A89-1707-66A2-6FA8-01F373379FB7}"/>
              </a:ext>
            </a:extLst>
          </p:cNvPr>
          <p:cNvSpPr>
            <a:spLocks noGrp="1"/>
          </p:cNvSpPr>
          <p:nvPr>
            <p:ph type="title"/>
          </p:nvPr>
        </p:nvSpPr>
        <p:spPr>
          <a:xfrm>
            <a:off x="1119188" y="255588"/>
            <a:ext cx="7429500" cy="609600"/>
          </a:xfrm>
        </p:spPr>
        <p:txBody>
          <a:bodyPr>
            <a:normAutofit fontScale="90000"/>
          </a:bodyPr>
          <a:lstStyle/>
          <a:p>
            <a:pPr algn="ctr" eaLnBrk="1" fontAlgn="auto" hangingPunct="1">
              <a:spcAft>
                <a:spcPts val="0"/>
              </a:spcAft>
              <a:defRPr/>
            </a:pPr>
            <a:r>
              <a:rPr lang="en-US" dirty="0"/>
              <a:t>Integration with Fusion Logic</a:t>
            </a:r>
            <a:endParaRPr dirty="0"/>
          </a:p>
        </p:txBody>
      </p:sp>
      <p:sp>
        <p:nvSpPr>
          <p:cNvPr id="8195" name="Content Placeholder 2">
            <a:extLst>
              <a:ext uri="{FF2B5EF4-FFF2-40B4-BE49-F238E27FC236}">
                <a16:creationId xmlns:a16="http://schemas.microsoft.com/office/drawing/2014/main" id="{DC0100B4-B631-B176-7A7A-F8730AD2DAE7}"/>
              </a:ext>
            </a:extLst>
          </p:cNvPr>
          <p:cNvSpPr>
            <a:spLocks noGrp="1" noChangeArrowheads="1"/>
          </p:cNvSpPr>
          <p:nvPr>
            <p:ph idx="1"/>
          </p:nvPr>
        </p:nvSpPr>
        <p:spPr>
          <a:xfrm>
            <a:off x="895350" y="1016000"/>
            <a:ext cx="7986713" cy="5809933"/>
          </a:xfrm>
        </p:spPr>
        <p:txBody>
          <a:bodyPr/>
          <a:lstStyle/>
          <a:p>
            <a:pPr eaLnBrk="1" hangingPunct="1">
              <a:defRPr/>
            </a:pPr>
            <a:r>
              <a:rPr lang="en-US" sz="3200" dirty="0"/>
              <a:t>BSD → Node Card via I2C</a:t>
            </a:r>
          </a:p>
          <a:p>
            <a:pPr eaLnBrk="1" hangingPunct="1">
              <a:defRPr/>
            </a:pPr>
            <a:r>
              <a:rPr lang="en-US" sz="3200" dirty="0"/>
              <a:t>Node Card publishes LCC events</a:t>
            </a:r>
          </a:p>
          <a:p>
            <a:pPr eaLnBrk="1" hangingPunct="1">
              <a:defRPr/>
            </a:pPr>
            <a:r>
              <a:rPr lang="en-US" sz="3200" dirty="0"/>
              <a:t>Logic rules react instantly</a:t>
            </a:r>
          </a:p>
          <a:p>
            <a:pPr eaLnBrk="1" hangingPunct="1">
              <a:defRPr/>
            </a:pPr>
            <a:r>
              <a:rPr lang="en-US" sz="3200" dirty="0"/>
              <a:t>Signals and routes adjust</a:t>
            </a:r>
          </a:p>
          <a:p>
            <a:pPr eaLnBrk="1" hangingPunct="1">
              <a:defRPr/>
            </a:pPr>
            <a:r>
              <a:rPr lang="en-US" sz="3200" dirty="0"/>
              <a:t>Short events trigger alerts or voice</a:t>
            </a:r>
          </a:p>
        </p:txBody>
      </p:sp>
      <p:sp>
        <p:nvSpPr>
          <p:cNvPr id="4" name="Footer Placeholder 3">
            <a:extLst>
              <a:ext uri="{FF2B5EF4-FFF2-40B4-BE49-F238E27FC236}">
                <a16:creationId xmlns:a16="http://schemas.microsoft.com/office/drawing/2014/main" id="{B7DABDB1-2DEE-B570-2063-4B402864DCDF}"/>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AEEDFEF4-B447-398E-83E2-9026215BBF10}"/>
              </a:ext>
            </a:extLst>
          </p:cNvPr>
          <p:cNvSpPr>
            <a:spLocks noGrp="1"/>
          </p:cNvSpPr>
          <p:nvPr>
            <p:ph type="sldNum" sz="quarter" idx="12"/>
          </p:nvPr>
        </p:nvSpPr>
        <p:spPr/>
        <p:txBody>
          <a:bodyPr/>
          <a:lstStyle/>
          <a:p>
            <a:pPr>
              <a:defRPr/>
            </a:pPr>
            <a:fld id="{31D18907-4A6C-4B9C-9BE9-D66297BE29DA}" type="slidenum">
              <a:rPr lang="en-US"/>
              <a:pPr>
                <a:defRPr/>
              </a:pPr>
              <a:t>22</a:t>
            </a:fld>
            <a:endParaRPr lang="en-US"/>
          </a:p>
        </p:txBody>
      </p:sp>
    </p:spTree>
    <p:extLst>
      <p:ext uri="{BB962C8B-B14F-4D97-AF65-F5344CB8AC3E}">
        <p14:creationId xmlns:p14="http://schemas.microsoft.com/office/powerpoint/2010/main" val="503122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53B88-9101-24F3-0FEE-C4DDDA990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DF62C1-8DE4-B926-48EC-A56184852790}"/>
              </a:ext>
            </a:extLst>
          </p:cNvPr>
          <p:cNvSpPr>
            <a:spLocks noGrp="1"/>
          </p:cNvSpPr>
          <p:nvPr>
            <p:ph type="title"/>
          </p:nvPr>
        </p:nvSpPr>
        <p:spPr>
          <a:xfrm>
            <a:off x="1119188" y="255588"/>
            <a:ext cx="7429500" cy="1227772"/>
          </a:xfrm>
        </p:spPr>
        <p:txBody>
          <a:bodyPr>
            <a:normAutofit/>
          </a:bodyPr>
          <a:lstStyle/>
          <a:p>
            <a:pPr algn="ctr" eaLnBrk="1" fontAlgn="auto" hangingPunct="1">
              <a:spcAft>
                <a:spcPts val="0"/>
              </a:spcAft>
              <a:defRPr/>
            </a:pPr>
            <a:r>
              <a:rPr lang="en-US" dirty="0"/>
              <a:t>BSD Card Configuration </a:t>
            </a:r>
            <a:br>
              <a:rPr lang="en-US" dirty="0"/>
            </a:br>
            <a:r>
              <a:rPr lang="en-US" i="1" dirty="0"/>
              <a:t>Admin View</a:t>
            </a:r>
            <a:endParaRPr i="1" dirty="0"/>
          </a:p>
        </p:txBody>
      </p:sp>
      <p:sp>
        <p:nvSpPr>
          <p:cNvPr id="8195" name="Content Placeholder 2">
            <a:extLst>
              <a:ext uri="{FF2B5EF4-FFF2-40B4-BE49-F238E27FC236}">
                <a16:creationId xmlns:a16="http://schemas.microsoft.com/office/drawing/2014/main" id="{020E2CCB-F0F6-0073-CD23-FEE20D455BBC}"/>
              </a:ext>
            </a:extLst>
          </p:cNvPr>
          <p:cNvSpPr>
            <a:spLocks noGrp="1" noChangeArrowheads="1"/>
          </p:cNvSpPr>
          <p:nvPr>
            <p:ph idx="1"/>
          </p:nvPr>
        </p:nvSpPr>
        <p:spPr>
          <a:xfrm>
            <a:off x="895350" y="1767840"/>
            <a:ext cx="7986713" cy="5058093"/>
          </a:xfrm>
        </p:spPr>
        <p:txBody>
          <a:bodyPr/>
          <a:lstStyle/>
          <a:p>
            <a:pPr eaLnBrk="1" hangingPunct="1">
              <a:defRPr/>
            </a:pPr>
            <a:r>
              <a:rPr lang="en-US" sz="2800" dirty="0"/>
              <a:t>Set communication info (Node + BSD address)</a:t>
            </a:r>
          </a:p>
          <a:p>
            <a:pPr eaLnBrk="1" hangingPunct="1">
              <a:defRPr/>
            </a:pPr>
            <a:r>
              <a:rPr lang="en-US" sz="2800" dirty="0"/>
              <a:t>Configure occupancy current range</a:t>
            </a:r>
          </a:p>
          <a:p>
            <a:pPr eaLnBrk="1" hangingPunct="1">
              <a:defRPr/>
            </a:pPr>
            <a:r>
              <a:rPr lang="en-US" sz="2800" dirty="0"/>
              <a:t>Turnouts: defaults usually fine</a:t>
            </a:r>
          </a:p>
          <a:p>
            <a:pPr eaLnBrk="1" hangingPunct="1">
              <a:defRPr/>
            </a:pPr>
            <a:r>
              <a:rPr lang="en-US" sz="2800" dirty="0"/>
              <a:t>Signals: choose PWM Card, lamp lines, aspect setup</a:t>
            </a:r>
          </a:p>
          <a:p>
            <a:pPr eaLnBrk="1" hangingPunct="1">
              <a:defRPr/>
            </a:pPr>
            <a:r>
              <a:rPr lang="en-US" sz="2800" dirty="0"/>
              <a:t>Default event IDs work for most setups</a:t>
            </a:r>
          </a:p>
          <a:p>
            <a:pPr eaLnBrk="1" hangingPunct="1">
              <a:defRPr/>
            </a:pPr>
            <a:r>
              <a:rPr lang="en-US" sz="2800" dirty="0"/>
              <a:t>Logic: define conditions → choose actions</a:t>
            </a:r>
          </a:p>
        </p:txBody>
      </p:sp>
      <p:sp>
        <p:nvSpPr>
          <p:cNvPr id="4" name="Footer Placeholder 3">
            <a:extLst>
              <a:ext uri="{FF2B5EF4-FFF2-40B4-BE49-F238E27FC236}">
                <a16:creationId xmlns:a16="http://schemas.microsoft.com/office/drawing/2014/main" id="{A65EE670-D86E-DDCC-CAC9-685EB0EEA9E1}"/>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D2339B80-56BB-77EC-DD55-CB8034157538}"/>
              </a:ext>
            </a:extLst>
          </p:cNvPr>
          <p:cNvSpPr>
            <a:spLocks noGrp="1"/>
          </p:cNvSpPr>
          <p:nvPr>
            <p:ph type="sldNum" sz="quarter" idx="12"/>
          </p:nvPr>
        </p:nvSpPr>
        <p:spPr/>
        <p:txBody>
          <a:bodyPr/>
          <a:lstStyle/>
          <a:p>
            <a:pPr>
              <a:defRPr/>
            </a:pPr>
            <a:fld id="{31D18907-4A6C-4B9C-9BE9-D66297BE29DA}" type="slidenum">
              <a:rPr lang="en-US"/>
              <a:pPr>
                <a:defRPr/>
              </a:pPr>
              <a:t>23</a:t>
            </a:fld>
            <a:endParaRPr lang="en-US"/>
          </a:p>
        </p:txBody>
      </p:sp>
    </p:spTree>
    <p:extLst>
      <p:ext uri="{BB962C8B-B14F-4D97-AF65-F5344CB8AC3E}">
        <p14:creationId xmlns:p14="http://schemas.microsoft.com/office/powerpoint/2010/main" val="41791709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1B45C-7CEE-09B9-AD34-EF32AC4B4A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0B8CD1-878D-0657-434D-A82A3B5BBC0A}"/>
              </a:ext>
            </a:extLst>
          </p:cNvPr>
          <p:cNvSpPr>
            <a:spLocks noGrp="1"/>
          </p:cNvSpPr>
          <p:nvPr>
            <p:ph type="title"/>
          </p:nvPr>
        </p:nvSpPr>
        <p:spPr>
          <a:xfrm>
            <a:off x="1119188" y="255588"/>
            <a:ext cx="7429500" cy="1227772"/>
          </a:xfrm>
        </p:spPr>
        <p:txBody>
          <a:bodyPr>
            <a:normAutofit/>
          </a:bodyPr>
          <a:lstStyle/>
          <a:p>
            <a:pPr algn="ctr" eaLnBrk="1" fontAlgn="auto" hangingPunct="1">
              <a:spcAft>
                <a:spcPts val="0"/>
              </a:spcAft>
              <a:defRPr/>
            </a:pPr>
            <a:r>
              <a:rPr lang="en-US" dirty="0"/>
              <a:t>BSD Card Configuration </a:t>
            </a:r>
            <a:br>
              <a:rPr lang="en-US" dirty="0"/>
            </a:br>
            <a:r>
              <a:rPr lang="en-US" i="1" dirty="0"/>
              <a:t>Admin View</a:t>
            </a:r>
            <a:endParaRPr i="1" dirty="0"/>
          </a:p>
        </p:txBody>
      </p:sp>
      <p:sp>
        <p:nvSpPr>
          <p:cNvPr id="8195" name="Content Placeholder 2">
            <a:extLst>
              <a:ext uri="{FF2B5EF4-FFF2-40B4-BE49-F238E27FC236}">
                <a16:creationId xmlns:a16="http://schemas.microsoft.com/office/drawing/2014/main" id="{974A7B2D-880C-FDAF-9FC1-03CF801CE431}"/>
              </a:ext>
            </a:extLst>
          </p:cNvPr>
          <p:cNvSpPr>
            <a:spLocks noGrp="1" noChangeArrowheads="1"/>
          </p:cNvSpPr>
          <p:nvPr>
            <p:ph idx="1"/>
          </p:nvPr>
        </p:nvSpPr>
        <p:spPr>
          <a:xfrm>
            <a:off x="895350" y="1767840"/>
            <a:ext cx="7986713" cy="5058093"/>
          </a:xfrm>
        </p:spPr>
        <p:txBody>
          <a:bodyPr/>
          <a:lstStyle/>
          <a:p>
            <a:pPr eaLnBrk="1" hangingPunct="1">
              <a:defRPr/>
            </a:pPr>
            <a:r>
              <a:rPr lang="en-US" sz="2800" dirty="0"/>
              <a:t>Set communication info (Node + BSD address)</a:t>
            </a:r>
          </a:p>
          <a:p>
            <a:pPr eaLnBrk="1" hangingPunct="1">
              <a:defRPr/>
            </a:pPr>
            <a:r>
              <a:rPr lang="en-US" sz="2800" dirty="0"/>
              <a:t>Configure occupancy current range</a:t>
            </a:r>
          </a:p>
          <a:p>
            <a:pPr eaLnBrk="1" hangingPunct="1">
              <a:defRPr/>
            </a:pPr>
            <a:r>
              <a:rPr lang="en-US" sz="2800" dirty="0"/>
              <a:t>Turnouts: defaults usually fine</a:t>
            </a:r>
          </a:p>
          <a:p>
            <a:pPr eaLnBrk="1" hangingPunct="1">
              <a:defRPr/>
            </a:pPr>
            <a:r>
              <a:rPr lang="en-US" sz="2800" dirty="0"/>
              <a:t>Signals: choose PWM Card, lamp lines, aspect setup</a:t>
            </a:r>
          </a:p>
          <a:p>
            <a:pPr eaLnBrk="1" hangingPunct="1">
              <a:defRPr/>
            </a:pPr>
            <a:r>
              <a:rPr lang="en-US" sz="2800" dirty="0"/>
              <a:t>Default event IDs work for most setups</a:t>
            </a:r>
          </a:p>
          <a:p>
            <a:pPr eaLnBrk="1" hangingPunct="1">
              <a:defRPr/>
            </a:pPr>
            <a:r>
              <a:rPr lang="en-US" sz="2800" dirty="0"/>
              <a:t>Logic: define conditions → choose actions</a:t>
            </a:r>
          </a:p>
        </p:txBody>
      </p:sp>
      <p:sp>
        <p:nvSpPr>
          <p:cNvPr id="4" name="Footer Placeholder 3">
            <a:extLst>
              <a:ext uri="{FF2B5EF4-FFF2-40B4-BE49-F238E27FC236}">
                <a16:creationId xmlns:a16="http://schemas.microsoft.com/office/drawing/2014/main" id="{4E25559A-4335-4352-E04C-9683401E8E24}"/>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5B9DC913-A12A-87CE-DE78-0ABC9A2A4CAA}"/>
              </a:ext>
            </a:extLst>
          </p:cNvPr>
          <p:cNvSpPr>
            <a:spLocks noGrp="1"/>
          </p:cNvSpPr>
          <p:nvPr>
            <p:ph type="sldNum" sz="quarter" idx="12"/>
          </p:nvPr>
        </p:nvSpPr>
        <p:spPr/>
        <p:txBody>
          <a:bodyPr/>
          <a:lstStyle/>
          <a:p>
            <a:pPr>
              <a:defRPr/>
            </a:pPr>
            <a:fld id="{31D18907-4A6C-4B9C-9BE9-D66297BE29DA}" type="slidenum">
              <a:rPr lang="en-US"/>
              <a:pPr>
                <a:defRPr/>
              </a:pPr>
              <a:t>24</a:t>
            </a:fld>
            <a:endParaRPr lang="en-US"/>
          </a:p>
        </p:txBody>
      </p:sp>
    </p:spTree>
    <p:extLst>
      <p:ext uri="{BB962C8B-B14F-4D97-AF65-F5344CB8AC3E}">
        <p14:creationId xmlns:p14="http://schemas.microsoft.com/office/powerpoint/2010/main" val="15003639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25FE1-541E-CA5B-0466-3A35D76764AB}"/>
              </a:ext>
            </a:extLst>
          </p:cNvPr>
          <p:cNvSpPr>
            <a:spLocks noGrp="1"/>
          </p:cNvSpPr>
          <p:nvPr>
            <p:ph type="title"/>
          </p:nvPr>
        </p:nvSpPr>
        <p:spPr>
          <a:xfrm>
            <a:off x="992188" y="177800"/>
            <a:ext cx="7753350" cy="766763"/>
          </a:xfrm>
        </p:spPr>
        <p:txBody>
          <a:bodyPr>
            <a:normAutofit fontScale="90000"/>
          </a:bodyPr>
          <a:lstStyle/>
          <a:p>
            <a:pPr algn="ctr" eaLnBrk="1" fontAlgn="auto" hangingPunct="1">
              <a:spcAft>
                <a:spcPts val="0"/>
              </a:spcAft>
              <a:defRPr/>
            </a:pPr>
            <a:r>
              <a:rPr lang="en-US" dirty="0"/>
              <a:t>Fusion &amp; NMRA LCC Foundation</a:t>
            </a:r>
            <a:endParaRPr dirty="0"/>
          </a:p>
        </p:txBody>
      </p:sp>
      <p:sp>
        <p:nvSpPr>
          <p:cNvPr id="8195" name="Content Placeholder 2">
            <a:extLst>
              <a:ext uri="{FF2B5EF4-FFF2-40B4-BE49-F238E27FC236}">
                <a16:creationId xmlns:a16="http://schemas.microsoft.com/office/drawing/2014/main" id="{606A9940-F815-D7BF-A4AF-11C427BA57E1}"/>
              </a:ext>
            </a:extLst>
          </p:cNvPr>
          <p:cNvSpPr>
            <a:spLocks noGrp="1" noChangeArrowheads="1"/>
          </p:cNvSpPr>
          <p:nvPr>
            <p:ph idx="1"/>
          </p:nvPr>
        </p:nvSpPr>
        <p:spPr>
          <a:xfrm>
            <a:off x="813630" y="1148155"/>
            <a:ext cx="8110466" cy="4832183"/>
          </a:xfrm>
        </p:spPr>
        <p:txBody>
          <a:bodyPr/>
          <a:lstStyle/>
          <a:p>
            <a:pPr marL="0" indent="0" eaLnBrk="1" hangingPunct="1">
              <a:buFont typeface="Arial" panose="020B0604020202020204" pitchFamily="34" charset="0"/>
              <a:buNone/>
              <a:defRPr/>
            </a:pPr>
            <a:r>
              <a:rPr lang="en-US" dirty="0"/>
              <a:t>How Fusion Builds on NMRA Standards</a:t>
            </a:r>
          </a:p>
          <a:p>
            <a:pPr eaLnBrk="1" hangingPunct="1">
              <a:buFont typeface="Wingdings" panose="05000000000000000000" pitchFamily="2" charset="2"/>
              <a:buChar char="ü"/>
              <a:defRPr/>
            </a:pPr>
            <a:r>
              <a:rPr lang="en-US" dirty="0"/>
              <a:t>Built on the NMRA LCC (Layout Command Control) standard</a:t>
            </a:r>
          </a:p>
          <a:p>
            <a:pPr eaLnBrk="1" hangingPunct="1">
              <a:buFont typeface="Wingdings" panose="05000000000000000000" pitchFamily="2" charset="2"/>
              <a:buChar char="ü"/>
              <a:defRPr/>
            </a:pPr>
            <a:r>
              <a:rPr lang="en-US" dirty="0"/>
              <a:t>Uses the open-source OpenLCB / LCC software stack</a:t>
            </a:r>
          </a:p>
          <a:p>
            <a:pPr eaLnBrk="1" hangingPunct="1">
              <a:buFont typeface="Wingdings" panose="05000000000000000000" pitchFamily="2" charset="2"/>
              <a:buChar char="ü"/>
              <a:defRPr/>
            </a:pPr>
            <a:r>
              <a:rPr lang="en-US" dirty="0"/>
              <a:t>Fully interoperable with other LCC-compliant products and tools</a:t>
            </a:r>
          </a:p>
          <a:p>
            <a:pPr eaLnBrk="1" hangingPunct="1">
              <a:buFont typeface="Wingdings" panose="05000000000000000000" pitchFamily="2" charset="2"/>
              <a:buChar char="ü"/>
              <a:defRPr/>
            </a:pPr>
            <a:r>
              <a:rPr lang="en-US" dirty="0"/>
              <a:t>Extends LCC with modular cards, logic, and DIY-friendly hardware</a:t>
            </a:r>
          </a:p>
          <a:p>
            <a:pPr eaLnBrk="1" hangingPunct="1">
              <a:buFont typeface="Wingdings" panose="05000000000000000000" pitchFamily="2" charset="2"/>
              <a:buChar char="ü"/>
              <a:defRPr/>
            </a:pPr>
            <a:r>
              <a:rPr lang="en-US" dirty="0"/>
              <a:t>Credit to NMRA LCC and OpenLCB contributors for the core architecture</a:t>
            </a:r>
          </a:p>
        </p:txBody>
      </p:sp>
      <p:sp>
        <p:nvSpPr>
          <p:cNvPr id="4" name="Footer Placeholder 3">
            <a:extLst>
              <a:ext uri="{FF2B5EF4-FFF2-40B4-BE49-F238E27FC236}">
                <a16:creationId xmlns:a16="http://schemas.microsoft.com/office/drawing/2014/main" id="{E89F7CD0-71F2-6D48-7369-584EB1DA936E}"/>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E54ACB13-0699-FC6F-000A-5725F0ABBDA4}"/>
              </a:ext>
            </a:extLst>
          </p:cNvPr>
          <p:cNvSpPr>
            <a:spLocks noGrp="1"/>
          </p:cNvSpPr>
          <p:nvPr>
            <p:ph type="sldNum" sz="quarter" idx="12"/>
          </p:nvPr>
        </p:nvSpPr>
        <p:spPr/>
        <p:txBody>
          <a:bodyPr/>
          <a:lstStyle/>
          <a:p>
            <a:pPr>
              <a:defRPr/>
            </a:pPr>
            <a:fld id="{B6BBE48A-45C3-4B5E-BE44-B417BE00025A}" type="slidenum">
              <a:rPr lang="en-US"/>
              <a:pPr>
                <a:defRPr/>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BB3CF-8AF4-DFED-C4F7-389FA23FC9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8D4B5A-6ABA-3A93-CE8E-50AE44BCC29E}"/>
              </a:ext>
            </a:extLst>
          </p:cNvPr>
          <p:cNvSpPr>
            <a:spLocks noGrp="1"/>
          </p:cNvSpPr>
          <p:nvPr>
            <p:ph type="title"/>
          </p:nvPr>
        </p:nvSpPr>
        <p:spPr>
          <a:xfrm>
            <a:off x="1119188" y="255588"/>
            <a:ext cx="7429500" cy="609600"/>
          </a:xfrm>
        </p:spPr>
        <p:txBody>
          <a:bodyPr>
            <a:normAutofit/>
          </a:bodyPr>
          <a:lstStyle/>
          <a:p>
            <a:pPr algn="ctr" eaLnBrk="1" fontAlgn="auto" hangingPunct="1">
              <a:spcAft>
                <a:spcPts val="0"/>
              </a:spcAft>
              <a:defRPr/>
            </a:pPr>
            <a:r>
              <a:rPr lang="en-US" dirty="0"/>
              <a:t>Wrap-Up</a:t>
            </a:r>
            <a:endParaRPr dirty="0"/>
          </a:p>
        </p:txBody>
      </p:sp>
      <p:sp>
        <p:nvSpPr>
          <p:cNvPr id="8195" name="Content Placeholder 2">
            <a:extLst>
              <a:ext uri="{FF2B5EF4-FFF2-40B4-BE49-F238E27FC236}">
                <a16:creationId xmlns:a16="http://schemas.microsoft.com/office/drawing/2014/main" id="{792D59DE-162B-6479-E4AC-6CC52DB78477}"/>
              </a:ext>
            </a:extLst>
          </p:cNvPr>
          <p:cNvSpPr>
            <a:spLocks noGrp="1" noChangeArrowheads="1"/>
          </p:cNvSpPr>
          <p:nvPr>
            <p:ph idx="1"/>
          </p:nvPr>
        </p:nvSpPr>
        <p:spPr>
          <a:xfrm>
            <a:off x="895350" y="1271910"/>
            <a:ext cx="7986713" cy="5554023"/>
          </a:xfrm>
        </p:spPr>
        <p:txBody>
          <a:bodyPr/>
          <a:lstStyle/>
          <a:p>
            <a:pPr eaLnBrk="1" hangingPunct="1">
              <a:defRPr/>
            </a:pPr>
            <a:r>
              <a:rPr lang="en-US" sz="3200" dirty="0"/>
              <a:t>BSD monitors 4 blocks</a:t>
            </a:r>
          </a:p>
          <a:p>
            <a:pPr eaLnBrk="1" hangingPunct="1">
              <a:defRPr/>
            </a:pPr>
            <a:r>
              <a:rPr lang="en-US" sz="3200" dirty="0"/>
              <a:t>Occupied + short detection</a:t>
            </a:r>
          </a:p>
          <a:p>
            <a:pPr eaLnBrk="1" hangingPunct="1">
              <a:defRPr/>
            </a:pPr>
            <a:r>
              <a:rPr lang="en-US" sz="3200" dirty="0"/>
              <a:t>Auto-reset on short</a:t>
            </a:r>
          </a:p>
          <a:p>
            <a:pPr eaLnBrk="1" hangingPunct="1">
              <a:defRPr/>
            </a:pPr>
            <a:r>
              <a:rPr lang="en-US" sz="3200" dirty="0"/>
              <a:t>Sends states via I2C</a:t>
            </a:r>
          </a:p>
          <a:p>
            <a:pPr eaLnBrk="1" hangingPunct="1">
              <a:defRPr/>
            </a:pPr>
            <a:r>
              <a:rPr lang="en-US" sz="3200" dirty="0"/>
              <a:t>Node Card publishes events</a:t>
            </a:r>
          </a:p>
        </p:txBody>
      </p:sp>
      <p:sp>
        <p:nvSpPr>
          <p:cNvPr id="4" name="Footer Placeholder 3">
            <a:extLst>
              <a:ext uri="{FF2B5EF4-FFF2-40B4-BE49-F238E27FC236}">
                <a16:creationId xmlns:a16="http://schemas.microsoft.com/office/drawing/2014/main" id="{B8524BAC-4A1D-582E-0359-E1430BDCB6D0}"/>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D18121B7-FC2A-861D-1F61-B65F4B87F453}"/>
              </a:ext>
            </a:extLst>
          </p:cNvPr>
          <p:cNvSpPr>
            <a:spLocks noGrp="1"/>
          </p:cNvSpPr>
          <p:nvPr>
            <p:ph type="sldNum" sz="quarter" idx="12"/>
          </p:nvPr>
        </p:nvSpPr>
        <p:spPr/>
        <p:txBody>
          <a:bodyPr/>
          <a:lstStyle/>
          <a:p>
            <a:pPr>
              <a:defRPr/>
            </a:pPr>
            <a:fld id="{31D18907-4A6C-4B9C-9BE9-D66297BE29DA}" type="slidenum">
              <a:rPr lang="en-US"/>
              <a:pPr>
                <a:defRPr/>
              </a:pPr>
              <a:t>26</a:t>
            </a:fld>
            <a:endParaRPr lang="en-US"/>
          </a:p>
        </p:txBody>
      </p:sp>
    </p:spTree>
    <p:extLst>
      <p:ext uri="{BB962C8B-B14F-4D97-AF65-F5344CB8AC3E}">
        <p14:creationId xmlns:p14="http://schemas.microsoft.com/office/powerpoint/2010/main" val="2210857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38B6-6641-9C98-5214-A0BE69161E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6BC074-BB42-1E60-4807-556A175CB0DF}"/>
              </a:ext>
            </a:extLst>
          </p:cNvPr>
          <p:cNvSpPr>
            <a:spLocks noGrp="1"/>
          </p:cNvSpPr>
          <p:nvPr>
            <p:ph type="title"/>
          </p:nvPr>
        </p:nvSpPr>
        <p:spPr>
          <a:xfrm>
            <a:off x="1119188" y="255588"/>
            <a:ext cx="7429500" cy="609600"/>
          </a:xfrm>
        </p:spPr>
        <p:txBody>
          <a:bodyPr>
            <a:normAutofit/>
          </a:bodyPr>
          <a:lstStyle/>
          <a:p>
            <a:pPr algn="ctr" eaLnBrk="1" fontAlgn="auto" hangingPunct="1">
              <a:spcAft>
                <a:spcPts val="0"/>
              </a:spcAft>
              <a:defRPr/>
            </a:pPr>
            <a:r>
              <a:rPr lang="en-US" dirty="0"/>
              <a:t>Wrap-Up</a:t>
            </a:r>
            <a:endParaRPr dirty="0"/>
          </a:p>
        </p:txBody>
      </p:sp>
      <p:sp>
        <p:nvSpPr>
          <p:cNvPr id="8195" name="Content Placeholder 2">
            <a:extLst>
              <a:ext uri="{FF2B5EF4-FFF2-40B4-BE49-F238E27FC236}">
                <a16:creationId xmlns:a16="http://schemas.microsoft.com/office/drawing/2014/main" id="{59BB6423-67E5-ABAC-D2C3-9EB66D31C99B}"/>
              </a:ext>
            </a:extLst>
          </p:cNvPr>
          <p:cNvSpPr>
            <a:spLocks noGrp="1" noChangeArrowheads="1"/>
          </p:cNvSpPr>
          <p:nvPr>
            <p:ph idx="1"/>
          </p:nvPr>
        </p:nvSpPr>
        <p:spPr>
          <a:xfrm>
            <a:off x="895350" y="1450665"/>
            <a:ext cx="7986713" cy="5375268"/>
          </a:xfrm>
        </p:spPr>
        <p:txBody>
          <a:bodyPr/>
          <a:lstStyle/>
          <a:p>
            <a:pPr eaLnBrk="1" hangingPunct="1">
              <a:defRPr/>
            </a:pPr>
            <a:r>
              <a:rPr lang="en-US" sz="3200" dirty="0"/>
              <a:t>BSD monitors 4 blocks</a:t>
            </a:r>
          </a:p>
          <a:p>
            <a:pPr eaLnBrk="1" hangingPunct="1">
              <a:defRPr/>
            </a:pPr>
            <a:r>
              <a:rPr lang="en-US" sz="3200" dirty="0"/>
              <a:t>Occupied + short detection</a:t>
            </a:r>
          </a:p>
          <a:p>
            <a:pPr eaLnBrk="1" hangingPunct="1">
              <a:defRPr/>
            </a:pPr>
            <a:r>
              <a:rPr lang="en-US" sz="3200" dirty="0"/>
              <a:t>Auto-reset on short</a:t>
            </a:r>
          </a:p>
          <a:p>
            <a:pPr eaLnBrk="1" hangingPunct="1">
              <a:defRPr/>
            </a:pPr>
            <a:r>
              <a:rPr lang="en-US" sz="3200" dirty="0"/>
              <a:t>Sends states via I2C</a:t>
            </a:r>
          </a:p>
          <a:p>
            <a:pPr eaLnBrk="1" hangingPunct="1">
              <a:defRPr/>
            </a:pPr>
            <a:r>
              <a:rPr lang="en-US" sz="3200" dirty="0"/>
              <a:t>Node Card publishes events</a:t>
            </a:r>
          </a:p>
        </p:txBody>
      </p:sp>
      <p:sp>
        <p:nvSpPr>
          <p:cNvPr id="4" name="Footer Placeholder 3">
            <a:extLst>
              <a:ext uri="{FF2B5EF4-FFF2-40B4-BE49-F238E27FC236}">
                <a16:creationId xmlns:a16="http://schemas.microsoft.com/office/drawing/2014/main" id="{733FBCFE-B5C7-3E29-0F6E-38EF1910BEF2}"/>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FF9BEC66-3688-C9BF-FD63-20B7CEA27F64}"/>
              </a:ext>
            </a:extLst>
          </p:cNvPr>
          <p:cNvSpPr>
            <a:spLocks noGrp="1"/>
          </p:cNvSpPr>
          <p:nvPr>
            <p:ph type="sldNum" sz="quarter" idx="12"/>
          </p:nvPr>
        </p:nvSpPr>
        <p:spPr/>
        <p:txBody>
          <a:bodyPr/>
          <a:lstStyle/>
          <a:p>
            <a:pPr>
              <a:defRPr/>
            </a:pPr>
            <a:fld id="{31D18907-4A6C-4B9C-9BE9-D66297BE29DA}" type="slidenum">
              <a:rPr lang="en-US"/>
              <a:pPr>
                <a:defRPr/>
              </a:pPr>
              <a:t>27</a:t>
            </a:fld>
            <a:endParaRPr lang="en-US"/>
          </a:p>
        </p:txBody>
      </p:sp>
    </p:spTree>
    <p:extLst>
      <p:ext uri="{BB962C8B-B14F-4D97-AF65-F5344CB8AC3E}">
        <p14:creationId xmlns:p14="http://schemas.microsoft.com/office/powerpoint/2010/main" val="810668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BE1A2-4E6E-E28A-67E2-AEDE9F22AF24}"/>
              </a:ext>
            </a:extLst>
          </p:cNvPr>
          <p:cNvSpPr>
            <a:spLocks noGrp="1"/>
          </p:cNvSpPr>
          <p:nvPr>
            <p:ph type="title"/>
          </p:nvPr>
        </p:nvSpPr>
        <p:spPr>
          <a:xfrm>
            <a:off x="1119188" y="255588"/>
            <a:ext cx="7429500" cy="609600"/>
          </a:xfrm>
        </p:spPr>
        <p:txBody>
          <a:bodyPr>
            <a:normAutofit fontScale="90000"/>
          </a:bodyPr>
          <a:lstStyle/>
          <a:p>
            <a:pPr algn="ctr" eaLnBrk="1" fontAlgn="auto" hangingPunct="1">
              <a:spcAft>
                <a:spcPts val="0"/>
              </a:spcAft>
              <a:defRPr/>
            </a:pPr>
            <a:r>
              <a:rPr lang="en-US" dirty="0"/>
              <a:t>Where the BSD Card Fits </a:t>
            </a:r>
            <a:br>
              <a:rPr lang="en-US" dirty="0"/>
            </a:br>
            <a:r>
              <a:rPr lang="en-US" dirty="0"/>
              <a:t>&amp; What It Does</a:t>
            </a:r>
            <a:endParaRPr dirty="0"/>
          </a:p>
        </p:txBody>
      </p:sp>
      <p:sp>
        <p:nvSpPr>
          <p:cNvPr id="8195" name="Content Placeholder 2">
            <a:extLst>
              <a:ext uri="{FF2B5EF4-FFF2-40B4-BE49-F238E27FC236}">
                <a16:creationId xmlns:a16="http://schemas.microsoft.com/office/drawing/2014/main" id="{35A7EE89-B64F-D79E-1DAF-065BE1EB69FD}"/>
              </a:ext>
            </a:extLst>
          </p:cNvPr>
          <p:cNvSpPr>
            <a:spLocks noGrp="1" noChangeArrowheads="1"/>
          </p:cNvSpPr>
          <p:nvPr>
            <p:ph idx="1"/>
          </p:nvPr>
        </p:nvSpPr>
        <p:spPr>
          <a:xfrm>
            <a:off x="895350" y="1387475"/>
            <a:ext cx="7986713" cy="5105400"/>
          </a:xfrm>
        </p:spPr>
        <p:txBody>
          <a:bodyPr/>
          <a:lstStyle/>
          <a:p>
            <a:pPr marL="0" indent="0" eaLnBrk="1" hangingPunct="1">
              <a:buFont typeface="Arial" panose="020B0604020202020204" pitchFamily="34" charset="0"/>
              <a:buNone/>
              <a:defRPr/>
            </a:pPr>
            <a:r>
              <a:rPr lang="en-US" sz="3200" dirty="0"/>
              <a:t>Its Role in Block &amp; Short Detection</a:t>
            </a:r>
          </a:p>
          <a:p>
            <a:pPr eaLnBrk="1" hangingPunct="1">
              <a:defRPr/>
            </a:pPr>
            <a:r>
              <a:rPr lang="en-US" sz="3200" dirty="0"/>
              <a:t>Handles 4 blocks</a:t>
            </a:r>
          </a:p>
          <a:p>
            <a:pPr eaLnBrk="1" hangingPunct="1">
              <a:defRPr/>
            </a:pPr>
            <a:r>
              <a:rPr lang="en-US" sz="3200" dirty="0"/>
              <a:t>Determines clear / occupied / short</a:t>
            </a:r>
          </a:p>
          <a:p>
            <a:pPr eaLnBrk="1" hangingPunct="1">
              <a:defRPr/>
            </a:pPr>
            <a:r>
              <a:rPr lang="en-US" sz="3200" dirty="0"/>
              <a:t>ESP32 analyzes current and protects blocks</a:t>
            </a:r>
          </a:p>
          <a:p>
            <a:pPr eaLnBrk="1" hangingPunct="1">
              <a:defRPr/>
            </a:pPr>
            <a:r>
              <a:rPr lang="en-US" sz="3200" dirty="0"/>
              <a:t>Sends states to Node Card via I2C</a:t>
            </a:r>
          </a:p>
          <a:p>
            <a:pPr eaLnBrk="1" hangingPunct="1">
              <a:defRPr/>
            </a:pPr>
            <a:r>
              <a:rPr lang="en-US" sz="3200" dirty="0"/>
              <a:t>Node Card publishes LCC events</a:t>
            </a:r>
          </a:p>
        </p:txBody>
      </p:sp>
      <p:sp>
        <p:nvSpPr>
          <p:cNvPr id="4" name="Footer Placeholder 3">
            <a:extLst>
              <a:ext uri="{FF2B5EF4-FFF2-40B4-BE49-F238E27FC236}">
                <a16:creationId xmlns:a16="http://schemas.microsoft.com/office/drawing/2014/main" id="{D472D7BC-E080-27E9-DE1F-D8EBB69A5AC6}"/>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7D8004C5-5330-56AE-775E-6D8FC3816A82}"/>
              </a:ext>
            </a:extLst>
          </p:cNvPr>
          <p:cNvSpPr>
            <a:spLocks noGrp="1"/>
          </p:cNvSpPr>
          <p:nvPr>
            <p:ph type="sldNum" sz="quarter" idx="12"/>
          </p:nvPr>
        </p:nvSpPr>
        <p:spPr/>
        <p:txBody>
          <a:bodyPr/>
          <a:lstStyle/>
          <a:p>
            <a:pPr>
              <a:defRPr/>
            </a:pPr>
            <a:fld id="{31D18907-4A6C-4B9C-9BE9-D66297BE29DA}" type="slidenum">
              <a:rPr lang="en-US"/>
              <a:pPr>
                <a:defRPr/>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DCD00-04CA-A656-DD91-0A1571E99A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7391C7-FFB7-0E6A-CCA6-E3E078F3B3B1}"/>
              </a:ext>
            </a:extLst>
          </p:cNvPr>
          <p:cNvSpPr>
            <a:spLocks noGrp="1"/>
          </p:cNvSpPr>
          <p:nvPr>
            <p:ph type="title"/>
          </p:nvPr>
        </p:nvSpPr>
        <p:spPr>
          <a:xfrm>
            <a:off x="1119188" y="255588"/>
            <a:ext cx="7429500" cy="609600"/>
          </a:xfrm>
        </p:spPr>
        <p:txBody>
          <a:bodyPr>
            <a:normAutofit fontScale="90000"/>
          </a:bodyPr>
          <a:lstStyle/>
          <a:p>
            <a:pPr algn="ctr" eaLnBrk="1" fontAlgn="auto" hangingPunct="1">
              <a:spcAft>
                <a:spcPts val="0"/>
              </a:spcAft>
              <a:defRPr/>
            </a:pPr>
            <a:r>
              <a:rPr lang="en-US" dirty="0"/>
              <a:t>Where the BSD Card Fits </a:t>
            </a:r>
            <a:br>
              <a:rPr lang="en-US" dirty="0"/>
            </a:br>
            <a:r>
              <a:rPr lang="en-US" dirty="0"/>
              <a:t>&amp; What It Does</a:t>
            </a:r>
            <a:endParaRPr dirty="0"/>
          </a:p>
        </p:txBody>
      </p:sp>
      <p:sp>
        <p:nvSpPr>
          <p:cNvPr id="8195" name="Content Placeholder 2">
            <a:extLst>
              <a:ext uri="{FF2B5EF4-FFF2-40B4-BE49-F238E27FC236}">
                <a16:creationId xmlns:a16="http://schemas.microsoft.com/office/drawing/2014/main" id="{23E5A64F-4701-CA61-A108-88615C82B0D0}"/>
              </a:ext>
            </a:extLst>
          </p:cNvPr>
          <p:cNvSpPr>
            <a:spLocks noGrp="1" noChangeArrowheads="1"/>
          </p:cNvSpPr>
          <p:nvPr>
            <p:ph idx="1"/>
          </p:nvPr>
        </p:nvSpPr>
        <p:spPr>
          <a:xfrm>
            <a:off x="895350" y="1375038"/>
            <a:ext cx="7986713" cy="5450895"/>
          </a:xfrm>
        </p:spPr>
        <p:txBody>
          <a:bodyPr/>
          <a:lstStyle/>
          <a:p>
            <a:pPr marL="0" indent="0" eaLnBrk="1" hangingPunct="1">
              <a:buFont typeface="Arial" panose="020B0604020202020204" pitchFamily="34" charset="0"/>
              <a:buNone/>
              <a:defRPr/>
            </a:pPr>
            <a:r>
              <a:rPr lang="en-US" sz="3200" dirty="0"/>
              <a:t>Its Role in Block &amp; Short Detection</a:t>
            </a:r>
          </a:p>
          <a:p>
            <a:pPr eaLnBrk="1" hangingPunct="1">
              <a:defRPr/>
            </a:pPr>
            <a:r>
              <a:rPr lang="en-US" sz="3200" dirty="0"/>
              <a:t>Handles 4 blocks</a:t>
            </a:r>
          </a:p>
          <a:p>
            <a:pPr eaLnBrk="1" hangingPunct="1">
              <a:defRPr/>
            </a:pPr>
            <a:r>
              <a:rPr lang="en-US" sz="3200" dirty="0"/>
              <a:t>Determines clear / occupied / short</a:t>
            </a:r>
          </a:p>
          <a:p>
            <a:pPr eaLnBrk="1" hangingPunct="1">
              <a:defRPr/>
            </a:pPr>
            <a:r>
              <a:rPr lang="en-US" sz="3200" dirty="0"/>
              <a:t>ESP32 analyzes current and protects blocks</a:t>
            </a:r>
          </a:p>
          <a:p>
            <a:pPr eaLnBrk="1" hangingPunct="1">
              <a:defRPr/>
            </a:pPr>
            <a:r>
              <a:rPr lang="en-US" sz="3200" dirty="0"/>
              <a:t>Sends states to Node Card via I2C</a:t>
            </a:r>
          </a:p>
          <a:p>
            <a:pPr eaLnBrk="1" hangingPunct="1">
              <a:defRPr/>
            </a:pPr>
            <a:r>
              <a:rPr lang="en-US" sz="3200" dirty="0"/>
              <a:t>Node Card publishes LCC events</a:t>
            </a:r>
          </a:p>
        </p:txBody>
      </p:sp>
      <p:sp>
        <p:nvSpPr>
          <p:cNvPr id="4" name="Footer Placeholder 3">
            <a:extLst>
              <a:ext uri="{FF2B5EF4-FFF2-40B4-BE49-F238E27FC236}">
                <a16:creationId xmlns:a16="http://schemas.microsoft.com/office/drawing/2014/main" id="{72229E66-AC01-5FA0-DF53-FDAB450B5793}"/>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2D8E1BEF-F6CC-2DA5-117F-C379BCDA3DF1}"/>
              </a:ext>
            </a:extLst>
          </p:cNvPr>
          <p:cNvSpPr>
            <a:spLocks noGrp="1"/>
          </p:cNvSpPr>
          <p:nvPr>
            <p:ph type="sldNum" sz="quarter" idx="12"/>
          </p:nvPr>
        </p:nvSpPr>
        <p:spPr/>
        <p:txBody>
          <a:bodyPr/>
          <a:lstStyle/>
          <a:p>
            <a:pPr>
              <a:defRPr/>
            </a:pPr>
            <a:fld id="{31D18907-4A6C-4B9C-9BE9-D66297BE29DA}" type="slidenum">
              <a:rPr lang="en-US"/>
              <a:pPr>
                <a:defRPr/>
              </a:pPr>
              <a:t>4</a:t>
            </a:fld>
            <a:endParaRPr lang="en-US"/>
          </a:p>
        </p:txBody>
      </p:sp>
    </p:spTree>
    <p:extLst>
      <p:ext uri="{BB962C8B-B14F-4D97-AF65-F5344CB8AC3E}">
        <p14:creationId xmlns:p14="http://schemas.microsoft.com/office/powerpoint/2010/main" val="4098039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1B6C0-820E-CF97-6558-873B2BF86C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279542-E51A-3318-248D-9F6A4DF7C3CD}"/>
              </a:ext>
            </a:extLst>
          </p:cNvPr>
          <p:cNvSpPr>
            <a:spLocks noGrp="1"/>
          </p:cNvSpPr>
          <p:nvPr>
            <p:ph type="title"/>
          </p:nvPr>
        </p:nvSpPr>
        <p:spPr>
          <a:xfrm>
            <a:off x="1119188" y="255588"/>
            <a:ext cx="7429500" cy="609600"/>
          </a:xfrm>
        </p:spPr>
        <p:txBody>
          <a:bodyPr>
            <a:normAutofit fontScale="90000"/>
          </a:bodyPr>
          <a:lstStyle/>
          <a:p>
            <a:pPr algn="ctr" eaLnBrk="1" fontAlgn="auto" hangingPunct="1">
              <a:spcAft>
                <a:spcPts val="0"/>
              </a:spcAft>
              <a:defRPr/>
            </a:pPr>
            <a:r>
              <a:rPr lang="en-US" dirty="0"/>
              <a:t>Why Use BSD Instead of BOD?</a:t>
            </a:r>
            <a:endParaRPr dirty="0"/>
          </a:p>
        </p:txBody>
      </p:sp>
      <p:sp>
        <p:nvSpPr>
          <p:cNvPr id="8195" name="Content Placeholder 2">
            <a:extLst>
              <a:ext uri="{FF2B5EF4-FFF2-40B4-BE49-F238E27FC236}">
                <a16:creationId xmlns:a16="http://schemas.microsoft.com/office/drawing/2014/main" id="{61DEB508-EA27-6A58-0E44-42B237305E97}"/>
              </a:ext>
            </a:extLst>
          </p:cNvPr>
          <p:cNvSpPr>
            <a:spLocks noGrp="1" noChangeArrowheads="1"/>
          </p:cNvSpPr>
          <p:nvPr>
            <p:ph idx="1"/>
          </p:nvPr>
        </p:nvSpPr>
        <p:spPr>
          <a:xfrm>
            <a:off x="895350" y="1720533"/>
            <a:ext cx="7986713" cy="5105400"/>
          </a:xfrm>
        </p:spPr>
        <p:txBody>
          <a:bodyPr/>
          <a:lstStyle/>
          <a:p>
            <a:pPr eaLnBrk="1" hangingPunct="1">
              <a:defRPr/>
            </a:pPr>
            <a:r>
              <a:rPr lang="en-US" sz="3200" dirty="0"/>
              <a:t>BSD adds short detection + auto-reset</a:t>
            </a:r>
          </a:p>
          <a:p>
            <a:pPr eaLnBrk="1" hangingPunct="1">
              <a:defRPr/>
            </a:pPr>
            <a:r>
              <a:rPr lang="en-US" sz="3200" dirty="0"/>
              <a:t>Designed for high-importance blocks</a:t>
            </a:r>
          </a:p>
          <a:p>
            <a:pPr eaLnBrk="1" hangingPunct="1">
              <a:defRPr/>
            </a:pPr>
            <a:r>
              <a:rPr lang="en-US" sz="3200" dirty="0"/>
              <a:t>BOD = coverage; BSD = protection</a:t>
            </a:r>
          </a:p>
          <a:p>
            <a:pPr eaLnBrk="1" hangingPunct="1">
              <a:defRPr/>
            </a:pPr>
            <a:r>
              <a:rPr lang="en-US" sz="3200" dirty="0"/>
              <a:t>BSD handles 4 blocks; </a:t>
            </a:r>
          </a:p>
          <a:p>
            <a:pPr eaLnBrk="1" hangingPunct="1">
              <a:defRPr/>
            </a:pPr>
            <a:r>
              <a:rPr lang="en-US" sz="3200" dirty="0"/>
              <a:t>BOD handles 8</a:t>
            </a:r>
          </a:p>
          <a:p>
            <a:pPr eaLnBrk="1" hangingPunct="1">
              <a:defRPr/>
            </a:pPr>
            <a:r>
              <a:rPr lang="en-US" sz="3200" dirty="0"/>
              <a:t>Short events can trigger operator alerts</a:t>
            </a:r>
          </a:p>
        </p:txBody>
      </p:sp>
      <p:sp>
        <p:nvSpPr>
          <p:cNvPr id="4" name="Footer Placeholder 3">
            <a:extLst>
              <a:ext uri="{FF2B5EF4-FFF2-40B4-BE49-F238E27FC236}">
                <a16:creationId xmlns:a16="http://schemas.microsoft.com/office/drawing/2014/main" id="{2171E2F4-4D0F-E6B0-A888-E8D169A0DEFD}"/>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5BB35221-6EA5-D2EC-3B4D-CDC87DDF8489}"/>
              </a:ext>
            </a:extLst>
          </p:cNvPr>
          <p:cNvSpPr>
            <a:spLocks noGrp="1"/>
          </p:cNvSpPr>
          <p:nvPr>
            <p:ph type="sldNum" sz="quarter" idx="12"/>
          </p:nvPr>
        </p:nvSpPr>
        <p:spPr/>
        <p:txBody>
          <a:bodyPr/>
          <a:lstStyle/>
          <a:p>
            <a:pPr>
              <a:defRPr/>
            </a:pPr>
            <a:fld id="{31D18907-4A6C-4B9C-9BE9-D66297BE29DA}" type="slidenum">
              <a:rPr lang="en-US"/>
              <a:pPr>
                <a:defRPr/>
              </a:pPr>
              <a:t>5</a:t>
            </a:fld>
            <a:endParaRPr lang="en-US"/>
          </a:p>
        </p:txBody>
      </p:sp>
    </p:spTree>
    <p:extLst>
      <p:ext uri="{BB962C8B-B14F-4D97-AF65-F5344CB8AC3E}">
        <p14:creationId xmlns:p14="http://schemas.microsoft.com/office/powerpoint/2010/main" val="1441627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83532-F59F-79C3-FB95-CE27DF93A2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9AAA2A-C402-6ADF-B52A-0C68CA3CED2F}"/>
              </a:ext>
            </a:extLst>
          </p:cNvPr>
          <p:cNvSpPr>
            <a:spLocks noGrp="1"/>
          </p:cNvSpPr>
          <p:nvPr>
            <p:ph type="title"/>
          </p:nvPr>
        </p:nvSpPr>
        <p:spPr>
          <a:xfrm>
            <a:off x="1119188" y="255588"/>
            <a:ext cx="7429500" cy="609600"/>
          </a:xfrm>
        </p:spPr>
        <p:txBody>
          <a:bodyPr>
            <a:normAutofit fontScale="90000"/>
          </a:bodyPr>
          <a:lstStyle/>
          <a:p>
            <a:pPr algn="ctr" eaLnBrk="1" fontAlgn="auto" hangingPunct="1">
              <a:spcAft>
                <a:spcPts val="0"/>
              </a:spcAft>
              <a:defRPr/>
            </a:pPr>
            <a:r>
              <a:rPr lang="en-US" dirty="0"/>
              <a:t>Why Use BSD Instead of BOD?</a:t>
            </a:r>
            <a:endParaRPr dirty="0"/>
          </a:p>
        </p:txBody>
      </p:sp>
      <p:sp>
        <p:nvSpPr>
          <p:cNvPr id="8195" name="Content Placeholder 2">
            <a:extLst>
              <a:ext uri="{FF2B5EF4-FFF2-40B4-BE49-F238E27FC236}">
                <a16:creationId xmlns:a16="http://schemas.microsoft.com/office/drawing/2014/main" id="{E8E254C6-AA87-8791-BA10-EE04B735BCC1}"/>
              </a:ext>
            </a:extLst>
          </p:cNvPr>
          <p:cNvSpPr>
            <a:spLocks noGrp="1" noChangeArrowheads="1"/>
          </p:cNvSpPr>
          <p:nvPr>
            <p:ph idx="1"/>
          </p:nvPr>
        </p:nvSpPr>
        <p:spPr>
          <a:xfrm>
            <a:off x="895350" y="1491916"/>
            <a:ext cx="7986713" cy="5334017"/>
          </a:xfrm>
        </p:spPr>
        <p:txBody>
          <a:bodyPr/>
          <a:lstStyle/>
          <a:p>
            <a:pPr eaLnBrk="1" hangingPunct="1">
              <a:defRPr/>
            </a:pPr>
            <a:r>
              <a:rPr lang="en-US" sz="3200" dirty="0"/>
              <a:t>BSD adds short detection + auto-reset</a:t>
            </a:r>
          </a:p>
          <a:p>
            <a:pPr eaLnBrk="1" hangingPunct="1">
              <a:defRPr/>
            </a:pPr>
            <a:r>
              <a:rPr lang="en-US" sz="3200" dirty="0"/>
              <a:t>Designed for high-importance blocks</a:t>
            </a:r>
          </a:p>
          <a:p>
            <a:pPr eaLnBrk="1" hangingPunct="1">
              <a:defRPr/>
            </a:pPr>
            <a:r>
              <a:rPr lang="en-US" sz="3200" dirty="0"/>
              <a:t>BOD = coverage; BSD = protection</a:t>
            </a:r>
          </a:p>
          <a:p>
            <a:pPr eaLnBrk="1" hangingPunct="1">
              <a:defRPr/>
            </a:pPr>
            <a:r>
              <a:rPr lang="en-US" sz="3200" dirty="0"/>
              <a:t>BSD handles 4 blocks; </a:t>
            </a:r>
          </a:p>
          <a:p>
            <a:pPr eaLnBrk="1" hangingPunct="1">
              <a:defRPr/>
            </a:pPr>
            <a:r>
              <a:rPr lang="en-US" sz="3200" dirty="0"/>
              <a:t>BOD handles 8</a:t>
            </a:r>
          </a:p>
          <a:p>
            <a:pPr eaLnBrk="1" hangingPunct="1">
              <a:defRPr/>
            </a:pPr>
            <a:r>
              <a:rPr lang="en-US" sz="3200" dirty="0"/>
              <a:t>Short events can trigger operator alerts</a:t>
            </a:r>
          </a:p>
        </p:txBody>
      </p:sp>
      <p:sp>
        <p:nvSpPr>
          <p:cNvPr id="4" name="Footer Placeholder 3">
            <a:extLst>
              <a:ext uri="{FF2B5EF4-FFF2-40B4-BE49-F238E27FC236}">
                <a16:creationId xmlns:a16="http://schemas.microsoft.com/office/drawing/2014/main" id="{E77D72CC-72CB-B854-CC37-512138BF99EF}"/>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C84A1FE2-7E29-545C-32D0-6086ACFCF9A4}"/>
              </a:ext>
            </a:extLst>
          </p:cNvPr>
          <p:cNvSpPr>
            <a:spLocks noGrp="1"/>
          </p:cNvSpPr>
          <p:nvPr>
            <p:ph type="sldNum" sz="quarter" idx="12"/>
          </p:nvPr>
        </p:nvSpPr>
        <p:spPr/>
        <p:txBody>
          <a:bodyPr/>
          <a:lstStyle/>
          <a:p>
            <a:pPr>
              <a:defRPr/>
            </a:pPr>
            <a:fld id="{31D18907-4A6C-4B9C-9BE9-D66297BE29DA}" type="slidenum">
              <a:rPr lang="en-US"/>
              <a:pPr>
                <a:defRPr/>
              </a:pPr>
              <a:t>6</a:t>
            </a:fld>
            <a:endParaRPr lang="en-US"/>
          </a:p>
        </p:txBody>
      </p:sp>
    </p:spTree>
    <p:extLst>
      <p:ext uri="{BB962C8B-B14F-4D97-AF65-F5344CB8AC3E}">
        <p14:creationId xmlns:p14="http://schemas.microsoft.com/office/powerpoint/2010/main" val="3653461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5969B-994F-7B72-0740-7BC1F3A444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A07C38-6DBA-B3AA-1D6F-5AD3ABC269CA}"/>
              </a:ext>
            </a:extLst>
          </p:cNvPr>
          <p:cNvSpPr>
            <a:spLocks noGrp="1"/>
          </p:cNvSpPr>
          <p:nvPr>
            <p:ph type="title"/>
          </p:nvPr>
        </p:nvSpPr>
        <p:spPr>
          <a:xfrm>
            <a:off x="1119188" y="255588"/>
            <a:ext cx="7429500" cy="609600"/>
          </a:xfrm>
        </p:spPr>
        <p:txBody>
          <a:bodyPr>
            <a:normAutofit/>
          </a:bodyPr>
          <a:lstStyle/>
          <a:p>
            <a:pPr algn="ctr" eaLnBrk="1" fontAlgn="auto" hangingPunct="1">
              <a:spcAft>
                <a:spcPts val="0"/>
              </a:spcAft>
              <a:defRPr/>
            </a:pPr>
            <a:r>
              <a:rPr lang="en-US" dirty="0"/>
              <a:t>Top View Overview</a:t>
            </a:r>
            <a:endParaRPr dirty="0"/>
          </a:p>
        </p:txBody>
      </p:sp>
      <p:sp>
        <p:nvSpPr>
          <p:cNvPr id="8195" name="Content Placeholder 2">
            <a:extLst>
              <a:ext uri="{FF2B5EF4-FFF2-40B4-BE49-F238E27FC236}">
                <a16:creationId xmlns:a16="http://schemas.microsoft.com/office/drawing/2014/main" id="{DA746983-559D-00EF-B7D5-EE9F71F17737}"/>
              </a:ext>
            </a:extLst>
          </p:cNvPr>
          <p:cNvSpPr>
            <a:spLocks noGrp="1" noChangeArrowheads="1"/>
          </p:cNvSpPr>
          <p:nvPr>
            <p:ph idx="1"/>
          </p:nvPr>
        </p:nvSpPr>
        <p:spPr>
          <a:xfrm>
            <a:off x="895351" y="1368162"/>
            <a:ext cx="5608578" cy="5457771"/>
          </a:xfrm>
        </p:spPr>
        <p:txBody>
          <a:bodyPr/>
          <a:lstStyle/>
          <a:p>
            <a:pPr eaLnBrk="1" hangingPunct="1">
              <a:defRPr/>
            </a:pPr>
            <a:r>
              <a:rPr lang="en-US" sz="2800" dirty="0"/>
              <a:t>Solid-state power switch power stages (4 blocks)</a:t>
            </a:r>
          </a:p>
          <a:p>
            <a:pPr eaLnBrk="1" hangingPunct="1">
              <a:defRPr/>
            </a:pPr>
            <a:r>
              <a:rPr lang="en-US" sz="2800" dirty="0"/>
              <a:t>Current sensors</a:t>
            </a:r>
          </a:p>
          <a:p>
            <a:pPr eaLnBrk="1" hangingPunct="1">
              <a:defRPr/>
            </a:pPr>
            <a:r>
              <a:rPr lang="en-US" sz="2800" dirty="0"/>
              <a:t>Short-protection circuits</a:t>
            </a:r>
          </a:p>
          <a:p>
            <a:pPr eaLnBrk="1" hangingPunct="1">
              <a:defRPr/>
            </a:pPr>
            <a:r>
              <a:rPr lang="en-US" sz="2800" dirty="0"/>
              <a:t>Occupied + Short LEDs</a:t>
            </a:r>
          </a:p>
          <a:p>
            <a:pPr eaLnBrk="1" hangingPunct="1">
              <a:defRPr/>
            </a:pPr>
            <a:r>
              <a:rPr lang="en-US" sz="2800" dirty="0"/>
              <a:t>ESP32 module</a:t>
            </a:r>
          </a:p>
          <a:p>
            <a:pPr eaLnBrk="1" hangingPunct="1">
              <a:defRPr/>
            </a:pPr>
            <a:r>
              <a:rPr lang="en-US" sz="2800" dirty="0"/>
              <a:t>Node Bus, I2C address, EEPROM</a:t>
            </a:r>
          </a:p>
        </p:txBody>
      </p:sp>
      <p:sp>
        <p:nvSpPr>
          <p:cNvPr id="4" name="Footer Placeholder 3">
            <a:extLst>
              <a:ext uri="{FF2B5EF4-FFF2-40B4-BE49-F238E27FC236}">
                <a16:creationId xmlns:a16="http://schemas.microsoft.com/office/drawing/2014/main" id="{9AAABD22-A46D-6379-B8BA-A37EA5E7A7F4}"/>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FDC71F1A-2394-09F9-CE9A-D7439AF7F6D2}"/>
              </a:ext>
            </a:extLst>
          </p:cNvPr>
          <p:cNvSpPr>
            <a:spLocks noGrp="1"/>
          </p:cNvSpPr>
          <p:nvPr>
            <p:ph type="sldNum" sz="quarter" idx="12"/>
          </p:nvPr>
        </p:nvSpPr>
        <p:spPr/>
        <p:txBody>
          <a:bodyPr/>
          <a:lstStyle/>
          <a:p>
            <a:pPr>
              <a:defRPr/>
            </a:pPr>
            <a:fld id="{31D18907-4A6C-4B9C-9BE9-D66297BE29DA}" type="slidenum">
              <a:rPr lang="en-US"/>
              <a:pPr>
                <a:defRPr/>
              </a:pPr>
              <a:t>7</a:t>
            </a:fld>
            <a:endParaRPr lang="en-US"/>
          </a:p>
        </p:txBody>
      </p:sp>
      <p:pic>
        <p:nvPicPr>
          <p:cNvPr id="5" name="Picture 4">
            <a:extLst>
              <a:ext uri="{FF2B5EF4-FFF2-40B4-BE49-F238E27FC236}">
                <a16:creationId xmlns:a16="http://schemas.microsoft.com/office/drawing/2014/main" id="{59988E72-256E-1298-DBC7-E0B4E0EE2003}"/>
              </a:ext>
            </a:extLst>
          </p:cNvPr>
          <p:cNvPicPr>
            <a:picLocks noChangeAspect="1"/>
          </p:cNvPicPr>
          <p:nvPr/>
        </p:nvPicPr>
        <p:blipFill>
          <a:blip r:embed="rId3"/>
          <a:stretch>
            <a:fillRect/>
          </a:stretch>
        </p:blipFill>
        <p:spPr>
          <a:xfrm>
            <a:off x="6125792" y="1797582"/>
            <a:ext cx="2730871" cy="4341889"/>
          </a:xfrm>
          <a:prstGeom prst="rect">
            <a:avLst/>
          </a:prstGeom>
        </p:spPr>
      </p:pic>
    </p:spTree>
    <p:extLst>
      <p:ext uri="{BB962C8B-B14F-4D97-AF65-F5344CB8AC3E}">
        <p14:creationId xmlns:p14="http://schemas.microsoft.com/office/powerpoint/2010/main" val="3142305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6F56E-62A0-D20F-F0D7-68C56BFB27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D92C8A-604F-3959-EAC5-CE307704BBB0}"/>
              </a:ext>
            </a:extLst>
          </p:cNvPr>
          <p:cNvSpPr>
            <a:spLocks noGrp="1"/>
          </p:cNvSpPr>
          <p:nvPr>
            <p:ph type="title"/>
          </p:nvPr>
        </p:nvSpPr>
        <p:spPr>
          <a:xfrm>
            <a:off x="1119188" y="255588"/>
            <a:ext cx="7429500" cy="609600"/>
          </a:xfrm>
        </p:spPr>
        <p:txBody>
          <a:bodyPr>
            <a:normAutofit/>
          </a:bodyPr>
          <a:lstStyle/>
          <a:p>
            <a:pPr algn="ctr" eaLnBrk="1" fontAlgn="auto" hangingPunct="1">
              <a:spcAft>
                <a:spcPts val="0"/>
              </a:spcAft>
              <a:defRPr/>
            </a:pPr>
            <a:r>
              <a:rPr lang="en-US" dirty="0"/>
              <a:t>Top View Overview</a:t>
            </a:r>
            <a:endParaRPr dirty="0"/>
          </a:p>
        </p:txBody>
      </p:sp>
      <p:sp>
        <p:nvSpPr>
          <p:cNvPr id="8195" name="Content Placeholder 2">
            <a:extLst>
              <a:ext uri="{FF2B5EF4-FFF2-40B4-BE49-F238E27FC236}">
                <a16:creationId xmlns:a16="http://schemas.microsoft.com/office/drawing/2014/main" id="{6896DA92-F183-3DF0-7FC1-2EA1A6031386}"/>
              </a:ext>
            </a:extLst>
          </p:cNvPr>
          <p:cNvSpPr>
            <a:spLocks noGrp="1" noChangeArrowheads="1"/>
          </p:cNvSpPr>
          <p:nvPr>
            <p:ph idx="1"/>
          </p:nvPr>
        </p:nvSpPr>
        <p:spPr>
          <a:xfrm>
            <a:off x="895351" y="1402537"/>
            <a:ext cx="5608578" cy="5423395"/>
          </a:xfrm>
        </p:spPr>
        <p:txBody>
          <a:bodyPr/>
          <a:lstStyle/>
          <a:p>
            <a:pPr eaLnBrk="1" hangingPunct="1">
              <a:defRPr/>
            </a:pPr>
            <a:r>
              <a:rPr lang="en-US" sz="2800" dirty="0"/>
              <a:t>MOSFET power stages (4 blocks)</a:t>
            </a:r>
          </a:p>
          <a:p>
            <a:pPr eaLnBrk="1" hangingPunct="1">
              <a:defRPr/>
            </a:pPr>
            <a:r>
              <a:rPr lang="en-US" sz="2800" dirty="0"/>
              <a:t>Current sensors</a:t>
            </a:r>
          </a:p>
          <a:p>
            <a:pPr eaLnBrk="1" hangingPunct="1">
              <a:defRPr/>
            </a:pPr>
            <a:r>
              <a:rPr lang="en-US" sz="2800" dirty="0"/>
              <a:t>Short-protection circuits</a:t>
            </a:r>
          </a:p>
          <a:p>
            <a:pPr eaLnBrk="1" hangingPunct="1">
              <a:defRPr/>
            </a:pPr>
            <a:r>
              <a:rPr lang="en-US" sz="2800" dirty="0"/>
              <a:t>Occupied + Short LEDs</a:t>
            </a:r>
          </a:p>
          <a:p>
            <a:pPr eaLnBrk="1" hangingPunct="1">
              <a:defRPr/>
            </a:pPr>
            <a:r>
              <a:rPr lang="en-US" sz="2800" dirty="0"/>
              <a:t>ESP32 module</a:t>
            </a:r>
          </a:p>
          <a:p>
            <a:pPr eaLnBrk="1" hangingPunct="1">
              <a:defRPr/>
            </a:pPr>
            <a:r>
              <a:rPr lang="en-US" sz="2800" dirty="0"/>
              <a:t>Node Bus, I2C address, EEPROM</a:t>
            </a:r>
          </a:p>
        </p:txBody>
      </p:sp>
      <p:sp>
        <p:nvSpPr>
          <p:cNvPr id="4" name="Footer Placeholder 3">
            <a:extLst>
              <a:ext uri="{FF2B5EF4-FFF2-40B4-BE49-F238E27FC236}">
                <a16:creationId xmlns:a16="http://schemas.microsoft.com/office/drawing/2014/main" id="{31047861-6E2E-68E3-C3C0-43C96DE91099}"/>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F26C78FB-1275-A86A-D1BA-4AF5C25E38C1}"/>
              </a:ext>
            </a:extLst>
          </p:cNvPr>
          <p:cNvSpPr>
            <a:spLocks noGrp="1"/>
          </p:cNvSpPr>
          <p:nvPr>
            <p:ph type="sldNum" sz="quarter" idx="12"/>
          </p:nvPr>
        </p:nvSpPr>
        <p:spPr/>
        <p:txBody>
          <a:bodyPr/>
          <a:lstStyle/>
          <a:p>
            <a:pPr>
              <a:defRPr/>
            </a:pPr>
            <a:fld id="{31D18907-4A6C-4B9C-9BE9-D66297BE29DA}" type="slidenum">
              <a:rPr lang="en-US"/>
              <a:pPr>
                <a:defRPr/>
              </a:pPr>
              <a:t>8</a:t>
            </a:fld>
            <a:endParaRPr lang="en-US"/>
          </a:p>
        </p:txBody>
      </p:sp>
      <p:pic>
        <p:nvPicPr>
          <p:cNvPr id="5" name="Picture 4">
            <a:extLst>
              <a:ext uri="{FF2B5EF4-FFF2-40B4-BE49-F238E27FC236}">
                <a16:creationId xmlns:a16="http://schemas.microsoft.com/office/drawing/2014/main" id="{A2249750-7DE0-C525-C80D-FBD0FC2E7668}"/>
              </a:ext>
            </a:extLst>
          </p:cNvPr>
          <p:cNvPicPr>
            <a:picLocks noChangeAspect="1"/>
          </p:cNvPicPr>
          <p:nvPr/>
        </p:nvPicPr>
        <p:blipFill>
          <a:blip r:embed="rId3"/>
          <a:stretch>
            <a:fillRect/>
          </a:stretch>
        </p:blipFill>
        <p:spPr>
          <a:xfrm>
            <a:off x="6125792" y="1797582"/>
            <a:ext cx="2730871" cy="4341889"/>
          </a:xfrm>
          <a:prstGeom prst="rect">
            <a:avLst/>
          </a:prstGeom>
        </p:spPr>
      </p:pic>
    </p:spTree>
    <p:extLst>
      <p:ext uri="{BB962C8B-B14F-4D97-AF65-F5344CB8AC3E}">
        <p14:creationId xmlns:p14="http://schemas.microsoft.com/office/powerpoint/2010/main" val="2072398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0F98B-FD32-3835-30C1-9AADC47BCC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E6430E-53E7-5340-2D1B-A5011F46D437}"/>
              </a:ext>
            </a:extLst>
          </p:cNvPr>
          <p:cNvSpPr>
            <a:spLocks noGrp="1"/>
          </p:cNvSpPr>
          <p:nvPr>
            <p:ph type="title"/>
          </p:nvPr>
        </p:nvSpPr>
        <p:spPr>
          <a:xfrm>
            <a:off x="1119188" y="255588"/>
            <a:ext cx="7429500" cy="609600"/>
          </a:xfrm>
        </p:spPr>
        <p:txBody>
          <a:bodyPr>
            <a:normAutofit/>
          </a:bodyPr>
          <a:lstStyle/>
          <a:p>
            <a:pPr algn="ctr" eaLnBrk="1" fontAlgn="auto" hangingPunct="1">
              <a:spcAft>
                <a:spcPts val="0"/>
              </a:spcAft>
              <a:defRPr/>
            </a:pPr>
            <a:r>
              <a:rPr lang="en-US" dirty="0"/>
              <a:t>Bottom View Overview</a:t>
            </a:r>
            <a:endParaRPr dirty="0"/>
          </a:p>
        </p:txBody>
      </p:sp>
      <p:sp>
        <p:nvSpPr>
          <p:cNvPr id="8195" name="Content Placeholder 2">
            <a:extLst>
              <a:ext uri="{FF2B5EF4-FFF2-40B4-BE49-F238E27FC236}">
                <a16:creationId xmlns:a16="http://schemas.microsoft.com/office/drawing/2014/main" id="{510D4620-ED3C-9C87-868C-9ED524CEFA6F}"/>
              </a:ext>
            </a:extLst>
          </p:cNvPr>
          <p:cNvSpPr>
            <a:spLocks noGrp="1" noChangeArrowheads="1"/>
          </p:cNvSpPr>
          <p:nvPr>
            <p:ph idx="1"/>
          </p:nvPr>
        </p:nvSpPr>
        <p:spPr>
          <a:xfrm>
            <a:off x="895350" y="1505666"/>
            <a:ext cx="4828613" cy="5320267"/>
          </a:xfrm>
        </p:spPr>
        <p:txBody>
          <a:bodyPr/>
          <a:lstStyle/>
          <a:p>
            <a:pPr eaLnBrk="1" hangingPunct="1">
              <a:defRPr/>
            </a:pPr>
            <a:r>
              <a:rPr lang="en-US" sz="3200" dirty="0"/>
              <a:t>Component-free bottom</a:t>
            </a:r>
          </a:p>
          <a:p>
            <a:pPr eaLnBrk="1" hangingPunct="1">
              <a:defRPr/>
            </a:pPr>
            <a:r>
              <a:rPr lang="en-US" sz="3200" dirty="0"/>
              <a:t>Silkscreen orientation</a:t>
            </a:r>
          </a:p>
          <a:p>
            <a:pPr eaLnBrk="1" hangingPunct="1">
              <a:defRPr/>
            </a:pPr>
            <a:r>
              <a:rPr lang="en-US" sz="3200" dirty="0"/>
              <a:t>Block numbering</a:t>
            </a:r>
          </a:p>
          <a:p>
            <a:pPr eaLnBrk="1" hangingPunct="1">
              <a:defRPr/>
            </a:pPr>
            <a:r>
              <a:rPr lang="en-US" sz="3200" dirty="0"/>
              <a:t>Node Bus alignment</a:t>
            </a:r>
          </a:p>
          <a:p>
            <a:pPr eaLnBrk="1" hangingPunct="1">
              <a:defRPr/>
            </a:pPr>
            <a:r>
              <a:rPr lang="en-US" sz="3200" dirty="0"/>
              <a:t>Card ID + version</a:t>
            </a:r>
          </a:p>
        </p:txBody>
      </p:sp>
      <p:sp>
        <p:nvSpPr>
          <p:cNvPr id="4" name="Footer Placeholder 3">
            <a:extLst>
              <a:ext uri="{FF2B5EF4-FFF2-40B4-BE49-F238E27FC236}">
                <a16:creationId xmlns:a16="http://schemas.microsoft.com/office/drawing/2014/main" id="{A491B81E-1064-CCC5-E811-05C244CB9B18}"/>
              </a:ext>
            </a:extLst>
          </p:cNvPr>
          <p:cNvSpPr>
            <a:spLocks noGrp="1"/>
          </p:cNvSpPr>
          <p:nvPr>
            <p:ph type="ftr" sz="quarter" idx="11"/>
          </p:nvPr>
        </p:nvSpPr>
        <p:spPr/>
        <p:txBody>
          <a:bodyPr/>
          <a:lstStyle/>
          <a:p>
            <a:pPr>
              <a:defRPr/>
            </a:pPr>
            <a:r>
              <a:rPr lang="en-US"/>
              <a:t>LCC Fusion Project - © 2025 Pat Fleming</a:t>
            </a:r>
          </a:p>
        </p:txBody>
      </p:sp>
      <p:sp>
        <p:nvSpPr>
          <p:cNvPr id="6" name="Slide Number Placeholder 5">
            <a:extLst>
              <a:ext uri="{FF2B5EF4-FFF2-40B4-BE49-F238E27FC236}">
                <a16:creationId xmlns:a16="http://schemas.microsoft.com/office/drawing/2014/main" id="{DBBE01BA-5056-CFA0-E9C2-29C54C8D3E5F}"/>
              </a:ext>
            </a:extLst>
          </p:cNvPr>
          <p:cNvSpPr>
            <a:spLocks noGrp="1"/>
          </p:cNvSpPr>
          <p:nvPr>
            <p:ph type="sldNum" sz="quarter" idx="12"/>
          </p:nvPr>
        </p:nvSpPr>
        <p:spPr/>
        <p:txBody>
          <a:bodyPr/>
          <a:lstStyle/>
          <a:p>
            <a:pPr>
              <a:defRPr/>
            </a:pPr>
            <a:fld id="{31D18907-4A6C-4B9C-9BE9-D66297BE29DA}" type="slidenum">
              <a:rPr lang="en-US"/>
              <a:pPr>
                <a:defRPr/>
              </a:pPr>
              <a:t>9</a:t>
            </a:fld>
            <a:endParaRPr lang="en-US"/>
          </a:p>
        </p:txBody>
      </p:sp>
      <p:pic>
        <p:nvPicPr>
          <p:cNvPr id="12" name="Picture 11">
            <a:extLst>
              <a:ext uri="{FF2B5EF4-FFF2-40B4-BE49-F238E27FC236}">
                <a16:creationId xmlns:a16="http://schemas.microsoft.com/office/drawing/2014/main" id="{FCCA6534-5BED-4299-EF41-BA73BB204336}"/>
              </a:ext>
            </a:extLst>
          </p:cNvPr>
          <p:cNvPicPr>
            <a:picLocks noChangeAspect="1"/>
          </p:cNvPicPr>
          <p:nvPr/>
        </p:nvPicPr>
        <p:blipFill>
          <a:blip r:embed="rId3"/>
          <a:stretch>
            <a:fillRect/>
          </a:stretch>
        </p:blipFill>
        <p:spPr>
          <a:xfrm>
            <a:off x="5723963" y="1688466"/>
            <a:ext cx="2824725" cy="4491109"/>
          </a:xfrm>
          <a:prstGeom prst="rect">
            <a:avLst/>
          </a:prstGeom>
        </p:spPr>
      </p:pic>
    </p:spTree>
    <p:extLst>
      <p:ext uri="{BB962C8B-B14F-4D97-AF65-F5344CB8AC3E}">
        <p14:creationId xmlns:p14="http://schemas.microsoft.com/office/powerpoint/2010/main" val="14246308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Circuit</Template>
  <TotalTime>3025</TotalTime>
  <Words>9151</Words>
  <Application>Microsoft Office PowerPoint</Application>
  <PresentationFormat>On-screen Show (4:3)</PresentationFormat>
  <Paragraphs>880</Paragraphs>
  <Slides>27</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Tw Cen MT</vt:lpstr>
      <vt:lpstr>Wingdings</vt:lpstr>
      <vt:lpstr>Circuit</vt:lpstr>
      <vt:lpstr>BSD CARD AN INSIDE LOOK</vt:lpstr>
      <vt:lpstr>Recap: What the Block Breakout Board Provides</vt:lpstr>
      <vt:lpstr>Where the BSD Card Fits  &amp; What It Does</vt:lpstr>
      <vt:lpstr>Where the BSD Card Fits  &amp; What It Does</vt:lpstr>
      <vt:lpstr>Why Use BSD Instead of BOD?</vt:lpstr>
      <vt:lpstr>Why Use BSD Instead of BOD?</vt:lpstr>
      <vt:lpstr>Top View Overview</vt:lpstr>
      <vt:lpstr>Top View Overview</vt:lpstr>
      <vt:lpstr>Bottom View Overview</vt:lpstr>
      <vt:lpstr>How Block Detection &amp;  Short Protection Work</vt:lpstr>
      <vt:lpstr>How Block Detection &amp;  Short Protection Work</vt:lpstr>
      <vt:lpstr>Occupied vs Shorted Logic</vt:lpstr>
      <vt:lpstr>Why Not Let the Node Card Handle Everything?</vt:lpstr>
      <vt:lpstr>Why Not Let the Node Card Handle Everything?</vt:lpstr>
      <vt:lpstr>Connectors &amp; Interfaces</vt:lpstr>
      <vt:lpstr>Connectors &amp; Interfaces</vt:lpstr>
      <vt:lpstr>Testing the BSD Card</vt:lpstr>
      <vt:lpstr>Testing the BSD Card</vt:lpstr>
      <vt:lpstr>Troubleshooting</vt:lpstr>
      <vt:lpstr>Troubleshooting</vt:lpstr>
      <vt:lpstr>Integration with Fusion Logic</vt:lpstr>
      <vt:lpstr>Integration with Fusion Logic</vt:lpstr>
      <vt:lpstr>BSD Card Configuration  Admin View</vt:lpstr>
      <vt:lpstr>BSD Card Configuration  Admin View</vt:lpstr>
      <vt:lpstr>Fusion &amp; NMRA LCC Foundation</vt:lpstr>
      <vt:lpstr>Wrap-Up</vt:lpstr>
      <vt:lpstr>Wrap-Up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Pat Fleming</dc:creator>
  <cp:keywords/>
  <dc:description>generated using python-pptx</dc:description>
  <cp:lastModifiedBy>Pat Fleming</cp:lastModifiedBy>
  <cp:revision>122</cp:revision>
  <dcterms:created xsi:type="dcterms:W3CDTF">2013-01-27T09:14:16Z</dcterms:created>
  <dcterms:modified xsi:type="dcterms:W3CDTF">2025-11-24T00:26:43Z</dcterms:modified>
  <cp:category/>
</cp:coreProperties>
</file>