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gif" ContentType="image/gif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8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-18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notesMaster" Target="notesMasters/notesMaster1.xml"/><Relationship Id="rId86" Type="http://schemas.openxmlformats.org/officeDocument/2006/relationships/printerSettings" Target="printerSettings/printerSettings1.bin"/><Relationship Id="rId87" Type="http://schemas.openxmlformats.org/officeDocument/2006/relationships/presProps" Target="presProps.xml"/><Relationship Id="rId88" Type="http://schemas.openxmlformats.org/officeDocument/2006/relationships/viewProps" Target="viewProps.xml"/><Relationship Id="rId8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6465483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8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8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8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8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9" name="Shape 109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3" name="Shape 12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9" name="Shape 149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9" name="Shape 159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9" name="Shape 169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3" name="Shape 18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7" name="Shape 19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4" name="Shape 20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8" name="Shape 21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5" name="Shape 225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2" name="Shape 23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9" name="Shape 239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6" name="Shape 246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3" name="Shape 25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0" name="Shape 26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7" name="Shape 27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2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94" name="Shape 29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1" name="Shape 301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Shape 3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8" name="Shape 30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Shape 3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5" name="Shape 315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Shape 3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22" name="Shape 32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Shape 3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0" name="Shape 33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Shape 3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7" name="Shape 33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44" name="Shape 34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Shape 3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51" name="Shape 351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Shape 3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58" name="Shape 35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Shape 3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64" name="Shape 36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Shape 3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1" name="Shape 371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Shape 3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8" name="Shape 37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Shape 3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1" name="Shape 391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Shape 3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8" name="Shape 39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Shape 4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05" name="Shape 405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Shape 4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12" name="Shape 41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Shape 4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20" name="Shape 42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Shape 4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28" name="Shape 42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Shape 4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35" name="Shape 435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Shape 4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42" name="Shape 44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Shape 4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49" name="Shape 449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Shape 4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56" name="Shape 456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Shape 4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63" name="Shape 46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Shape 4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70" name="Shape 47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Shape 4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77" name="Shape 47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Shape 4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84" name="Shape 4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Shape 4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92" name="Shape 49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Shape 4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99" name="Shape 499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Shape 5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06" name="Shape 506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Shape 5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15" name="Shape 515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Shape 5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23" name="Shape 52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Shape 5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30" name="Shape 53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Shape 5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38" name="Shape 53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Shape 5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45" name="Shape 545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Shape 5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52" name="Shape 55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Shape 5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60" name="Shape 56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Shape 5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67" name="Shape 56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Shape 5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74" name="Shape 57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Shape 5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81" name="Shape 581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Shape 5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88" name="Shape 58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Shape 5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95" name="Shape 595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Shape 6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02" name="Shape 60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Shape 6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09" name="Shape 609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Shape 6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16" name="Shape 616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Shape 6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623" name="Shape 62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Shape 6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30" name="Shape 63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Shape 6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637" name="Shape 63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Shape 6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44" name="Shape 64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Shape 6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51" name="Shape 651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Shape 6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59" name="Shape 659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Shape 6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66" name="Shape 666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Shape 6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73" name="Shape 67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Shape 6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80" name="Shape 68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Shape 6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87" name="Shape 68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Shape 6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95" name="Shape 695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Shape 7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703" name="Shape 70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Shape 7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10" name="Shape 71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buClr>
                <a:srgbClr val="888888"/>
              </a:buClr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spcBef>
                <a:spcPts val="560"/>
              </a:spcBef>
              <a:buClr>
                <a:srgbClr val="888888"/>
              </a:buClr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spcBef>
                <a:spcPts val="480"/>
              </a:spcBef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360"/>
              </a:spcBef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2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3335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3335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5875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5875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3" name="Shape 63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560"/>
              </a:spcBef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48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hyperlink" Target="http://www.cs.odu.edu/~hany/teaching/cs495-f12/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hyperlink" Target="http://www.youtube.com/watch?v=lbIqL-lN1B4&amp;feature=player_detailpage" TargetMode="External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1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1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1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1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1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1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1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1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1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1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1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1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1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1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1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1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1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hyperlink" Target="http://www.cs.odu.edu/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hyperlink" Target="http://python.org/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hyperlink" Target="http://www.pythonforbeginners.com/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hyperlink" Target="http://www.pythonforbeginners.com/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hyperlink" Target="http://www.pythonforbeginners.com/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hyperlink" Target="http://www.reddit.com/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hyperlink" Target="http://introtopython.org/" TargetMode="External"/><Relationship Id="rId5" Type="http://schemas.openxmlformats.org/officeDocument/2006/relationships/hyperlink" Target="http://www.cs.cornell.edu/courses/cs1110/2012fa/" TargetMode="External"/><Relationship Id="rId6" Type="http://schemas.openxmlformats.org/officeDocument/2006/relationships/hyperlink" Target="http://ocw.mit.edu/courses/electrical-engineering-and-computer-science/6-189-a-gentle-introduction-to-programming-using-python-january-iap-2011/lectures/" TargetMode="External"/><Relationship Id="rId7" Type="http://schemas.openxmlformats.org/officeDocument/2006/relationships/hyperlink" Target="http://courses.cms.caltech.edu/cs11/material/python/index.html" TargetMode="External"/><Relationship Id="rId8" Type="http://schemas.openxmlformats.org/officeDocument/2006/relationships/hyperlink" Target="http://www.cs.cornell.edu/courses/cs2043/2012sp/" TargetMode="External"/><Relationship Id="rId9" Type="http://schemas.openxmlformats.org/officeDocument/2006/relationships/hyperlink" Target="http://www-cs-faculty.stanford.edu/~nick/python-in-one-easy-lesson/" TargetMode="External"/><Relationship Id="rId10" Type="http://schemas.openxmlformats.org/officeDocument/2006/relationships/hyperlink" Target="http://www.pythonforbeginners.com/python-on-the-web/how-to-use-urllib2-in-python/" TargetMode="External"/><Relationship Id="rId11" Type="http://schemas.openxmlformats.org/officeDocument/2006/relationships/hyperlink" Target="http://www.pythonforbeginners.com/python-on-the-web/beautifulsoup-4-python/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Shape 84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Shape 85"/>
          <p:cNvSpPr txBox="1">
            <a:spLocks noGrp="1"/>
          </p:cNvSpPr>
          <p:nvPr>
            <p:ph type="ctrTitle"/>
          </p:nvPr>
        </p:nvSpPr>
        <p:spPr>
          <a:xfrm>
            <a:off x="538112" y="352875"/>
            <a:ext cx="8077199" cy="1752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9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Web Science</a:t>
            </a:r>
          </a:p>
        </p:txBody>
      </p:sp>
      <p:sp>
        <p:nvSpPr>
          <p:cNvPr id="86" name="Shape 86"/>
          <p:cNvSpPr txBox="1">
            <a:spLocks noGrp="1"/>
          </p:cNvSpPr>
          <p:nvPr>
            <p:ph type="subTitle" idx="1"/>
          </p:nvPr>
        </p:nvSpPr>
        <p:spPr>
          <a:xfrm>
            <a:off x="1371600" y="3952262"/>
            <a:ext cx="64007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r>
              <a:rPr lang="en-US" sz="3200" b="1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Old Dominion University</a:t>
            </a:r>
          </a:p>
          <a:p>
            <a:pPr marL="0" marR="0" lvl="0" indent="0" rtl="0">
              <a:spcBef>
                <a:spcPts val="480"/>
              </a:spcBef>
              <a:buClr>
                <a:srgbClr val="888888"/>
              </a:buClr>
              <a:buSzPct val="25000"/>
              <a:buFont typeface="Arial"/>
              <a:buNone/>
            </a:pPr>
            <a:r>
              <a:rPr lang="en-US"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Department of Computer Science</a:t>
            </a:r>
          </a:p>
        </p:txBody>
      </p:sp>
      <p:sp>
        <p:nvSpPr>
          <p:cNvPr id="87" name="Shape 87"/>
          <p:cNvSpPr/>
          <p:nvPr/>
        </p:nvSpPr>
        <p:spPr>
          <a:xfrm>
            <a:off x="3702830" y="1876873"/>
            <a:ext cx="1747799" cy="584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Lecture 2</a:t>
            </a:r>
          </a:p>
        </p:txBody>
      </p:sp>
      <p:sp>
        <p:nvSpPr>
          <p:cNvPr id="88" name="Shape 88"/>
          <p:cNvSpPr/>
          <p:nvPr/>
        </p:nvSpPr>
        <p:spPr>
          <a:xfrm>
            <a:off x="2958750" y="3301475"/>
            <a:ext cx="3226500" cy="461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CS 432/532 Spring 2017</a:t>
            </a:r>
          </a:p>
        </p:txBody>
      </p:sp>
      <p:sp>
        <p:nvSpPr>
          <p:cNvPr id="89" name="Shape 89"/>
          <p:cNvSpPr/>
          <p:nvPr/>
        </p:nvSpPr>
        <p:spPr>
          <a:xfrm>
            <a:off x="2442525" y="6101850"/>
            <a:ext cx="4695899" cy="369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Originally prepared by </a:t>
            </a:r>
            <a:r>
              <a:rPr lang="en-US" sz="18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Hany SalahEldeen Khalil</a:t>
            </a:r>
          </a:p>
        </p:txBody>
      </p:sp>
      <p:sp>
        <p:nvSpPr>
          <p:cNvPr id="90" name="Shape 90"/>
          <p:cNvSpPr/>
          <p:nvPr/>
        </p:nvSpPr>
        <p:spPr>
          <a:xfrm>
            <a:off x="3672375" y="2650675"/>
            <a:ext cx="1808700" cy="461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4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01/19/2017</a:t>
            </a:r>
          </a:p>
        </p:txBody>
      </p:sp>
      <p:sp>
        <p:nvSpPr>
          <p:cNvPr id="91" name="Shape 91"/>
          <p:cNvSpPr/>
          <p:nvPr/>
        </p:nvSpPr>
        <p:spPr>
          <a:xfrm>
            <a:off x="2762624" y="5284375"/>
            <a:ext cx="3628200" cy="369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Sawood Alam &lt;salam@cs.odu.edu&gt;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Shape 96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Shape 97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b="1">
                <a:solidFill>
                  <a:schemeClr val="dk2"/>
                </a:solidFill>
              </a:rPr>
              <a:t>Original Lectures</a:t>
            </a:r>
          </a:p>
        </p:txBody>
      </p:sp>
      <p:sp>
        <p:nvSpPr>
          <p:cNvPr id="98" name="Shape 98"/>
          <p:cNvSpPr/>
          <p:nvPr/>
        </p:nvSpPr>
        <p:spPr>
          <a:xfrm>
            <a:off x="313650" y="2688750"/>
            <a:ext cx="8516700" cy="14804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CS 495 Python and Web Mining</a:t>
            </a:r>
          </a:p>
          <a:p>
            <a:pPr marL="0" marR="0" lvl="0" indent="0" algn="ctr" rtl="0">
              <a:spcBef>
                <a:spcPts val="0"/>
              </a:spcBef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4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http://www.cs.odu.edu/~hany/teaching/cs495-f12/</a:t>
            </a:r>
          </a:p>
        </p:txBody>
      </p:sp>
      <p:sp>
        <p:nvSpPr>
          <p:cNvPr id="99" name="Shape 99"/>
          <p:cNvSpPr/>
          <p:nvPr/>
        </p:nvSpPr>
        <p:spPr>
          <a:xfrm>
            <a:off x="2853000" y="4987150"/>
            <a:ext cx="3438000" cy="369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By </a:t>
            </a:r>
            <a:r>
              <a:rPr lang="en-US" sz="18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Hany SalahEldeen Khalil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Shape 104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Shape 105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Lecture Outline</a:t>
            </a:r>
          </a:p>
        </p:txBody>
      </p:sp>
      <p:sp>
        <p:nvSpPr>
          <p:cNvPr id="106" name="Shape 106"/>
          <p:cNvSpPr txBox="1"/>
          <p:nvPr/>
        </p:nvSpPr>
        <p:spPr>
          <a:xfrm>
            <a:off x="685800" y="1447800"/>
            <a:ext cx="7772400" cy="255454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Python Programming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will learn how to:</a:t>
            </a:r>
          </a:p>
          <a:p>
            <a:pPr marL="1257300" marR="0" lvl="2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program in Python</a:t>
            </a:r>
          </a:p>
          <a:p>
            <a:pPr marL="1257300" marR="0" lvl="2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write high quality code</a:t>
            </a:r>
          </a:p>
          <a:p>
            <a:pPr marL="1257300" marR="0" lvl="2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utilize 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numerous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libraries and APIs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Shape 111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Shape 112"/>
          <p:cNvSpPr txBox="1">
            <a:spLocks noGrp="1"/>
          </p:cNvSpPr>
          <p:nvPr>
            <p:ph type="ctrTitle"/>
          </p:nvPr>
        </p:nvSpPr>
        <p:spPr>
          <a:xfrm>
            <a:off x="325583" y="1752600"/>
            <a:ext cx="8280344" cy="19049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88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Python</a:t>
            </a:r>
          </a:p>
        </p:txBody>
      </p:sp>
      <p:sp>
        <p:nvSpPr>
          <p:cNvPr id="113" name="Shape 113"/>
          <p:cNvSpPr txBox="1"/>
          <p:nvPr/>
        </p:nvSpPr>
        <p:spPr>
          <a:xfrm>
            <a:off x="2362200" y="3810000"/>
            <a:ext cx="5410200" cy="76944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44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Taming the beast!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Shape 118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Shape 119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Python</a:t>
            </a:r>
          </a:p>
        </p:txBody>
      </p:sp>
      <p:sp>
        <p:nvSpPr>
          <p:cNvPr id="120" name="Shape 120"/>
          <p:cNvSpPr txBox="1"/>
          <p:nvPr/>
        </p:nvSpPr>
        <p:spPr>
          <a:xfrm>
            <a:off x="685800" y="1447800"/>
            <a:ext cx="7772400" cy="3293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It’s an open source programming language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Compiled and Interpreted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Slower than C/C++ but with the difference in speed is negligible for most applications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Developed in the late 1980s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Shape 125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Shape 126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Why Python?</a:t>
            </a:r>
          </a:p>
        </p:txBody>
      </p:sp>
      <p:sp>
        <p:nvSpPr>
          <p:cNvPr id="127" name="Shape 127"/>
          <p:cNvSpPr txBox="1"/>
          <p:nvPr/>
        </p:nvSpPr>
        <p:spPr>
          <a:xfrm>
            <a:off x="685800" y="1447800"/>
            <a:ext cx="7772400" cy="5218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 is a scripting language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Fast in development and prototyping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Fast in testing functionality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Pluggable to other C/C++/Java code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Object oriented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Has hundreds of libraries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Automatically convert variable types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Clean and easy to read as </a:t>
            </a:r>
            <a:r>
              <a:rPr lang="en-US" sz="3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white space is part of the syntax!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Shape 132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Shape 133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Expression </a:t>
            </a:r>
            <a:r>
              <a:rPr lang="en-US" b="1">
                <a:solidFill>
                  <a:schemeClr val="dk2"/>
                </a:solidFill>
              </a:rPr>
              <a:t>v</a:t>
            </a: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s. Statement</a:t>
            </a:r>
          </a:p>
        </p:txBody>
      </p:sp>
      <p:sp>
        <p:nvSpPr>
          <p:cNvPr id="134" name="Shape 134"/>
          <p:cNvSpPr txBox="1"/>
          <p:nvPr/>
        </p:nvSpPr>
        <p:spPr>
          <a:xfrm>
            <a:off x="457200" y="1295400"/>
            <a:ext cx="2895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32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Expression</a:t>
            </a:r>
          </a:p>
        </p:txBody>
      </p:sp>
      <p:cxnSp>
        <p:nvCxnSpPr>
          <p:cNvPr id="135" name="Shape 135"/>
          <p:cNvCxnSpPr/>
          <p:nvPr/>
        </p:nvCxnSpPr>
        <p:spPr>
          <a:xfrm>
            <a:off x="990600" y="2133600"/>
            <a:ext cx="1828800" cy="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6" name="Shape 136"/>
          <p:cNvSpPr txBox="1"/>
          <p:nvPr/>
        </p:nvSpPr>
        <p:spPr>
          <a:xfrm>
            <a:off x="5181598" y="1295400"/>
            <a:ext cx="2895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32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Statement</a:t>
            </a:r>
          </a:p>
        </p:txBody>
      </p:sp>
      <p:cxnSp>
        <p:nvCxnSpPr>
          <p:cNvPr id="137" name="Shape 137"/>
          <p:cNvCxnSpPr/>
          <p:nvPr/>
        </p:nvCxnSpPr>
        <p:spPr>
          <a:xfrm>
            <a:off x="5714998" y="2133600"/>
            <a:ext cx="1828800" cy="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8" name="Shape 138"/>
          <p:cNvSpPr txBox="1"/>
          <p:nvPr/>
        </p:nvSpPr>
        <p:spPr>
          <a:xfrm>
            <a:off x="339436" y="2168235"/>
            <a:ext cx="4080163" cy="286232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Represents something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Python </a:t>
            </a:r>
            <a:r>
              <a:rPr lang="en-US" sz="2800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Evaluates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it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Results in a value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Example: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5.6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(5/3)+2.9</a:t>
            </a:r>
          </a:p>
        </p:txBody>
      </p:sp>
      <p:sp>
        <p:nvSpPr>
          <p:cNvPr id="139" name="Shape 139"/>
          <p:cNvSpPr txBox="1"/>
          <p:nvPr/>
        </p:nvSpPr>
        <p:spPr>
          <a:xfrm>
            <a:off x="4419598" y="2166877"/>
            <a:ext cx="4680416" cy="286232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Does something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Python </a:t>
            </a:r>
            <a:r>
              <a:rPr lang="en-US" sz="2800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Executes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it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Results in an action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Example: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lang="en-US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rint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("</a:t>
            </a:r>
            <a:r>
              <a:rPr lang="en-US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Barcelona FC is Awesome!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")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import sys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Shape 144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Shape 145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Similarity with C </a:t>
            </a:r>
            <a:r>
              <a:rPr lang="en-US" b="1">
                <a:solidFill>
                  <a:schemeClr val="dk2"/>
                </a:solidFill>
              </a:rPr>
              <a:t>S</a:t>
            </a: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yntax</a:t>
            </a:r>
          </a:p>
        </p:txBody>
      </p:sp>
      <p:sp>
        <p:nvSpPr>
          <p:cNvPr id="146" name="Shape 146"/>
          <p:cNvSpPr txBox="1"/>
          <p:nvPr/>
        </p:nvSpPr>
        <p:spPr>
          <a:xfrm>
            <a:off x="685800" y="1447800"/>
            <a:ext cx="8051700" cy="4524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•"/>
            </a:pPr>
            <a:r>
              <a:rPr lang="en-US" sz="24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Mostly similar to C/C++ syntax but with several exceptions.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•"/>
            </a:pPr>
            <a:r>
              <a:rPr lang="en-US" sz="24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Differences: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White spaces for indentation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{}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for blocks</a:t>
            </a:r>
          </a:p>
          <a:p>
            <a:pPr marL="800100" lvl="1" indent="-3429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Blocks begin with “:”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type declaration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++, -- operators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Keywords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&amp;&amp; and ||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switch/case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/>
          <p:nvPr/>
        </p:nvSpPr>
        <p:spPr>
          <a:xfrm>
            <a:off x="685800" y="1447800"/>
            <a:ext cx="7772400" cy="2246769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2" name="Shape 152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Shape 153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Starting &amp; Exiting Python REPL</a:t>
            </a:r>
          </a:p>
        </p:txBody>
      </p:sp>
      <p:sp>
        <p:nvSpPr>
          <p:cNvPr id="154" name="Shape 154"/>
          <p:cNvSpPr txBox="1"/>
          <p:nvPr/>
        </p:nvSpPr>
        <p:spPr>
          <a:xfrm>
            <a:off x="685800" y="1447800"/>
            <a:ext cx="7772400" cy="224676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1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rPr>
              <a:t>[user@host ~]$ </a:t>
            </a:r>
            <a:r>
              <a:rPr lang="en-US" sz="2800" b="1">
                <a:solidFill>
                  <a:srgbClr val="FF0000"/>
                </a:solidFill>
                <a:latin typeface="Questrial"/>
                <a:ea typeface="Questrial"/>
                <a:cs typeface="Questrial"/>
                <a:sym typeface="Questrial"/>
              </a:rPr>
              <a:t>python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Python 2.6.5 (r265:79063, Jan 21 2011, 12:09:23)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[GCC 4.4.4 20100726 (Red Hat 4.4.4-13)] on linux2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Type "help", "copyright", "credits" or "license" for more information...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1">
                <a:solidFill>
                  <a:srgbClr val="FF0000"/>
                </a:solidFill>
                <a:latin typeface="Questrial"/>
                <a:ea typeface="Questrial"/>
                <a:cs typeface="Questrial"/>
                <a:sym typeface="Questrial"/>
              </a:rPr>
              <a:t>&gt;&gt;&gt;</a:t>
            </a:r>
          </a:p>
        </p:txBody>
      </p:sp>
      <p:sp>
        <p:nvSpPr>
          <p:cNvPr id="155" name="Shape 155"/>
          <p:cNvSpPr/>
          <p:nvPr/>
        </p:nvSpPr>
        <p:spPr>
          <a:xfrm>
            <a:off x="685800" y="4154032"/>
            <a:ext cx="7772400" cy="1123383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Shape 156"/>
          <p:cNvSpPr txBox="1"/>
          <p:nvPr/>
        </p:nvSpPr>
        <p:spPr>
          <a:xfrm>
            <a:off x="685800" y="4154030"/>
            <a:ext cx="7772400" cy="95410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1">
                <a:solidFill>
                  <a:srgbClr val="FF0000"/>
                </a:solidFill>
                <a:latin typeface="Questrial"/>
                <a:ea typeface="Questrial"/>
                <a:cs typeface="Questrial"/>
                <a:sym typeface="Questrial"/>
              </a:rPr>
              <a:t>&gt;&gt;&gt;    ctrl + D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[user@host ~]$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/>
          <p:nvPr/>
        </p:nvSpPr>
        <p:spPr>
          <a:xfrm>
            <a:off x="685800" y="1447800"/>
            <a:ext cx="7772400" cy="28194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Shape 162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Shape 163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Our Hello World!</a:t>
            </a:r>
          </a:p>
        </p:txBody>
      </p:sp>
      <p:sp>
        <p:nvSpPr>
          <p:cNvPr id="164" name="Shape 164"/>
          <p:cNvSpPr txBox="1"/>
          <p:nvPr/>
        </p:nvSpPr>
        <p:spPr>
          <a:xfrm>
            <a:off x="685800" y="1447800"/>
            <a:ext cx="7772400" cy="2885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1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rPr>
              <a:t>[user@host ~]$ </a:t>
            </a:r>
            <a:r>
              <a:rPr lang="en-US" sz="2800" b="1">
                <a:solidFill>
                  <a:srgbClr val="FF0000"/>
                </a:solidFill>
                <a:latin typeface="Questrial"/>
                <a:ea typeface="Questrial"/>
                <a:cs typeface="Questrial"/>
                <a:sym typeface="Questrial"/>
              </a:rPr>
              <a:t>python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Python 2.6.5 (r265:79063, Jan 21 2011, 12:09:23)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[GCC 4.4.4 20100726 (Red Hat 4.4.4-13)] on linux2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Type "help", "copyright", "credits" or "license" for more information.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/>
          </a:p>
          <a:p>
            <a:pPr marL="0" marR="0" lvl="0" indent="0" algn="l" rtl="0">
              <a:spcBef>
                <a:spcPts val="0"/>
              </a:spcBef>
              <a:buNone/>
            </a:pPr>
            <a:endParaRPr sz="2800" b="1">
              <a:solidFill>
                <a:srgbClr val="FF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65" name="Shape 165"/>
          <p:cNvSpPr/>
          <p:nvPr/>
        </p:nvSpPr>
        <p:spPr>
          <a:xfrm>
            <a:off x="685800" y="4687432"/>
            <a:ext cx="7772400" cy="11235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Shape 166"/>
          <p:cNvSpPr txBox="1"/>
          <p:nvPr/>
        </p:nvSpPr>
        <p:spPr>
          <a:xfrm>
            <a:off x="685800" y="4706030"/>
            <a:ext cx="7772400" cy="9539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1">
                <a:solidFill>
                  <a:srgbClr val="FF0000"/>
                </a:solidFill>
                <a:latin typeface="Questrial"/>
                <a:ea typeface="Questrial"/>
                <a:cs typeface="Questrial"/>
                <a:sym typeface="Questrial"/>
              </a:rPr>
              <a:t>&gt;&gt;&gt; print "hello world"</a:t>
            </a:r>
          </a:p>
          <a:p>
            <a:pPr lvl="0" rtl="0">
              <a:spcBef>
                <a:spcPts val="0"/>
              </a:spcBef>
              <a:buSzPct val="25000"/>
              <a:buNone/>
            </a:pPr>
            <a:r>
              <a:rPr lang="en-US" sz="2800" b="1">
                <a:solidFill>
                  <a:srgbClr val="38761D"/>
                </a:solidFill>
                <a:latin typeface="Questrial"/>
                <a:ea typeface="Questrial"/>
                <a:cs typeface="Questrial"/>
                <a:sym typeface="Questrial"/>
              </a:rPr>
              <a:t>hello world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Shape 171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Shape 172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Simple Data</a:t>
            </a:r>
            <a:r>
              <a:rPr lang="en-US" b="1">
                <a:solidFill>
                  <a:schemeClr val="dk2"/>
                </a:solidFill>
              </a:rPr>
              <a:t> T</a:t>
            </a: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ypes</a:t>
            </a:r>
          </a:p>
        </p:txBody>
      </p:sp>
      <p:sp>
        <p:nvSpPr>
          <p:cNvPr id="173" name="Shape 173"/>
          <p:cNvSpPr txBox="1"/>
          <p:nvPr/>
        </p:nvSpPr>
        <p:spPr>
          <a:xfrm>
            <a:off x="685800" y="1447800"/>
            <a:ext cx="7772400" cy="255454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Integer:			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Float:			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87.23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String:			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"abc", 'abc'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Boolean:		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False, True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Shape 178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Shape 179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Simple Data </a:t>
            </a:r>
            <a:r>
              <a:rPr lang="en-US" b="1">
                <a:solidFill>
                  <a:schemeClr val="dk2"/>
                </a:solidFill>
              </a:rPr>
              <a:t>T</a:t>
            </a: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ypes: String</a:t>
            </a:r>
          </a:p>
        </p:txBody>
      </p:sp>
      <p:sp>
        <p:nvSpPr>
          <p:cNvPr id="180" name="Shape 180"/>
          <p:cNvSpPr txBox="1"/>
          <p:nvPr/>
        </p:nvSpPr>
        <p:spPr>
          <a:xfrm>
            <a:off x="457200" y="1447799"/>
            <a:ext cx="8566617" cy="40318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4572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Concatenation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	"Python" + "Rocks" → "PythonRocks"</a:t>
            </a:r>
          </a:p>
          <a:p>
            <a:pPr marL="457200" marR="0" lvl="0" indent="-4572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Repetition:		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"Python" * 2		 → "PythonPython"</a:t>
            </a:r>
          </a:p>
          <a:p>
            <a:pPr marL="457200" marR="0" lvl="0" indent="-4572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Slicing:			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"Python"[2:3]		 → "th"</a:t>
            </a:r>
          </a:p>
          <a:p>
            <a:pPr marL="457200" marR="0" lvl="0" indent="-4572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Size:				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len("Python")		 → 6</a:t>
            </a:r>
          </a:p>
          <a:p>
            <a:pPr marL="457200" marR="0" lvl="0" indent="-4572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Index:				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"Python"[2]			 → 't'</a:t>
            </a:r>
          </a:p>
          <a:p>
            <a:pPr marL="457200" marR="0" lvl="0" indent="-4572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Search:			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"x" in "Python"		 → False</a:t>
            </a:r>
          </a:p>
          <a:p>
            <a:pPr marL="457200" marR="0" lvl="0" indent="-4572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Comparison:	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"Python" &lt; "ZOO"	 → True</a:t>
            </a:r>
          </a:p>
          <a:p>
            <a:pPr marL="914400" marR="0" lvl="2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							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(lexicographically)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Shape 185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Shape 186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Compound Data </a:t>
            </a:r>
            <a:r>
              <a:rPr lang="en-US" b="1">
                <a:solidFill>
                  <a:schemeClr val="dk2"/>
                </a:solidFill>
              </a:rPr>
              <a:t>T</a:t>
            </a: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ypes: List</a:t>
            </a:r>
          </a:p>
        </p:txBody>
      </p:sp>
      <p:sp>
        <p:nvSpPr>
          <p:cNvPr id="187" name="Shape 187"/>
          <p:cNvSpPr txBox="1"/>
          <p:nvPr/>
        </p:nvSpPr>
        <p:spPr>
          <a:xfrm>
            <a:off x="413400" y="1295400"/>
            <a:ext cx="8044800" cy="50168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4572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equivalent of array or vector in c++.</a:t>
            </a:r>
          </a:p>
          <a:p>
            <a:pPr marL="457200" marR="0" lvl="0" indent="-4572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= [0, 1, 2, 3, 4]</a:t>
            </a:r>
          </a:p>
          <a:p>
            <a:pPr marL="914400" marR="0" lvl="1" indent="-4572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Creates a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pre-populated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array of size 5.</a:t>
            </a:r>
          </a:p>
          <a:p>
            <a:pPr marL="457200" marR="0" lvl="0" indent="-4572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 = [ ]</a:t>
            </a:r>
          </a:p>
          <a:p>
            <a:pPr marL="457200" marR="0" lvl="0" indent="-4572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X.append(5)</a:t>
            </a:r>
          </a:p>
          <a:p>
            <a:pPr marL="914400" marR="0" lvl="1" indent="-4572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becomes [0, 1, 2, 3, 4, 5]</a:t>
            </a:r>
          </a:p>
          <a:p>
            <a:pPr marL="457200" marR="0" lvl="0" indent="-4572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len(X)</a:t>
            </a:r>
          </a:p>
          <a:p>
            <a:pPr marL="914400" marR="0" lvl="1" indent="-4572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Gets the length of X which is 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Shape 192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Shape 193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Compound Data </a:t>
            </a:r>
            <a:r>
              <a:rPr lang="en-US" b="1">
                <a:solidFill>
                  <a:schemeClr val="dk2"/>
                </a:solidFill>
              </a:rPr>
              <a:t>T</a:t>
            </a: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ypes: List</a:t>
            </a:r>
          </a:p>
        </p:txBody>
      </p:sp>
      <p:sp>
        <p:nvSpPr>
          <p:cNvPr id="194" name="Shape 194"/>
          <p:cNvSpPr txBox="1"/>
          <p:nvPr/>
        </p:nvSpPr>
        <p:spPr>
          <a:xfrm>
            <a:off x="685800" y="1447800"/>
            <a:ext cx="8153399" cy="446275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mylist = [0,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hello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1, 2, [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]]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mylist [1]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mylist [5][1]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mylist[1:3]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hello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1]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mylist[:2]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[0,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hello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Shape 199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Shape 200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Compound Data </a:t>
            </a:r>
            <a:r>
              <a:rPr lang="en-US" b="1">
                <a:solidFill>
                  <a:schemeClr val="dk2"/>
                </a:solidFill>
              </a:rPr>
              <a:t>T</a:t>
            </a: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ypes: List</a:t>
            </a:r>
          </a:p>
        </p:txBody>
      </p:sp>
      <p:sp>
        <p:nvSpPr>
          <p:cNvPr id="201" name="Shape 201"/>
          <p:cNvSpPr txBox="1"/>
          <p:nvPr/>
        </p:nvSpPr>
        <p:spPr>
          <a:xfrm>
            <a:off x="685800" y="1447800"/>
            <a:ext cx="8153399" cy="36009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mylist =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[0, 'a', "hello", 1, 2, ['b', 'c', 'd']]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mylist[3:]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[1, 2,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['b', 'c', 'd']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mylist.remove(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mylist</a:t>
            </a:r>
          </a:p>
          <a:p>
            <a:pPr marL="457200" lvl="1" indent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[0, "hello", 1, 2, ['b', 'c', 'd']]</a:t>
            </a:r>
          </a:p>
          <a:p>
            <a:pPr marL="457200" marR="0" lvl="1" indent="0" algn="l" rtl="0">
              <a:spcBef>
                <a:spcPts val="0"/>
              </a:spcBef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Shape 206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Shape 207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Compound Data </a:t>
            </a:r>
            <a:r>
              <a:rPr lang="en-US" b="1">
                <a:solidFill>
                  <a:schemeClr val="dk2"/>
                </a:solidFill>
              </a:rPr>
              <a:t>T</a:t>
            </a: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ypes: List</a:t>
            </a:r>
          </a:p>
        </p:txBody>
      </p:sp>
      <p:sp>
        <p:nvSpPr>
          <p:cNvPr id="208" name="Shape 208"/>
          <p:cNvSpPr txBox="1"/>
          <p:nvPr/>
        </p:nvSpPr>
        <p:spPr>
          <a:xfrm>
            <a:off x="280525" y="1447800"/>
            <a:ext cx="8743200" cy="2739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mylist.</a:t>
            </a:r>
            <a:r>
              <a:rPr lang="en-US"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reverse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()	→ Reverse elements in list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mylist.</a:t>
            </a:r>
            <a:r>
              <a:rPr lang="en-US"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append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(x)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→ Add element to end of list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mylist.</a:t>
            </a:r>
            <a:r>
              <a:rPr lang="en-US"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sort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()		→ Sort elements in list ascending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mylist.</a:t>
            </a:r>
            <a:r>
              <a:rPr lang="en-US"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index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	→ Find first occurrence of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mylist.</a:t>
            </a:r>
            <a:r>
              <a:rPr lang="en-US"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pop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()		→ Removes last element in list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Shape 213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Shape 214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Compound Data </a:t>
            </a:r>
            <a:r>
              <a:rPr lang="en-US" b="1">
                <a:solidFill>
                  <a:schemeClr val="dk2"/>
                </a:solidFill>
              </a:rPr>
              <a:t>T</a:t>
            </a: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ypes: Tuple</a:t>
            </a:r>
          </a:p>
        </p:txBody>
      </p:sp>
      <p:sp>
        <p:nvSpPr>
          <p:cNvPr id="215" name="Shape 215"/>
          <p:cNvSpPr txBox="1"/>
          <p:nvPr/>
        </p:nvSpPr>
        <p:spPr>
          <a:xfrm>
            <a:off x="324825" y="1447800"/>
            <a:ext cx="8496899" cy="25544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4572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= (0, 1, 2, 3, 4)</a:t>
            </a:r>
          </a:p>
          <a:p>
            <a:pPr marL="914400" marR="0" lvl="1" indent="-4572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Creates a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pre-populated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array of </a:t>
            </a:r>
            <a:r>
              <a:rPr lang="en-US" sz="32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fixed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size 5.</a:t>
            </a:r>
          </a:p>
          <a:p>
            <a:pPr marL="457200" marR="0" lvl="0" indent="-4572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print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X[3])     #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=&gt;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Shape 220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Shape 221"/>
          <p:cNvSpPr txBox="1">
            <a:spLocks noGrp="1"/>
          </p:cNvSpPr>
          <p:nvPr>
            <p:ph type="ctrTitle"/>
          </p:nvPr>
        </p:nvSpPr>
        <p:spPr>
          <a:xfrm>
            <a:off x="110724" y="76200"/>
            <a:ext cx="8895599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Compound Data </a:t>
            </a:r>
            <a:r>
              <a:rPr lang="en-US" b="1">
                <a:solidFill>
                  <a:schemeClr val="dk2"/>
                </a:solidFill>
              </a:rPr>
              <a:t>T</a:t>
            </a: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ypes: T</a:t>
            </a:r>
            <a:r>
              <a:rPr lang="en-US" b="1">
                <a:solidFill>
                  <a:schemeClr val="dk2"/>
                </a:solidFill>
              </a:rPr>
              <a:t>uple vs. List</a:t>
            </a:r>
          </a:p>
        </p:txBody>
      </p:sp>
      <p:sp>
        <p:nvSpPr>
          <p:cNvPr id="222" name="Shape 222"/>
          <p:cNvSpPr txBox="1"/>
          <p:nvPr/>
        </p:nvSpPr>
        <p:spPr>
          <a:xfrm>
            <a:off x="685800" y="1447800"/>
            <a:ext cx="7772400" cy="206210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4572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Lists are mutable, tuples are immutable.</a:t>
            </a:r>
          </a:p>
          <a:p>
            <a:pPr marL="457200" marR="0" lvl="0" indent="-4572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Lists can be resized, tuples can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t.</a:t>
            </a:r>
          </a:p>
          <a:p>
            <a:pPr marL="457200" marR="0" lvl="0" indent="-4572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Tuples are slightly faster than lists.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Shape 227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Shape 228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Compound Data </a:t>
            </a:r>
            <a:r>
              <a:rPr lang="en-US" b="1">
                <a:solidFill>
                  <a:schemeClr val="dk2"/>
                </a:solidFill>
              </a:rPr>
              <a:t>T</a:t>
            </a: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ypes: Dictionary</a:t>
            </a:r>
          </a:p>
        </p:txBody>
      </p:sp>
      <p:sp>
        <p:nvSpPr>
          <p:cNvPr id="229" name="Shape 229"/>
          <p:cNvSpPr txBox="1"/>
          <p:nvPr/>
        </p:nvSpPr>
        <p:spPr>
          <a:xfrm>
            <a:off x="685800" y="1447800"/>
            <a:ext cx="7772400" cy="458587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1" indent="-4572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 array indexed by a string.</a:t>
            </a:r>
          </a:p>
          <a:p>
            <a:pPr marL="457200" marR="0" lvl="1" indent="-4572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Denoted by { }</a:t>
            </a:r>
          </a:p>
          <a:p>
            <a:pPr marR="0" lvl="1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marks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{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science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90,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"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art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25}</a:t>
            </a:r>
          </a:p>
          <a:p>
            <a:pPr marR="0" lvl="1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print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(marks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art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])</a:t>
            </a:r>
          </a:p>
          <a:p>
            <a:pPr marR="0" lvl="1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</a:t>
            </a:r>
          </a:p>
          <a:p>
            <a:pPr marR="0" lvl="1" algn="l" rtl="0">
              <a:spcBef>
                <a:spcPts val="0"/>
              </a:spcBef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R="0" lvl="1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marks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chemistry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] = 75</a:t>
            </a:r>
          </a:p>
          <a:p>
            <a:pPr marR="0" lvl="1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print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(marks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.keys())</a:t>
            </a:r>
          </a:p>
          <a:p>
            <a:pPr marR="0" lvl="1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science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art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chemistry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Shape 234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Shape 235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Compound Data </a:t>
            </a:r>
            <a:r>
              <a:rPr lang="en-US" b="1">
                <a:solidFill>
                  <a:schemeClr val="dk2"/>
                </a:solidFill>
              </a:rPr>
              <a:t>T</a:t>
            </a: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ypes</a:t>
            </a:r>
            <a:r>
              <a:rPr lang="en-US" b="1">
                <a:solidFill>
                  <a:schemeClr val="dk2"/>
                </a:solidFill>
              </a:rPr>
              <a:t>: Dictionary</a:t>
            </a:r>
          </a:p>
        </p:txBody>
      </p:sp>
      <p:sp>
        <p:nvSpPr>
          <p:cNvPr id="236" name="Shape 236"/>
          <p:cNvSpPr txBox="1"/>
          <p:nvPr/>
        </p:nvSpPr>
        <p:spPr>
          <a:xfrm>
            <a:off x="280525" y="1447800"/>
            <a:ext cx="8636999" cy="4524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4572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ict = { 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fish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12, 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cat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7}</a:t>
            </a:r>
          </a:p>
          <a:p>
            <a:pPr marL="457200" marR="0" lvl="0" indent="-4572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ict.has_key(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dog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→ False  (To check if the dictionary has 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dog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as a key)</a:t>
            </a:r>
          </a:p>
          <a:p>
            <a:pPr marL="457200" marR="0" lvl="0" indent="-4572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ict.keys()     (Gets a list of all keys)</a:t>
            </a:r>
          </a:p>
          <a:p>
            <a:pPr marL="457200" marR="0" lvl="0" indent="-4572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ict.values()  (Gets a list of all values)</a:t>
            </a:r>
          </a:p>
          <a:p>
            <a:pPr marL="457200" marR="0" lvl="0" indent="-4572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ict.items()   (Gets a list of all key-value pairs)</a:t>
            </a:r>
          </a:p>
          <a:p>
            <a:pPr marL="457200" marR="0" lvl="0" indent="-4572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ict[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fish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] = 14   → Assignment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Shape 241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Shape 242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Variables</a:t>
            </a:r>
          </a:p>
        </p:txBody>
      </p:sp>
      <p:sp>
        <p:nvSpPr>
          <p:cNvPr id="243" name="Shape 243"/>
          <p:cNvSpPr txBox="1"/>
          <p:nvPr/>
        </p:nvSpPr>
        <p:spPr>
          <a:xfrm>
            <a:off x="685800" y="1447800"/>
            <a:ext cx="7772400" cy="415498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Everything is an object.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need to declare.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need to assign.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 strongly typed.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Assignment = reference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Ex:   &gt;&gt;&gt; X = [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</a:p>
          <a:p>
            <a:pPr marL="1371600" marR="0" lvl="3" indent="0" algn="l" rtl="0">
              <a:spcBef>
                <a:spcPts val="0"/>
              </a:spcBef>
              <a:buSzPct val="25000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Y = X</a:t>
            </a:r>
          </a:p>
          <a:p>
            <a:pPr marL="1371600" marR="0" lvl="3" indent="0" algn="l" rtl="0">
              <a:spcBef>
                <a:spcPts val="0"/>
              </a:spcBef>
              <a:buSzPct val="25000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Y.append(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 marL="1371600" marR="0" lvl="3" indent="0" algn="l" rtl="0">
              <a:spcBef>
                <a:spcPts val="0"/>
              </a:spcBef>
              <a:buSzPct val="25000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print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X)</a:t>
            </a:r>
          </a:p>
          <a:p>
            <a:pPr marL="1371600" marR="0" lvl="3" indent="0" algn="l" rtl="0">
              <a:spcBef>
                <a:spcPts val="0"/>
              </a:spcBef>
              <a:buSzPct val="25000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Shape 248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Shape 249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Input / Output</a:t>
            </a:r>
          </a:p>
        </p:txBody>
      </p:sp>
      <p:sp>
        <p:nvSpPr>
          <p:cNvPr id="250" name="Shape 250"/>
          <p:cNvSpPr txBox="1"/>
          <p:nvPr/>
        </p:nvSpPr>
        <p:spPr>
          <a:xfrm>
            <a:off x="685800" y="1447800"/>
            <a:ext cx="7772400" cy="489364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•"/>
            </a:pPr>
            <a:r>
              <a:rPr lang="en-US" sz="3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Input: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Without a Message:</a:t>
            </a:r>
          </a:p>
          <a:p>
            <a:pPr marL="914400" marR="0" lvl="2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x = input()</a:t>
            </a:r>
          </a:p>
          <a:p>
            <a:pPr marL="914400" marR="0" lvl="2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</a:p>
          <a:p>
            <a:pPr marL="914400" marR="0" lvl="2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x</a:t>
            </a:r>
          </a:p>
          <a:p>
            <a:pPr marL="914400" marR="0" lvl="2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</a:p>
          <a:p>
            <a:pPr marL="914400" marR="0" lvl="1" indent="-4572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With a Message:</a:t>
            </a:r>
          </a:p>
          <a:p>
            <a:pPr marL="914400" marR="0" lvl="2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x = input(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number: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 marL="914400" marR="0" lvl="2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number: 3</a:t>
            </a:r>
          </a:p>
          <a:p>
            <a:pPr marL="914400" marR="0" lvl="2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x</a:t>
            </a:r>
          </a:p>
          <a:p>
            <a:pPr marL="914400" marR="0" lvl="2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Shape 255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Shape 256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Input / Output</a:t>
            </a:r>
          </a:p>
        </p:txBody>
      </p:sp>
      <p:sp>
        <p:nvSpPr>
          <p:cNvPr id="257" name="Shape 257"/>
          <p:cNvSpPr txBox="1"/>
          <p:nvPr/>
        </p:nvSpPr>
        <p:spPr>
          <a:xfrm>
            <a:off x="685800" y="1447800"/>
            <a:ext cx="7772400" cy="3876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•"/>
            </a:pPr>
            <a:r>
              <a:rPr lang="en-US" sz="3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Input:</a:t>
            </a:r>
          </a:p>
          <a:p>
            <a:pPr marL="914400" marR="0" lvl="2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x = input()</a:t>
            </a:r>
          </a:p>
          <a:p>
            <a:pPr marL="914400" marR="0" lvl="2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3+4</a:t>
            </a:r>
          </a:p>
          <a:p>
            <a:pPr marL="914400" marR="0" lvl="2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x</a:t>
            </a:r>
          </a:p>
          <a:p>
            <a:pPr marL="914400" marR="0" lvl="2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3+4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</a:p>
          <a:p>
            <a:pPr marL="914400" lvl="2" indent="0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eval(x)</a:t>
            </a:r>
          </a:p>
          <a:p>
            <a:pPr marL="914400" lvl="2" indent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Shape 262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Shape 263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File</a:t>
            </a:r>
            <a:r>
              <a:rPr lang="en-US" b="1">
                <a:solidFill>
                  <a:schemeClr val="dk2"/>
                </a:solidFill>
              </a:rPr>
              <a:t>:</a:t>
            </a: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b="1">
                <a:solidFill>
                  <a:schemeClr val="dk2"/>
                </a:solidFill>
              </a:rPr>
              <a:t>Read</a:t>
            </a:r>
          </a:p>
        </p:txBody>
      </p:sp>
      <p:sp>
        <p:nvSpPr>
          <p:cNvPr id="264" name="Shape 264"/>
          <p:cNvSpPr txBox="1"/>
          <p:nvPr/>
        </p:nvSpPr>
        <p:spPr>
          <a:xfrm>
            <a:off x="685800" y="1447800"/>
            <a:ext cx="7772400" cy="3365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•"/>
            </a:pPr>
            <a:r>
              <a:rPr lang="en-US" sz="3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Input: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open(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input_file.txt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sz="2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line =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.readline()</a:t>
            </a:r>
          </a:p>
          <a:p>
            <a:pPr marL="457200" marR="0" lvl="1" indent="0" algn="l" rtl="0">
              <a:spcBef>
                <a:spcPts val="0"/>
              </a:spcBef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.close()</a:t>
            </a:r>
          </a:p>
        </p:txBody>
      </p:sp>
      <p:cxnSp>
        <p:nvCxnSpPr>
          <p:cNvPr id="265" name="Shape 265"/>
          <p:cNvCxnSpPr/>
          <p:nvPr/>
        </p:nvCxnSpPr>
        <p:spPr>
          <a:xfrm rot="10800000">
            <a:off x="2272144" y="2348345"/>
            <a:ext cx="0" cy="239761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266" name="Shape 266"/>
          <p:cNvSpPr txBox="1"/>
          <p:nvPr/>
        </p:nvSpPr>
        <p:spPr>
          <a:xfrm>
            <a:off x="1636375" y="2514600"/>
            <a:ext cx="1259100" cy="369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File handle</a:t>
            </a:r>
          </a:p>
        </p:txBody>
      </p:sp>
      <p:cxnSp>
        <p:nvCxnSpPr>
          <p:cNvPr id="267" name="Shape 267"/>
          <p:cNvCxnSpPr/>
          <p:nvPr/>
        </p:nvCxnSpPr>
        <p:spPr>
          <a:xfrm rot="10800000">
            <a:off x="4405744" y="2362199"/>
            <a:ext cx="0" cy="239761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268" name="Shape 268"/>
          <p:cNvSpPr txBox="1"/>
          <p:nvPr/>
        </p:nvSpPr>
        <p:spPr>
          <a:xfrm>
            <a:off x="3505200" y="2528455"/>
            <a:ext cx="1752600" cy="369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Name of the file</a:t>
            </a:r>
          </a:p>
        </p:txBody>
      </p:sp>
      <p:cxnSp>
        <p:nvCxnSpPr>
          <p:cNvPr id="269" name="Shape 269"/>
          <p:cNvCxnSpPr/>
          <p:nvPr/>
        </p:nvCxnSpPr>
        <p:spPr>
          <a:xfrm rot="10800000">
            <a:off x="6005944" y="2360075"/>
            <a:ext cx="0" cy="23970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270" name="Shape 270"/>
          <p:cNvSpPr txBox="1"/>
          <p:nvPr/>
        </p:nvSpPr>
        <p:spPr>
          <a:xfrm>
            <a:off x="5731725" y="2526275"/>
            <a:ext cx="771300" cy="369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Mode</a:t>
            </a:r>
          </a:p>
        </p:txBody>
      </p:sp>
      <p:cxnSp>
        <p:nvCxnSpPr>
          <p:cNvPr id="271" name="Shape 271"/>
          <p:cNvCxnSpPr/>
          <p:nvPr/>
        </p:nvCxnSpPr>
        <p:spPr>
          <a:xfrm rot="10800000">
            <a:off x="4100944" y="3214255"/>
            <a:ext cx="0" cy="239761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272" name="Shape 272"/>
          <p:cNvSpPr txBox="1"/>
          <p:nvPr/>
        </p:nvSpPr>
        <p:spPr>
          <a:xfrm>
            <a:off x="3048000" y="3380510"/>
            <a:ext cx="3276600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Read one line at a time</a:t>
            </a:r>
          </a:p>
        </p:txBody>
      </p:sp>
      <p:cxnSp>
        <p:nvCxnSpPr>
          <p:cNvPr id="273" name="Shape 273"/>
          <p:cNvCxnSpPr/>
          <p:nvPr/>
        </p:nvCxnSpPr>
        <p:spPr>
          <a:xfrm rot="10800000">
            <a:off x="2805544" y="4052455"/>
            <a:ext cx="0" cy="239761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274" name="Shape 274"/>
          <p:cNvSpPr txBox="1"/>
          <p:nvPr/>
        </p:nvSpPr>
        <p:spPr>
          <a:xfrm>
            <a:off x="1752600" y="4218710"/>
            <a:ext cx="3429000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Stop using this file and close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Shape 279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Shape 280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b="1">
                <a:solidFill>
                  <a:schemeClr val="dk2"/>
                </a:solidFill>
              </a:rPr>
              <a:t>File: Write</a:t>
            </a:r>
          </a:p>
        </p:txBody>
      </p:sp>
      <p:sp>
        <p:nvSpPr>
          <p:cNvPr id="281" name="Shape 281"/>
          <p:cNvSpPr txBox="1"/>
          <p:nvPr/>
        </p:nvSpPr>
        <p:spPr>
          <a:xfrm>
            <a:off x="685800" y="1447800"/>
            <a:ext cx="7772400" cy="273921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•"/>
            </a:pPr>
            <a:r>
              <a:rPr lang="en-US" sz="3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Output: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open (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output_file.txt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sz="2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line =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.write(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Hello how are you?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 marL="457200" marR="0" lvl="1" indent="0" algn="l" rtl="0">
              <a:spcBef>
                <a:spcPts val="0"/>
              </a:spcBef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.close()</a:t>
            </a:r>
          </a:p>
        </p:txBody>
      </p:sp>
      <p:cxnSp>
        <p:nvCxnSpPr>
          <p:cNvPr id="282" name="Shape 282"/>
          <p:cNvCxnSpPr/>
          <p:nvPr/>
        </p:nvCxnSpPr>
        <p:spPr>
          <a:xfrm rot="10800000">
            <a:off x="2272144" y="2348345"/>
            <a:ext cx="0" cy="239761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283" name="Shape 283"/>
          <p:cNvCxnSpPr/>
          <p:nvPr/>
        </p:nvCxnSpPr>
        <p:spPr>
          <a:xfrm rot="10800000">
            <a:off x="4405744" y="2362199"/>
            <a:ext cx="0" cy="239761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284" name="Shape 284"/>
          <p:cNvSpPr txBox="1"/>
          <p:nvPr/>
        </p:nvSpPr>
        <p:spPr>
          <a:xfrm>
            <a:off x="3352800" y="2528455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Name of the file</a:t>
            </a:r>
          </a:p>
        </p:txBody>
      </p:sp>
      <p:cxnSp>
        <p:nvCxnSpPr>
          <p:cNvPr id="285" name="Shape 285"/>
          <p:cNvCxnSpPr/>
          <p:nvPr/>
        </p:nvCxnSpPr>
        <p:spPr>
          <a:xfrm rot="10800000">
            <a:off x="5015344" y="3214317"/>
            <a:ext cx="0" cy="23970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286" name="Shape 286"/>
          <p:cNvSpPr txBox="1"/>
          <p:nvPr/>
        </p:nvSpPr>
        <p:spPr>
          <a:xfrm>
            <a:off x="3962400" y="3380500"/>
            <a:ext cx="2556300" cy="369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Write a string to the file</a:t>
            </a:r>
          </a:p>
        </p:txBody>
      </p:sp>
      <p:cxnSp>
        <p:nvCxnSpPr>
          <p:cNvPr id="287" name="Shape 287"/>
          <p:cNvCxnSpPr/>
          <p:nvPr/>
        </p:nvCxnSpPr>
        <p:spPr>
          <a:xfrm rot="10800000">
            <a:off x="2805544" y="4052455"/>
            <a:ext cx="0" cy="239761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288" name="Shape 288"/>
          <p:cNvSpPr txBox="1"/>
          <p:nvPr/>
        </p:nvSpPr>
        <p:spPr>
          <a:xfrm>
            <a:off x="1752600" y="4218710"/>
            <a:ext cx="3429000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Stop using this file and close</a:t>
            </a:r>
          </a:p>
        </p:txBody>
      </p:sp>
      <p:sp>
        <p:nvSpPr>
          <p:cNvPr id="289" name="Shape 289"/>
          <p:cNvSpPr txBox="1"/>
          <p:nvPr/>
        </p:nvSpPr>
        <p:spPr>
          <a:xfrm>
            <a:off x="1636375" y="2514600"/>
            <a:ext cx="1259100" cy="369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File handle</a:t>
            </a:r>
          </a:p>
        </p:txBody>
      </p:sp>
      <p:cxnSp>
        <p:nvCxnSpPr>
          <p:cNvPr id="290" name="Shape 290"/>
          <p:cNvCxnSpPr/>
          <p:nvPr/>
        </p:nvCxnSpPr>
        <p:spPr>
          <a:xfrm rot="10800000">
            <a:off x="6386944" y="2360075"/>
            <a:ext cx="0" cy="23970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291" name="Shape 291"/>
          <p:cNvSpPr txBox="1"/>
          <p:nvPr/>
        </p:nvSpPr>
        <p:spPr>
          <a:xfrm>
            <a:off x="6112725" y="2526275"/>
            <a:ext cx="771300" cy="369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Shape 296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Shape 297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Control Flow</a:t>
            </a:r>
          </a:p>
        </p:txBody>
      </p:sp>
      <p:sp>
        <p:nvSpPr>
          <p:cNvPr id="298" name="Shape 298"/>
          <p:cNvSpPr txBox="1"/>
          <p:nvPr/>
        </p:nvSpPr>
        <p:spPr>
          <a:xfrm>
            <a:off x="685800" y="1447800"/>
            <a:ext cx="7772400" cy="366254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•"/>
            </a:pPr>
            <a:r>
              <a:rPr lang="en-US" sz="3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Conditions: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/ else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/ elif / else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•"/>
            </a:pPr>
            <a:r>
              <a:rPr lang="en-US" sz="3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Loops: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while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loop in file iterations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Shape 303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Shape 304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Conditions</a:t>
            </a:r>
          </a:p>
        </p:txBody>
      </p:sp>
      <p:sp>
        <p:nvSpPr>
          <p:cNvPr id="305" name="Shape 305"/>
          <p:cNvSpPr txBox="1"/>
          <p:nvPr/>
        </p:nvSpPr>
        <p:spPr>
          <a:xfrm>
            <a:off x="685800" y="1447800"/>
            <a:ext cx="8077199" cy="409342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condition must be terminated with a colon ":"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Scope of the loop is the following indented section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</a:t>
            </a:r>
            <a:r>
              <a:rPr lang="en-US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if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score == 100</a:t>
            </a:r>
            <a:r>
              <a:rPr lang="en-US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print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("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scored a hundred!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")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elif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score &gt; 80</a:t>
            </a:r>
            <a:r>
              <a:rPr lang="en-US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print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("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are an awesome student!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")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else: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print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("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 and study!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Shape 310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Shape 311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Loops: while</a:t>
            </a:r>
          </a:p>
        </p:txBody>
      </p:sp>
      <p:sp>
        <p:nvSpPr>
          <p:cNvPr id="312" name="Shape 312"/>
          <p:cNvSpPr txBox="1"/>
          <p:nvPr/>
        </p:nvSpPr>
        <p:spPr>
          <a:xfrm>
            <a:off x="685800" y="1447800"/>
            <a:ext cx="8077199" cy="427809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i = 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</a:t>
            </a:r>
            <a:r>
              <a:rPr lang="en-US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while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&lt; 10</a:t>
            </a:r>
            <a:r>
              <a:rPr lang="en-US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print(i)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        i = i + 1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buClr>
                <a:srgbClr val="FF0000"/>
              </a:buClr>
              <a:buSzPct val="250000"/>
              <a:buFont typeface="Arial"/>
              <a:buChar char="•"/>
            </a:pPr>
            <a:r>
              <a:rPr lang="en-US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Do not forget the </a:t>
            </a:r>
            <a:r>
              <a:rPr lang="en-US" sz="6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en-US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 at the end of the condition line!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Shape 317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Shape 318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Loops: for</a:t>
            </a:r>
          </a:p>
        </p:txBody>
      </p:sp>
      <p:sp>
        <p:nvSpPr>
          <p:cNvPr id="319" name="Shape 319"/>
          <p:cNvSpPr txBox="1"/>
          <p:nvPr/>
        </p:nvSpPr>
        <p:spPr>
          <a:xfrm>
            <a:off x="685800" y="1447800"/>
            <a:ext cx="8077199" cy="483209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</a:t>
            </a:r>
            <a:r>
              <a:rPr lang="en-US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for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in range(10)</a:t>
            </a:r>
            <a:r>
              <a:rPr lang="en-US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print(i)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myList = ['hany', 'john', 'smith', 'aly', 'max']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</a:t>
            </a:r>
            <a:r>
              <a:rPr lang="en-US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for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name in myList</a:t>
            </a:r>
            <a:r>
              <a:rPr lang="en-US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       print(name)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buClr>
                <a:srgbClr val="FF0000"/>
              </a:buClr>
              <a:buSzPct val="250000"/>
              <a:buFont typeface="Arial"/>
              <a:buChar char="•"/>
            </a:pPr>
            <a:r>
              <a:rPr lang="en-US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Do not forget the </a:t>
            </a:r>
            <a:r>
              <a:rPr lang="en-US" sz="6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en-US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 at the end of the condition line!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Shape 324"/>
          <p:cNvPicPr preferRelativeResize="0"/>
          <p:nvPr/>
        </p:nvPicPr>
        <p:blipFill rotWithShape="1">
          <a:blip r:embed="rId3">
            <a:alphaModFix/>
          </a:blip>
          <a:srcRect r="9485"/>
          <a:stretch/>
        </p:blipFill>
        <p:spPr>
          <a:xfrm>
            <a:off x="8042564" y="5715000"/>
            <a:ext cx="105750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Shape 325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b="1">
                <a:solidFill>
                  <a:schemeClr val="dk2"/>
                </a:solidFill>
              </a:rPr>
              <a:t>Loops: Inside vs. Outside</a:t>
            </a:r>
          </a:p>
        </p:txBody>
      </p:sp>
      <p:sp>
        <p:nvSpPr>
          <p:cNvPr id="326" name="Shape 326"/>
          <p:cNvSpPr txBox="1"/>
          <p:nvPr/>
        </p:nvSpPr>
        <p:spPr>
          <a:xfrm>
            <a:off x="324000" y="1447800"/>
            <a:ext cx="4196700" cy="4093500"/>
          </a:xfrm>
          <a:prstGeom prst="rect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-69850" algn="l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/>
              <a:t>for i in range(3):</a:t>
            </a:r>
          </a:p>
          <a:p>
            <a:pPr marL="0" marR="0" lvl="0" indent="-69850" algn="l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/>
              <a:t>    print("Iteration {}".format(i))</a:t>
            </a:r>
          </a:p>
          <a:p>
            <a:pPr marL="0" marR="0" lvl="0" indent="-69850" algn="l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/>
              <a:t>    print("Done!")</a:t>
            </a:r>
          </a:p>
          <a:p>
            <a:pPr marL="0" marR="0" lvl="0" indent="-6985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400"/>
          </a:p>
          <a:p>
            <a:pPr marL="0" marR="0" lvl="0" indent="-69850" algn="l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solidFill>
                  <a:srgbClr val="999999"/>
                </a:solidFill>
              </a:rPr>
              <a:t>Iteration 0</a:t>
            </a:r>
          </a:p>
          <a:p>
            <a:pPr marL="0" marR="0" lvl="0" indent="-69850" algn="l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solidFill>
                  <a:srgbClr val="999999"/>
                </a:solidFill>
              </a:rPr>
              <a:t>Done!</a:t>
            </a:r>
          </a:p>
          <a:p>
            <a:pPr marL="0" marR="0" lvl="0" indent="-69850" algn="l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solidFill>
                  <a:srgbClr val="999999"/>
                </a:solidFill>
              </a:rPr>
              <a:t>Iteration 1</a:t>
            </a:r>
          </a:p>
          <a:p>
            <a:pPr marL="0" marR="0" lvl="0" indent="-69850" algn="l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solidFill>
                  <a:srgbClr val="999999"/>
                </a:solidFill>
              </a:rPr>
              <a:t>Done!</a:t>
            </a:r>
          </a:p>
          <a:p>
            <a:pPr marL="0" marR="0" lvl="0" indent="-69850" algn="l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solidFill>
                  <a:srgbClr val="999999"/>
                </a:solidFill>
              </a:rPr>
              <a:t>Iteration 2</a:t>
            </a:r>
          </a:p>
          <a:p>
            <a:pPr marL="0" marR="0" lvl="0" indent="-69850" algn="l" rtl="0">
              <a:spcBef>
                <a:spcPts val="0"/>
              </a:spcBef>
              <a:buSzPct val="45833"/>
              <a:buNone/>
            </a:pPr>
            <a:r>
              <a:rPr lang="en-US" sz="2400">
                <a:solidFill>
                  <a:srgbClr val="999999"/>
                </a:solidFill>
              </a:rPr>
              <a:t>Done!</a:t>
            </a:r>
          </a:p>
        </p:txBody>
      </p:sp>
      <p:sp>
        <p:nvSpPr>
          <p:cNvPr id="327" name="Shape 327"/>
          <p:cNvSpPr txBox="1"/>
          <p:nvPr/>
        </p:nvSpPr>
        <p:spPr>
          <a:xfrm>
            <a:off x="4667400" y="1447800"/>
            <a:ext cx="4196700" cy="4093500"/>
          </a:xfrm>
          <a:prstGeom prst="rect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-69850" algn="l" rtl="0">
              <a:spcBef>
                <a:spcPts val="0"/>
              </a:spcBef>
              <a:buSzPct val="45833"/>
              <a:buNone/>
            </a:pPr>
            <a:r>
              <a:rPr lang="en-US" sz="2400"/>
              <a:t>for i in range(3):</a:t>
            </a:r>
          </a:p>
          <a:p>
            <a:pPr marL="0" marR="0" lvl="0" indent="-69850" algn="l" rtl="0">
              <a:spcBef>
                <a:spcPts val="0"/>
              </a:spcBef>
              <a:buSzPct val="45833"/>
              <a:buNone/>
            </a:pPr>
            <a:r>
              <a:rPr lang="en-US" sz="2400"/>
              <a:t>    print("Iteration {}".format(i))</a:t>
            </a:r>
          </a:p>
          <a:p>
            <a:pPr marL="0" marR="0" lvl="0" indent="-69850" algn="l" rtl="0">
              <a:spcBef>
                <a:spcPts val="0"/>
              </a:spcBef>
              <a:buSzPct val="45833"/>
              <a:buNone/>
            </a:pPr>
            <a:r>
              <a:rPr lang="en-US" sz="2400"/>
              <a:t>print("Done!")</a:t>
            </a:r>
          </a:p>
          <a:p>
            <a:pPr marL="0" marR="0" lvl="0" indent="-69850" algn="l" rtl="0">
              <a:spcBef>
                <a:spcPts val="0"/>
              </a:spcBef>
              <a:buNone/>
            </a:pPr>
            <a:endParaRPr sz="2400"/>
          </a:p>
          <a:p>
            <a:pPr marL="0" marR="0" lvl="0" indent="-69850" algn="l" rtl="0">
              <a:spcBef>
                <a:spcPts val="0"/>
              </a:spcBef>
              <a:buSzPct val="45833"/>
              <a:buNone/>
            </a:pPr>
            <a:r>
              <a:rPr lang="en-US" sz="2400">
                <a:solidFill>
                  <a:srgbClr val="999999"/>
                </a:solidFill>
              </a:rPr>
              <a:t>Iteration 0</a:t>
            </a:r>
          </a:p>
          <a:p>
            <a:pPr marL="0" marR="0" lvl="0" indent="-69850" algn="l" rtl="0">
              <a:spcBef>
                <a:spcPts val="0"/>
              </a:spcBef>
              <a:buSzPct val="45833"/>
              <a:buNone/>
            </a:pPr>
            <a:r>
              <a:rPr lang="en-US" sz="2400">
                <a:solidFill>
                  <a:srgbClr val="999999"/>
                </a:solidFill>
              </a:rPr>
              <a:t>Iteration 1</a:t>
            </a:r>
          </a:p>
          <a:p>
            <a:pPr marL="0" marR="0" lvl="0" indent="-69850" algn="l" rtl="0">
              <a:spcBef>
                <a:spcPts val="0"/>
              </a:spcBef>
              <a:buSzPct val="45833"/>
              <a:buNone/>
            </a:pPr>
            <a:r>
              <a:rPr lang="en-US" sz="2400">
                <a:solidFill>
                  <a:srgbClr val="999999"/>
                </a:solidFill>
              </a:rPr>
              <a:t>Iteration 2</a:t>
            </a:r>
          </a:p>
          <a:p>
            <a:pPr marL="0" marR="0" lvl="0" indent="-69850" algn="l" rtl="0">
              <a:spcBef>
                <a:spcPts val="0"/>
              </a:spcBef>
              <a:buSzPct val="45833"/>
              <a:buNone/>
            </a:pPr>
            <a:r>
              <a:rPr lang="en-US" sz="2400">
                <a:solidFill>
                  <a:srgbClr val="999999"/>
                </a:solidFill>
              </a:rPr>
              <a:t>Done!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Shape 332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Shape 333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Loops: f</a:t>
            </a:r>
            <a:r>
              <a:rPr lang="en-US" b="1">
                <a:solidFill>
                  <a:schemeClr val="dk2"/>
                </a:solidFill>
              </a:rPr>
              <a:t>or in File Iterations</a:t>
            </a:r>
          </a:p>
        </p:txBody>
      </p:sp>
      <p:sp>
        <p:nvSpPr>
          <p:cNvPr id="334" name="Shape 334"/>
          <p:cNvSpPr txBox="1"/>
          <p:nvPr/>
        </p:nvSpPr>
        <p:spPr>
          <a:xfrm>
            <a:off x="685800" y="1447800"/>
            <a:ext cx="8077199" cy="224676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f = open ("my_ file.txt", "r")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</a:t>
            </a:r>
            <a:r>
              <a:rPr lang="en-US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for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line in f</a:t>
            </a:r>
            <a:r>
              <a:rPr lang="en-US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      print(line)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Shape 339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Shape 340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Control Flow Keywords: pass</a:t>
            </a:r>
          </a:p>
        </p:txBody>
      </p:sp>
      <p:sp>
        <p:nvSpPr>
          <p:cNvPr id="341" name="Shape 341"/>
          <p:cNvSpPr txBox="1"/>
          <p:nvPr/>
        </p:nvSpPr>
        <p:spPr>
          <a:xfrm>
            <a:off x="685800" y="1447800"/>
            <a:ext cx="8077199" cy="50168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 means do nothing</a:t>
            </a:r>
          </a:p>
          <a:p>
            <a:pPr marL="3429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</a:t>
            </a:r>
            <a:r>
              <a:rPr lang="en-US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if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x &gt; 80</a:t>
            </a:r>
            <a:r>
              <a:rPr lang="en-US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</a:p>
          <a:p>
            <a:pPr marL="914400" marR="0" lvl="3" indent="0" algn="l" rtl="0">
              <a:spcBef>
                <a:spcPts val="0"/>
              </a:spcBef>
              <a:buSzPct val="25000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-US" sz="24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pass</a:t>
            </a:r>
          </a:p>
          <a:p>
            <a:pPr marL="914400" marR="0" lvl="3" indent="0" algn="l" rtl="0">
              <a:spcBef>
                <a:spcPts val="0"/>
              </a:spcBef>
              <a:buSzPct val="25000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else</a:t>
            </a:r>
            <a:r>
              <a:rPr lang="en-US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</a:p>
          <a:p>
            <a:pPr marL="914400" marR="0" lvl="3" indent="0" algn="l" rtl="0">
              <a:spcBef>
                <a:spcPts val="0"/>
              </a:spcBef>
              <a:buSzPct val="25000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print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("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are less than 80!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Shape 346"/>
          <p:cNvPicPr preferRelativeResize="0"/>
          <p:nvPr/>
        </p:nvPicPr>
        <p:blipFill rotWithShape="1">
          <a:blip r:embed="rId3">
            <a:alphaModFix/>
          </a:blip>
          <a:srcRect r="9485"/>
          <a:stretch/>
        </p:blipFill>
        <p:spPr>
          <a:xfrm>
            <a:off x="8042564" y="5715000"/>
            <a:ext cx="1057499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Shape 347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299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Control Flow Keywords: break</a:t>
            </a:r>
          </a:p>
        </p:txBody>
      </p:sp>
      <p:sp>
        <p:nvSpPr>
          <p:cNvPr id="348" name="Shape 348"/>
          <p:cNvSpPr txBox="1"/>
          <p:nvPr/>
        </p:nvSpPr>
        <p:spPr>
          <a:xfrm>
            <a:off x="685800" y="1447800"/>
            <a:ext cx="8077199" cy="50168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 means </a:t>
            </a:r>
            <a:r>
              <a:rPr lang="en-US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quit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the loop</a:t>
            </a:r>
          </a:p>
          <a:p>
            <a:pPr marL="3429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</a:t>
            </a:r>
            <a:r>
              <a:rPr lang="en-US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for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name in myList</a:t>
            </a:r>
            <a:r>
              <a:rPr lang="en-US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</a:p>
          <a:p>
            <a:pPr marL="914400" marR="0" lvl="3" indent="0" algn="l" rtl="0">
              <a:spcBef>
                <a:spcPts val="0"/>
              </a:spcBef>
              <a:buSzPct val="25000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-US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if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name ==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"a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ly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</a:p>
          <a:p>
            <a:pPr marL="914400" marR="0" lvl="3" indent="0" algn="l" rtl="0">
              <a:spcBef>
                <a:spcPts val="0"/>
              </a:spcBef>
              <a:buSzPct val="25000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r>
              <a:rPr lang="en-US" sz="24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break</a:t>
            </a:r>
          </a:p>
          <a:p>
            <a:pPr marL="914400" marR="0" lvl="3" indent="0" algn="l" rtl="0">
              <a:spcBef>
                <a:spcPts val="0"/>
              </a:spcBef>
              <a:buSzPct val="25000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-US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else:</a:t>
            </a:r>
          </a:p>
          <a:p>
            <a:pPr marL="914400" marR="0" lvl="3" indent="0" algn="l" rtl="0">
              <a:spcBef>
                <a:spcPts val="0"/>
              </a:spcBef>
              <a:buSzPct val="25000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print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name)</a:t>
            </a:r>
          </a:p>
          <a:p>
            <a:pPr marL="914400" marR="0" lvl="3" indent="0" algn="l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3" indent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→This will print all names before “aly”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Shape 353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Shape 354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Control Flow Keywords: continue</a:t>
            </a:r>
          </a:p>
        </p:txBody>
      </p:sp>
      <p:sp>
        <p:nvSpPr>
          <p:cNvPr id="355" name="Shape 355"/>
          <p:cNvSpPr txBox="1"/>
          <p:nvPr/>
        </p:nvSpPr>
        <p:spPr>
          <a:xfrm>
            <a:off x="685800" y="1447800"/>
            <a:ext cx="8077199" cy="34778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 means skip this iteration of the loop</a:t>
            </a:r>
          </a:p>
          <a:p>
            <a:pPr marL="3429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</a:t>
            </a:r>
            <a:r>
              <a:rPr lang="en-US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for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name in myList</a:t>
            </a:r>
            <a:r>
              <a:rPr lang="en-US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</a:p>
          <a:p>
            <a:pPr marL="914400" marR="0" lvl="3" indent="0" algn="l" rtl="0">
              <a:spcBef>
                <a:spcPts val="0"/>
              </a:spcBef>
              <a:buSzPct val="25000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-US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if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name ==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"a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ly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</a:p>
          <a:p>
            <a:pPr marL="914400" marR="0" lvl="3" indent="0" algn="l" rtl="0">
              <a:spcBef>
                <a:spcPts val="0"/>
              </a:spcBef>
              <a:buSzPct val="25000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r>
              <a:rPr lang="en-US" sz="24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continue</a:t>
            </a:r>
          </a:p>
          <a:p>
            <a:pPr marL="914400" marR="0" lvl="3" indent="0" algn="l" rtl="0">
              <a:spcBef>
                <a:spcPts val="0"/>
              </a:spcBef>
              <a:buSzPct val="25000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-US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else:</a:t>
            </a:r>
          </a:p>
          <a:p>
            <a:pPr marL="914400" marR="0" lvl="3" indent="0" algn="l" rtl="0">
              <a:spcBef>
                <a:spcPts val="0"/>
              </a:spcBef>
              <a:buSzPct val="25000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print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name)</a:t>
            </a:r>
          </a:p>
          <a:p>
            <a:pPr marL="914400" marR="0" lvl="3" indent="0" algn="l" rtl="0">
              <a:spcBef>
                <a:spcPts val="0"/>
              </a:spcBef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3" indent="0" algn="l" rtl="0">
              <a:spcBef>
                <a:spcPts val="0"/>
              </a:spcBef>
              <a:buSzPct val="25000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→This will print all names except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“a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ly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Shape 360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Shape 361"/>
          <p:cNvSpPr txBox="1"/>
          <p:nvPr/>
        </p:nvSpPr>
        <p:spPr>
          <a:xfrm>
            <a:off x="533400" y="1981200"/>
            <a:ext cx="8414216" cy="17543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5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Now, let’s dig some more into </a:t>
            </a:r>
            <a:r>
              <a:rPr lang="en-US" sz="5400" b="1" i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Python </a:t>
            </a:r>
            <a:r>
              <a:rPr lang="en-US" sz="5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Shape 366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Shape 367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Functions</a:t>
            </a:r>
          </a:p>
        </p:txBody>
      </p:sp>
      <p:sp>
        <p:nvSpPr>
          <p:cNvPr id="368" name="Shape 368"/>
          <p:cNvSpPr txBox="1"/>
          <p:nvPr/>
        </p:nvSpPr>
        <p:spPr>
          <a:xfrm>
            <a:off x="177850" y="1066800"/>
            <a:ext cx="8828400" cy="4832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 far you have learned how to write regular small code in python.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Code for finding the biggest number in a list: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mylist = [2,5,3,7,1,8,12,4]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</a:rPr>
              <a:t>maxnum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= 0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num in mylist: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if (num&gt;</a:t>
            </a:r>
            <a:r>
              <a:rPr lang="en-US" sz="2800">
                <a:solidFill>
                  <a:schemeClr val="dk1"/>
                </a:solidFill>
              </a:rPr>
              <a:t>maxnum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):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r>
              <a:rPr lang="en-US" sz="2800">
                <a:solidFill>
                  <a:schemeClr val="dk1"/>
                </a:solidFill>
              </a:rPr>
              <a:t>maxnum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= num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print</a:t>
            </a:r>
            <a:r>
              <a:rPr lang="en-US" sz="2800">
                <a:solidFill>
                  <a:schemeClr val="dk1"/>
                </a:solidFill>
              </a:rPr>
              <a:t>("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biggest number is: {}</a:t>
            </a:r>
            <a:r>
              <a:rPr lang="en-US" sz="2800">
                <a:solidFill>
                  <a:schemeClr val="dk1"/>
                </a:solidFill>
              </a:rPr>
              <a:t>".format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800">
                <a:solidFill>
                  <a:schemeClr val="dk1"/>
                </a:solidFill>
              </a:rPr>
              <a:t>maxnum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Shape 373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Shape 374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Functions</a:t>
            </a:r>
          </a:p>
        </p:txBody>
      </p:sp>
      <p:sp>
        <p:nvSpPr>
          <p:cNvPr id="375" name="Shape 375"/>
          <p:cNvSpPr txBox="1"/>
          <p:nvPr/>
        </p:nvSpPr>
        <p:spPr>
          <a:xfrm>
            <a:off x="685800" y="1066800"/>
            <a:ext cx="7772400" cy="353943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But what if the code is a bit more complicated and long?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Writing the code as one blob is bad!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Harder to read and comprehend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Harder to debug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Rigid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Non-reusable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Shape 380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Shape 381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Functions</a:t>
            </a:r>
          </a:p>
        </p:txBody>
      </p:sp>
      <p:sp>
        <p:nvSpPr>
          <p:cNvPr id="382" name="Shape 382"/>
          <p:cNvSpPr txBox="1"/>
          <p:nvPr/>
        </p:nvSpPr>
        <p:spPr>
          <a:xfrm>
            <a:off x="1600200" y="1917917"/>
            <a:ext cx="6781800" cy="230832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def</a:t>
            </a: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my_funtion</a:t>
            </a:r>
            <a:r>
              <a:rPr lang="en-US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parameters</a:t>
            </a:r>
            <a:r>
              <a:rPr lang="en-US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):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do stuff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Shape 383"/>
          <p:cNvSpPr/>
          <p:nvPr/>
        </p:nvSpPr>
        <p:spPr>
          <a:xfrm>
            <a:off x="685800" y="3733800"/>
            <a:ext cx="2286000" cy="1828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My main program</a:t>
            </a:r>
          </a:p>
        </p:txBody>
      </p:sp>
      <p:sp>
        <p:nvSpPr>
          <p:cNvPr id="384" name="Shape 384"/>
          <p:cNvSpPr/>
          <p:nvPr/>
        </p:nvSpPr>
        <p:spPr>
          <a:xfrm>
            <a:off x="5791200" y="3733800"/>
            <a:ext cx="2251363" cy="1828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Magic box</a:t>
            </a:r>
          </a:p>
        </p:txBody>
      </p:sp>
      <p:cxnSp>
        <p:nvCxnSpPr>
          <p:cNvPr id="385" name="Shape 385"/>
          <p:cNvCxnSpPr/>
          <p:nvPr/>
        </p:nvCxnSpPr>
        <p:spPr>
          <a:xfrm>
            <a:off x="2971800" y="4191000"/>
            <a:ext cx="2819400" cy="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386" name="Shape 386"/>
          <p:cNvCxnSpPr/>
          <p:nvPr/>
        </p:nvCxnSpPr>
        <p:spPr>
          <a:xfrm rot="10800000">
            <a:off x="2971799" y="5105400"/>
            <a:ext cx="2819400" cy="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387" name="Shape 387"/>
          <p:cNvSpPr txBox="1"/>
          <p:nvPr/>
        </p:nvSpPr>
        <p:spPr>
          <a:xfrm>
            <a:off x="3200400" y="3733800"/>
            <a:ext cx="2133599" cy="923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Give parameters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work with….</a:t>
            </a:r>
          </a:p>
        </p:txBody>
      </p:sp>
      <p:sp>
        <p:nvSpPr>
          <p:cNvPr id="388" name="Shape 388"/>
          <p:cNvSpPr txBox="1"/>
          <p:nvPr/>
        </p:nvSpPr>
        <p:spPr>
          <a:xfrm>
            <a:off x="3352800" y="5193267"/>
            <a:ext cx="2133599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Return results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Shape 393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Shape 394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Functions</a:t>
            </a:r>
          </a:p>
        </p:txBody>
      </p:sp>
      <p:sp>
        <p:nvSpPr>
          <p:cNvPr id="395" name="Shape 395"/>
          <p:cNvSpPr txBox="1"/>
          <p:nvPr/>
        </p:nvSpPr>
        <p:spPr>
          <a:xfrm>
            <a:off x="302675" y="1066800"/>
            <a:ext cx="8629800" cy="2246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Back to our example: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mylist = [2,5,3,7,1,8,12,4]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</a:rPr>
              <a:t>maxnum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= getMaxNumber(mylist)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print</a:t>
            </a:r>
            <a:r>
              <a:rPr lang="en-US" sz="2800">
                <a:solidFill>
                  <a:schemeClr val="dk1"/>
                </a:solidFill>
              </a:rPr>
              <a:t>("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biggest number is: {}</a:t>
            </a:r>
            <a:r>
              <a:rPr lang="en-US" sz="2800">
                <a:solidFill>
                  <a:schemeClr val="dk1"/>
                </a:solidFill>
              </a:rPr>
              <a:t>".format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800">
                <a:solidFill>
                  <a:schemeClr val="dk1"/>
                </a:solidFill>
              </a:rPr>
              <a:t>maxnum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))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Shape 400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Shape 401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Functions</a:t>
            </a:r>
          </a:p>
        </p:txBody>
      </p:sp>
      <p:sp>
        <p:nvSpPr>
          <p:cNvPr id="402" name="Shape 402"/>
          <p:cNvSpPr txBox="1"/>
          <p:nvPr/>
        </p:nvSpPr>
        <p:spPr>
          <a:xfrm>
            <a:off x="685800" y="1066800"/>
            <a:ext cx="7772400" cy="440120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While you can make the function getMaxNumber as you wish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def 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getMaxNumber</a:t>
            </a:r>
            <a:r>
              <a:rPr lang="en-US" sz="28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list_x</a:t>
            </a:r>
            <a:r>
              <a:rPr lang="en-US" sz="28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):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2800">
                <a:solidFill>
                  <a:schemeClr val="dk1"/>
                </a:solidFill>
              </a:rPr>
              <a:t>maxnum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= 0</a:t>
            </a:r>
          </a:p>
          <a:p>
            <a:pPr marL="914400" marR="0" lvl="2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num in list_x:</a:t>
            </a:r>
          </a:p>
          <a:p>
            <a:pPr marL="914400" marR="0" lvl="2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if (num&gt;</a:t>
            </a:r>
            <a:r>
              <a:rPr lang="en-US" sz="2800">
                <a:solidFill>
                  <a:schemeClr val="dk1"/>
                </a:solidFill>
              </a:rPr>
              <a:t>maxnum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):</a:t>
            </a:r>
          </a:p>
          <a:p>
            <a:pPr marL="914400" marR="0" lvl="2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r>
              <a:rPr lang="en-US" sz="2800">
                <a:solidFill>
                  <a:schemeClr val="dk1"/>
                </a:solidFill>
              </a:rPr>
              <a:t>maxnum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= num</a:t>
            </a:r>
          </a:p>
          <a:p>
            <a:pPr marL="914400" marR="0" lvl="2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return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>
                <a:solidFill>
                  <a:schemeClr val="dk1"/>
                </a:solidFill>
              </a:rPr>
              <a:t>maxnum</a:t>
            </a:r>
          </a:p>
          <a:p>
            <a:pPr marL="457200" marR="0" lvl="1" indent="0" algn="l" rtl="0">
              <a:spcBef>
                <a:spcPts val="0"/>
              </a:spcBef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" name="Shape 407"/>
          <p:cNvPicPr preferRelativeResize="0"/>
          <p:nvPr/>
        </p:nvPicPr>
        <p:blipFill rotWithShape="1">
          <a:blip r:embed="rId3">
            <a:alphaModFix/>
          </a:blip>
          <a:srcRect r="9485"/>
          <a:stretch/>
        </p:blipFill>
        <p:spPr>
          <a:xfrm>
            <a:off x="8042564" y="5715000"/>
            <a:ext cx="105750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Shape 408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b="1">
                <a:solidFill>
                  <a:schemeClr val="dk2"/>
                </a:solidFill>
              </a:rPr>
              <a:t>Testing</a:t>
            </a:r>
          </a:p>
        </p:txBody>
      </p:sp>
      <p:sp>
        <p:nvSpPr>
          <p:cNvPr id="409" name="Shape 409"/>
          <p:cNvSpPr txBox="1"/>
          <p:nvPr/>
        </p:nvSpPr>
        <p:spPr>
          <a:xfrm>
            <a:off x="210175" y="1066800"/>
            <a:ext cx="5700900" cy="5521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-69850" algn="l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-US" sz="1800"/>
              <a:t>def getMaxNumber(list_x):</a:t>
            </a:r>
          </a:p>
          <a:p>
            <a:pPr marL="0" marR="0" lvl="0" indent="-69850" algn="l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-US" sz="1800">
                <a:solidFill>
                  <a:srgbClr val="38761D"/>
                </a:solidFill>
              </a:rPr>
              <a:t>    """</a:t>
            </a:r>
          </a:p>
          <a:p>
            <a:pPr marL="0" marR="0" lvl="0" indent="-69850" algn="l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-US" sz="1800">
                <a:solidFill>
                  <a:srgbClr val="38761D"/>
                </a:solidFill>
              </a:rPr>
              <a:t>    Returns the maximum number from the supplied list</a:t>
            </a:r>
          </a:p>
          <a:p>
            <a:pPr marL="0" marR="0" lvl="0" indent="-69850" algn="l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-US" sz="1800">
                <a:solidFill>
                  <a:srgbClr val="38761D"/>
                </a:solidFill>
              </a:rPr>
              <a:t>    &gt;&gt;&gt; getMaxNumber([4, 7, 2, 5])</a:t>
            </a:r>
          </a:p>
          <a:p>
            <a:pPr marL="0" marR="0" lvl="0" indent="-69850" algn="l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-US" sz="1800">
                <a:solidFill>
                  <a:srgbClr val="38761D"/>
                </a:solidFill>
              </a:rPr>
              <a:t>    7</a:t>
            </a:r>
          </a:p>
          <a:p>
            <a:pPr marL="0" marR="0" lvl="0" indent="-69850" algn="l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-US" sz="1800">
                <a:solidFill>
                  <a:srgbClr val="38761D"/>
                </a:solidFill>
              </a:rPr>
              <a:t>    &gt;&gt;&gt; getMaxNumber([-3, 9, 2])</a:t>
            </a:r>
          </a:p>
          <a:p>
            <a:pPr marL="0" marR="0" lvl="0" indent="-69850" algn="l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-US" sz="1800">
                <a:solidFill>
                  <a:srgbClr val="38761D"/>
                </a:solidFill>
              </a:rPr>
              <a:t>    9</a:t>
            </a:r>
          </a:p>
          <a:p>
            <a:pPr marL="0" marR="0" lvl="0" indent="-69850" algn="l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-US" sz="1800">
                <a:solidFill>
                  <a:srgbClr val="38761D"/>
                </a:solidFill>
              </a:rPr>
              <a:t>    &gt;&gt;&gt; getMaxNumber([-3, -7, -1])</a:t>
            </a:r>
          </a:p>
          <a:p>
            <a:pPr marL="0" marR="0" lvl="0" indent="-69850" algn="l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-US" sz="1800">
                <a:solidFill>
                  <a:srgbClr val="38761D"/>
                </a:solidFill>
              </a:rPr>
              <a:t>    -1</a:t>
            </a:r>
          </a:p>
          <a:p>
            <a:pPr marL="0" marR="0" lvl="0" indent="-69850" algn="l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-US" sz="1800">
                <a:solidFill>
                  <a:srgbClr val="38761D"/>
                </a:solidFill>
              </a:rPr>
              <a:t>    """</a:t>
            </a:r>
          </a:p>
          <a:p>
            <a:pPr marL="0" marR="0" lvl="0" indent="-69850" algn="l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-US" sz="1800"/>
              <a:t>    maxnum = 0</a:t>
            </a:r>
          </a:p>
          <a:p>
            <a:pPr marL="0" marR="0" lvl="0" indent="-69850" algn="l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-US" sz="1800"/>
              <a:t>    for num in list_x:</a:t>
            </a:r>
          </a:p>
          <a:p>
            <a:pPr marL="0" marR="0" lvl="0" indent="-69850" algn="l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-US" sz="1800"/>
              <a:t>        if (num&gt;maxnum):</a:t>
            </a:r>
          </a:p>
          <a:p>
            <a:pPr marL="0" marR="0" lvl="0" indent="-69850" algn="l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-US" sz="1800"/>
              <a:t>            maxnum = num</a:t>
            </a:r>
          </a:p>
          <a:p>
            <a:pPr marL="0" marR="0" lvl="0" indent="-69850" algn="l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-US" sz="1800"/>
              <a:t>    return maxnum</a:t>
            </a:r>
          </a:p>
          <a:p>
            <a:pPr marL="0" marR="0" lvl="0" indent="-6985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800"/>
          </a:p>
          <a:p>
            <a:pPr marL="0" marR="0" lvl="0" indent="-69850" algn="l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-US" sz="1800"/>
              <a:t>if __name__ == '__main__':</a:t>
            </a:r>
          </a:p>
          <a:p>
            <a:pPr marL="0" marR="0" lvl="0" indent="-69850" algn="l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-US" sz="1800"/>
              <a:t>    import doctest</a:t>
            </a:r>
          </a:p>
          <a:p>
            <a:pPr marL="0" marR="0" lvl="0" indent="-69850" algn="l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-US" sz="1800"/>
              <a:t>    doctest.testmod()</a:t>
            </a:r>
          </a:p>
          <a:p>
            <a:pPr marL="0" marR="0" lvl="0" indent="-6985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800"/>
          </a:p>
          <a:p>
            <a:pPr marL="0" marR="0" lvl="2" indent="0" algn="l" rtl="0">
              <a:spcBef>
                <a:spcPts val="0"/>
              </a:spcBef>
              <a:buNone/>
            </a:pPr>
            <a:endParaRPr sz="18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Shape 414"/>
          <p:cNvPicPr preferRelativeResize="0"/>
          <p:nvPr/>
        </p:nvPicPr>
        <p:blipFill rotWithShape="1">
          <a:blip r:embed="rId3">
            <a:alphaModFix/>
          </a:blip>
          <a:srcRect r="9485"/>
          <a:stretch/>
        </p:blipFill>
        <p:spPr>
          <a:xfrm>
            <a:off x="8042564" y="5715000"/>
            <a:ext cx="105750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Shape 415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b="1">
                <a:solidFill>
                  <a:schemeClr val="dk2"/>
                </a:solidFill>
              </a:rPr>
              <a:t>Testing</a:t>
            </a:r>
          </a:p>
        </p:txBody>
      </p:sp>
      <p:sp>
        <p:nvSpPr>
          <p:cNvPr id="416" name="Shape 416"/>
          <p:cNvSpPr txBox="1"/>
          <p:nvPr/>
        </p:nvSpPr>
        <p:spPr>
          <a:xfrm>
            <a:off x="210175" y="1066800"/>
            <a:ext cx="5700900" cy="5521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-69850" algn="l" rtl="0">
              <a:spcBef>
                <a:spcPts val="0"/>
              </a:spcBef>
              <a:buSzPct val="61111"/>
              <a:buNone/>
            </a:pPr>
            <a:r>
              <a:rPr lang="en-US" sz="1800"/>
              <a:t>def getMaxNumber(list_x):</a:t>
            </a:r>
          </a:p>
          <a:p>
            <a:pPr marL="0" marR="0" lvl="0" indent="-69850" algn="l" rtl="0">
              <a:spcBef>
                <a:spcPts val="0"/>
              </a:spcBef>
              <a:buSzPct val="61111"/>
              <a:buNone/>
            </a:pPr>
            <a:r>
              <a:rPr lang="en-US" sz="1800">
                <a:solidFill>
                  <a:srgbClr val="38761D"/>
                </a:solidFill>
              </a:rPr>
              <a:t>    """</a:t>
            </a:r>
          </a:p>
          <a:p>
            <a:pPr marL="0" marR="0" lvl="0" indent="-69850" algn="l" rtl="0">
              <a:spcBef>
                <a:spcPts val="0"/>
              </a:spcBef>
              <a:buSzPct val="61111"/>
              <a:buNone/>
            </a:pPr>
            <a:r>
              <a:rPr lang="en-US" sz="1800">
                <a:solidFill>
                  <a:srgbClr val="38761D"/>
                </a:solidFill>
              </a:rPr>
              <a:t>    Returns the maximum number from the supplied list</a:t>
            </a:r>
          </a:p>
          <a:p>
            <a:pPr marL="0" marR="0" lvl="0" indent="-69850" algn="l" rtl="0">
              <a:spcBef>
                <a:spcPts val="0"/>
              </a:spcBef>
              <a:buSzPct val="61111"/>
              <a:buNone/>
            </a:pPr>
            <a:r>
              <a:rPr lang="en-US" sz="1800">
                <a:solidFill>
                  <a:srgbClr val="38761D"/>
                </a:solidFill>
              </a:rPr>
              <a:t>    &gt;&gt;&gt; getMaxNumber([4, 7, 2, 5])</a:t>
            </a:r>
          </a:p>
          <a:p>
            <a:pPr marL="0" marR="0" lvl="0" indent="-69850" algn="l" rtl="0">
              <a:spcBef>
                <a:spcPts val="0"/>
              </a:spcBef>
              <a:buSzPct val="61111"/>
              <a:buNone/>
            </a:pPr>
            <a:r>
              <a:rPr lang="en-US" sz="1800">
                <a:solidFill>
                  <a:srgbClr val="38761D"/>
                </a:solidFill>
              </a:rPr>
              <a:t>    7</a:t>
            </a:r>
          </a:p>
          <a:p>
            <a:pPr marL="0" marR="0" lvl="0" indent="-69850" algn="l" rtl="0">
              <a:spcBef>
                <a:spcPts val="0"/>
              </a:spcBef>
              <a:buSzPct val="61111"/>
              <a:buNone/>
            </a:pPr>
            <a:r>
              <a:rPr lang="en-US" sz="1800">
                <a:solidFill>
                  <a:srgbClr val="38761D"/>
                </a:solidFill>
              </a:rPr>
              <a:t>    &gt;&gt;&gt; getMaxNumber([-3, 9, 2])</a:t>
            </a:r>
          </a:p>
          <a:p>
            <a:pPr marL="0" marR="0" lvl="0" indent="-69850" algn="l" rtl="0">
              <a:spcBef>
                <a:spcPts val="0"/>
              </a:spcBef>
              <a:buSzPct val="61111"/>
              <a:buNone/>
            </a:pPr>
            <a:r>
              <a:rPr lang="en-US" sz="1800">
                <a:solidFill>
                  <a:srgbClr val="38761D"/>
                </a:solidFill>
              </a:rPr>
              <a:t>    9</a:t>
            </a:r>
          </a:p>
          <a:p>
            <a:pPr marL="0" marR="0" lvl="0" indent="-69850" algn="l" rtl="0">
              <a:spcBef>
                <a:spcPts val="0"/>
              </a:spcBef>
              <a:buSzPct val="61111"/>
              <a:buNone/>
            </a:pPr>
            <a:r>
              <a:rPr lang="en-US" sz="1800">
                <a:solidFill>
                  <a:srgbClr val="38761D"/>
                </a:solidFill>
              </a:rPr>
              <a:t>    &gt;&gt;&gt; getMaxNumber([-3, -7, -1])</a:t>
            </a:r>
          </a:p>
          <a:p>
            <a:pPr marL="0" marR="0" lvl="0" indent="-69850" algn="l" rtl="0">
              <a:spcBef>
                <a:spcPts val="0"/>
              </a:spcBef>
              <a:buSzPct val="61111"/>
              <a:buNone/>
            </a:pPr>
            <a:r>
              <a:rPr lang="en-US" sz="1800">
                <a:solidFill>
                  <a:srgbClr val="38761D"/>
                </a:solidFill>
              </a:rPr>
              <a:t>    -1</a:t>
            </a:r>
          </a:p>
          <a:p>
            <a:pPr marL="0" marR="0" lvl="0" indent="-69850" algn="l" rtl="0">
              <a:spcBef>
                <a:spcPts val="0"/>
              </a:spcBef>
              <a:buSzPct val="61111"/>
              <a:buNone/>
            </a:pPr>
            <a:r>
              <a:rPr lang="en-US" sz="1800">
                <a:solidFill>
                  <a:srgbClr val="38761D"/>
                </a:solidFill>
              </a:rPr>
              <a:t>    """</a:t>
            </a:r>
          </a:p>
          <a:p>
            <a:pPr marL="0" marR="0" lvl="0" indent="-69850" algn="l" rtl="0">
              <a:spcBef>
                <a:spcPts val="0"/>
              </a:spcBef>
              <a:buSzPct val="61111"/>
              <a:buNone/>
            </a:pPr>
            <a:r>
              <a:rPr lang="en-US" sz="1800"/>
              <a:t>    maxnum = 0</a:t>
            </a:r>
          </a:p>
          <a:p>
            <a:pPr marL="0" marR="0" lvl="0" indent="-69850" algn="l" rtl="0">
              <a:spcBef>
                <a:spcPts val="0"/>
              </a:spcBef>
              <a:buSzPct val="61111"/>
              <a:buNone/>
            </a:pPr>
            <a:r>
              <a:rPr lang="en-US" sz="1800"/>
              <a:t>    for num in list_x:</a:t>
            </a:r>
          </a:p>
          <a:p>
            <a:pPr marL="0" marR="0" lvl="0" indent="-69850" algn="l" rtl="0">
              <a:spcBef>
                <a:spcPts val="0"/>
              </a:spcBef>
              <a:buSzPct val="61111"/>
              <a:buNone/>
            </a:pPr>
            <a:r>
              <a:rPr lang="en-US" sz="1800"/>
              <a:t>        if (num&gt;maxnum):</a:t>
            </a:r>
          </a:p>
          <a:p>
            <a:pPr marL="0" marR="0" lvl="0" indent="-69850" algn="l" rtl="0">
              <a:spcBef>
                <a:spcPts val="0"/>
              </a:spcBef>
              <a:buSzPct val="61111"/>
              <a:buNone/>
            </a:pPr>
            <a:r>
              <a:rPr lang="en-US" sz="1800"/>
              <a:t>            maxnum = num</a:t>
            </a:r>
          </a:p>
          <a:p>
            <a:pPr marL="0" marR="0" lvl="0" indent="-69850" algn="l" rtl="0">
              <a:spcBef>
                <a:spcPts val="0"/>
              </a:spcBef>
              <a:buSzPct val="61111"/>
              <a:buNone/>
            </a:pPr>
            <a:r>
              <a:rPr lang="en-US" sz="1800"/>
              <a:t>    return maxnum</a:t>
            </a:r>
          </a:p>
          <a:p>
            <a:pPr marL="0" marR="0" lvl="0" indent="-69850" algn="l" rtl="0">
              <a:spcBef>
                <a:spcPts val="0"/>
              </a:spcBef>
              <a:buNone/>
            </a:pPr>
            <a:endParaRPr sz="1800"/>
          </a:p>
          <a:p>
            <a:pPr marL="0" marR="0" lvl="0" indent="-69850" algn="l" rtl="0">
              <a:spcBef>
                <a:spcPts val="0"/>
              </a:spcBef>
              <a:buSzPct val="61111"/>
              <a:buNone/>
            </a:pPr>
            <a:r>
              <a:rPr lang="en-US" sz="1800"/>
              <a:t>if __name__ == '__main__':</a:t>
            </a:r>
          </a:p>
          <a:p>
            <a:pPr marL="0" marR="0" lvl="0" indent="-69850" algn="l" rtl="0">
              <a:spcBef>
                <a:spcPts val="0"/>
              </a:spcBef>
              <a:buSzPct val="61111"/>
              <a:buNone/>
            </a:pPr>
            <a:r>
              <a:rPr lang="en-US" sz="1800"/>
              <a:t>    import doctest</a:t>
            </a:r>
          </a:p>
          <a:p>
            <a:pPr marL="0" marR="0" lvl="0" indent="-69850" algn="l" rtl="0">
              <a:spcBef>
                <a:spcPts val="0"/>
              </a:spcBef>
              <a:buSzPct val="61111"/>
              <a:buNone/>
            </a:pPr>
            <a:r>
              <a:rPr lang="en-US" sz="1800"/>
              <a:t>    doctest.testmod()</a:t>
            </a:r>
          </a:p>
          <a:p>
            <a:pPr marL="0" marR="0" lvl="0" indent="-69850" algn="l" rtl="0">
              <a:spcBef>
                <a:spcPts val="0"/>
              </a:spcBef>
              <a:buNone/>
            </a:pPr>
            <a:endParaRPr sz="1800"/>
          </a:p>
          <a:p>
            <a:pPr marL="0" marR="0" lvl="2" indent="0" algn="l" rtl="0">
              <a:spcBef>
                <a:spcPts val="0"/>
              </a:spcBef>
              <a:buNone/>
            </a:pPr>
            <a:endParaRPr sz="1800"/>
          </a:p>
        </p:txBody>
      </p:sp>
      <p:sp>
        <p:nvSpPr>
          <p:cNvPr id="417" name="Shape 417"/>
          <p:cNvSpPr txBox="1"/>
          <p:nvPr/>
        </p:nvSpPr>
        <p:spPr>
          <a:xfrm>
            <a:off x="3894775" y="2769425"/>
            <a:ext cx="5069100" cy="2892600"/>
          </a:xfrm>
          <a:prstGeom prst="rect">
            <a:avLst/>
          </a:prstGeom>
          <a:noFill/>
          <a:ln w="9525" cap="flat" cmpd="sng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/>
              <a:t>$ python max_num.py 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/>
              <a:t>**********************************************************************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/>
              <a:t>File "</a:t>
            </a:r>
            <a:r>
              <a:rPr lang="en-US">
                <a:solidFill>
                  <a:schemeClr val="dk1"/>
                </a:solidFill>
              </a:rPr>
              <a:t>max_num</a:t>
            </a:r>
            <a:r>
              <a:rPr lang="en-US"/>
              <a:t>.py", line 8, in __main__.getMaxNumber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/>
              <a:t>Failed example: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/>
              <a:t>    getMaxNumber([-3, -7, -1])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/>
              <a:t>Expected: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/>
              <a:t>    -1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/>
              <a:t>Got: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/>
              <a:t>    0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/>
              <a:t>**********************************************************************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/>
              <a:t>1 items had failures: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/>
              <a:t>   1 of   3 in __main__.getMaxNumber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/>
              <a:t>***Test Failed*** 1 failures.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Shape 422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Shape 423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Functions</a:t>
            </a:r>
          </a:p>
        </p:txBody>
      </p:sp>
      <p:sp>
        <p:nvSpPr>
          <p:cNvPr id="424" name="Shape 424"/>
          <p:cNvSpPr txBox="1"/>
          <p:nvPr/>
        </p:nvSpPr>
        <p:spPr>
          <a:xfrm>
            <a:off x="685800" y="1066800"/>
            <a:ext cx="7772400" cy="224676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Or…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def 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getMaxNumber</a:t>
            </a:r>
            <a:r>
              <a:rPr lang="en-US" sz="28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list_x</a:t>
            </a:r>
            <a:r>
              <a:rPr lang="en-US" sz="28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):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28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return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max(list_x)</a:t>
            </a:r>
          </a:p>
          <a:p>
            <a:pPr marL="457200" marR="0" lvl="1" indent="0" algn="l" rtl="0">
              <a:spcBef>
                <a:spcPts val="0"/>
              </a:spcBef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5" name="Shape 425" descr="http://www.arkanddove.com/rome.gi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81200" y="3141782"/>
            <a:ext cx="5088080" cy="31447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" name="Shape 430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Shape 431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Functions</a:t>
            </a:r>
          </a:p>
        </p:txBody>
      </p:sp>
      <p:sp>
        <p:nvSpPr>
          <p:cNvPr id="432" name="Shape 432"/>
          <p:cNvSpPr txBox="1"/>
          <p:nvPr/>
        </p:nvSpPr>
        <p:spPr>
          <a:xfrm>
            <a:off x="685800" y="1066800"/>
            <a:ext cx="7772400" cy="353943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Remember: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arguments are passed by value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variables are local unless specified as global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Functions in python can have several arguments or none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Functions in python can return several results or none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" name="Shape 437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Shape 438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Functions</a:t>
            </a:r>
          </a:p>
        </p:txBody>
      </p:sp>
      <p:sp>
        <p:nvSpPr>
          <p:cNvPr id="439" name="Shape 439"/>
          <p:cNvSpPr txBox="1"/>
          <p:nvPr/>
        </p:nvSpPr>
        <p:spPr>
          <a:xfrm>
            <a:off x="457200" y="1066800"/>
            <a:ext cx="8280299" cy="3970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Remember: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arguments are passed by value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variables are local unless specified as global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Functions in python can have several arguments or none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Functions in python can return several results or none</a:t>
            </a:r>
          </a:p>
          <a:p>
            <a:pPr marL="1257300" marR="0" lvl="2" indent="-342900" algn="l" rtl="0">
              <a:spcBef>
                <a:spcPts val="0"/>
              </a:spcBef>
              <a:buClr>
                <a:srgbClr val="FF0000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This is </a:t>
            </a:r>
            <a:r>
              <a:rPr lang="en-US" sz="2800" b="0" i="1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AWESOME!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" name="Shape 444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Shape 445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Functions</a:t>
            </a:r>
          </a:p>
        </p:txBody>
      </p:sp>
      <p:sp>
        <p:nvSpPr>
          <p:cNvPr id="446" name="Shape 446"/>
          <p:cNvSpPr txBox="1"/>
          <p:nvPr/>
        </p:nvSpPr>
        <p:spPr>
          <a:xfrm>
            <a:off x="685800" y="1066800"/>
            <a:ext cx="7772400" cy="569386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of returning several values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def 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getMaxNumberAndIndex</a:t>
            </a:r>
            <a:r>
              <a:rPr lang="en-US" sz="28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list_x</a:t>
            </a:r>
            <a:r>
              <a:rPr lang="en-US" sz="28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):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2800">
                <a:solidFill>
                  <a:schemeClr val="dk1"/>
                </a:solidFill>
              </a:rPr>
              <a:t>maxnum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= 0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index = -1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i = 0</a:t>
            </a:r>
          </a:p>
          <a:p>
            <a:pPr marL="914400" marR="0" lvl="2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num in list_x :</a:t>
            </a:r>
          </a:p>
          <a:p>
            <a:pPr marL="914400" marR="0" lvl="2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if (num&gt;</a:t>
            </a:r>
            <a:r>
              <a:rPr lang="en-US" sz="2800">
                <a:solidFill>
                  <a:schemeClr val="dk1"/>
                </a:solidFill>
              </a:rPr>
              <a:t>maxnum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):</a:t>
            </a:r>
          </a:p>
          <a:p>
            <a:pPr marL="914400" marR="0" lvl="2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r>
              <a:rPr lang="en-US" sz="2800">
                <a:solidFill>
                  <a:schemeClr val="dk1"/>
                </a:solidFill>
              </a:rPr>
              <a:t>maxnum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= num</a:t>
            </a:r>
          </a:p>
          <a:p>
            <a:pPr marL="914400" marR="0" lvl="2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index = i</a:t>
            </a:r>
          </a:p>
          <a:p>
            <a:pPr marL="914400" marR="0" lvl="2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i = i + 1</a:t>
            </a:r>
          </a:p>
          <a:p>
            <a:pPr marL="914400" marR="0" lvl="2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return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>
                <a:solidFill>
                  <a:schemeClr val="dk1"/>
                </a:solidFill>
              </a:rPr>
              <a:t>maxnum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index</a:t>
            </a:r>
          </a:p>
          <a:p>
            <a:pPr marL="457200" marR="0" lvl="1" indent="0" algn="l" rtl="0">
              <a:spcBef>
                <a:spcPts val="0"/>
              </a:spcBef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Shape 451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Shape 452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Functions</a:t>
            </a:r>
          </a:p>
        </p:txBody>
      </p:sp>
      <p:sp>
        <p:nvSpPr>
          <p:cNvPr id="453" name="Shape 453"/>
          <p:cNvSpPr txBox="1"/>
          <p:nvPr/>
        </p:nvSpPr>
        <p:spPr>
          <a:xfrm>
            <a:off x="44300" y="1066800"/>
            <a:ext cx="9099600" cy="2677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you call it like this: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mylist = [2,5,3,7,1,8,12,4]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</a:rPr>
              <a:t>maxnum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800">
                <a:solidFill>
                  <a:schemeClr val="dk1"/>
                </a:solidFill>
              </a:rPr>
              <a:t>idx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= getMaxNumberAndIndex(mylist)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print</a:t>
            </a:r>
            <a:r>
              <a:rPr lang="en-US" sz="2800">
                <a:solidFill>
                  <a:schemeClr val="dk1"/>
                </a:solidFill>
              </a:rPr>
              <a:t>("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biggest number is: </a:t>
            </a:r>
            <a:r>
              <a:rPr lang="en-US" sz="2800">
                <a:solidFill>
                  <a:schemeClr val="dk1"/>
                </a:solidFill>
              </a:rPr>
              <a:t>{}".format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800">
                <a:solidFill>
                  <a:schemeClr val="dk1"/>
                </a:solidFill>
              </a:rPr>
              <a:t>maxnum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))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print</a:t>
            </a:r>
            <a:r>
              <a:rPr lang="en-US" sz="2800">
                <a:solidFill>
                  <a:schemeClr val="dk1"/>
                </a:solidFill>
              </a:rPr>
              <a:t>("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</a:t>
            </a:r>
            <a:r>
              <a:rPr lang="en-US" sz="2800">
                <a:solidFill>
                  <a:schemeClr val="dk1"/>
                </a:solidFill>
              </a:rPr>
              <a:t>’s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index is: {}</a:t>
            </a:r>
            <a:r>
              <a:rPr lang="en-US" sz="2800">
                <a:solidFill>
                  <a:schemeClr val="dk1"/>
                </a:solidFill>
              </a:rPr>
              <a:t>".format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800">
                <a:solidFill>
                  <a:schemeClr val="dk1"/>
                </a:solidFill>
              </a:rPr>
              <a:t>idx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))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" name="Shape 458"/>
          <p:cNvPicPr preferRelativeResize="0"/>
          <p:nvPr/>
        </p:nvPicPr>
        <p:blipFill rotWithShape="1">
          <a:blip r:embed="rId3">
            <a:alphaModFix/>
          </a:blip>
          <a:srcRect r="9485"/>
          <a:stretch/>
        </p:blipFill>
        <p:spPr>
          <a:xfrm>
            <a:off x="8042564" y="5715000"/>
            <a:ext cx="1057499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Shape 459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299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b="1">
                <a:solidFill>
                  <a:schemeClr val="dk2"/>
                </a:solidFill>
              </a:rPr>
              <a:t>Class</a:t>
            </a:r>
          </a:p>
        </p:txBody>
      </p:sp>
      <p:sp>
        <p:nvSpPr>
          <p:cNvPr id="460" name="Shape 460"/>
          <p:cNvSpPr txBox="1"/>
          <p:nvPr/>
        </p:nvSpPr>
        <p:spPr>
          <a:xfrm>
            <a:off x="191925" y="952300"/>
            <a:ext cx="8784600" cy="5809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R="0" lvl="0" algn="l" rtl="0">
              <a:spcBef>
                <a:spcPts val="0"/>
              </a:spcBef>
              <a:buNone/>
            </a:pPr>
            <a:r>
              <a:rPr lang="en-US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class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Student:</a:t>
            </a:r>
          </a:p>
          <a:p>
            <a:pPr marR="0" lvl="0" algn="l" rtl="0">
              <a:spcBef>
                <a:spcPts val="0"/>
              </a:spcBef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count = 0								</a:t>
            </a:r>
            <a:r>
              <a:rPr lang="en-US" sz="2800" i="1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# class variable</a:t>
            </a:r>
          </a:p>
          <a:p>
            <a:pPr marR="0" lvl="0" algn="l" rtl="0">
              <a:spcBef>
                <a:spcPts val="0"/>
              </a:spcBef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-US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def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__init__(self, name):			</a:t>
            </a:r>
            <a:r>
              <a:rPr lang="en-US" sz="2800" i="1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# Initializer</a:t>
            </a:r>
          </a:p>
          <a:p>
            <a:pPr marR="0" lvl="0" algn="l" rtl="0">
              <a:spcBef>
                <a:spcPts val="0"/>
              </a:spcBef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self.name = name</a:t>
            </a:r>
          </a:p>
          <a:p>
            <a:pPr marR="0" lvl="0" algn="l" rtl="0">
              <a:spcBef>
                <a:spcPts val="0"/>
              </a:spcBef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self.grade = None</a:t>
            </a:r>
          </a:p>
          <a:p>
            <a:pPr marR="0" lvl="0" algn="l" rtl="0">
              <a:spcBef>
                <a:spcPts val="0"/>
              </a:spcBef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Student.count += 1</a:t>
            </a:r>
          </a:p>
          <a:p>
            <a:pPr marR="0" lvl="0" algn="l" rtl="0">
              <a:spcBef>
                <a:spcPts val="0"/>
              </a:spcBef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-US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def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updateGrade(self, grade):	</a:t>
            </a:r>
            <a:r>
              <a:rPr lang="en-US" sz="2800" i="1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# Instance method</a:t>
            </a:r>
          </a:p>
          <a:p>
            <a:pPr marR="0" lvl="0" algn="l" rtl="0">
              <a:spcBef>
                <a:spcPts val="0"/>
              </a:spcBef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self.grade = grade</a:t>
            </a:r>
          </a:p>
          <a:p>
            <a:pPr marR="0" lvl="0" algn="l" rtl="0">
              <a:spcBef>
                <a:spcPts val="0"/>
              </a:spcBef>
              <a:buNone/>
            </a:pPr>
            <a:r>
              <a:rPr lang="en-US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if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__name__ == "__main__":		</a:t>
            </a:r>
            <a:r>
              <a:rPr lang="en-US" sz="2800" i="1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# Execute only if script</a:t>
            </a:r>
          </a:p>
          <a:p>
            <a:pPr marR="0" lvl="0" algn="l" rtl="0">
              <a:spcBef>
                <a:spcPts val="0"/>
              </a:spcBef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s = Student("John Doe")</a:t>
            </a:r>
          </a:p>
          <a:p>
            <a:pPr marR="0" lvl="0" algn="l" rtl="0">
              <a:spcBef>
                <a:spcPts val="0"/>
              </a:spcBef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s.updateGrade("A+")</a:t>
            </a:r>
          </a:p>
          <a:p>
            <a:pPr marR="0" lvl="0" algn="l" rtl="0">
              <a:spcBef>
                <a:spcPts val="0"/>
              </a:spcBef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s.grade								</a:t>
            </a:r>
            <a:r>
              <a:rPr lang="en-US" sz="2800" i="1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#=&gt; "A+"</a:t>
            </a:r>
          </a:p>
          <a:p>
            <a:pPr marR="0" lvl="0" algn="l" rtl="0">
              <a:spcBef>
                <a:spcPts val="0"/>
              </a:spcBef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Student.count						</a:t>
            </a:r>
            <a:r>
              <a:rPr lang="en-US" sz="2800" i="1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#=&gt; 1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" name="Shape 465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Shape 466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Writing Clean Code</a:t>
            </a:r>
          </a:p>
        </p:txBody>
      </p:sp>
      <p:sp>
        <p:nvSpPr>
          <p:cNvPr id="467" name="Shape 467"/>
          <p:cNvSpPr txBox="1"/>
          <p:nvPr/>
        </p:nvSpPr>
        <p:spPr>
          <a:xfrm>
            <a:off x="685800" y="1231879"/>
            <a:ext cx="7772400" cy="95410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Programmers have a terrible short term memory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Shape 472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Shape 473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Writing Clean Code</a:t>
            </a:r>
          </a:p>
        </p:txBody>
      </p:sp>
      <p:sp>
        <p:nvSpPr>
          <p:cNvPr id="474" name="Shape 474"/>
          <p:cNvSpPr txBox="1"/>
          <p:nvPr/>
        </p:nvSpPr>
        <p:spPr>
          <a:xfrm>
            <a:off x="685800" y="1231879"/>
            <a:ext cx="7772400" cy="34163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Programmers have a terrible short term memory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6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You will have to learn to live with it!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9" name="Shape 479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Shape 480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Writing Clean Code</a:t>
            </a:r>
          </a:p>
        </p:txBody>
      </p:sp>
      <p:sp>
        <p:nvSpPr>
          <p:cNvPr id="481" name="Shape 481"/>
          <p:cNvSpPr txBox="1"/>
          <p:nvPr/>
        </p:nvSpPr>
        <p:spPr>
          <a:xfrm>
            <a:off x="685800" y="1231879"/>
            <a:ext cx="8229600" cy="95410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fix that we need to write clean readable code with a lot of comments. 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6" name="Shape 486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Shape 487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Writing Clean Code</a:t>
            </a:r>
          </a:p>
        </p:txBody>
      </p:sp>
      <p:sp>
        <p:nvSpPr>
          <p:cNvPr id="488" name="Shape 488"/>
          <p:cNvSpPr txBox="1"/>
          <p:nvPr/>
        </p:nvSpPr>
        <p:spPr>
          <a:xfrm>
            <a:off x="685800" y="1231879"/>
            <a:ext cx="8229600" cy="467820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fix that we need to write clean readable code with a lot of comments. 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are the narrator of your own code, so make it interesting!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Ex: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Morgan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en-US" sz="28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reeman</a:t>
            </a:r>
            <a:endParaRPr lang="en-US"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http://www.youtube.com/watch?v=lbIqL-lN1B4&amp;feature=player_detailpage#t=77s</a:t>
            </a:r>
          </a:p>
        </p:txBody>
      </p:sp>
      <p:pic>
        <p:nvPicPr>
          <p:cNvPr id="489" name="Shape 48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24400" y="3020290"/>
            <a:ext cx="3775364" cy="25169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4" name="Shape 494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Shape 495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Writing Clean Code</a:t>
            </a:r>
          </a:p>
        </p:txBody>
      </p:sp>
      <p:sp>
        <p:nvSpPr>
          <p:cNvPr id="496" name="Shape 496"/>
          <p:cNvSpPr txBox="1"/>
          <p:nvPr/>
        </p:nvSpPr>
        <p:spPr>
          <a:xfrm>
            <a:off x="308574" y="826800"/>
            <a:ext cx="8606700" cy="5206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92857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Comments start with a </a:t>
            </a:r>
            <a:r>
              <a:rPr lang="en-US" sz="5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#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end at the end of the line.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mylist = [2,5,3,7,1,8,12,4]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# The function getMaxNumberAndIndex will be called next to retrieve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# the biggest number in list </a:t>
            </a:r>
            <a:r>
              <a:rPr lang="en-US" sz="2800">
                <a:solidFill>
                  <a:srgbClr val="FF0000"/>
                </a:solidFill>
              </a:rPr>
              <a:t>"</a:t>
            </a:r>
            <a:r>
              <a:rPr lang="en-US" sz="28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mylist</a:t>
            </a:r>
            <a:r>
              <a:rPr lang="en-US" sz="2800">
                <a:solidFill>
                  <a:srgbClr val="FF0000"/>
                </a:solidFill>
              </a:rPr>
              <a:t>"</a:t>
            </a:r>
            <a:r>
              <a:rPr lang="en-US" sz="28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and the index of that number.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</a:rPr>
              <a:t>maxnum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i</a:t>
            </a:r>
            <a:r>
              <a:rPr lang="en-US" sz="2800">
                <a:solidFill>
                  <a:schemeClr val="dk1"/>
                </a:solidFill>
              </a:rPr>
              <a:t>d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 = getMaxNumberAndIndex(mylist)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print</a:t>
            </a:r>
            <a:r>
              <a:rPr lang="en-US" sz="2800">
                <a:solidFill>
                  <a:schemeClr val="dk1"/>
                </a:solidFill>
              </a:rPr>
              <a:t>("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biggest number is: {}</a:t>
            </a:r>
            <a:r>
              <a:rPr lang="en-US" sz="2800">
                <a:solidFill>
                  <a:schemeClr val="dk1"/>
                </a:solidFill>
              </a:rPr>
              <a:t>".format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800">
                <a:solidFill>
                  <a:schemeClr val="dk1"/>
                </a:solidFill>
              </a:rPr>
              <a:t>maxnum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))</a:t>
            </a:r>
          </a:p>
          <a:p>
            <a:pPr marL="457200" marR="0" lvl="1" indent="0" algn="l" rtl="0">
              <a:spcBef>
                <a:spcPts val="0"/>
              </a:spcBef>
              <a:buSzPct val="25000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print </a:t>
            </a:r>
            <a:r>
              <a:rPr lang="en-US" sz="2800">
                <a:solidFill>
                  <a:schemeClr val="dk1"/>
                </a:solidFill>
              </a:rPr>
              <a:t>"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</a:t>
            </a:r>
            <a:r>
              <a:rPr lang="en-US" sz="2800">
                <a:solidFill>
                  <a:schemeClr val="dk1"/>
                </a:solidFill>
              </a:rPr>
              <a:t>'s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index is: </a:t>
            </a:r>
            <a:r>
              <a:rPr lang="en-US" sz="2800">
                <a:solidFill>
                  <a:schemeClr val="dk1"/>
                </a:solidFill>
              </a:rPr>
              <a:t>{}".format(idx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))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" name="Shape 501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Shape 502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Creating Python Files</a:t>
            </a:r>
          </a:p>
        </p:txBody>
      </p:sp>
      <p:sp>
        <p:nvSpPr>
          <p:cNvPr id="503" name="Shape 503"/>
          <p:cNvSpPr txBox="1"/>
          <p:nvPr/>
        </p:nvSpPr>
        <p:spPr>
          <a:xfrm>
            <a:off x="685800" y="1231879"/>
            <a:ext cx="8229600" cy="181588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Python files end with  "</a:t>
            </a:r>
            <a:r>
              <a:rPr lang="en-US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.py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 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execute a python file you write: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python myprogram.py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8" name="Shape 508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Shape 509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Creating Python Files</a:t>
            </a:r>
          </a:p>
        </p:txBody>
      </p:sp>
      <p:sp>
        <p:nvSpPr>
          <p:cNvPr id="510" name="Shape 510"/>
          <p:cNvSpPr txBox="1"/>
          <p:nvPr/>
        </p:nvSpPr>
        <p:spPr>
          <a:xfrm>
            <a:off x="509375" y="1231875"/>
            <a:ext cx="8406000" cy="4194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4572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make the file “a script”, set the file permission to be executable and add this shebang in the beginning: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#!/usr/bin/python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 better yet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#!/usr/bin/env python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11" name="Shape 511"/>
          <p:cNvCxnSpPr/>
          <p:nvPr/>
        </p:nvCxnSpPr>
        <p:spPr>
          <a:xfrm rot="10800000">
            <a:off x="3810000" y="2819400"/>
            <a:ext cx="1371599" cy="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512" name="Shape 512"/>
          <p:cNvSpPr txBox="1"/>
          <p:nvPr/>
        </p:nvSpPr>
        <p:spPr>
          <a:xfrm>
            <a:off x="5145350" y="2590800"/>
            <a:ext cx="3454800" cy="708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The path to Python installation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" name="Shape 517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Shape 518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3959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Building on the </a:t>
            </a:r>
            <a:r>
              <a:rPr lang="en-US" sz="3959" b="1">
                <a:solidFill>
                  <a:schemeClr val="dk2"/>
                </a:solidFill>
              </a:rPr>
              <a:t>S</a:t>
            </a:r>
            <a:r>
              <a:rPr lang="en-US" sz="3959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houlders of </a:t>
            </a:r>
            <a:r>
              <a:rPr lang="en-US" sz="3959" b="1">
                <a:solidFill>
                  <a:schemeClr val="dk2"/>
                </a:solidFill>
              </a:rPr>
              <a:t>G</a:t>
            </a:r>
            <a:r>
              <a:rPr lang="en-US" sz="3959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iants!</a:t>
            </a:r>
          </a:p>
        </p:txBody>
      </p:sp>
      <p:sp>
        <p:nvSpPr>
          <p:cNvPr id="519" name="Shape 519"/>
          <p:cNvSpPr txBox="1"/>
          <p:nvPr/>
        </p:nvSpPr>
        <p:spPr>
          <a:xfrm>
            <a:off x="685800" y="1231879"/>
            <a:ext cx="8229600" cy="95410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don’t have to reinvent the wheel…..</a:t>
            </a:r>
            <a:b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 b="1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someone has already done it better!</a:t>
            </a:r>
          </a:p>
        </p:txBody>
      </p:sp>
      <p:pic>
        <p:nvPicPr>
          <p:cNvPr id="520" name="Shape 520" descr="http://noteandpoint.com/presimages/bsg-full.jpg"/>
          <p:cNvPicPr preferRelativeResize="0"/>
          <p:nvPr/>
        </p:nvPicPr>
        <p:blipFill rotWithShape="1">
          <a:blip r:embed="rId4">
            <a:alphaModFix/>
          </a:blip>
          <a:srcRect b="10637"/>
          <a:stretch/>
        </p:blipFill>
        <p:spPr>
          <a:xfrm>
            <a:off x="1828800" y="2364544"/>
            <a:ext cx="5943599" cy="398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5" name="Shape 525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Shape 526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Modules</a:t>
            </a:r>
          </a:p>
        </p:txBody>
      </p:sp>
      <p:sp>
        <p:nvSpPr>
          <p:cNvPr id="527" name="Shape 527"/>
          <p:cNvSpPr txBox="1"/>
          <p:nvPr/>
        </p:nvSpPr>
        <p:spPr>
          <a:xfrm>
            <a:off x="685800" y="1231879"/>
            <a:ext cx="8229600" cy="181588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Let's say you have this awesome idea for a program, will you spend all your time trying to figure out the </a:t>
            </a: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square root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how it could be implemented and utilized?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" name="Shape 532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33" name="Shape 533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Modules</a:t>
            </a:r>
          </a:p>
        </p:txBody>
      </p:sp>
      <p:sp>
        <p:nvSpPr>
          <p:cNvPr id="534" name="Shape 534"/>
          <p:cNvSpPr txBox="1"/>
          <p:nvPr/>
        </p:nvSpPr>
        <p:spPr>
          <a:xfrm>
            <a:off x="685800" y="1231879"/>
            <a:ext cx="8229600" cy="181588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Let's say you have this awesome idea for a program, will you spend all your time trying to figure out the </a:t>
            </a: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square root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how it could be implemented and utilized?</a:t>
            </a:r>
          </a:p>
        </p:txBody>
      </p:sp>
      <p:sp>
        <p:nvSpPr>
          <p:cNvPr id="535" name="Shape 535"/>
          <p:cNvSpPr txBox="1"/>
          <p:nvPr/>
        </p:nvSpPr>
        <p:spPr>
          <a:xfrm>
            <a:off x="2895600" y="2895600"/>
            <a:ext cx="3886200" cy="264687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6600" b="1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No!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0" name="Shape 540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Shape 541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Modules</a:t>
            </a:r>
          </a:p>
        </p:txBody>
      </p:sp>
      <p:sp>
        <p:nvSpPr>
          <p:cNvPr id="542" name="Shape 542"/>
          <p:cNvSpPr txBox="1"/>
          <p:nvPr/>
        </p:nvSpPr>
        <p:spPr>
          <a:xfrm>
            <a:off x="685800" y="1231879"/>
            <a:ext cx="8229600" cy="440120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just call the math library that has the perfect implementation of square root.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800" b="1" i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1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&gt;&gt;&gt; import math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1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&gt;&gt;&gt; x = math.sqrt(9.0)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800" b="1" i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800" b="1" i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1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&gt;&gt;&gt; from math import sqrt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1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&gt;&gt;&gt; x = sqrt(9.0)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7" name="Shape 547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8" name="Shape 548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Modules</a:t>
            </a:r>
          </a:p>
        </p:txBody>
      </p:sp>
      <p:sp>
        <p:nvSpPr>
          <p:cNvPr id="549" name="Shape 549"/>
          <p:cNvSpPr txBox="1"/>
          <p:nvPr/>
        </p:nvSpPr>
        <p:spPr>
          <a:xfrm>
            <a:off x="317425" y="1231875"/>
            <a:ext cx="8782500" cy="4401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import all functions in a library we use the wildcard: </a:t>
            </a:r>
            <a:r>
              <a:rPr lang="en-US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800" b="1" i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1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&gt;&gt;&gt; from string import *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800" b="1" i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None/>
            </a:pPr>
            <a:endParaRPr sz="2800" b="1" i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None/>
            </a:pPr>
            <a:endParaRPr sz="2800" b="1" i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1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Note: </a:t>
            </a:r>
            <a:r>
              <a:rPr lang="en-US" sz="28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 careful upon importing "from" several files, there might be two modules named the same in different libraries.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4" name="Shape 554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Shape 555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Your </a:t>
            </a:r>
            <a:r>
              <a:rPr lang="en-US" b="1">
                <a:solidFill>
                  <a:schemeClr val="dk2"/>
                </a:solidFill>
              </a:rPr>
              <a:t>P</a:t>
            </a: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rograms are </a:t>
            </a:r>
            <a:r>
              <a:rPr lang="en-US" b="1">
                <a:solidFill>
                  <a:schemeClr val="dk2"/>
                </a:solidFill>
              </a:rPr>
              <a:t>Y</a:t>
            </a: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our </a:t>
            </a:r>
            <a:r>
              <a:rPr lang="en-US" b="1">
                <a:solidFill>
                  <a:schemeClr val="dk2"/>
                </a:solidFill>
              </a:rPr>
              <a:t>B</a:t>
            </a: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utlers!</a:t>
            </a:r>
          </a:p>
        </p:txBody>
      </p:sp>
      <p:sp>
        <p:nvSpPr>
          <p:cNvPr id="556" name="Shape 556"/>
          <p:cNvSpPr txBox="1"/>
          <p:nvPr/>
        </p:nvSpPr>
        <p:spPr>
          <a:xfrm>
            <a:off x="685800" y="1231879"/>
            <a:ext cx="8229600" cy="181588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are Batman! Your programs are your Alfreds!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800" i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800" i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buClr>
                <a:srgbClr val="FF0000"/>
              </a:buClr>
              <a:buSzPct val="100000"/>
              <a:buFont typeface="Arial"/>
              <a:buChar char="•"/>
            </a:pPr>
            <a:r>
              <a:rPr lang="en-US" sz="2800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Send them work: </a:t>
            </a:r>
          </a:p>
        </p:txBody>
      </p:sp>
      <p:pic>
        <p:nvPicPr>
          <p:cNvPr id="557" name="Shape 5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55919" y="1714500"/>
            <a:ext cx="3688079" cy="461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" name="Shape 562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63" name="Shape 563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Command-Line Arguments</a:t>
            </a:r>
          </a:p>
        </p:txBody>
      </p:sp>
      <p:sp>
        <p:nvSpPr>
          <p:cNvPr id="564" name="Shape 564"/>
          <p:cNvSpPr txBox="1"/>
          <p:nvPr/>
        </p:nvSpPr>
        <p:spPr>
          <a:xfrm>
            <a:off x="685800" y="1231879"/>
            <a:ext cx="8229600" cy="181588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get the command line arguments:</a:t>
            </a:r>
          </a:p>
          <a:p>
            <a:pPr marL="342900" marR="0" lvl="0" indent="-342900" algn="l" rtl="0">
              <a:spcBef>
                <a:spcPts val="0"/>
              </a:spcBef>
              <a:buClr>
                <a:srgbClr val="FF0000"/>
              </a:buClr>
              <a:buSzPct val="100000"/>
              <a:buFont typeface="Arial"/>
              <a:buChar char="•"/>
            </a:pPr>
            <a:r>
              <a:rPr lang="en-US" sz="2800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&gt;&gt;&gt; import sys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800" i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arguments are in </a:t>
            </a:r>
            <a:r>
              <a:rPr lang="en-US" sz="2800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sys.argv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 a </a:t>
            </a:r>
            <a:r>
              <a:rPr lang="en-US" sz="2800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list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9" name="Shape 569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0" name="Shape 570"/>
          <p:cNvSpPr txBox="1">
            <a:spLocks noGrp="1"/>
          </p:cNvSpPr>
          <p:nvPr>
            <p:ph type="ctrTitle"/>
          </p:nvPr>
        </p:nvSpPr>
        <p:spPr>
          <a:xfrm>
            <a:off x="155325" y="152400"/>
            <a:ext cx="8836199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3959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What </a:t>
            </a:r>
            <a:r>
              <a:rPr lang="en-US" sz="3959" b="1">
                <a:solidFill>
                  <a:schemeClr val="dk2"/>
                </a:solidFill>
              </a:rPr>
              <a:t>H</a:t>
            </a:r>
            <a:r>
              <a:rPr lang="en-US" sz="3959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appens </a:t>
            </a:r>
            <a:r>
              <a:rPr lang="en-US" sz="3959" b="1">
                <a:solidFill>
                  <a:schemeClr val="dk2"/>
                </a:solidFill>
              </a:rPr>
              <a:t>W</a:t>
            </a:r>
            <a:r>
              <a:rPr lang="en-US" sz="3959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hen </a:t>
            </a:r>
            <a:r>
              <a:rPr lang="en-US" sz="3959" b="1">
                <a:solidFill>
                  <a:schemeClr val="dk2"/>
                </a:solidFill>
              </a:rPr>
              <a:t>Y</a:t>
            </a:r>
            <a:r>
              <a:rPr lang="en-US" sz="3959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our </a:t>
            </a:r>
            <a:r>
              <a:rPr lang="en-US" sz="3959" b="1">
                <a:solidFill>
                  <a:schemeClr val="dk2"/>
                </a:solidFill>
              </a:rPr>
              <a:t>P</a:t>
            </a:r>
            <a:r>
              <a:rPr lang="en-US" sz="3959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rogram </a:t>
            </a:r>
            <a:r>
              <a:rPr lang="en-US" sz="3959" b="1">
                <a:solidFill>
                  <a:schemeClr val="dk2"/>
                </a:solidFill>
              </a:rPr>
              <a:t>G</a:t>
            </a:r>
            <a:r>
              <a:rPr lang="en-US" sz="3959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oes</a:t>
            </a:r>
          </a:p>
        </p:txBody>
      </p:sp>
      <p:sp>
        <p:nvSpPr>
          <p:cNvPr id="571" name="Shape 571"/>
          <p:cNvSpPr txBox="1"/>
          <p:nvPr/>
        </p:nvSpPr>
        <p:spPr>
          <a:xfrm>
            <a:off x="533400" y="2813208"/>
            <a:ext cx="8458200" cy="221599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3800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Kabooom!?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6" name="Shape 576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Shape 577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Bad Scenario</a:t>
            </a:r>
          </a:p>
        </p:txBody>
      </p:sp>
      <p:sp>
        <p:nvSpPr>
          <p:cNvPr id="578" name="Shape 578"/>
          <p:cNvSpPr txBox="1"/>
          <p:nvPr/>
        </p:nvSpPr>
        <p:spPr>
          <a:xfrm>
            <a:off x="685800" y="1231879"/>
            <a:ext cx="8229600" cy="353943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sum_grades = 300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number_of_students = input()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average = sum_grades / number_of_students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→ What if the user wrote 0?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Shape 583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Shape 584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Bad Scenario</a:t>
            </a:r>
          </a:p>
        </p:txBody>
      </p:sp>
      <p:sp>
        <p:nvSpPr>
          <p:cNvPr id="585" name="Shape 585"/>
          <p:cNvSpPr txBox="1"/>
          <p:nvPr/>
        </p:nvSpPr>
        <p:spPr>
          <a:xfrm>
            <a:off x="685800" y="1231879"/>
            <a:ext cx="8229600" cy="267765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sum_grades = 300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number_of_students = input()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average = sum_grades / number_of_students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→ Error! Divide by Zero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0" name="Shape 590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Shape 591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Bad Scenario</a:t>
            </a:r>
          </a:p>
        </p:txBody>
      </p:sp>
      <p:sp>
        <p:nvSpPr>
          <p:cNvPr id="592" name="Shape 592"/>
          <p:cNvSpPr txBox="1"/>
          <p:nvPr/>
        </p:nvSpPr>
        <p:spPr>
          <a:xfrm>
            <a:off x="685800" y="1231879"/>
            <a:ext cx="8229600" cy="384720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sum_grades = 300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number_of_students = input()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&gt;&gt;&gt; average = sum_grades / number_of_students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→ Error! Divide by Zero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4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Remember: User input is evil!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7" name="Shape 597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Shape 598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Precautions: Exception </a:t>
            </a:r>
            <a:r>
              <a:rPr lang="en-US" b="1">
                <a:solidFill>
                  <a:schemeClr val="dk2"/>
                </a:solidFill>
              </a:rPr>
              <a:t>H</a:t>
            </a: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andling</a:t>
            </a:r>
          </a:p>
        </p:txBody>
      </p:sp>
      <p:sp>
        <p:nvSpPr>
          <p:cNvPr id="599" name="Shape 599"/>
          <p:cNvSpPr txBox="1"/>
          <p:nvPr/>
        </p:nvSpPr>
        <p:spPr>
          <a:xfrm>
            <a:off x="685800" y="1231879"/>
            <a:ext cx="8229600" cy="34778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can just say: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try: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average = sum_grades / number_of_students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except: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# this catches if something wrong happens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print("Something wrong happened, please check it!")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average = 0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4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" name="Shape 604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5" name="Shape 605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Precautions: Exception </a:t>
            </a:r>
            <a:r>
              <a:rPr lang="en-US" b="1">
                <a:solidFill>
                  <a:schemeClr val="dk2"/>
                </a:solidFill>
              </a:rPr>
              <a:t>H</a:t>
            </a: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andling</a:t>
            </a:r>
          </a:p>
        </p:txBody>
      </p:sp>
      <p:sp>
        <p:nvSpPr>
          <p:cNvPr id="606" name="Shape 606"/>
          <p:cNvSpPr txBox="1"/>
          <p:nvPr/>
        </p:nvSpPr>
        <p:spPr>
          <a:xfrm>
            <a:off x="685800" y="1231879"/>
            <a:ext cx="8229600" cy="427809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 if you have an idea what exception could it be: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try: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average = sum_grades / number_of_students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except </a:t>
            </a:r>
            <a:r>
              <a:rPr lang="en-US" sz="24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ZeroDivisionError</a:t>
            </a:r>
            <a:r>
              <a:rPr lang="en-US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# this catches if a number was divided by zero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print("You Evil User!.....you inserted a zero!")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average = 0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4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1" name="Shape 611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Shape 612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Precautions: Exception </a:t>
            </a:r>
            <a:r>
              <a:rPr lang="en-US" b="1">
                <a:solidFill>
                  <a:schemeClr val="dk2"/>
                </a:solidFill>
              </a:rPr>
              <a:t>H</a:t>
            </a: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andling</a:t>
            </a:r>
          </a:p>
        </p:txBody>
      </p:sp>
      <p:sp>
        <p:nvSpPr>
          <p:cNvPr id="613" name="Shape 613"/>
          <p:cNvSpPr txBox="1"/>
          <p:nvPr/>
        </p:nvSpPr>
        <p:spPr>
          <a:xfrm>
            <a:off x="685800" y="1143000"/>
            <a:ext cx="8229600" cy="5259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 several exceptions you are afraid of: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try: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average = sum_grades / number_of_students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except </a:t>
            </a:r>
            <a:r>
              <a:rPr lang="en-US" sz="24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ZeroDivisionError</a:t>
            </a:r>
            <a:r>
              <a:rPr lang="en-US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# this catches if a number was divided by zero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print("You Evil User!.....you inserted a zero!")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average = 0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except </a:t>
            </a:r>
            <a:r>
              <a:rPr lang="en-US" sz="24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IOError</a:t>
            </a:r>
            <a:r>
              <a:rPr lang="en-US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# this catches errors happening in the input process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print("Something went wrong with how you enter words")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average = 0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4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8" name="Shape 618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9" name="Shape 619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b="1">
                <a:solidFill>
                  <a:schemeClr val="dk2"/>
                </a:solidFill>
              </a:rPr>
              <a:t>Generators</a:t>
            </a:r>
          </a:p>
        </p:txBody>
      </p:sp>
      <p:sp>
        <p:nvSpPr>
          <p:cNvPr id="620" name="Shape 620"/>
          <p:cNvSpPr txBox="1"/>
          <p:nvPr/>
        </p:nvSpPr>
        <p:spPr>
          <a:xfrm>
            <a:off x="457200" y="1231875"/>
            <a:ext cx="8458200" cy="53175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-69850" algn="l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 fib():</a:t>
            </a:r>
          </a:p>
          <a:p>
            <a:pPr marL="0" marR="0" lvl="0" indent="-69850" algn="l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a = b = 1</a:t>
            </a:r>
          </a:p>
          <a:p>
            <a:pPr marL="0" marR="0" lvl="0" indent="-69850" algn="l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while True:</a:t>
            </a:r>
          </a:p>
          <a:p>
            <a:pPr marL="0" marR="0" lvl="0" indent="-69850" algn="l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</a:t>
            </a:r>
            <a:r>
              <a:rPr lang="en-US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yield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</a:t>
            </a:r>
          </a:p>
          <a:p>
            <a:pPr marL="0" marR="0" lvl="0" indent="-69850" algn="l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a, b = b, a + b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 = fib()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print(next(f))  </a:t>
            </a:r>
            <a:r>
              <a:rPr lang="en-US" sz="28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#=&gt; 1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print(next(f))  </a:t>
            </a:r>
            <a:r>
              <a:rPr lang="en-US" sz="28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#=&gt; 1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print(next(f))  </a:t>
            </a:r>
            <a:r>
              <a:rPr lang="en-US" sz="28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#=&gt; 2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print(next(f))  </a:t>
            </a:r>
            <a:r>
              <a:rPr lang="en-US" sz="28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#=&gt; 3</a:t>
            </a:r>
          </a:p>
          <a:p>
            <a:pPr lvl="0" rtl="0">
              <a:spcBef>
                <a:spcPts val="0"/>
              </a:spcBef>
              <a:buSzPct val="25000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print(next(f))  </a:t>
            </a:r>
            <a:r>
              <a:rPr lang="en-US" sz="28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#=&gt; 5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5" name="Shape 625"/>
          <p:cNvPicPr preferRelativeResize="0"/>
          <p:nvPr/>
        </p:nvPicPr>
        <p:blipFill rotWithShape="1">
          <a:blip r:embed="rId3">
            <a:alphaModFix/>
          </a:blip>
          <a:srcRect r="9485"/>
          <a:stretch/>
        </p:blipFill>
        <p:spPr>
          <a:xfrm>
            <a:off x="8042564" y="5715000"/>
            <a:ext cx="105750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Shape 626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Python Tips and Tricks</a:t>
            </a:r>
          </a:p>
        </p:txBody>
      </p:sp>
      <p:sp>
        <p:nvSpPr>
          <p:cNvPr id="627" name="Shape 627"/>
          <p:cNvSpPr txBox="1"/>
          <p:nvPr/>
        </p:nvSpPr>
        <p:spPr>
          <a:xfrm>
            <a:off x="685800" y="1231879"/>
            <a:ext cx="8229600" cy="1815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range(start, end, increment)</a:t>
            </a:r>
          </a:p>
          <a:p>
            <a:pPr marL="914400" marR="0" lvl="1" indent="-406400" algn="l" rtl="0">
              <a:spcBef>
                <a:spcPts val="0"/>
              </a:spcBef>
              <a:buClr>
                <a:schemeClr val="dk1"/>
              </a:buClr>
              <a:buSzPct val="100000"/>
              <a:buFont typeface="Noto Sans Symbols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can design a specific loop with that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Noto Sans Symbols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Swap variable values using multiple assignment</a:t>
            </a:r>
          </a:p>
          <a:p>
            <a:pPr marL="914400" marR="0" lvl="1" indent="-4064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</a:pPr>
            <a:r>
              <a:rPr lang="en-US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a, b = b, a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2" name="Shape 632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Shape 633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Python Tips and Tricks</a:t>
            </a:r>
          </a:p>
        </p:txBody>
      </p:sp>
      <p:sp>
        <p:nvSpPr>
          <p:cNvPr id="634" name="Shape 634"/>
          <p:cNvSpPr txBox="1"/>
          <p:nvPr/>
        </p:nvSpPr>
        <p:spPr>
          <a:xfrm>
            <a:off x="685800" y="1231874"/>
            <a:ext cx="8229600" cy="3527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R="0" lvl="0" algn="l" rtl="0">
              <a:spcBef>
                <a:spcPts val="0"/>
              </a:spcBef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lang="en-US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in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 and “</a:t>
            </a:r>
            <a:r>
              <a:rPr lang="en-US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not in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 operators</a:t>
            </a:r>
          </a:p>
          <a:p>
            <a:pPr marR="0" lvl="0" algn="l" rtl="0">
              <a:spcBef>
                <a:spcPts val="0"/>
              </a:spcBef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loops</a:t>
            </a:r>
          </a:p>
          <a:p>
            <a:pPr marL="800100" lvl="1" indent="-342900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for line in lines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for line not in lines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conditions</a:t>
            </a:r>
          </a:p>
          <a:p>
            <a:pPr marL="800100" lvl="1" indent="-342900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if item in list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if item not in list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9" name="Shape 639"/>
          <p:cNvPicPr preferRelativeResize="0"/>
          <p:nvPr/>
        </p:nvPicPr>
        <p:blipFill rotWithShape="1">
          <a:blip r:embed="rId3">
            <a:alphaModFix/>
          </a:blip>
          <a:srcRect r="9485"/>
          <a:stretch/>
        </p:blipFill>
        <p:spPr>
          <a:xfrm>
            <a:off x="8042564" y="5715000"/>
            <a:ext cx="105750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Shape 640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Python Tips and Tricks</a:t>
            </a:r>
          </a:p>
        </p:txBody>
      </p:sp>
      <p:sp>
        <p:nvSpPr>
          <p:cNvPr id="641" name="Shape 641"/>
          <p:cNvSpPr txBox="1"/>
          <p:nvPr/>
        </p:nvSpPr>
        <p:spPr>
          <a:xfrm>
            <a:off x="685800" y="1231875"/>
            <a:ext cx="8229600" cy="5140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R="0" lvl="0" algn="l" rtl="0">
              <a:spcBef>
                <a:spcPts val="0"/>
              </a:spcBef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List comprehensions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69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squares = []</a:t>
            </a:r>
          </a:p>
          <a:p>
            <a:pPr marL="0" marR="0" lvl="0" indent="-69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x in range(10):</a:t>
            </a:r>
          </a:p>
          <a:p>
            <a:pPr marL="0" marR="0" lvl="0" indent="-69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squares.append(x**2)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# Can be written like this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squares = [x**2 for x in range(10)]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US" sz="28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# A more complex example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[(x, y) for x in [1,2,3] for y in [3,1,4] if x != y]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6" name="Shape 646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Shape 647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Python Tips and Tricks</a:t>
            </a:r>
          </a:p>
        </p:txBody>
      </p:sp>
      <p:sp>
        <p:nvSpPr>
          <p:cNvPr id="648" name="Shape 648"/>
          <p:cNvSpPr txBox="1"/>
          <p:nvPr/>
        </p:nvSpPr>
        <p:spPr>
          <a:xfrm>
            <a:off x="685800" y="1231879"/>
            <a:ext cx="8229600" cy="397031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Manipulating files: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readline() → reads a line from file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readlines() → reads all the file as a list of lines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read()  → reads all the file as one string.</a:t>
            </a:r>
          </a:p>
          <a:p>
            <a:pPr marL="800100" marR="0" lvl="1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seek(offset, start)  → start could be:</a:t>
            </a:r>
          </a:p>
          <a:p>
            <a:pPr marL="4000500" marR="0" lvl="8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 → beginning</a:t>
            </a:r>
          </a:p>
          <a:p>
            <a:pPr marL="4000500" marR="0" lvl="8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→ current location</a:t>
            </a:r>
          </a:p>
          <a:p>
            <a:pPr marL="4000500" marR="0" lvl="8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→ end of file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3" name="Shape 653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Shape 654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Python Libraries: </a:t>
            </a:r>
            <a:r>
              <a:rPr lang="en-US" b="1">
                <a:solidFill>
                  <a:schemeClr val="dk2"/>
                </a:solidFill>
              </a:rPr>
              <a:t>url</a:t>
            </a: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lib</a:t>
            </a:r>
          </a:p>
        </p:txBody>
      </p:sp>
      <p:sp>
        <p:nvSpPr>
          <p:cNvPr id="655" name="Shape 655"/>
          <p:cNvSpPr txBox="1"/>
          <p:nvPr/>
        </p:nvSpPr>
        <p:spPr>
          <a:xfrm>
            <a:off x="685800" y="1231875"/>
            <a:ext cx="8229600" cy="12134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urllib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a Python module that can be used for interacting with remote resources</a:t>
            </a:r>
          </a:p>
        </p:txBody>
      </p:sp>
      <p:sp>
        <p:nvSpPr>
          <p:cNvPr id="656" name="Shape 656"/>
          <p:cNvSpPr/>
          <p:nvPr/>
        </p:nvSpPr>
        <p:spPr>
          <a:xfrm>
            <a:off x="393425" y="2896100"/>
            <a:ext cx="8491200" cy="1385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0055"/>
              </a:buClr>
              <a:buSzPct val="25000"/>
              <a:buFont typeface="Consolas"/>
              <a:buNone/>
            </a:pPr>
            <a:r>
              <a:rPr lang="en-US" sz="1800" b="1" i="0" u="none" strike="noStrike" cap="none">
                <a:solidFill>
                  <a:srgbClr val="7F0055"/>
                </a:solidFill>
                <a:latin typeface="Consolas"/>
                <a:ea typeface="Consolas"/>
                <a:cs typeface="Consolas"/>
                <a:sym typeface="Consolas"/>
              </a:rPr>
              <a:t>import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800">
                <a:latin typeface="Consolas"/>
                <a:ea typeface="Consolas"/>
                <a:cs typeface="Consolas"/>
                <a:sym typeface="Consolas"/>
              </a:rPr>
              <a:t>urllib.request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nsolas"/>
              <a:buNone/>
            </a:pPr>
            <a:r>
              <a:rPr lang="en-US" sz="1800">
                <a:latin typeface="Consolas"/>
                <a:ea typeface="Consolas"/>
                <a:cs typeface="Consolas"/>
                <a:sym typeface="Consolas"/>
              </a:rPr>
              <a:t>with urllib.request.urlopen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800" b="0" i="0" u="none" strike="noStrike" cap="none">
                <a:solidFill>
                  <a:srgbClr val="2A00FF"/>
                </a:solidFill>
                <a:latin typeface="Consolas"/>
                <a:ea typeface="Consolas"/>
                <a:cs typeface="Consolas"/>
                <a:sym typeface="Consolas"/>
              </a:rPr>
              <a:t>'</a:t>
            </a:r>
            <a:r>
              <a:rPr lang="en-US" sz="1800" b="0" i="0" u="sng" strike="noStrike" cap="none">
                <a:solidFill>
                  <a:schemeClr val="hlink"/>
                </a:solidFill>
                <a:latin typeface="Consolas"/>
                <a:ea typeface="Consolas"/>
                <a:cs typeface="Consolas"/>
                <a:sym typeface="Consolas"/>
                <a:hlinkClick r:id="rId4"/>
              </a:rPr>
              <a:t>http://www.cs.odu.edu/</a:t>
            </a:r>
            <a:r>
              <a:rPr lang="en-US" sz="1800" b="0" i="0" u="none" strike="noStrike" cap="none">
                <a:solidFill>
                  <a:srgbClr val="2A00FF"/>
                </a:solidFill>
                <a:latin typeface="Consolas"/>
                <a:ea typeface="Consolas"/>
                <a:cs typeface="Consolas"/>
                <a:sym typeface="Consolas"/>
              </a:rPr>
              <a:t>'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) as res: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nsolas"/>
              <a:buNone/>
            </a:pPr>
            <a:r>
              <a:rPr lang="en-US" sz="1800"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html </a:t>
            </a:r>
            <a:r>
              <a:rPr lang="en-US" sz="1800" b="1" i="0" u="none" strike="noStrike" cap="none">
                <a:solidFill>
                  <a:srgbClr val="7F0055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res.read()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5FBF"/>
              </a:buClr>
              <a:buSzPct val="25000"/>
              <a:buFont typeface="Consolas"/>
              <a:buNone/>
            </a:pPr>
            <a:r>
              <a:rPr lang="en-US" sz="1800">
                <a:solidFill>
                  <a:srgbClr val="3F5FBF"/>
                </a:solidFill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-US" sz="1800" b="0" i="0" u="none" strike="noStrike" cap="none">
                <a:solidFill>
                  <a:srgbClr val="3F5FBF"/>
                </a:solidFill>
                <a:latin typeface="Consolas"/>
                <a:ea typeface="Consolas"/>
                <a:cs typeface="Consolas"/>
                <a:sym typeface="Consolas"/>
              </a:rPr>
              <a:t># do something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1" name="Shape 661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Shape 662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b="1">
                <a:solidFill>
                  <a:schemeClr val="dk2"/>
                </a:solidFill>
              </a:rPr>
              <a:t>url</a:t>
            </a: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lib </a:t>
            </a:r>
            <a:r>
              <a:rPr lang="en-US" b="1">
                <a:solidFill>
                  <a:schemeClr val="dk2"/>
                </a:solidFill>
              </a:rPr>
              <a:t>R</a:t>
            </a: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esponse </a:t>
            </a:r>
            <a:r>
              <a:rPr lang="en-US" b="1">
                <a:solidFill>
                  <a:schemeClr val="dk2"/>
                </a:solidFill>
              </a:rPr>
              <a:t>H</a:t>
            </a: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eaders</a:t>
            </a:r>
          </a:p>
        </p:txBody>
      </p:sp>
      <p:sp>
        <p:nvSpPr>
          <p:cNvPr id="663" name="Shape 663"/>
          <p:cNvSpPr/>
          <p:nvPr/>
        </p:nvSpPr>
        <p:spPr>
          <a:xfrm>
            <a:off x="457200" y="1443900"/>
            <a:ext cx="8360100" cy="258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0055"/>
              </a:buClr>
              <a:buSzPct val="25000"/>
              <a:buFont typeface="Consolas"/>
              <a:buNone/>
            </a:pPr>
            <a:r>
              <a:rPr lang="en-US" sz="1800" b="1" i="0" u="none" strike="noStrike" cap="none">
                <a:solidFill>
                  <a:srgbClr val="7F0055"/>
                </a:solidFill>
                <a:latin typeface="Consolas"/>
                <a:ea typeface="Consolas"/>
                <a:cs typeface="Consolas"/>
                <a:sym typeface="Consolas"/>
              </a:rPr>
              <a:t>import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urllib.request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Consolas"/>
              <a:buNone/>
            </a:pP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with urllib.request.urlopen(</a:t>
            </a:r>
            <a:r>
              <a:rPr lang="en-US" sz="1800">
                <a:solidFill>
                  <a:srgbClr val="2A00FF"/>
                </a:solidFill>
                <a:latin typeface="Consolas"/>
                <a:ea typeface="Consolas"/>
                <a:cs typeface="Consolas"/>
                <a:sym typeface="Consolas"/>
              </a:rPr>
              <a:t>'</a:t>
            </a:r>
            <a:r>
              <a:rPr lang="en-US" sz="1800" u="sng">
                <a:solidFill>
                  <a:schemeClr val="hlink"/>
                </a:solidFill>
                <a:latin typeface="Consolas"/>
                <a:ea typeface="Consolas"/>
                <a:cs typeface="Consolas"/>
                <a:sym typeface="Consolas"/>
                <a:hlinkClick r:id="rId4"/>
              </a:rPr>
              <a:t>http://python.org/</a:t>
            </a:r>
            <a:r>
              <a:rPr lang="en-US" sz="1800">
                <a:solidFill>
                  <a:srgbClr val="2A00FF"/>
                </a:solidFill>
                <a:latin typeface="Consolas"/>
                <a:ea typeface="Consolas"/>
                <a:cs typeface="Consolas"/>
                <a:sym typeface="Consolas"/>
              </a:rPr>
              <a:t>'</a:t>
            </a: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) as res: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0055"/>
              </a:buClr>
              <a:buSzPct val="25000"/>
              <a:buFont typeface="Consolas"/>
              <a:buNone/>
            </a:pPr>
            <a:r>
              <a:rPr lang="en-US" sz="1800">
                <a:solidFill>
                  <a:srgbClr val="FF1493"/>
                </a:solidFill>
                <a:latin typeface="Consolas"/>
                <a:ea typeface="Consolas"/>
                <a:cs typeface="Consolas"/>
                <a:sym typeface="Consolas"/>
              </a:rPr>
              <a:t>    print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800" b="0" i="0" u="none" strike="noStrike" cap="none">
                <a:solidFill>
                  <a:srgbClr val="2A00FF"/>
                </a:solidFill>
                <a:latin typeface="Consolas"/>
                <a:ea typeface="Consolas"/>
                <a:cs typeface="Consolas"/>
                <a:sym typeface="Consolas"/>
              </a:rPr>
              <a:t>"URL: </a:t>
            </a:r>
            <a:r>
              <a:rPr lang="en-US" sz="1800">
                <a:solidFill>
                  <a:srgbClr val="2A00FF"/>
                </a:solidFill>
                <a:latin typeface="Consolas"/>
                <a:ea typeface="Consolas"/>
                <a:cs typeface="Consolas"/>
                <a:sym typeface="Consolas"/>
              </a:rPr>
              <a:t>{}"</a:t>
            </a: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.format(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res.geturl())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1493"/>
              </a:buClr>
              <a:buSzPct val="25000"/>
              <a:buFont typeface="Consolas"/>
              <a:buNone/>
            </a:pPr>
            <a:r>
              <a:rPr lang="en-US" sz="1800">
                <a:solidFill>
                  <a:srgbClr val="FF1493"/>
                </a:solidFill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-US" sz="1800" b="0" i="0" u="none" strike="noStrike" cap="none">
                <a:solidFill>
                  <a:srgbClr val="FF1493"/>
                </a:solidFill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800">
                <a:solidFill>
                  <a:srgbClr val="2A00FF"/>
                </a:solidFill>
                <a:latin typeface="Consolas"/>
                <a:ea typeface="Consolas"/>
                <a:cs typeface="Consolas"/>
                <a:sym typeface="Consolas"/>
              </a:rPr>
              <a:t>"R</a:t>
            </a:r>
            <a:r>
              <a:rPr lang="en-US" sz="1800" b="0" i="0" u="none" strike="noStrike" cap="none">
                <a:solidFill>
                  <a:srgbClr val="2A00FF"/>
                </a:solidFill>
                <a:latin typeface="Consolas"/>
                <a:ea typeface="Consolas"/>
                <a:cs typeface="Consolas"/>
                <a:sym typeface="Consolas"/>
              </a:rPr>
              <a:t>esponse code: </a:t>
            </a:r>
            <a:r>
              <a:rPr lang="en-US" sz="1800">
                <a:solidFill>
                  <a:srgbClr val="2A00FF"/>
                </a:solidFill>
                <a:latin typeface="Consolas"/>
                <a:ea typeface="Consolas"/>
                <a:cs typeface="Consolas"/>
                <a:sym typeface="Consolas"/>
              </a:rPr>
              <a:t>{}"</a:t>
            </a: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.format(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res.code)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0055"/>
              </a:buClr>
              <a:buSzPct val="25000"/>
              <a:buFont typeface="Consolas"/>
              <a:buNone/>
            </a:pPr>
            <a:r>
              <a:rPr lang="en-US" sz="1800">
                <a:solidFill>
                  <a:srgbClr val="FF1493"/>
                </a:solidFill>
                <a:latin typeface="Consolas"/>
                <a:ea typeface="Consolas"/>
                <a:cs typeface="Consolas"/>
                <a:sym typeface="Consolas"/>
              </a:rPr>
              <a:t>    print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800" b="0" i="0" u="none" strike="noStrike" cap="none">
                <a:solidFill>
                  <a:srgbClr val="2A00FF"/>
                </a:solidFill>
                <a:latin typeface="Consolas"/>
                <a:ea typeface="Consolas"/>
                <a:cs typeface="Consolas"/>
                <a:sym typeface="Consolas"/>
              </a:rPr>
              <a:t>"Date: </a:t>
            </a:r>
            <a:r>
              <a:rPr lang="en-US" sz="1800">
                <a:solidFill>
                  <a:srgbClr val="2A00FF"/>
                </a:solidFill>
                <a:latin typeface="Consolas"/>
                <a:ea typeface="Consolas"/>
                <a:cs typeface="Consolas"/>
                <a:sym typeface="Consolas"/>
              </a:rPr>
              <a:t>{}"</a:t>
            </a: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.format(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res.info()[</a:t>
            </a:r>
            <a:r>
              <a:rPr lang="en-US" sz="1800" b="0" i="0" u="none" strike="noStrike" cap="none">
                <a:solidFill>
                  <a:srgbClr val="2A00FF"/>
                </a:solidFill>
                <a:latin typeface="Consolas"/>
                <a:ea typeface="Consolas"/>
                <a:cs typeface="Consolas"/>
                <a:sym typeface="Consolas"/>
              </a:rPr>
              <a:t>'date'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])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1493"/>
              </a:buClr>
              <a:buSzPct val="25000"/>
              <a:buFont typeface="Consolas"/>
              <a:buNone/>
            </a:pPr>
            <a:r>
              <a:rPr lang="en-US" sz="1800">
                <a:solidFill>
                  <a:srgbClr val="FF1493"/>
                </a:solidFill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-US" sz="1800" b="0" i="0" u="none" strike="noStrike" cap="none">
                <a:solidFill>
                  <a:srgbClr val="FF1493"/>
                </a:solidFill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800" b="0" i="0" u="none" strike="noStrike" cap="none">
                <a:solidFill>
                  <a:srgbClr val="2A00FF"/>
                </a:solidFill>
                <a:latin typeface="Consolas"/>
                <a:ea typeface="Consolas"/>
                <a:cs typeface="Consolas"/>
                <a:sym typeface="Consolas"/>
              </a:rPr>
              <a:t>"Server: </a:t>
            </a:r>
            <a:r>
              <a:rPr lang="en-US" sz="1800">
                <a:solidFill>
                  <a:srgbClr val="2A00FF"/>
                </a:solidFill>
                <a:latin typeface="Consolas"/>
                <a:ea typeface="Consolas"/>
                <a:cs typeface="Consolas"/>
                <a:sym typeface="Consolas"/>
              </a:rPr>
              <a:t>{}"</a:t>
            </a: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.format(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res.info()[</a:t>
            </a:r>
            <a:r>
              <a:rPr lang="en-US" sz="1800" b="0" i="0" u="none" strike="noStrike" cap="none">
                <a:solidFill>
                  <a:srgbClr val="2A00FF"/>
                </a:solidFill>
                <a:latin typeface="Consolas"/>
                <a:ea typeface="Consolas"/>
                <a:cs typeface="Consolas"/>
                <a:sym typeface="Consolas"/>
              </a:rPr>
              <a:t>'server'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])</a:t>
            </a:r>
          </a:p>
          <a:p>
            <a:pPr lvl="0" rtl="0">
              <a:spcBef>
                <a:spcPts val="0"/>
              </a:spcBef>
              <a:buClr>
                <a:srgbClr val="FF1493"/>
              </a:buClr>
              <a:buSzPct val="25000"/>
              <a:buFont typeface="Consolas"/>
              <a:buNone/>
            </a:pPr>
            <a:r>
              <a:rPr lang="en-US" sz="1800">
                <a:solidFill>
                  <a:srgbClr val="FF1493"/>
                </a:solidFill>
                <a:latin typeface="Consolas"/>
                <a:ea typeface="Consolas"/>
                <a:cs typeface="Consolas"/>
                <a:sym typeface="Consolas"/>
              </a:rPr>
              <a:t>    print</a:t>
            </a: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800">
                <a:solidFill>
                  <a:srgbClr val="2A00FF"/>
                </a:solidFill>
                <a:latin typeface="Consolas"/>
                <a:ea typeface="Consolas"/>
                <a:cs typeface="Consolas"/>
                <a:sym typeface="Consolas"/>
              </a:rPr>
              <a:t>"Headers: {}"</a:t>
            </a: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.format(res.info())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8" name="Shape 668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669" name="Shape 669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b="1">
                <a:solidFill>
                  <a:schemeClr val="dk2"/>
                </a:solidFill>
              </a:rPr>
              <a:t>urllib</a:t>
            </a: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b="1">
                <a:solidFill>
                  <a:schemeClr val="dk2"/>
                </a:solidFill>
              </a:rPr>
              <a:t>R</a:t>
            </a: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equests</a:t>
            </a:r>
          </a:p>
        </p:txBody>
      </p:sp>
      <p:sp>
        <p:nvSpPr>
          <p:cNvPr id="670" name="Shape 670"/>
          <p:cNvSpPr/>
          <p:nvPr/>
        </p:nvSpPr>
        <p:spPr>
          <a:xfrm>
            <a:off x="563875" y="1535150"/>
            <a:ext cx="7476300" cy="3957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7F0055"/>
              </a:buClr>
              <a:buSzPct val="25000"/>
              <a:buFont typeface="Consolas"/>
              <a:buNone/>
            </a:pPr>
            <a:r>
              <a:rPr lang="en-US" sz="1800" b="1">
                <a:solidFill>
                  <a:srgbClr val="7F0055"/>
                </a:solidFill>
                <a:latin typeface="Consolas"/>
                <a:ea typeface="Consolas"/>
                <a:cs typeface="Consolas"/>
                <a:sym typeface="Consolas"/>
              </a:rPr>
              <a:t>import</a:t>
            </a: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urllib.request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nsolas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url </a:t>
            </a:r>
            <a:r>
              <a:rPr lang="en-US" sz="1800" b="1" i="0" u="none" strike="noStrike" cap="none">
                <a:solidFill>
                  <a:srgbClr val="7F0055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800" b="0" i="0" u="none" strike="noStrike" cap="none">
                <a:solidFill>
                  <a:srgbClr val="2A00FF"/>
                </a:solidFill>
                <a:latin typeface="Consolas"/>
                <a:ea typeface="Consolas"/>
                <a:cs typeface="Consolas"/>
                <a:sym typeface="Consolas"/>
              </a:rPr>
              <a:t>'</a:t>
            </a:r>
            <a:r>
              <a:rPr lang="en-US" sz="1800" b="0" i="0" u="sng" strike="noStrike" cap="none">
                <a:solidFill>
                  <a:schemeClr val="hlink"/>
                </a:solidFill>
                <a:latin typeface="Consolas"/>
                <a:ea typeface="Consolas"/>
                <a:cs typeface="Consolas"/>
                <a:sym typeface="Consolas"/>
                <a:hlinkClick r:id="rId4"/>
              </a:rPr>
              <a:t>http://www</a:t>
            </a:r>
            <a:r>
              <a:rPr lang="en-US" sz="1800" b="0" i="0" u="sng" strike="noStrike" cap="none">
                <a:solidFill>
                  <a:srgbClr val="2A00FF"/>
                </a:solidFill>
                <a:latin typeface="Consolas"/>
                <a:ea typeface="Consolas"/>
                <a:cs typeface="Consolas"/>
                <a:sym typeface="Consolas"/>
              </a:rPr>
              <a:t>.cs.odu.edu/</a:t>
            </a:r>
            <a:r>
              <a:rPr lang="en-US" sz="1800" b="0" i="0" u="none" strike="noStrike" cap="none">
                <a:solidFill>
                  <a:srgbClr val="2A00FF"/>
                </a:solidFill>
                <a:latin typeface="Consolas"/>
                <a:ea typeface="Consolas"/>
                <a:cs typeface="Consolas"/>
                <a:sym typeface="Consolas"/>
              </a:rPr>
              <a:t>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nsolas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 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5FBF"/>
              </a:buClr>
              <a:buSzPct val="25000"/>
              <a:buFont typeface="Consolas"/>
              <a:buNone/>
            </a:pPr>
            <a:r>
              <a:rPr lang="en-US" sz="1800" b="0" i="0" u="none" strike="noStrike" cap="none">
                <a:solidFill>
                  <a:srgbClr val="3F5FBF"/>
                </a:solidFill>
                <a:latin typeface="Consolas"/>
                <a:ea typeface="Consolas"/>
                <a:cs typeface="Consolas"/>
                <a:sym typeface="Consolas"/>
              </a:rPr>
              <a:t># This puts the request together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nsolas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req </a:t>
            </a:r>
            <a:r>
              <a:rPr lang="en-US" sz="1800" b="1" i="0" u="none" strike="noStrike" cap="none">
                <a:solidFill>
                  <a:srgbClr val="7F0055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800">
                <a:latin typeface="Consolas"/>
                <a:ea typeface="Consolas"/>
                <a:cs typeface="Consolas"/>
                <a:sym typeface="Consolas"/>
              </a:rPr>
              <a:t>urllib.request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.Request(url)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onsolas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5FBF"/>
              </a:buClr>
              <a:buSzPct val="25000"/>
              <a:buFont typeface="Consolas"/>
              <a:buNone/>
            </a:pPr>
            <a:r>
              <a:rPr lang="en-US" sz="1800" b="0" i="0" u="none" strike="noStrike" cap="none">
                <a:solidFill>
                  <a:srgbClr val="3F5FBF"/>
                </a:solidFill>
                <a:latin typeface="Consolas"/>
                <a:ea typeface="Consolas"/>
                <a:cs typeface="Consolas"/>
                <a:sym typeface="Consolas"/>
              </a:rPr>
              <a:t># Sends the request and catches the response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nsolas"/>
              <a:buNone/>
            </a:pPr>
            <a:r>
              <a:rPr lang="en-US" sz="1800">
                <a:latin typeface="Consolas"/>
                <a:ea typeface="Consolas"/>
                <a:cs typeface="Consolas"/>
                <a:sym typeface="Consolas"/>
              </a:rPr>
              <a:t>with urllib.request.urlopen(req) as res: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5FBF"/>
              </a:buClr>
              <a:buSzPct val="25000"/>
              <a:buFont typeface="Consolas"/>
              <a:buNone/>
            </a:pP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-US" sz="1800" b="0" i="0" u="none" strike="noStrike" cap="none">
                <a:solidFill>
                  <a:srgbClr val="3F5FBF"/>
                </a:solidFill>
                <a:latin typeface="Consolas"/>
                <a:ea typeface="Consolas"/>
                <a:cs typeface="Consolas"/>
                <a:sym typeface="Consolas"/>
              </a:rPr>
              <a:t># Extracts the response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nsolas"/>
              <a:buNone/>
            </a:pPr>
            <a:r>
              <a:rPr lang="en-US" sz="1800"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html </a:t>
            </a:r>
            <a:r>
              <a:rPr lang="en-US" sz="1800" b="1" i="0" u="none" strike="noStrike" cap="none">
                <a:solidFill>
                  <a:srgbClr val="7F0055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res.read()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" name="Shape 675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676" name="Shape 676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b="1">
                <a:solidFill>
                  <a:schemeClr val="dk2"/>
                </a:solidFill>
              </a:rPr>
              <a:t>urllib</a:t>
            </a: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b="1">
                <a:solidFill>
                  <a:schemeClr val="dk2"/>
                </a:solidFill>
              </a:rPr>
              <a:t>R</a:t>
            </a: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equest </a:t>
            </a:r>
            <a:r>
              <a:rPr lang="en-US" b="1">
                <a:solidFill>
                  <a:schemeClr val="dk2"/>
                </a:solidFill>
              </a:rPr>
              <a:t>P</a:t>
            </a: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arameters</a:t>
            </a:r>
          </a:p>
        </p:txBody>
      </p:sp>
      <p:sp>
        <p:nvSpPr>
          <p:cNvPr id="677" name="Shape 677"/>
          <p:cNvSpPr/>
          <p:nvPr/>
        </p:nvSpPr>
        <p:spPr>
          <a:xfrm>
            <a:off x="457199" y="1190675"/>
            <a:ext cx="7952400" cy="452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7F0055"/>
              </a:buClr>
              <a:buSzPct val="25000"/>
              <a:buFont typeface="Consolas"/>
              <a:buNone/>
            </a:pPr>
            <a:r>
              <a:rPr lang="en-US" sz="1800" b="1">
                <a:solidFill>
                  <a:srgbClr val="7F0055"/>
                </a:solidFill>
                <a:latin typeface="Consolas"/>
                <a:ea typeface="Consolas"/>
                <a:cs typeface="Consolas"/>
                <a:sym typeface="Consolas"/>
              </a:rPr>
              <a:t>import</a:t>
            </a: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urllib.request</a:t>
            </a:r>
          </a:p>
          <a:p>
            <a:pPr lvl="0" rtl="0">
              <a:spcBef>
                <a:spcPts val="0"/>
              </a:spcBef>
              <a:buClr>
                <a:srgbClr val="7F0055"/>
              </a:buClr>
              <a:buSzPct val="25000"/>
              <a:buFont typeface="Consolas"/>
              <a:buNone/>
            </a:pPr>
            <a:r>
              <a:rPr lang="en-US" sz="1800" b="1">
                <a:solidFill>
                  <a:srgbClr val="7F0055"/>
                </a:solidFill>
                <a:latin typeface="Consolas"/>
                <a:ea typeface="Consolas"/>
                <a:cs typeface="Consolas"/>
                <a:sym typeface="Consolas"/>
              </a:rPr>
              <a:t>import</a:t>
            </a: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urllib.parse</a:t>
            </a:r>
          </a:p>
          <a:p>
            <a:pPr lvl="0" rtl="0">
              <a:spcBef>
                <a:spcPts val="0"/>
              </a:spcBef>
              <a:buClr>
                <a:srgbClr val="7F0055"/>
              </a:buClr>
              <a:buFont typeface="Consolas"/>
              <a:buNone/>
            </a:pPr>
            <a:endParaRPr sz="18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Consolas"/>
              <a:buNone/>
            </a:pP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url </a:t>
            </a:r>
            <a:r>
              <a:rPr lang="en-US" sz="1800" b="1">
                <a:solidFill>
                  <a:srgbClr val="7F0055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800">
                <a:solidFill>
                  <a:srgbClr val="2A00FF"/>
                </a:solidFill>
                <a:latin typeface="Consolas"/>
                <a:ea typeface="Consolas"/>
                <a:cs typeface="Consolas"/>
                <a:sym typeface="Consolas"/>
              </a:rPr>
              <a:t>'</a:t>
            </a:r>
            <a:r>
              <a:rPr lang="en-US" sz="1800" u="sng">
                <a:solidFill>
                  <a:schemeClr val="hlink"/>
                </a:solidFill>
                <a:latin typeface="Consolas"/>
                <a:ea typeface="Consolas"/>
                <a:cs typeface="Consolas"/>
                <a:sym typeface="Consolas"/>
                <a:hlinkClick r:id="rId4"/>
              </a:rPr>
              <a:t>http://www</a:t>
            </a:r>
            <a:r>
              <a:rPr lang="en-US" sz="1800" u="sng">
                <a:solidFill>
                  <a:srgbClr val="2A00FF"/>
                </a:solidFill>
                <a:latin typeface="Consolas"/>
                <a:ea typeface="Consolas"/>
                <a:cs typeface="Consolas"/>
                <a:sym typeface="Consolas"/>
              </a:rPr>
              <a:t>.cs.odu.edu/</a:t>
            </a:r>
            <a:r>
              <a:rPr lang="en-US" sz="1800">
                <a:solidFill>
                  <a:srgbClr val="2A00FF"/>
                </a:solidFill>
                <a:latin typeface="Consolas"/>
                <a:ea typeface="Consolas"/>
                <a:cs typeface="Consolas"/>
                <a:sym typeface="Consolas"/>
              </a:rPr>
              <a:t>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nsolas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query_args </a:t>
            </a:r>
            <a:r>
              <a:rPr lang="en-US" sz="1800" b="1" i="0" u="none" strike="noStrike" cap="none">
                <a:solidFill>
                  <a:srgbClr val="7F0055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{</a:t>
            </a:r>
            <a:r>
              <a:rPr lang="en-US" sz="1800" b="0" i="0" u="none" strike="noStrike" cap="none">
                <a:solidFill>
                  <a:srgbClr val="2A00FF"/>
                </a:solidFill>
                <a:latin typeface="Consolas"/>
                <a:ea typeface="Consolas"/>
                <a:cs typeface="Consolas"/>
                <a:sym typeface="Consolas"/>
              </a:rPr>
              <a:t>'q'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: </a:t>
            </a:r>
            <a:r>
              <a:rPr lang="en-US" sz="1800" b="0" i="0" u="none" strike="noStrike" cap="none">
                <a:solidFill>
                  <a:srgbClr val="2A00FF"/>
                </a:solidFill>
                <a:latin typeface="Consolas"/>
                <a:ea typeface="Consolas"/>
                <a:cs typeface="Consolas"/>
                <a:sym typeface="Consolas"/>
              </a:rPr>
              <a:t>'query string'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US" sz="1800" b="0" i="0" u="none" strike="noStrike" cap="none">
                <a:solidFill>
                  <a:srgbClr val="2A00FF"/>
                </a:solidFill>
                <a:latin typeface="Consolas"/>
                <a:ea typeface="Consolas"/>
                <a:cs typeface="Consolas"/>
                <a:sym typeface="Consolas"/>
              </a:rPr>
              <a:t>'foo'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:</a:t>
            </a:r>
            <a:r>
              <a:rPr lang="en-US" sz="1800" b="0" i="0" u="none" strike="noStrike" cap="none">
                <a:solidFill>
                  <a:srgbClr val="2A00FF"/>
                </a:solidFill>
                <a:latin typeface="Consolas"/>
                <a:ea typeface="Consolas"/>
                <a:cs typeface="Consolas"/>
                <a:sym typeface="Consolas"/>
              </a:rPr>
              <a:t>'bar'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nsolas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 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nsolas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data </a:t>
            </a:r>
            <a:r>
              <a:rPr lang="en-US" sz="1800" b="1" i="0" u="none" strike="noStrike" cap="none">
                <a:solidFill>
                  <a:srgbClr val="7F0055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800">
                <a:latin typeface="Consolas"/>
                <a:ea typeface="Consolas"/>
                <a:cs typeface="Consolas"/>
                <a:sym typeface="Consolas"/>
              </a:rPr>
              <a:t>urllib.parse.urlencode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(query_args).encode('ascii')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onsolas"/>
              <a:buNone/>
            </a:pPr>
            <a:endParaRPr sz="1800">
              <a:latin typeface="Consolas"/>
              <a:ea typeface="Consolas"/>
              <a:cs typeface="Consolas"/>
              <a:sym typeface="Consola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nsolas"/>
              <a:buNone/>
            </a:pPr>
            <a:r>
              <a:rPr lang="en-US" sz="1800">
                <a:latin typeface="Consolas"/>
                <a:ea typeface="Consolas"/>
                <a:cs typeface="Consolas"/>
                <a:sym typeface="Consolas"/>
              </a:rPr>
              <a:t>req = urllib.request.Request(url, data)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onsolas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Consolas"/>
              <a:buNone/>
            </a:pP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with urllib.request.urlopen(req) as res:</a:t>
            </a:r>
          </a:p>
          <a:p>
            <a:pPr lvl="0" rtl="0">
              <a:spcBef>
                <a:spcPts val="0"/>
              </a:spcBef>
              <a:buClr>
                <a:srgbClr val="3F5FBF"/>
              </a:buClr>
              <a:buSzPct val="25000"/>
              <a:buFont typeface="Consolas"/>
              <a:buNone/>
            </a:pP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-US" sz="1800">
                <a:solidFill>
                  <a:srgbClr val="3F5FBF"/>
                </a:solidFill>
                <a:latin typeface="Consolas"/>
                <a:ea typeface="Consolas"/>
                <a:cs typeface="Consolas"/>
                <a:sym typeface="Consolas"/>
              </a:rPr>
              <a:t># Extracts the response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Consolas"/>
              <a:buNone/>
            </a:pP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html </a:t>
            </a:r>
            <a:r>
              <a:rPr lang="en-US" sz="1800" b="1">
                <a:solidFill>
                  <a:srgbClr val="7F0055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res.read()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2" name="Shape 682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Shape 683"/>
          <p:cNvSpPr txBox="1">
            <a:spLocks noGrp="1"/>
          </p:cNvSpPr>
          <p:nvPr>
            <p:ph type="ctrTitle"/>
          </p:nvPr>
        </p:nvSpPr>
        <p:spPr>
          <a:xfrm>
            <a:off x="457200" y="1219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3959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What </a:t>
            </a:r>
            <a:r>
              <a:rPr lang="en-US" sz="3959" b="1">
                <a:solidFill>
                  <a:schemeClr val="dk2"/>
                </a:solidFill>
              </a:rPr>
              <a:t>H</a:t>
            </a:r>
            <a:r>
              <a:rPr lang="en-US" sz="3959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appens </a:t>
            </a:r>
            <a:r>
              <a:rPr lang="en-US" sz="3959" b="1">
                <a:solidFill>
                  <a:schemeClr val="dk2"/>
                </a:solidFill>
              </a:rPr>
              <a:t>W</a:t>
            </a:r>
            <a:r>
              <a:rPr lang="en-US" sz="3959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hen the </a:t>
            </a:r>
            <a:r>
              <a:rPr lang="en-US" sz="3959" b="1">
                <a:solidFill>
                  <a:schemeClr val="dk2"/>
                </a:solidFill>
              </a:rPr>
              <a:t>S</a:t>
            </a:r>
            <a:r>
              <a:rPr lang="en-US" sz="3959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erver </a:t>
            </a:r>
            <a:r>
              <a:rPr lang="en-US" sz="3959" b="1">
                <a:solidFill>
                  <a:schemeClr val="dk2"/>
                </a:solidFill>
              </a:rPr>
              <a:t>T</a:t>
            </a:r>
            <a:r>
              <a:rPr lang="en-US" sz="3959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ells, </a:t>
            </a:r>
            <a:r>
              <a:rPr lang="en-US" sz="3959" b="1">
                <a:solidFill>
                  <a:schemeClr val="dk2"/>
                </a:solidFill>
              </a:rPr>
              <a:t>“Y</a:t>
            </a:r>
            <a:r>
              <a:rPr lang="en-US" sz="3959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ou </a:t>
            </a:r>
            <a:r>
              <a:rPr lang="en-US" sz="3959" b="1">
                <a:solidFill>
                  <a:schemeClr val="dk2"/>
                </a:solidFill>
              </a:rPr>
              <a:t>C</a:t>
            </a:r>
            <a:r>
              <a:rPr lang="en-US" sz="3959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an</a:t>
            </a:r>
            <a:r>
              <a:rPr lang="en-US" sz="3959" b="1">
                <a:solidFill>
                  <a:schemeClr val="dk2"/>
                </a:solidFill>
              </a:rPr>
              <a:t>'</a:t>
            </a:r>
            <a:r>
              <a:rPr lang="en-US" sz="3959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 </a:t>
            </a:r>
            <a:r>
              <a:rPr lang="en-US" sz="3959" b="1">
                <a:solidFill>
                  <a:schemeClr val="dk2"/>
                </a:solidFill>
              </a:rPr>
              <a:t>G</a:t>
            </a:r>
            <a:r>
              <a:rPr lang="en-US" sz="3959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et </a:t>
            </a:r>
            <a:r>
              <a:rPr lang="en-US" sz="3959" b="1">
                <a:solidFill>
                  <a:schemeClr val="dk2"/>
                </a:solidFill>
              </a:rPr>
              <a:t>T</a:t>
            </a:r>
            <a:r>
              <a:rPr lang="en-US" sz="3959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his </a:t>
            </a:r>
            <a:r>
              <a:rPr lang="en-US" sz="3959" b="1">
                <a:solidFill>
                  <a:schemeClr val="dk2"/>
                </a:solidFill>
              </a:rPr>
              <a:t>P</a:t>
            </a:r>
            <a:r>
              <a:rPr lang="en-US" sz="3959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age!</a:t>
            </a:r>
            <a:r>
              <a:rPr lang="en-US" sz="3959" b="1">
                <a:solidFill>
                  <a:schemeClr val="dk2"/>
                </a:solidFill>
              </a:rPr>
              <a:t>”</a:t>
            </a:r>
          </a:p>
        </p:txBody>
      </p:sp>
      <p:pic>
        <p:nvPicPr>
          <p:cNvPr id="684" name="Shape 684" descr="http://ethanrussell.com/americanstory/wp-content/uploads/2011/11/hammer2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00200" y="2971800"/>
            <a:ext cx="6286499" cy="2514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" name="Shape 689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Shape 690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b="1">
                <a:solidFill>
                  <a:schemeClr val="dk2"/>
                </a:solidFill>
              </a:rPr>
              <a:t>url</a:t>
            </a: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lib </a:t>
            </a:r>
            <a:r>
              <a:rPr lang="en-US" b="1">
                <a:solidFill>
                  <a:schemeClr val="dk2"/>
                </a:solidFill>
              </a:rPr>
              <a:t>R</a:t>
            </a: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equest </a:t>
            </a:r>
            <a:r>
              <a:rPr lang="en-US" b="1">
                <a:solidFill>
                  <a:schemeClr val="dk2"/>
                </a:solidFill>
              </a:rPr>
              <a:t>H</a:t>
            </a: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eaders</a:t>
            </a:r>
          </a:p>
        </p:txBody>
      </p:sp>
      <p:sp>
        <p:nvSpPr>
          <p:cNvPr id="691" name="Shape 691"/>
          <p:cNvSpPr/>
          <p:nvPr/>
        </p:nvSpPr>
        <p:spPr>
          <a:xfrm>
            <a:off x="457199" y="1190675"/>
            <a:ext cx="7952400" cy="452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7F0055"/>
              </a:buClr>
              <a:buSzPct val="25000"/>
              <a:buFont typeface="Consolas"/>
              <a:buNone/>
            </a:pPr>
            <a:r>
              <a:rPr lang="en-US" sz="1800" b="1">
                <a:solidFill>
                  <a:srgbClr val="7F0055"/>
                </a:solidFill>
                <a:latin typeface="Consolas"/>
                <a:ea typeface="Consolas"/>
                <a:cs typeface="Consolas"/>
                <a:sym typeface="Consolas"/>
              </a:rPr>
              <a:t>import</a:t>
            </a: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urllib.request</a:t>
            </a:r>
          </a:p>
          <a:p>
            <a:pPr lvl="0" rtl="0">
              <a:spcBef>
                <a:spcPts val="0"/>
              </a:spcBef>
              <a:buClr>
                <a:srgbClr val="7F0055"/>
              </a:buClr>
              <a:buSzPct val="25000"/>
              <a:buFont typeface="Consolas"/>
              <a:buNone/>
            </a:pPr>
            <a:r>
              <a:rPr lang="en-US" sz="1800" b="1">
                <a:solidFill>
                  <a:srgbClr val="7F0055"/>
                </a:solidFill>
                <a:latin typeface="Consolas"/>
                <a:ea typeface="Consolas"/>
                <a:cs typeface="Consolas"/>
                <a:sym typeface="Consolas"/>
              </a:rPr>
              <a:t>import</a:t>
            </a: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urllib.parse</a:t>
            </a:r>
          </a:p>
          <a:p>
            <a:pPr lvl="0" rtl="0">
              <a:spcBef>
                <a:spcPts val="0"/>
              </a:spcBef>
              <a:buClr>
                <a:srgbClr val="7F0055"/>
              </a:buClr>
              <a:buFont typeface="Consolas"/>
              <a:buNone/>
            </a:pPr>
            <a:endParaRPr sz="18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Consolas"/>
              <a:buNone/>
            </a:pP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url </a:t>
            </a:r>
            <a:r>
              <a:rPr lang="en-US" sz="1800" b="1">
                <a:solidFill>
                  <a:srgbClr val="7F0055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800">
                <a:solidFill>
                  <a:srgbClr val="2A00FF"/>
                </a:solidFill>
                <a:latin typeface="Consolas"/>
                <a:ea typeface="Consolas"/>
                <a:cs typeface="Consolas"/>
                <a:sym typeface="Consolas"/>
              </a:rPr>
              <a:t>'</a:t>
            </a:r>
            <a:r>
              <a:rPr lang="en-US" sz="1800" u="sng">
                <a:solidFill>
                  <a:schemeClr val="hlink"/>
                </a:solidFill>
                <a:latin typeface="Consolas"/>
                <a:ea typeface="Consolas"/>
                <a:cs typeface="Consolas"/>
                <a:sym typeface="Consolas"/>
                <a:hlinkClick r:id="rId4"/>
              </a:rPr>
              <a:t>http://www</a:t>
            </a:r>
            <a:r>
              <a:rPr lang="en-US" sz="1800" u="sng">
                <a:solidFill>
                  <a:srgbClr val="2A00FF"/>
                </a:solidFill>
                <a:latin typeface="Consolas"/>
                <a:ea typeface="Consolas"/>
                <a:cs typeface="Consolas"/>
                <a:sym typeface="Consolas"/>
              </a:rPr>
              <a:t>.cs.odu.edu/</a:t>
            </a:r>
            <a:r>
              <a:rPr lang="en-US" sz="1800">
                <a:solidFill>
                  <a:srgbClr val="2A00FF"/>
                </a:solidFill>
                <a:latin typeface="Consolas"/>
                <a:ea typeface="Consolas"/>
                <a:cs typeface="Consolas"/>
                <a:sym typeface="Consolas"/>
              </a:rPr>
              <a:t>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nsolas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query_args </a:t>
            </a:r>
            <a:r>
              <a:rPr lang="en-US" sz="1800" b="1" i="0" u="none" strike="noStrike" cap="none">
                <a:solidFill>
                  <a:srgbClr val="7F0055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{</a:t>
            </a:r>
            <a:r>
              <a:rPr lang="en-US" sz="1800" b="0" i="0" u="none" strike="noStrike" cap="none">
                <a:solidFill>
                  <a:srgbClr val="2A00FF"/>
                </a:solidFill>
                <a:latin typeface="Consolas"/>
                <a:ea typeface="Consolas"/>
                <a:cs typeface="Consolas"/>
                <a:sym typeface="Consolas"/>
              </a:rPr>
              <a:t>'q'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: </a:t>
            </a:r>
            <a:r>
              <a:rPr lang="en-US" sz="1800" b="0" i="0" u="none" strike="noStrike" cap="none">
                <a:solidFill>
                  <a:srgbClr val="2A00FF"/>
                </a:solidFill>
                <a:latin typeface="Consolas"/>
                <a:ea typeface="Consolas"/>
                <a:cs typeface="Consolas"/>
                <a:sym typeface="Consolas"/>
              </a:rPr>
              <a:t>'query string'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US" sz="1800" b="0" i="0" u="none" strike="noStrike" cap="none">
                <a:solidFill>
                  <a:srgbClr val="2A00FF"/>
                </a:solidFill>
                <a:latin typeface="Consolas"/>
                <a:ea typeface="Consolas"/>
                <a:cs typeface="Consolas"/>
                <a:sym typeface="Consolas"/>
              </a:rPr>
              <a:t>'foo'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:</a:t>
            </a:r>
            <a:r>
              <a:rPr lang="en-US" sz="1800" b="0" i="0" u="none" strike="noStrike" cap="none">
                <a:solidFill>
                  <a:srgbClr val="2A00FF"/>
                </a:solidFill>
                <a:latin typeface="Consolas"/>
                <a:ea typeface="Consolas"/>
                <a:cs typeface="Consolas"/>
                <a:sym typeface="Consolas"/>
              </a:rPr>
              <a:t>'bar'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nsolas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 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Consolas"/>
              <a:buNone/>
            </a:pPr>
            <a:r>
              <a:rPr lang="en-US" sz="1800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headers</a:t>
            </a: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= {'User-Agent': </a:t>
            </a:r>
            <a:r>
              <a:rPr lang="en-US" sz="1800">
                <a:solidFill>
                  <a:srgbClr val="2A00FF"/>
                </a:solidFill>
                <a:latin typeface="Consolas"/>
                <a:ea typeface="Consolas"/>
                <a:cs typeface="Consolas"/>
                <a:sym typeface="Consolas"/>
              </a:rPr>
              <a:t>'Mozilla 5.10'</a:t>
            </a: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Consolas"/>
              <a:buNone/>
            </a:pPr>
            <a:endParaRPr sz="18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nsolas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data </a:t>
            </a:r>
            <a:r>
              <a:rPr lang="en-US" sz="1800" b="1" i="0" u="none" strike="noStrike" cap="none">
                <a:solidFill>
                  <a:srgbClr val="7F0055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800">
                <a:latin typeface="Consolas"/>
                <a:ea typeface="Consolas"/>
                <a:cs typeface="Consolas"/>
                <a:sym typeface="Consolas"/>
              </a:rPr>
              <a:t>urllib.parse.urlencode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(query_args).encode('ascii')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onsolas"/>
              <a:buNone/>
            </a:pPr>
            <a:endParaRPr sz="1800">
              <a:latin typeface="Consolas"/>
              <a:ea typeface="Consolas"/>
              <a:cs typeface="Consolas"/>
              <a:sym typeface="Consola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nsolas"/>
              <a:buNone/>
            </a:pPr>
            <a:r>
              <a:rPr lang="en-US" sz="1800">
                <a:latin typeface="Consolas"/>
                <a:ea typeface="Consolas"/>
                <a:cs typeface="Consolas"/>
                <a:sym typeface="Consolas"/>
              </a:rPr>
              <a:t>req = urllib.request.Request(url, data, </a:t>
            </a:r>
            <a:r>
              <a:rPr lang="en-US" sz="1800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headers</a:t>
            </a:r>
            <a:r>
              <a:rPr lang="en-US" sz="1800">
                <a:latin typeface="Consolas"/>
                <a:ea typeface="Consolas"/>
                <a:cs typeface="Consolas"/>
                <a:sym typeface="Consolas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onsolas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Consolas"/>
              <a:buNone/>
            </a:pP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with urllib.request.urlopen(req) as res:</a:t>
            </a:r>
          </a:p>
          <a:p>
            <a:pPr lvl="0" rtl="0">
              <a:spcBef>
                <a:spcPts val="0"/>
              </a:spcBef>
              <a:buClr>
                <a:srgbClr val="3F5FBF"/>
              </a:buClr>
              <a:buSzPct val="25000"/>
              <a:buFont typeface="Consolas"/>
              <a:buNone/>
            </a:pP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-US" sz="1800">
                <a:solidFill>
                  <a:srgbClr val="3F5FBF"/>
                </a:solidFill>
                <a:latin typeface="Consolas"/>
                <a:ea typeface="Consolas"/>
                <a:cs typeface="Consolas"/>
                <a:sym typeface="Consolas"/>
              </a:rPr>
              <a:t># Extracts the response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Consolas"/>
              <a:buNone/>
            </a:pP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html </a:t>
            </a:r>
            <a:r>
              <a:rPr lang="en-US" sz="1800" b="1">
                <a:solidFill>
                  <a:srgbClr val="7F0055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res.read()</a:t>
            </a:r>
          </a:p>
        </p:txBody>
      </p:sp>
      <p:sp>
        <p:nvSpPr>
          <p:cNvPr id="692" name="Shape 692"/>
          <p:cNvSpPr txBox="1"/>
          <p:nvPr/>
        </p:nvSpPr>
        <p:spPr>
          <a:xfrm>
            <a:off x="329825" y="5882050"/>
            <a:ext cx="7746000" cy="462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2400">
                <a:solidFill>
                  <a:srgbClr val="FF0000"/>
                </a:solidFill>
              </a:rPr>
              <a:t># Try a nicer third-party HTTP library named ‘requests’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" name="Shape 697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Shape 698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Beautiful Soup: HTML/XML Parser</a:t>
            </a:r>
          </a:p>
        </p:txBody>
      </p:sp>
      <p:sp>
        <p:nvSpPr>
          <p:cNvPr id="699" name="Shape 699"/>
          <p:cNvSpPr/>
          <p:nvPr/>
        </p:nvSpPr>
        <p:spPr>
          <a:xfrm>
            <a:off x="457200" y="2609150"/>
            <a:ext cx="8280300" cy="2730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0055"/>
              </a:buClr>
              <a:buSzPct val="25000"/>
              <a:buFont typeface="Consolas"/>
              <a:buNone/>
            </a:pPr>
            <a:r>
              <a:rPr lang="en-US" sz="1800" b="1" i="0" u="none" strike="noStrike" cap="none">
                <a:solidFill>
                  <a:srgbClr val="7F0055"/>
                </a:solidFill>
                <a:latin typeface="Consolas"/>
                <a:ea typeface="Consolas"/>
                <a:cs typeface="Consolas"/>
                <a:sym typeface="Consolas"/>
              </a:rPr>
              <a:t>from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bs4 </a:t>
            </a:r>
            <a:r>
              <a:rPr lang="en-US" sz="1800" b="1" i="0" u="none" strike="noStrike" cap="none">
                <a:solidFill>
                  <a:srgbClr val="7F0055"/>
                </a:solidFill>
                <a:latin typeface="Consolas"/>
                <a:ea typeface="Consolas"/>
                <a:cs typeface="Consolas"/>
                <a:sym typeface="Consolas"/>
              </a:rPr>
              <a:t>import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BeautifulSoup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0055"/>
              </a:buClr>
              <a:buSzPct val="25000"/>
              <a:buFont typeface="Consolas"/>
              <a:buNone/>
            </a:pPr>
            <a:r>
              <a:rPr lang="en-US" sz="1800" b="1" i="0" u="none" strike="noStrike" cap="none">
                <a:solidFill>
                  <a:srgbClr val="7F0055"/>
                </a:solidFill>
                <a:latin typeface="Consolas"/>
                <a:ea typeface="Consolas"/>
                <a:cs typeface="Consolas"/>
                <a:sym typeface="Consolas"/>
              </a:rPr>
              <a:t>import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urllib.request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onsolas"/>
              <a:buNone/>
            </a:pPr>
            <a:endParaRPr sz="1800">
              <a:latin typeface="Consolas"/>
              <a:ea typeface="Consolas"/>
              <a:cs typeface="Consolas"/>
              <a:sym typeface="Consolas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Consolas"/>
              <a:buNone/>
            </a:pP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with urllib.request.urlopen(</a:t>
            </a:r>
            <a:r>
              <a:rPr lang="en-US" sz="1800">
                <a:solidFill>
                  <a:srgbClr val="2A00FF"/>
                </a:solidFill>
                <a:latin typeface="Consolas"/>
                <a:ea typeface="Consolas"/>
                <a:cs typeface="Consolas"/>
                <a:sym typeface="Consolas"/>
              </a:rPr>
              <a:t>'</a:t>
            </a:r>
            <a:r>
              <a:rPr lang="en-US" sz="1800" u="sng">
                <a:solidFill>
                  <a:schemeClr val="hlink"/>
                </a:solidFill>
                <a:latin typeface="Consolas"/>
                <a:ea typeface="Consolas"/>
                <a:cs typeface="Consolas"/>
                <a:sym typeface="Consolas"/>
                <a:hlinkClick r:id="rId4"/>
              </a:rPr>
              <a:t>http://www.reddit.com</a:t>
            </a:r>
            <a:r>
              <a:rPr lang="en-US" sz="1800">
                <a:solidFill>
                  <a:srgbClr val="2A00FF"/>
                </a:solidFill>
                <a:latin typeface="Consolas"/>
                <a:ea typeface="Consolas"/>
                <a:cs typeface="Consolas"/>
                <a:sym typeface="Consolas"/>
              </a:rPr>
              <a:t>'</a:t>
            </a: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) as res: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Consolas"/>
              <a:buNone/>
            </a:pP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redditHtml </a:t>
            </a:r>
            <a:r>
              <a:rPr lang="en-US" sz="1800" b="1">
                <a:solidFill>
                  <a:srgbClr val="7F0055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res.read()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Consolas"/>
              <a:buNone/>
            </a:pP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soup </a:t>
            </a:r>
            <a:r>
              <a:rPr lang="en-US" sz="1800" b="1">
                <a:solidFill>
                  <a:srgbClr val="7F0055"/>
                </a:solidFill>
                <a:latin typeface="Consolas"/>
                <a:ea typeface="Consolas"/>
                <a:cs typeface="Consolas"/>
                <a:sym typeface="Consolas"/>
              </a:rPr>
              <a:t>=</a:t>
            </a: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BeautifulSoup(redditHtml)</a:t>
            </a:r>
          </a:p>
          <a:p>
            <a:pPr lvl="0" rtl="0">
              <a:spcBef>
                <a:spcPts val="0"/>
              </a:spcBef>
              <a:buClr>
                <a:srgbClr val="7F0055"/>
              </a:buClr>
              <a:buSzPct val="25000"/>
              <a:buFont typeface="Consolas"/>
              <a:buNone/>
            </a:pPr>
            <a:r>
              <a:rPr lang="en-US" sz="1800" b="1">
                <a:solidFill>
                  <a:srgbClr val="7F0055"/>
                </a:solidFill>
                <a:latin typeface="Consolas"/>
                <a:ea typeface="Consolas"/>
                <a:cs typeface="Consolas"/>
                <a:sym typeface="Consolas"/>
              </a:rPr>
              <a:t>    for</a:t>
            </a: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links </a:t>
            </a:r>
            <a:r>
              <a:rPr lang="en-US" sz="1800" b="1">
                <a:solidFill>
                  <a:srgbClr val="7F0055"/>
                </a:solidFill>
                <a:latin typeface="Consolas"/>
                <a:ea typeface="Consolas"/>
                <a:cs typeface="Consolas"/>
                <a:sym typeface="Consolas"/>
              </a:rPr>
              <a:t>in</a:t>
            </a: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soup.find_all(</a:t>
            </a:r>
            <a:r>
              <a:rPr lang="en-US" sz="1800">
                <a:solidFill>
                  <a:srgbClr val="2A00FF"/>
                </a:solidFill>
                <a:latin typeface="Consolas"/>
                <a:ea typeface="Consolas"/>
                <a:cs typeface="Consolas"/>
                <a:sym typeface="Consolas"/>
              </a:rPr>
              <a:t>'a'</a:t>
            </a: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):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Consolas"/>
              <a:buNone/>
            </a:pP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        </a:t>
            </a:r>
            <a:r>
              <a:rPr lang="en-US" sz="1800">
                <a:solidFill>
                  <a:srgbClr val="FF1493"/>
                </a:solidFill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(links.get(</a:t>
            </a:r>
            <a:r>
              <a:rPr lang="en-US" sz="1800">
                <a:solidFill>
                  <a:srgbClr val="2A00FF"/>
                </a:solidFill>
                <a:latin typeface="Consolas"/>
                <a:ea typeface="Consolas"/>
                <a:cs typeface="Consolas"/>
                <a:sym typeface="Consolas"/>
              </a:rPr>
              <a:t>'href'</a:t>
            </a:r>
            <a:r>
              <a:rPr lang="en-US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))</a:t>
            </a:r>
          </a:p>
        </p:txBody>
      </p:sp>
      <p:sp>
        <p:nvSpPr>
          <p:cNvPr id="700" name="Shape 700"/>
          <p:cNvSpPr txBox="1"/>
          <p:nvPr/>
        </p:nvSpPr>
        <p:spPr>
          <a:xfrm>
            <a:off x="416575" y="1596850"/>
            <a:ext cx="8223300" cy="94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1800">
                <a:solidFill>
                  <a:srgbClr val="FF0000"/>
                </a:solidFill>
              </a:rPr>
              <a:t># Installation is needed before you could use any third-party library</a:t>
            </a:r>
          </a:p>
          <a:p>
            <a:pPr lvl="0">
              <a:spcBef>
                <a:spcPts val="0"/>
              </a:spcBef>
              <a:buNone/>
            </a:pPr>
            <a:r>
              <a:rPr lang="en-US" sz="1800"/>
              <a:t>$ pip install beautifulsoup4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5" name="Shape 705"/>
          <p:cNvPicPr preferRelativeResize="0"/>
          <p:nvPr/>
        </p:nvPicPr>
        <p:blipFill rotWithShape="1">
          <a:blip r:embed="rId3">
            <a:alphaModFix/>
          </a:blip>
          <a:srcRect r="9485"/>
          <a:stretch/>
        </p:blipFill>
        <p:spPr>
          <a:xfrm>
            <a:off x="8042564" y="5715000"/>
            <a:ext cx="105750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Shape 706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b="1">
                <a:solidFill>
                  <a:schemeClr val="dk2"/>
                </a:solidFill>
              </a:rPr>
              <a:t>Jupyter Notebook</a:t>
            </a:r>
          </a:p>
        </p:txBody>
      </p:sp>
      <p:pic>
        <p:nvPicPr>
          <p:cNvPr id="707" name="Shape 7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9150" y="1219199"/>
            <a:ext cx="7560000" cy="4999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2" name="Shape 712"/>
          <p:cNvPicPr preferRelativeResize="0"/>
          <p:nvPr/>
        </p:nvPicPr>
        <p:blipFill rotWithShape="1">
          <a:blip r:embed="rId3">
            <a:alphaModFix/>
          </a:blip>
          <a:srcRect r="9487"/>
          <a:stretch/>
        </p:blipFill>
        <p:spPr>
          <a:xfrm>
            <a:off x="8042564" y="5715000"/>
            <a:ext cx="1057451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3" name="Shape 713"/>
          <p:cNvSpPr txBox="1">
            <a:spLocks noGrp="1"/>
          </p:cNvSpPr>
          <p:nvPr>
            <p:ph type="ctrTitle"/>
          </p:nvPr>
        </p:nvSpPr>
        <p:spPr>
          <a:xfrm>
            <a:off x="457200" y="76200"/>
            <a:ext cx="8280344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References</a:t>
            </a:r>
          </a:p>
        </p:txBody>
      </p:sp>
      <p:sp>
        <p:nvSpPr>
          <p:cNvPr id="714" name="Shape 714"/>
          <p:cNvSpPr txBox="1"/>
          <p:nvPr/>
        </p:nvSpPr>
        <p:spPr>
          <a:xfrm>
            <a:off x="685800" y="1447800"/>
            <a:ext cx="7772400" cy="409342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000" u="sng">
                <a:solidFill>
                  <a:schemeClr val="hlink"/>
                </a:solidFill>
                <a:hlinkClick r:id="rId4"/>
              </a:rPr>
              <a:t>http://introtopython.org/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0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http://www.cs.cornell.edu/courses/cs1110/2012fa/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0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http://ocw.mit.edu/courses/electrical-engineering-and-computer-science/6-189-a-gentle-introduction-to-programming-using-python-january-iap-2011/lectures/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0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http://courses.cms.caltech.edu/cs11/material/python/index.html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0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8"/>
              </a:rPr>
              <a:t>http://www.cs.cornell.edu/courses/cs2043/2012sp/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0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9"/>
              </a:rPr>
              <a:t>http://www-cs-faculty.stanford.edu/~nick/python-in-one-easy-lesson/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0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0"/>
              </a:rPr>
              <a:t>http://www.pythonforbeginners.com/python-on-the-web/how-to-use-urllib2-in-python/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0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1"/>
              </a:rPr>
              <a:t>http://www.pythonforbeginners.com/python-on-the-web/beautifulsoup-4-python/</a:t>
            </a:r>
          </a:p>
          <a:p>
            <a:pPr marL="342900" lvl="0" indent="-342900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Python in a Nutshell, 2nd Edition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By Alex Martelli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3745</Words>
  <Application>Microsoft Macintosh PowerPoint</Application>
  <PresentationFormat>On-screen Show (4:3)</PresentationFormat>
  <Paragraphs>699</Paragraphs>
  <Slides>83</Slides>
  <Notes>83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83</vt:i4>
      </vt:variant>
    </vt:vector>
  </HeadingPairs>
  <TitlesOfParts>
    <vt:vector size="85" baseType="lpstr">
      <vt:lpstr>Questrial</vt:lpstr>
      <vt:lpstr>Office Theme</vt:lpstr>
      <vt:lpstr>Web Science</vt:lpstr>
      <vt:lpstr>Original Lectures</vt:lpstr>
      <vt:lpstr>Lecture Outline</vt:lpstr>
      <vt:lpstr>Python</vt:lpstr>
      <vt:lpstr>Python</vt:lpstr>
      <vt:lpstr>Why Python?</vt:lpstr>
      <vt:lpstr>Expression vs. Statement</vt:lpstr>
      <vt:lpstr>Similarity with C Syntax</vt:lpstr>
      <vt:lpstr>Starting &amp; Exiting Python REPL</vt:lpstr>
      <vt:lpstr>Our Hello World!</vt:lpstr>
      <vt:lpstr>Simple Data Types</vt:lpstr>
      <vt:lpstr>Simple Data Types: String</vt:lpstr>
      <vt:lpstr>Compound Data Types: List</vt:lpstr>
      <vt:lpstr>Compound Data Types: List</vt:lpstr>
      <vt:lpstr>Compound Data Types: List</vt:lpstr>
      <vt:lpstr>Compound Data Types: List</vt:lpstr>
      <vt:lpstr>Compound Data Types: Tuple</vt:lpstr>
      <vt:lpstr>Compound Data Types: Tuple vs. List</vt:lpstr>
      <vt:lpstr>Compound Data Types: Dictionary</vt:lpstr>
      <vt:lpstr>Compound Data Types: Dictionary</vt:lpstr>
      <vt:lpstr>Variables</vt:lpstr>
      <vt:lpstr>Input / Output</vt:lpstr>
      <vt:lpstr>Input / Output</vt:lpstr>
      <vt:lpstr>File: Read</vt:lpstr>
      <vt:lpstr>File: Write</vt:lpstr>
      <vt:lpstr>Control Flow</vt:lpstr>
      <vt:lpstr>Conditions</vt:lpstr>
      <vt:lpstr>Loops: while</vt:lpstr>
      <vt:lpstr>Loops: for</vt:lpstr>
      <vt:lpstr>Loops: Inside vs. Outside</vt:lpstr>
      <vt:lpstr>Loops: for in File Iterations</vt:lpstr>
      <vt:lpstr>Control Flow Keywords: pass</vt:lpstr>
      <vt:lpstr>Control Flow Keywords: break</vt:lpstr>
      <vt:lpstr>Control Flow Keywords: continue</vt:lpstr>
      <vt:lpstr>PowerPoint Presentation</vt:lpstr>
      <vt:lpstr>Functions</vt:lpstr>
      <vt:lpstr>Functions</vt:lpstr>
      <vt:lpstr>Functions</vt:lpstr>
      <vt:lpstr>Functions</vt:lpstr>
      <vt:lpstr>Functions</vt:lpstr>
      <vt:lpstr>Testing</vt:lpstr>
      <vt:lpstr>Testing</vt:lpstr>
      <vt:lpstr>Functions</vt:lpstr>
      <vt:lpstr>Functions</vt:lpstr>
      <vt:lpstr>Functions</vt:lpstr>
      <vt:lpstr>Functions</vt:lpstr>
      <vt:lpstr>Functions</vt:lpstr>
      <vt:lpstr>Class</vt:lpstr>
      <vt:lpstr>Writing Clean Code</vt:lpstr>
      <vt:lpstr>Writing Clean Code</vt:lpstr>
      <vt:lpstr>Writing Clean Code</vt:lpstr>
      <vt:lpstr>Writing Clean Code</vt:lpstr>
      <vt:lpstr>Writing Clean Code</vt:lpstr>
      <vt:lpstr>Creating Python Files</vt:lpstr>
      <vt:lpstr>Creating Python Files</vt:lpstr>
      <vt:lpstr>Building on the Shoulders of Giants!</vt:lpstr>
      <vt:lpstr>Modules</vt:lpstr>
      <vt:lpstr>Modules</vt:lpstr>
      <vt:lpstr>Modules</vt:lpstr>
      <vt:lpstr>Modules</vt:lpstr>
      <vt:lpstr>Your Programs are Your Butlers!</vt:lpstr>
      <vt:lpstr>Command-Line Arguments</vt:lpstr>
      <vt:lpstr>What Happens When Your Program Goes</vt:lpstr>
      <vt:lpstr>Bad Scenario</vt:lpstr>
      <vt:lpstr>Bad Scenario</vt:lpstr>
      <vt:lpstr>Bad Scenario</vt:lpstr>
      <vt:lpstr>Precautions: Exception Handling</vt:lpstr>
      <vt:lpstr>Precautions: Exception Handling</vt:lpstr>
      <vt:lpstr>Precautions: Exception Handling</vt:lpstr>
      <vt:lpstr>Generators</vt:lpstr>
      <vt:lpstr>Python Tips and Tricks</vt:lpstr>
      <vt:lpstr>Python Tips and Tricks</vt:lpstr>
      <vt:lpstr>Python Tips and Tricks</vt:lpstr>
      <vt:lpstr>Python Tips and Tricks</vt:lpstr>
      <vt:lpstr>Python Libraries: urllib</vt:lpstr>
      <vt:lpstr>urllib Response Headers</vt:lpstr>
      <vt:lpstr>urllib Requests</vt:lpstr>
      <vt:lpstr>urllib Request Parameters</vt:lpstr>
      <vt:lpstr>What Happens When the Server Tells, “You Can't Get This Page!”</vt:lpstr>
      <vt:lpstr>urllib Request Headers</vt:lpstr>
      <vt:lpstr>Beautiful Soup: HTML/XML Parser</vt:lpstr>
      <vt:lpstr>Jupyter Notebook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Science</dc:title>
  <cp:lastModifiedBy>Office 2004 Test Drive User</cp:lastModifiedBy>
  <cp:revision>1</cp:revision>
  <dcterms:modified xsi:type="dcterms:W3CDTF">2017-01-20T15:10:08Z</dcterms:modified>
</cp:coreProperties>
</file>