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emf" ContentType="image/x-emf"/>
  <Default Extension="tiff" ContentType="image/tiff"/>
  <Default Extension="rels" ContentType="application/vnd.openxmlformats-package.relationships+xml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slides/slide175.xml" ContentType="application/vnd.openxmlformats-officedocument.presentationml.slide+xml"/>
  <Override PartName="/ppt/slides/slide176.xml" ContentType="application/vnd.openxmlformats-officedocument.presentationml.slide+xml"/>
  <Override PartName="/ppt/slides/slide177.xml" ContentType="application/vnd.openxmlformats-officedocument.presentationml.slide+xml"/>
  <Override PartName="/ppt/slides/slide178.xml" ContentType="application/vnd.openxmlformats-officedocument.presentationml.slide+xml"/>
  <Override PartName="/ppt/slides/slide179.xml" ContentType="application/vnd.openxmlformats-officedocument.presentationml.slide+xml"/>
  <Override PartName="/ppt/slides/slide180.xml" ContentType="application/vnd.openxmlformats-officedocument.presentationml.slide+xml"/>
  <Override PartName="/ppt/slides/slide181.xml" ContentType="application/vnd.openxmlformats-officedocument.presentationml.slide+xml"/>
  <Override PartName="/ppt/slides/slide182.xml" ContentType="application/vnd.openxmlformats-officedocument.presentationml.slide+xml"/>
  <Override PartName="/ppt/slides/slide183.xml" ContentType="application/vnd.openxmlformats-officedocument.presentationml.slide+xml"/>
  <Override PartName="/ppt/slides/slide184.xml" ContentType="application/vnd.openxmlformats-officedocument.presentationml.slide+xml"/>
  <Override PartName="/ppt/slides/slide185.xml" ContentType="application/vnd.openxmlformats-officedocument.presentationml.slide+xml"/>
  <Override PartName="/ppt/slides/slide186.xml" ContentType="application/vnd.openxmlformats-officedocument.presentationml.slide+xml"/>
  <Override PartName="/ppt/slides/slide187.xml" ContentType="application/vnd.openxmlformats-officedocument.presentationml.slide+xml"/>
  <Override PartName="/ppt/slides/slide188.xml" ContentType="application/vnd.openxmlformats-officedocument.presentationml.slide+xml"/>
  <Override PartName="/ppt/slides/slide189.xml" ContentType="application/vnd.openxmlformats-officedocument.presentationml.slide+xml"/>
  <Override PartName="/ppt/slides/slide190.xml" ContentType="application/vnd.openxmlformats-officedocument.presentationml.slide+xml"/>
  <Override PartName="/ppt/slides/slide191.xml" ContentType="application/vnd.openxmlformats-officedocument.presentationml.slide+xml"/>
  <Override PartName="/ppt/slides/slide192.xml" ContentType="application/vnd.openxmlformats-officedocument.presentationml.slide+xml"/>
  <Override PartName="/ppt/slides/slide193.xml" ContentType="application/vnd.openxmlformats-officedocument.presentationml.slide+xml"/>
  <Override PartName="/ppt/slides/slide194.xml" ContentType="application/vnd.openxmlformats-officedocument.presentationml.slide+xml"/>
  <Override PartName="/ppt/slides/slide195.xml" ContentType="application/vnd.openxmlformats-officedocument.presentationml.slide+xml"/>
  <Override PartName="/ppt/slides/slide196.xml" ContentType="application/vnd.openxmlformats-officedocument.presentationml.slide+xml"/>
  <Override PartName="/ppt/slides/slide197.xml" ContentType="application/vnd.openxmlformats-officedocument.presentationml.slide+xml"/>
  <Override PartName="/ppt/slides/slide198.xml" ContentType="application/vnd.openxmlformats-officedocument.presentationml.slide+xml"/>
  <Override PartName="/ppt/slides/slide199.xml" ContentType="application/vnd.openxmlformats-officedocument.presentationml.slide+xml"/>
  <Override PartName="/ppt/slides/slide200.xml" ContentType="application/vnd.openxmlformats-officedocument.presentationml.slide+xml"/>
  <Override PartName="/ppt/slides/slide201.xml" ContentType="application/vnd.openxmlformats-officedocument.presentationml.slide+xml"/>
  <Override PartName="/ppt/slides/slide202.xml" ContentType="application/vnd.openxmlformats-officedocument.presentationml.slide+xml"/>
  <Override PartName="/ppt/slides/slide203.xml" ContentType="application/vnd.openxmlformats-officedocument.presentationml.slide+xml"/>
  <Override PartName="/ppt/slides/slide204.xml" ContentType="application/vnd.openxmlformats-officedocument.presentationml.slide+xml"/>
  <Override PartName="/ppt/slides/slide205.xml" ContentType="application/vnd.openxmlformats-officedocument.presentationml.slide+xml"/>
  <Override PartName="/ppt/slides/slide206.xml" ContentType="application/vnd.openxmlformats-officedocument.presentationml.slide+xml"/>
  <Override PartName="/ppt/slides/slide207.xml" ContentType="application/vnd.openxmlformats-officedocument.presentationml.slide+xml"/>
  <Override PartName="/ppt/slides/slide208.xml" ContentType="application/vnd.openxmlformats-officedocument.presentationml.slide+xml"/>
  <Override PartName="/ppt/slides/slide209.xml" ContentType="application/vnd.openxmlformats-officedocument.presentationml.slide+xml"/>
  <Override PartName="/ppt/slides/slide210.xml" ContentType="application/vnd.openxmlformats-officedocument.presentationml.slide+xml"/>
  <Override PartName="/ppt/slides/slide211.xml" ContentType="application/vnd.openxmlformats-officedocument.presentationml.slide+xml"/>
  <Override PartName="/ppt/slides/slide212.xml" ContentType="application/vnd.openxmlformats-officedocument.presentationml.slide+xml"/>
  <Override PartName="/ppt/slides/slide213.xml" ContentType="application/vnd.openxmlformats-officedocument.presentationml.slide+xml"/>
  <Override PartName="/ppt/slides/slide214.xml" ContentType="application/vnd.openxmlformats-officedocument.presentationml.slide+xml"/>
  <Override PartName="/ppt/slides/slide215.xml" ContentType="application/vnd.openxmlformats-officedocument.presentationml.slide+xml"/>
  <Override PartName="/ppt/slides/slide216.xml" ContentType="application/vnd.openxmlformats-officedocument.presentationml.slide+xml"/>
  <Override PartName="/ppt/slides/slide217.xml" ContentType="application/vnd.openxmlformats-officedocument.presentationml.slide+xml"/>
  <Override PartName="/ppt/slides/slide218.xml" ContentType="application/vnd.openxmlformats-officedocument.presentationml.slide+xml"/>
  <Override PartName="/ppt/slides/slide219.xml" ContentType="application/vnd.openxmlformats-officedocument.presentationml.slide+xml"/>
  <Override PartName="/ppt/slides/slide220.xml" ContentType="application/vnd.openxmlformats-officedocument.presentationml.slide+xml"/>
  <Override PartName="/ppt/slides/slide221.xml" ContentType="application/vnd.openxmlformats-officedocument.presentationml.slide+xml"/>
  <Override PartName="/ppt/slides/slide222.xml" ContentType="application/vnd.openxmlformats-officedocument.presentationml.slide+xml"/>
  <Override PartName="/ppt/slides/slide223.xml" ContentType="application/vnd.openxmlformats-officedocument.presentationml.slide+xml"/>
  <Override PartName="/ppt/slides/slide224.xml" ContentType="application/vnd.openxmlformats-officedocument.presentationml.slide+xml"/>
  <Override PartName="/ppt/slides/slide225.xml" ContentType="application/vnd.openxmlformats-officedocument.presentationml.slide+xml"/>
  <Override PartName="/ppt/slides/slide226.xml" ContentType="application/vnd.openxmlformats-officedocument.presentationml.slide+xml"/>
  <Override PartName="/ppt/slides/slide227.xml" ContentType="application/vnd.openxmlformats-officedocument.presentationml.slide+xml"/>
  <Override PartName="/ppt/slides/slide228.xml" ContentType="application/vnd.openxmlformats-officedocument.presentationml.slide+xml"/>
  <Override PartName="/ppt/slides/slide229.xml" ContentType="application/vnd.openxmlformats-officedocument.presentationml.slide+xml"/>
  <Override PartName="/ppt/slides/slide230.xml" ContentType="application/vnd.openxmlformats-officedocument.presentationml.slide+xml"/>
  <Override PartName="/ppt/slides/slide231.xml" ContentType="application/vnd.openxmlformats-officedocument.presentationml.slide+xml"/>
  <Override PartName="/ppt/slides/slide232.xml" ContentType="application/vnd.openxmlformats-officedocument.presentationml.slide+xml"/>
  <Override PartName="/ppt/slides/slide233.xml" ContentType="application/vnd.openxmlformats-officedocument.presentationml.slide+xml"/>
  <Override PartName="/ppt/slides/slide234.xml" ContentType="application/vnd.openxmlformats-officedocument.presentationml.slide+xml"/>
  <Override PartName="/ppt/slides/slide235.xml" ContentType="application/vnd.openxmlformats-officedocument.presentationml.slide+xml"/>
  <Override PartName="/ppt/slides/slide236.xml" ContentType="application/vnd.openxmlformats-officedocument.presentationml.slide+xml"/>
  <Override PartName="/ppt/slides/slide237.xml" ContentType="application/vnd.openxmlformats-officedocument.presentationml.slide+xml"/>
  <Override PartName="/ppt/slides/slide238.xml" ContentType="application/vnd.openxmlformats-officedocument.presentationml.slide+xml"/>
  <Override PartName="/ppt/slides/slide2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0.xml" ContentType="application/vnd.openxmlformats-officedocument.presentationml.notesSlide+xml"/>
  <Override PartName="/ppt/notesSlides/notesSlide111.xml" ContentType="application/vnd.openxmlformats-officedocument.presentationml.notesSlide+xml"/>
  <Override PartName="/ppt/notesSlides/notesSlide112.xml" ContentType="application/vnd.openxmlformats-officedocument.presentationml.notesSlide+xml"/>
  <Override PartName="/ppt/notesSlides/notesSlide113.xml" ContentType="application/vnd.openxmlformats-officedocument.presentationml.notesSlide+xml"/>
  <Override PartName="/ppt/notesSlides/notesSlide114.xml" ContentType="application/vnd.openxmlformats-officedocument.presentationml.notesSlide+xml"/>
  <Override PartName="/ppt/notesSlides/notesSlide115.xml" ContentType="application/vnd.openxmlformats-officedocument.presentationml.notesSlide+xml"/>
  <Override PartName="/ppt/notesSlides/notesSlide116.xml" ContentType="application/vnd.openxmlformats-officedocument.presentationml.notesSlide+xml"/>
  <Override PartName="/ppt/notesSlides/notesSlide117.xml" ContentType="application/vnd.openxmlformats-officedocument.presentationml.notesSlide+xml"/>
  <Override PartName="/ppt/notesSlides/notesSlide118.xml" ContentType="application/vnd.openxmlformats-officedocument.presentationml.notesSlide+xml"/>
  <Override PartName="/ppt/notesSlides/notesSlide119.xml" ContentType="application/vnd.openxmlformats-officedocument.presentationml.notesSlide+xml"/>
  <Override PartName="/ppt/notesSlides/notesSlide120.xml" ContentType="application/vnd.openxmlformats-officedocument.presentationml.notesSlide+xml"/>
  <Override PartName="/ppt/notesSlides/notesSlide121.xml" ContentType="application/vnd.openxmlformats-officedocument.presentationml.notesSlide+xml"/>
  <Override PartName="/ppt/notesSlides/notesSlide122.xml" ContentType="application/vnd.openxmlformats-officedocument.presentationml.notesSlide+xml"/>
  <Override PartName="/ppt/notesSlides/notesSlide123.xml" ContentType="application/vnd.openxmlformats-officedocument.presentationml.notesSlide+xml"/>
  <Override PartName="/ppt/notesSlides/notesSlide124.xml" ContentType="application/vnd.openxmlformats-officedocument.presentationml.notesSlide+xml"/>
  <Override PartName="/ppt/notesSlides/notesSlide125.xml" ContentType="application/vnd.openxmlformats-officedocument.presentationml.notesSlide+xml"/>
  <Override PartName="/ppt/notesSlides/notesSlide126.xml" ContentType="application/vnd.openxmlformats-officedocument.presentationml.notesSlide+xml"/>
  <Override PartName="/ppt/notesSlides/notesSlide127.xml" ContentType="application/vnd.openxmlformats-officedocument.presentationml.notesSlide+xml"/>
  <Override PartName="/ppt/notesSlides/notesSlide128.xml" ContentType="application/vnd.openxmlformats-officedocument.presentationml.notesSlide+xml"/>
  <Override PartName="/ppt/notesSlides/notesSlide129.xml" ContentType="application/vnd.openxmlformats-officedocument.presentationml.notesSlide+xml"/>
  <Override PartName="/ppt/notesSlides/notesSlide130.xml" ContentType="application/vnd.openxmlformats-officedocument.presentationml.notesSlide+xml"/>
  <Override PartName="/ppt/notesSlides/notesSlide131.xml" ContentType="application/vnd.openxmlformats-officedocument.presentationml.notesSlide+xml"/>
  <Override PartName="/ppt/notesSlides/notesSlide132.xml" ContentType="application/vnd.openxmlformats-officedocument.presentationml.notesSlide+xml"/>
  <Override PartName="/ppt/notesSlides/notesSlide133.xml" ContentType="application/vnd.openxmlformats-officedocument.presentationml.notesSlide+xml"/>
  <Override PartName="/ppt/notesSlides/notesSlide134.xml" ContentType="application/vnd.openxmlformats-officedocument.presentationml.notesSlide+xml"/>
  <Override PartName="/ppt/notesSlides/notesSlide135.xml" ContentType="application/vnd.openxmlformats-officedocument.presentationml.notesSlide+xml"/>
  <Override PartName="/ppt/notesSlides/notesSlide136.xml" ContentType="application/vnd.openxmlformats-officedocument.presentationml.notesSlide+xml"/>
  <Override PartName="/ppt/notesSlides/notesSlide137.xml" ContentType="application/vnd.openxmlformats-officedocument.presentationml.notesSlide+xml"/>
  <Override PartName="/ppt/notesSlides/notesSlide138.xml" ContentType="application/vnd.openxmlformats-officedocument.presentationml.notesSlide+xml"/>
  <Override PartName="/ppt/notesSlides/notesSlide139.xml" ContentType="application/vnd.openxmlformats-officedocument.presentationml.notesSlide+xml"/>
  <Override PartName="/ppt/notesSlides/notesSlide140.xml" ContentType="application/vnd.openxmlformats-officedocument.presentationml.notesSlide+xml"/>
  <Override PartName="/ppt/notesSlides/notesSlide141.xml" ContentType="application/vnd.openxmlformats-officedocument.presentationml.notesSlide+xml"/>
  <Override PartName="/ppt/notesSlides/notesSlide142.xml" ContentType="application/vnd.openxmlformats-officedocument.presentationml.notesSlide+xml"/>
  <Override PartName="/ppt/notesSlides/notesSlide143.xml" ContentType="application/vnd.openxmlformats-officedocument.presentationml.notesSlide+xml"/>
  <Override PartName="/ppt/notesSlides/notesSlide144.xml" ContentType="application/vnd.openxmlformats-officedocument.presentationml.notesSlide+xml"/>
  <Override PartName="/ppt/notesSlides/notesSlide145.xml" ContentType="application/vnd.openxmlformats-officedocument.presentationml.notesSlide+xml"/>
  <Override PartName="/ppt/notesSlides/notesSlide146.xml" ContentType="application/vnd.openxmlformats-officedocument.presentationml.notesSlide+xml"/>
  <Override PartName="/ppt/notesSlides/notesSlide147.xml" ContentType="application/vnd.openxmlformats-officedocument.presentationml.notesSlide+xml"/>
  <Override PartName="/ppt/notesSlides/notesSlide148.xml" ContentType="application/vnd.openxmlformats-officedocument.presentationml.notesSlide+xml"/>
  <Override PartName="/ppt/notesSlides/notesSlide149.xml" ContentType="application/vnd.openxmlformats-officedocument.presentationml.notesSlide+xml"/>
  <Override PartName="/ppt/notesSlides/notesSlide150.xml" ContentType="application/vnd.openxmlformats-officedocument.presentationml.notesSlide+xml"/>
  <Override PartName="/ppt/notesSlides/notesSlide15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41"/>
  </p:notesMasterIdLst>
  <p:sldIdLst>
    <p:sldId id="256" r:id="rId2"/>
    <p:sldId id="481" r:id="rId3"/>
    <p:sldId id="482" r:id="rId4"/>
    <p:sldId id="478" r:id="rId5"/>
    <p:sldId id="483" r:id="rId6"/>
    <p:sldId id="479" r:id="rId7"/>
    <p:sldId id="484" r:id="rId8"/>
    <p:sldId id="485" r:id="rId9"/>
    <p:sldId id="486" r:id="rId10"/>
    <p:sldId id="487" r:id="rId11"/>
    <p:sldId id="488" r:id="rId12"/>
    <p:sldId id="489" r:id="rId13"/>
    <p:sldId id="490" r:id="rId14"/>
    <p:sldId id="491" r:id="rId15"/>
    <p:sldId id="492" r:id="rId16"/>
    <p:sldId id="493" r:id="rId17"/>
    <p:sldId id="494" r:id="rId18"/>
    <p:sldId id="495" r:id="rId19"/>
    <p:sldId id="496" r:id="rId20"/>
    <p:sldId id="497" r:id="rId21"/>
    <p:sldId id="498" r:id="rId22"/>
    <p:sldId id="499" r:id="rId23"/>
    <p:sldId id="500" r:id="rId24"/>
    <p:sldId id="501" r:id="rId25"/>
    <p:sldId id="502" r:id="rId26"/>
    <p:sldId id="503" r:id="rId27"/>
    <p:sldId id="504" r:id="rId28"/>
    <p:sldId id="505" r:id="rId29"/>
    <p:sldId id="506" r:id="rId30"/>
    <p:sldId id="507" r:id="rId31"/>
    <p:sldId id="508" r:id="rId32"/>
    <p:sldId id="509" r:id="rId33"/>
    <p:sldId id="510" r:id="rId34"/>
    <p:sldId id="511" r:id="rId35"/>
    <p:sldId id="512" r:id="rId36"/>
    <p:sldId id="513" r:id="rId37"/>
    <p:sldId id="514" r:id="rId38"/>
    <p:sldId id="515" r:id="rId39"/>
    <p:sldId id="516" r:id="rId40"/>
    <p:sldId id="517" r:id="rId41"/>
    <p:sldId id="518" r:id="rId42"/>
    <p:sldId id="519" r:id="rId43"/>
    <p:sldId id="520" r:id="rId44"/>
    <p:sldId id="521" r:id="rId45"/>
    <p:sldId id="522" r:id="rId46"/>
    <p:sldId id="523" r:id="rId47"/>
    <p:sldId id="291" r:id="rId48"/>
    <p:sldId id="369" r:id="rId49"/>
    <p:sldId id="370" r:id="rId50"/>
    <p:sldId id="371" r:id="rId51"/>
    <p:sldId id="372" r:id="rId52"/>
    <p:sldId id="373" r:id="rId53"/>
    <p:sldId id="374" r:id="rId54"/>
    <p:sldId id="375" r:id="rId55"/>
    <p:sldId id="376" r:id="rId56"/>
    <p:sldId id="377" r:id="rId57"/>
    <p:sldId id="292" r:id="rId58"/>
    <p:sldId id="293" r:id="rId59"/>
    <p:sldId id="294" r:id="rId60"/>
    <p:sldId id="295" r:id="rId61"/>
    <p:sldId id="296" r:id="rId62"/>
    <p:sldId id="297" r:id="rId63"/>
    <p:sldId id="298" r:id="rId64"/>
    <p:sldId id="299" r:id="rId65"/>
    <p:sldId id="300" r:id="rId66"/>
    <p:sldId id="301" r:id="rId67"/>
    <p:sldId id="302" r:id="rId68"/>
    <p:sldId id="303" r:id="rId69"/>
    <p:sldId id="304" r:id="rId70"/>
    <p:sldId id="305" r:id="rId71"/>
    <p:sldId id="306" r:id="rId72"/>
    <p:sldId id="307" r:id="rId73"/>
    <p:sldId id="308" r:id="rId74"/>
    <p:sldId id="309" r:id="rId75"/>
    <p:sldId id="310" r:id="rId76"/>
    <p:sldId id="311" r:id="rId77"/>
    <p:sldId id="312" r:id="rId78"/>
    <p:sldId id="313" r:id="rId79"/>
    <p:sldId id="314" r:id="rId80"/>
    <p:sldId id="315" r:id="rId81"/>
    <p:sldId id="316" r:id="rId82"/>
    <p:sldId id="317" r:id="rId83"/>
    <p:sldId id="318" r:id="rId84"/>
    <p:sldId id="319" r:id="rId85"/>
    <p:sldId id="320" r:id="rId86"/>
    <p:sldId id="321" r:id="rId87"/>
    <p:sldId id="322" r:id="rId88"/>
    <p:sldId id="323" r:id="rId89"/>
    <p:sldId id="324" r:id="rId90"/>
    <p:sldId id="325" r:id="rId91"/>
    <p:sldId id="326" r:id="rId92"/>
    <p:sldId id="327" r:id="rId93"/>
    <p:sldId id="328" r:id="rId94"/>
    <p:sldId id="329" r:id="rId95"/>
    <p:sldId id="524" r:id="rId96"/>
    <p:sldId id="330" r:id="rId97"/>
    <p:sldId id="331" r:id="rId98"/>
    <p:sldId id="332" r:id="rId99"/>
    <p:sldId id="333" r:id="rId100"/>
    <p:sldId id="527" r:id="rId101"/>
    <p:sldId id="526" r:id="rId102"/>
    <p:sldId id="525" r:id="rId103"/>
    <p:sldId id="528" r:id="rId104"/>
    <p:sldId id="334" r:id="rId105"/>
    <p:sldId id="335" r:id="rId106"/>
    <p:sldId id="336" r:id="rId107"/>
    <p:sldId id="337" r:id="rId108"/>
    <p:sldId id="338" r:id="rId109"/>
    <p:sldId id="339" r:id="rId110"/>
    <p:sldId id="340" r:id="rId111"/>
    <p:sldId id="341" r:id="rId112"/>
    <p:sldId id="342" r:id="rId113"/>
    <p:sldId id="343" r:id="rId114"/>
    <p:sldId id="344" r:id="rId115"/>
    <p:sldId id="345" r:id="rId116"/>
    <p:sldId id="346" r:id="rId117"/>
    <p:sldId id="347" r:id="rId118"/>
    <p:sldId id="348" r:id="rId119"/>
    <p:sldId id="349" r:id="rId120"/>
    <p:sldId id="350" r:id="rId121"/>
    <p:sldId id="351" r:id="rId122"/>
    <p:sldId id="352" r:id="rId123"/>
    <p:sldId id="353" r:id="rId124"/>
    <p:sldId id="354" r:id="rId125"/>
    <p:sldId id="355" r:id="rId126"/>
    <p:sldId id="356" r:id="rId127"/>
    <p:sldId id="357" r:id="rId128"/>
    <p:sldId id="358" r:id="rId129"/>
    <p:sldId id="359" r:id="rId130"/>
    <p:sldId id="360" r:id="rId131"/>
    <p:sldId id="361" r:id="rId132"/>
    <p:sldId id="362" r:id="rId133"/>
    <p:sldId id="363" r:id="rId134"/>
    <p:sldId id="364" r:id="rId135"/>
    <p:sldId id="365" r:id="rId136"/>
    <p:sldId id="366" r:id="rId137"/>
    <p:sldId id="367" r:id="rId138"/>
    <p:sldId id="529" r:id="rId139"/>
    <p:sldId id="368" r:id="rId140"/>
    <p:sldId id="530" r:id="rId141"/>
    <p:sldId id="531" r:id="rId142"/>
    <p:sldId id="378" r:id="rId143"/>
    <p:sldId id="379" r:id="rId144"/>
    <p:sldId id="380" r:id="rId145"/>
    <p:sldId id="381" r:id="rId146"/>
    <p:sldId id="382" r:id="rId147"/>
    <p:sldId id="383" r:id="rId148"/>
    <p:sldId id="384" r:id="rId149"/>
    <p:sldId id="385" r:id="rId150"/>
    <p:sldId id="386" r:id="rId151"/>
    <p:sldId id="387" r:id="rId152"/>
    <p:sldId id="388" r:id="rId153"/>
    <p:sldId id="389" r:id="rId154"/>
    <p:sldId id="390" r:id="rId155"/>
    <p:sldId id="391" r:id="rId156"/>
    <p:sldId id="392" r:id="rId157"/>
    <p:sldId id="393" r:id="rId158"/>
    <p:sldId id="394" r:id="rId159"/>
    <p:sldId id="395" r:id="rId160"/>
    <p:sldId id="396" r:id="rId161"/>
    <p:sldId id="397" r:id="rId162"/>
    <p:sldId id="398" r:id="rId163"/>
    <p:sldId id="399" r:id="rId164"/>
    <p:sldId id="400" r:id="rId165"/>
    <p:sldId id="401" r:id="rId166"/>
    <p:sldId id="402" r:id="rId167"/>
    <p:sldId id="403" r:id="rId168"/>
    <p:sldId id="404" r:id="rId169"/>
    <p:sldId id="405" r:id="rId170"/>
    <p:sldId id="406" r:id="rId171"/>
    <p:sldId id="407" r:id="rId172"/>
    <p:sldId id="408" r:id="rId173"/>
    <p:sldId id="409" r:id="rId174"/>
    <p:sldId id="410" r:id="rId175"/>
    <p:sldId id="411" r:id="rId176"/>
    <p:sldId id="412" r:id="rId177"/>
    <p:sldId id="413" r:id="rId178"/>
    <p:sldId id="414" r:id="rId179"/>
    <p:sldId id="415" r:id="rId180"/>
    <p:sldId id="416" r:id="rId181"/>
    <p:sldId id="417" r:id="rId182"/>
    <p:sldId id="418" r:id="rId183"/>
    <p:sldId id="419" r:id="rId184"/>
    <p:sldId id="420" r:id="rId185"/>
    <p:sldId id="421" r:id="rId186"/>
    <p:sldId id="422" r:id="rId187"/>
    <p:sldId id="423" r:id="rId188"/>
    <p:sldId id="424" r:id="rId189"/>
    <p:sldId id="425" r:id="rId190"/>
    <p:sldId id="426" r:id="rId191"/>
    <p:sldId id="427" r:id="rId192"/>
    <p:sldId id="428" r:id="rId193"/>
    <p:sldId id="429" r:id="rId194"/>
    <p:sldId id="430" r:id="rId195"/>
    <p:sldId id="431" r:id="rId196"/>
    <p:sldId id="432" r:id="rId197"/>
    <p:sldId id="433" r:id="rId198"/>
    <p:sldId id="434" r:id="rId199"/>
    <p:sldId id="435" r:id="rId200"/>
    <p:sldId id="436" r:id="rId201"/>
    <p:sldId id="437" r:id="rId202"/>
    <p:sldId id="438" r:id="rId203"/>
    <p:sldId id="439" r:id="rId204"/>
    <p:sldId id="440" r:id="rId205"/>
    <p:sldId id="441" r:id="rId206"/>
    <p:sldId id="442" r:id="rId207"/>
    <p:sldId id="443" r:id="rId208"/>
    <p:sldId id="444" r:id="rId209"/>
    <p:sldId id="445" r:id="rId210"/>
    <p:sldId id="446" r:id="rId211"/>
    <p:sldId id="447" r:id="rId212"/>
    <p:sldId id="448" r:id="rId213"/>
    <p:sldId id="449" r:id="rId214"/>
    <p:sldId id="450" r:id="rId215"/>
    <p:sldId id="451" r:id="rId216"/>
    <p:sldId id="452" r:id="rId217"/>
    <p:sldId id="453" r:id="rId218"/>
    <p:sldId id="454" r:id="rId219"/>
    <p:sldId id="455" r:id="rId220"/>
    <p:sldId id="456" r:id="rId221"/>
    <p:sldId id="457" r:id="rId222"/>
    <p:sldId id="458" r:id="rId223"/>
    <p:sldId id="459" r:id="rId224"/>
    <p:sldId id="460" r:id="rId225"/>
    <p:sldId id="461" r:id="rId226"/>
    <p:sldId id="462" r:id="rId227"/>
    <p:sldId id="463" r:id="rId228"/>
    <p:sldId id="464" r:id="rId229"/>
    <p:sldId id="465" r:id="rId230"/>
    <p:sldId id="466" r:id="rId231"/>
    <p:sldId id="467" r:id="rId232"/>
    <p:sldId id="468" r:id="rId233"/>
    <p:sldId id="469" r:id="rId234"/>
    <p:sldId id="470" r:id="rId235"/>
    <p:sldId id="471" r:id="rId236"/>
    <p:sldId id="472" r:id="rId237"/>
    <p:sldId id="473" r:id="rId238"/>
    <p:sldId id="474" r:id="rId239"/>
    <p:sldId id="475" r:id="rId24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5620"/>
    <p:restoredTop sz="97080" autoAdjust="0"/>
  </p:normalViewPr>
  <p:slideViewPr>
    <p:cSldViewPr snapToGrid="0" snapToObjects="1">
      <p:cViewPr>
        <p:scale>
          <a:sx n="100" d="100"/>
          <a:sy n="100" d="100"/>
        </p:scale>
        <p:origin x="-1296" y="-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73" d="100"/>
          <a:sy n="73" d="100"/>
        </p:scale>
        <p:origin x="-3032" y="-96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06" Type="http://schemas.openxmlformats.org/officeDocument/2006/relationships/slide" Target="slides/slide105.xml"/><Relationship Id="rId107" Type="http://schemas.openxmlformats.org/officeDocument/2006/relationships/slide" Target="slides/slide106.xml"/><Relationship Id="rId108" Type="http://schemas.openxmlformats.org/officeDocument/2006/relationships/slide" Target="slides/slide107.xml"/><Relationship Id="rId109" Type="http://schemas.openxmlformats.org/officeDocument/2006/relationships/slide" Target="slides/slide108.xml"/><Relationship Id="rId70" Type="http://schemas.openxmlformats.org/officeDocument/2006/relationships/slide" Target="slides/slide69.xml"/><Relationship Id="rId71" Type="http://schemas.openxmlformats.org/officeDocument/2006/relationships/slide" Target="slides/slide70.xml"/><Relationship Id="rId72" Type="http://schemas.openxmlformats.org/officeDocument/2006/relationships/slide" Target="slides/slide71.xml"/><Relationship Id="rId73" Type="http://schemas.openxmlformats.org/officeDocument/2006/relationships/slide" Target="slides/slide72.xml"/><Relationship Id="rId74" Type="http://schemas.openxmlformats.org/officeDocument/2006/relationships/slide" Target="slides/slide73.xml"/><Relationship Id="rId75" Type="http://schemas.openxmlformats.org/officeDocument/2006/relationships/slide" Target="slides/slide74.xml"/><Relationship Id="rId76" Type="http://schemas.openxmlformats.org/officeDocument/2006/relationships/slide" Target="slides/slide75.xml"/><Relationship Id="rId77" Type="http://schemas.openxmlformats.org/officeDocument/2006/relationships/slide" Target="slides/slide76.xml"/><Relationship Id="rId78" Type="http://schemas.openxmlformats.org/officeDocument/2006/relationships/slide" Target="slides/slide77.xml"/><Relationship Id="rId79" Type="http://schemas.openxmlformats.org/officeDocument/2006/relationships/slide" Target="slides/slide78.xml"/><Relationship Id="rId170" Type="http://schemas.openxmlformats.org/officeDocument/2006/relationships/slide" Target="slides/slide169.xml"/><Relationship Id="rId171" Type="http://schemas.openxmlformats.org/officeDocument/2006/relationships/slide" Target="slides/slide170.xml"/><Relationship Id="rId172" Type="http://schemas.openxmlformats.org/officeDocument/2006/relationships/slide" Target="slides/slide171.xml"/><Relationship Id="rId173" Type="http://schemas.openxmlformats.org/officeDocument/2006/relationships/slide" Target="slides/slide172.xml"/><Relationship Id="rId174" Type="http://schemas.openxmlformats.org/officeDocument/2006/relationships/slide" Target="slides/slide173.xml"/><Relationship Id="rId175" Type="http://schemas.openxmlformats.org/officeDocument/2006/relationships/slide" Target="slides/slide174.xml"/><Relationship Id="rId176" Type="http://schemas.openxmlformats.org/officeDocument/2006/relationships/slide" Target="slides/slide175.xml"/><Relationship Id="rId177" Type="http://schemas.openxmlformats.org/officeDocument/2006/relationships/slide" Target="slides/slide176.xml"/><Relationship Id="rId178" Type="http://schemas.openxmlformats.org/officeDocument/2006/relationships/slide" Target="slides/slide177.xml"/><Relationship Id="rId179" Type="http://schemas.openxmlformats.org/officeDocument/2006/relationships/slide" Target="slides/slide17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10" Type="http://schemas.openxmlformats.org/officeDocument/2006/relationships/slide" Target="slides/slide109.xml"/><Relationship Id="rId111" Type="http://schemas.openxmlformats.org/officeDocument/2006/relationships/slide" Target="slides/slide110.xml"/><Relationship Id="rId112" Type="http://schemas.openxmlformats.org/officeDocument/2006/relationships/slide" Target="slides/slide111.xml"/><Relationship Id="rId113" Type="http://schemas.openxmlformats.org/officeDocument/2006/relationships/slide" Target="slides/slide112.xml"/><Relationship Id="rId114" Type="http://schemas.openxmlformats.org/officeDocument/2006/relationships/slide" Target="slides/slide113.xml"/><Relationship Id="rId115" Type="http://schemas.openxmlformats.org/officeDocument/2006/relationships/slide" Target="slides/slide114.xml"/><Relationship Id="rId116" Type="http://schemas.openxmlformats.org/officeDocument/2006/relationships/slide" Target="slides/slide115.xml"/><Relationship Id="rId117" Type="http://schemas.openxmlformats.org/officeDocument/2006/relationships/slide" Target="slides/slide116.xml"/><Relationship Id="rId118" Type="http://schemas.openxmlformats.org/officeDocument/2006/relationships/slide" Target="slides/slide117.xml"/><Relationship Id="rId119" Type="http://schemas.openxmlformats.org/officeDocument/2006/relationships/slide" Target="slides/slide118.xml"/><Relationship Id="rId200" Type="http://schemas.openxmlformats.org/officeDocument/2006/relationships/slide" Target="slides/slide199.xml"/><Relationship Id="rId201" Type="http://schemas.openxmlformats.org/officeDocument/2006/relationships/slide" Target="slides/slide200.xml"/><Relationship Id="rId202" Type="http://schemas.openxmlformats.org/officeDocument/2006/relationships/slide" Target="slides/slide201.xml"/><Relationship Id="rId203" Type="http://schemas.openxmlformats.org/officeDocument/2006/relationships/slide" Target="slides/slide202.xml"/><Relationship Id="rId204" Type="http://schemas.openxmlformats.org/officeDocument/2006/relationships/slide" Target="slides/slide203.xml"/><Relationship Id="rId205" Type="http://schemas.openxmlformats.org/officeDocument/2006/relationships/slide" Target="slides/slide204.xml"/><Relationship Id="rId206" Type="http://schemas.openxmlformats.org/officeDocument/2006/relationships/slide" Target="slides/slide205.xml"/><Relationship Id="rId207" Type="http://schemas.openxmlformats.org/officeDocument/2006/relationships/slide" Target="slides/slide206.xml"/><Relationship Id="rId208" Type="http://schemas.openxmlformats.org/officeDocument/2006/relationships/slide" Target="slides/slide207.xml"/><Relationship Id="rId209" Type="http://schemas.openxmlformats.org/officeDocument/2006/relationships/slide" Target="slides/slide20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80" Type="http://schemas.openxmlformats.org/officeDocument/2006/relationships/slide" Target="slides/slide79.xml"/><Relationship Id="rId81" Type="http://schemas.openxmlformats.org/officeDocument/2006/relationships/slide" Target="slides/slide80.xml"/><Relationship Id="rId82" Type="http://schemas.openxmlformats.org/officeDocument/2006/relationships/slide" Target="slides/slide81.xml"/><Relationship Id="rId83" Type="http://schemas.openxmlformats.org/officeDocument/2006/relationships/slide" Target="slides/slide82.xml"/><Relationship Id="rId84" Type="http://schemas.openxmlformats.org/officeDocument/2006/relationships/slide" Target="slides/slide83.xml"/><Relationship Id="rId85" Type="http://schemas.openxmlformats.org/officeDocument/2006/relationships/slide" Target="slides/slide84.xml"/><Relationship Id="rId86" Type="http://schemas.openxmlformats.org/officeDocument/2006/relationships/slide" Target="slides/slide85.xml"/><Relationship Id="rId87" Type="http://schemas.openxmlformats.org/officeDocument/2006/relationships/slide" Target="slides/slide86.xml"/><Relationship Id="rId88" Type="http://schemas.openxmlformats.org/officeDocument/2006/relationships/slide" Target="slides/slide87.xml"/><Relationship Id="rId89" Type="http://schemas.openxmlformats.org/officeDocument/2006/relationships/slide" Target="slides/slide88.xml"/><Relationship Id="rId180" Type="http://schemas.openxmlformats.org/officeDocument/2006/relationships/slide" Target="slides/slide179.xml"/><Relationship Id="rId181" Type="http://schemas.openxmlformats.org/officeDocument/2006/relationships/slide" Target="slides/slide180.xml"/><Relationship Id="rId182" Type="http://schemas.openxmlformats.org/officeDocument/2006/relationships/slide" Target="slides/slide181.xml"/><Relationship Id="rId183" Type="http://schemas.openxmlformats.org/officeDocument/2006/relationships/slide" Target="slides/slide182.xml"/><Relationship Id="rId184" Type="http://schemas.openxmlformats.org/officeDocument/2006/relationships/slide" Target="slides/slide183.xml"/><Relationship Id="rId185" Type="http://schemas.openxmlformats.org/officeDocument/2006/relationships/slide" Target="slides/slide184.xml"/><Relationship Id="rId186" Type="http://schemas.openxmlformats.org/officeDocument/2006/relationships/slide" Target="slides/slide185.xml"/><Relationship Id="rId187" Type="http://schemas.openxmlformats.org/officeDocument/2006/relationships/slide" Target="slides/slide186.xml"/><Relationship Id="rId188" Type="http://schemas.openxmlformats.org/officeDocument/2006/relationships/slide" Target="slides/slide187.xml"/><Relationship Id="rId189" Type="http://schemas.openxmlformats.org/officeDocument/2006/relationships/slide" Target="slides/slide18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20" Type="http://schemas.openxmlformats.org/officeDocument/2006/relationships/slide" Target="slides/slide119.xml"/><Relationship Id="rId121" Type="http://schemas.openxmlformats.org/officeDocument/2006/relationships/slide" Target="slides/slide120.xml"/><Relationship Id="rId122" Type="http://schemas.openxmlformats.org/officeDocument/2006/relationships/slide" Target="slides/slide121.xml"/><Relationship Id="rId123" Type="http://schemas.openxmlformats.org/officeDocument/2006/relationships/slide" Target="slides/slide122.xml"/><Relationship Id="rId124" Type="http://schemas.openxmlformats.org/officeDocument/2006/relationships/slide" Target="slides/slide123.xml"/><Relationship Id="rId125" Type="http://schemas.openxmlformats.org/officeDocument/2006/relationships/slide" Target="slides/slide124.xml"/><Relationship Id="rId126" Type="http://schemas.openxmlformats.org/officeDocument/2006/relationships/slide" Target="slides/slide125.xml"/><Relationship Id="rId127" Type="http://schemas.openxmlformats.org/officeDocument/2006/relationships/slide" Target="slides/slide126.xml"/><Relationship Id="rId128" Type="http://schemas.openxmlformats.org/officeDocument/2006/relationships/slide" Target="slides/slide127.xml"/><Relationship Id="rId129" Type="http://schemas.openxmlformats.org/officeDocument/2006/relationships/slide" Target="slides/slide128.xml"/><Relationship Id="rId210" Type="http://schemas.openxmlformats.org/officeDocument/2006/relationships/slide" Target="slides/slide209.xml"/><Relationship Id="rId211" Type="http://schemas.openxmlformats.org/officeDocument/2006/relationships/slide" Target="slides/slide210.xml"/><Relationship Id="rId212" Type="http://schemas.openxmlformats.org/officeDocument/2006/relationships/slide" Target="slides/slide211.xml"/><Relationship Id="rId213" Type="http://schemas.openxmlformats.org/officeDocument/2006/relationships/slide" Target="slides/slide212.xml"/><Relationship Id="rId214" Type="http://schemas.openxmlformats.org/officeDocument/2006/relationships/slide" Target="slides/slide213.xml"/><Relationship Id="rId215" Type="http://schemas.openxmlformats.org/officeDocument/2006/relationships/slide" Target="slides/slide214.xml"/><Relationship Id="rId216" Type="http://schemas.openxmlformats.org/officeDocument/2006/relationships/slide" Target="slides/slide215.xml"/><Relationship Id="rId217" Type="http://schemas.openxmlformats.org/officeDocument/2006/relationships/slide" Target="slides/slide216.xml"/><Relationship Id="rId218" Type="http://schemas.openxmlformats.org/officeDocument/2006/relationships/slide" Target="slides/slide217.xml"/><Relationship Id="rId219" Type="http://schemas.openxmlformats.org/officeDocument/2006/relationships/slide" Target="slides/slide218.xml"/><Relationship Id="rId90" Type="http://schemas.openxmlformats.org/officeDocument/2006/relationships/slide" Target="slides/slide89.xml"/><Relationship Id="rId91" Type="http://schemas.openxmlformats.org/officeDocument/2006/relationships/slide" Target="slides/slide90.xml"/><Relationship Id="rId92" Type="http://schemas.openxmlformats.org/officeDocument/2006/relationships/slide" Target="slides/slide91.xml"/><Relationship Id="rId93" Type="http://schemas.openxmlformats.org/officeDocument/2006/relationships/slide" Target="slides/slide92.xml"/><Relationship Id="rId94" Type="http://schemas.openxmlformats.org/officeDocument/2006/relationships/slide" Target="slides/slide93.xml"/><Relationship Id="rId95" Type="http://schemas.openxmlformats.org/officeDocument/2006/relationships/slide" Target="slides/slide94.xml"/><Relationship Id="rId96" Type="http://schemas.openxmlformats.org/officeDocument/2006/relationships/slide" Target="slides/slide95.xml"/><Relationship Id="rId97" Type="http://schemas.openxmlformats.org/officeDocument/2006/relationships/slide" Target="slides/slide96.xml"/><Relationship Id="rId98" Type="http://schemas.openxmlformats.org/officeDocument/2006/relationships/slide" Target="slides/slide97.xml"/><Relationship Id="rId99" Type="http://schemas.openxmlformats.org/officeDocument/2006/relationships/slide" Target="slides/slide98.xml"/><Relationship Id="rId190" Type="http://schemas.openxmlformats.org/officeDocument/2006/relationships/slide" Target="slides/slide189.xml"/><Relationship Id="rId191" Type="http://schemas.openxmlformats.org/officeDocument/2006/relationships/slide" Target="slides/slide190.xml"/><Relationship Id="rId192" Type="http://schemas.openxmlformats.org/officeDocument/2006/relationships/slide" Target="slides/slide191.xml"/><Relationship Id="rId193" Type="http://schemas.openxmlformats.org/officeDocument/2006/relationships/slide" Target="slides/slide192.xml"/><Relationship Id="rId194" Type="http://schemas.openxmlformats.org/officeDocument/2006/relationships/slide" Target="slides/slide193.xml"/><Relationship Id="rId195" Type="http://schemas.openxmlformats.org/officeDocument/2006/relationships/slide" Target="slides/slide194.xml"/><Relationship Id="rId196" Type="http://schemas.openxmlformats.org/officeDocument/2006/relationships/slide" Target="slides/slide195.xml"/><Relationship Id="rId197" Type="http://schemas.openxmlformats.org/officeDocument/2006/relationships/slide" Target="slides/slide196.xml"/><Relationship Id="rId198" Type="http://schemas.openxmlformats.org/officeDocument/2006/relationships/slide" Target="slides/slide197.xml"/><Relationship Id="rId199" Type="http://schemas.openxmlformats.org/officeDocument/2006/relationships/slide" Target="slides/slide19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130" Type="http://schemas.openxmlformats.org/officeDocument/2006/relationships/slide" Target="slides/slide129.xml"/><Relationship Id="rId131" Type="http://schemas.openxmlformats.org/officeDocument/2006/relationships/slide" Target="slides/slide130.xml"/><Relationship Id="rId132" Type="http://schemas.openxmlformats.org/officeDocument/2006/relationships/slide" Target="slides/slide131.xml"/><Relationship Id="rId133" Type="http://schemas.openxmlformats.org/officeDocument/2006/relationships/slide" Target="slides/slide132.xml"/><Relationship Id="rId220" Type="http://schemas.openxmlformats.org/officeDocument/2006/relationships/slide" Target="slides/slide219.xml"/><Relationship Id="rId221" Type="http://schemas.openxmlformats.org/officeDocument/2006/relationships/slide" Target="slides/slide220.xml"/><Relationship Id="rId222" Type="http://schemas.openxmlformats.org/officeDocument/2006/relationships/slide" Target="slides/slide221.xml"/><Relationship Id="rId223" Type="http://schemas.openxmlformats.org/officeDocument/2006/relationships/slide" Target="slides/slide222.xml"/><Relationship Id="rId224" Type="http://schemas.openxmlformats.org/officeDocument/2006/relationships/slide" Target="slides/slide223.xml"/><Relationship Id="rId225" Type="http://schemas.openxmlformats.org/officeDocument/2006/relationships/slide" Target="slides/slide224.xml"/><Relationship Id="rId226" Type="http://schemas.openxmlformats.org/officeDocument/2006/relationships/slide" Target="slides/slide225.xml"/><Relationship Id="rId227" Type="http://schemas.openxmlformats.org/officeDocument/2006/relationships/slide" Target="slides/slide226.xml"/><Relationship Id="rId228" Type="http://schemas.openxmlformats.org/officeDocument/2006/relationships/slide" Target="slides/slide227.xml"/><Relationship Id="rId229" Type="http://schemas.openxmlformats.org/officeDocument/2006/relationships/slide" Target="slides/slide228.xml"/><Relationship Id="rId134" Type="http://schemas.openxmlformats.org/officeDocument/2006/relationships/slide" Target="slides/slide133.xml"/><Relationship Id="rId135" Type="http://schemas.openxmlformats.org/officeDocument/2006/relationships/slide" Target="slides/slide134.xml"/><Relationship Id="rId136" Type="http://schemas.openxmlformats.org/officeDocument/2006/relationships/slide" Target="slides/slide135.xml"/><Relationship Id="rId137" Type="http://schemas.openxmlformats.org/officeDocument/2006/relationships/slide" Target="slides/slide136.xml"/><Relationship Id="rId138" Type="http://schemas.openxmlformats.org/officeDocument/2006/relationships/slide" Target="slides/slide137.xml"/><Relationship Id="rId139" Type="http://schemas.openxmlformats.org/officeDocument/2006/relationships/slide" Target="slides/slide1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40" Type="http://schemas.openxmlformats.org/officeDocument/2006/relationships/slide" Target="slides/slide139.xml"/><Relationship Id="rId141" Type="http://schemas.openxmlformats.org/officeDocument/2006/relationships/slide" Target="slides/slide140.xml"/><Relationship Id="rId142" Type="http://schemas.openxmlformats.org/officeDocument/2006/relationships/slide" Target="slides/slide141.xml"/><Relationship Id="rId143" Type="http://schemas.openxmlformats.org/officeDocument/2006/relationships/slide" Target="slides/slide142.xml"/><Relationship Id="rId144" Type="http://schemas.openxmlformats.org/officeDocument/2006/relationships/slide" Target="slides/slide143.xml"/><Relationship Id="rId145" Type="http://schemas.openxmlformats.org/officeDocument/2006/relationships/slide" Target="slides/slide144.xml"/><Relationship Id="rId146" Type="http://schemas.openxmlformats.org/officeDocument/2006/relationships/slide" Target="slides/slide145.xml"/><Relationship Id="rId147" Type="http://schemas.openxmlformats.org/officeDocument/2006/relationships/slide" Target="slides/slide146.xml"/><Relationship Id="rId148" Type="http://schemas.openxmlformats.org/officeDocument/2006/relationships/slide" Target="slides/slide147.xml"/><Relationship Id="rId149" Type="http://schemas.openxmlformats.org/officeDocument/2006/relationships/slide" Target="slides/slide148.xml"/><Relationship Id="rId230" Type="http://schemas.openxmlformats.org/officeDocument/2006/relationships/slide" Target="slides/slide229.xml"/><Relationship Id="rId231" Type="http://schemas.openxmlformats.org/officeDocument/2006/relationships/slide" Target="slides/slide230.xml"/><Relationship Id="rId232" Type="http://schemas.openxmlformats.org/officeDocument/2006/relationships/slide" Target="slides/slide231.xml"/><Relationship Id="rId233" Type="http://schemas.openxmlformats.org/officeDocument/2006/relationships/slide" Target="slides/slide232.xml"/><Relationship Id="rId234" Type="http://schemas.openxmlformats.org/officeDocument/2006/relationships/slide" Target="slides/slide233.xml"/><Relationship Id="rId235" Type="http://schemas.openxmlformats.org/officeDocument/2006/relationships/slide" Target="slides/slide234.xml"/><Relationship Id="rId236" Type="http://schemas.openxmlformats.org/officeDocument/2006/relationships/slide" Target="slides/slide235.xml"/><Relationship Id="rId237" Type="http://schemas.openxmlformats.org/officeDocument/2006/relationships/slide" Target="slides/slide236.xml"/><Relationship Id="rId238" Type="http://schemas.openxmlformats.org/officeDocument/2006/relationships/slide" Target="slides/slide237.xml"/><Relationship Id="rId239" Type="http://schemas.openxmlformats.org/officeDocument/2006/relationships/slide" Target="slides/slide23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150" Type="http://schemas.openxmlformats.org/officeDocument/2006/relationships/slide" Target="slides/slide149.xml"/><Relationship Id="rId151" Type="http://schemas.openxmlformats.org/officeDocument/2006/relationships/slide" Target="slides/slide150.xml"/><Relationship Id="rId152" Type="http://schemas.openxmlformats.org/officeDocument/2006/relationships/slide" Target="slides/slide151.xml"/><Relationship Id="rId153" Type="http://schemas.openxmlformats.org/officeDocument/2006/relationships/slide" Target="slides/slide152.xml"/><Relationship Id="rId154" Type="http://schemas.openxmlformats.org/officeDocument/2006/relationships/slide" Target="slides/slide153.xml"/><Relationship Id="rId155" Type="http://schemas.openxmlformats.org/officeDocument/2006/relationships/slide" Target="slides/slide154.xml"/><Relationship Id="rId156" Type="http://schemas.openxmlformats.org/officeDocument/2006/relationships/slide" Target="slides/slide155.xml"/><Relationship Id="rId157" Type="http://schemas.openxmlformats.org/officeDocument/2006/relationships/slide" Target="slides/slide156.xml"/><Relationship Id="rId158" Type="http://schemas.openxmlformats.org/officeDocument/2006/relationships/slide" Target="slides/slide157.xml"/><Relationship Id="rId159" Type="http://schemas.openxmlformats.org/officeDocument/2006/relationships/slide" Target="slides/slide158.xml"/><Relationship Id="rId240" Type="http://schemas.openxmlformats.org/officeDocument/2006/relationships/slide" Target="slides/slide239.xml"/><Relationship Id="rId241" Type="http://schemas.openxmlformats.org/officeDocument/2006/relationships/notesMaster" Target="notesMasters/notesMaster1.xml"/><Relationship Id="rId242" Type="http://schemas.openxmlformats.org/officeDocument/2006/relationships/printerSettings" Target="printerSettings/printerSettings1.bin"/><Relationship Id="rId243" Type="http://schemas.openxmlformats.org/officeDocument/2006/relationships/presProps" Target="presProps.xml"/><Relationship Id="rId244" Type="http://schemas.openxmlformats.org/officeDocument/2006/relationships/viewProps" Target="viewProps.xml"/><Relationship Id="rId245" Type="http://schemas.openxmlformats.org/officeDocument/2006/relationships/theme" Target="theme/theme1.xml"/><Relationship Id="rId246" Type="http://schemas.openxmlformats.org/officeDocument/2006/relationships/tableStyles" Target="tableStyles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slide" Target="slides/slide65.xml"/><Relationship Id="rId67" Type="http://schemas.openxmlformats.org/officeDocument/2006/relationships/slide" Target="slides/slide66.xml"/><Relationship Id="rId68" Type="http://schemas.openxmlformats.org/officeDocument/2006/relationships/slide" Target="slides/slide67.xml"/><Relationship Id="rId69" Type="http://schemas.openxmlformats.org/officeDocument/2006/relationships/slide" Target="slides/slide68.xml"/><Relationship Id="rId160" Type="http://schemas.openxmlformats.org/officeDocument/2006/relationships/slide" Target="slides/slide159.xml"/><Relationship Id="rId161" Type="http://schemas.openxmlformats.org/officeDocument/2006/relationships/slide" Target="slides/slide160.xml"/><Relationship Id="rId162" Type="http://schemas.openxmlformats.org/officeDocument/2006/relationships/slide" Target="slides/slide161.xml"/><Relationship Id="rId163" Type="http://schemas.openxmlformats.org/officeDocument/2006/relationships/slide" Target="slides/slide162.xml"/><Relationship Id="rId164" Type="http://schemas.openxmlformats.org/officeDocument/2006/relationships/slide" Target="slides/slide163.xml"/><Relationship Id="rId165" Type="http://schemas.openxmlformats.org/officeDocument/2006/relationships/slide" Target="slides/slide164.xml"/><Relationship Id="rId166" Type="http://schemas.openxmlformats.org/officeDocument/2006/relationships/slide" Target="slides/slide165.xml"/><Relationship Id="rId167" Type="http://schemas.openxmlformats.org/officeDocument/2006/relationships/slide" Target="slides/slide166.xml"/><Relationship Id="rId168" Type="http://schemas.openxmlformats.org/officeDocument/2006/relationships/slide" Target="slides/slide167.xml"/><Relationship Id="rId169" Type="http://schemas.openxmlformats.org/officeDocument/2006/relationships/slide" Target="slides/slide168.xml"/><Relationship Id="rId100" Type="http://schemas.openxmlformats.org/officeDocument/2006/relationships/slide" Target="slides/slide99.xml"/><Relationship Id="rId101" Type="http://schemas.openxmlformats.org/officeDocument/2006/relationships/slide" Target="slides/slide100.xml"/><Relationship Id="rId102" Type="http://schemas.openxmlformats.org/officeDocument/2006/relationships/slide" Target="slides/slide101.xml"/><Relationship Id="rId103" Type="http://schemas.openxmlformats.org/officeDocument/2006/relationships/slide" Target="slides/slide102.xml"/><Relationship Id="rId104" Type="http://schemas.openxmlformats.org/officeDocument/2006/relationships/slide" Target="slides/slide103.xml"/><Relationship Id="rId105" Type="http://schemas.openxmlformats.org/officeDocument/2006/relationships/slide" Target="slides/slide10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F348A1-7BC9-BB43-9BA7-70BCF932602D}" type="datetimeFigureOut">
              <a:rPr lang="en-US" smtClean="0"/>
              <a:t>9/2/20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E34C10-8B43-3D47-8DD0-5CFAD289C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37538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Arial"/>
        <a:ea typeface="+mn-ea"/>
        <a:cs typeface="Arial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Arial"/>
        <a:ea typeface="+mn-ea"/>
        <a:cs typeface="Arial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Arial"/>
        <a:ea typeface="+mn-ea"/>
        <a:cs typeface="Arial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Arial"/>
        <a:ea typeface="+mn-ea"/>
        <a:cs typeface="Arial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Arial"/>
        <a:ea typeface="+mn-ea"/>
        <a:cs typeface="Arial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6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7.xml"/></Relationships>
</file>

<file path=ppt/notesSlides/_rels/notesSlide3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2.xml"/></Relationships>
</file>

<file path=ppt/notesSlides/_rels/notesSlide3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3.xml"/></Relationships>
</file>

<file path=ppt/notesSlides/_rels/notesSlide3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4.xml"/></Relationships>
</file>

<file path=ppt/notesSlides/_rels/notesSlide3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5.xml"/></Relationships>
</file>

<file path=ppt/notesSlides/_rels/notesSlide3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6.xml"/></Relationships>
</file>

<file path=ppt/notesSlides/_rels/notesSlide3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7.xml"/></Relationships>
</file>

<file path=ppt/notesSlides/_rels/notesSlide3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8.xml"/></Relationships>
</file>

<file path=ppt/notesSlides/_rels/notesSlide3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9.xml"/></Relationships>
</file>

<file path=ppt/notesSlides/_rels/notesSlide3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0.xml"/></Relationships>
</file>

<file path=ppt/notesSlides/_rels/notesSlide4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1.xml"/></Relationships>
</file>

<file path=ppt/notesSlides/_rels/notesSlide4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2.xml"/></Relationships>
</file>

<file path=ppt/notesSlides/_rels/notesSlide4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3.xml"/></Relationships>
</file>

<file path=ppt/notesSlides/_rels/notesSlide4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4.xml"/></Relationships>
</file>

<file path=ppt/notesSlides/_rels/notesSlide4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5.xml"/></Relationships>
</file>

<file path=ppt/notesSlides/_rels/notesSlide4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6.xml"/></Relationships>
</file>

<file path=ppt/notesSlides/_rels/notesSlide4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7.xml"/></Relationships>
</file>

<file path=ppt/notesSlides/_rels/notesSlide4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8.xml"/></Relationships>
</file>

<file path=ppt/notesSlides/_rels/notesSlide4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9.xml"/></Relationships>
</file>

<file path=ppt/notesSlides/_rels/notesSlide4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0.xml"/></Relationships>
</file>

<file path=ppt/notesSlides/_rels/notesSlide5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1.xml"/></Relationships>
</file>

<file path=ppt/notesSlides/_rels/notesSlide5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2.xml"/></Relationships>
</file>

<file path=ppt/notesSlides/_rels/notesSlide5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3.xml"/></Relationships>
</file>

<file path=ppt/notesSlides/_rels/notesSlide5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4.xml"/></Relationships>
</file>

<file path=ppt/notesSlides/_rels/notesSlide5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5.xml"/></Relationships>
</file>

<file path=ppt/notesSlides/_rels/notesSlide5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6.xml"/></Relationships>
</file>

<file path=ppt/notesSlides/_rels/notesSlide5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7.xml"/></Relationships>
</file>

<file path=ppt/notesSlides/_rels/notesSlide5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8.xml"/></Relationships>
</file>

<file path=ppt/notesSlides/_rels/notesSlide5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9.xml"/></Relationships>
</file>

<file path=ppt/notesSlides/_rels/notesSlide5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0.xml"/></Relationships>
</file>

<file path=ppt/notesSlides/_rels/notesSlide6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1.xml"/></Relationships>
</file>

<file path=ppt/notesSlides/_rels/notesSlide6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2.xml"/></Relationships>
</file>

<file path=ppt/notesSlides/_rels/notesSlide6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3.xml"/></Relationships>
</file>

<file path=ppt/notesSlides/_rels/notesSlide6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4.xml"/></Relationships>
</file>

<file path=ppt/notesSlides/_rels/notesSlide6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5.xml"/></Relationships>
</file>

<file path=ppt/notesSlides/_rels/notesSlide6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6.xml"/></Relationships>
</file>

<file path=ppt/notesSlides/_rels/notesSlide6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7.xml"/></Relationships>
</file>

<file path=ppt/notesSlides/_rels/notesSlide6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8.xml"/></Relationships>
</file>

<file path=ppt/notesSlides/_rels/notesSlide6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9.xml"/></Relationships>
</file>

<file path=ppt/notesSlides/_rels/notesSlide6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0.xml"/></Relationships>
</file>

<file path=ppt/notesSlides/_rels/notesSlide7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1.xml"/></Relationships>
</file>

<file path=ppt/notesSlides/_rels/notesSlide7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2.xml"/></Relationships>
</file>

<file path=ppt/notesSlides/_rels/notesSlide7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3.xml"/></Relationships>
</file>

<file path=ppt/notesSlides/_rels/notesSlide7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3.xml"/></Relationships>
</file>

<file path=ppt/notesSlides/_rels/notesSlide7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4.xml"/></Relationships>
</file>

<file path=ppt/notesSlides/_rels/notesSlide7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5.xml"/></Relationships>
</file>

<file path=ppt/notesSlides/_rels/notesSlide7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6.xml"/></Relationships>
</file>

<file path=ppt/notesSlides/_rels/notesSlide7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7.xml"/></Relationships>
</file>

<file path=ppt/notesSlides/_rels/notesSlide7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8.xml"/></Relationships>
</file>

<file path=ppt/notesSlides/_rels/notesSlide7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9.xml"/></Relationships>
</file>

<file path=ppt/notesSlides/_rels/notesSlide8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0.xml"/></Relationships>
</file>

<file path=ppt/notesSlides/_rels/notesSlide8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1.xml"/></Relationships>
</file>

<file path=ppt/notesSlides/_rels/notesSlide8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2.xml"/></Relationships>
</file>

<file path=ppt/notesSlides/_rels/notesSlide8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3.xml"/></Relationships>
</file>

<file path=ppt/notesSlides/_rels/notesSlide8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4.xml"/></Relationships>
</file>

<file path=ppt/notesSlides/_rels/notesSlide8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5.xml"/></Relationships>
</file>

<file path=ppt/notesSlides/_rels/notesSlide8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6.xml"/></Relationships>
</file>

<file path=ppt/notesSlides/_rels/notesSlide8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7.xml"/></Relationships>
</file>

<file path=ppt/notesSlides/_rels/notesSlide8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9.xml"/></Relationships>
</file>

<file path=ppt/notesSlides/_rels/notesSlide8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0.xml"/></Relationships>
</file>

<file path=ppt/notesSlides/_rels/notesSlide9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1.xml"/></Relationships>
</file>

<file path=ppt/notesSlides/_rels/notesSlide9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2.xml"/></Relationships>
</file>

<file path=ppt/notesSlides/_rels/notesSlide9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8.xml"/></Relationships>
</file>

<file path=ppt/notesSlides/_rels/notesSlide9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0.xml"/></Relationships>
</file>

<file path=ppt/notesSlides/_rels/notesSlide9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1.xml"/></Relationships>
</file>

<file path=ppt/notesSlides/_rels/notesSlide9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2.xml"/></Relationships>
</file>

<file path=ppt/notesSlides/_rels/notesSlide9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3.xml"/></Relationships>
</file>

<file path=ppt/notesSlides/_rels/notesSlide9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4.xml"/></Relationships>
</file>

<file path=ppt/notesSlides/_rels/notesSlide9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5.xml"/></Relationships>
</file>

<file path=ppt/notesSlides/_rels/notesSlide9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6.xml"/></Relationships>
</file>

<file path=ppt/notesSlides/_rels/notesSlide10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7.xml"/></Relationships>
</file>

<file path=ppt/notesSlides/_rels/notesSlide10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8.xml"/></Relationships>
</file>

<file path=ppt/notesSlides/_rels/notesSlide10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9.xml"/></Relationships>
</file>

<file path=ppt/notesSlides/_rels/notesSlide10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0.xml"/></Relationships>
</file>

<file path=ppt/notesSlides/_rels/notesSlide10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1.xml"/></Relationships>
</file>

<file path=ppt/notesSlides/_rels/notesSlide10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2.xml"/></Relationships>
</file>

<file path=ppt/notesSlides/_rels/notesSlide10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3.xml"/></Relationships>
</file>

<file path=ppt/notesSlides/_rels/notesSlide10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4.xml"/></Relationships>
</file>

<file path=ppt/notesSlides/_rels/notesSlide10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5.xml"/></Relationships>
</file>

<file path=ppt/notesSlides/_rels/notesSlide10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6.xml"/></Relationships>
</file>

<file path=ppt/notesSlides/_rels/notesSlide1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7.xml"/></Relationships>
</file>

<file path=ppt/notesSlides/_rels/notesSlide1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8.xml"/></Relationships>
</file>

<file path=ppt/notesSlides/_rels/notesSlide1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9.xml"/></Relationships>
</file>

<file path=ppt/notesSlides/_rels/notesSlide1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0.xml"/></Relationships>
</file>

<file path=ppt/notesSlides/_rels/notesSlide1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1.xml"/></Relationships>
</file>

<file path=ppt/notesSlides/_rels/notesSlide1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2.xml"/></Relationships>
</file>

<file path=ppt/notesSlides/_rels/notesSlide1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3.xml"/></Relationships>
</file>

<file path=ppt/notesSlides/_rels/notesSlide1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4.xml"/></Relationships>
</file>

<file path=ppt/notesSlides/_rels/notesSlide1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5.xml"/></Relationships>
</file>

<file path=ppt/notesSlides/_rels/notesSlide1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6.xml"/></Relationships>
</file>

<file path=ppt/notesSlides/_rels/notesSlide1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7.xml"/></Relationships>
</file>

<file path=ppt/notesSlides/_rels/notesSlide1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8.xml"/></Relationships>
</file>

<file path=ppt/notesSlides/_rels/notesSlide1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9.xml"/></Relationships>
</file>

<file path=ppt/notesSlides/_rels/notesSlide1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6.xml"/></Relationships>
</file>

<file path=ppt/notesSlides/_rels/notesSlide1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7.xml"/></Relationships>
</file>

<file path=ppt/notesSlides/_rels/notesSlide1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0.xml"/></Relationships>
</file>

<file path=ppt/notesSlides/_rels/notesSlide1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6.xml"/></Relationships>
</file>

<file path=ppt/notesSlides/_rels/notesSlide1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7.xml"/></Relationships>
</file>

<file path=ppt/notesSlides/_rels/notesSlide1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8.xml"/></Relationships>
</file>

<file path=ppt/notesSlides/_rels/notesSlide1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9.xml"/></Relationships>
</file>

<file path=ppt/notesSlides/_rels/notesSlide1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7.xml"/></Relationships>
</file>

<file path=ppt/notesSlides/_rels/notesSlide13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8.xml"/></Relationships>
</file>

<file path=ppt/notesSlides/_rels/notesSlide13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9.xml"/></Relationships>
</file>

<file path=ppt/notesSlides/_rels/notesSlide13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0.xml"/></Relationships>
</file>

<file path=ppt/notesSlides/_rels/notesSlide13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1.xml"/></Relationships>
</file>

<file path=ppt/notesSlides/_rels/notesSlide13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2.xml"/></Relationships>
</file>

<file path=ppt/notesSlides/_rels/notesSlide13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3.xml"/></Relationships>
</file>

<file path=ppt/notesSlides/_rels/notesSlide13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4.xml"/></Relationships>
</file>

<file path=ppt/notesSlides/_rels/notesSlide13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5.xml"/></Relationships>
</file>

<file path=ppt/notesSlides/_rels/notesSlide13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6.xml"/></Relationships>
</file>

<file path=ppt/notesSlides/_rels/notesSlide14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8.xml"/></Relationships>
</file>

<file path=ppt/notesSlides/_rels/notesSlide14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9.xml"/></Relationships>
</file>

<file path=ppt/notesSlides/_rels/notesSlide14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0.xml"/></Relationships>
</file>

<file path=ppt/notesSlides/_rels/notesSlide14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1.xml"/></Relationships>
</file>

<file path=ppt/notesSlides/_rels/notesSlide14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2.xml"/></Relationships>
</file>

<file path=ppt/notesSlides/_rels/notesSlide14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3.xml"/></Relationships>
</file>

<file path=ppt/notesSlides/_rels/notesSlide14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4.xml"/></Relationships>
</file>

<file path=ppt/notesSlides/_rels/notesSlide14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5.xml"/></Relationships>
</file>

<file path=ppt/notesSlides/_rels/notesSlide14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6.xml"/></Relationships>
</file>

<file path=ppt/notesSlides/_rels/notesSlide14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7.xml"/></Relationships>
</file>

<file path=ppt/notesSlides/_rels/notesSlide15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8.xml"/></Relationships>
</file>

<file path=ppt/notesSlides/_rels/notesSlide15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C89723-E75F-470C-A1B6-2CCF6662BCC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75543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E137294-D86A-6B45-9263-073F62990B63}" type="slidenum">
              <a:rPr lang="en-US"/>
              <a:pPr/>
              <a:t>10</a:t>
            </a:fld>
            <a:endParaRPr lang="en-US"/>
          </a:p>
        </p:txBody>
      </p:sp>
      <p:sp>
        <p:nvSpPr>
          <p:cNvPr id="6861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52525" y="692150"/>
            <a:ext cx="4549775" cy="341312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68611" name="Text Box 3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6025" cy="4113213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9BAEE5A-8CCA-754D-9E1D-4F86C827057A}" type="slidenum">
              <a:rPr lang="en-US"/>
              <a:pPr/>
              <a:t>11</a:t>
            </a:fld>
            <a:endParaRPr lang="en-US"/>
          </a:p>
        </p:txBody>
      </p:sp>
      <p:sp>
        <p:nvSpPr>
          <p:cNvPr id="70658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9C7D415-0090-2B4E-B052-17519CC72240}" type="slidenum">
              <a:rPr lang="en-US"/>
              <a:pPr/>
              <a:t>12</a:t>
            </a:fld>
            <a:endParaRPr lang="en-US"/>
          </a:p>
        </p:txBody>
      </p:sp>
      <p:sp>
        <p:nvSpPr>
          <p:cNvPr id="72706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50938" y="692150"/>
            <a:ext cx="4556125" cy="34163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EAD7874-72EE-CD49-BB0A-205603E76B03}" type="slidenum">
              <a:rPr lang="en-US"/>
              <a:pPr/>
              <a:t>13</a:t>
            </a:fld>
            <a:endParaRPr lang="en-US"/>
          </a:p>
        </p:txBody>
      </p:sp>
      <p:sp>
        <p:nvSpPr>
          <p:cNvPr id="76802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52525" y="692150"/>
            <a:ext cx="4549775" cy="341312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76803" name="Text Box 3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6025" cy="4113213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6392947-BECC-BD4D-BE3D-32198CCE49B6}" type="slidenum">
              <a:rPr lang="en-US"/>
              <a:pPr/>
              <a:t>14</a:t>
            </a:fld>
            <a:endParaRPr lang="en-US"/>
          </a:p>
        </p:txBody>
      </p:sp>
      <p:sp>
        <p:nvSpPr>
          <p:cNvPr id="63490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63491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559CBA2-FF90-DF43-890B-7B41A7271B3F}" type="slidenum">
              <a:rPr lang="en-US"/>
              <a:pPr>
                <a:defRPr/>
              </a:pPr>
              <a:t>16</a:t>
            </a:fld>
            <a:endParaRPr lang="en-US"/>
          </a:p>
        </p:txBody>
      </p:sp>
      <p:sp>
        <p:nvSpPr>
          <p:cNvPr id="645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>
              <a:cs typeface="+mn-cs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C94826D-7FAE-1743-B291-ACAF2D44F434}" type="slidenum">
              <a:rPr lang="en-US"/>
              <a:pPr>
                <a:defRPr/>
              </a:pPr>
              <a:t>24</a:t>
            </a:fld>
            <a:endParaRPr lang="en-US"/>
          </a:p>
        </p:txBody>
      </p:sp>
      <p:sp>
        <p:nvSpPr>
          <p:cNvPr id="501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>
              <a:cs typeface="+mn-cs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E832F9B-1B87-984F-993F-40143C45076A}" type="slidenum">
              <a:rPr lang="en-US"/>
              <a:pPr>
                <a:defRPr/>
              </a:pPr>
              <a:t>25</a:t>
            </a:fld>
            <a:endParaRPr lang="en-US"/>
          </a:p>
        </p:txBody>
      </p:sp>
      <p:sp>
        <p:nvSpPr>
          <p:cNvPr id="512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>
              <a:cs typeface="+mn-cs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D9E3772-A5DD-3F49-BA79-8BE3A0E8AEA5}" type="slidenum">
              <a:rPr lang="en-US"/>
              <a:pPr>
                <a:defRPr/>
              </a:pPr>
              <a:t>26</a:t>
            </a:fld>
            <a:endParaRPr lang="en-US"/>
          </a:p>
        </p:txBody>
      </p:sp>
      <p:sp>
        <p:nvSpPr>
          <p:cNvPr id="52226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52227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>
              <a:cs typeface="+mn-cs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101E590-580C-254C-9CE0-3F8137943C0A}" type="slidenum">
              <a:rPr lang="en-US"/>
              <a:pPr>
                <a:defRPr/>
              </a:pPr>
              <a:t>27</a:t>
            </a:fld>
            <a:endParaRPr lang="en-US"/>
          </a:p>
        </p:txBody>
      </p:sp>
      <p:sp>
        <p:nvSpPr>
          <p:cNvPr id="870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870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>
              <a:cs typeface="+mn-cs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243E331-4331-9849-A1DA-68B6206E75DF}" type="slidenum">
              <a:rPr lang="en-US"/>
              <a:pPr>
                <a:defRPr/>
              </a:pPr>
              <a:t>29</a:t>
            </a:fld>
            <a:endParaRPr lang="en-US"/>
          </a:p>
        </p:txBody>
      </p:sp>
      <p:sp>
        <p:nvSpPr>
          <p:cNvPr id="870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870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>
              <a:cs typeface="+mn-cs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218A16F-9694-1A4C-A18B-2D9CEE1D5B69}" type="slidenum">
              <a:rPr lang="en-US"/>
              <a:pPr>
                <a:defRPr/>
              </a:pPr>
              <a:t>30</a:t>
            </a:fld>
            <a:endParaRPr lang="en-US"/>
          </a:p>
        </p:txBody>
      </p:sp>
      <p:sp>
        <p:nvSpPr>
          <p:cNvPr id="870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870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>
              <a:cs typeface="+mn-cs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4CC1445-2C30-9F49-96B6-909FF72ABE7D}" type="slidenum">
              <a:rPr lang="en-US"/>
              <a:pPr>
                <a:defRPr/>
              </a:pPr>
              <a:t>31</a:t>
            </a:fld>
            <a:endParaRPr lang="en-US"/>
          </a:p>
        </p:txBody>
      </p:sp>
      <p:sp>
        <p:nvSpPr>
          <p:cNvPr id="870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870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>
              <a:cs typeface="+mn-cs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4A30E17-FAD4-EB44-ABAE-A8D3C03511C5}" type="slidenum">
              <a:rPr lang="en-US"/>
              <a:pPr>
                <a:defRPr/>
              </a:pPr>
              <a:t>32</a:t>
            </a:fld>
            <a:endParaRPr lang="en-US"/>
          </a:p>
        </p:txBody>
      </p:sp>
      <p:sp>
        <p:nvSpPr>
          <p:cNvPr id="53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>
              <a:cs typeface="+mn-cs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30C3375-74CF-0642-9AD3-904C701E1DF7}" type="slidenum">
              <a:rPr lang="en-US"/>
              <a:pPr>
                <a:defRPr/>
              </a:pPr>
              <a:t>33</a:t>
            </a:fld>
            <a:endParaRPr lang="en-US"/>
          </a:p>
        </p:txBody>
      </p:sp>
      <p:sp>
        <p:nvSpPr>
          <p:cNvPr id="54274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54275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>
              <a:cs typeface="+mn-cs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E72D9FB-CC08-764B-BA39-BD9BD99829EC}" type="slidenum">
              <a:rPr lang="en-US"/>
              <a:pPr>
                <a:defRPr/>
              </a:pPr>
              <a:t>34</a:t>
            </a:fld>
            <a:endParaRPr lang="en-US"/>
          </a:p>
        </p:txBody>
      </p:sp>
      <p:sp>
        <p:nvSpPr>
          <p:cNvPr id="55298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55299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>
              <a:cs typeface="+mn-cs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13C65BC-FD51-A24A-ADDE-5FD36DD580EB}" type="slidenum">
              <a:rPr lang="en-US"/>
              <a:pPr>
                <a:defRPr/>
              </a:pPr>
              <a:t>35</a:t>
            </a:fld>
            <a:endParaRPr lang="en-US"/>
          </a:p>
        </p:txBody>
      </p:sp>
      <p:sp>
        <p:nvSpPr>
          <p:cNvPr id="880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880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>
              <a:cs typeface="+mn-cs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DDD979C-C03D-F64C-9928-A29188441CCB}" type="slidenum">
              <a:rPr lang="en-US"/>
              <a:pPr>
                <a:defRPr/>
              </a:pPr>
              <a:t>36</a:t>
            </a:fld>
            <a:endParaRPr lang="en-US"/>
          </a:p>
        </p:txBody>
      </p:sp>
      <p:sp>
        <p:nvSpPr>
          <p:cNvPr id="1044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044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>
              <a:cs typeface="+mn-cs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B40AD61-AFBE-E349-A2D9-D836BBA5A687}" type="slidenum">
              <a:rPr lang="en-US"/>
              <a:pPr>
                <a:defRPr/>
              </a:pPr>
              <a:t>37</a:t>
            </a:fld>
            <a:endParaRPr lang="en-US"/>
          </a:p>
        </p:txBody>
      </p:sp>
      <p:sp>
        <p:nvSpPr>
          <p:cNvPr id="1054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054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>
              <a:cs typeface="+mn-cs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9F926CE-6709-CB45-BDC1-43D3A468EAB9}" type="slidenum">
              <a:rPr lang="en-US"/>
              <a:pPr>
                <a:defRPr/>
              </a:pPr>
              <a:t>38</a:t>
            </a:fld>
            <a:endParaRPr lang="en-US"/>
          </a:p>
        </p:txBody>
      </p:sp>
      <p:sp>
        <p:nvSpPr>
          <p:cNvPr id="911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911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>
              <a:cs typeface="+mn-cs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73BF5E1-C16E-6E40-99A7-629383A7DBA5}" type="slidenum">
              <a:rPr lang="en-US"/>
              <a:pPr>
                <a:defRPr/>
              </a:pPr>
              <a:t>39</a:t>
            </a:fld>
            <a:endParaRPr lang="en-US"/>
          </a:p>
        </p:txBody>
      </p:sp>
      <p:sp>
        <p:nvSpPr>
          <p:cNvPr id="106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>
              <a:cs typeface="+mn-cs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2C4C8F5-5B8B-8241-9C89-EABE0995B9BA}" type="slidenum">
              <a:rPr lang="en-US"/>
              <a:pPr>
                <a:defRPr/>
              </a:pPr>
              <a:t>40</a:t>
            </a:fld>
            <a:endParaRPr lang="en-US"/>
          </a:p>
        </p:txBody>
      </p:sp>
      <p:sp>
        <p:nvSpPr>
          <p:cNvPr id="1075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075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>
              <a:cs typeface="+mn-cs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B0ABAFA-C474-7343-83FF-370D40369E8C}" type="slidenum">
              <a:rPr lang="en-US"/>
              <a:pPr>
                <a:defRPr/>
              </a:pPr>
              <a:t>41</a:t>
            </a:fld>
            <a:endParaRPr lang="en-US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>
              <a:cs typeface="+mn-cs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54C0025-3CAD-6743-92DB-2E18251974F0}" type="slidenum">
              <a:rPr lang="en-US"/>
              <a:pPr>
                <a:defRPr/>
              </a:pPr>
              <a:t>42</a:t>
            </a:fld>
            <a:endParaRPr lang="en-US"/>
          </a:p>
        </p:txBody>
      </p:sp>
      <p:sp>
        <p:nvSpPr>
          <p:cNvPr id="1003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003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>
              <a:cs typeface="+mn-cs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99B8E0B-5D3B-C943-B994-E7E81D2DF1B7}" type="slidenum">
              <a:rPr lang="en-US"/>
              <a:pPr>
                <a:defRPr/>
              </a:pPr>
              <a:t>43</a:t>
            </a:fld>
            <a:endParaRPr lang="en-US"/>
          </a:p>
        </p:txBody>
      </p:sp>
      <p:sp>
        <p:nvSpPr>
          <p:cNvPr id="1085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085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>
              <a:cs typeface="+mn-cs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537FF40-8BA3-674D-95EE-3F7B4558BD8B}" type="slidenum">
              <a:rPr lang="en-US"/>
              <a:pPr/>
              <a:t>44</a:t>
            </a:fld>
            <a:endParaRPr lang="en-US"/>
          </a:p>
        </p:txBody>
      </p:sp>
      <p:sp>
        <p:nvSpPr>
          <p:cNvPr id="563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D39286F-1770-CC41-A7F8-143DB9F8C61F}" type="slidenum">
              <a:rPr lang="en-US"/>
              <a:pPr/>
              <a:t>45</a:t>
            </a:fld>
            <a:endParaRPr lang="en-US"/>
          </a:p>
        </p:txBody>
      </p:sp>
      <p:sp>
        <p:nvSpPr>
          <p:cNvPr id="6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D39286F-1770-CC41-A7F8-143DB9F8C61F}" type="slidenum">
              <a:rPr lang="en-US"/>
              <a:pPr/>
              <a:t>46</a:t>
            </a:fld>
            <a:endParaRPr lang="en-US"/>
          </a:p>
        </p:txBody>
      </p:sp>
      <p:sp>
        <p:nvSpPr>
          <p:cNvPr id="6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5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/>
            <a:fld id="{A8B282AE-AEF9-4445-A74E-F336CE0A9969}" type="slidenum">
              <a:rPr lang="en-US" sz="1200"/>
              <a:pPr algn="r" eaLnBrk="1" hangingPunct="1"/>
              <a:t>47</a:t>
            </a:fld>
            <a:endParaRPr lang="en-US" sz="1200"/>
          </a:p>
        </p:txBody>
      </p:sp>
      <p:sp>
        <p:nvSpPr>
          <p:cNvPr id="1136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1366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algn="ctr" eaLnBrk="1" hangingPunct="1">
              <a:spcBef>
                <a:spcPct val="0"/>
              </a:spcBef>
            </a:pPr>
            <a:endParaRPr lang="en-US" sz="7200" b="1">
              <a:solidFill>
                <a:schemeClr val="bg1"/>
              </a:solidFill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A25CCB1E-116A-1242-B1BD-5CAB0CC1CA6E}" type="slidenum">
              <a:rPr lang="en-US" sz="1200" b="0">
                <a:solidFill>
                  <a:schemeClr val="tx1"/>
                </a:solidFill>
              </a:rPr>
              <a:pPr eaLnBrk="1" hangingPunct="1"/>
              <a:t>52</a:t>
            </a:fld>
            <a:endParaRPr lang="en-US" sz="1200" b="0">
              <a:solidFill>
                <a:schemeClr val="tx1"/>
              </a:solidFill>
            </a:endParaRPr>
          </a:p>
        </p:txBody>
      </p:sp>
      <p:sp>
        <p:nvSpPr>
          <p:cNvPr id="22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3739AA2B-88A3-7845-8154-C8EEE8670849}" type="slidenum">
              <a:rPr lang="en-US" sz="1200" b="0">
                <a:solidFill>
                  <a:schemeClr val="tx1"/>
                </a:solidFill>
              </a:rPr>
              <a:pPr eaLnBrk="1" hangingPunct="1"/>
              <a:t>53</a:t>
            </a:fld>
            <a:endParaRPr lang="en-US" sz="1200" b="0">
              <a:solidFill>
                <a:schemeClr val="tx1"/>
              </a:solidFill>
            </a:endParaRPr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B68135F0-65C2-0D40-881B-C0B1C8A5AC3A}" type="slidenum">
              <a:rPr lang="en-US" sz="1200" b="0">
                <a:solidFill>
                  <a:schemeClr val="tx1"/>
                </a:solidFill>
              </a:rPr>
              <a:pPr eaLnBrk="1" hangingPunct="1"/>
              <a:t>54</a:t>
            </a:fld>
            <a:endParaRPr lang="en-US" sz="1200" b="0">
              <a:solidFill>
                <a:schemeClr val="tx1"/>
              </a:solidFill>
            </a:endParaRPr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2B16A2CA-4258-7E4B-8D08-7A29BE70039A}" type="slidenum">
              <a:rPr lang="en-US" sz="1200" b="0">
                <a:solidFill>
                  <a:schemeClr val="tx1"/>
                </a:solidFill>
              </a:rPr>
              <a:pPr eaLnBrk="1" hangingPunct="1"/>
              <a:t>55</a:t>
            </a:fld>
            <a:endParaRPr lang="en-US" sz="1200" b="0">
              <a:solidFill>
                <a:schemeClr val="tx1"/>
              </a:solidFill>
            </a:endParaRPr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0A8245C3-145F-8B47-B861-456187DD7641}" type="slidenum">
              <a:rPr lang="en-US" sz="1200" b="0">
                <a:solidFill>
                  <a:schemeClr val="tx1"/>
                </a:solidFill>
              </a:rPr>
              <a:pPr eaLnBrk="1" hangingPunct="1"/>
              <a:t>56</a:t>
            </a:fld>
            <a:endParaRPr lang="en-US" sz="1200" b="0">
              <a:solidFill>
                <a:schemeClr val="tx1"/>
              </a:solidFill>
            </a:endParaRPr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3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/>
            <a:fld id="{14719CD0-0B84-504B-AC9A-D8B2C84920C9}" type="slidenum">
              <a:rPr lang="en-US" sz="1200"/>
              <a:pPr algn="r" eaLnBrk="1" hangingPunct="1"/>
              <a:t>57</a:t>
            </a:fld>
            <a:endParaRPr lang="en-US" sz="1200"/>
          </a:p>
        </p:txBody>
      </p:sp>
      <p:sp>
        <p:nvSpPr>
          <p:cNvPr id="115714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15715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algn="ctr" eaLnBrk="1" hangingPunct="1">
              <a:spcBef>
                <a:spcPct val="0"/>
              </a:spcBef>
            </a:pPr>
            <a:endParaRPr lang="en-US" sz="7200" b="1">
              <a:solidFill>
                <a:schemeClr val="bg1"/>
              </a:solidFill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1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/>
            <a:fld id="{17315F95-64B6-AC40-9562-4CBD849CCA50}" type="slidenum">
              <a:rPr lang="en-US" sz="1200"/>
              <a:pPr algn="r" eaLnBrk="1" hangingPunct="1"/>
              <a:t>58</a:t>
            </a:fld>
            <a:endParaRPr lang="en-US" sz="1200"/>
          </a:p>
        </p:txBody>
      </p:sp>
      <p:sp>
        <p:nvSpPr>
          <p:cNvPr id="117762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17763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algn="ctr" eaLnBrk="1" hangingPunct="1">
              <a:spcBef>
                <a:spcPct val="0"/>
              </a:spcBef>
            </a:pPr>
            <a:endParaRPr lang="en-US" sz="7200" b="1">
              <a:solidFill>
                <a:schemeClr val="bg1"/>
              </a:solidFill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09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19810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7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21858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5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23906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3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25954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1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28002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49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30050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7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/>
            <a:fld id="{D0C66A9A-069B-D945-BCB0-224EECA67573}" type="slidenum">
              <a:rPr lang="en-US" sz="1200"/>
              <a:pPr algn="r" eaLnBrk="1" hangingPunct="1"/>
              <a:t>65</a:t>
            </a:fld>
            <a:endParaRPr lang="en-US" sz="1200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5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/>
            <a:fld id="{71F8C754-C1D8-444E-A1F5-C5A6F2F1EB99}" type="slidenum">
              <a:rPr lang="en-US" sz="1200"/>
              <a:pPr algn="r" eaLnBrk="1" hangingPunct="1"/>
              <a:t>66</a:t>
            </a:fld>
            <a:endParaRPr lang="en-US" sz="1200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3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/>
            <a:fld id="{56EC3FB5-0C8B-464B-985E-A8448BD8CADB}" type="slidenum">
              <a:rPr lang="en-US" sz="1200"/>
              <a:pPr algn="r" eaLnBrk="1" hangingPunct="1"/>
              <a:t>67</a:t>
            </a:fld>
            <a:endParaRPr lang="en-US" sz="1200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1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/>
            <a:fld id="{F30351BE-4BCC-2646-A8E2-F07BDA1E3163}" type="slidenum">
              <a:rPr lang="en-US" sz="1200"/>
              <a:pPr algn="r" eaLnBrk="1" hangingPunct="1"/>
              <a:t>68</a:t>
            </a:fld>
            <a:endParaRPr lang="en-US" sz="1200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89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/>
            <a:fld id="{6689DBA9-AA02-5247-A393-DD9F0D0603BF}" type="slidenum">
              <a:rPr lang="en-US" sz="1200"/>
              <a:pPr algn="r" eaLnBrk="1" hangingPunct="1"/>
              <a:t>69</a:t>
            </a:fld>
            <a:endParaRPr lang="en-US" sz="1200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7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42338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5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4438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3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46434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1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4848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29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5053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7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5257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5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5462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3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56674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1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5872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69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6077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7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6281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5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64866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3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66914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1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68962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09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71010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7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7305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Rectangle 6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/>
            <a:fld id="{63D3A2DA-40CE-4D4F-93E7-312F3A26BCE3}" type="slidenum">
              <a:rPr lang="en-US" sz="1200"/>
              <a:pPr algn="r" eaLnBrk="1" hangingPunct="1"/>
              <a:t>86</a:t>
            </a:fld>
            <a:endParaRPr lang="en-US" sz="1200"/>
          </a:p>
        </p:txBody>
      </p:sp>
      <p:sp>
        <p:nvSpPr>
          <p:cNvPr id="175107" name="Text Box 1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75108" name="Text Box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noFill/>
          <a:ln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none" anchor="ctr"/>
          <a:lstStyle/>
          <a:p>
            <a:pPr algn="ctr" eaLnBrk="1" hangingPunct="1">
              <a:spcBef>
                <a:spcPct val="0"/>
              </a:spcBef>
            </a:pPr>
            <a:endParaRPr lang="en-US" sz="7200" b="1">
              <a:solidFill>
                <a:schemeClr val="bg1"/>
              </a:solidFill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3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/>
            <a:fld id="{7A328A72-174A-354C-9F45-DA14F40706D4}" type="slidenum">
              <a:rPr lang="en-US" sz="1200"/>
              <a:pPr algn="r" eaLnBrk="1" hangingPunct="1"/>
              <a:t>87</a:t>
            </a:fld>
            <a:endParaRPr lang="en-US" sz="1200"/>
          </a:p>
        </p:txBody>
      </p:sp>
      <p:sp>
        <p:nvSpPr>
          <p:cNvPr id="177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7715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1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/>
            <a:fld id="{11A1AF73-825B-B140-97BC-F1F4FA7CC95B}" type="slidenum">
              <a:rPr lang="en-US" sz="1200"/>
              <a:pPr algn="r" eaLnBrk="1" hangingPunct="1"/>
              <a:t>88</a:t>
            </a:fld>
            <a:endParaRPr lang="en-US" sz="1200"/>
          </a:p>
        </p:txBody>
      </p:sp>
      <p:sp>
        <p:nvSpPr>
          <p:cNvPr id="1792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7920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49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/>
            <a:fld id="{88922FEE-D594-734C-9940-81E9FE74B9CB}" type="slidenum">
              <a:rPr lang="en-US" sz="1200"/>
              <a:pPr algn="r" eaLnBrk="1" hangingPunct="1"/>
              <a:t>89</a:t>
            </a:fld>
            <a:endParaRPr lang="en-US" sz="1200"/>
          </a:p>
        </p:txBody>
      </p:sp>
      <p:sp>
        <p:nvSpPr>
          <p:cNvPr id="181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8125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7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/>
            <a:fld id="{8B381D06-BE72-FF48-966A-FAAE15807F9C}" type="slidenum">
              <a:rPr lang="en-US" sz="1200"/>
              <a:pPr algn="r" eaLnBrk="1" hangingPunct="1"/>
              <a:t>90</a:t>
            </a:fld>
            <a:endParaRPr lang="en-US" sz="1200"/>
          </a:p>
        </p:txBody>
      </p:sp>
      <p:sp>
        <p:nvSpPr>
          <p:cNvPr id="183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8329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5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/>
            <a:fld id="{40A37FBB-8C71-4E45-9161-3AD977232BA4}" type="slidenum">
              <a:rPr lang="en-US" sz="1200"/>
              <a:pPr algn="r" eaLnBrk="1" hangingPunct="1"/>
              <a:t>91</a:t>
            </a:fld>
            <a:endParaRPr lang="en-US" sz="1200"/>
          </a:p>
        </p:txBody>
      </p:sp>
      <p:sp>
        <p:nvSpPr>
          <p:cNvPr id="185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853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3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/>
            <a:fld id="{9DD77A40-D935-6C44-A750-A603B1CA7C68}" type="slidenum">
              <a:rPr lang="en-US" sz="1200"/>
              <a:pPr algn="r" eaLnBrk="1" hangingPunct="1"/>
              <a:t>92</a:t>
            </a:fld>
            <a:endParaRPr lang="en-US" sz="1200"/>
          </a:p>
        </p:txBody>
      </p:sp>
      <p:sp>
        <p:nvSpPr>
          <p:cNvPr id="187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8739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1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8944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5" name="Shape 36"/>
          <p:cNvSpPr>
            <a:spLocks noGrp="1" noRot="1" noChangeAspect="1" noTextEdit="1"/>
          </p:cNvSpPr>
          <p:nvPr>
            <p:ph type="sldImg" idx="2"/>
          </p:nvPr>
        </p:nvSpPr>
        <p:spPr bwMode="auto">
          <a:custGeom>
            <a:avLst/>
            <a:gdLst>
              <a:gd name="T0" fmla="*/ 0 w 120000"/>
              <a:gd name="T1" fmla="*/ 0 h 120000"/>
              <a:gd name="T2" fmla="*/ 174193200 w 120000"/>
              <a:gd name="T3" fmla="*/ 0 h 120000"/>
              <a:gd name="T4" fmla="*/ 174193200 w 120000"/>
              <a:gd name="T5" fmla="*/ 97983675 h 120000"/>
              <a:gd name="T6" fmla="*/ 0 w 120000"/>
              <a:gd name="T7" fmla="*/ 97983675 h 120000"/>
              <a:gd name="T8" fmla="*/ 0 w 120000"/>
              <a:gd name="T9" fmla="*/ 0 h 1200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20000"/>
              <a:gd name="T16" fmla="*/ 0 h 120000"/>
              <a:gd name="T17" fmla="*/ 120000 w 120000"/>
              <a:gd name="T18" fmla="*/ 120000 h 1200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16066" name="Shape 37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lIns="91425" tIns="91425" rIns="91425" bIns="91425">
            <a:spAutoFit/>
          </a:bodyPr>
          <a:lstStyle/>
          <a:p>
            <a:pPr eaLnBrk="1" hangingPunct="1">
              <a:spcBef>
                <a:spcPct val="0"/>
              </a:spcBef>
            </a:pPr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3" name="Shape 42"/>
          <p:cNvSpPr>
            <a:spLocks noGrp="1" noRot="1" noChangeAspect="1" noTextEdit="1"/>
          </p:cNvSpPr>
          <p:nvPr>
            <p:ph type="sldImg" idx="2"/>
          </p:nvPr>
        </p:nvSpPr>
        <p:spPr bwMode="auto">
          <a:custGeom>
            <a:avLst/>
            <a:gdLst>
              <a:gd name="T0" fmla="*/ 0 w 120000"/>
              <a:gd name="T1" fmla="*/ 0 h 120000"/>
              <a:gd name="T2" fmla="*/ 174193200 w 120000"/>
              <a:gd name="T3" fmla="*/ 0 h 120000"/>
              <a:gd name="T4" fmla="*/ 174193200 w 120000"/>
              <a:gd name="T5" fmla="*/ 97983675 h 120000"/>
              <a:gd name="T6" fmla="*/ 0 w 120000"/>
              <a:gd name="T7" fmla="*/ 97983675 h 120000"/>
              <a:gd name="T8" fmla="*/ 0 w 120000"/>
              <a:gd name="T9" fmla="*/ 0 h 1200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20000"/>
              <a:gd name="T16" fmla="*/ 0 h 120000"/>
              <a:gd name="T17" fmla="*/ 120000 w 120000"/>
              <a:gd name="T18" fmla="*/ 120000 h 1200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18114" name="Shape 4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lIns="91425" tIns="91425" rIns="91425" bIns="91425">
            <a:spAutoFit/>
          </a:bodyPr>
          <a:lstStyle/>
          <a:p>
            <a:pPr eaLnBrk="1" hangingPunct="1">
              <a:spcBef>
                <a:spcPct val="0"/>
              </a:spcBef>
            </a:pPr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1" name="Shape 49"/>
          <p:cNvSpPr>
            <a:spLocks noGrp="1" noRot="1" noChangeAspect="1" noTextEdit="1"/>
          </p:cNvSpPr>
          <p:nvPr>
            <p:ph type="sldImg" idx="2"/>
          </p:nvPr>
        </p:nvSpPr>
        <p:spPr bwMode="auto">
          <a:custGeom>
            <a:avLst/>
            <a:gdLst>
              <a:gd name="T0" fmla="*/ 0 w 120000"/>
              <a:gd name="T1" fmla="*/ 0 h 120000"/>
              <a:gd name="T2" fmla="*/ 174193200 w 120000"/>
              <a:gd name="T3" fmla="*/ 0 h 120000"/>
              <a:gd name="T4" fmla="*/ 174193200 w 120000"/>
              <a:gd name="T5" fmla="*/ 97983675 h 120000"/>
              <a:gd name="T6" fmla="*/ 0 w 120000"/>
              <a:gd name="T7" fmla="*/ 97983675 h 120000"/>
              <a:gd name="T8" fmla="*/ 0 w 120000"/>
              <a:gd name="T9" fmla="*/ 0 h 1200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20000"/>
              <a:gd name="T16" fmla="*/ 0 h 120000"/>
              <a:gd name="T17" fmla="*/ 120000 w 120000"/>
              <a:gd name="T18" fmla="*/ 120000 h 1200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20162" name="Shape 50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lIns="91425" tIns="91425" rIns="91425" bIns="91425">
            <a:spAutoFit/>
          </a:bodyPr>
          <a:lstStyle/>
          <a:p>
            <a:pPr eaLnBrk="1" hangingPunct="1">
              <a:spcBef>
                <a:spcPct val="0"/>
              </a:spcBef>
            </a:pPr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209" name="Shape 55"/>
          <p:cNvSpPr>
            <a:spLocks noGrp="1" noRot="1" noChangeAspect="1" noTextEdit="1"/>
          </p:cNvSpPr>
          <p:nvPr>
            <p:ph type="sldImg" idx="2"/>
          </p:nvPr>
        </p:nvSpPr>
        <p:spPr bwMode="auto">
          <a:custGeom>
            <a:avLst/>
            <a:gdLst>
              <a:gd name="T0" fmla="*/ 0 w 120000"/>
              <a:gd name="T1" fmla="*/ 0 h 120000"/>
              <a:gd name="T2" fmla="*/ 174193200 w 120000"/>
              <a:gd name="T3" fmla="*/ 0 h 120000"/>
              <a:gd name="T4" fmla="*/ 174193200 w 120000"/>
              <a:gd name="T5" fmla="*/ 97983675 h 120000"/>
              <a:gd name="T6" fmla="*/ 0 w 120000"/>
              <a:gd name="T7" fmla="*/ 97983675 h 120000"/>
              <a:gd name="T8" fmla="*/ 0 w 120000"/>
              <a:gd name="T9" fmla="*/ 0 h 1200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20000"/>
              <a:gd name="T16" fmla="*/ 0 h 120000"/>
              <a:gd name="T17" fmla="*/ 120000 w 120000"/>
              <a:gd name="T18" fmla="*/ 120000 h 1200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22210" name="Shape 56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lIns="91425" tIns="91425" rIns="91425" bIns="91425">
            <a:spAutoFit/>
          </a:bodyPr>
          <a:lstStyle/>
          <a:p>
            <a:pPr eaLnBrk="1" hangingPunct="1">
              <a:spcBef>
                <a:spcPct val="0"/>
              </a:spcBef>
            </a:pPr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7" name="Shape 61"/>
          <p:cNvSpPr>
            <a:spLocks noGrp="1" noRot="1" noChangeAspect="1" noTextEdit="1"/>
          </p:cNvSpPr>
          <p:nvPr>
            <p:ph type="sldImg" idx="2"/>
          </p:nvPr>
        </p:nvSpPr>
        <p:spPr bwMode="auto">
          <a:custGeom>
            <a:avLst/>
            <a:gdLst>
              <a:gd name="T0" fmla="*/ 0 w 120000"/>
              <a:gd name="T1" fmla="*/ 0 h 120000"/>
              <a:gd name="T2" fmla="*/ 174193200 w 120000"/>
              <a:gd name="T3" fmla="*/ 0 h 120000"/>
              <a:gd name="T4" fmla="*/ 174193200 w 120000"/>
              <a:gd name="T5" fmla="*/ 97983675 h 120000"/>
              <a:gd name="T6" fmla="*/ 0 w 120000"/>
              <a:gd name="T7" fmla="*/ 97983675 h 120000"/>
              <a:gd name="T8" fmla="*/ 0 w 120000"/>
              <a:gd name="T9" fmla="*/ 0 h 1200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20000"/>
              <a:gd name="T16" fmla="*/ 0 h 120000"/>
              <a:gd name="T17" fmla="*/ 120000 w 120000"/>
              <a:gd name="T18" fmla="*/ 120000 h 1200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24258" name="Shape 6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lIns="91425" tIns="91425" rIns="91425" bIns="91425">
            <a:spAutoFit/>
          </a:bodyPr>
          <a:lstStyle/>
          <a:p>
            <a:pPr eaLnBrk="1" hangingPunct="1">
              <a:spcBef>
                <a:spcPct val="0"/>
              </a:spcBef>
            </a:pPr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5" name="Shape 67"/>
          <p:cNvSpPr>
            <a:spLocks noGrp="1" noRot="1" noChangeAspect="1" noTextEdit="1"/>
          </p:cNvSpPr>
          <p:nvPr>
            <p:ph type="sldImg" idx="2"/>
          </p:nvPr>
        </p:nvSpPr>
        <p:spPr bwMode="auto">
          <a:custGeom>
            <a:avLst/>
            <a:gdLst>
              <a:gd name="T0" fmla="*/ 0 w 120000"/>
              <a:gd name="T1" fmla="*/ 0 h 120000"/>
              <a:gd name="T2" fmla="*/ 174193200 w 120000"/>
              <a:gd name="T3" fmla="*/ 0 h 120000"/>
              <a:gd name="T4" fmla="*/ 174193200 w 120000"/>
              <a:gd name="T5" fmla="*/ 97983675 h 120000"/>
              <a:gd name="T6" fmla="*/ 0 w 120000"/>
              <a:gd name="T7" fmla="*/ 97983675 h 120000"/>
              <a:gd name="T8" fmla="*/ 0 w 120000"/>
              <a:gd name="T9" fmla="*/ 0 h 1200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20000"/>
              <a:gd name="T16" fmla="*/ 0 h 120000"/>
              <a:gd name="T17" fmla="*/ 120000 w 120000"/>
              <a:gd name="T18" fmla="*/ 120000 h 1200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26306" name="Shape 68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lIns="91425" tIns="91425" rIns="91425" bIns="91425">
            <a:spAutoFit/>
          </a:bodyPr>
          <a:lstStyle/>
          <a:p>
            <a:pPr eaLnBrk="1" hangingPunct="1">
              <a:spcBef>
                <a:spcPct val="0"/>
              </a:spcBef>
            </a:pPr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3" name="Shape 73"/>
          <p:cNvSpPr>
            <a:spLocks noGrp="1" noRot="1" noChangeAspect="1" noTextEdit="1"/>
          </p:cNvSpPr>
          <p:nvPr>
            <p:ph type="sldImg" idx="2"/>
          </p:nvPr>
        </p:nvSpPr>
        <p:spPr bwMode="auto">
          <a:custGeom>
            <a:avLst/>
            <a:gdLst>
              <a:gd name="T0" fmla="*/ 0 w 120000"/>
              <a:gd name="T1" fmla="*/ 0 h 120000"/>
              <a:gd name="T2" fmla="*/ 174193200 w 120000"/>
              <a:gd name="T3" fmla="*/ 0 h 120000"/>
              <a:gd name="T4" fmla="*/ 174193200 w 120000"/>
              <a:gd name="T5" fmla="*/ 97983675 h 120000"/>
              <a:gd name="T6" fmla="*/ 0 w 120000"/>
              <a:gd name="T7" fmla="*/ 97983675 h 120000"/>
              <a:gd name="T8" fmla="*/ 0 w 120000"/>
              <a:gd name="T9" fmla="*/ 0 h 1200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20000"/>
              <a:gd name="T16" fmla="*/ 0 h 120000"/>
              <a:gd name="T17" fmla="*/ 120000 w 120000"/>
              <a:gd name="T18" fmla="*/ 120000 h 1200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28354" name="Shape 74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lIns="91425" tIns="91425" rIns="91425" bIns="91425">
            <a:spAutoFit/>
          </a:bodyPr>
          <a:lstStyle/>
          <a:p>
            <a:pPr eaLnBrk="1" hangingPunct="1">
              <a:spcBef>
                <a:spcPct val="0"/>
              </a:spcBef>
            </a:pPr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01" name="Shape 79"/>
          <p:cNvSpPr>
            <a:spLocks noGrp="1" noRot="1" noChangeAspect="1" noTextEdit="1"/>
          </p:cNvSpPr>
          <p:nvPr>
            <p:ph type="sldImg" idx="2"/>
          </p:nvPr>
        </p:nvSpPr>
        <p:spPr bwMode="auto">
          <a:custGeom>
            <a:avLst/>
            <a:gdLst>
              <a:gd name="T0" fmla="*/ 0 w 120000"/>
              <a:gd name="T1" fmla="*/ 0 h 120000"/>
              <a:gd name="T2" fmla="*/ 174193200 w 120000"/>
              <a:gd name="T3" fmla="*/ 0 h 120000"/>
              <a:gd name="T4" fmla="*/ 174193200 w 120000"/>
              <a:gd name="T5" fmla="*/ 97983675 h 120000"/>
              <a:gd name="T6" fmla="*/ 0 w 120000"/>
              <a:gd name="T7" fmla="*/ 97983675 h 120000"/>
              <a:gd name="T8" fmla="*/ 0 w 120000"/>
              <a:gd name="T9" fmla="*/ 0 h 1200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20000"/>
              <a:gd name="T16" fmla="*/ 0 h 120000"/>
              <a:gd name="T17" fmla="*/ 120000 w 120000"/>
              <a:gd name="T18" fmla="*/ 120000 h 1200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30402" name="Shape 80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lIns="91425" tIns="91425" rIns="91425" bIns="91425">
            <a:spAutoFit/>
          </a:bodyPr>
          <a:lstStyle/>
          <a:p>
            <a:pPr eaLnBrk="1" hangingPunct="1">
              <a:spcBef>
                <a:spcPct val="0"/>
              </a:spcBef>
            </a:pPr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49" name="Shape 86"/>
          <p:cNvSpPr>
            <a:spLocks noGrp="1" noRot="1" noChangeAspect="1" noTextEdit="1"/>
          </p:cNvSpPr>
          <p:nvPr>
            <p:ph type="sldImg" idx="2"/>
          </p:nvPr>
        </p:nvSpPr>
        <p:spPr bwMode="auto">
          <a:custGeom>
            <a:avLst/>
            <a:gdLst>
              <a:gd name="T0" fmla="*/ 0 w 120000"/>
              <a:gd name="T1" fmla="*/ 0 h 120000"/>
              <a:gd name="T2" fmla="*/ 174193200 w 120000"/>
              <a:gd name="T3" fmla="*/ 0 h 120000"/>
              <a:gd name="T4" fmla="*/ 174193200 w 120000"/>
              <a:gd name="T5" fmla="*/ 97983675 h 120000"/>
              <a:gd name="T6" fmla="*/ 0 w 120000"/>
              <a:gd name="T7" fmla="*/ 97983675 h 120000"/>
              <a:gd name="T8" fmla="*/ 0 w 120000"/>
              <a:gd name="T9" fmla="*/ 0 h 1200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20000"/>
              <a:gd name="T16" fmla="*/ 0 h 120000"/>
              <a:gd name="T17" fmla="*/ 120000 w 120000"/>
              <a:gd name="T18" fmla="*/ 120000 h 1200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32450" name="Shape 87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lIns="91425" tIns="91425" rIns="91425" bIns="91425">
            <a:spAutoFit/>
          </a:bodyPr>
          <a:lstStyle/>
          <a:p>
            <a:pPr eaLnBrk="1" hangingPunct="1">
              <a:spcBef>
                <a:spcPct val="0"/>
              </a:spcBef>
            </a:pPr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7" name="Shape 92"/>
          <p:cNvSpPr>
            <a:spLocks noGrp="1" noRot="1" noChangeAspect="1" noTextEdit="1"/>
          </p:cNvSpPr>
          <p:nvPr>
            <p:ph type="sldImg" idx="2"/>
          </p:nvPr>
        </p:nvSpPr>
        <p:spPr bwMode="auto">
          <a:custGeom>
            <a:avLst/>
            <a:gdLst>
              <a:gd name="T0" fmla="*/ 0 w 120000"/>
              <a:gd name="T1" fmla="*/ 0 h 120000"/>
              <a:gd name="T2" fmla="*/ 174193200 w 120000"/>
              <a:gd name="T3" fmla="*/ 0 h 120000"/>
              <a:gd name="T4" fmla="*/ 174193200 w 120000"/>
              <a:gd name="T5" fmla="*/ 97983675 h 120000"/>
              <a:gd name="T6" fmla="*/ 0 w 120000"/>
              <a:gd name="T7" fmla="*/ 97983675 h 120000"/>
              <a:gd name="T8" fmla="*/ 0 w 120000"/>
              <a:gd name="T9" fmla="*/ 0 h 1200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20000"/>
              <a:gd name="T16" fmla="*/ 0 h 120000"/>
              <a:gd name="T17" fmla="*/ 120000 w 120000"/>
              <a:gd name="T18" fmla="*/ 120000 h 1200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34498" name="Shape 9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lIns="91425" tIns="91425" rIns="91425" bIns="91425">
            <a:spAutoFit/>
          </a:bodyPr>
          <a:lstStyle/>
          <a:p>
            <a:pPr eaLnBrk="1" hangingPunct="1">
              <a:spcBef>
                <a:spcPct val="0"/>
              </a:spcBef>
            </a:pPr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45" name="Shape 98"/>
          <p:cNvSpPr>
            <a:spLocks noGrp="1" noRot="1" noChangeAspect="1" noTextEdit="1"/>
          </p:cNvSpPr>
          <p:nvPr>
            <p:ph type="sldImg" idx="2"/>
          </p:nvPr>
        </p:nvSpPr>
        <p:spPr bwMode="auto">
          <a:custGeom>
            <a:avLst/>
            <a:gdLst>
              <a:gd name="T0" fmla="*/ 0 w 120000"/>
              <a:gd name="T1" fmla="*/ 0 h 120000"/>
              <a:gd name="T2" fmla="*/ 174193200 w 120000"/>
              <a:gd name="T3" fmla="*/ 0 h 120000"/>
              <a:gd name="T4" fmla="*/ 174193200 w 120000"/>
              <a:gd name="T5" fmla="*/ 97983675 h 120000"/>
              <a:gd name="T6" fmla="*/ 0 w 120000"/>
              <a:gd name="T7" fmla="*/ 97983675 h 120000"/>
              <a:gd name="T8" fmla="*/ 0 w 120000"/>
              <a:gd name="T9" fmla="*/ 0 h 1200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20000"/>
              <a:gd name="T16" fmla="*/ 0 h 120000"/>
              <a:gd name="T17" fmla="*/ 120000 w 120000"/>
              <a:gd name="T18" fmla="*/ 120000 h 1200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36546" name="Shape 99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lIns="91425" tIns="91425" rIns="91425" bIns="91425">
            <a:spAutoFit/>
          </a:bodyPr>
          <a:lstStyle/>
          <a:p>
            <a:pPr eaLnBrk="1" hangingPunct="1">
              <a:spcBef>
                <a:spcPct val="0"/>
              </a:spcBef>
            </a:pPr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593" name="Shape 104"/>
          <p:cNvSpPr>
            <a:spLocks noGrp="1" noRot="1" noChangeAspect="1" noTextEdit="1"/>
          </p:cNvSpPr>
          <p:nvPr>
            <p:ph type="sldImg" idx="2"/>
          </p:nvPr>
        </p:nvSpPr>
        <p:spPr bwMode="auto">
          <a:custGeom>
            <a:avLst/>
            <a:gdLst>
              <a:gd name="T0" fmla="*/ 0 w 120000"/>
              <a:gd name="T1" fmla="*/ 0 h 120000"/>
              <a:gd name="T2" fmla="*/ 174193200 w 120000"/>
              <a:gd name="T3" fmla="*/ 0 h 120000"/>
              <a:gd name="T4" fmla="*/ 174193200 w 120000"/>
              <a:gd name="T5" fmla="*/ 97983675 h 120000"/>
              <a:gd name="T6" fmla="*/ 0 w 120000"/>
              <a:gd name="T7" fmla="*/ 97983675 h 120000"/>
              <a:gd name="T8" fmla="*/ 0 w 120000"/>
              <a:gd name="T9" fmla="*/ 0 h 1200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20000"/>
              <a:gd name="T16" fmla="*/ 0 h 120000"/>
              <a:gd name="T17" fmla="*/ 120000 w 120000"/>
              <a:gd name="T18" fmla="*/ 120000 h 1200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38594" name="Shape 105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lIns="91425" tIns="91425" rIns="91425" bIns="91425">
            <a:spAutoFit/>
          </a:bodyPr>
          <a:lstStyle/>
          <a:p>
            <a:pPr eaLnBrk="1" hangingPunct="1">
              <a:spcBef>
                <a:spcPct val="0"/>
              </a:spcBef>
            </a:pPr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641" name="Shape 110"/>
          <p:cNvSpPr>
            <a:spLocks noGrp="1" noRot="1" noChangeAspect="1" noTextEdit="1"/>
          </p:cNvSpPr>
          <p:nvPr>
            <p:ph type="sldImg" idx="2"/>
          </p:nvPr>
        </p:nvSpPr>
        <p:spPr bwMode="auto">
          <a:custGeom>
            <a:avLst/>
            <a:gdLst>
              <a:gd name="T0" fmla="*/ 0 w 120000"/>
              <a:gd name="T1" fmla="*/ 0 h 120000"/>
              <a:gd name="T2" fmla="*/ 174193200 w 120000"/>
              <a:gd name="T3" fmla="*/ 0 h 120000"/>
              <a:gd name="T4" fmla="*/ 174193200 w 120000"/>
              <a:gd name="T5" fmla="*/ 97983675 h 120000"/>
              <a:gd name="T6" fmla="*/ 0 w 120000"/>
              <a:gd name="T7" fmla="*/ 97983675 h 120000"/>
              <a:gd name="T8" fmla="*/ 0 w 120000"/>
              <a:gd name="T9" fmla="*/ 0 h 1200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20000"/>
              <a:gd name="T16" fmla="*/ 0 h 120000"/>
              <a:gd name="T17" fmla="*/ 120000 w 120000"/>
              <a:gd name="T18" fmla="*/ 120000 h 1200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40642" name="Shape 111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lIns="91425" tIns="91425" rIns="91425" bIns="91425">
            <a:spAutoFit/>
          </a:bodyPr>
          <a:lstStyle/>
          <a:p>
            <a:pPr eaLnBrk="1" hangingPunct="1">
              <a:spcBef>
                <a:spcPct val="0"/>
              </a:spcBef>
            </a:pPr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689" name="Shape 116"/>
          <p:cNvSpPr>
            <a:spLocks noGrp="1" noRot="1" noChangeAspect="1" noTextEdit="1"/>
          </p:cNvSpPr>
          <p:nvPr>
            <p:ph type="sldImg" idx="2"/>
          </p:nvPr>
        </p:nvSpPr>
        <p:spPr bwMode="auto">
          <a:custGeom>
            <a:avLst/>
            <a:gdLst>
              <a:gd name="T0" fmla="*/ 0 w 120000"/>
              <a:gd name="T1" fmla="*/ 0 h 120000"/>
              <a:gd name="T2" fmla="*/ 174193200 w 120000"/>
              <a:gd name="T3" fmla="*/ 0 h 120000"/>
              <a:gd name="T4" fmla="*/ 174193200 w 120000"/>
              <a:gd name="T5" fmla="*/ 97983675 h 120000"/>
              <a:gd name="T6" fmla="*/ 0 w 120000"/>
              <a:gd name="T7" fmla="*/ 97983675 h 120000"/>
              <a:gd name="T8" fmla="*/ 0 w 120000"/>
              <a:gd name="T9" fmla="*/ 0 h 1200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20000"/>
              <a:gd name="T16" fmla="*/ 0 h 120000"/>
              <a:gd name="T17" fmla="*/ 120000 w 120000"/>
              <a:gd name="T18" fmla="*/ 120000 h 1200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42690" name="Shape 117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lIns="91425" tIns="91425" rIns="91425" bIns="91425">
            <a:spAutoFit/>
          </a:bodyPr>
          <a:lstStyle/>
          <a:p>
            <a:pPr eaLnBrk="1" hangingPunct="1">
              <a:spcBef>
                <a:spcPct val="0"/>
              </a:spcBef>
            </a:pPr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737" name="Shape 122"/>
          <p:cNvSpPr>
            <a:spLocks noGrp="1" noRot="1" noChangeAspect="1" noTextEdit="1"/>
          </p:cNvSpPr>
          <p:nvPr>
            <p:ph type="sldImg" idx="2"/>
          </p:nvPr>
        </p:nvSpPr>
        <p:spPr bwMode="auto">
          <a:custGeom>
            <a:avLst/>
            <a:gdLst>
              <a:gd name="T0" fmla="*/ 0 w 120000"/>
              <a:gd name="T1" fmla="*/ 0 h 120000"/>
              <a:gd name="T2" fmla="*/ 174193200 w 120000"/>
              <a:gd name="T3" fmla="*/ 0 h 120000"/>
              <a:gd name="T4" fmla="*/ 174193200 w 120000"/>
              <a:gd name="T5" fmla="*/ 97983675 h 120000"/>
              <a:gd name="T6" fmla="*/ 0 w 120000"/>
              <a:gd name="T7" fmla="*/ 97983675 h 120000"/>
              <a:gd name="T8" fmla="*/ 0 w 120000"/>
              <a:gd name="T9" fmla="*/ 0 h 1200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20000"/>
              <a:gd name="T16" fmla="*/ 0 h 120000"/>
              <a:gd name="T17" fmla="*/ 120000 w 120000"/>
              <a:gd name="T18" fmla="*/ 120000 h 1200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44738" name="Shape 12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lIns="91425" tIns="91425" rIns="91425" bIns="91425">
            <a:spAutoFit/>
          </a:bodyPr>
          <a:lstStyle/>
          <a:p>
            <a:pPr eaLnBrk="1" hangingPunct="1">
              <a:spcBef>
                <a:spcPct val="0"/>
              </a:spcBef>
            </a:pPr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785" name="Shape 122"/>
          <p:cNvSpPr>
            <a:spLocks noGrp="1" noRot="1" noChangeAspect="1" noTextEdit="1"/>
          </p:cNvSpPr>
          <p:nvPr>
            <p:ph type="sldImg" idx="2"/>
          </p:nvPr>
        </p:nvSpPr>
        <p:spPr bwMode="auto">
          <a:custGeom>
            <a:avLst/>
            <a:gdLst>
              <a:gd name="T0" fmla="*/ 0 w 120000"/>
              <a:gd name="T1" fmla="*/ 0 h 120000"/>
              <a:gd name="T2" fmla="*/ 174193200 w 120000"/>
              <a:gd name="T3" fmla="*/ 0 h 120000"/>
              <a:gd name="T4" fmla="*/ 174193200 w 120000"/>
              <a:gd name="T5" fmla="*/ 97983675 h 120000"/>
              <a:gd name="T6" fmla="*/ 0 w 120000"/>
              <a:gd name="T7" fmla="*/ 97983675 h 120000"/>
              <a:gd name="T8" fmla="*/ 0 w 120000"/>
              <a:gd name="T9" fmla="*/ 0 h 1200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20000"/>
              <a:gd name="T16" fmla="*/ 0 h 120000"/>
              <a:gd name="T17" fmla="*/ 120000 w 120000"/>
              <a:gd name="T18" fmla="*/ 120000 h 1200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46786" name="Shape 12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lIns="91425" tIns="91425" rIns="91425" bIns="91425">
            <a:spAutoFit/>
          </a:bodyPr>
          <a:lstStyle/>
          <a:p>
            <a:pPr eaLnBrk="1" hangingPunct="1">
              <a:spcBef>
                <a:spcPct val="0"/>
              </a:spcBef>
            </a:pPr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785" name="Shape 122"/>
          <p:cNvSpPr>
            <a:spLocks noGrp="1" noRot="1" noChangeAspect="1" noTextEdit="1"/>
          </p:cNvSpPr>
          <p:nvPr>
            <p:ph type="sldImg" idx="2"/>
          </p:nvPr>
        </p:nvSpPr>
        <p:spPr bwMode="auto">
          <a:custGeom>
            <a:avLst/>
            <a:gdLst>
              <a:gd name="T0" fmla="*/ 0 w 120000"/>
              <a:gd name="T1" fmla="*/ 0 h 120000"/>
              <a:gd name="T2" fmla="*/ 174193200 w 120000"/>
              <a:gd name="T3" fmla="*/ 0 h 120000"/>
              <a:gd name="T4" fmla="*/ 174193200 w 120000"/>
              <a:gd name="T5" fmla="*/ 97983675 h 120000"/>
              <a:gd name="T6" fmla="*/ 0 w 120000"/>
              <a:gd name="T7" fmla="*/ 97983675 h 120000"/>
              <a:gd name="T8" fmla="*/ 0 w 120000"/>
              <a:gd name="T9" fmla="*/ 0 h 1200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20000"/>
              <a:gd name="T16" fmla="*/ 0 h 120000"/>
              <a:gd name="T17" fmla="*/ 120000 w 120000"/>
              <a:gd name="T18" fmla="*/ 120000 h 1200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46786" name="Shape 12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lIns="91425" tIns="91425" rIns="91425" bIns="91425">
            <a:spAutoFit/>
          </a:bodyPr>
          <a:lstStyle/>
          <a:p>
            <a:pPr eaLnBrk="1" hangingPunct="1">
              <a:spcBef>
                <a:spcPct val="0"/>
              </a:spcBef>
            </a:pPr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785" name="Shape 122"/>
          <p:cNvSpPr>
            <a:spLocks noGrp="1" noRot="1" noChangeAspect="1" noTextEdit="1"/>
          </p:cNvSpPr>
          <p:nvPr>
            <p:ph type="sldImg" idx="2"/>
          </p:nvPr>
        </p:nvSpPr>
        <p:spPr bwMode="auto">
          <a:custGeom>
            <a:avLst/>
            <a:gdLst>
              <a:gd name="T0" fmla="*/ 0 w 120000"/>
              <a:gd name="T1" fmla="*/ 0 h 120000"/>
              <a:gd name="T2" fmla="*/ 174193200 w 120000"/>
              <a:gd name="T3" fmla="*/ 0 h 120000"/>
              <a:gd name="T4" fmla="*/ 174193200 w 120000"/>
              <a:gd name="T5" fmla="*/ 97983675 h 120000"/>
              <a:gd name="T6" fmla="*/ 0 w 120000"/>
              <a:gd name="T7" fmla="*/ 97983675 h 120000"/>
              <a:gd name="T8" fmla="*/ 0 w 120000"/>
              <a:gd name="T9" fmla="*/ 0 h 1200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20000"/>
              <a:gd name="T16" fmla="*/ 0 h 120000"/>
              <a:gd name="T17" fmla="*/ 120000 w 120000"/>
              <a:gd name="T18" fmla="*/ 120000 h 1200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46786" name="Shape 12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lIns="91425" tIns="91425" rIns="91425" bIns="91425">
            <a:spAutoFit/>
          </a:bodyPr>
          <a:lstStyle/>
          <a:p>
            <a:pPr eaLnBrk="1" hangingPunct="1">
              <a:spcBef>
                <a:spcPct val="0"/>
              </a:spcBef>
            </a:pPr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A25CCB1E-116A-1242-B1BD-5CAB0CC1CA6E}" type="slidenum">
              <a:rPr lang="en-US" sz="1200" b="0">
                <a:solidFill>
                  <a:schemeClr val="tx1"/>
                </a:solidFill>
              </a:rPr>
              <a:pPr eaLnBrk="1" hangingPunct="1"/>
              <a:t>142</a:t>
            </a:fld>
            <a:endParaRPr lang="en-US" sz="1200" b="0">
              <a:solidFill>
                <a:schemeClr val="tx1"/>
              </a:solidFill>
            </a:endParaRPr>
          </a:p>
        </p:txBody>
      </p:sp>
      <p:sp>
        <p:nvSpPr>
          <p:cNvPr id="22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defTabSz="914400" eaLnBrk="1" hangingPunct="1"/>
            <a:fld id="{3D0FEEA7-A900-D247-A494-D1962DEC5410}" type="slidenum">
              <a:rPr lang="en-US" sz="1200"/>
              <a:pPr algn="r" defTabSz="914400" eaLnBrk="1" hangingPunct="1"/>
              <a:t>148</a:t>
            </a:fld>
            <a:endParaRPr lang="en-US" sz="1200"/>
          </a:p>
        </p:txBody>
      </p:sp>
      <p:sp>
        <p:nvSpPr>
          <p:cNvPr id="134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3414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defTabSz="914400"/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320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Shape 77"/>
          <p:cNvSpPr>
            <a:spLocks noGrp="1" noRot="1" noChangeAspect="1"/>
          </p:cNvSpPr>
          <p:nvPr>
            <p:ph type="sldImg" idx="2"/>
          </p:nvPr>
        </p:nvSpPr>
        <p:spPr>
          <a:xfrm>
            <a:off x="1143309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Shape 7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Shape 41"/>
          <p:cNvSpPr>
            <a:spLocks noGrp="1" noRot="1" noChangeAspect="1"/>
          </p:cNvSpPr>
          <p:nvPr>
            <p:ph type="sldImg" idx="2"/>
          </p:nvPr>
        </p:nvSpPr>
        <p:spPr>
          <a:xfrm>
            <a:off x="1143309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" name="Shape 4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Shape 47"/>
          <p:cNvSpPr>
            <a:spLocks noGrp="1" noRot="1" noChangeAspect="1"/>
          </p:cNvSpPr>
          <p:nvPr>
            <p:ph type="sldImg" idx="2"/>
          </p:nvPr>
        </p:nvSpPr>
        <p:spPr>
          <a:xfrm>
            <a:off x="1143309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" name="Shape 4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Shape 53"/>
          <p:cNvSpPr>
            <a:spLocks noGrp="1" noRot="1" noChangeAspect="1"/>
          </p:cNvSpPr>
          <p:nvPr>
            <p:ph type="sldImg" idx="2"/>
          </p:nvPr>
        </p:nvSpPr>
        <p:spPr>
          <a:xfrm>
            <a:off x="1143309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" name="Shape 5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hape 59"/>
          <p:cNvSpPr>
            <a:spLocks noGrp="1" noRot="1" noChangeAspect="1"/>
          </p:cNvSpPr>
          <p:nvPr>
            <p:ph type="sldImg" idx="2"/>
          </p:nvPr>
        </p:nvSpPr>
        <p:spPr>
          <a:xfrm>
            <a:off x="1143309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Shape 6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>
            <a:spLocks noGrp="1" noRot="1" noChangeAspect="1"/>
          </p:cNvSpPr>
          <p:nvPr>
            <p:ph type="sldImg" idx="2"/>
          </p:nvPr>
        </p:nvSpPr>
        <p:spPr>
          <a:xfrm>
            <a:off x="1143309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Shape 6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>
            <a:spLocks noGrp="1" noRot="1" noChangeAspect="1"/>
          </p:cNvSpPr>
          <p:nvPr>
            <p:ph type="sldImg" idx="2"/>
          </p:nvPr>
        </p:nvSpPr>
        <p:spPr>
          <a:xfrm>
            <a:off x="1143309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Shape 7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2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61795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2B16A2CA-4258-7E4B-8D08-7A29BE70039A}" type="slidenum">
              <a:rPr lang="en-US" sz="1200" b="0">
                <a:solidFill>
                  <a:schemeClr val="tx1"/>
                </a:solidFill>
              </a:rPr>
              <a:pPr eaLnBrk="1" hangingPunct="1"/>
              <a:t>159</a:t>
            </a:fld>
            <a:endParaRPr lang="en-US" sz="1200" b="0">
              <a:solidFill>
                <a:schemeClr val="tx1"/>
              </a:solidFill>
            </a:endParaRPr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4403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1026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61442" name="Rectangle 1027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63490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65538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67586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6963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7168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73730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75778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77826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7987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1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8192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1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83970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1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86018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1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88066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1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9011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1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Rot="1" noChangeAspect="1"/>
          </p:cNvSpPr>
          <p:nvPr>
            <p:ph type="sldImg"/>
          </p:nvPr>
        </p:nvSpPr>
        <p:spPr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92162" name="Rectangle 3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1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Rot="1" noChangeAspect="1"/>
          </p:cNvSpPr>
          <p:nvPr>
            <p:ph type="sldImg"/>
          </p:nvPr>
        </p:nvSpPr>
        <p:spPr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" name="Rectangle 3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1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 noRot="1" noChangeAspect="1"/>
          </p:cNvSpPr>
          <p:nvPr>
            <p:ph type="sldImg"/>
          </p:nvPr>
        </p:nvSpPr>
        <p:spPr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96258" name="Rectangle 3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1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2B16A2CA-4258-7E4B-8D08-7A29BE70039A}" type="slidenum">
              <a:rPr lang="en-US" sz="1200" b="0">
                <a:solidFill>
                  <a:schemeClr val="tx1"/>
                </a:solidFill>
              </a:rPr>
              <a:pPr eaLnBrk="1" hangingPunct="1"/>
              <a:t>179</a:t>
            </a:fld>
            <a:endParaRPr lang="en-US" sz="1200" b="0">
              <a:solidFill>
                <a:schemeClr val="tx1"/>
              </a:solidFill>
            </a:endParaRPr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774FF246-E924-F945-A0A8-9232CA186504}" type="slidenum">
              <a:rPr lang="en-US" sz="1200"/>
              <a:pPr/>
              <a:t>186</a:t>
            </a:fld>
            <a:endParaRPr lang="en-US" sz="1200"/>
          </a:p>
        </p:txBody>
      </p:sp>
      <p:sp>
        <p:nvSpPr>
          <p:cNvPr id="55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32099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Grp="1" noRot="1" noChangeAspect="1"/>
          </p:cNvSpPr>
          <p:nvPr>
            <p:ph type="sldImg"/>
          </p:nvPr>
        </p:nvSpPr>
        <p:spPr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2530" name="Rectangle 3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1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/>
          <p:cNvSpPr>
            <a:spLocks noGrp="1" noRot="1" noChangeAspect="1"/>
          </p:cNvSpPr>
          <p:nvPr>
            <p:ph type="sldImg"/>
          </p:nvPr>
        </p:nvSpPr>
        <p:spPr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6626" name="Rectangle 3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1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9172768F-5185-8844-AE55-4AF5DBB74E22}" type="slidenum">
              <a:rPr lang="en-US" sz="1200"/>
              <a:pPr/>
              <a:t>206</a:t>
            </a:fld>
            <a:endParaRPr lang="en-US" sz="1200"/>
          </a:p>
        </p:txBody>
      </p:sp>
      <p:sp>
        <p:nvSpPr>
          <p:cNvPr id="55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AF65F943-9C93-D548-B113-96785AF34D23}" type="slidenum">
              <a:rPr lang="en-US" sz="1200"/>
              <a:pPr/>
              <a:t>207</a:t>
            </a:fld>
            <a:endParaRPr lang="en-US" sz="1200"/>
          </a:p>
        </p:txBody>
      </p:sp>
      <p:sp>
        <p:nvSpPr>
          <p:cNvPr id="55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B240DEA6-3221-3B4C-A1E2-1FF6337CD575}" type="slidenum">
              <a:rPr lang="en-US" sz="1200"/>
              <a:pPr/>
              <a:t>208</a:t>
            </a:fld>
            <a:endParaRPr lang="en-US" sz="1200"/>
          </a:p>
        </p:txBody>
      </p:sp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27AAC3C6-803D-4243-A19C-C0D0C8519DC8}" type="slidenum">
              <a:rPr lang="en-US" sz="1200"/>
              <a:pPr/>
              <a:t>209</a:t>
            </a:fld>
            <a:endParaRPr lang="en-US" sz="1200"/>
          </a:p>
        </p:txBody>
      </p:sp>
      <p:sp>
        <p:nvSpPr>
          <p:cNvPr id="501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36E27018-9F47-914A-8264-8796A3F0B4C0}" type="slidenum">
              <a:rPr lang="en-US" sz="1200"/>
              <a:pPr/>
              <a:t>217</a:t>
            </a:fld>
            <a:endParaRPr lang="en-US" sz="1200"/>
          </a:p>
        </p:txBody>
      </p:sp>
      <p:sp>
        <p:nvSpPr>
          <p:cNvPr id="481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07523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10595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1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1026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12643" name="Rectangle 1027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1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2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14691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1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16739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1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3721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1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48483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1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6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AFA144FE-E828-A440-A416-BC891F3FC63A}" type="slidenum">
              <a:rPr lang="en-US" sz="1200"/>
              <a:pPr/>
              <a:t>224</a:t>
            </a:fld>
            <a:endParaRPr lang="en-US" sz="1200"/>
          </a:p>
        </p:txBody>
      </p:sp>
      <p:sp>
        <p:nvSpPr>
          <p:cNvPr id="52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0957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7B27924E-1D52-A544-994B-A1566D7C1958}" type="slidenum">
              <a:rPr lang="en-US" sz="1200"/>
              <a:pPr/>
              <a:t>225</a:t>
            </a:fld>
            <a:endParaRPr lang="en-US" sz="1200"/>
          </a:p>
        </p:txBody>
      </p:sp>
      <p:sp>
        <p:nvSpPr>
          <p:cNvPr id="2" name="Text Box 2"/>
          <p:cNvSpPr txBox="1">
            <a:spLocks noGrp="1" noRot="1" noChangeAspect="1" noChangeArrowheads="1"/>
          </p:cNvSpPr>
          <p:nvPr>
            <p:ph type="sldImg"/>
          </p:nvPr>
        </p:nvSpPr>
        <p:spPr>
          <a:xfrm>
            <a:off x="1143000" y="693738"/>
            <a:ext cx="4570413" cy="3427412"/>
          </a:xfrm>
          <a:solidFill>
            <a:srgbClr val="FFFFFF"/>
          </a:solidFill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3" name="Text Box 2"/>
          <p:cNvSpPr txBox="1">
            <a:spLocks noGrp="1" noRot="1" noChangeAspect="1" noChangeArrowheads="1"/>
          </p:cNvSpPr>
          <p:nvPr>
            <p:ph type="sldImg"/>
          </p:nvPr>
        </p:nvSpPr>
        <p:spPr>
          <a:xfrm>
            <a:off x="1143000" y="693738"/>
            <a:ext cx="4570413" cy="3427412"/>
          </a:xfrm>
          <a:solidFill>
            <a:srgbClr val="FFFFFF"/>
          </a:solidFill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1507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1813"/>
            <a:ext cx="5486400" cy="4114800"/>
          </a:xfrm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058" tIns="41029" rIns="82058" bIns="41029" anchor="ctr"/>
          <a:lstStyle/>
          <a:p>
            <a:pPr eaLnBrk="1" hangingPunct="1">
              <a:defRPr/>
            </a:pPr>
            <a:endParaRPr lang="en-US" smtClean="0"/>
          </a:p>
        </p:txBody>
      </p:sp>
    </p:spTree>
  </p:cSld>
  <p:clrMapOvr>
    <a:masterClrMapping/>
  </p:clrMapOvr>
</p:notes>
</file>

<file path=ppt/notesSlides/notesSlide1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88276998-72E6-2A48-9622-7F01D33F6161}" type="slidenum">
              <a:rPr lang="en-US" sz="1200"/>
              <a:pPr/>
              <a:t>226</a:t>
            </a:fld>
            <a:endParaRPr lang="en-US" sz="1200"/>
          </a:p>
        </p:txBody>
      </p:sp>
      <p:sp>
        <p:nvSpPr>
          <p:cNvPr id="15362" name="Text Box 2"/>
          <p:cNvSpPr txBox="1">
            <a:spLocks noGrp="1" noRot="1" noChangeAspect="1" noChangeArrowheads="1"/>
          </p:cNvSpPr>
          <p:nvPr>
            <p:ph type="sldImg"/>
          </p:nvPr>
        </p:nvSpPr>
        <p:spPr>
          <a:xfrm>
            <a:off x="1143000" y="693738"/>
            <a:ext cx="4572000" cy="3429000"/>
          </a:xfrm>
          <a:solidFill>
            <a:srgbClr val="FFFFFF"/>
          </a:solidFill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5363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1813"/>
            <a:ext cx="5487988" cy="4114800"/>
          </a:xfrm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058" tIns="41029" rIns="82058" bIns="41029" anchor="ctr"/>
          <a:lstStyle/>
          <a:p>
            <a:pPr eaLnBrk="1" hangingPunct="1">
              <a:defRPr/>
            </a:pPr>
            <a:endParaRPr lang="en-US" smtClean="0"/>
          </a:p>
        </p:txBody>
      </p:sp>
    </p:spTree>
  </p:cSld>
  <p:clrMapOvr>
    <a:masterClrMapping/>
  </p:clrMapOvr>
</p:notes>
</file>

<file path=ppt/notesSlides/notesSlide1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B8AD8E7F-216B-0849-A745-61028BF0145E}" type="slidenum">
              <a:rPr lang="en-US" sz="1200"/>
              <a:pPr/>
              <a:t>228</a:t>
            </a:fld>
            <a:endParaRPr lang="en-US" sz="1200"/>
          </a:p>
        </p:txBody>
      </p:sp>
      <p:sp>
        <p:nvSpPr>
          <p:cNvPr id="17410" name="Text Box 2"/>
          <p:cNvSpPr txBox="1">
            <a:spLocks noGrp="1" noRot="1" noChangeAspect="1" noChangeArrowheads="1"/>
          </p:cNvSpPr>
          <p:nvPr>
            <p:ph type="sldImg"/>
          </p:nvPr>
        </p:nvSpPr>
        <p:spPr>
          <a:xfrm>
            <a:off x="1143000" y="693738"/>
            <a:ext cx="4572000" cy="3429000"/>
          </a:xfrm>
          <a:solidFill>
            <a:srgbClr val="FFFFFF"/>
          </a:solidFill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7411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1813"/>
            <a:ext cx="5487988" cy="4114800"/>
          </a:xfrm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058" tIns="41029" rIns="82058" bIns="41029" anchor="ctr"/>
          <a:lstStyle/>
          <a:p>
            <a:pPr eaLnBrk="1" hangingPunct="1">
              <a:defRPr/>
            </a:pPr>
            <a:endParaRPr lang="en-US" smtClean="0"/>
          </a:p>
        </p:txBody>
      </p:sp>
    </p:spTree>
  </p:cSld>
  <p:clrMapOvr>
    <a:masterClrMapping/>
  </p:clrMapOvr>
</p:notes>
</file>

<file path=ppt/notesSlides/notesSlide1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BA9EE7A5-E163-4E40-9A25-ADB11DC60E1C}" type="slidenum">
              <a:rPr lang="en-US" sz="1200"/>
              <a:pPr/>
              <a:t>229</a:t>
            </a:fld>
            <a:endParaRPr lang="en-US" sz="1200"/>
          </a:p>
        </p:txBody>
      </p:sp>
      <p:sp>
        <p:nvSpPr>
          <p:cNvPr id="53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1878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8EF45396-FCF0-AD4B-85B3-2E5859A7E431}" type="slidenum">
              <a:rPr lang="en-US" sz="1200"/>
              <a:pPr/>
              <a:t>230</a:t>
            </a:fld>
            <a:endParaRPr lang="en-US" sz="1200"/>
          </a:p>
        </p:txBody>
      </p:sp>
      <p:sp>
        <p:nvSpPr>
          <p:cNvPr id="24578" name="Slide Image Placeholder 1"/>
          <p:cNvSpPr>
            <a:spLocks noGrp="1" noRot="1" noChangeAspect="1"/>
          </p:cNvSpPr>
          <p:nvPr>
            <p:ph type="sldImg"/>
          </p:nvPr>
        </p:nvSpPr>
        <p:spPr>
          <a:solidFill>
            <a:srgbClr val="FFFFFF"/>
          </a:solidFill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20835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defTabSz="457200" eaLnBrk="1" hangingPunct="1">
              <a:spcBef>
                <a:spcPct val="0"/>
              </a:spcBef>
            </a:pPr>
            <a:r>
              <a:rPr lang="en-US"/>
              <a:t>A memento a presented by the Internet Archive.</a:t>
            </a:r>
          </a:p>
        </p:txBody>
      </p:sp>
      <p:sp>
        <p:nvSpPr>
          <p:cNvPr id="120836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defTabSz="4572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/>
            <a:fld id="{AE014895-45C4-574F-9A26-041C961B5DC6}" type="slidenum">
              <a:rPr lang="en-US" sz="1200">
                <a:latin typeface="Calibri" charset="0"/>
              </a:rPr>
              <a:pPr algn="r" eaLnBrk="1" hangingPunct="1"/>
              <a:t>230</a:t>
            </a:fld>
            <a:endParaRPr lang="en-US" sz="1200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1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B9D14A28-F39D-9A46-BAD4-3400178D1BF8}" type="slidenum">
              <a:rPr lang="en-US" sz="1200"/>
              <a:pPr/>
              <a:t>231</a:t>
            </a:fld>
            <a:endParaRPr lang="en-US" sz="1200"/>
          </a:p>
        </p:txBody>
      </p:sp>
      <p:sp>
        <p:nvSpPr>
          <p:cNvPr id="542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22883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36FF7144-8BB4-7A49-8008-5A91B0B744A5}" type="slidenum">
              <a:rPr lang="en-US" sz="1200"/>
              <a:pPr/>
              <a:t>232</a:t>
            </a:fld>
            <a:endParaRPr lang="en-US" sz="1200"/>
          </a:p>
        </p:txBody>
      </p:sp>
      <p:sp>
        <p:nvSpPr>
          <p:cNvPr id="41986" name="Slide Image Placeholder 1"/>
          <p:cNvSpPr>
            <a:spLocks noGrp="1" noRot="1" noChangeAspect="1"/>
          </p:cNvSpPr>
          <p:nvPr>
            <p:ph type="sldImg"/>
          </p:nvPr>
        </p:nvSpPr>
        <p:spPr>
          <a:solidFill>
            <a:srgbClr val="FFFFFF"/>
          </a:solidFill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24931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defTabSz="457200" eaLnBrk="1" hangingPunct="1">
              <a:spcBef>
                <a:spcPct val="0"/>
              </a:spcBef>
            </a:pPr>
            <a:r>
              <a:rPr lang="en-US"/>
              <a:t>mindist = minimum distance = closest</a:t>
            </a:r>
          </a:p>
          <a:p>
            <a:pPr defTabSz="457200" eaLnBrk="1" hangingPunct="1">
              <a:spcBef>
                <a:spcPct val="0"/>
              </a:spcBef>
            </a:pPr>
            <a:r>
              <a:rPr lang="en-US"/>
              <a:t>bracket = closest, but choose bracket if available</a:t>
            </a:r>
          </a:p>
          <a:p>
            <a:pPr defTabSz="457200" eaLnBrk="1" hangingPunct="1">
              <a:spcBef>
                <a:spcPct val="0"/>
              </a:spcBef>
            </a:pPr>
            <a:endParaRPr lang="en-US"/>
          </a:p>
        </p:txBody>
      </p:sp>
      <p:sp>
        <p:nvSpPr>
          <p:cNvPr id="124932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defTabSz="4572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/>
            <a:fld id="{C0D86984-D435-E741-B385-5B78F9D2B6FE}" type="slidenum">
              <a:rPr lang="en-US" sz="1200">
                <a:latin typeface="Calibri" charset="0"/>
              </a:rPr>
              <a:pPr algn="r" eaLnBrk="1" hangingPunct="1"/>
              <a:t>232</a:t>
            </a:fld>
            <a:endParaRPr lang="en-US" sz="1200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1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D3130B2-3110-0F48-9081-E68642513166}" type="slidenum">
              <a:rPr lang="en-US"/>
              <a:pPr/>
              <a:t>233</a:t>
            </a:fld>
            <a:endParaRPr lang="en-US"/>
          </a:p>
        </p:txBody>
      </p:sp>
      <p:sp>
        <p:nvSpPr>
          <p:cNvPr id="29698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A230A44-5E33-5647-8511-7A95A83722CB}" type="slidenum">
              <a:rPr lang="en-US"/>
              <a:pPr/>
              <a:t>234</a:t>
            </a:fld>
            <a:endParaRPr lang="en-US"/>
          </a:p>
        </p:txBody>
      </p:sp>
      <p:sp>
        <p:nvSpPr>
          <p:cNvPr id="31746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746B156-1318-5041-BA47-B70CAE1B9EC6}" type="slidenum">
              <a:rPr lang="en-US"/>
              <a:pPr/>
              <a:t>235</a:t>
            </a:fld>
            <a:endParaRPr lang="en-US"/>
          </a:p>
        </p:txBody>
      </p:sp>
      <p:sp>
        <p:nvSpPr>
          <p:cNvPr id="33794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D325679-F571-9347-87D6-A2BBDEF04070}" type="slidenum">
              <a:rPr lang="en-US"/>
              <a:pPr/>
              <a:t>236</a:t>
            </a:fld>
            <a:endParaRPr lang="en-US"/>
          </a:p>
        </p:txBody>
      </p:sp>
      <p:sp>
        <p:nvSpPr>
          <p:cNvPr id="3789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AA2BE1B-5D15-234D-9CC3-015C31BC9D68}" type="slidenum">
              <a:rPr lang="en-US"/>
              <a:pPr/>
              <a:t>237</a:t>
            </a:fld>
            <a:endParaRPr lang="en-US"/>
          </a:p>
        </p:txBody>
      </p:sp>
      <p:sp>
        <p:nvSpPr>
          <p:cNvPr id="481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3E8CEFC-89B6-D446-93AB-85D797432824}" type="slidenum">
              <a:rPr lang="en-US"/>
              <a:pPr/>
              <a:t>238</a:t>
            </a:fld>
            <a:endParaRPr lang="en-US"/>
          </a:p>
        </p:txBody>
      </p:sp>
      <p:sp>
        <p:nvSpPr>
          <p:cNvPr id="39938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189FC-5838-0249-8F8E-138118661E25}" type="datetimeFigureOut">
              <a:rPr lang="en-US" smtClean="0"/>
              <a:t>9/2/20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F9390-869C-5849-B940-D3B5C05985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25276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189FC-5838-0249-8F8E-138118661E25}" type="datetimeFigureOut">
              <a:rPr lang="en-US" smtClean="0"/>
              <a:t>9/2/20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F9390-869C-5849-B940-D3B5C05985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94485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189FC-5838-0249-8F8E-138118661E25}" type="datetimeFigureOut">
              <a:rPr lang="en-US" smtClean="0"/>
              <a:t>9/2/20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F9390-869C-5849-B940-D3B5C05985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47523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189FC-5838-0249-8F8E-138118661E25}" type="datetimeFigureOut">
              <a:rPr lang="en-US" smtClean="0"/>
              <a:t>9/2/20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F9390-869C-5849-B940-D3B5C05985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70401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189FC-5838-0249-8F8E-138118661E25}" type="datetimeFigureOut">
              <a:rPr lang="en-US" smtClean="0"/>
              <a:t>9/2/20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F9390-869C-5849-B940-D3B5C05985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53434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189FC-5838-0249-8F8E-138118661E25}" type="datetimeFigureOut">
              <a:rPr lang="en-US" smtClean="0"/>
              <a:t>9/2/20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F9390-869C-5849-B940-D3B5C05985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41511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189FC-5838-0249-8F8E-138118661E25}" type="datetimeFigureOut">
              <a:rPr lang="en-US" smtClean="0"/>
              <a:t>9/2/20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F9390-869C-5849-B940-D3B5C05985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16490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189FC-5838-0249-8F8E-138118661E25}" type="datetimeFigureOut">
              <a:rPr lang="en-US" smtClean="0"/>
              <a:t>9/2/20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F9390-869C-5849-B940-D3B5C05985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03866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189FC-5838-0249-8F8E-138118661E25}" type="datetimeFigureOut">
              <a:rPr lang="en-US" smtClean="0"/>
              <a:t>9/2/20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F9390-869C-5849-B940-D3B5C05985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63748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189FC-5838-0249-8F8E-138118661E25}" type="datetimeFigureOut">
              <a:rPr lang="en-US" smtClean="0"/>
              <a:t>9/2/20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F9390-869C-5849-B940-D3B5C05985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57207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189FC-5838-0249-8F8E-138118661E25}" type="datetimeFigureOut">
              <a:rPr lang="en-US" smtClean="0"/>
              <a:t>9/2/20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F9390-869C-5849-B940-D3B5C05985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67042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6" name="Shape 16"/>
          <p:cNvSpPr txBox="1">
            <a:spLocks noGrp="1"/>
          </p:cNvSpPr>
          <p:nvPr>
            <p:ph type="sldNum" idx="12"/>
          </p:nvPr>
        </p:nvSpPr>
        <p:spPr>
          <a:xfrm>
            <a:off x="8556791" y="6333134"/>
            <a:ext cx="548699" cy="5246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9914720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0189FC-5838-0249-8F8E-138118661E25}" type="datetimeFigureOut">
              <a:rPr lang="en-US" smtClean="0"/>
              <a:t>9/2/20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5F9390-869C-5849-B940-D3B5C05985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39545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>
          <a:solidFill>
            <a:schemeClr val="tx1"/>
          </a:solidFill>
          <a:latin typeface="Arial"/>
          <a:ea typeface="+mj-ea"/>
          <a:cs typeface="Arial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github.com/phonedude/cs895-f20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odu.zoom.us/j/9674900979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groups.google.com/group/cs895-f20" TargetMode="External"/><Relationship Id="rId4" Type="http://schemas.openxmlformats.org/officeDocument/2006/relationships/hyperlink" Target="https://twitter.com/WebSciDL/following" TargetMode="External"/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github.com/phonedude/cs895-f20" TargetMode="Externa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docs.google.com/presentation/d/1Ec3MHCGB99TqsRTelyy5EcjQWeLjA5v5tZl9zABadko/edit" TargetMode="Externa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Request_for_Comments" TargetMode="External"/><Relationship Id="rId4" Type="http://schemas.openxmlformats.org/officeDocument/2006/relationships/hyperlink" Target="https://www.mnot.net/blog/2014/06/07/rfc2616_is_dead" TargetMode="External"/><Relationship Id="rId5" Type="http://schemas.openxmlformats.org/officeDocument/2006/relationships/hyperlink" Target="http://www.w3.org/TR/webarch/" TargetMode="Externa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s.odu.edu/" TargetMode="External"/><Relationship Id="rId4" Type="http://schemas.openxmlformats.org/officeDocument/2006/relationships/hyperlink" Target="ftp://ftp.isi.edu/pub/" TargetMode="Externa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URI_scheme" TargetMode="External"/><Relationship Id="rId4" Type="http://schemas.openxmlformats.org/officeDocument/2006/relationships/hyperlink" Target="http://www.iana.org/assignments/uri-schemes" TargetMode="External"/><Relationship Id="rId5" Type="http://schemas.openxmlformats.org/officeDocument/2006/relationships/hyperlink" Target="http://www.iana.org/assignments/urn-namespaces" TargetMode="Externa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hyperlink" Target="http://www.w3.org/TR/webarch/" TargetMode="Externa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hyperlink" Target="http://www.maxthon.com/blog/maxthon-3-surpasses-safari-on-european-economic-council-browser-ballot-joins-opera-google-chrome-firefox-and-microsoft-internet-explorer-on-the-first-page/" TargetMode="Externa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www.theverge.com/2018/2/8/16991254/chrome-not-secure-marked-http-encryption-ssl" TargetMode="Externa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8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9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0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4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5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6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Relationship Id="rId3" Type="http://schemas.openxmlformats.org/officeDocument/2006/relationships/hyperlink" Target="http://en.wikipedia.org/wiki/Representational_State_Transfer" TargetMode="Externa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HATEOAS" TargetMode="External"/><Relationship Id="rId4" Type="http://schemas.openxmlformats.org/officeDocument/2006/relationships/hyperlink" Target="http://ws-dl.blogspot.com/2013/11/2013-11-19-rest-hateoas-and-follow-your.html" TargetMode="Externa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4.pn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hyperlink" Target="http://web.archive.org/web/*/http://www.odu.edu/" TargetMode="External"/><Relationship Id="rId4" Type="http://schemas.openxmlformats.org/officeDocument/2006/relationships/hyperlink" Target="http://whatdiditlooklike.mementoweb.org/tagged/odu.edu" TargetMode="Externa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g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g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g"/><Relationship Id="rId3" Type="http://schemas.openxmlformats.org/officeDocument/2006/relationships/image" Target="../media/image9.png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4.png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4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4.png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6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10.emf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11.emf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12.emf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13.emf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14.emf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4" Type="http://schemas.openxmlformats.org/officeDocument/2006/relationships/image" Target="../media/image16.emf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3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4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4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4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5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4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6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4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4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8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9.xml"/><Relationship Id="rId3" Type="http://schemas.openxmlformats.org/officeDocument/2006/relationships/image" Target="../media/image25.emf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0.xml"/><Relationship Id="rId3" Type="http://schemas.openxmlformats.org/officeDocument/2006/relationships/image" Target="../media/image26.png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1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3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4.xml"/><Relationship Id="rId3" Type="http://schemas.openxmlformats.org/officeDocument/2006/relationships/image" Target="../media/image27.png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5.xml"/><Relationship Id="rId3" Type="http://schemas.openxmlformats.org/officeDocument/2006/relationships/image" Target="../media/image28.png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6.xml"/><Relationship Id="rId3" Type="http://schemas.openxmlformats.org/officeDocument/2006/relationships/image" Target="../media/image29.png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4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8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4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9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0.xml"/><Relationship Id="rId3" Type="http://schemas.openxmlformats.org/officeDocument/2006/relationships/image" Target="../media/image32.emf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1.xml"/><Relationship Id="rId3" Type="http://schemas.openxmlformats.org/officeDocument/2006/relationships/image" Target="../media/image33.emf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2.xml"/><Relationship Id="rId3" Type="http://schemas.openxmlformats.org/officeDocument/2006/relationships/image" Target="../media/image34.emf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3.xml"/><Relationship Id="rId3" Type="http://schemas.openxmlformats.org/officeDocument/2006/relationships/image" Target="../media/image35.emf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4" Type="http://schemas.openxmlformats.org/officeDocument/2006/relationships/image" Target="../media/image37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4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5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4" Type="http://schemas.openxmlformats.org/officeDocument/2006/relationships/image" Target="../media/image39.png"/><Relationship Id="rId5" Type="http://schemas.openxmlformats.org/officeDocument/2006/relationships/image" Target="../media/image30.png"/><Relationship Id="rId6" Type="http://schemas.openxmlformats.org/officeDocument/2006/relationships/image" Target="../media/image31.jpe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6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4" Type="http://schemas.openxmlformats.org/officeDocument/2006/relationships/image" Target="../media/image39.png"/><Relationship Id="rId5" Type="http://schemas.openxmlformats.org/officeDocument/2006/relationships/image" Target="../media/image30.png"/><Relationship Id="rId6" Type="http://schemas.openxmlformats.org/officeDocument/2006/relationships/image" Target="../media/image31.jpe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7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4" Type="http://schemas.openxmlformats.org/officeDocument/2006/relationships/image" Target="../media/image39.png"/><Relationship Id="rId5" Type="http://schemas.openxmlformats.org/officeDocument/2006/relationships/image" Target="../media/image30.png"/><Relationship Id="rId6" Type="http://schemas.openxmlformats.org/officeDocument/2006/relationships/image" Target="../media/image31.jpe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8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4" Type="http://schemas.openxmlformats.org/officeDocument/2006/relationships/image" Target="../media/image39.png"/><Relationship Id="rId5" Type="http://schemas.openxmlformats.org/officeDocument/2006/relationships/image" Target="../media/image30.png"/><Relationship Id="rId6" Type="http://schemas.openxmlformats.org/officeDocument/2006/relationships/image" Target="../media/image31.jpe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9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4" Type="http://schemas.openxmlformats.org/officeDocument/2006/relationships/image" Target="../media/image39.png"/><Relationship Id="rId5" Type="http://schemas.openxmlformats.org/officeDocument/2006/relationships/image" Target="../media/image30.png"/><Relationship Id="rId6" Type="http://schemas.openxmlformats.org/officeDocument/2006/relationships/image" Target="../media/image31.jpe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0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4" Type="http://schemas.openxmlformats.org/officeDocument/2006/relationships/image" Target="../media/image39.png"/><Relationship Id="rId5" Type="http://schemas.openxmlformats.org/officeDocument/2006/relationships/image" Target="../media/image30.png"/><Relationship Id="rId6" Type="http://schemas.openxmlformats.org/officeDocument/2006/relationships/image" Target="../media/image31.jpe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1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4" Type="http://schemas.openxmlformats.org/officeDocument/2006/relationships/hyperlink" Target="http://timetravel.mementoweb.org/" TargetMode="External"/><Relationship Id="rId5" Type="http://schemas.openxmlformats.org/officeDocument/2006/relationships/hyperlink" Target="https://tools.ietf.org/html/rfc7089" TargetMode="External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://ws-dl.blogspot.com/2014/04/2014-04-18-timegate-design-options-for.html" TargetMode="Externa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://ws-dl.blogspot.com/2014/04/2014-04-18-timegate-design-options-for.html" TargetMode="Externa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github.com/oduwsdl/memgator" TargetMode="Externa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www.13newsnow.com/article/news/local/mycity/norfolk/norfolk-party-bus-did-not-have-legal-permit-when-woman-fell-to-her-death/291-71e3bc6e-1bdc-44aa-bfc8-54ae7820b437" TargetMode="External"/><Relationship Id="rId3" Type="http://schemas.openxmlformats.org/officeDocument/2006/relationships/hyperlink" Target="https://www.13newsnow.com/article/news/local/mycity/norfolk/woman-attending-bachelorette-party-killed-after-falling-out-of-moving-party-bus-in-norfolk/291-608859616" TargetMode="Externa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1.png"/><Relationship Id="rId3" Type="http://schemas.openxmlformats.org/officeDocument/2006/relationships/hyperlink" Target="https://addons.mozilla.org/en-us/firefox/addon/mementofox/" TargetMode="Externa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2.png"/><Relationship Id="rId3" Type="http://schemas.openxmlformats.org/officeDocument/2006/relationships/hyperlink" Target="http://artsalesindex.artinfo.com/asi/lots/5074380" TargetMode="Externa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43.png"/><Relationship Id="rId3" Type="http://schemas.openxmlformats.org/officeDocument/2006/relationships/hyperlink" Target="http://ws-dl.blogspot.com/2013/10/2013-10-14-right-click-to-past-memento.html" TargetMode="Externa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hyperlink" Target="http://matkelly.com/mink/" TargetMode="External"/><Relationship Id="rId3" Type="http://schemas.openxmlformats.org/officeDocument/2006/relationships/image" Target="../media/image44.png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45.png"/><Relationship Id="rId3" Type="http://schemas.openxmlformats.org/officeDocument/2006/relationships/hyperlink" Target="http://www.dlib.org/dlib/september04/vandesompel/09vandesompel.html" TargetMode="Externa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46.png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47.png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48.png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49.png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50.png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46.png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51.png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52.png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53.png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46.png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54.png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55.png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56.png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3.xml"/><Relationship Id="rId3" Type="http://schemas.openxmlformats.org/officeDocument/2006/relationships/image" Target="../media/image57.png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4" Type="http://schemas.openxmlformats.org/officeDocument/2006/relationships/hyperlink" Target="http://www.clashmusic.com/news/johnny-marr-leaves-the-cribs" TargetMode="External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4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5.xml"/><Relationship Id="rId3" Type="http://schemas.openxmlformats.org/officeDocument/2006/relationships/image" Target="../media/image59.png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6.xml"/><Relationship Id="rId3" Type="http://schemas.openxmlformats.org/officeDocument/2006/relationships/image" Target="../media/image60.png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7.xml"/><Relationship Id="rId3" Type="http://schemas.openxmlformats.org/officeDocument/2006/relationships/image" Target="../media/image61.png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8.xml"/><Relationship Id="rId3" Type="http://schemas.openxmlformats.org/officeDocument/2006/relationships/image" Target="../media/image62.png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9.xml"/><Relationship Id="rId3" Type="http://schemas.openxmlformats.org/officeDocument/2006/relationships/image" Target="../media/image63.png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0.xml"/><Relationship Id="rId3" Type="http://schemas.openxmlformats.org/officeDocument/2006/relationships/image" Target="../media/image64.png"/></Relationships>
</file>

<file path=ppt/slides/_rels/slide1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4" Type="http://schemas.openxmlformats.org/officeDocument/2006/relationships/hyperlink" Target="http://ws-dl.blogspot.com/2014/07/2014-07-25-digital-preservation-2014.html" TargetMode="External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1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2.xml"/><Relationship Id="rId3" Type="http://schemas.openxmlformats.org/officeDocument/2006/relationships/image" Target="../media/image66.png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3.xml"/><Relationship Id="rId3" Type="http://schemas.openxmlformats.org/officeDocument/2006/relationships/image" Target="../media/image67.png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4.xml"/><Relationship Id="rId3" Type="http://schemas.openxmlformats.org/officeDocument/2006/relationships/image" Target="../media/image68.png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5.xml"/><Relationship Id="rId3" Type="http://schemas.openxmlformats.org/officeDocument/2006/relationships/image" Target="../media/image69.png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6.xml"/><Relationship Id="rId3" Type="http://schemas.openxmlformats.org/officeDocument/2006/relationships/image" Target="../media/image70.png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7.xml"/><Relationship Id="rId3" Type="http://schemas.openxmlformats.org/officeDocument/2006/relationships/image" Target="../media/image71.png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9.xml.rels><?xml version="1.0" encoding="UTF-8" standalone="yes"?>
<Relationships xmlns="http://schemas.openxmlformats.org/package/2006/relationships"><Relationship Id="rId3" Type="http://schemas.openxmlformats.org/officeDocument/2006/relationships/hyperlink" Target="https://blog.archive.org/2017/01/25/see-something-save-something/" TargetMode="External"/><Relationship Id="rId4" Type="http://schemas.openxmlformats.org/officeDocument/2006/relationships/image" Target="../media/image72.pn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8.xml"/></Relationships>
</file>

<file path=ppt/slides/_rels/slide140.xml.rels><?xml version="1.0" encoding="UTF-8" standalone="yes"?>
<Relationships xmlns="http://schemas.openxmlformats.org/package/2006/relationships"><Relationship Id="rId3" Type="http://schemas.openxmlformats.org/officeDocument/2006/relationships/hyperlink" Target="http://archive.is/" TargetMode="External"/><Relationship Id="rId4" Type="http://schemas.openxmlformats.org/officeDocument/2006/relationships/image" Target="../media/image73.pn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9.xml"/></Relationships>
</file>

<file path=ppt/slides/_rels/slide141.xml.rels><?xml version="1.0" encoding="UTF-8" standalone="yes"?>
<Relationships xmlns="http://schemas.openxmlformats.org/package/2006/relationships"><Relationship Id="rId3" Type="http://schemas.openxmlformats.org/officeDocument/2006/relationships/hyperlink" Target="http://perma.cc/" TargetMode="External"/><Relationship Id="rId4" Type="http://schemas.openxmlformats.org/officeDocument/2006/relationships/image" Target="../media/image74.pn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90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1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g"/></Relationships>
</file>

<file path=ppt/slides/_rels/slide1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5.jpg"/><Relationship Id="rId3" Type="http://schemas.openxmlformats.org/officeDocument/2006/relationships/hyperlink" Target="http://bit.ly/memento-for-chrome" TargetMode="External"/></Relationships>
</file>

<file path=ppt/slides/_rels/slide1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6.jpg"/></Relationships>
</file>

<file path=ppt/slides/_rels/slide1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g"/></Relationships>
</file>

<file path=ppt/slides/_rels/slide1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7.jpeg"/></Relationships>
</file>

<file path=ppt/slides/_rels/slide1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4" Type="http://schemas.openxmlformats.org/officeDocument/2006/relationships/hyperlink" Target="http://mementoweb.org/" TargetMode="External"/><Relationship Id="rId5" Type="http://schemas.openxmlformats.org/officeDocument/2006/relationships/hyperlink" Target="https://tools.ietf.org/html/rfc7089" TargetMode="Externa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2.xml"/></Relationships>
</file>

<file path=ppt/slides/_rels/slide1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odu.edu" TargetMode="External"/></Relationships>
</file>

<file path=ppt/slides/_rels/slide1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4" Type="http://schemas.openxmlformats.org/officeDocument/2006/relationships/image" Target="../media/image80.png"/><Relationship Id="rId5" Type="http://schemas.openxmlformats.org/officeDocument/2006/relationships/image" Target="../media/image81.jpeg"/><Relationship Id="rId6" Type="http://schemas.openxmlformats.org/officeDocument/2006/relationships/image" Target="../media/image82.jpeg"/><Relationship Id="rId7" Type="http://schemas.openxmlformats.org/officeDocument/2006/relationships/image" Target="../media/image83.png"/><Relationship Id="rId8" Type="http://schemas.openxmlformats.org/officeDocument/2006/relationships/image" Target="../media/image84.jpeg"/><Relationship Id="rId9" Type="http://schemas.openxmlformats.org/officeDocument/2006/relationships/image" Target="../media/image85.png"/><Relationship Id="rId10" Type="http://schemas.openxmlformats.org/officeDocument/2006/relationships/hyperlink" Target="http://archive.is/" TargetMode="Externa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3.xml"/></Relationships>
</file>

<file path=ppt/slides/_rels/slide1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4" Type="http://schemas.openxmlformats.org/officeDocument/2006/relationships/image" Target="../media/image87.pn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4.xml"/></Relationships>
</file>

<file path=ppt/slides/_rels/slide1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95.xml"/><Relationship Id="rId3" Type="http://schemas.openxmlformats.org/officeDocument/2006/relationships/image" Target="../media/image88.png"/></Relationships>
</file>

<file path=ppt/slides/_rels/slide1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96.xml"/><Relationship Id="rId3" Type="http://schemas.openxmlformats.org/officeDocument/2006/relationships/image" Target="../media/image89.png"/></Relationships>
</file>

<file path=ppt/slides/_rels/slide1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97.xml"/><Relationship Id="rId3" Type="http://schemas.openxmlformats.org/officeDocument/2006/relationships/image" Target="../media/image90.png"/></Relationships>
</file>

<file path=ppt/slides/_rels/slide1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98.xml"/><Relationship Id="rId3" Type="http://schemas.openxmlformats.org/officeDocument/2006/relationships/image" Target="../media/image91.png"/></Relationships>
</file>

<file path=ppt/slides/_rels/slide1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99.xml"/><Relationship Id="rId3" Type="http://schemas.openxmlformats.org/officeDocument/2006/relationships/image" Target="../media/image92.png"/></Relationships>
</file>

<file path=ppt/slides/_rels/slide1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00.xml"/><Relationship Id="rId3" Type="http://schemas.openxmlformats.org/officeDocument/2006/relationships/image" Target="../media/image93.png"/></Relationships>
</file>

<file path=ppt/slides/_rels/slide1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4" Type="http://schemas.openxmlformats.org/officeDocument/2006/relationships/hyperlink" Target="http://www.cs.odu.edu/~mln/pubs/tpdl-2013/paper_134.pdf" TargetMode="External"/><Relationship Id="rId5" Type="http://schemas.openxmlformats.org/officeDocument/2006/relationships/hyperlink" Target="http://dx.doi.org/10.1007/s00799-014-0118-y" TargetMode="Externa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1.xml"/></Relationships>
</file>

<file path=ppt/slides/_rels/slide1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2.xml"/></Relationships>
</file>

<file path=ppt/slides/_rels/slide16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lideshare.net/phonedude/why-careaboutthepast" TargetMode="External"/><Relationship Id="rId4" Type="http://schemas.openxmlformats.org/officeDocument/2006/relationships/hyperlink" Target="http://www.nytimes.com/2013/06/19/books/seven-american-deaths-and-disasters-transcribes-the-news.html" TargetMode="Externa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3.xml"/></Relationships>
</file>

<file path=ppt/slides/_rels/slide1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4.xml"/><Relationship Id="rId3" Type="http://schemas.openxmlformats.org/officeDocument/2006/relationships/image" Target="../media/image95.png"/></Relationships>
</file>

<file path=ppt/slides/_rels/slide1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5.xml"/></Relationships>
</file>

<file path=ppt/slides/_rels/slide1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6.xml"/><Relationship Id="rId3" Type="http://schemas.openxmlformats.org/officeDocument/2006/relationships/image" Target="../media/image96.png"/></Relationships>
</file>

<file path=ppt/slides/_rels/slide1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7.xml"/><Relationship Id="rId3" Type="http://schemas.openxmlformats.org/officeDocument/2006/relationships/image" Target="../media/image97.png"/></Relationships>
</file>

<file path=ppt/slides/_rels/slide1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8.xml"/><Relationship Id="rId3" Type="http://schemas.openxmlformats.org/officeDocument/2006/relationships/image" Target="../media/image98.png"/></Relationships>
</file>

<file path=ppt/slides/_rels/slide1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9.xml"/><Relationship Id="rId3" Type="http://schemas.openxmlformats.org/officeDocument/2006/relationships/image" Target="../media/image99.png"/></Relationships>
</file>

<file path=ppt/slides/_rels/slide1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0.xml"/><Relationship Id="rId3" Type="http://schemas.openxmlformats.org/officeDocument/2006/relationships/image" Target="../media/image100.png"/></Relationships>
</file>

<file path=ppt/slides/_rels/slide1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1.xml"/><Relationship Id="rId3" Type="http://schemas.openxmlformats.org/officeDocument/2006/relationships/image" Target="../media/image101.png"/></Relationships>
</file>

<file path=ppt/slides/_rels/slide1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2.xml"/><Relationship Id="rId3" Type="http://schemas.openxmlformats.org/officeDocument/2006/relationships/image" Target="../media/image102.png"/></Relationships>
</file>

<file path=ppt/slides/_rels/slide1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3.xml"/><Relationship Id="rId3" Type="http://schemas.openxmlformats.org/officeDocument/2006/relationships/image" Target="../media/image103.png"/></Relationships>
</file>

<file path=ppt/slides/_rels/slide1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4.xml"/><Relationship Id="rId3" Type="http://schemas.openxmlformats.org/officeDocument/2006/relationships/image" Target="../media/image104.png"/></Relationships>
</file>

<file path=ppt/slides/_rels/slide1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5.xml"/><Relationship Id="rId3" Type="http://schemas.openxmlformats.org/officeDocument/2006/relationships/image" Target="../media/image105.png"/></Relationships>
</file>

<file path=ppt/slides/_rels/slide1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6.xml"/><Relationship Id="rId3" Type="http://schemas.openxmlformats.org/officeDocument/2006/relationships/image" Target="../media/image106.png"/></Relationships>
</file>

<file path=ppt/slides/_rels/slide1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7.xml"/><Relationship Id="rId3" Type="http://schemas.openxmlformats.org/officeDocument/2006/relationships/image" Target="../media/image107.png"/></Relationships>
</file>

<file path=ppt/slides/_rels/slide1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8.xml"/></Relationships>
</file>

<file path=ppt/slides/_rels/slide1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9.xml"/><Relationship Id="rId3" Type="http://schemas.openxmlformats.org/officeDocument/2006/relationships/image" Target="../media/image108.png"/></Relationships>
</file>

<file path=ppt/slides/_rels/slide1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0.xml"/><Relationship Id="rId3" Type="http://schemas.openxmlformats.org/officeDocument/2006/relationships/image" Target="../media/image109.png"/></Relationships>
</file>

<file path=ppt/slides/_rels/slide1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1.xml"/><Relationship Id="rId3" Type="http://schemas.openxmlformats.org/officeDocument/2006/relationships/image" Target="../media/image110.png"/></Relationships>
</file>

<file path=ppt/slides/_rels/slide1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2.xml"/><Relationship Id="rId3" Type="http://schemas.openxmlformats.org/officeDocument/2006/relationships/image" Target="../media/image111.jpg"/></Relationships>
</file>

<file path=ppt/slides/_rels/slide1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2.png"/><Relationship Id="rId3" Type="http://schemas.openxmlformats.org/officeDocument/2006/relationships/hyperlink" Target="https://www.youtube.com/watch?v=LABGimhsEys" TargetMode="External"/></Relationships>
</file>

<file path=ppt/slides/_rels/slide181.xml.rels><?xml version="1.0" encoding="UTF-8" standalone="yes"?>
<Relationships xmlns="http://schemas.openxmlformats.org/package/2006/relationships"><Relationship Id="rId3" Type="http://schemas.openxmlformats.org/officeDocument/2006/relationships/hyperlink" Target="http://dx.doi.org/10.1371/journal.pone.0115253" TargetMode="External"/><Relationship Id="rId4" Type="http://schemas.openxmlformats.org/officeDocument/2006/relationships/hyperlink" Target="http://blog.dshr.org/2015/02/the-evanescent-web.html" TargetMode="External"/><Relationship Id="rId5" Type="http://schemas.openxmlformats.org/officeDocument/2006/relationships/hyperlink" Target="http://dx.doi.org/10.1371/journal.pone.0167475" TargetMode="Externa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3.png"/></Relationships>
</file>

<file path=ppt/slides/_rels/slide18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ytimes.com/2013/09/24/us/politics/in-supreme-court-opinions-clicks-that-lead-nowhere.html" TargetMode="External"/><Relationship Id="rId4" Type="http://schemas.openxmlformats.org/officeDocument/2006/relationships/hyperlink" Target="http://blogs.law.harvard.edu/futureoftheinternet/2013/09/22/perma/" TargetMode="External"/><Relationship Id="rId5" Type="http://schemas.openxmlformats.org/officeDocument/2006/relationships/hyperlink" Target="http://ssnat.com/" TargetMode="Externa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4.png"/></Relationships>
</file>

<file path=ppt/slides/_rels/slide1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www.wired.com/2017/02/diehard-coders-just-saved-nasas-earth-science-data/" TargetMode="External"/><Relationship Id="rId3" Type="http://schemas.openxmlformats.org/officeDocument/2006/relationships/image" Target="../media/image115.jpg"/></Relationships>
</file>

<file path=ppt/slides/_rels/slide1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6.png"/><Relationship Id="rId3" Type="http://schemas.openxmlformats.org/officeDocument/2006/relationships/hyperlink" Target="http://f-measure.blogspot.com/2009/02/pink-floyd-hour-with-pink-floyd-kqed-lp.html" TargetMode="External"/></Relationships>
</file>

<file path=ppt/slides/_rels/slide1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emf"/><Relationship Id="rId4" Type="http://schemas.openxmlformats.org/officeDocument/2006/relationships/hyperlink" Target="http://www.cs.odu.edu/~mln/pubs/tpdl-2011/tpdl-2011-prellwitz.pdf" TargetMode="Externa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7.emf"/></Relationships>
</file>

<file path=ppt/slides/_rels/slide1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3.xml"/></Relationships>
</file>

<file path=ppt/slides/_rels/slide1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9.png"/><Relationship Id="rId3" Type="http://schemas.openxmlformats.org/officeDocument/2006/relationships/hyperlink" Target="http://www.bbc.com/future/story/20120927-the-decaying-web" TargetMode="External"/></Relationships>
</file>

<file path=ppt/slides/_rels/slide1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png"/><Relationship Id="rId4" Type="http://schemas.openxmlformats.org/officeDocument/2006/relationships/hyperlink" Target="https://twitter.com/Farrah3m/status/31727870736859137" TargetMode="External"/><Relationship Id="rId5" Type="http://schemas.openxmlformats.org/officeDocument/2006/relationships/hyperlink" Target="http://twitpic.com/3uvo6z" TargetMode="External"/><Relationship Id="rId6" Type="http://schemas.openxmlformats.org/officeDocument/2006/relationships/hyperlink" Target="http://ws-dl.blogspot.com/2013/05/2013-05-07-who-is-archiving-your-tweets.html" TargetMode="Externa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0.png"/></Relationships>
</file>

<file path=ppt/slides/_rels/slide1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2.png"/></Relationships>
</file>

<file path=ppt/slides/_rels/slide1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3.png"/><Relationship Id="rId3" Type="http://schemas.openxmlformats.org/officeDocument/2006/relationships/hyperlink" Target="http://topsy.com/http://twitpic.com/3uvo6z" TargetMode="External"/></Relationships>
</file>

<file path=ppt/slides/_rels/slide1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topsy.com/http://twitpic.com/3uvo6z" TargetMode="External"/><Relationship Id="rId3" Type="http://schemas.openxmlformats.org/officeDocument/2006/relationships/image" Target="../media/image124.png"/></Relationships>
</file>

<file path=ppt/slides/_rels/slide1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topsy.com/http://twitpic.com/3uvo6z" TargetMode="External"/><Relationship Id="rId3" Type="http://schemas.openxmlformats.org/officeDocument/2006/relationships/image" Target="../media/image125.png"/></Relationships>
</file>

<file path=ppt/slides/_rels/slide1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topsy.com/http://twitpic.com/3uvo6z" TargetMode="External"/><Relationship Id="rId3" Type="http://schemas.openxmlformats.org/officeDocument/2006/relationships/image" Target="../media/image126.png"/></Relationships>
</file>

<file path=ppt/slides/_rels/slide194.xml.rels><?xml version="1.0" encoding="UTF-8" standalone="yes"?>
<Relationships xmlns="http://schemas.openxmlformats.org/package/2006/relationships"><Relationship Id="rId3" Type="http://schemas.openxmlformats.org/officeDocument/2006/relationships/hyperlink" Target="http://arxiv.org/abs/1209.3026" TargetMode="External"/><Relationship Id="rId4" Type="http://schemas.openxmlformats.org/officeDocument/2006/relationships/hyperlink" Target="http://arxiv.org/abs/1309.2648" TargetMode="Externa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7.jpeg"/></Relationships>
</file>

<file path=ppt/slides/_rels/slide1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bc.com/news/uk-politics-24924185" TargetMode="External"/><Relationship Id="rId4" Type="http://schemas.openxmlformats.org/officeDocument/2006/relationships/hyperlink" Target="http://ws-dl.blogspot.com/2013/11/2013-11-21-conservative-party-speeches.html" TargetMode="Externa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8.png"/></Relationships>
</file>

<file path=ppt/slides/_rels/slide1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png"/><Relationship Id="rId4" Type="http://schemas.openxmlformats.org/officeDocument/2006/relationships/hyperlink" Target="http://ws-dl.blogspot.com/2013/03/2013-03-22-ntrs-web-archives-and-why-we.html" TargetMode="External"/><Relationship Id="rId5" Type="http://schemas.openxmlformats.org/officeDocument/2006/relationships/hyperlink" Target="http://ws-dl.blogspot.com/2013/06/2013-06-18-ntrs-memento-and-handles.html" TargetMode="Externa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4.xml"/></Relationships>
</file>

<file path=ppt/slides/_rels/slide1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0.png"/><Relationship Id="rId3" Type="http://schemas.openxmlformats.org/officeDocument/2006/relationships/hyperlink" Target="http://www.theguardian.com/technology/2015/feb/19/google-acknowledges-some-people-want-right-to-be-forgotten" TargetMode="External"/></Relationships>
</file>

<file path=ppt/slides/_rels/slide1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png"/><Relationship Id="rId4" Type="http://schemas.openxmlformats.org/officeDocument/2006/relationships/image" Target="../media/image133.png"/><Relationship Id="rId5" Type="http://schemas.openxmlformats.org/officeDocument/2006/relationships/hyperlink" Target="http://www.usnews.com/news/articles/2016-08-17/wayback-machine-wont-censor-archive-for-taste-director-says-after-olympics-article-scrubbed" TargetMode="Externa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1.png"/></Relationships>
</file>

<file path=ppt/slides/_rels/slide2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png"/><Relationship Id="rId4" Type="http://schemas.openxmlformats.org/officeDocument/2006/relationships/hyperlink" Target="http://blog.dshr.org/2011/02/paying-for-long-term-storage.html" TargetMode="External"/><Relationship Id="rId5" Type="http://schemas.openxmlformats.org/officeDocument/2006/relationships/hyperlink" Target="http://blog.dshr.org/2011/01/memento-marketplace-for-archiving.html" TargetMode="Externa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5.xml"/></Relationships>
</file>

<file path=ppt/slides/_rels/slide201.xml.rels><?xml version="1.0" encoding="UTF-8" standalone="yes"?>
<Relationships xmlns="http://schemas.openxmlformats.org/package/2006/relationships"><Relationship Id="rId3" Type="http://schemas.openxmlformats.org/officeDocument/2006/relationships/hyperlink" Target="https://mummify.it/XbmcMfE3" TargetMode="External"/><Relationship Id="rId4" Type="http://schemas.openxmlformats.org/officeDocument/2006/relationships/image" Target="../media/image136.tif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5.png"/></Relationships>
</file>

<file path=ppt/slides/_rels/slide2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robustlinks.mementoweb.org/spec/" TargetMode="External"/></Relationships>
</file>

<file path=ppt/slides/_rels/slide2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blog.dshr.org/2015/02/the-evanescent-web.html" TargetMode="External"/></Relationships>
</file>

<file path=ppt/slides/_rels/slide2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hriswatterston.com/blog/my-there-no-cloud-sticker" TargetMode="External"/><Relationship Id="rId4" Type="http://schemas.openxmlformats.org/officeDocument/2006/relationships/hyperlink" Target="http://blog.dshr.org/2014/11/talk-costs-why-do-we-care.html" TargetMode="Externa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7.png"/></Relationships>
</file>

<file path=ppt/slides/_rels/slide2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6.xml"/></Relationships>
</file>

<file path=ppt/slides/_rels/slide207.xml.rels><?xml version="1.0" encoding="UTF-8" standalone="yes"?>
<Relationships xmlns="http://schemas.openxmlformats.org/package/2006/relationships"><Relationship Id="rId3" Type="http://schemas.openxmlformats.org/officeDocument/2006/relationships/hyperlink" Target="http://web.archive.org/web/20140717152222/http://vk.com/strelkov_info" TargetMode="External"/><Relationship Id="rId4" Type="http://schemas.openxmlformats.org/officeDocument/2006/relationships/hyperlink" Target="http://www.csmonitor.com/World/Europe/2014/0717/Web-evidence-points-to-pro-Russia-rebels-in-downing-of-MH17-video" TargetMode="External"/><Relationship Id="rId5" Type="http://schemas.openxmlformats.org/officeDocument/2006/relationships/hyperlink" Target="http://www.newyorker.com/magazine/2015/01/26/cobweb" TargetMode="Externa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7.xml"/></Relationships>
</file>

<file path=ppt/slides/_rels/slide2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8.xml"/><Relationship Id="rId3" Type="http://schemas.openxmlformats.org/officeDocument/2006/relationships/image" Target="../media/image138.png"/></Relationships>
</file>

<file path=ppt/slides/_rels/slide2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9.png"/><Relationship Id="rId4" Type="http://schemas.openxmlformats.org/officeDocument/2006/relationships/image" Target="../media/image140.jp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9.xml"/></Relationships>
</file>

<file path=ppt/slides/_rels/slide2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1.png"/><Relationship Id="rId3" Type="http://schemas.openxmlformats.org/officeDocument/2006/relationships/hyperlink" Target="https://twitter.com/phonedude_mln/status/490171976389238784" TargetMode="External"/></Relationships>
</file>

<file path=ppt/slides/_rels/slide2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twitter.com/phonedude_mln/status/490171976389238784" TargetMode="External"/><Relationship Id="rId3" Type="http://schemas.openxmlformats.org/officeDocument/2006/relationships/image" Target="../media/image142.png"/></Relationships>
</file>

<file path=ppt/slides/_rels/slide2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twitter.com/quicknquiet" TargetMode="External"/><Relationship Id="rId3" Type="http://schemas.openxmlformats.org/officeDocument/2006/relationships/image" Target="../media/image143.png"/></Relationships>
</file>

<file path=ppt/slides/_rels/slide2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4.png"/><Relationship Id="rId4" Type="http://schemas.openxmlformats.org/officeDocument/2006/relationships/hyperlink" Target="http://www.someecards.com/news/so-that-happened/mansplain-astronaught-jessica-meir-twitter/" TargetMode="External"/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twitter.com/AstroKatie/status/765344020184739840" TargetMode="External"/></Relationships>
</file>

<file path=ppt/slides/_rels/slide2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5.png"/></Relationships>
</file>

<file path=ppt/slides/_rels/slide2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6.png"/></Relationships>
</file>

<file path=ppt/slides/_rels/slide2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0.xml"/></Relationships>
</file>

<file path=ppt/slides/_rels/slide2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4" Type="http://schemas.openxmlformats.org/officeDocument/2006/relationships/hyperlink" Target="http://web.archive.org/web/20050827154427/http://www.cnn.com/" TargetMode="Externa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1.xml"/></Relationships>
</file>

<file path=ppt/slides/_rels/slide2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4" Type="http://schemas.openxmlformats.org/officeDocument/2006/relationships/image" Target="../media/image147.png"/><Relationship Id="rId5" Type="http://schemas.openxmlformats.org/officeDocument/2006/relationships/hyperlink" Target="http://web.archive.org/web/20050827154427/http://www.cnn.com/" TargetMode="External"/><Relationship Id="rId6" Type="http://schemas.openxmlformats.org/officeDocument/2006/relationships/hyperlink" Target="http://web.archive.org/web/20050913103804/http://www.cnn.com/2005/WORLD/meast/08/27/iraq.prisoners/index.html" TargetMode="Externa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2.xml"/></Relationships>
</file>

<file path=ppt/slides/_rels/slide2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4" Type="http://schemas.openxmlformats.org/officeDocument/2006/relationships/image" Target="../media/image147.png"/><Relationship Id="rId5" Type="http://schemas.openxmlformats.org/officeDocument/2006/relationships/image" Target="../media/image148.png"/><Relationship Id="rId6" Type="http://schemas.openxmlformats.org/officeDocument/2006/relationships/hyperlink" Target="http://web.archive.org/web/20050827154427/http://www.cnn.com/" TargetMode="External"/><Relationship Id="rId7" Type="http://schemas.openxmlformats.org/officeDocument/2006/relationships/hyperlink" Target="http://web.archive.org/web/20050913103804/http://www.cnn.com/2005/WORLD/meast/08/27/iraq.prisoners/index.html" TargetMode="External"/><Relationship Id="rId8" Type="http://schemas.openxmlformats.org/officeDocument/2006/relationships/hyperlink" Target="http://web.archive.org/web/20050916021523/http://www.cnn.com/2005/POLITICS/09/12/roberts.hearings/index.html" TargetMode="Externa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3.xml"/></Relationships>
</file>

<file path=ppt/slides/_rels/slide2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4" Type="http://schemas.openxmlformats.org/officeDocument/2006/relationships/image" Target="../media/image147.png"/><Relationship Id="rId5" Type="http://schemas.openxmlformats.org/officeDocument/2006/relationships/image" Target="../media/image148.png"/><Relationship Id="rId6" Type="http://schemas.openxmlformats.org/officeDocument/2006/relationships/image" Target="../media/image149.png"/><Relationship Id="rId7" Type="http://schemas.openxmlformats.org/officeDocument/2006/relationships/hyperlink" Target="http://web.archive.org/web/20050827154427/http://www.cnn.com/" TargetMode="External"/><Relationship Id="rId8" Type="http://schemas.openxmlformats.org/officeDocument/2006/relationships/hyperlink" Target="http://web.archive.org/web/20050913103804/http://www.cnn.com/2005/WORLD/meast/08/27/iraq.prisoners/index.html" TargetMode="External"/><Relationship Id="rId9" Type="http://schemas.openxmlformats.org/officeDocument/2006/relationships/hyperlink" Target="http://web.archive.org/web/20050916021523/http://www.cnn.com/2005/POLITICS/09/12/roberts.hearings/index.html" TargetMode="External"/><Relationship Id="rId10" Type="http://schemas.openxmlformats.org/officeDocument/2006/relationships/hyperlink" Target="http://web.archive.org/web/20050921114959/http://www.cnn.com/2005/POLITICS/09/15/roberts.hearings/index.html" TargetMode="External"/><Relationship Id="rId11" Type="http://schemas.openxmlformats.org/officeDocument/2006/relationships/hyperlink" Target="http://www.cs.odu.edu/~mln/pubs/jcdl-2013/jcdl93-ainsworth.pdf" TargetMode="Externa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4.xml"/></Relationships>
</file>

<file path=ppt/slides/_rels/slide2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5.xml"/></Relationships>
</file>

<file path=ppt/slides/_rels/slide2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png"/><Relationship Id="rId4" Type="http://schemas.openxmlformats.org/officeDocument/2006/relationships/hyperlink" Target="http://ws-dl.blogspot.com/2012/10/2012-10-10-zombies-in-archives.html" TargetMode="Externa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6.xml"/></Relationships>
</file>

<file path=ppt/slides/_rels/slide2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7.xml"/><Relationship Id="rId3" Type="http://schemas.openxmlformats.org/officeDocument/2006/relationships/hyperlink" Target="http://www.cs.odu.edu/~mln/pubs/jcdl-2014/jcdl-2014-brunelle-damage.pdf" TargetMode="External"/></Relationships>
</file>

<file path=ppt/slides/_rels/slide2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8.xml"/><Relationship Id="rId3" Type="http://schemas.openxmlformats.org/officeDocument/2006/relationships/image" Target="../media/image151.png"/></Relationships>
</file>

<file path=ppt/slides/_rels/slide2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2.png"/><Relationship Id="rId4" Type="http://schemas.openxmlformats.org/officeDocument/2006/relationships/image" Target="../media/image153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9.xml"/></Relationships>
</file>

<file path=ppt/slides/_rels/slide2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4.png"/></Relationships>
</file>

<file path=ppt/slides/_rels/slide2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5.png"/><Relationship Id="rId4" Type="http://schemas.openxmlformats.org/officeDocument/2006/relationships/hyperlink" Target="https://ws-dl.blogspot.com/2016/04/2016-04-15-how-i-learned-not-to-work.html" TargetMode="External"/><Relationship Id="rId5" Type="http://schemas.openxmlformats.org/officeDocument/2006/relationships/hyperlink" Target="https://ws-dl.blogspot.com/2018/09/2018-09-03-lets-compare-memento-damage.html" TargetMode="Externa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0.xml"/></Relationships>
</file>

<file path=ppt/slides/_rels/slide2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1.xml"/><Relationship Id="rId3" Type="http://schemas.openxmlformats.org/officeDocument/2006/relationships/hyperlink" Target="http://ws-dl.blogspot.com/2015/12/2015-12-08-evaluating-temporal.html" TargetMode="External"/></Relationships>
</file>

<file path=ppt/slides/_rels/slide2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6.png"/><Relationship Id="rId4" Type="http://schemas.openxmlformats.org/officeDocument/2006/relationships/hyperlink" Target="http://web.archive.org/web/20041209190926/http://www.wunderground.org/cgi-bin/findWeather/getForecast?query=50593" TargetMode="External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2.xml"/></Relationships>
</file>

<file path=ppt/slides/_rels/slide2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3.xml"/><Relationship Id="rId3" Type="http://schemas.openxmlformats.org/officeDocument/2006/relationships/image" Target="../media/image157.png"/></Relationships>
</file>

<file path=ppt/slides/_rels/slide2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4.xml"/><Relationship Id="rId3" Type="http://schemas.openxmlformats.org/officeDocument/2006/relationships/hyperlink" Target="http://ws-dl.blogspot.com/2015/12/2015-12-08-evaluating-temporal.html" TargetMode="External"/></Relationships>
</file>

<file path=ppt/slides/_rels/slide2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5.xml"/></Relationships>
</file>

<file path=ppt/slides/_rels/slide2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6.xml"/><Relationship Id="rId3" Type="http://schemas.openxmlformats.org/officeDocument/2006/relationships/image" Target="../media/image158.jpeg"/></Relationships>
</file>

<file path=ppt/slides/_rels/slide2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9.jpeg"/><Relationship Id="rId4" Type="http://schemas.openxmlformats.org/officeDocument/2006/relationships/image" Target="../media/image160.png"/><Relationship Id="rId5" Type="http://schemas.openxmlformats.org/officeDocument/2006/relationships/image" Target="../media/image161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7.xml"/></Relationships>
</file>

<file path=ppt/slides/_rels/slide2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2.png"/><Relationship Id="rId4" Type="http://schemas.openxmlformats.org/officeDocument/2006/relationships/image" Target="../media/image163.png"/><Relationship Id="rId5" Type="http://schemas.openxmlformats.org/officeDocument/2006/relationships/hyperlink" Target="http://xkcd.com/1034/" TargetMode="External"/><Relationship Id="rId6" Type="http://schemas.openxmlformats.org/officeDocument/2006/relationships/hyperlink" Target="http://research.microsoft.com/en-us/people/cathymar/jcdl-marshall-shipman-forweb.pdf" TargetMode="Externa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8.xml"/></Relationships>
</file>

<file path=ppt/slides/_rels/slide2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9.xml"/><Relationship Id="rId3" Type="http://schemas.openxmlformats.org/officeDocument/2006/relationships/image" Target="../media/image164.jpeg"/></Relationships>
</file>

<file path=ppt/slides/_rels/slide2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5.png"/><Relationship Id="rId4" Type="http://schemas.openxmlformats.org/officeDocument/2006/relationships/hyperlink" Target="http://media-cache-ec3.pinterest.com/upload/47639708527755289_AhxhItiQ_c.jpg" TargetMode="External"/><Relationship Id="rId5" Type="http://schemas.openxmlformats.org/officeDocument/2006/relationships/hyperlink" Target="http://3.bp.blogspot.com/_d0vByWRfhvU/S_Ygk_oX4xI/AAAAAAAACCQ/LXgC3S0KYEo/s400/_MG_8091.jpg" TargetMode="Externa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0.xml"/></Relationships>
</file>

<file path=ppt/slides/_rels/slide2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1.xml"/><Relationship Id="rId3" Type="http://schemas.openxmlformats.org/officeDocument/2006/relationships/image" Target="../media/image16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304800"/>
            <a:ext cx="8458200" cy="2438400"/>
          </a:xfrm>
        </p:spPr>
        <p:txBody>
          <a:bodyPr>
            <a:normAutofit/>
          </a:bodyPr>
          <a:lstStyle/>
          <a:p>
            <a:r>
              <a:rPr lang="en-US" sz="3200" dirty="0"/>
              <a:t>The </a:t>
            </a:r>
            <a:r>
              <a:rPr lang="en-US" sz="3200" dirty="0" smtClean="0"/>
              <a:t>W3C Web Architecture, </a:t>
            </a:r>
            <a:br>
              <a:rPr lang="en-US" sz="3200" dirty="0" smtClean="0"/>
            </a:br>
            <a:r>
              <a:rPr lang="en-US" sz="3200" dirty="0" smtClean="0"/>
              <a:t>the Memento Protocol, </a:t>
            </a:r>
            <a:r>
              <a:rPr lang="en-US" sz="3200" dirty="0"/>
              <a:t>and </a:t>
            </a: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3200" dirty="0" smtClean="0"/>
              <a:t>Research </a:t>
            </a:r>
            <a:r>
              <a:rPr lang="en-US" sz="3200" dirty="0"/>
              <a:t>Issues With Web Archiving</a:t>
            </a:r>
          </a:p>
        </p:txBody>
      </p:sp>
      <p:sp>
        <p:nvSpPr>
          <p:cNvPr id="6" name="Rectangle 5"/>
          <p:cNvSpPr/>
          <p:nvPr/>
        </p:nvSpPr>
        <p:spPr>
          <a:xfrm>
            <a:off x="1295400" y="2496635"/>
            <a:ext cx="6553200" cy="378565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2400" dirty="0" smtClean="0">
                <a:latin typeface="Arial" charset="0"/>
                <a:ea typeface="ＭＳ Ｐゴシック" charset="0"/>
                <a:cs typeface="ＭＳ Ｐゴシック" charset="0"/>
              </a:rPr>
              <a:t>Michael L. Nelson</a:t>
            </a:r>
          </a:p>
          <a:p>
            <a:pPr algn="ctr"/>
            <a:endParaRPr lang="en-US" sz="2800" dirty="0" smtClean="0">
              <a:latin typeface="Arial" charset="0"/>
              <a:ea typeface="ＭＳ Ｐゴシック" charset="0"/>
              <a:cs typeface="ＭＳ Ｐゴシック" charset="0"/>
            </a:endParaRPr>
          </a:p>
          <a:p>
            <a:pPr algn="ctr"/>
            <a:r>
              <a:rPr lang="en-US" sz="1600" dirty="0" smtClean="0">
                <a:latin typeface="Arial" charset="0"/>
                <a:ea typeface="ＭＳ Ｐゴシック" charset="0"/>
                <a:cs typeface="ＭＳ Ｐゴシック" charset="0"/>
              </a:rPr>
              <a:t>Old Dominion University</a:t>
            </a:r>
          </a:p>
          <a:p>
            <a:pPr algn="ctr"/>
            <a:r>
              <a:rPr lang="en-US" sz="1600" dirty="0" smtClean="0">
                <a:latin typeface="Arial" charset="0"/>
                <a:ea typeface="ＭＳ Ｐゴシック" charset="0"/>
                <a:cs typeface="ＭＳ Ｐゴシック" charset="0"/>
              </a:rPr>
              <a:t>Web Science &amp; Digital Libraries Research Group</a:t>
            </a:r>
          </a:p>
          <a:p>
            <a:pPr algn="ctr"/>
            <a:r>
              <a:rPr lang="en-US" sz="1600" dirty="0" smtClean="0">
                <a:latin typeface="Arial" charset="0"/>
                <a:ea typeface="ＭＳ Ｐゴシック" charset="0"/>
                <a:cs typeface="ＭＳ Ｐゴシック" charset="0"/>
              </a:rPr>
              <a:t>@</a:t>
            </a:r>
            <a:r>
              <a:rPr lang="en-US" sz="1600" dirty="0" err="1" smtClean="0">
                <a:latin typeface="Arial" charset="0"/>
                <a:ea typeface="ＭＳ Ｐゴシック" charset="0"/>
                <a:cs typeface="ＭＳ Ｐゴシック" charset="0"/>
              </a:rPr>
              <a:t>WebSciDL</a:t>
            </a:r>
            <a:endParaRPr lang="en-US" sz="1600" dirty="0" smtClean="0">
              <a:latin typeface="Arial" charset="0"/>
              <a:ea typeface="ＭＳ Ｐゴシック" charset="0"/>
              <a:cs typeface="ＭＳ Ｐゴシック" charset="0"/>
            </a:endParaRPr>
          </a:p>
          <a:p>
            <a:pPr algn="ctr"/>
            <a:r>
              <a:rPr lang="en-US" sz="1600" dirty="0">
                <a:latin typeface="Arial" charset="0"/>
                <a:ea typeface="ＭＳ Ｐゴシック" charset="0"/>
                <a:cs typeface="ＭＳ Ｐゴシック" charset="0"/>
                <a:hlinkClick r:id="rId3"/>
              </a:rPr>
              <a:t>https://github.com/phonedude/cs895-</a:t>
            </a:r>
            <a:r>
              <a:rPr lang="en-US" sz="1600" dirty="0" smtClean="0">
                <a:latin typeface="Arial" charset="0"/>
                <a:ea typeface="ＭＳ Ｐゴシック" charset="0"/>
                <a:cs typeface="ＭＳ Ｐゴシック" charset="0"/>
                <a:hlinkClick r:id="rId3"/>
              </a:rPr>
              <a:t>f20</a:t>
            </a:r>
            <a:r>
              <a:rPr lang="en-US" sz="1600" dirty="0" smtClean="0">
                <a:latin typeface="Arial" charset="0"/>
                <a:ea typeface="ＭＳ Ｐゴシック" charset="0"/>
                <a:cs typeface="ＭＳ Ｐゴシック" charset="0"/>
              </a:rPr>
              <a:t> </a:t>
            </a:r>
          </a:p>
          <a:p>
            <a:pPr algn="ctr"/>
            <a:endParaRPr lang="en-US" sz="1600" dirty="0" smtClean="0">
              <a:latin typeface="Arial" charset="0"/>
              <a:ea typeface="ＭＳ Ｐゴシック" charset="0"/>
              <a:cs typeface="ＭＳ Ｐゴシック" charset="0"/>
            </a:endParaRPr>
          </a:p>
          <a:p>
            <a:pPr algn="ctr"/>
            <a:r>
              <a:rPr lang="en-US" sz="1600" dirty="0" smtClean="0">
                <a:latin typeface="Arial" charset="0"/>
                <a:ea typeface="ＭＳ Ｐゴシック" charset="0"/>
                <a:cs typeface="ＭＳ Ｐゴシック" charset="0"/>
              </a:rPr>
              <a:t>With: </a:t>
            </a:r>
          </a:p>
          <a:p>
            <a:pPr algn="ctr"/>
            <a:r>
              <a:rPr lang="en-US" sz="1600" dirty="0" smtClean="0">
                <a:latin typeface="Arial" charset="0"/>
                <a:ea typeface="ＭＳ Ｐゴシック" charset="0"/>
                <a:cs typeface="ＭＳ Ｐゴシック" charset="0"/>
              </a:rPr>
              <a:t>Los Alamos National Laboratory: Herbert Van de </a:t>
            </a:r>
            <a:r>
              <a:rPr lang="en-US" sz="1600" dirty="0" err="1" smtClean="0">
                <a:latin typeface="Arial" charset="0"/>
                <a:ea typeface="ＭＳ Ｐゴシック" charset="0"/>
                <a:cs typeface="ＭＳ Ｐゴシック" charset="0"/>
              </a:rPr>
              <a:t>Sompel</a:t>
            </a:r>
            <a:endParaRPr lang="en-US" sz="1600" dirty="0" smtClean="0">
              <a:latin typeface="Arial" charset="0"/>
              <a:ea typeface="ＭＳ Ｐゴシック" charset="0"/>
              <a:cs typeface="ＭＳ Ｐゴシック" charset="0"/>
            </a:endParaRPr>
          </a:p>
          <a:p>
            <a:pPr algn="ctr"/>
            <a:r>
              <a:rPr lang="en-US" sz="1600" dirty="0" smtClean="0">
                <a:latin typeface="Arial" charset="0"/>
                <a:ea typeface="ＭＳ Ｐゴシック" charset="0"/>
                <a:cs typeface="ＭＳ Ｐゴシック" charset="0"/>
              </a:rPr>
              <a:t>ODU: Michele C. </a:t>
            </a:r>
            <a:r>
              <a:rPr lang="en-US" sz="1600" dirty="0" err="1" smtClean="0">
                <a:latin typeface="Arial" charset="0"/>
                <a:ea typeface="ＭＳ Ｐゴシック" charset="0"/>
                <a:cs typeface="ＭＳ Ｐゴシック" charset="0"/>
              </a:rPr>
              <a:t>Weigle</a:t>
            </a:r>
            <a:r>
              <a:rPr lang="en-US" sz="1600" dirty="0" smtClean="0">
                <a:latin typeface="Arial" charset="0"/>
                <a:ea typeface="ＭＳ Ｐゴシック" charset="0"/>
                <a:cs typeface="ＭＳ Ｐゴシック" charset="0"/>
              </a:rPr>
              <a:t>, </a:t>
            </a:r>
            <a:r>
              <a:rPr lang="en-US" sz="1600" dirty="0" err="1" smtClean="0">
                <a:latin typeface="Arial" charset="0"/>
                <a:ea typeface="ＭＳ Ｐゴシック" charset="0"/>
                <a:cs typeface="ＭＳ Ｐゴシック" charset="0"/>
              </a:rPr>
              <a:t>Hany</a:t>
            </a:r>
            <a:r>
              <a:rPr lang="en-US" sz="1600" dirty="0" smtClean="0">
                <a:latin typeface="Arial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1600" dirty="0" err="1" smtClean="0">
                <a:latin typeface="Arial" charset="0"/>
                <a:ea typeface="ＭＳ Ｐゴシック" charset="0"/>
                <a:cs typeface="ＭＳ Ｐゴシック" charset="0"/>
              </a:rPr>
              <a:t>SalahEldeen</a:t>
            </a:r>
            <a:r>
              <a:rPr lang="en-US" sz="1600" dirty="0" smtClean="0">
                <a:latin typeface="Arial" charset="0"/>
                <a:ea typeface="ＭＳ Ｐゴシック" charset="0"/>
                <a:cs typeface="ＭＳ Ｐゴシック" charset="0"/>
              </a:rPr>
              <a:t>, Matthias </a:t>
            </a:r>
            <a:r>
              <a:rPr lang="en-US" sz="1600" dirty="0" err="1" smtClean="0">
                <a:latin typeface="Arial" charset="0"/>
                <a:ea typeface="ＭＳ Ｐゴシック" charset="0"/>
                <a:cs typeface="ＭＳ Ｐゴシック" charset="0"/>
              </a:rPr>
              <a:t>Prellwitz</a:t>
            </a:r>
            <a:r>
              <a:rPr lang="en-US" sz="1600" dirty="0" smtClean="0">
                <a:latin typeface="Arial" charset="0"/>
                <a:ea typeface="ＭＳ Ｐゴシック" charset="0"/>
                <a:cs typeface="ＭＳ Ｐゴシック" charset="0"/>
              </a:rPr>
              <a:t>, Justin </a:t>
            </a:r>
            <a:r>
              <a:rPr lang="en-US" sz="1600" dirty="0" err="1" smtClean="0">
                <a:latin typeface="Arial" charset="0"/>
                <a:ea typeface="ＭＳ Ｐゴシック" charset="0"/>
                <a:cs typeface="ＭＳ Ｐゴシック" charset="0"/>
              </a:rPr>
              <a:t>Brunelle</a:t>
            </a:r>
            <a:r>
              <a:rPr lang="en-US" sz="1600" dirty="0" smtClean="0">
                <a:latin typeface="Arial" charset="0"/>
                <a:ea typeface="ＭＳ Ｐゴシック" charset="0"/>
                <a:cs typeface="ＭＳ Ｐゴシック" charset="0"/>
              </a:rPr>
              <a:t>, Mat Kelly, Ahmed </a:t>
            </a:r>
            <a:r>
              <a:rPr lang="en-US" sz="1600" dirty="0" err="1" smtClean="0">
                <a:latin typeface="Arial" charset="0"/>
                <a:ea typeface="ＭＳ Ｐゴシック" charset="0"/>
                <a:cs typeface="ＭＳ Ｐゴシック" charset="0"/>
              </a:rPr>
              <a:t>AlSum</a:t>
            </a:r>
            <a:r>
              <a:rPr lang="en-US" sz="1600" dirty="0" smtClean="0">
                <a:latin typeface="Arial" charset="0"/>
                <a:ea typeface="ＭＳ Ｐゴシック" charset="0"/>
                <a:cs typeface="ＭＳ Ｐゴシック" charset="0"/>
              </a:rPr>
              <a:t>, Scott Ainsworth, </a:t>
            </a:r>
            <a:r>
              <a:rPr lang="en-US" sz="1600" dirty="0" err="1" smtClean="0">
                <a:latin typeface="Arial" charset="0"/>
                <a:ea typeface="ＭＳ Ｐゴシック" charset="0"/>
                <a:cs typeface="ＭＳ Ｐゴシック" charset="0"/>
              </a:rPr>
              <a:t>Sawood</a:t>
            </a:r>
            <a:r>
              <a:rPr lang="en-US" sz="1600" dirty="0" smtClean="0">
                <a:latin typeface="Arial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1600" dirty="0" err="1" smtClean="0">
                <a:latin typeface="Arial" charset="0"/>
                <a:ea typeface="ＭＳ Ｐゴシック" charset="0"/>
                <a:cs typeface="ＭＳ Ｐゴシック" charset="0"/>
              </a:rPr>
              <a:t>Alam</a:t>
            </a:r>
            <a:endParaRPr lang="en-US" sz="1600" dirty="0" smtClean="0">
              <a:latin typeface="Arial" charset="0"/>
              <a:ea typeface="ＭＳ Ｐゴシック" charset="0"/>
              <a:cs typeface="ＭＳ Ｐゴシック" charset="0"/>
            </a:endParaRPr>
          </a:p>
          <a:p>
            <a:pPr algn="ctr"/>
            <a:r>
              <a:rPr lang="en-US" sz="1600" dirty="0" smtClean="0">
                <a:latin typeface="Arial" charset="0"/>
                <a:ea typeface="ＭＳ Ｐゴシック" charset="0"/>
                <a:cs typeface="ＭＳ Ｐゴシック" charset="0"/>
              </a:rPr>
              <a:t> </a:t>
            </a:r>
          </a:p>
          <a:p>
            <a:pPr algn="ctr"/>
            <a:endParaRPr lang="en-US" sz="2800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019300" y="5904630"/>
            <a:ext cx="5334000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smtClean="0">
                <a:latin typeface="Arial" charset="0"/>
                <a:ea typeface="ＭＳ Ｐゴシック" charset="0"/>
                <a:cs typeface="ＭＳ Ｐゴシック" charset="0"/>
              </a:rPr>
              <a:t>ODU CS 795/895 – Fall 2020</a:t>
            </a:r>
          </a:p>
          <a:p>
            <a:pPr algn="ctr"/>
            <a:r>
              <a:rPr lang="en-US" sz="1600" dirty="0" smtClean="0">
                <a:solidFill>
                  <a:srgbClr val="000000"/>
                </a:solidFill>
                <a:latin typeface="Arial"/>
                <a:cs typeface="Arial"/>
              </a:rPr>
              <a:t>2020-09-03</a:t>
            </a:r>
            <a:endParaRPr lang="en-US" sz="1600" dirty="0">
              <a:solidFill>
                <a:srgbClr val="00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99810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24725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err="1" smtClean="0"/>
              <a:t>Administrivia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91258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“All I want to do is zoom-a-zoom-zoom-</a:t>
            </a:r>
            <a:r>
              <a:rPr lang="en-US" dirty="0" smtClean="0"/>
              <a:t>zoom…”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class will be held exclusively online:</a:t>
            </a:r>
          </a:p>
          <a:p>
            <a:pPr lvl="1"/>
            <a:r>
              <a:rPr lang="nl-NL" dirty="0">
                <a:hlinkClick r:id="rId2"/>
              </a:rPr>
              <a:t>https://odu.zoom.us/j/</a:t>
            </a:r>
            <a:r>
              <a:rPr lang="nl-NL" dirty="0" smtClean="0">
                <a:hlinkClick r:id="rId2"/>
              </a:rPr>
              <a:t>9674900979</a:t>
            </a:r>
            <a:r>
              <a:rPr lang="nl-NL" dirty="0" smtClean="0"/>
              <a:t> </a:t>
            </a:r>
            <a:endParaRPr lang="en-US" dirty="0" smtClean="0"/>
          </a:p>
          <a:p>
            <a:r>
              <a:rPr lang="en-US" dirty="0" smtClean="0"/>
              <a:t>Synchronously, Thursdays 4:20-7:00pm</a:t>
            </a:r>
          </a:p>
          <a:p>
            <a:r>
              <a:rPr lang="en-US" dirty="0" smtClean="0"/>
              <a:t>I plan to record the lectures</a:t>
            </a:r>
          </a:p>
          <a:p>
            <a:r>
              <a:rPr lang="en-US" dirty="0" smtClean="0"/>
              <a:t>Send me an email if you are unable to attend a class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90602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 Do For Next Week…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Create a </a:t>
            </a:r>
            <a:r>
              <a:rPr lang="en-US" dirty="0" err="1" smtClean="0"/>
              <a:t>GitHub</a:t>
            </a:r>
            <a:r>
              <a:rPr lang="en-US" dirty="0" smtClean="0"/>
              <a:t> account and fork:</a:t>
            </a:r>
          </a:p>
          <a:p>
            <a:pPr lvl="1"/>
            <a:r>
              <a:rPr lang="en-US" dirty="0">
                <a:hlinkClick r:id="rId2"/>
              </a:rPr>
              <a:t>https://github.com/phonedude/cs895-</a:t>
            </a:r>
            <a:r>
              <a:rPr lang="en-US" dirty="0" smtClean="0">
                <a:hlinkClick r:id="rId2"/>
              </a:rPr>
              <a:t>f20</a:t>
            </a:r>
            <a:endParaRPr lang="en-US" dirty="0" smtClean="0"/>
          </a:p>
          <a:p>
            <a:r>
              <a:rPr lang="en-US" dirty="0" smtClean="0"/>
              <a:t>Make sure you’re signed up for:</a:t>
            </a:r>
          </a:p>
          <a:p>
            <a:pPr lvl="1"/>
            <a:r>
              <a:rPr lang="en-US" dirty="0">
                <a:hlinkClick r:id="rId3"/>
              </a:rPr>
              <a:t>https://groups.google.com/group/cs895-</a:t>
            </a:r>
            <a:r>
              <a:rPr lang="en-US" dirty="0" smtClean="0">
                <a:hlinkClick r:id="rId3"/>
              </a:rPr>
              <a:t>f20</a:t>
            </a:r>
            <a:endParaRPr lang="en-US" dirty="0" smtClean="0"/>
          </a:p>
          <a:p>
            <a:r>
              <a:rPr lang="en-US" dirty="0" smtClean="0"/>
              <a:t>Create a Twitter account and follow:</a:t>
            </a:r>
          </a:p>
          <a:p>
            <a:pPr lvl="1"/>
            <a:r>
              <a:rPr lang="en-US" dirty="0" smtClean="0"/>
              <a:t>@</a:t>
            </a:r>
            <a:r>
              <a:rPr lang="en-US" dirty="0" err="1" smtClean="0"/>
              <a:t>WebSciDL</a:t>
            </a:r>
            <a:r>
              <a:rPr lang="en-US" dirty="0"/>
              <a:t>, @</a:t>
            </a:r>
            <a:r>
              <a:rPr lang="en-US" dirty="0" err="1" smtClean="0"/>
              <a:t>phonedude_mln</a:t>
            </a:r>
            <a:r>
              <a:rPr lang="en-US" dirty="0" smtClean="0"/>
              <a:t>, @</a:t>
            </a:r>
            <a:r>
              <a:rPr lang="en-US" dirty="0" err="1" smtClean="0"/>
              <a:t>weiglemc</a:t>
            </a:r>
            <a:r>
              <a:rPr lang="en-US" dirty="0" smtClean="0"/>
              <a:t>, @</a:t>
            </a:r>
            <a:r>
              <a:rPr lang="en-US" dirty="0" err="1" smtClean="0"/>
              <a:t>fanchyna</a:t>
            </a:r>
            <a:r>
              <a:rPr lang="en-US" dirty="0" smtClean="0"/>
              <a:t>, @</a:t>
            </a:r>
            <a:r>
              <a:rPr lang="en-US" dirty="0" err="1" smtClean="0"/>
              <a:t>openmaze</a:t>
            </a:r>
            <a:r>
              <a:rPr lang="en-US" dirty="0"/>
              <a:t>, @VikasGAshok1, @</a:t>
            </a:r>
            <a:r>
              <a:rPr lang="en-US" dirty="0" err="1" smtClean="0"/>
              <a:t>Faryane</a:t>
            </a:r>
            <a:endParaRPr lang="en-US" dirty="0" smtClean="0"/>
          </a:p>
          <a:p>
            <a:pPr lvl="1"/>
            <a:r>
              <a:rPr lang="en-US" dirty="0" smtClean="0"/>
              <a:t>Accts at: </a:t>
            </a:r>
            <a:r>
              <a:rPr lang="en-US" dirty="0" smtClean="0">
                <a:hlinkClick r:id="rId4"/>
              </a:rPr>
              <a:t>https</a:t>
            </a:r>
            <a:r>
              <a:rPr lang="en-US" dirty="0">
                <a:hlinkClick r:id="rId4"/>
              </a:rPr>
              <a:t>://twitter.com/WebSciDL/</a:t>
            </a:r>
            <a:r>
              <a:rPr lang="en-US" dirty="0" smtClean="0">
                <a:hlinkClick r:id="rId4"/>
              </a:rPr>
              <a:t>following</a:t>
            </a:r>
            <a:r>
              <a:rPr lang="en-US" dirty="0" smtClean="0"/>
              <a:t> </a:t>
            </a:r>
          </a:p>
          <a:p>
            <a:pPr lvl="1"/>
            <a:r>
              <a:rPr lang="en-US" dirty="0" smtClean="0"/>
              <a:t>and others…  figure it out yourself</a:t>
            </a:r>
          </a:p>
          <a:p>
            <a:r>
              <a:rPr lang="en-US" dirty="0" smtClean="0"/>
              <a:t>Every week: </a:t>
            </a:r>
            <a:r>
              <a:rPr lang="en-US" dirty="0" err="1" smtClean="0"/>
              <a:t>retweet</a:t>
            </a:r>
            <a:r>
              <a:rPr lang="en-US" dirty="0" smtClean="0"/>
              <a:t>/quote tweet something </a:t>
            </a:r>
            <a:r>
              <a:rPr lang="en-US" i="1" dirty="0" smtClean="0"/>
              <a:t>interesting related to this class</a:t>
            </a:r>
            <a:r>
              <a:rPr lang="en-US" dirty="0" smtClean="0"/>
              <a:t> with “</a:t>
            </a:r>
            <a:r>
              <a:rPr lang="hu-HU" dirty="0" smtClean="0"/>
              <a:t>#cs895f20</a:t>
            </a:r>
            <a:r>
              <a:rPr lang="en-US" dirty="0" smtClean="0"/>
              <a:t>”; be prepared to give a 3-5 minute summary at the beginning of each class</a:t>
            </a:r>
          </a:p>
          <a:p>
            <a:pPr lvl="1"/>
            <a:r>
              <a:rPr lang="en-US" dirty="0" smtClean="0"/>
              <a:t>Important: don’t just share a link, RT/QT another person’s tweet…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14977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Email decision tree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“Would other students benefit from seeing this Q and correspond A?”</a:t>
            </a:r>
          </a:p>
          <a:p>
            <a:pPr lvl="1"/>
            <a:r>
              <a:rPr lang="en-US" dirty="0" smtClean="0"/>
              <a:t>If yes, then send to the class email list</a:t>
            </a:r>
          </a:p>
          <a:p>
            <a:r>
              <a:rPr lang="en-US" dirty="0" smtClean="0"/>
              <a:t>“Does the subject of this email pertain only to me and my personal situation?”</a:t>
            </a:r>
          </a:p>
          <a:p>
            <a:pPr lvl="1"/>
            <a:r>
              <a:rPr lang="en-US" dirty="0" smtClean="0"/>
              <a:t>If yes, then send only to </a:t>
            </a:r>
            <a:r>
              <a:rPr lang="en-US" dirty="0" err="1" smtClean="0"/>
              <a:t>MLN@cs.odu.edu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2210103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Course Requirements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Each student will do:	</a:t>
            </a:r>
          </a:p>
          <a:p>
            <a:pPr lvl="1"/>
            <a:r>
              <a:rPr lang="en-US" dirty="0" smtClean="0"/>
              <a:t>2 </a:t>
            </a:r>
            <a:r>
              <a:rPr lang="en-US" dirty="0" smtClean="0"/>
              <a:t>reviews of published papers </a:t>
            </a:r>
          </a:p>
          <a:p>
            <a:pPr lvl="1"/>
            <a:r>
              <a:rPr lang="en-US" dirty="0" smtClean="0"/>
              <a:t>2 </a:t>
            </a:r>
            <a:r>
              <a:rPr lang="en-US" dirty="0" smtClean="0"/>
              <a:t>demos / analysis / original work</a:t>
            </a:r>
          </a:p>
          <a:p>
            <a:r>
              <a:rPr lang="en-US" dirty="0" smtClean="0"/>
              <a:t>All will be presented in class, assignments &amp; schedule TBD</a:t>
            </a:r>
          </a:p>
          <a:p>
            <a:pPr lvl="1"/>
            <a:r>
              <a:rPr lang="en-US" dirty="0" smtClean="0"/>
              <a:t>Likely </a:t>
            </a:r>
            <a:r>
              <a:rPr lang="en-US" dirty="0" smtClean="0"/>
              <a:t>four/day</a:t>
            </a:r>
            <a:r>
              <a:rPr lang="en-US" dirty="0" smtClean="0"/>
              <a:t>, with a target of ~30 minutes each</a:t>
            </a:r>
          </a:p>
          <a:p>
            <a:r>
              <a:rPr lang="en-US" dirty="0" smtClean="0"/>
              <a:t>Submission (before class!):</a:t>
            </a:r>
          </a:p>
          <a:p>
            <a:pPr lvl="1"/>
            <a:r>
              <a:rPr lang="en-US" dirty="0" smtClean="0"/>
              <a:t>Issue a pull request to my </a:t>
            </a:r>
            <a:r>
              <a:rPr lang="en-US" dirty="0" err="1" smtClean="0"/>
              <a:t>GitHub</a:t>
            </a:r>
            <a:r>
              <a:rPr lang="en-US" dirty="0" smtClean="0"/>
              <a:t> repo</a:t>
            </a:r>
          </a:p>
          <a:p>
            <a:pPr lvl="2"/>
            <a:r>
              <a:rPr lang="en-US" sz="1900" dirty="0">
                <a:latin typeface="Courier"/>
                <a:cs typeface="Courier"/>
              </a:rPr>
              <a:t>a</a:t>
            </a:r>
            <a:r>
              <a:rPr lang="en-US" sz="1900" dirty="0" smtClean="0">
                <a:latin typeface="Courier"/>
                <a:cs typeface="Courier"/>
              </a:rPr>
              <a:t>ssignments/your-last-name/week-</a:t>
            </a:r>
            <a:r>
              <a:rPr lang="en-US" sz="1900" dirty="0" err="1" smtClean="0">
                <a:latin typeface="Courier"/>
                <a:cs typeface="Courier"/>
              </a:rPr>
              <a:t>nn</a:t>
            </a:r>
            <a:r>
              <a:rPr lang="en-US" sz="1900" dirty="0" smtClean="0">
                <a:latin typeface="Courier"/>
                <a:cs typeface="Courier"/>
              </a:rPr>
              <a:t>-keywords/</a:t>
            </a:r>
            <a:r>
              <a:rPr lang="en-US" sz="1900" dirty="0" smtClean="0">
                <a:latin typeface="Courier"/>
                <a:cs typeface="Courier"/>
              </a:rPr>
              <a:t>*</a:t>
            </a:r>
          </a:p>
          <a:p>
            <a:pPr lvl="2"/>
            <a:r>
              <a:rPr lang="en-US" sz="1900" dirty="0" smtClean="0">
                <a:latin typeface="+mj-lt"/>
                <a:cs typeface="Courier"/>
              </a:rPr>
              <a:t>PRs are not the place for personal expression, I will reject PRs that do not follow this format</a:t>
            </a:r>
            <a:endParaRPr lang="en-US" sz="1900" dirty="0" smtClean="0">
              <a:latin typeface="+mj-lt"/>
              <a:cs typeface="Courier"/>
            </a:endParaRPr>
          </a:p>
          <a:p>
            <a:pPr lvl="1"/>
            <a:r>
              <a:rPr lang="en-US" dirty="0" smtClean="0"/>
              <a:t>Include .</a:t>
            </a:r>
            <a:r>
              <a:rPr lang="en-US" dirty="0" err="1" smtClean="0"/>
              <a:t>pdf</a:t>
            </a:r>
            <a:r>
              <a:rPr lang="en-US" dirty="0" smtClean="0"/>
              <a:t>, .</a:t>
            </a:r>
            <a:r>
              <a:rPr lang="en-US" dirty="0" err="1" smtClean="0"/>
              <a:t>ppt</a:t>
            </a:r>
            <a:r>
              <a:rPr lang="en-US" dirty="0" smtClean="0"/>
              <a:t>, .md, etc. as appropriate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00717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Picking a paper / topic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Claiming a paper / topic will be on a first come, first served basis </a:t>
            </a:r>
            <a:r>
              <a:rPr lang="en-US" i="1" dirty="0" smtClean="0"/>
              <a:t>as determined by emails to the class email list</a:t>
            </a:r>
            <a:r>
              <a:rPr lang="en-US" dirty="0" smtClean="0"/>
              <a:t>.</a:t>
            </a:r>
          </a:p>
          <a:p>
            <a:r>
              <a:rPr lang="en-US" dirty="0" smtClean="0"/>
              <a:t>I will entertain new papers – please email me to discuss before claiming</a:t>
            </a:r>
          </a:p>
          <a:p>
            <a:r>
              <a:rPr lang="en-US" dirty="0" smtClean="0"/>
              <a:t>Discuss with me possible forensics topics – I suggest that it be something you’re personally interested in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56711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Presentation expectations are high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You’re building a portfolio of presentations / write-ups to share with colleagues, future employers, etc.  </a:t>
            </a:r>
          </a:p>
          <a:p>
            <a:pPr lvl="1"/>
            <a:r>
              <a:rPr lang="en-US" dirty="0" smtClean="0"/>
              <a:t>No slapdash presentations – appearance matters</a:t>
            </a:r>
          </a:p>
          <a:p>
            <a:pPr lvl="1"/>
            <a:r>
              <a:rPr lang="en-US" dirty="0" smtClean="0"/>
              <a:t>All presentations are in your own words</a:t>
            </a:r>
          </a:p>
          <a:p>
            <a:pPr lvl="1"/>
            <a:r>
              <a:rPr lang="en-US" dirty="0" smtClean="0"/>
              <a:t>See Dr. </a:t>
            </a:r>
            <a:r>
              <a:rPr lang="en-US" dirty="0" err="1" smtClean="0"/>
              <a:t>Weigle’s</a:t>
            </a:r>
            <a:r>
              <a:rPr lang="en-US" dirty="0" smtClean="0"/>
              <a:t> CS 800 slides presentations</a:t>
            </a:r>
          </a:p>
          <a:p>
            <a:pPr lvl="2"/>
            <a:r>
              <a:rPr lang="en-US" sz="1200" dirty="0">
                <a:hlinkClick r:id="rId2"/>
              </a:rPr>
              <a:t>https://docs.google.com/presentation/d/1Ec3MHCGB99TqsRTelyy5EcjQWeLjA5v5tZl9zABadko/</a:t>
            </a:r>
            <a:r>
              <a:rPr lang="en-US" sz="1200" dirty="0" smtClean="0">
                <a:hlinkClick r:id="rId2"/>
              </a:rPr>
              <a:t>edit</a:t>
            </a:r>
            <a:r>
              <a:rPr lang="en-US" sz="1200" dirty="0" smtClean="0"/>
              <a:t> </a:t>
            </a:r>
          </a:p>
          <a:p>
            <a:pPr lvl="1"/>
            <a:r>
              <a:rPr lang="en-US" dirty="0" smtClean="0"/>
              <a:t>I will review your presentations as early and as often as you would like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67223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24725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HTTP Mechanics and the Web Architecture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20083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Defining the Web / HTTP</a:t>
            </a:r>
          </a:p>
        </p:txBody>
      </p:sp>
      <p:sp>
        <p:nvSpPr>
          <p:cNvPr id="67587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685800" y="1752600"/>
            <a:ext cx="7924800" cy="4495800"/>
          </a:xfrm>
        </p:spPr>
        <p:txBody>
          <a:bodyPr/>
          <a:lstStyle/>
          <a:p>
            <a:pPr marL="339725" indent="-339725" defTabSz="457200">
              <a:lnSpc>
                <a:spcPct val="90000"/>
              </a:lnSpc>
            </a:pPr>
            <a:r>
              <a:rPr lang="en-US" sz="2400" dirty="0"/>
              <a:t>HTTP was originally defined by Request for Comments (RFCs)1945, 2068, 2616</a:t>
            </a:r>
          </a:p>
          <a:p>
            <a:pPr marL="739775" lvl="1" indent="-282575" defTabSz="457200">
              <a:lnSpc>
                <a:spcPct val="90000"/>
              </a:lnSpc>
            </a:pPr>
            <a:r>
              <a:rPr lang="en-US" sz="2000" dirty="0" smtClean="0">
                <a:hlinkClick r:id="rId3"/>
              </a:rPr>
              <a:t>http</a:t>
            </a:r>
            <a:r>
              <a:rPr lang="en-US" sz="2000" dirty="0">
                <a:hlinkClick r:id="rId3"/>
              </a:rPr>
              <a:t>://en.wikipedia.org/wiki/Request_for_Comments</a:t>
            </a:r>
            <a:r>
              <a:rPr lang="en-US" sz="2400" dirty="0"/>
              <a:t> </a:t>
            </a:r>
            <a:endParaRPr lang="en-US" sz="2400" dirty="0" smtClean="0"/>
          </a:p>
          <a:p>
            <a:pPr marL="739775" lvl="1" indent="-282575" defTabSz="457200">
              <a:lnSpc>
                <a:spcPct val="90000"/>
              </a:lnSpc>
            </a:pPr>
            <a:r>
              <a:rPr lang="en-US" sz="2000" dirty="0" smtClean="0"/>
              <a:t>and several others for defining URLs, URIs, etc.</a:t>
            </a:r>
          </a:p>
          <a:p>
            <a:pPr marL="739775" lvl="1" indent="-282575" defTabSz="457200">
              <a:lnSpc>
                <a:spcPct val="90000"/>
              </a:lnSpc>
            </a:pPr>
            <a:r>
              <a:rPr lang="en-US" sz="2000" dirty="0" smtClean="0"/>
              <a:t>since replaced by RFCs 7230—7235 </a:t>
            </a:r>
            <a:r>
              <a:rPr lang="en-US" sz="2000" dirty="0" smtClean="0">
                <a:hlinkClick r:id="rId4"/>
              </a:rPr>
              <a:t>https://www.mnot.net/blog/2014/06/07/rfc2616_is_dead</a:t>
            </a:r>
            <a:r>
              <a:rPr lang="en-US" sz="2000" dirty="0" smtClean="0"/>
              <a:t> </a:t>
            </a:r>
            <a:endParaRPr lang="en-US" sz="2000" dirty="0"/>
          </a:p>
          <a:p>
            <a:pPr marL="339725" indent="-339725" defTabSz="457200">
              <a:lnSpc>
                <a:spcPct val="90000"/>
              </a:lnSpc>
            </a:pPr>
            <a:r>
              <a:rPr lang="en-US" sz="2400" dirty="0" smtClean="0"/>
              <a:t>We </a:t>
            </a:r>
            <a:r>
              <a:rPr lang="en-US" sz="2400" dirty="0"/>
              <a:t>have </a:t>
            </a:r>
            <a:r>
              <a:rPr lang="en-US" sz="2400" dirty="0" smtClean="0"/>
              <a:t>another document </a:t>
            </a:r>
            <a:r>
              <a:rPr lang="en-US" sz="2400" dirty="0"/>
              <a:t>for the </a:t>
            </a:r>
            <a:r>
              <a:rPr lang="ja-JP" altLang="en-US" sz="2400" dirty="0">
                <a:latin typeface="Arial"/>
              </a:rPr>
              <a:t>“</a:t>
            </a:r>
            <a:r>
              <a:rPr lang="en-US" sz="2400" dirty="0"/>
              <a:t>Web</a:t>
            </a:r>
            <a:r>
              <a:rPr lang="ja-JP" altLang="en-US" sz="2400" dirty="0">
                <a:latin typeface="Arial"/>
              </a:rPr>
              <a:t>”</a:t>
            </a:r>
            <a:r>
              <a:rPr lang="en-US" sz="2400" dirty="0"/>
              <a:t> (URIs  + protocols + formats), </a:t>
            </a:r>
            <a:r>
              <a:rPr lang="en-US" sz="2400" dirty="0" smtClean="0"/>
              <a:t>a </a:t>
            </a:r>
            <a:r>
              <a:rPr lang="en-US" sz="2400" dirty="0"/>
              <a:t>slightly revisionist but ultimately useful unifying document:</a:t>
            </a:r>
          </a:p>
          <a:p>
            <a:pPr marL="739775" lvl="1" indent="-282575" defTabSz="457200">
              <a:lnSpc>
                <a:spcPct val="90000"/>
              </a:lnSpc>
            </a:pPr>
            <a:r>
              <a:rPr lang="en-US" sz="2000" dirty="0"/>
              <a:t>The Architecture of the World Wide Web, Volume One.</a:t>
            </a:r>
          </a:p>
          <a:p>
            <a:pPr lvl="2" defTabSz="457200">
              <a:lnSpc>
                <a:spcPct val="90000"/>
              </a:lnSpc>
            </a:pPr>
            <a:r>
              <a:rPr lang="en-US" sz="1800" dirty="0">
                <a:hlinkClick r:id="rId5"/>
              </a:rPr>
              <a:t>http://www.w3.org/TR/webarch/</a:t>
            </a:r>
            <a:r>
              <a:rPr lang="en-US" sz="1800" dirty="0"/>
              <a:t> </a:t>
            </a:r>
          </a:p>
          <a:p>
            <a:pPr marL="339725" indent="-339725" defTabSz="457200">
              <a:lnSpc>
                <a:spcPct val="90000"/>
              </a:lnSpc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1353482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1143000"/>
          </a:xfrm>
        </p:spPr>
        <p:txBody>
          <a:bodyPr/>
          <a:lstStyle/>
          <a:p>
            <a:r>
              <a:rPr lang="en-US" dirty="0"/>
              <a:t>Uniform Resource Identifiers</a:t>
            </a:r>
          </a:p>
        </p:txBody>
      </p:sp>
      <p:sp>
        <p:nvSpPr>
          <p:cNvPr id="69635" name="Text Box 3"/>
          <p:cNvSpPr txBox="1">
            <a:spLocks noChangeArrowheads="1"/>
          </p:cNvSpPr>
          <p:nvPr/>
        </p:nvSpPr>
        <p:spPr bwMode="auto">
          <a:xfrm>
            <a:off x="4114800" y="1671638"/>
            <a:ext cx="7096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>
                <a:latin typeface="Arial" charset="0"/>
              </a:rPr>
              <a:t>URI</a:t>
            </a:r>
          </a:p>
        </p:txBody>
      </p:sp>
      <p:sp>
        <p:nvSpPr>
          <p:cNvPr id="69636" name="Text Box 4"/>
          <p:cNvSpPr txBox="1">
            <a:spLocks noChangeArrowheads="1"/>
          </p:cNvSpPr>
          <p:nvPr/>
        </p:nvSpPr>
        <p:spPr bwMode="auto">
          <a:xfrm>
            <a:off x="3200400" y="3043238"/>
            <a:ext cx="7937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>
                <a:latin typeface="Arial" charset="0"/>
              </a:rPr>
              <a:t>URL</a:t>
            </a:r>
          </a:p>
        </p:txBody>
      </p:sp>
      <p:sp>
        <p:nvSpPr>
          <p:cNvPr id="69637" name="Text Box 5"/>
          <p:cNvSpPr txBox="1">
            <a:spLocks noChangeArrowheads="1"/>
          </p:cNvSpPr>
          <p:nvPr/>
        </p:nvSpPr>
        <p:spPr bwMode="auto">
          <a:xfrm>
            <a:off x="6019800" y="3119438"/>
            <a:ext cx="8445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>
                <a:latin typeface="Arial" charset="0"/>
              </a:rPr>
              <a:t>URN</a:t>
            </a:r>
          </a:p>
        </p:txBody>
      </p:sp>
      <p:sp>
        <p:nvSpPr>
          <p:cNvPr id="69638" name="Oval 6"/>
          <p:cNvSpPr>
            <a:spLocks noChangeArrowheads="1"/>
          </p:cNvSpPr>
          <p:nvPr/>
        </p:nvSpPr>
        <p:spPr bwMode="auto">
          <a:xfrm>
            <a:off x="2133600" y="1447800"/>
            <a:ext cx="4876800" cy="35814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9639" name="Oval 7"/>
          <p:cNvSpPr>
            <a:spLocks noChangeArrowheads="1"/>
          </p:cNvSpPr>
          <p:nvPr/>
        </p:nvSpPr>
        <p:spPr bwMode="auto">
          <a:xfrm>
            <a:off x="2286000" y="2209800"/>
            <a:ext cx="3429000" cy="22860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9640" name="Oval 8"/>
          <p:cNvSpPr>
            <a:spLocks noChangeArrowheads="1"/>
          </p:cNvSpPr>
          <p:nvPr/>
        </p:nvSpPr>
        <p:spPr bwMode="auto">
          <a:xfrm>
            <a:off x="5943600" y="3124200"/>
            <a:ext cx="914400" cy="5334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9641" name="Text Box 9"/>
          <p:cNvSpPr txBox="1">
            <a:spLocks noChangeArrowheads="1"/>
          </p:cNvSpPr>
          <p:nvPr/>
        </p:nvSpPr>
        <p:spPr bwMode="auto">
          <a:xfrm>
            <a:off x="4800600" y="1673225"/>
            <a:ext cx="879475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200" i="1">
                <a:latin typeface="Arial" charset="0"/>
              </a:rPr>
              <a:t>RFC 2396</a:t>
            </a:r>
          </a:p>
        </p:txBody>
      </p:sp>
      <p:sp>
        <p:nvSpPr>
          <p:cNvPr id="69642" name="Text Box 10"/>
          <p:cNvSpPr txBox="1">
            <a:spLocks noChangeArrowheads="1"/>
          </p:cNvSpPr>
          <p:nvPr/>
        </p:nvSpPr>
        <p:spPr bwMode="auto">
          <a:xfrm>
            <a:off x="6019800" y="2819400"/>
            <a:ext cx="879475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200" i="1">
                <a:latin typeface="Arial" charset="0"/>
              </a:rPr>
              <a:t>RFC 2141</a:t>
            </a:r>
          </a:p>
        </p:txBody>
      </p:sp>
      <p:sp>
        <p:nvSpPr>
          <p:cNvPr id="69643" name="Text Box 11"/>
          <p:cNvSpPr txBox="1">
            <a:spLocks noChangeArrowheads="1"/>
          </p:cNvSpPr>
          <p:nvPr/>
        </p:nvSpPr>
        <p:spPr bwMode="auto">
          <a:xfrm>
            <a:off x="3810000" y="2968625"/>
            <a:ext cx="879475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200" i="1">
                <a:latin typeface="Arial" charset="0"/>
              </a:rPr>
              <a:t>RFC 1738</a:t>
            </a:r>
          </a:p>
        </p:txBody>
      </p:sp>
      <p:sp>
        <p:nvSpPr>
          <p:cNvPr id="69644" name="Text Box 12"/>
          <p:cNvSpPr txBox="1">
            <a:spLocks noChangeArrowheads="1"/>
          </p:cNvSpPr>
          <p:nvPr/>
        </p:nvSpPr>
        <p:spPr bwMode="auto">
          <a:xfrm>
            <a:off x="1371600" y="5029200"/>
            <a:ext cx="6750050" cy="131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 dirty="0">
                <a:latin typeface="Arial" charset="0"/>
              </a:rPr>
              <a:t>URI &amp; URL: </a:t>
            </a:r>
            <a:r>
              <a:rPr lang="en-US" sz="2000" dirty="0">
                <a:latin typeface="Arial" charset="0"/>
                <a:hlinkClick r:id="rId3"/>
              </a:rPr>
              <a:t>http://www.cs.odu.edu/</a:t>
            </a:r>
            <a:endParaRPr lang="en-US" sz="2000" dirty="0">
              <a:latin typeface="Arial" charset="0"/>
            </a:endParaRPr>
          </a:p>
          <a:p>
            <a:r>
              <a:rPr lang="en-US" sz="2000" dirty="0">
                <a:latin typeface="Arial" charset="0"/>
              </a:rPr>
              <a:t>URL: </a:t>
            </a:r>
            <a:r>
              <a:rPr lang="en-US" sz="2000" dirty="0">
                <a:latin typeface="Arial" charset="0"/>
                <a:hlinkClick r:id="rId4" action="ppaction://hlinkfile"/>
              </a:rPr>
              <a:t>ftp://ftp.isi.edu/pub/</a:t>
            </a:r>
            <a:r>
              <a:rPr lang="en-US" sz="2000" dirty="0">
                <a:latin typeface="Arial" charset="0"/>
              </a:rPr>
              <a:t> </a:t>
            </a:r>
          </a:p>
          <a:p>
            <a:r>
              <a:rPr lang="en-US" sz="2000" dirty="0">
                <a:latin typeface="Arial" charset="0"/>
              </a:rPr>
              <a:t>URI: </a:t>
            </a:r>
            <a:r>
              <a:rPr lang="en-US" sz="2000" dirty="0" err="1">
                <a:latin typeface="Arial" charset="0"/>
              </a:rPr>
              <a:t>info:pmid</a:t>
            </a:r>
            <a:r>
              <a:rPr lang="en-US" sz="2000" dirty="0">
                <a:latin typeface="Arial" charset="0"/>
              </a:rPr>
              <a:t>/12376099</a:t>
            </a:r>
          </a:p>
          <a:p>
            <a:r>
              <a:rPr lang="en-US" sz="2000" dirty="0">
                <a:latin typeface="Arial" charset="0"/>
              </a:rPr>
              <a:t>URN: urn:uuid:6e8bc430-9c3a-11d9-9669-0800200c9a66 </a:t>
            </a:r>
          </a:p>
        </p:txBody>
      </p:sp>
    </p:spTree>
    <p:extLst>
      <p:ext uri="{BB962C8B-B14F-4D97-AF65-F5344CB8AC3E}">
        <p14:creationId xmlns:p14="http://schemas.microsoft.com/office/powerpoint/2010/main" val="20960981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64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From RFC 2396</a:t>
            </a:r>
          </a:p>
        </p:txBody>
      </p:sp>
      <p:sp>
        <p:nvSpPr>
          <p:cNvPr id="71683" name="Text Box 3"/>
          <p:cNvSpPr txBox="1">
            <a:spLocks noChangeArrowheads="1"/>
          </p:cNvSpPr>
          <p:nvPr/>
        </p:nvSpPr>
        <p:spPr bwMode="auto">
          <a:xfrm>
            <a:off x="0" y="2057400"/>
            <a:ext cx="8842375" cy="2536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endParaRPr lang="en-US" sz="1600">
              <a:solidFill>
                <a:srgbClr val="000000"/>
              </a:solidFill>
              <a:latin typeface="Courier New" charset="0"/>
            </a:endParaRPr>
          </a:p>
          <a:p>
            <a:pPr eaLnBrk="1" hangingPunct="1"/>
            <a:endParaRPr lang="en-US" sz="1600">
              <a:solidFill>
                <a:srgbClr val="000000"/>
              </a:solidFill>
              <a:latin typeface="Courier New" charset="0"/>
            </a:endParaRPr>
          </a:p>
          <a:p>
            <a:pPr eaLnBrk="1" hangingPunct="1"/>
            <a:r>
              <a:rPr lang="en-US" sz="1600">
                <a:solidFill>
                  <a:srgbClr val="000000"/>
                </a:solidFill>
                <a:latin typeface="Courier New" charset="0"/>
              </a:rPr>
              <a:t>   </a:t>
            </a:r>
            <a:r>
              <a:rPr lang="ja-JP" altLang="en-US" sz="1600">
                <a:solidFill>
                  <a:srgbClr val="000000"/>
                </a:solidFill>
                <a:latin typeface="Arial"/>
              </a:rPr>
              <a:t>“</a:t>
            </a:r>
            <a:r>
              <a:rPr lang="en-US" sz="1600">
                <a:solidFill>
                  <a:srgbClr val="000000"/>
                </a:solidFill>
                <a:latin typeface="Courier New" charset="0"/>
              </a:rPr>
              <a:t>A URI can be further classified as a locator, a name, or both.  The</a:t>
            </a:r>
          </a:p>
          <a:p>
            <a:pPr eaLnBrk="1" hangingPunct="1"/>
            <a:r>
              <a:rPr lang="en-US" sz="1600">
                <a:solidFill>
                  <a:srgbClr val="000000"/>
                </a:solidFill>
                <a:latin typeface="Courier New" charset="0"/>
              </a:rPr>
              <a:t>   term </a:t>
            </a:r>
            <a:r>
              <a:rPr lang="en-US" sz="1600">
                <a:solidFill>
                  <a:schemeClr val="hlink"/>
                </a:solidFill>
                <a:latin typeface="Courier New" charset="0"/>
              </a:rPr>
              <a:t>"Uniform Resource Locator" (URL) refers to the subset of URI</a:t>
            </a:r>
          </a:p>
          <a:p>
            <a:pPr eaLnBrk="1" hangingPunct="1"/>
            <a:r>
              <a:rPr lang="en-US" sz="1600">
                <a:solidFill>
                  <a:schemeClr val="hlink"/>
                </a:solidFill>
                <a:latin typeface="Courier New" charset="0"/>
              </a:rPr>
              <a:t>   that identify resources via a representation of their primary access</a:t>
            </a:r>
          </a:p>
          <a:p>
            <a:pPr eaLnBrk="1" hangingPunct="1"/>
            <a:r>
              <a:rPr lang="en-US" sz="1600">
                <a:solidFill>
                  <a:schemeClr val="hlink"/>
                </a:solidFill>
                <a:latin typeface="Courier New" charset="0"/>
              </a:rPr>
              <a:t>   mechanism</a:t>
            </a:r>
            <a:r>
              <a:rPr lang="en-US" sz="1600">
                <a:solidFill>
                  <a:srgbClr val="000000"/>
                </a:solidFill>
                <a:latin typeface="Courier New" charset="0"/>
              </a:rPr>
              <a:t> (e.g., their network "location"), rather than identifying</a:t>
            </a:r>
          </a:p>
          <a:p>
            <a:pPr eaLnBrk="1" hangingPunct="1"/>
            <a:r>
              <a:rPr lang="en-US" sz="1600">
                <a:solidFill>
                  <a:srgbClr val="000000"/>
                </a:solidFill>
                <a:latin typeface="Courier New" charset="0"/>
              </a:rPr>
              <a:t>   the resource by name or by some other attribute(s) of that resource.</a:t>
            </a:r>
          </a:p>
          <a:p>
            <a:pPr eaLnBrk="1" hangingPunct="1"/>
            <a:r>
              <a:rPr lang="en-US" sz="1600">
                <a:solidFill>
                  <a:srgbClr val="000000"/>
                </a:solidFill>
                <a:latin typeface="Courier New" charset="0"/>
              </a:rPr>
              <a:t>   The term "</a:t>
            </a:r>
            <a:r>
              <a:rPr lang="en-US" sz="1600">
                <a:solidFill>
                  <a:schemeClr val="hlink"/>
                </a:solidFill>
                <a:latin typeface="Courier New" charset="0"/>
              </a:rPr>
              <a:t>Uniform Resource Name" (URN) refers to the subset of URI</a:t>
            </a:r>
          </a:p>
          <a:p>
            <a:pPr eaLnBrk="1" hangingPunct="1"/>
            <a:r>
              <a:rPr lang="en-US" sz="1600">
                <a:solidFill>
                  <a:schemeClr val="hlink"/>
                </a:solidFill>
                <a:latin typeface="Courier New" charset="0"/>
              </a:rPr>
              <a:t>   that are required to remain globally unique and persistent even when</a:t>
            </a:r>
          </a:p>
          <a:p>
            <a:pPr eaLnBrk="1" hangingPunct="1"/>
            <a:r>
              <a:rPr lang="en-US" sz="1600">
                <a:solidFill>
                  <a:schemeClr val="hlink"/>
                </a:solidFill>
                <a:latin typeface="Courier New" charset="0"/>
              </a:rPr>
              <a:t>   the resource ceases to exist or becomes unavailable</a:t>
            </a:r>
            <a:r>
              <a:rPr lang="en-US" sz="1600">
                <a:solidFill>
                  <a:srgbClr val="000000"/>
                </a:solidFill>
                <a:latin typeface="Courier New" charset="0"/>
              </a:rPr>
              <a:t>.</a:t>
            </a:r>
            <a:r>
              <a:rPr lang="ja-JP" altLang="en-US" sz="1600">
                <a:solidFill>
                  <a:srgbClr val="000000"/>
                </a:solidFill>
                <a:latin typeface="Arial"/>
              </a:rPr>
              <a:t>”</a:t>
            </a:r>
            <a:endParaRPr lang="en-US" sz="1600">
              <a:solidFill>
                <a:srgbClr val="000000"/>
              </a:solidFill>
              <a:latin typeface="Courier New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3033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URI Schemes</a:t>
            </a:r>
          </a:p>
        </p:txBody>
      </p:sp>
      <p:sp>
        <p:nvSpPr>
          <p:cNvPr id="75779" name="Text Box 3"/>
          <p:cNvSpPr txBox="1">
            <a:spLocks noChangeArrowheads="1"/>
          </p:cNvSpPr>
          <p:nvPr/>
        </p:nvSpPr>
        <p:spPr bwMode="auto">
          <a:xfrm>
            <a:off x="228600" y="1981200"/>
            <a:ext cx="8780463" cy="2465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200">
                <a:latin typeface="Courier New" charset="0"/>
              </a:rPr>
              <a:t>  foo://username:password@example.com:8042/over/there/index.dtb;type=animal?name=ferret#nose</a:t>
            </a:r>
          </a:p>
          <a:p>
            <a:r>
              <a:rPr lang="en-US" sz="1200">
                <a:latin typeface="Courier New" charset="0"/>
              </a:rPr>
              <a:t>  \ /   \________________/\_________/ \__/            \___/ \_/ \_________/ \_________/ \__/</a:t>
            </a:r>
          </a:p>
          <a:p>
            <a:r>
              <a:rPr lang="en-US" sz="1200">
                <a:latin typeface="Courier New" charset="0"/>
              </a:rPr>
              <a:t>   |           |               |       |                |    |       |           |       |</a:t>
            </a:r>
          </a:p>
          <a:p>
            <a:r>
              <a:rPr lang="en-US" sz="1200">
                <a:latin typeface="Courier New" charset="0"/>
              </a:rPr>
              <a:t>   |       userinfo         hostname  port              |    |       parameter query  fragment</a:t>
            </a:r>
          </a:p>
          <a:p>
            <a:r>
              <a:rPr lang="en-US" sz="1200">
                <a:latin typeface="Courier New" charset="0"/>
              </a:rPr>
              <a:t>   |    \_______________________________/ \_____________|____|____________/</a:t>
            </a:r>
          </a:p>
          <a:p>
            <a:r>
              <a:rPr lang="en-US" sz="1200">
                <a:latin typeface="Courier New" charset="0"/>
              </a:rPr>
              <a:t>scheme                  |                               | |  |</a:t>
            </a:r>
          </a:p>
          <a:p>
            <a:r>
              <a:rPr lang="en-US" sz="1200">
                <a:latin typeface="Courier New" charset="0"/>
              </a:rPr>
              <a:t>   |                authority                           |path|</a:t>
            </a:r>
          </a:p>
          <a:p>
            <a:r>
              <a:rPr lang="en-US" sz="1200">
                <a:latin typeface="Courier New" charset="0"/>
              </a:rPr>
              <a:t>   |                                                    |    |</a:t>
            </a:r>
          </a:p>
          <a:p>
            <a:r>
              <a:rPr lang="en-US" sz="1200">
                <a:latin typeface="Courier New" charset="0"/>
              </a:rPr>
              <a:t>   |            path                       interpretable as filename</a:t>
            </a:r>
          </a:p>
          <a:p>
            <a:r>
              <a:rPr lang="en-US" sz="1200">
                <a:latin typeface="Courier New" charset="0"/>
              </a:rPr>
              <a:t>   |   ___________|____________                              |</a:t>
            </a:r>
          </a:p>
          <a:p>
            <a:r>
              <a:rPr lang="en-US" sz="1200">
                <a:latin typeface="Courier New" charset="0"/>
              </a:rPr>
              <a:t>  / \ /                        \                             |</a:t>
            </a:r>
          </a:p>
          <a:p>
            <a:r>
              <a:rPr lang="en-US" sz="1200">
                <a:latin typeface="Courier New" charset="0"/>
              </a:rPr>
              <a:t>  urn:example:animal:ferret:nose               interpretable as extension</a:t>
            </a:r>
          </a:p>
          <a:p>
            <a:endParaRPr lang="en-US" sz="1200">
              <a:latin typeface="Courier New" charset="0"/>
            </a:endParaRPr>
          </a:p>
        </p:txBody>
      </p:sp>
      <p:sp>
        <p:nvSpPr>
          <p:cNvPr id="75780" name="Rectangle 4"/>
          <p:cNvSpPr>
            <a:spLocks noChangeArrowheads="1"/>
          </p:cNvSpPr>
          <p:nvPr/>
        </p:nvSpPr>
        <p:spPr bwMode="auto">
          <a:xfrm>
            <a:off x="1752600" y="4479691"/>
            <a:ext cx="550703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800" dirty="0">
                <a:latin typeface="Arial" charset="0"/>
              </a:rPr>
              <a:t>taken from: </a:t>
            </a:r>
            <a:r>
              <a:rPr lang="en-US" sz="1800" dirty="0">
                <a:latin typeface="Arial" charset="0"/>
                <a:hlinkClick r:id="rId3"/>
              </a:rPr>
              <a:t>http://en.wikipedia.org/wiki/URI_scheme</a:t>
            </a:r>
            <a:r>
              <a:rPr lang="en-US" sz="1800" dirty="0">
                <a:latin typeface="Arial" charset="0"/>
              </a:rPr>
              <a:t>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28600" y="5618525"/>
            <a:ext cx="8383049" cy="109414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dirty="0" smtClean="0">
                <a:latin typeface="Arial"/>
                <a:cs typeface="Arial"/>
              </a:rPr>
              <a:t>registered URI schemes: </a:t>
            </a:r>
            <a:r>
              <a:rPr lang="en-US" dirty="0" smtClean="0">
                <a:latin typeface="Arial"/>
                <a:cs typeface="Arial"/>
                <a:hlinkClick r:id="rId4"/>
              </a:rPr>
              <a:t>http://www.iana.org/assignments/uri-schemes</a:t>
            </a:r>
            <a:endParaRPr lang="en-US" dirty="0" smtClean="0">
              <a:latin typeface="Arial"/>
              <a:cs typeface="Arial"/>
            </a:endParaRPr>
          </a:p>
          <a:p>
            <a:pPr algn="ctr">
              <a:lnSpc>
                <a:spcPct val="90000"/>
              </a:lnSpc>
            </a:pPr>
            <a:r>
              <a:rPr lang="en-US" dirty="0" smtClean="0">
                <a:latin typeface="Arial"/>
                <a:cs typeface="Arial"/>
              </a:rPr>
              <a:t>registered URN namespaces: </a:t>
            </a:r>
            <a:r>
              <a:rPr lang="en-US" dirty="0" smtClean="0">
                <a:latin typeface="Arial"/>
                <a:cs typeface="Arial"/>
                <a:hlinkClick r:id="rId5"/>
              </a:rPr>
              <a:t>http://www.iana.org/assignments/urn-namespaces</a:t>
            </a:r>
            <a:endParaRPr lang="en-US" dirty="0" smtClean="0">
              <a:latin typeface="Arial"/>
              <a:cs typeface="Arial"/>
            </a:endParaRPr>
          </a:p>
          <a:p>
            <a:pPr lvl="1" algn="ctr">
              <a:lnSpc>
                <a:spcPct val="90000"/>
              </a:lnSpc>
            </a:pPr>
            <a:endParaRPr lang="en-US" dirty="0" smtClean="0">
              <a:latin typeface="Arial"/>
              <a:cs typeface="Arial"/>
            </a:endParaRPr>
          </a:p>
          <a:p>
            <a:pPr algn="ctr">
              <a:lnSpc>
                <a:spcPct val="90000"/>
              </a:lnSpc>
            </a:pPr>
            <a:endParaRPr lang="en-US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485022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1026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Important Web Architecture Concepts</a:t>
            </a:r>
          </a:p>
        </p:txBody>
      </p:sp>
      <p:grpSp>
        <p:nvGrpSpPr>
          <p:cNvPr id="62476" name="Group 1036"/>
          <p:cNvGrpSpPr>
            <a:grpSpLocks/>
          </p:cNvGrpSpPr>
          <p:nvPr/>
        </p:nvGrpSpPr>
        <p:grpSpPr bwMode="auto">
          <a:xfrm>
            <a:off x="609600" y="2057400"/>
            <a:ext cx="3476625" cy="869950"/>
            <a:chOff x="384" y="1296"/>
            <a:chExt cx="2190" cy="548"/>
          </a:xfrm>
        </p:grpSpPr>
        <p:sp>
          <p:nvSpPr>
            <p:cNvPr id="62469" name="Text Box 1029"/>
            <p:cNvSpPr txBox="1">
              <a:spLocks noChangeArrowheads="1"/>
            </p:cNvSpPr>
            <p:nvPr/>
          </p:nvSpPr>
          <p:spPr bwMode="auto">
            <a:xfrm>
              <a:off x="384" y="1632"/>
              <a:ext cx="2190" cy="21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600">
                  <a:latin typeface="Courier New" charset="0"/>
                </a:rPr>
                <a:t>http://www.cs.odu.edu/~mln/</a:t>
              </a:r>
            </a:p>
          </p:txBody>
        </p:sp>
        <p:sp>
          <p:nvSpPr>
            <p:cNvPr id="62471" name="Text Box 1031"/>
            <p:cNvSpPr txBox="1">
              <a:spLocks noChangeArrowheads="1"/>
            </p:cNvSpPr>
            <p:nvPr/>
          </p:nvSpPr>
          <p:spPr bwMode="auto">
            <a:xfrm>
              <a:off x="1248" y="1296"/>
              <a:ext cx="439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dirty="0">
                  <a:latin typeface="Arial"/>
                  <a:cs typeface="Arial"/>
                </a:rPr>
                <a:t>URIs</a:t>
              </a:r>
            </a:p>
          </p:txBody>
        </p:sp>
      </p:grpSp>
      <p:grpSp>
        <p:nvGrpSpPr>
          <p:cNvPr id="62474" name="Group 1034"/>
          <p:cNvGrpSpPr>
            <a:grpSpLocks/>
          </p:cNvGrpSpPr>
          <p:nvPr/>
        </p:nvGrpSpPr>
        <p:grpSpPr bwMode="auto">
          <a:xfrm>
            <a:off x="4038600" y="2895600"/>
            <a:ext cx="1828800" cy="533400"/>
            <a:chOff x="2544" y="1824"/>
            <a:chExt cx="1152" cy="336"/>
          </a:xfrm>
        </p:grpSpPr>
        <p:sp>
          <p:nvSpPr>
            <p:cNvPr id="62472" name="Line 1032"/>
            <p:cNvSpPr>
              <a:spLocks noChangeShapeType="1"/>
            </p:cNvSpPr>
            <p:nvPr/>
          </p:nvSpPr>
          <p:spPr bwMode="auto">
            <a:xfrm>
              <a:off x="2544" y="1824"/>
              <a:ext cx="1152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473" name="Text Box 1033"/>
            <p:cNvSpPr txBox="1">
              <a:spLocks noChangeArrowheads="1"/>
            </p:cNvSpPr>
            <p:nvPr/>
          </p:nvSpPr>
          <p:spPr bwMode="auto">
            <a:xfrm>
              <a:off x="2928" y="1824"/>
              <a:ext cx="420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200"/>
                <a:t>Identify</a:t>
              </a:r>
            </a:p>
          </p:txBody>
        </p:sp>
      </p:grpSp>
      <p:grpSp>
        <p:nvGrpSpPr>
          <p:cNvPr id="62477" name="Group 1037"/>
          <p:cNvGrpSpPr>
            <a:grpSpLocks/>
          </p:cNvGrpSpPr>
          <p:nvPr/>
        </p:nvGrpSpPr>
        <p:grpSpPr bwMode="auto">
          <a:xfrm>
            <a:off x="5867400" y="2286000"/>
            <a:ext cx="2411413" cy="2386013"/>
            <a:chOff x="3696" y="1440"/>
            <a:chExt cx="1519" cy="1503"/>
          </a:xfrm>
        </p:grpSpPr>
        <p:pic>
          <p:nvPicPr>
            <p:cNvPr id="62468" name="Picture 1028" descr="mln-thumbnail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96" y="1728"/>
              <a:ext cx="1519" cy="121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2475" name="Text Box 1035"/>
            <p:cNvSpPr txBox="1">
              <a:spLocks noChangeArrowheads="1"/>
            </p:cNvSpPr>
            <p:nvPr/>
          </p:nvSpPr>
          <p:spPr bwMode="auto">
            <a:xfrm>
              <a:off x="3840" y="1440"/>
              <a:ext cx="811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dirty="0">
                  <a:latin typeface="Arial"/>
                  <a:cs typeface="Arial"/>
                </a:rPr>
                <a:t>Resources</a:t>
              </a:r>
            </a:p>
          </p:txBody>
        </p:sp>
      </p:grpSp>
      <p:grpSp>
        <p:nvGrpSpPr>
          <p:cNvPr id="62484" name="Group 1044"/>
          <p:cNvGrpSpPr>
            <a:grpSpLocks/>
          </p:cNvGrpSpPr>
          <p:nvPr/>
        </p:nvGrpSpPr>
        <p:grpSpPr bwMode="auto">
          <a:xfrm>
            <a:off x="4648200" y="3657600"/>
            <a:ext cx="1219200" cy="914400"/>
            <a:chOff x="2928" y="2304"/>
            <a:chExt cx="768" cy="576"/>
          </a:xfrm>
        </p:grpSpPr>
        <p:sp>
          <p:nvSpPr>
            <p:cNvPr id="62480" name="Line 1040"/>
            <p:cNvSpPr>
              <a:spLocks noChangeShapeType="1"/>
            </p:cNvSpPr>
            <p:nvPr/>
          </p:nvSpPr>
          <p:spPr bwMode="auto">
            <a:xfrm flipV="1">
              <a:off x="2928" y="2304"/>
              <a:ext cx="768" cy="57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481" name="Text Box 1041"/>
            <p:cNvSpPr txBox="1">
              <a:spLocks noChangeArrowheads="1"/>
            </p:cNvSpPr>
            <p:nvPr/>
          </p:nvSpPr>
          <p:spPr bwMode="auto">
            <a:xfrm>
              <a:off x="2976" y="2352"/>
              <a:ext cx="500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200"/>
                <a:t>Represent</a:t>
              </a:r>
            </a:p>
          </p:txBody>
        </p:sp>
      </p:grpSp>
      <p:grpSp>
        <p:nvGrpSpPr>
          <p:cNvPr id="62483" name="Group 1043"/>
          <p:cNvGrpSpPr>
            <a:grpSpLocks/>
          </p:cNvGrpSpPr>
          <p:nvPr/>
        </p:nvGrpSpPr>
        <p:grpSpPr bwMode="auto">
          <a:xfrm>
            <a:off x="685800" y="3946525"/>
            <a:ext cx="3962400" cy="2506663"/>
            <a:chOff x="432" y="2486"/>
            <a:chExt cx="2496" cy="1579"/>
          </a:xfrm>
        </p:grpSpPr>
        <p:sp>
          <p:nvSpPr>
            <p:cNvPr id="62470" name="Text Box 1030"/>
            <p:cNvSpPr txBox="1">
              <a:spLocks noChangeArrowheads="1"/>
            </p:cNvSpPr>
            <p:nvPr/>
          </p:nvSpPr>
          <p:spPr bwMode="auto">
            <a:xfrm>
              <a:off x="432" y="2736"/>
              <a:ext cx="2496" cy="132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sz="1200">
                  <a:latin typeface="Courier New" charset="0"/>
                </a:rPr>
                <a:t>&lt;html&gt;</a:t>
              </a:r>
            </a:p>
            <a:p>
              <a:r>
                <a:rPr lang="en-US" sz="1200">
                  <a:latin typeface="Courier New" charset="0"/>
                </a:rPr>
                <a:t>&lt;head&gt;</a:t>
              </a:r>
            </a:p>
            <a:p>
              <a:r>
                <a:rPr lang="en-US" sz="1200">
                  <a:latin typeface="Courier New" charset="0"/>
                </a:rPr>
                <a:t>&lt;title&gt;</a:t>
              </a:r>
            </a:p>
            <a:p>
              <a:r>
                <a:rPr lang="en-US" sz="1200">
                  <a:latin typeface="Courier New" charset="0"/>
                </a:rPr>
                <a:t>Home:: Michael L. Nelson, Old Dominion University</a:t>
              </a:r>
            </a:p>
            <a:p>
              <a:r>
                <a:rPr lang="en-US" sz="1200">
                  <a:latin typeface="Courier New" charset="0"/>
                </a:rPr>
                <a:t>&lt;/title&gt;</a:t>
              </a:r>
            </a:p>
            <a:p>
              <a:r>
                <a:rPr lang="en-US" sz="1200">
                  <a:latin typeface="Courier New" charset="0"/>
                </a:rPr>
                <a:t>&lt;link rel="stylesheet" type="text/css" href="mln.css"/&gt;</a:t>
              </a:r>
            </a:p>
            <a:p>
              <a:r>
                <a:rPr lang="en-US" sz="1200">
                  <a:latin typeface="Courier New" charset="0"/>
                </a:rPr>
                <a:t>&lt;script type="text/javascript" src="mln.js"&gt;&lt;/script&gt;</a:t>
              </a:r>
            </a:p>
            <a:p>
              <a:r>
                <a:rPr lang="en-US" sz="1200">
                  <a:latin typeface="Courier New" charset="0"/>
                </a:rPr>
                <a:t>…</a:t>
              </a:r>
            </a:p>
          </p:txBody>
        </p:sp>
        <p:sp>
          <p:nvSpPr>
            <p:cNvPr id="62482" name="Text Box 1042"/>
            <p:cNvSpPr txBox="1">
              <a:spLocks noChangeArrowheads="1"/>
            </p:cNvSpPr>
            <p:nvPr/>
          </p:nvSpPr>
          <p:spPr bwMode="auto">
            <a:xfrm>
              <a:off x="1046" y="2486"/>
              <a:ext cx="1175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dirty="0" smtClean="0">
                  <a:latin typeface="Arial"/>
                  <a:cs typeface="Arial"/>
                </a:rPr>
                <a:t>Representations</a:t>
              </a:r>
              <a:endParaRPr lang="en-US" dirty="0">
                <a:latin typeface="Arial"/>
                <a:cs typeface="Arial"/>
              </a:endParaRPr>
            </a:p>
          </p:txBody>
        </p:sp>
      </p:grpSp>
      <p:sp>
        <p:nvSpPr>
          <p:cNvPr id="62485" name="Text Box 1045"/>
          <p:cNvSpPr txBox="1">
            <a:spLocks noChangeArrowheads="1"/>
          </p:cNvSpPr>
          <p:nvPr/>
        </p:nvSpPr>
        <p:spPr bwMode="auto">
          <a:xfrm>
            <a:off x="4875252" y="4876800"/>
            <a:ext cx="3798836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800" dirty="0">
                <a:latin typeface="Arial"/>
                <a:cs typeface="Arial"/>
              </a:rPr>
              <a:t>As defined by the Web Architecture</a:t>
            </a:r>
          </a:p>
          <a:p>
            <a:r>
              <a:rPr lang="en-US" sz="1800" dirty="0">
                <a:latin typeface="Arial"/>
                <a:cs typeface="Arial"/>
                <a:hlinkClick r:id="rId4"/>
              </a:rPr>
              <a:t>http://www.w3.org/TR/webarch</a:t>
            </a:r>
            <a:r>
              <a:rPr lang="en-US" sz="1800" dirty="0" smtClean="0">
                <a:latin typeface="Arial"/>
                <a:cs typeface="Arial"/>
                <a:hlinkClick r:id="rId4"/>
              </a:rPr>
              <a:t>/</a:t>
            </a:r>
            <a:endParaRPr lang="en-US" sz="18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792780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48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81000"/>
            <a:ext cx="7772400" cy="114300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dirty="0" smtClean="0"/>
              <a:t>Modern Browsers </a:t>
            </a:r>
            <a:br>
              <a:rPr lang="en-US" dirty="0" smtClean="0"/>
            </a:br>
            <a:r>
              <a:rPr lang="en-US" dirty="0" smtClean="0"/>
              <a:t>(aka “user-agents”) are nice…</a:t>
            </a:r>
          </a:p>
        </p:txBody>
      </p:sp>
      <p:pic>
        <p:nvPicPr>
          <p:cNvPr id="56322" name="Picture 3" descr="maxthon-3-surpasses-safari-on-european-economic-council-browser-ballot-joins-opera-google-chrome-firefox-and-microsoft-internet-explorer-on-the-first-page-1024x576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2000250"/>
            <a:ext cx="5791200" cy="3257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6323" name="TextBox 4"/>
          <p:cNvSpPr txBox="1">
            <a:spLocks noChangeArrowheads="1"/>
          </p:cNvSpPr>
          <p:nvPr/>
        </p:nvSpPr>
        <p:spPr bwMode="auto">
          <a:xfrm>
            <a:off x="0" y="6457950"/>
            <a:ext cx="100584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r>
              <a:rPr lang="en-US" sz="1000">
                <a:hlinkClick r:id="rId3"/>
              </a:rPr>
              <a:t>http://www.maxthon.com/blog/maxthon-3-surpasses-safari-on-european-economic-council-browser-ballot-joins-opera-google-chrome-firefox-and-microsoft-internet-explorer-on-the-first-page/</a:t>
            </a:r>
            <a:endParaRPr lang="en-US" sz="1000"/>
          </a:p>
          <a:p>
            <a:endParaRPr lang="en-US" sz="1000"/>
          </a:p>
        </p:txBody>
      </p:sp>
      <p:sp>
        <p:nvSpPr>
          <p:cNvPr id="56324" name="TextBox 5"/>
          <p:cNvSpPr txBox="1">
            <a:spLocks noChangeArrowheads="1"/>
          </p:cNvSpPr>
          <p:nvPr/>
        </p:nvSpPr>
        <p:spPr bwMode="auto">
          <a:xfrm>
            <a:off x="1219200" y="5410200"/>
            <a:ext cx="6475413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algn="ctr"/>
            <a:r>
              <a:rPr lang="en-US">
                <a:latin typeface="Arial" charset="0"/>
                <a:cs typeface="Arial" charset="0"/>
              </a:rPr>
              <a:t>But they hide important details from us. </a:t>
            </a:r>
          </a:p>
          <a:p>
            <a:pPr algn="ctr"/>
            <a:r>
              <a:rPr lang="en-US">
                <a:latin typeface="Arial" charset="0"/>
                <a:cs typeface="Arial" charset="0"/>
              </a:rPr>
              <a:t>As programmers, we care about those details. </a:t>
            </a:r>
          </a:p>
        </p:txBody>
      </p:sp>
    </p:spTree>
    <p:extLst>
      <p:ext uri="{BB962C8B-B14F-4D97-AF65-F5344CB8AC3E}">
        <p14:creationId xmlns:p14="http://schemas.microsoft.com/office/powerpoint/2010/main" val="9825682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609600"/>
            <a:ext cx="91440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Talking to HTTP servers with “curl”</a:t>
            </a:r>
          </a:p>
        </p:txBody>
      </p:sp>
      <p:sp>
        <p:nvSpPr>
          <p:cNvPr id="60420" name="Text Box 4"/>
          <p:cNvSpPr txBox="1">
            <a:spLocks noChangeArrowheads="1"/>
          </p:cNvSpPr>
          <p:nvPr/>
        </p:nvSpPr>
        <p:spPr bwMode="auto">
          <a:xfrm>
            <a:off x="0" y="1905000"/>
            <a:ext cx="4878388" cy="2432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>
                <a:latin typeface="Courier New" charset="0"/>
                <a:cs typeface="+mn-cs"/>
              </a:rPr>
              <a:t>% curl --head http://</a:t>
            </a:r>
            <a:r>
              <a:rPr lang="en-US" sz="1400" dirty="0" err="1">
                <a:latin typeface="Courier New" charset="0"/>
                <a:cs typeface="+mn-cs"/>
              </a:rPr>
              <a:t>www.cs.odu.edu</a:t>
            </a:r>
            <a:r>
              <a:rPr lang="en-US" sz="1400" dirty="0">
                <a:latin typeface="Courier New" charset="0"/>
                <a:cs typeface="+mn-cs"/>
              </a:rPr>
              <a:t>/~</a:t>
            </a:r>
            <a:r>
              <a:rPr lang="en-US" sz="1400" dirty="0" err="1">
                <a:latin typeface="Courier New" charset="0"/>
                <a:cs typeface="+mn-cs"/>
              </a:rPr>
              <a:t>mln</a:t>
            </a:r>
            <a:r>
              <a:rPr lang="en-US" sz="1400" dirty="0">
                <a:latin typeface="Courier New" charset="0"/>
                <a:cs typeface="+mn-cs"/>
              </a:rPr>
              <a:t>/</a:t>
            </a:r>
          </a:p>
          <a:p>
            <a:pPr>
              <a:defRPr/>
            </a:pPr>
            <a:r>
              <a:rPr lang="en-US" sz="1400" dirty="0">
                <a:latin typeface="Courier New" charset="0"/>
                <a:cs typeface="+mn-cs"/>
              </a:rPr>
              <a:t>HTTP/1.1 200 OK</a:t>
            </a:r>
          </a:p>
          <a:p>
            <a:pPr>
              <a:defRPr/>
            </a:pPr>
            <a:r>
              <a:rPr lang="en-US" sz="1400" dirty="0">
                <a:latin typeface="Courier New" charset="0"/>
                <a:cs typeface="+mn-cs"/>
              </a:rPr>
              <a:t>Date: Mon, 12 Jan 2009 15:44:19 GMT</a:t>
            </a:r>
          </a:p>
          <a:p>
            <a:pPr>
              <a:defRPr/>
            </a:pPr>
            <a:r>
              <a:rPr lang="en-US" sz="1400" dirty="0">
                <a:latin typeface="Courier New" charset="0"/>
                <a:cs typeface="+mn-cs"/>
              </a:rPr>
              <a:t>Server: Apache/2.2.0</a:t>
            </a:r>
          </a:p>
          <a:p>
            <a:pPr>
              <a:defRPr/>
            </a:pPr>
            <a:r>
              <a:rPr lang="en-US" sz="1400" dirty="0">
                <a:latin typeface="Courier New" charset="0"/>
                <a:cs typeface="+mn-cs"/>
              </a:rPr>
              <a:t>Last-Modified: Fri, 09 Jan 2009 17:18:37 GMT</a:t>
            </a:r>
          </a:p>
          <a:p>
            <a:pPr>
              <a:defRPr/>
            </a:pPr>
            <a:r>
              <a:rPr lang="en-US" sz="1400" dirty="0" err="1">
                <a:latin typeface="Courier New" charset="0"/>
                <a:cs typeface="+mn-cs"/>
              </a:rPr>
              <a:t>ETag</a:t>
            </a:r>
            <a:r>
              <a:rPr lang="en-US" sz="1400" dirty="0">
                <a:latin typeface="Courier New" charset="0"/>
                <a:cs typeface="+mn-cs"/>
              </a:rPr>
              <a:t>: "88849-1c71-f28dd540"</a:t>
            </a:r>
          </a:p>
          <a:p>
            <a:pPr>
              <a:defRPr/>
            </a:pPr>
            <a:r>
              <a:rPr lang="en-US" sz="1400" dirty="0">
                <a:latin typeface="Courier New" charset="0"/>
                <a:cs typeface="+mn-cs"/>
              </a:rPr>
              <a:t>Accept-Ranges: bytes</a:t>
            </a:r>
          </a:p>
          <a:p>
            <a:pPr>
              <a:defRPr/>
            </a:pPr>
            <a:r>
              <a:rPr lang="en-US" sz="1400" dirty="0">
                <a:latin typeface="Courier New" charset="0"/>
                <a:cs typeface="+mn-cs"/>
              </a:rPr>
              <a:t>Content-Length: 7281</a:t>
            </a:r>
          </a:p>
          <a:p>
            <a:pPr>
              <a:defRPr/>
            </a:pPr>
            <a:r>
              <a:rPr lang="en-US" sz="1400" dirty="0">
                <a:latin typeface="Courier New" charset="0"/>
                <a:cs typeface="+mn-cs"/>
              </a:rPr>
              <a:t>Content-Type: text/html</a:t>
            </a:r>
          </a:p>
          <a:p>
            <a:pPr>
              <a:defRPr/>
            </a:pPr>
            <a:endParaRPr lang="en-US" sz="1400" dirty="0">
              <a:latin typeface="Courier New" charset="0"/>
              <a:cs typeface="+mn-cs"/>
            </a:endParaRPr>
          </a:p>
          <a:p>
            <a:pPr>
              <a:defRPr/>
            </a:pPr>
            <a:endParaRPr lang="en-US" sz="1400" dirty="0">
              <a:latin typeface="Courier New" charset="0"/>
              <a:cs typeface="+mn-cs"/>
            </a:endParaRPr>
          </a:p>
        </p:txBody>
      </p:sp>
      <p:sp>
        <p:nvSpPr>
          <p:cNvPr id="60421" name="Text Box 5"/>
          <p:cNvSpPr txBox="1">
            <a:spLocks noChangeArrowheads="1"/>
          </p:cNvSpPr>
          <p:nvPr/>
        </p:nvSpPr>
        <p:spPr bwMode="auto">
          <a:xfrm>
            <a:off x="0" y="4425950"/>
            <a:ext cx="9234488" cy="2462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>
                <a:latin typeface="Courier New" charset="0"/>
                <a:cs typeface="+mn-cs"/>
              </a:rPr>
              <a:t>% curl –I http://</a:t>
            </a:r>
            <a:r>
              <a:rPr lang="en-US" sz="1400" dirty="0" err="1">
                <a:latin typeface="Courier New" charset="0"/>
                <a:cs typeface="+mn-cs"/>
              </a:rPr>
              <a:t>www.google.com</a:t>
            </a:r>
            <a:r>
              <a:rPr lang="en-US" sz="1400" dirty="0">
                <a:latin typeface="Courier New" charset="0"/>
                <a:cs typeface="+mn-cs"/>
              </a:rPr>
              <a:t>/</a:t>
            </a:r>
          </a:p>
          <a:p>
            <a:pPr>
              <a:defRPr/>
            </a:pPr>
            <a:r>
              <a:rPr lang="en-US" sz="1400" dirty="0">
                <a:latin typeface="Courier New" charset="0"/>
                <a:cs typeface="+mn-cs"/>
              </a:rPr>
              <a:t>HTTP/1.1 200 OK</a:t>
            </a:r>
          </a:p>
          <a:p>
            <a:pPr>
              <a:defRPr/>
            </a:pPr>
            <a:r>
              <a:rPr lang="en-US" sz="1400" dirty="0">
                <a:latin typeface="Courier New" charset="0"/>
                <a:cs typeface="+mn-cs"/>
              </a:rPr>
              <a:t>Cache-Control: private, max-age=0</a:t>
            </a:r>
          </a:p>
          <a:p>
            <a:pPr>
              <a:defRPr/>
            </a:pPr>
            <a:r>
              <a:rPr lang="en-US" sz="1400" dirty="0">
                <a:latin typeface="Courier New" charset="0"/>
                <a:cs typeface="+mn-cs"/>
              </a:rPr>
              <a:t>Date: Mon, 12 Jan 2009 15:45:57 GMT</a:t>
            </a:r>
          </a:p>
          <a:p>
            <a:pPr>
              <a:defRPr/>
            </a:pPr>
            <a:r>
              <a:rPr lang="en-US" sz="1400" dirty="0">
                <a:latin typeface="Courier New" charset="0"/>
                <a:cs typeface="+mn-cs"/>
              </a:rPr>
              <a:t>Expires: -1</a:t>
            </a:r>
          </a:p>
          <a:p>
            <a:pPr>
              <a:defRPr/>
            </a:pPr>
            <a:r>
              <a:rPr lang="en-US" sz="1400" dirty="0">
                <a:latin typeface="Courier New" charset="0"/>
                <a:cs typeface="+mn-cs"/>
              </a:rPr>
              <a:t>Content-Type: text/html; charset=ISO-8859-1</a:t>
            </a:r>
          </a:p>
          <a:p>
            <a:pPr>
              <a:defRPr/>
            </a:pPr>
            <a:r>
              <a:rPr lang="en-US" sz="1400" dirty="0">
                <a:latin typeface="Courier New" charset="0"/>
                <a:cs typeface="+mn-cs"/>
              </a:rPr>
              <a:t>Set-Cookie: PREF=ID=9a80d3f602b685f3:TM=1231775157:LM=1231775157:S=imGxRyNsTD0Zczm5; </a:t>
            </a:r>
          </a:p>
          <a:p>
            <a:pPr>
              <a:defRPr/>
            </a:pPr>
            <a:r>
              <a:rPr lang="en-US" sz="1400" dirty="0">
                <a:latin typeface="Courier New" charset="0"/>
                <a:cs typeface="+mn-cs"/>
              </a:rPr>
              <a:t>expires=Wed, 12-Jan-2011 15:45:57 GMT; path=/; domain=.</a:t>
            </a:r>
            <a:r>
              <a:rPr lang="en-US" sz="1400" dirty="0" err="1">
                <a:latin typeface="Courier New" charset="0"/>
                <a:cs typeface="+mn-cs"/>
              </a:rPr>
              <a:t>google.com</a:t>
            </a:r>
            <a:endParaRPr lang="en-US" sz="1400" dirty="0">
              <a:latin typeface="Courier New" charset="0"/>
              <a:cs typeface="+mn-cs"/>
            </a:endParaRPr>
          </a:p>
          <a:p>
            <a:pPr>
              <a:defRPr/>
            </a:pPr>
            <a:r>
              <a:rPr lang="en-US" sz="1400" dirty="0">
                <a:latin typeface="Courier New" charset="0"/>
                <a:cs typeface="+mn-cs"/>
              </a:rPr>
              <a:t>Server: </a:t>
            </a:r>
            <a:r>
              <a:rPr lang="en-US" sz="1400" dirty="0" err="1">
                <a:latin typeface="Courier New" charset="0"/>
                <a:cs typeface="+mn-cs"/>
              </a:rPr>
              <a:t>gws</a:t>
            </a:r>
            <a:endParaRPr lang="en-US" sz="1400" dirty="0">
              <a:latin typeface="Courier New" charset="0"/>
              <a:cs typeface="+mn-cs"/>
            </a:endParaRPr>
          </a:p>
          <a:p>
            <a:pPr>
              <a:defRPr/>
            </a:pPr>
            <a:r>
              <a:rPr lang="en-US" sz="1400" dirty="0">
                <a:latin typeface="Courier New" charset="0"/>
                <a:cs typeface="+mn-cs"/>
              </a:rPr>
              <a:t>Content-Length: 0</a:t>
            </a:r>
          </a:p>
          <a:p>
            <a:pPr>
              <a:defRPr/>
            </a:pPr>
            <a:endParaRPr lang="en-US" sz="1400" dirty="0">
              <a:latin typeface="Courier New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567533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dirty="0" smtClean="0"/>
              <a:t>default curl returns </a:t>
            </a:r>
            <a:br>
              <a:rPr lang="en-US" dirty="0" smtClean="0"/>
            </a:br>
            <a:r>
              <a:rPr lang="en-US" dirty="0" smtClean="0"/>
              <a:t>message body, no headers…</a:t>
            </a:r>
          </a:p>
        </p:txBody>
      </p:sp>
      <p:sp>
        <p:nvSpPr>
          <p:cNvPr id="59394" name="TextBox 3"/>
          <p:cNvSpPr txBox="1">
            <a:spLocks noChangeArrowheads="1"/>
          </p:cNvSpPr>
          <p:nvPr/>
        </p:nvSpPr>
        <p:spPr bwMode="auto">
          <a:xfrm>
            <a:off x="381000" y="2552700"/>
            <a:ext cx="6540500" cy="289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r>
              <a:rPr lang="en-US" sz="1400">
                <a:latin typeface="Courier New" charset="0"/>
                <a:cs typeface="Courier New" charset="0"/>
              </a:rPr>
              <a:t>$ curl https://www.cs.odu.edu/~mln/</a:t>
            </a:r>
          </a:p>
          <a:p>
            <a:r>
              <a:rPr lang="en-US" sz="1400">
                <a:latin typeface="Courier New" charset="0"/>
                <a:cs typeface="Courier New" charset="0"/>
              </a:rPr>
              <a:t>&lt;html&gt;</a:t>
            </a:r>
          </a:p>
          <a:p>
            <a:r>
              <a:rPr lang="en-US" sz="1400">
                <a:latin typeface="Courier New" charset="0"/>
                <a:cs typeface="Courier New" charset="0"/>
              </a:rPr>
              <a:t>&lt;head&gt;</a:t>
            </a:r>
          </a:p>
          <a:p>
            <a:r>
              <a:rPr lang="en-US" sz="1400">
                <a:latin typeface="Courier New" charset="0"/>
                <a:cs typeface="Courier New" charset="0"/>
              </a:rPr>
              <a:t>&lt;title&gt;</a:t>
            </a:r>
          </a:p>
          <a:p>
            <a:r>
              <a:rPr lang="en-US" sz="1400">
                <a:latin typeface="Courier New" charset="0"/>
                <a:cs typeface="Courier New" charset="0"/>
              </a:rPr>
              <a:t>Home:: Michael L. Nelson, Old Dominion University</a:t>
            </a:r>
          </a:p>
          <a:p>
            <a:r>
              <a:rPr lang="en-US" sz="1400">
                <a:latin typeface="Courier New" charset="0"/>
                <a:cs typeface="Courier New" charset="0"/>
              </a:rPr>
              <a:t>&lt;/title&gt;</a:t>
            </a:r>
          </a:p>
          <a:p>
            <a:r>
              <a:rPr lang="en-US" sz="1400">
                <a:latin typeface="Courier New" charset="0"/>
                <a:cs typeface="Courier New" charset="0"/>
              </a:rPr>
              <a:t>&lt;!-- CSS stuff largely stolen from Carl Lagoze's Page --&gt;</a:t>
            </a:r>
          </a:p>
          <a:p>
            <a:r>
              <a:rPr lang="en-US" sz="1400">
                <a:latin typeface="Courier New" charset="0"/>
                <a:cs typeface="Courier New" charset="0"/>
              </a:rPr>
              <a:t>&lt;link rel="stylesheet" type="text/css" href="mln.css"/&gt;</a:t>
            </a:r>
          </a:p>
          <a:p>
            <a:endParaRPr lang="en-US" sz="1400">
              <a:latin typeface="Courier New" charset="0"/>
              <a:cs typeface="Courier New" charset="0"/>
            </a:endParaRPr>
          </a:p>
          <a:p>
            <a:r>
              <a:rPr lang="en-US" sz="1400">
                <a:latin typeface="Courier New" charset="0"/>
                <a:cs typeface="Courier New" charset="0"/>
              </a:rPr>
              <a:t>&lt;meta property="fb:admins" content="michael.lloyd.nelson"/&gt;</a:t>
            </a:r>
          </a:p>
          <a:p>
            <a:r>
              <a:rPr lang="en-US" sz="1400">
                <a:latin typeface="Courier New" charset="0"/>
                <a:cs typeface="Courier New" charset="0"/>
              </a:rPr>
              <a:t>&lt;meta property="og:title" content="Michael L. Nelson"/&gt;</a:t>
            </a:r>
          </a:p>
          <a:p>
            <a:r>
              <a:rPr lang="en-US" sz="1400">
                <a:latin typeface="Courier New" charset="0"/>
                <a:cs typeface="Courier New" charset="0"/>
              </a:rPr>
              <a:t>[lots of html removed]</a:t>
            </a:r>
          </a:p>
          <a:p>
            <a:endParaRPr lang="en-US" sz="1400">
              <a:latin typeface="Courier New" charset="0"/>
              <a:cs typeface="Courier New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754217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609600"/>
            <a:ext cx="9144000" cy="114300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dirty="0" smtClean="0"/>
              <a:t>curl –</a:t>
            </a:r>
            <a:r>
              <a:rPr lang="en-US" dirty="0" err="1" smtClean="0"/>
              <a:t>i</a:t>
            </a:r>
            <a:r>
              <a:rPr lang="en-US" dirty="0" smtClean="0"/>
              <a:t> shows </a:t>
            </a:r>
            <a:br>
              <a:rPr lang="en-US" dirty="0" smtClean="0"/>
            </a:br>
            <a:r>
              <a:rPr lang="en-US" dirty="0" smtClean="0"/>
              <a:t>response headers + message body:</a:t>
            </a:r>
          </a:p>
        </p:txBody>
      </p:sp>
      <p:sp>
        <p:nvSpPr>
          <p:cNvPr id="60418" name="TextBox 3"/>
          <p:cNvSpPr txBox="1">
            <a:spLocks noChangeArrowheads="1"/>
          </p:cNvSpPr>
          <p:nvPr/>
        </p:nvSpPr>
        <p:spPr bwMode="auto">
          <a:xfrm>
            <a:off x="1752600" y="2514600"/>
            <a:ext cx="5464175" cy="354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r>
              <a:rPr lang="en-US" sz="1400">
                <a:latin typeface="Courier New" charset="0"/>
                <a:cs typeface="Courier New" charset="0"/>
              </a:rPr>
              <a:t>$ curl -i https://www.cs.odu.edu/~mln/</a:t>
            </a:r>
          </a:p>
          <a:p>
            <a:r>
              <a:rPr lang="en-US" sz="1400">
                <a:latin typeface="Courier New" charset="0"/>
                <a:cs typeface="Courier New" charset="0"/>
              </a:rPr>
              <a:t>HTTP/1.1 200 OK</a:t>
            </a:r>
          </a:p>
          <a:p>
            <a:r>
              <a:rPr lang="en-US" sz="1400">
                <a:latin typeface="Courier New" charset="0"/>
                <a:cs typeface="Courier New" charset="0"/>
              </a:rPr>
              <a:t>Server: nginx</a:t>
            </a:r>
          </a:p>
          <a:p>
            <a:r>
              <a:rPr lang="en-US" sz="1400">
                <a:latin typeface="Courier New" charset="0"/>
                <a:cs typeface="Courier New" charset="0"/>
              </a:rPr>
              <a:t>Date: Wed, 29 Aug 2018 02:34:15 GMT</a:t>
            </a:r>
          </a:p>
          <a:p>
            <a:r>
              <a:rPr lang="en-US" sz="1400">
                <a:latin typeface="Courier New" charset="0"/>
                <a:cs typeface="Courier New" charset="0"/>
              </a:rPr>
              <a:t>Content-Type: text/html</a:t>
            </a:r>
          </a:p>
          <a:p>
            <a:r>
              <a:rPr lang="en-US" sz="1400">
                <a:latin typeface="Courier New" charset="0"/>
                <a:cs typeface="Courier New" charset="0"/>
              </a:rPr>
              <a:t>Transfer-Encoding: chunked</a:t>
            </a:r>
          </a:p>
          <a:p>
            <a:r>
              <a:rPr lang="en-US" sz="1400">
                <a:latin typeface="Courier New" charset="0"/>
                <a:cs typeface="Courier New" charset="0"/>
              </a:rPr>
              <a:t>Connection: keep-alive</a:t>
            </a:r>
          </a:p>
          <a:p>
            <a:r>
              <a:rPr lang="en-US" sz="1400">
                <a:latin typeface="Courier New" charset="0"/>
                <a:cs typeface="Courier New" charset="0"/>
              </a:rPr>
              <a:t>Vary: Accept-Encoding</a:t>
            </a:r>
          </a:p>
          <a:p>
            <a:r>
              <a:rPr lang="en-US" sz="1400">
                <a:latin typeface="Courier New" charset="0"/>
                <a:cs typeface="Courier New" charset="0"/>
              </a:rPr>
              <a:t>Front-End-Https: on</a:t>
            </a:r>
          </a:p>
          <a:p>
            <a:endParaRPr lang="en-US" sz="1400">
              <a:latin typeface="Courier New" charset="0"/>
              <a:cs typeface="Courier New" charset="0"/>
            </a:endParaRPr>
          </a:p>
          <a:p>
            <a:r>
              <a:rPr lang="en-US" sz="1400">
                <a:latin typeface="Courier New" charset="0"/>
                <a:cs typeface="Courier New" charset="0"/>
              </a:rPr>
              <a:t>&lt;html&gt;</a:t>
            </a:r>
          </a:p>
          <a:p>
            <a:r>
              <a:rPr lang="en-US" sz="1400">
                <a:latin typeface="Courier New" charset="0"/>
                <a:cs typeface="Courier New" charset="0"/>
              </a:rPr>
              <a:t>&lt;head&gt;</a:t>
            </a:r>
          </a:p>
          <a:p>
            <a:r>
              <a:rPr lang="en-US" sz="1400">
                <a:latin typeface="Courier New" charset="0"/>
                <a:cs typeface="Courier New" charset="0"/>
              </a:rPr>
              <a:t>&lt;title&gt;</a:t>
            </a:r>
          </a:p>
          <a:p>
            <a:r>
              <a:rPr lang="en-US" sz="1400">
                <a:latin typeface="Courier New" charset="0"/>
                <a:cs typeface="Courier New" charset="0"/>
              </a:rPr>
              <a:t>Home:: Michael L. Nelson, Old Dominion University</a:t>
            </a:r>
          </a:p>
          <a:p>
            <a:r>
              <a:rPr lang="en-US" sz="1400">
                <a:latin typeface="Courier New" charset="0"/>
                <a:cs typeface="Courier New" charset="0"/>
              </a:rPr>
              <a:t>&lt;/title&gt;</a:t>
            </a:r>
          </a:p>
          <a:p>
            <a:r>
              <a:rPr lang="en-US" sz="1400">
                <a:latin typeface="Courier New" charset="0"/>
                <a:cs typeface="Courier New" charset="0"/>
              </a:rPr>
              <a:t>[deletia]</a:t>
            </a:r>
          </a:p>
        </p:txBody>
      </p:sp>
    </p:spTree>
    <p:extLst>
      <p:ext uri="{BB962C8B-B14F-4D97-AF65-F5344CB8AC3E}">
        <p14:creationId xmlns:p14="http://schemas.microsoft.com/office/powerpoint/2010/main" val="203284295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TextBox 3"/>
          <p:cNvSpPr txBox="1">
            <a:spLocks noChangeArrowheads="1"/>
          </p:cNvSpPr>
          <p:nvPr/>
        </p:nvSpPr>
        <p:spPr bwMode="auto">
          <a:xfrm>
            <a:off x="0" y="0"/>
            <a:ext cx="19592925" cy="6494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r>
              <a:rPr lang="en-US" sz="1300">
                <a:latin typeface="Courier New" charset="0"/>
                <a:cs typeface="Courier New" charset="0"/>
              </a:rPr>
              <a:t>$ curl -v http://ws-dl.blogspot.com/2018/08/2018-08-25-four-ws-dl-classes-offered.html</a:t>
            </a:r>
          </a:p>
          <a:p>
            <a:r>
              <a:rPr lang="en-US" sz="1300">
                <a:latin typeface="Courier New" charset="0"/>
                <a:cs typeface="Courier New" charset="0"/>
              </a:rPr>
              <a:t>* Adding handle: conn: 0x7fa59b004000</a:t>
            </a:r>
          </a:p>
          <a:p>
            <a:r>
              <a:rPr lang="en-US" sz="1300">
                <a:latin typeface="Courier New" charset="0"/>
                <a:cs typeface="Courier New" charset="0"/>
              </a:rPr>
              <a:t>* Adding handle: send: 0</a:t>
            </a:r>
          </a:p>
          <a:p>
            <a:r>
              <a:rPr lang="en-US" sz="1300">
                <a:latin typeface="Courier New" charset="0"/>
                <a:cs typeface="Courier New" charset="0"/>
              </a:rPr>
              <a:t>* Adding handle: recv: 0</a:t>
            </a:r>
          </a:p>
          <a:p>
            <a:r>
              <a:rPr lang="en-US" sz="1300">
                <a:latin typeface="Courier New" charset="0"/>
                <a:cs typeface="Courier New" charset="0"/>
              </a:rPr>
              <a:t>* Curl_addHandleToPipeline: length: 1</a:t>
            </a:r>
          </a:p>
          <a:p>
            <a:r>
              <a:rPr lang="is-IS" sz="1300">
                <a:latin typeface="Courier New" charset="0"/>
                <a:cs typeface="Courier New" charset="0"/>
              </a:rPr>
              <a:t>* - Conn 0 (0x7fa59b004000) send_pipe: 1, recv_pipe: 0</a:t>
            </a:r>
          </a:p>
          <a:p>
            <a:r>
              <a:rPr lang="en-US" sz="1300">
                <a:latin typeface="Courier New" charset="0"/>
                <a:cs typeface="Courier New" charset="0"/>
              </a:rPr>
              <a:t>* About to connect() to ws-dl.blogspot.com port 80 (#0)</a:t>
            </a:r>
          </a:p>
          <a:p>
            <a:r>
              <a:rPr lang="en-US" sz="1300">
                <a:latin typeface="Courier New" charset="0"/>
                <a:cs typeface="Courier New" charset="0"/>
              </a:rPr>
              <a:t>*   Trying 172.217.5.65...</a:t>
            </a:r>
          </a:p>
          <a:p>
            <a:r>
              <a:rPr lang="en-US" sz="1300">
                <a:latin typeface="Courier New" charset="0"/>
                <a:cs typeface="Courier New" charset="0"/>
              </a:rPr>
              <a:t>* Connected to ws-dl.blogspot.com (172.217.5.65) port 80 (#0)</a:t>
            </a:r>
          </a:p>
          <a:p>
            <a:r>
              <a:rPr lang="en-US" sz="1300">
                <a:latin typeface="Courier New" charset="0"/>
                <a:cs typeface="Courier New" charset="0"/>
              </a:rPr>
              <a:t>&gt; GET /2018/08/2018-08-25-four-ws-dl-classes-offered.html HTTP/1.1</a:t>
            </a:r>
          </a:p>
          <a:p>
            <a:r>
              <a:rPr lang="ro-RO" sz="1300">
                <a:latin typeface="Courier New" charset="0"/>
                <a:cs typeface="Courier New" charset="0"/>
              </a:rPr>
              <a:t>&gt; User-Agent: curl/7.30.0</a:t>
            </a:r>
          </a:p>
          <a:p>
            <a:r>
              <a:rPr lang="ro-RO" sz="1300">
                <a:latin typeface="Courier New" charset="0"/>
                <a:cs typeface="Courier New" charset="0"/>
              </a:rPr>
              <a:t>&gt; Host: ws-dl.blogspot.com</a:t>
            </a:r>
          </a:p>
          <a:p>
            <a:r>
              <a:rPr lang="ro-RO" sz="1300">
                <a:latin typeface="Courier New" charset="0"/>
                <a:cs typeface="Courier New" charset="0"/>
              </a:rPr>
              <a:t>&gt; Accept: */*</a:t>
            </a:r>
          </a:p>
          <a:p>
            <a:r>
              <a:rPr lang="ro-RO" sz="1300">
                <a:latin typeface="Courier New" charset="0"/>
                <a:cs typeface="Courier New" charset="0"/>
              </a:rPr>
              <a:t>&gt; </a:t>
            </a:r>
          </a:p>
          <a:p>
            <a:r>
              <a:rPr lang="ro-RO" sz="1300">
                <a:latin typeface="Courier New" charset="0"/>
                <a:cs typeface="Courier New" charset="0"/>
              </a:rPr>
              <a:t>&lt; HTTP/1.1 200 OK</a:t>
            </a:r>
          </a:p>
          <a:p>
            <a:r>
              <a:rPr lang="ro-RO" sz="1300">
                <a:latin typeface="Courier New" charset="0"/>
                <a:cs typeface="Courier New" charset="0"/>
              </a:rPr>
              <a:t>&lt; Content-Type: text/html; charset=UTF-8</a:t>
            </a:r>
          </a:p>
          <a:p>
            <a:r>
              <a:rPr lang="fr-FR" sz="1300">
                <a:latin typeface="Courier New" charset="0"/>
                <a:cs typeface="Courier New" charset="0"/>
              </a:rPr>
              <a:t>&lt; Expires: Wed, 29 Aug 2018 01:28:50 GMT</a:t>
            </a:r>
          </a:p>
          <a:p>
            <a:r>
              <a:rPr lang="fr-FR" sz="1300">
                <a:latin typeface="Courier New" charset="0"/>
                <a:cs typeface="Courier New" charset="0"/>
              </a:rPr>
              <a:t>&lt; Date: Wed, 29 Aug 2018 01:28:50 GMT</a:t>
            </a:r>
          </a:p>
          <a:p>
            <a:r>
              <a:rPr lang="fr-FR" sz="1300">
                <a:latin typeface="Courier New" charset="0"/>
                <a:cs typeface="Courier New" charset="0"/>
              </a:rPr>
              <a:t>&lt; Cache-Control: private, max-age=0</a:t>
            </a:r>
          </a:p>
          <a:p>
            <a:r>
              <a:rPr lang="en-US" sz="1300">
                <a:latin typeface="Courier New" charset="0"/>
                <a:cs typeface="Courier New" charset="0"/>
              </a:rPr>
              <a:t>&lt; Last-Modified: Tue, 28 Aug 2018 23:33:07 GMT</a:t>
            </a:r>
          </a:p>
          <a:p>
            <a:r>
              <a:rPr lang="en-US" sz="1300">
                <a:latin typeface="Courier New" charset="0"/>
                <a:cs typeface="Courier New" charset="0"/>
              </a:rPr>
              <a:t>&lt; X-Content-Type-Options: nosniff</a:t>
            </a:r>
          </a:p>
          <a:p>
            <a:r>
              <a:rPr lang="en-US" sz="1300">
                <a:latin typeface="Courier New" charset="0"/>
                <a:cs typeface="Courier New" charset="0"/>
              </a:rPr>
              <a:t>&lt; X-XSS-Protection: 1; mode=block</a:t>
            </a:r>
          </a:p>
          <a:p>
            <a:r>
              <a:rPr lang="en-US" sz="1300">
                <a:latin typeface="Courier New" charset="0"/>
                <a:cs typeface="Courier New" charset="0"/>
              </a:rPr>
              <a:t>* Server GSE is not blacklisted</a:t>
            </a:r>
          </a:p>
          <a:p>
            <a:r>
              <a:rPr lang="en-US" sz="1300">
                <a:latin typeface="Courier New" charset="0"/>
                <a:cs typeface="Courier New" charset="0"/>
              </a:rPr>
              <a:t>&lt; Server: GSE</a:t>
            </a:r>
          </a:p>
          <a:p>
            <a:r>
              <a:rPr lang="en-US" sz="1300">
                <a:latin typeface="Courier New" charset="0"/>
                <a:cs typeface="Courier New" charset="0"/>
              </a:rPr>
              <a:t>&lt; Accept-Ranges: none</a:t>
            </a:r>
          </a:p>
          <a:p>
            <a:r>
              <a:rPr lang="en-US" sz="1300">
                <a:latin typeface="Courier New" charset="0"/>
                <a:cs typeface="Courier New" charset="0"/>
              </a:rPr>
              <a:t>&lt; Vary: Accept-Encoding</a:t>
            </a:r>
          </a:p>
          <a:p>
            <a:r>
              <a:rPr lang="en-US" sz="1300">
                <a:latin typeface="Courier New" charset="0"/>
                <a:cs typeface="Courier New" charset="0"/>
              </a:rPr>
              <a:t>&lt; Transfer-Encoding: chunked</a:t>
            </a:r>
          </a:p>
          <a:p>
            <a:r>
              <a:rPr lang="en-US" sz="1300">
                <a:latin typeface="Courier New" charset="0"/>
                <a:cs typeface="Courier New" charset="0"/>
              </a:rPr>
              <a:t>&lt; </a:t>
            </a:r>
          </a:p>
          <a:p>
            <a:r>
              <a:rPr lang="en-US" sz="1300">
                <a:latin typeface="Courier New" charset="0"/>
                <a:cs typeface="Courier New" charset="0"/>
              </a:rPr>
              <a:t>&lt;!DOCTYPE html PUBLIC "-//W3C//DTD XHTML 1.0 Strict//EN" "http://www.w3.org/TR/xhtml1/DTD/xhtml1-strict.dtd"&gt;</a:t>
            </a:r>
          </a:p>
          <a:p>
            <a:r>
              <a:rPr lang="en-US" sz="1300">
                <a:latin typeface="Courier New" charset="0"/>
                <a:cs typeface="Courier New" charset="0"/>
              </a:rPr>
              <a:t>&lt;html dir='ltr' xmlns='http://www.w3.org/1999/xhtml' xmlns:b='http://www.google.com/2005/gml/b' xmlns:data='http://www.google.com/2005/gml/data' xmlns:expr='http://www.google.com/2005/gml/expr'&gt;</a:t>
            </a:r>
          </a:p>
          <a:p>
            <a:r>
              <a:rPr lang="en-US" sz="1300">
                <a:latin typeface="Courier New" charset="0"/>
                <a:cs typeface="Courier New" charset="0"/>
              </a:rPr>
              <a:t>&lt;head&gt; </a:t>
            </a:r>
          </a:p>
          <a:p>
            <a:r>
              <a:rPr lang="en-US" sz="1300">
                <a:latin typeface="Courier New" charset="0"/>
                <a:cs typeface="Courier New" charset="0"/>
              </a:rPr>
              <a:t>[much deletia]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62200" y="2133600"/>
            <a:ext cx="7772400" cy="16002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curl -v shows more</a:t>
            </a:r>
            <a:br>
              <a:rPr lang="en-US" dirty="0" smtClean="0"/>
            </a:br>
            <a:r>
              <a:rPr lang="en-US" sz="1600" dirty="0" smtClean="0">
                <a:solidFill>
                  <a:srgbClr val="FF0000"/>
                </a:solidFill>
              </a:rPr>
              <a:t>*</a:t>
            </a:r>
            <a:r>
              <a:rPr lang="en-US" sz="1600" dirty="0" smtClean="0"/>
              <a:t> = TCP activity</a:t>
            </a:r>
            <a:br>
              <a:rPr lang="en-US" sz="1600" dirty="0" smtClean="0"/>
            </a:br>
            <a:r>
              <a:rPr lang="en-US" sz="1600" dirty="0" smtClean="0">
                <a:solidFill>
                  <a:srgbClr val="FF0000"/>
                </a:solidFill>
              </a:rPr>
              <a:t>&gt;</a:t>
            </a:r>
            <a:r>
              <a:rPr lang="en-US" sz="1600" dirty="0" smtClean="0"/>
              <a:t> = what the user-agent (i.e., curl) sent</a:t>
            </a:r>
            <a:br>
              <a:rPr lang="en-US" sz="1600" dirty="0" smtClean="0"/>
            </a:br>
            <a:r>
              <a:rPr lang="en-US" sz="1600" dirty="0" smtClean="0">
                <a:solidFill>
                  <a:srgbClr val="FF0000"/>
                </a:solidFill>
              </a:rPr>
              <a:t>&lt;</a:t>
            </a:r>
            <a:r>
              <a:rPr lang="en-US" sz="1600" dirty="0" smtClean="0"/>
              <a:t> = what the server sent</a:t>
            </a:r>
          </a:p>
        </p:txBody>
      </p:sp>
    </p:spTree>
    <p:extLst>
      <p:ext uri="{BB962C8B-B14F-4D97-AF65-F5344CB8AC3E}">
        <p14:creationId xmlns:p14="http://schemas.microsoft.com/office/powerpoint/2010/main" val="115161645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TextBox 3"/>
          <p:cNvSpPr txBox="1">
            <a:spLocks noChangeArrowheads="1"/>
          </p:cNvSpPr>
          <p:nvPr/>
        </p:nvSpPr>
        <p:spPr bwMode="auto">
          <a:xfrm>
            <a:off x="0" y="0"/>
            <a:ext cx="9144000" cy="655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r>
              <a:rPr lang="en-US" sz="1200">
                <a:latin typeface="Courier New" charset="0"/>
                <a:cs typeface="Courier New" charset="0"/>
              </a:rPr>
              <a:t>% curl -IL https://t.co/LSUT8iaB4o</a:t>
            </a:r>
          </a:p>
          <a:p>
            <a:r>
              <a:rPr lang="en-US" sz="1200">
                <a:latin typeface="Courier New" charset="0"/>
                <a:cs typeface="Courier New" charset="0"/>
              </a:rPr>
              <a:t>HTTP/1.1 301 Moved Permanently</a:t>
            </a:r>
          </a:p>
          <a:p>
            <a:r>
              <a:rPr lang="en-US" sz="1200">
                <a:latin typeface="Courier New" charset="0"/>
                <a:cs typeface="Courier New" charset="0"/>
              </a:rPr>
              <a:t>cache-control: private,max-age=300</a:t>
            </a:r>
          </a:p>
          <a:p>
            <a:r>
              <a:rPr lang="en-US" sz="1200">
                <a:latin typeface="Courier New" charset="0"/>
                <a:cs typeface="Courier New" charset="0"/>
              </a:rPr>
              <a:t>content-length: 0</a:t>
            </a:r>
          </a:p>
          <a:p>
            <a:r>
              <a:rPr lang="en-US" sz="1200">
                <a:latin typeface="Courier New" charset="0"/>
                <a:cs typeface="Courier New" charset="0"/>
              </a:rPr>
              <a:t>date: Wed, 29 Aug 2018 16:42:22 GMT</a:t>
            </a:r>
          </a:p>
          <a:p>
            <a:r>
              <a:rPr lang="fr-FR" sz="1200">
                <a:latin typeface="Courier New" charset="0"/>
                <a:cs typeface="Courier New" charset="0"/>
              </a:rPr>
              <a:t>expires: Wed, 29 Aug 2018 16:47:22 GMT</a:t>
            </a:r>
          </a:p>
          <a:p>
            <a:r>
              <a:rPr lang="fr-FR" sz="1200">
                <a:latin typeface="Courier New" charset="0"/>
                <a:cs typeface="Courier New" charset="0"/>
              </a:rPr>
              <a:t>location: http://bit.ly/2wrdv27</a:t>
            </a:r>
          </a:p>
          <a:p>
            <a:r>
              <a:rPr lang="fr-FR" sz="1200">
                <a:latin typeface="Courier New" charset="0"/>
                <a:cs typeface="Courier New" charset="0"/>
              </a:rPr>
              <a:t>server: tsa_b</a:t>
            </a:r>
          </a:p>
          <a:p>
            <a:r>
              <a:rPr lang="en-US" sz="1200">
                <a:latin typeface="Courier New" charset="0"/>
                <a:cs typeface="Courier New" charset="0"/>
              </a:rPr>
              <a:t>set-cookie: muc=a5182687-df3f-415d-b0f7-c9bfc80ecf80; Expires=Fri, 28 Aug 2020 16:42:22 GMT; </a:t>
            </a:r>
          </a:p>
          <a:p>
            <a:r>
              <a:rPr lang="en-US" sz="1200">
                <a:latin typeface="Courier New" charset="0"/>
                <a:cs typeface="Courier New" charset="0"/>
              </a:rPr>
              <a:t> Domain=t.co</a:t>
            </a:r>
          </a:p>
          <a:p>
            <a:r>
              <a:rPr lang="en-US" sz="1200">
                <a:latin typeface="Courier New" charset="0"/>
                <a:cs typeface="Courier New" charset="0"/>
              </a:rPr>
              <a:t>strict-transport-security: max-age=0</a:t>
            </a:r>
          </a:p>
          <a:p>
            <a:r>
              <a:rPr lang="en-US" sz="1200">
                <a:latin typeface="Courier New" charset="0"/>
                <a:cs typeface="Courier New" charset="0"/>
              </a:rPr>
              <a:t>vary: Origin</a:t>
            </a:r>
          </a:p>
          <a:p>
            <a:r>
              <a:rPr lang="en-US" sz="1200">
                <a:latin typeface="Courier New" charset="0"/>
                <a:cs typeface="Courier New" charset="0"/>
              </a:rPr>
              <a:t>x-connection-hash: 281d50e3381e8db894369efba3ef525d</a:t>
            </a:r>
          </a:p>
          <a:p>
            <a:r>
              <a:rPr lang="en-US" sz="1200">
                <a:latin typeface="Courier New" charset="0"/>
                <a:cs typeface="Courier New" charset="0"/>
              </a:rPr>
              <a:t>x-response-time: 9</a:t>
            </a:r>
          </a:p>
          <a:p>
            <a:endParaRPr lang="en-US" sz="1200">
              <a:latin typeface="Courier New" charset="0"/>
              <a:cs typeface="Courier New" charset="0"/>
            </a:endParaRPr>
          </a:p>
          <a:p>
            <a:r>
              <a:rPr lang="en-US" sz="1200">
                <a:latin typeface="Courier New" charset="0"/>
                <a:cs typeface="Courier New" charset="0"/>
              </a:rPr>
              <a:t>HTTP/1.1 301 Moved Permanently</a:t>
            </a:r>
          </a:p>
          <a:p>
            <a:r>
              <a:rPr lang="en-US" sz="1200">
                <a:latin typeface="Courier New" charset="0"/>
                <a:cs typeface="Courier New" charset="0"/>
              </a:rPr>
              <a:t>Server: nginx</a:t>
            </a:r>
          </a:p>
          <a:p>
            <a:r>
              <a:rPr lang="en-US" sz="1200">
                <a:latin typeface="Courier New" charset="0"/>
                <a:cs typeface="Courier New" charset="0"/>
              </a:rPr>
              <a:t>Date: Wed, 29 Aug 2018 16:42:22 GMT</a:t>
            </a:r>
          </a:p>
          <a:p>
            <a:r>
              <a:rPr lang="en-US" sz="1200">
                <a:latin typeface="Courier New" charset="0"/>
                <a:cs typeface="Courier New" charset="0"/>
              </a:rPr>
              <a:t>Content-Type: text/html; charset=utf-8</a:t>
            </a:r>
          </a:p>
          <a:p>
            <a:r>
              <a:rPr lang="en-US" sz="1200">
                <a:latin typeface="Courier New" charset="0"/>
                <a:cs typeface="Courier New" charset="0"/>
              </a:rPr>
              <a:t>Content-Length: 170</a:t>
            </a:r>
          </a:p>
          <a:p>
            <a:r>
              <a:rPr lang="en-US" sz="1200">
                <a:latin typeface="Courier New" charset="0"/>
                <a:cs typeface="Courier New" charset="0"/>
              </a:rPr>
              <a:t>Connection: keep-alive</a:t>
            </a:r>
          </a:p>
          <a:p>
            <a:r>
              <a:rPr lang="en-US" sz="1200">
                <a:latin typeface="Courier New" charset="0"/>
                <a:cs typeface="Courier New" charset="0"/>
              </a:rPr>
              <a:t>Cache-Control: private, max-age=90</a:t>
            </a:r>
          </a:p>
          <a:p>
            <a:r>
              <a:rPr lang="en-US" sz="1200">
                <a:latin typeface="Courier New" charset="0"/>
                <a:cs typeface="Courier New" charset="0"/>
              </a:rPr>
              <a:t>Location: http://www.dailypress.com/sports/dp-spt-acc-football-injury-reports-0829-story.html</a:t>
            </a:r>
          </a:p>
          <a:p>
            <a:endParaRPr lang="en-US" sz="1200">
              <a:latin typeface="Courier New" charset="0"/>
              <a:cs typeface="Courier New" charset="0"/>
            </a:endParaRPr>
          </a:p>
          <a:p>
            <a:r>
              <a:rPr lang="en-US" sz="1200">
                <a:latin typeface="Courier New" charset="0"/>
                <a:cs typeface="Courier New" charset="0"/>
              </a:rPr>
              <a:t>HTTP/1.1 200 OK</a:t>
            </a:r>
          </a:p>
          <a:p>
            <a:r>
              <a:rPr lang="en-US" sz="1200">
                <a:latin typeface="Courier New" charset="0"/>
                <a:cs typeface="Courier New" charset="0"/>
              </a:rPr>
              <a:t>Content-Length: 427</a:t>
            </a:r>
          </a:p>
          <a:p>
            <a:r>
              <a:rPr lang="en-US" sz="1200">
                <a:latin typeface="Courier New" charset="0"/>
                <a:cs typeface="Courier New" charset="0"/>
              </a:rPr>
              <a:t>Content-Type: text/html;charset=UTF-8</a:t>
            </a:r>
          </a:p>
          <a:p>
            <a:r>
              <a:rPr lang="en-US" sz="1200">
                <a:latin typeface="Courier New" charset="0"/>
                <a:cs typeface="Courier New" charset="0"/>
              </a:rPr>
              <a:t>Httpd-Identifier: web-0a454bb1c0b26e0bc62060302d005aa2</a:t>
            </a:r>
          </a:p>
          <a:p>
            <a:r>
              <a:rPr lang="en-US" sz="1200">
                <a:latin typeface="Courier New" charset="0"/>
                <a:cs typeface="Courier New" charset="0"/>
              </a:rPr>
              <a:t>Server: Apache-Coyote/1.1</a:t>
            </a:r>
          </a:p>
          <a:p>
            <a:r>
              <a:rPr lang="en-US" sz="1200">
                <a:latin typeface="Courier New" charset="0"/>
                <a:cs typeface="Courier New" charset="0"/>
              </a:rPr>
              <a:t>x-Instance-Name: i15prod-c1fdbad-15-98.1</a:t>
            </a:r>
          </a:p>
          <a:p>
            <a:r>
              <a:rPr lang="en-US" sz="1200">
                <a:latin typeface="Courier New" charset="0"/>
                <a:cs typeface="Courier New" charset="0"/>
              </a:rPr>
              <a:t>X-UA-Compatible: IE=Edge</a:t>
            </a:r>
          </a:p>
          <a:p>
            <a:r>
              <a:rPr lang="en-US" sz="1200">
                <a:latin typeface="Courier New" charset="0"/>
                <a:cs typeface="Courier New" charset="0"/>
              </a:rPr>
              <a:t>Cache-Control: public, max-age=177</a:t>
            </a:r>
          </a:p>
          <a:p>
            <a:r>
              <a:rPr lang="en-US" sz="1200">
                <a:latin typeface="Courier New" charset="0"/>
                <a:cs typeface="Courier New" charset="0"/>
              </a:rPr>
              <a:t>Date: Wed, 29 Aug 2018 16:42:23 GMT</a:t>
            </a:r>
          </a:p>
          <a:p>
            <a:r>
              <a:rPr lang="en-US" sz="1200">
                <a:latin typeface="Courier New" charset="0"/>
                <a:cs typeface="Courier New" charset="0"/>
              </a:rPr>
              <a:t>Connection: keep-alive</a:t>
            </a:r>
          </a:p>
          <a:p>
            <a:endParaRPr lang="en-US" sz="1200">
              <a:latin typeface="Courier New" charset="0"/>
              <a:cs typeface="Courier New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19400" y="2667000"/>
            <a:ext cx="6477000" cy="114300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dirty="0" smtClean="0"/>
              <a:t>curl has many, </a:t>
            </a:r>
            <a:br>
              <a:rPr lang="en-US" dirty="0" smtClean="0"/>
            </a:br>
            <a:r>
              <a:rPr lang="en-US" dirty="0" smtClean="0"/>
              <a:t>many flags…</a:t>
            </a:r>
          </a:p>
        </p:txBody>
      </p:sp>
    </p:spTree>
    <p:extLst>
      <p:ext uri="{BB962C8B-B14F-4D97-AF65-F5344CB8AC3E}">
        <p14:creationId xmlns:p14="http://schemas.microsoft.com/office/powerpoint/2010/main" val="406740545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3" name="TextBox 3"/>
          <p:cNvSpPr txBox="1">
            <a:spLocks noChangeArrowheads="1"/>
          </p:cNvSpPr>
          <p:nvPr/>
        </p:nvSpPr>
        <p:spPr bwMode="auto">
          <a:xfrm>
            <a:off x="-12700" y="228600"/>
            <a:ext cx="9326563" cy="584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r>
              <a:rPr lang="en-US" sz="1100">
                <a:latin typeface="Courier New" charset="0"/>
                <a:cs typeface="Courier New" charset="0"/>
              </a:rPr>
              <a:t>sirius:/home/mln/hold/cs531-f18 % wget https://t.co/LSUT8iaB4o</a:t>
            </a:r>
          </a:p>
          <a:p>
            <a:r>
              <a:rPr lang="en-US" sz="1100">
                <a:latin typeface="Courier New" charset="0"/>
                <a:cs typeface="Courier New" charset="0"/>
              </a:rPr>
              <a:t>--2018-08-29 15:04:04--  https://t.co/LSUT8iaB4o</a:t>
            </a:r>
          </a:p>
          <a:p>
            <a:r>
              <a:rPr lang="en-US" sz="1100">
                <a:latin typeface="Courier New" charset="0"/>
                <a:cs typeface="Courier New" charset="0"/>
              </a:rPr>
              <a:t>Resolving t.co (t.co)... 199.16.156.75, 199.16.156.11</a:t>
            </a:r>
          </a:p>
          <a:p>
            <a:r>
              <a:rPr lang="en-US" sz="1100">
                <a:latin typeface="Courier New" charset="0"/>
                <a:cs typeface="Courier New" charset="0"/>
              </a:rPr>
              <a:t>Connecting to t.co (t.co)|199.16.156.75|:443... connected.</a:t>
            </a:r>
          </a:p>
          <a:p>
            <a:r>
              <a:rPr lang="en-US" sz="1100">
                <a:latin typeface="Courier New" charset="0"/>
                <a:cs typeface="Courier New" charset="0"/>
              </a:rPr>
              <a:t>HTTP request sent, awaiting response... 301 Moved Permanently</a:t>
            </a:r>
          </a:p>
          <a:p>
            <a:r>
              <a:rPr lang="en-US" sz="1100">
                <a:latin typeface="Courier New" charset="0"/>
                <a:cs typeface="Courier New" charset="0"/>
              </a:rPr>
              <a:t>Location: http://bit.ly/2wrdv27 [following]</a:t>
            </a:r>
          </a:p>
          <a:p>
            <a:r>
              <a:rPr lang="en-US" sz="1100">
                <a:latin typeface="Courier New" charset="0"/>
                <a:cs typeface="Courier New" charset="0"/>
              </a:rPr>
              <a:t>--2018-08-29 15:04:04--  http://bit.ly/2wrdv27</a:t>
            </a:r>
          </a:p>
          <a:p>
            <a:r>
              <a:rPr lang="en-US" sz="1100">
                <a:latin typeface="Courier New" charset="0"/>
                <a:cs typeface="Courier New" charset="0"/>
              </a:rPr>
              <a:t>Resolving bit.ly (bit.ly)... 67.199.248.11, 67.199.248.10</a:t>
            </a:r>
          </a:p>
          <a:p>
            <a:r>
              <a:rPr lang="en-US" sz="1100">
                <a:latin typeface="Courier New" charset="0"/>
                <a:cs typeface="Courier New" charset="0"/>
              </a:rPr>
              <a:t>Connecting to bit.ly (bit.ly)|67.199.248.11|:80... connected.</a:t>
            </a:r>
          </a:p>
          <a:p>
            <a:r>
              <a:rPr lang="en-US" sz="1100">
                <a:latin typeface="Courier New" charset="0"/>
                <a:cs typeface="Courier New" charset="0"/>
              </a:rPr>
              <a:t>HTTP request sent, awaiting response... 301 Moved Permanently</a:t>
            </a:r>
          </a:p>
          <a:p>
            <a:r>
              <a:rPr lang="en-US" sz="1100">
                <a:latin typeface="Courier New" charset="0"/>
                <a:cs typeface="Courier New" charset="0"/>
              </a:rPr>
              <a:t>Location: http://www.dailypress.com/sports/dp-spt-acc-football-injury-reports-0829-story.html [following]</a:t>
            </a:r>
          </a:p>
          <a:p>
            <a:r>
              <a:rPr lang="en-US" sz="1100">
                <a:latin typeface="Courier New" charset="0"/>
                <a:cs typeface="Courier New" charset="0"/>
              </a:rPr>
              <a:t>--2018-08-29 15:04:04--  http://www.dailypress.com/sports/dp-spt-acc-football-injury-reports-0829-story.html</a:t>
            </a:r>
          </a:p>
          <a:p>
            <a:r>
              <a:rPr lang="en-US" sz="1100">
                <a:latin typeface="Courier New" charset="0"/>
                <a:cs typeface="Courier New" charset="0"/>
              </a:rPr>
              <a:t>Resolving www.dailypress.com (www.dailypress.com)... 184.84.171.209</a:t>
            </a:r>
          </a:p>
          <a:p>
            <a:r>
              <a:rPr lang="en-US" sz="1100">
                <a:latin typeface="Courier New" charset="0"/>
                <a:cs typeface="Courier New" charset="0"/>
              </a:rPr>
              <a:t>Connecting to www.dailypress.com (www.dailypress.com)|184.84.171.209|:80... connected.</a:t>
            </a:r>
          </a:p>
          <a:p>
            <a:r>
              <a:rPr lang="en-US" sz="1100">
                <a:latin typeface="Courier New" charset="0"/>
                <a:cs typeface="Courier New" charset="0"/>
              </a:rPr>
              <a:t>HTTP request sent, awaiting response... 200 OK</a:t>
            </a:r>
          </a:p>
          <a:p>
            <a:r>
              <a:rPr lang="en-US" sz="1100">
                <a:latin typeface="Courier New" charset="0"/>
                <a:cs typeface="Courier New" charset="0"/>
              </a:rPr>
              <a:t>Length: unspecified [text/html]</a:t>
            </a:r>
          </a:p>
          <a:p>
            <a:r>
              <a:rPr lang="en-US" sz="1100">
                <a:latin typeface="Courier New" charset="0"/>
                <a:cs typeface="Courier New" charset="0"/>
              </a:rPr>
              <a:t>Saving to: ‘LSUT8iaB4o’</a:t>
            </a:r>
          </a:p>
          <a:p>
            <a:endParaRPr lang="en-US" sz="1100">
              <a:latin typeface="Courier New" charset="0"/>
              <a:cs typeface="Courier New" charset="0"/>
            </a:endParaRPr>
          </a:p>
          <a:p>
            <a:r>
              <a:rPr lang="en-US" sz="1100">
                <a:latin typeface="Courier New" charset="0"/>
                <a:cs typeface="Courier New" charset="0"/>
              </a:rPr>
              <a:t>    [ &lt;=&gt; ] 149,323     --.-K/s   in 0.04s   </a:t>
            </a:r>
          </a:p>
          <a:p>
            <a:endParaRPr lang="en-US" sz="1100">
              <a:latin typeface="Courier New" charset="0"/>
              <a:cs typeface="Courier New" charset="0"/>
            </a:endParaRPr>
          </a:p>
          <a:p>
            <a:r>
              <a:rPr lang="en-US" sz="1100">
                <a:latin typeface="Courier New" charset="0"/>
                <a:cs typeface="Courier New" charset="0"/>
              </a:rPr>
              <a:t>2018-08-29 15:04:04 (3.77 MB/s) - ‘LSUT8iaB4o’ saved [149323]</a:t>
            </a:r>
          </a:p>
          <a:p>
            <a:endParaRPr lang="en-US" sz="1100">
              <a:latin typeface="Courier New" charset="0"/>
              <a:cs typeface="Courier New" charset="0"/>
            </a:endParaRPr>
          </a:p>
          <a:p>
            <a:r>
              <a:rPr lang="en-US" sz="1100">
                <a:latin typeface="Courier New" charset="0"/>
                <a:cs typeface="Courier New" charset="0"/>
              </a:rPr>
              <a:t>sirius:/home/mln/hold/cs531-f18 % head LSUT8iaB4o</a:t>
            </a:r>
          </a:p>
          <a:p>
            <a:r>
              <a:rPr lang="en-US" sz="1100">
                <a:latin typeface="Courier New" charset="0"/>
                <a:cs typeface="Courier New" charset="0"/>
              </a:rPr>
              <a:t>&lt;!DOCTYPE html&gt;</a:t>
            </a:r>
          </a:p>
          <a:p>
            <a:r>
              <a:rPr lang="en-US" sz="1100">
                <a:latin typeface="Courier New" charset="0"/>
                <a:cs typeface="Courier New" charset="0"/>
              </a:rPr>
              <a:t>&lt;html lang="en-US"&gt;</a:t>
            </a:r>
          </a:p>
          <a:p>
            <a:r>
              <a:rPr lang="en-US" sz="1100">
                <a:latin typeface="Courier New" charset="0"/>
                <a:cs typeface="Courier New" charset="0"/>
              </a:rPr>
              <a:t>&lt;head itemid=""  itemscope itemtype="http://schema.org/SpeakableSpecification"&gt;</a:t>
            </a:r>
          </a:p>
          <a:p>
            <a:r>
              <a:rPr lang="en-US" sz="1100">
                <a:latin typeface="Courier New" charset="0"/>
                <a:cs typeface="Courier New" charset="0"/>
              </a:rPr>
              <a:t>&lt;title&gt;ACC football injury reports no more; national standard likely - Daily Press&lt;/title&gt;</a:t>
            </a:r>
          </a:p>
          <a:p>
            <a:r>
              <a:rPr lang="en-US" sz="1100">
                <a:latin typeface="Courier New" charset="0"/>
                <a:cs typeface="Courier New" charset="0"/>
              </a:rPr>
              <a:t>&lt;meta charset="utf-8" /&gt;</a:t>
            </a:r>
          </a:p>
          <a:p>
            <a:endParaRPr lang="en-US" sz="1100">
              <a:latin typeface="Courier New" charset="0"/>
              <a:cs typeface="Courier New" charset="0"/>
            </a:endParaRPr>
          </a:p>
          <a:p>
            <a:r>
              <a:rPr lang="en-US" sz="1100">
                <a:latin typeface="Courier New" charset="0"/>
                <a:cs typeface="Courier New" charset="0"/>
              </a:rPr>
              <a:t>      &lt;link rel="dns-prefetch" href="//www.trbimg.com"</a:t>
            </a:r>
          </a:p>
          <a:p>
            <a:r>
              <a:rPr lang="en-US" sz="1100">
                <a:latin typeface="Courier New" charset="0"/>
                <a:cs typeface="Courier New" charset="0"/>
              </a:rPr>
              <a:t>          /&gt;&lt;link rel="preconnect" href="//www.trbimg.com"</a:t>
            </a:r>
          </a:p>
          <a:p>
            <a:r>
              <a:rPr lang="en-US" sz="1100">
                <a:latin typeface="Courier New" charset="0"/>
                <a:cs typeface="Courier New" charset="0"/>
              </a:rPr>
              <a:t>        /&gt;&lt;link rel="dns-prefetch" href="//static.chartbeat.com"</a:t>
            </a:r>
          </a:p>
          <a:p>
            <a:r>
              <a:rPr lang="en-US" sz="1100">
                <a:latin typeface="Courier New" charset="0"/>
                <a:cs typeface="Courier New" charset="0"/>
              </a:rPr>
              <a:t>      /&gt;&lt;link rel="dns-prefetch" href="//m.trb.com"</a:t>
            </a:r>
          </a:p>
          <a:p>
            <a:endParaRPr lang="en-US" sz="1100">
              <a:latin typeface="Courier New" charset="0"/>
              <a:cs typeface="Courier New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988442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7" name="TextBox 3"/>
          <p:cNvSpPr txBox="1">
            <a:spLocks noChangeArrowheads="1"/>
          </p:cNvSpPr>
          <p:nvPr/>
        </p:nvSpPr>
        <p:spPr bwMode="auto">
          <a:xfrm>
            <a:off x="914400" y="304800"/>
            <a:ext cx="68643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r>
              <a:rPr lang="en-US" sz="1400">
                <a:latin typeface="Courier New" charset="0"/>
                <a:cs typeface="Courier New" charset="0"/>
              </a:rPr>
              <a:t>sirius:/home/mln/hold/cs531-f18 % lynx https://t.co/LSUT8iaB4o</a:t>
            </a:r>
          </a:p>
          <a:p>
            <a:endParaRPr lang="en-US" sz="1400">
              <a:latin typeface="Courier New" charset="0"/>
              <a:cs typeface="Courier New" charset="0"/>
            </a:endParaRPr>
          </a:p>
        </p:txBody>
      </p:sp>
      <p:pic>
        <p:nvPicPr>
          <p:cNvPr id="116738" name="Picture 4" descr="lynx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838200"/>
            <a:ext cx="7848600" cy="581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915910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276600"/>
            <a:ext cx="7772400" cy="114300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dirty="0" smtClean="0"/>
              <a:t>curl/</a:t>
            </a:r>
            <a:r>
              <a:rPr lang="en-US" dirty="0" err="1" smtClean="0"/>
              <a:t>wget</a:t>
            </a:r>
            <a:r>
              <a:rPr lang="en-US" dirty="0" smtClean="0"/>
              <a:t>/lynx are awesome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sz="3200" dirty="0" smtClean="0"/>
              <a:t>but they are still user-agents, </a:t>
            </a:r>
            <a:br>
              <a:rPr lang="en-US" sz="3200" dirty="0" smtClean="0"/>
            </a:br>
            <a:r>
              <a:rPr lang="en-US" sz="3200" i="1" dirty="0" smtClean="0"/>
              <a:t>and the nature of user-agents </a:t>
            </a:r>
            <a:br>
              <a:rPr lang="en-US" sz="3200" i="1" dirty="0" smtClean="0"/>
            </a:br>
            <a:r>
              <a:rPr lang="en-US" sz="3200" i="1" dirty="0" smtClean="0"/>
              <a:t>is to hide details.</a:t>
            </a:r>
            <a:br>
              <a:rPr lang="en-US" sz="3200" i="1" dirty="0" smtClean="0"/>
            </a:b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3200" dirty="0" smtClean="0"/>
              <a:t>use </a:t>
            </a:r>
            <a:br>
              <a:rPr lang="en-US" sz="3200" dirty="0" smtClean="0"/>
            </a:br>
            <a:r>
              <a:rPr lang="en-US" sz="3200" dirty="0" smtClean="0"/>
              <a:t>“telnet” or “</a:t>
            </a:r>
            <a:r>
              <a:rPr lang="en-US" sz="3200" dirty="0" err="1" smtClean="0"/>
              <a:t>openssl</a:t>
            </a:r>
            <a:r>
              <a:rPr lang="en-US" sz="3200" dirty="0" smtClean="0"/>
              <a:t>”</a:t>
            </a:r>
            <a:br>
              <a:rPr lang="en-US" sz="3200" dirty="0" smtClean="0"/>
            </a:br>
            <a:r>
              <a:rPr lang="en-US" sz="3200" i="1" dirty="0" smtClean="0"/>
              <a:t>to expose details </a:t>
            </a:r>
          </a:p>
        </p:txBody>
      </p:sp>
    </p:spTree>
    <p:extLst>
      <p:ext uri="{BB962C8B-B14F-4D97-AF65-F5344CB8AC3E}">
        <p14:creationId xmlns:p14="http://schemas.microsoft.com/office/powerpoint/2010/main" val="146859225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GET</a:t>
            </a:r>
          </a:p>
        </p:txBody>
      </p:sp>
      <p:sp>
        <p:nvSpPr>
          <p:cNvPr id="11269" name="Text Box 5"/>
          <p:cNvSpPr txBox="1">
            <a:spLocks noChangeArrowheads="1"/>
          </p:cNvSpPr>
          <p:nvPr/>
        </p:nvSpPr>
        <p:spPr bwMode="auto">
          <a:xfrm>
            <a:off x="914400" y="1143000"/>
            <a:ext cx="6159500" cy="5835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>
                <a:latin typeface="Courier New" charset="0"/>
                <a:cs typeface="+mn-cs"/>
              </a:rPr>
              <a:t>AIHT:~/Desktop/cs595-s06 mln$ telnet www.cs.odu.edu 80</a:t>
            </a:r>
          </a:p>
          <a:p>
            <a:pPr>
              <a:defRPr/>
            </a:pPr>
            <a:r>
              <a:rPr lang="en-US" sz="1400">
                <a:latin typeface="Courier New" charset="0"/>
                <a:cs typeface="+mn-cs"/>
              </a:rPr>
              <a:t>Trying 128.82.4.2...</a:t>
            </a:r>
          </a:p>
          <a:p>
            <a:pPr>
              <a:defRPr/>
            </a:pPr>
            <a:r>
              <a:rPr lang="en-US" sz="1400">
                <a:latin typeface="Courier New" charset="0"/>
                <a:cs typeface="+mn-cs"/>
              </a:rPr>
              <a:t>Connected to xenon.cs.odu.edu.</a:t>
            </a:r>
          </a:p>
          <a:p>
            <a:pPr>
              <a:defRPr/>
            </a:pPr>
            <a:r>
              <a:rPr lang="en-US" sz="1400">
                <a:latin typeface="Courier New" charset="0"/>
                <a:cs typeface="+mn-cs"/>
              </a:rPr>
              <a:t>Escape character is '^]'.</a:t>
            </a:r>
          </a:p>
          <a:p>
            <a:pPr>
              <a:defRPr/>
            </a:pPr>
            <a:r>
              <a:rPr lang="en-US" sz="1400">
                <a:latin typeface="Courier New" charset="0"/>
                <a:cs typeface="+mn-cs"/>
              </a:rPr>
              <a:t>GET /~mln/index.html HTTP/1.1</a:t>
            </a:r>
          </a:p>
          <a:p>
            <a:pPr>
              <a:defRPr/>
            </a:pPr>
            <a:r>
              <a:rPr lang="en-US" sz="1400">
                <a:latin typeface="Courier New" charset="0"/>
                <a:cs typeface="+mn-cs"/>
              </a:rPr>
              <a:t>Connection: close</a:t>
            </a:r>
          </a:p>
          <a:p>
            <a:pPr>
              <a:defRPr/>
            </a:pPr>
            <a:r>
              <a:rPr lang="en-US" sz="1400">
                <a:latin typeface="Courier New" charset="0"/>
                <a:cs typeface="+mn-cs"/>
              </a:rPr>
              <a:t>Host: www.cs.odu.edu</a:t>
            </a:r>
          </a:p>
          <a:p>
            <a:pPr>
              <a:defRPr/>
            </a:pPr>
            <a:endParaRPr lang="en-US" sz="1400">
              <a:latin typeface="Courier New" charset="0"/>
              <a:cs typeface="+mn-cs"/>
            </a:endParaRPr>
          </a:p>
          <a:p>
            <a:pPr>
              <a:defRPr/>
            </a:pPr>
            <a:r>
              <a:rPr lang="en-US" sz="1400">
                <a:latin typeface="Courier New" charset="0"/>
                <a:cs typeface="+mn-cs"/>
              </a:rPr>
              <a:t>HTTP/1.1 200 OK</a:t>
            </a:r>
          </a:p>
          <a:p>
            <a:pPr>
              <a:defRPr/>
            </a:pPr>
            <a:r>
              <a:rPr lang="en-US" sz="1400">
                <a:latin typeface="Courier New" charset="0"/>
                <a:cs typeface="+mn-cs"/>
              </a:rPr>
              <a:t>Date: Mon, 09 Jan 2006 17:07:04 GMT</a:t>
            </a:r>
          </a:p>
          <a:p>
            <a:pPr>
              <a:defRPr/>
            </a:pPr>
            <a:r>
              <a:rPr lang="en-US" sz="1400">
                <a:latin typeface="Courier New" charset="0"/>
                <a:cs typeface="+mn-cs"/>
              </a:rPr>
              <a:t>Server: Apache/1.3.26 (Unix) ApacheJServ/1.1.2 PHP/4.3.4</a:t>
            </a:r>
          </a:p>
          <a:p>
            <a:pPr>
              <a:defRPr/>
            </a:pPr>
            <a:r>
              <a:rPr lang="en-US" sz="1400">
                <a:latin typeface="Courier New" charset="0"/>
                <a:cs typeface="+mn-cs"/>
              </a:rPr>
              <a:t>Last-Modified: Sun, 29 May 2005 02:46:53 GMT</a:t>
            </a:r>
          </a:p>
          <a:p>
            <a:pPr>
              <a:defRPr/>
            </a:pPr>
            <a:r>
              <a:rPr lang="en-US" sz="1400">
                <a:latin typeface="Courier New" charset="0"/>
                <a:cs typeface="+mn-cs"/>
              </a:rPr>
              <a:t>ETag: "1c52-14ed-42992d1d"</a:t>
            </a:r>
          </a:p>
          <a:p>
            <a:pPr>
              <a:defRPr/>
            </a:pPr>
            <a:r>
              <a:rPr lang="en-US" sz="1400">
                <a:latin typeface="Courier New" charset="0"/>
                <a:cs typeface="+mn-cs"/>
              </a:rPr>
              <a:t>Accept-Ranges: bytes</a:t>
            </a:r>
          </a:p>
          <a:p>
            <a:pPr>
              <a:defRPr/>
            </a:pPr>
            <a:r>
              <a:rPr lang="en-US" sz="1400">
                <a:latin typeface="Courier New" charset="0"/>
                <a:cs typeface="+mn-cs"/>
              </a:rPr>
              <a:t>Content-Length: 5357</a:t>
            </a:r>
          </a:p>
          <a:p>
            <a:pPr>
              <a:defRPr/>
            </a:pPr>
            <a:r>
              <a:rPr lang="en-US" sz="1400">
                <a:latin typeface="Courier New" charset="0"/>
                <a:cs typeface="+mn-cs"/>
              </a:rPr>
              <a:t>Connection: close</a:t>
            </a:r>
          </a:p>
          <a:p>
            <a:pPr>
              <a:defRPr/>
            </a:pPr>
            <a:r>
              <a:rPr lang="en-US" sz="1400">
                <a:latin typeface="Courier New" charset="0"/>
                <a:cs typeface="+mn-cs"/>
              </a:rPr>
              <a:t>Content-Type: text/html</a:t>
            </a:r>
          </a:p>
          <a:p>
            <a:pPr>
              <a:defRPr/>
            </a:pPr>
            <a:endParaRPr lang="en-US" sz="1400">
              <a:latin typeface="Courier New" charset="0"/>
              <a:cs typeface="+mn-cs"/>
            </a:endParaRPr>
          </a:p>
          <a:p>
            <a:pPr>
              <a:defRPr/>
            </a:pPr>
            <a:r>
              <a:rPr lang="en-US" sz="1400">
                <a:latin typeface="Courier New" charset="0"/>
                <a:cs typeface="+mn-cs"/>
              </a:rPr>
              <a:t>&lt;html&gt;</a:t>
            </a:r>
          </a:p>
          <a:p>
            <a:pPr>
              <a:defRPr/>
            </a:pPr>
            <a:r>
              <a:rPr lang="en-US" sz="1400">
                <a:latin typeface="Courier New" charset="0"/>
                <a:cs typeface="+mn-cs"/>
              </a:rPr>
              <a:t>&lt;head&gt;</a:t>
            </a:r>
          </a:p>
          <a:p>
            <a:pPr>
              <a:defRPr/>
            </a:pPr>
            <a:r>
              <a:rPr lang="en-US" sz="1400">
                <a:latin typeface="Courier New" charset="0"/>
                <a:cs typeface="+mn-cs"/>
              </a:rPr>
              <a:t>&lt;title&gt;Home Page for Michael L. Nelson&lt;/title&gt;</a:t>
            </a:r>
          </a:p>
          <a:p>
            <a:pPr>
              <a:defRPr/>
            </a:pPr>
            <a:r>
              <a:rPr lang="en-US" sz="1400">
                <a:latin typeface="Courier New" charset="0"/>
                <a:cs typeface="+mn-cs"/>
              </a:rPr>
              <a:t>&lt;style type="text/css"&gt;</a:t>
            </a:r>
          </a:p>
          <a:p>
            <a:pPr>
              <a:defRPr/>
            </a:pPr>
            <a:r>
              <a:rPr lang="en-US" sz="1400">
                <a:latin typeface="Courier New" charset="0"/>
                <a:cs typeface="+mn-cs"/>
              </a:rPr>
              <a:t>&lt;!--</a:t>
            </a:r>
          </a:p>
          <a:p>
            <a:pPr>
              <a:defRPr/>
            </a:pPr>
            <a:endParaRPr lang="en-US" sz="1400">
              <a:latin typeface="Courier New" charset="0"/>
              <a:cs typeface="+mn-cs"/>
            </a:endParaRPr>
          </a:p>
          <a:p>
            <a:pPr>
              <a:defRPr/>
            </a:pPr>
            <a:r>
              <a:rPr lang="en-US" sz="1400">
                <a:latin typeface="Courier New" charset="0"/>
                <a:cs typeface="+mn-cs"/>
              </a:rPr>
              <a:t>[lots of html deleted]</a:t>
            </a:r>
          </a:p>
          <a:p>
            <a:pPr>
              <a:defRPr/>
            </a:pPr>
            <a:r>
              <a:rPr lang="en-US" sz="1400">
                <a:latin typeface="Courier New" charset="0"/>
                <a:cs typeface="+mn-cs"/>
              </a:rPr>
              <a:t>Connection closed by foreign host.</a:t>
            </a:r>
          </a:p>
          <a:p>
            <a:pPr>
              <a:defRPr/>
            </a:pPr>
            <a:endParaRPr lang="en-US" sz="1400">
              <a:latin typeface="Courier New" charset="0"/>
              <a:cs typeface="+mn-cs"/>
            </a:endParaRPr>
          </a:p>
        </p:txBody>
      </p:sp>
      <p:sp>
        <p:nvSpPr>
          <p:cNvPr id="11270" name="Rectangle 6"/>
          <p:cNvSpPr>
            <a:spLocks noChangeArrowheads="1"/>
          </p:cNvSpPr>
          <p:nvPr/>
        </p:nvSpPr>
        <p:spPr bwMode="auto">
          <a:xfrm>
            <a:off x="762000" y="1981200"/>
            <a:ext cx="3581400" cy="91440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11272" name="Text Box 8"/>
          <p:cNvSpPr txBox="1">
            <a:spLocks noChangeArrowheads="1"/>
          </p:cNvSpPr>
          <p:nvPr/>
        </p:nvSpPr>
        <p:spPr bwMode="auto">
          <a:xfrm>
            <a:off x="4419600" y="1981200"/>
            <a:ext cx="216535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>
                <a:cs typeface="+mn-cs"/>
              </a:rPr>
              <a:t>Request</a:t>
            </a:r>
          </a:p>
          <a:p>
            <a:pPr>
              <a:defRPr/>
            </a:pPr>
            <a:r>
              <a:rPr lang="en-US">
                <a:cs typeface="+mn-cs"/>
              </a:rPr>
              <a:t>(ends w/ CRLF)</a:t>
            </a:r>
          </a:p>
        </p:txBody>
      </p:sp>
      <p:sp>
        <p:nvSpPr>
          <p:cNvPr id="11273" name="Rectangle 9"/>
          <p:cNvSpPr>
            <a:spLocks noChangeArrowheads="1"/>
          </p:cNvSpPr>
          <p:nvPr/>
        </p:nvSpPr>
        <p:spPr bwMode="auto">
          <a:xfrm>
            <a:off x="777875" y="2911475"/>
            <a:ext cx="6232525" cy="3641725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11275" name="Text Box 11"/>
          <p:cNvSpPr txBox="1">
            <a:spLocks noChangeArrowheads="1"/>
          </p:cNvSpPr>
          <p:nvPr/>
        </p:nvSpPr>
        <p:spPr bwMode="auto">
          <a:xfrm>
            <a:off x="6978650" y="4419600"/>
            <a:ext cx="13525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>
                <a:cs typeface="+mn-cs"/>
              </a:rPr>
              <a:t>Response</a:t>
            </a:r>
          </a:p>
        </p:txBody>
      </p:sp>
    </p:spTree>
    <p:extLst>
      <p:ext uri="{BB962C8B-B14F-4D97-AF65-F5344CB8AC3E}">
        <p14:creationId xmlns:p14="http://schemas.microsoft.com/office/powerpoint/2010/main" val="20161290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HEAD</a:t>
            </a:r>
          </a:p>
        </p:txBody>
      </p:sp>
      <p:sp>
        <p:nvSpPr>
          <p:cNvPr id="12292" name="Text Box 4"/>
          <p:cNvSpPr txBox="1">
            <a:spLocks noChangeArrowheads="1"/>
          </p:cNvSpPr>
          <p:nvPr/>
        </p:nvSpPr>
        <p:spPr bwMode="auto">
          <a:xfrm>
            <a:off x="762000" y="1676400"/>
            <a:ext cx="6159500" cy="434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>
                <a:latin typeface="Courier New" charset="0"/>
                <a:cs typeface="+mn-cs"/>
              </a:rPr>
              <a:t>AIHT:~/Desktop/cs595-s06 mln$ telnet www.cs.odu.edu 80</a:t>
            </a:r>
          </a:p>
          <a:p>
            <a:pPr>
              <a:defRPr/>
            </a:pPr>
            <a:r>
              <a:rPr lang="en-US" sz="1400">
                <a:latin typeface="Courier New" charset="0"/>
                <a:cs typeface="+mn-cs"/>
              </a:rPr>
              <a:t>Trying 128.82.4.2...</a:t>
            </a:r>
          </a:p>
          <a:p>
            <a:pPr>
              <a:defRPr/>
            </a:pPr>
            <a:r>
              <a:rPr lang="en-US" sz="1400">
                <a:latin typeface="Courier New" charset="0"/>
                <a:cs typeface="+mn-cs"/>
              </a:rPr>
              <a:t>Connected to xenon.cs.odu.edu.</a:t>
            </a:r>
          </a:p>
          <a:p>
            <a:pPr>
              <a:defRPr/>
            </a:pPr>
            <a:r>
              <a:rPr lang="en-US" sz="1400">
                <a:latin typeface="Courier New" charset="0"/>
                <a:cs typeface="+mn-cs"/>
              </a:rPr>
              <a:t>Escape character is '^]'.</a:t>
            </a:r>
          </a:p>
          <a:p>
            <a:pPr>
              <a:defRPr/>
            </a:pPr>
            <a:r>
              <a:rPr lang="en-US" sz="1400">
                <a:solidFill>
                  <a:srgbClr val="FF0E02"/>
                </a:solidFill>
                <a:latin typeface="Courier New" charset="0"/>
                <a:cs typeface="+mn-cs"/>
              </a:rPr>
              <a:t>HEAD /~mln/index.html HTTP/1.1</a:t>
            </a:r>
          </a:p>
          <a:p>
            <a:pPr>
              <a:defRPr/>
            </a:pPr>
            <a:r>
              <a:rPr lang="en-US" sz="1400">
                <a:latin typeface="Courier New" charset="0"/>
                <a:cs typeface="+mn-cs"/>
              </a:rPr>
              <a:t>Connection: close</a:t>
            </a:r>
          </a:p>
          <a:p>
            <a:pPr>
              <a:defRPr/>
            </a:pPr>
            <a:r>
              <a:rPr lang="en-US" sz="1400">
                <a:latin typeface="Courier New" charset="0"/>
                <a:cs typeface="+mn-cs"/>
              </a:rPr>
              <a:t>Host: www.cs.odu.edu</a:t>
            </a:r>
          </a:p>
          <a:p>
            <a:pPr>
              <a:defRPr/>
            </a:pPr>
            <a:endParaRPr lang="en-US" sz="1400">
              <a:latin typeface="Courier New" charset="0"/>
              <a:cs typeface="+mn-cs"/>
            </a:endParaRPr>
          </a:p>
          <a:p>
            <a:pPr>
              <a:defRPr/>
            </a:pPr>
            <a:r>
              <a:rPr lang="en-US" sz="1400">
                <a:latin typeface="Courier New" charset="0"/>
                <a:cs typeface="+mn-cs"/>
              </a:rPr>
              <a:t>HTTP/1.1 200 OK</a:t>
            </a:r>
          </a:p>
          <a:p>
            <a:pPr>
              <a:defRPr/>
            </a:pPr>
            <a:r>
              <a:rPr lang="en-US" sz="1400">
                <a:latin typeface="Courier New" charset="0"/>
                <a:cs typeface="+mn-cs"/>
              </a:rPr>
              <a:t>Date: Mon, 09 Jan 2006 17:14:39 GMT</a:t>
            </a:r>
          </a:p>
          <a:p>
            <a:pPr>
              <a:defRPr/>
            </a:pPr>
            <a:r>
              <a:rPr lang="en-US" sz="1400">
                <a:latin typeface="Courier New" charset="0"/>
                <a:cs typeface="+mn-cs"/>
              </a:rPr>
              <a:t>Server: Apache/1.3.26 (Unix) ApacheJServ/1.1.2 PHP/4.3.4</a:t>
            </a:r>
          </a:p>
          <a:p>
            <a:pPr>
              <a:defRPr/>
            </a:pPr>
            <a:r>
              <a:rPr lang="en-US" sz="1400">
                <a:latin typeface="Courier New" charset="0"/>
                <a:cs typeface="+mn-cs"/>
              </a:rPr>
              <a:t>Last-Modified: Sun, 29 May 2005 02:46:53 GMT</a:t>
            </a:r>
          </a:p>
          <a:p>
            <a:pPr>
              <a:defRPr/>
            </a:pPr>
            <a:r>
              <a:rPr lang="en-US" sz="1400">
                <a:latin typeface="Courier New" charset="0"/>
                <a:cs typeface="+mn-cs"/>
              </a:rPr>
              <a:t>ETag: "1c52-14ed-42992d1d"</a:t>
            </a:r>
          </a:p>
          <a:p>
            <a:pPr>
              <a:defRPr/>
            </a:pPr>
            <a:r>
              <a:rPr lang="en-US" sz="1400">
                <a:latin typeface="Courier New" charset="0"/>
                <a:cs typeface="+mn-cs"/>
              </a:rPr>
              <a:t>Accept-Ranges: bytes</a:t>
            </a:r>
          </a:p>
          <a:p>
            <a:pPr>
              <a:defRPr/>
            </a:pPr>
            <a:r>
              <a:rPr lang="en-US" sz="1400">
                <a:latin typeface="Courier New" charset="0"/>
                <a:cs typeface="+mn-cs"/>
              </a:rPr>
              <a:t>Content-Length: 5357</a:t>
            </a:r>
          </a:p>
          <a:p>
            <a:pPr>
              <a:defRPr/>
            </a:pPr>
            <a:r>
              <a:rPr lang="en-US" sz="1400">
                <a:latin typeface="Courier New" charset="0"/>
                <a:cs typeface="+mn-cs"/>
              </a:rPr>
              <a:t>Connection: close</a:t>
            </a:r>
          </a:p>
          <a:p>
            <a:pPr>
              <a:defRPr/>
            </a:pPr>
            <a:r>
              <a:rPr lang="en-US" sz="1400">
                <a:latin typeface="Courier New" charset="0"/>
                <a:cs typeface="+mn-cs"/>
              </a:rPr>
              <a:t>Content-Type: text/html</a:t>
            </a:r>
          </a:p>
          <a:p>
            <a:pPr>
              <a:defRPr/>
            </a:pPr>
            <a:endParaRPr lang="en-US" sz="1400">
              <a:latin typeface="Courier New" charset="0"/>
              <a:cs typeface="+mn-cs"/>
            </a:endParaRPr>
          </a:p>
          <a:p>
            <a:pPr>
              <a:defRPr/>
            </a:pPr>
            <a:r>
              <a:rPr lang="en-US" sz="1400">
                <a:latin typeface="Courier New" charset="0"/>
                <a:cs typeface="+mn-cs"/>
              </a:rPr>
              <a:t>Connection closed by foreign host.</a:t>
            </a:r>
          </a:p>
          <a:p>
            <a:pPr>
              <a:defRPr/>
            </a:pPr>
            <a:endParaRPr lang="en-US" sz="1400">
              <a:latin typeface="Courier New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460570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OPTIONS </a:t>
            </a:r>
            <a:br>
              <a:rPr lang="en-US" smtClean="0"/>
            </a:br>
            <a:r>
              <a:rPr lang="en-US" sz="2800" smtClean="0"/>
              <a:t>(many methods)</a:t>
            </a:r>
            <a:endParaRPr lang="en-US" smtClean="0"/>
          </a:p>
        </p:txBody>
      </p:sp>
      <p:sp>
        <p:nvSpPr>
          <p:cNvPr id="15364" name="Text Box 4"/>
          <p:cNvSpPr txBox="1">
            <a:spLocks noChangeArrowheads="1"/>
          </p:cNvSpPr>
          <p:nvPr/>
        </p:nvSpPr>
        <p:spPr bwMode="auto">
          <a:xfrm>
            <a:off x="304800" y="1828800"/>
            <a:ext cx="9040813" cy="3708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>
                <a:latin typeface="Courier New" charset="0"/>
                <a:cs typeface="+mn-cs"/>
              </a:rPr>
              <a:t>AIHT:~/Desktop/cs595-s06 </a:t>
            </a:r>
            <a:r>
              <a:rPr lang="en-US" sz="1400" dirty="0" err="1">
                <a:latin typeface="Courier New" charset="0"/>
                <a:cs typeface="+mn-cs"/>
              </a:rPr>
              <a:t>mln</a:t>
            </a:r>
            <a:r>
              <a:rPr lang="en-US" sz="1400" dirty="0">
                <a:latin typeface="Courier New" charset="0"/>
                <a:cs typeface="+mn-cs"/>
              </a:rPr>
              <a:t>$ telnet </a:t>
            </a:r>
            <a:r>
              <a:rPr lang="en-US" sz="1400" dirty="0" err="1">
                <a:latin typeface="Courier New" charset="0"/>
                <a:cs typeface="+mn-cs"/>
              </a:rPr>
              <a:t>www.cs.odu.edu</a:t>
            </a:r>
            <a:r>
              <a:rPr lang="en-US" sz="1400" dirty="0">
                <a:latin typeface="Courier New" charset="0"/>
                <a:cs typeface="+mn-cs"/>
              </a:rPr>
              <a:t> 80 </a:t>
            </a:r>
          </a:p>
          <a:p>
            <a:pPr>
              <a:defRPr/>
            </a:pPr>
            <a:r>
              <a:rPr lang="en-US" sz="1400" dirty="0">
                <a:latin typeface="Courier New" charset="0"/>
                <a:cs typeface="+mn-cs"/>
              </a:rPr>
              <a:t>Trying 128.82.4.2...</a:t>
            </a:r>
          </a:p>
          <a:p>
            <a:pPr>
              <a:defRPr/>
            </a:pPr>
            <a:r>
              <a:rPr lang="en-US" sz="1400" dirty="0">
                <a:latin typeface="Courier New" charset="0"/>
                <a:cs typeface="+mn-cs"/>
              </a:rPr>
              <a:t>Connected to </a:t>
            </a:r>
            <a:r>
              <a:rPr lang="en-US" sz="1400" dirty="0" err="1">
                <a:latin typeface="Courier New" charset="0"/>
                <a:cs typeface="+mn-cs"/>
              </a:rPr>
              <a:t>xenon.cs.odu.edu</a:t>
            </a:r>
            <a:r>
              <a:rPr lang="en-US" sz="1400" dirty="0">
                <a:latin typeface="Courier New" charset="0"/>
                <a:cs typeface="+mn-cs"/>
              </a:rPr>
              <a:t>.</a:t>
            </a:r>
          </a:p>
          <a:p>
            <a:pPr>
              <a:defRPr/>
            </a:pPr>
            <a:r>
              <a:rPr lang="en-US" sz="1400" dirty="0">
                <a:latin typeface="Courier New" charset="0"/>
                <a:cs typeface="+mn-cs"/>
              </a:rPr>
              <a:t>Escape character is '^]'.</a:t>
            </a:r>
          </a:p>
          <a:p>
            <a:pPr>
              <a:defRPr/>
            </a:pPr>
            <a:r>
              <a:rPr lang="en-US" sz="1400" dirty="0">
                <a:latin typeface="Courier New" charset="0"/>
                <a:cs typeface="+mn-cs"/>
              </a:rPr>
              <a:t>OPTIONS /~</a:t>
            </a:r>
            <a:r>
              <a:rPr lang="en-US" sz="1400" dirty="0" err="1">
                <a:latin typeface="Courier New" charset="0"/>
                <a:cs typeface="+mn-cs"/>
              </a:rPr>
              <a:t>mln</a:t>
            </a:r>
            <a:r>
              <a:rPr lang="en-US" sz="1400" dirty="0">
                <a:latin typeface="Courier New" charset="0"/>
                <a:cs typeface="+mn-cs"/>
              </a:rPr>
              <a:t>/</a:t>
            </a:r>
            <a:r>
              <a:rPr lang="en-US" sz="1400" dirty="0" err="1">
                <a:latin typeface="Courier New" charset="0"/>
                <a:cs typeface="+mn-cs"/>
              </a:rPr>
              <a:t>index.html</a:t>
            </a:r>
            <a:r>
              <a:rPr lang="en-US" sz="1400" dirty="0">
                <a:latin typeface="Courier New" charset="0"/>
                <a:cs typeface="+mn-cs"/>
              </a:rPr>
              <a:t> HTTP/1.1</a:t>
            </a:r>
          </a:p>
          <a:p>
            <a:pPr>
              <a:defRPr/>
            </a:pPr>
            <a:r>
              <a:rPr lang="en-US" sz="1400" dirty="0">
                <a:latin typeface="Courier New" charset="0"/>
                <a:cs typeface="+mn-cs"/>
              </a:rPr>
              <a:t>Connection: close</a:t>
            </a:r>
          </a:p>
          <a:p>
            <a:pPr>
              <a:defRPr/>
            </a:pPr>
            <a:r>
              <a:rPr lang="en-US" sz="1400" dirty="0">
                <a:latin typeface="Courier New" charset="0"/>
                <a:cs typeface="+mn-cs"/>
              </a:rPr>
              <a:t>Host: </a:t>
            </a:r>
            <a:r>
              <a:rPr lang="en-US" sz="1400" dirty="0" err="1">
                <a:latin typeface="Courier New" charset="0"/>
                <a:cs typeface="+mn-cs"/>
              </a:rPr>
              <a:t>www.cs.odu.edu</a:t>
            </a:r>
            <a:endParaRPr lang="en-US" sz="1400" dirty="0">
              <a:latin typeface="Courier New" charset="0"/>
              <a:cs typeface="+mn-cs"/>
            </a:endParaRPr>
          </a:p>
          <a:p>
            <a:pPr>
              <a:defRPr/>
            </a:pPr>
            <a:endParaRPr lang="en-US" sz="1400" dirty="0">
              <a:latin typeface="Courier New" charset="0"/>
              <a:cs typeface="+mn-cs"/>
            </a:endParaRPr>
          </a:p>
          <a:p>
            <a:pPr>
              <a:defRPr/>
            </a:pPr>
            <a:r>
              <a:rPr lang="en-US" sz="1400" dirty="0">
                <a:latin typeface="Courier New" charset="0"/>
                <a:cs typeface="+mn-cs"/>
              </a:rPr>
              <a:t>HTTP/1.1 200 OK</a:t>
            </a:r>
          </a:p>
          <a:p>
            <a:pPr>
              <a:defRPr/>
            </a:pPr>
            <a:r>
              <a:rPr lang="en-US" sz="1400" dirty="0">
                <a:latin typeface="Courier New" charset="0"/>
                <a:cs typeface="+mn-cs"/>
              </a:rPr>
              <a:t>Date: Mon, 09 Jan 2006 17:16:46 GMT</a:t>
            </a:r>
          </a:p>
          <a:p>
            <a:pPr>
              <a:defRPr/>
            </a:pPr>
            <a:r>
              <a:rPr lang="en-US" sz="1400" dirty="0">
                <a:latin typeface="Courier New" charset="0"/>
                <a:cs typeface="+mn-cs"/>
              </a:rPr>
              <a:t>Server: Apache/1.3.26 (Unix) </a:t>
            </a:r>
            <a:r>
              <a:rPr lang="en-US" sz="1400" dirty="0" err="1">
                <a:latin typeface="Courier New" charset="0"/>
                <a:cs typeface="+mn-cs"/>
              </a:rPr>
              <a:t>ApacheJServ</a:t>
            </a:r>
            <a:r>
              <a:rPr lang="en-US" sz="1400" dirty="0">
                <a:latin typeface="Courier New" charset="0"/>
                <a:cs typeface="+mn-cs"/>
              </a:rPr>
              <a:t>/1.1.2 PHP/4.3.4</a:t>
            </a:r>
          </a:p>
          <a:p>
            <a:pPr>
              <a:defRPr/>
            </a:pPr>
            <a:r>
              <a:rPr lang="en-US" sz="1400" dirty="0">
                <a:latin typeface="Courier New" charset="0"/>
                <a:cs typeface="+mn-cs"/>
              </a:rPr>
              <a:t>Content-Length: 0</a:t>
            </a:r>
          </a:p>
          <a:p>
            <a:pPr>
              <a:defRPr/>
            </a:pPr>
            <a:r>
              <a:rPr lang="en-US" sz="1400" dirty="0">
                <a:latin typeface="Courier New" charset="0"/>
                <a:cs typeface="+mn-cs"/>
              </a:rPr>
              <a:t>Allow: GET, HEAD, POST, PUT, DELETE, CONNECT, OPTIONS, PATCH, PROPFIND, PROPPATCH, </a:t>
            </a:r>
          </a:p>
          <a:p>
            <a:pPr>
              <a:defRPr/>
            </a:pPr>
            <a:r>
              <a:rPr lang="en-US" sz="1400" dirty="0">
                <a:latin typeface="Courier New" charset="0"/>
                <a:cs typeface="+mn-cs"/>
              </a:rPr>
              <a:t>MKCOL, COPY, MOVE, LOCK, UNLOCK, TRACE</a:t>
            </a:r>
          </a:p>
          <a:p>
            <a:pPr>
              <a:defRPr/>
            </a:pPr>
            <a:r>
              <a:rPr lang="en-US" sz="1400" dirty="0">
                <a:latin typeface="Courier New" charset="0"/>
                <a:cs typeface="+mn-cs"/>
              </a:rPr>
              <a:t>Connection: close</a:t>
            </a:r>
          </a:p>
          <a:p>
            <a:pPr>
              <a:defRPr/>
            </a:pPr>
            <a:endParaRPr lang="en-US" sz="1400" dirty="0">
              <a:latin typeface="Courier New" charset="0"/>
              <a:cs typeface="+mn-cs"/>
            </a:endParaRPr>
          </a:p>
          <a:p>
            <a:pPr>
              <a:defRPr/>
            </a:pPr>
            <a:r>
              <a:rPr lang="en-US" sz="1400" dirty="0">
                <a:latin typeface="Courier New" charset="0"/>
                <a:cs typeface="+mn-cs"/>
              </a:rPr>
              <a:t>Connection closed by foreign host.</a:t>
            </a:r>
          </a:p>
        </p:txBody>
      </p:sp>
    </p:spTree>
    <p:extLst>
      <p:ext uri="{BB962C8B-B14F-4D97-AF65-F5344CB8AC3E}">
        <p14:creationId xmlns:p14="http://schemas.microsoft.com/office/powerpoint/2010/main" val="17417242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OPTIONS</a:t>
            </a:r>
            <a:br>
              <a:rPr lang="en-US" smtClean="0"/>
            </a:br>
            <a:r>
              <a:rPr lang="en-US" sz="2800" smtClean="0"/>
              <a:t>(fewer methods)</a:t>
            </a:r>
            <a:endParaRPr lang="en-US" smtClean="0"/>
          </a:p>
        </p:txBody>
      </p:sp>
      <p:sp>
        <p:nvSpPr>
          <p:cNvPr id="84996" name="Rectangle 4"/>
          <p:cNvSpPr>
            <a:spLocks noChangeArrowheads="1"/>
          </p:cNvSpPr>
          <p:nvPr/>
        </p:nvSpPr>
        <p:spPr bwMode="auto">
          <a:xfrm>
            <a:off x="873125" y="1919288"/>
            <a:ext cx="7439025" cy="3921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>
                <a:latin typeface="Courier New" charset="0"/>
                <a:cs typeface="+mn-cs"/>
              </a:rPr>
              <a:t>% telnet www.cs.odu.edu 80</a:t>
            </a:r>
          </a:p>
          <a:p>
            <a:pPr>
              <a:defRPr/>
            </a:pPr>
            <a:r>
              <a:rPr lang="en-US" sz="1400">
                <a:latin typeface="Courier New" charset="0"/>
                <a:cs typeface="+mn-cs"/>
              </a:rPr>
              <a:t>Trying 128.82.4.2...</a:t>
            </a:r>
          </a:p>
          <a:p>
            <a:pPr>
              <a:defRPr/>
            </a:pPr>
            <a:r>
              <a:rPr lang="en-US" sz="1400">
                <a:latin typeface="Courier New" charset="0"/>
                <a:cs typeface="+mn-cs"/>
              </a:rPr>
              <a:t>Connected to xenon.cs.odu.edu.</a:t>
            </a:r>
          </a:p>
          <a:p>
            <a:pPr>
              <a:defRPr/>
            </a:pPr>
            <a:r>
              <a:rPr lang="en-US" sz="1400">
                <a:latin typeface="Courier New" charset="0"/>
                <a:cs typeface="+mn-cs"/>
              </a:rPr>
              <a:t>Escape character is '^]'.</a:t>
            </a:r>
          </a:p>
          <a:p>
            <a:pPr>
              <a:defRPr/>
            </a:pPr>
            <a:r>
              <a:rPr lang="en-US" sz="1400">
                <a:latin typeface="Courier New" charset="0"/>
                <a:cs typeface="+mn-cs"/>
              </a:rPr>
              <a:t>OPTIONS /~mln/index.html HTTP/1.1</a:t>
            </a:r>
          </a:p>
          <a:p>
            <a:pPr>
              <a:defRPr/>
            </a:pPr>
            <a:r>
              <a:rPr lang="en-US" sz="1400">
                <a:latin typeface="Courier New" charset="0"/>
                <a:cs typeface="+mn-cs"/>
              </a:rPr>
              <a:t>Connection: close</a:t>
            </a:r>
          </a:p>
          <a:p>
            <a:pPr>
              <a:defRPr/>
            </a:pPr>
            <a:r>
              <a:rPr lang="en-US" sz="1400">
                <a:latin typeface="Courier New" charset="0"/>
                <a:cs typeface="+mn-cs"/>
              </a:rPr>
              <a:t>Host: www.cs.odu.edu</a:t>
            </a:r>
          </a:p>
          <a:p>
            <a:pPr>
              <a:defRPr/>
            </a:pPr>
            <a:endParaRPr lang="en-US" sz="1400">
              <a:latin typeface="Courier New" charset="0"/>
              <a:cs typeface="+mn-cs"/>
            </a:endParaRPr>
          </a:p>
          <a:p>
            <a:pPr>
              <a:defRPr/>
            </a:pPr>
            <a:r>
              <a:rPr lang="en-US" sz="1400">
                <a:latin typeface="Courier New" charset="0"/>
                <a:cs typeface="+mn-cs"/>
              </a:rPr>
              <a:t>HTTP/1.1 200 OK</a:t>
            </a:r>
          </a:p>
          <a:p>
            <a:pPr>
              <a:defRPr/>
            </a:pPr>
            <a:r>
              <a:rPr lang="en-US" sz="1400">
                <a:latin typeface="Courier New" charset="0"/>
                <a:cs typeface="+mn-cs"/>
              </a:rPr>
              <a:t>Date: Tue, 10 Jan 2012 17:26:44 GMT</a:t>
            </a:r>
          </a:p>
          <a:p>
            <a:pPr>
              <a:defRPr/>
            </a:pPr>
            <a:r>
              <a:rPr lang="en-US" sz="1400">
                <a:latin typeface="Courier New" charset="0"/>
                <a:cs typeface="+mn-cs"/>
              </a:rPr>
              <a:t>Server: Apache/2.2.17 (Unix) PHP/5.3.5 mod_ssl/2.2.17 OpenSSL/0.9.8q</a:t>
            </a:r>
          </a:p>
          <a:p>
            <a:pPr>
              <a:defRPr/>
            </a:pPr>
            <a:r>
              <a:rPr lang="en-US" sz="1400">
                <a:latin typeface="Courier New" charset="0"/>
                <a:cs typeface="+mn-cs"/>
              </a:rPr>
              <a:t>Allow: GET,HEAD,POST,OPTIONS</a:t>
            </a:r>
          </a:p>
          <a:p>
            <a:pPr>
              <a:defRPr/>
            </a:pPr>
            <a:r>
              <a:rPr lang="en-US" sz="1400">
                <a:latin typeface="Courier New" charset="0"/>
                <a:cs typeface="+mn-cs"/>
              </a:rPr>
              <a:t>Content-Length: 0</a:t>
            </a:r>
          </a:p>
          <a:p>
            <a:pPr>
              <a:defRPr/>
            </a:pPr>
            <a:r>
              <a:rPr lang="en-US" sz="1400">
                <a:latin typeface="Courier New" charset="0"/>
                <a:cs typeface="+mn-cs"/>
              </a:rPr>
              <a:t>Connection: close</a:t>
            </a:r>
          </a:p>
          <a:p>
            <a:pPr>
              <a:defRPr/>
            </a:pPr>
            <a:r>
              <a:rPr lang="en-US" sz="1400">
                <a:latin typeface="Courier New" charset="0"/>
                <a:cs typeface="+mn-cs"/>
              </a:rPr>
              <a:t>Content-Type: text/html</a:t>
            </a:r>
          </a:p>
          <a:p>
            <a:pPr>
              <a:defRPr/>
            </a:pPr>
            <a:endParaRPr lang="en-US" sz="1400">
              <a:latin typeface="Courier New" charset="0"/>
              <a:cs typeface="+mn-cs"/>
            </a:endParaRPr>
          </a:p>
          <a:p>
            <a:pPr>
              <a:defRPr/>
            </a:pPr>
            <a:r>
              <a:rPr lang="en-US" sz="1400">
                <a:latin typeface="Courier New" charset="0"/>
                <a:cs typeface="+mn-cs"/>
              </a:rPr>
              <a:t>Connection closed by foreign host.</a:t>
            </a:r>
          </a:p>
          <a:p>
            <a:pPr>
              <a:defRPr/>
            </a:pPr>
            <a:endParaRPr lang="en-US" sz="1400">
              <a:latin typeface="Courier New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5567752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057400"/>
            <a:ext cx="8610600" cy="114300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dirty="0" smtClean="0"/>
              <a:t>https is supplanting http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sz="2800" dirty="0" smtClean="0"/>
              <a:t>this is mostly a good thing*</a:t>
            </a:r>
            <a:br>
              <a:rPr lang="en-US" sz="2800" dirty="0" smtClean="0"/>
            </a:br>
            <a:r>
              <a:rPr lang="en-US" sz="1400" dirty="0" smtClean="0"/>
              <a:t/>
            </a:r>
            <a:br>
              <a:rPr lang="en-US" sz="1400" dirty="0" smtClean="0"/>
            </a:br>
            <a:r>
              <a:rPr lang="en-US" sz="2800" dirty="0" smtClean="0"/>
              <a:t>but it does mean we can’t use telnet for “https” sites</a:t>
            </a:r>
            <a:br>
              <a:rPr lang="en-US" sz="2800" dirty="0" smtClean="0"/>
            </a:b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1400" dirty="0" smtClean="0"/>
              <a:t>* </a:t>
            </a:r>
            <a:r>
              <a:rPr lang="en-US" sz="1400" dirty="0" smtClean="0">
                <a:hlinkClick r:id="rId2"/>
              </a:rPr>
              <a:t>https://www.theverge.com/2018/2/8/16991254/chrome-not-secure-marked-http-encryption-ssl</a:t>
            </a:r>
            <a:r>
              <a:rPr lang="en-US" sz="1400" dirty="0" smtClean="0"/>
              <a:t> </a:t>
            </a:r>
            <a:br>
              <a:rPr lang="en-US" sz="1400" dirty="0" smtClean="0"/>
            </a:br>
            <a:endParaRPr lang="en-US" sz="1400" dirty="0" smtClean="0"/>
          </a:p>
        </p:txBody>
      </p:sp>
    </p:spTree>
    <p:extLst>
      <p:ext uri="{BB962C8B-B14F-4D97-AF65-F5344CB8AC3E}">
        <p14:creationId xmlns:p14="http://schemas.microsoft.com/office/powerpoint/2010/main" val="122581547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bye bye “telnet to port 80”</a:t>
            </a:r>
          </a:p>
        </p:txBody>
      </p:sp>
      <p:sp>
        <p:nvSpPr>
          <p:cNvPr id="84996" name="Rectangle 4"/>
          <p:cNvSpPr>
            <a:spLocks noChangeArrowheads="1"/>
          </p:cNvSpPr>
          <p:nvPr/>
        </p:nvSpPr>
        <p:spPr bwMode="auto">
          <a:xfrm>
            <a:off x="304800" y="2057400"/>
            <a:ext cx="4278313" cy="3540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>
                <a:latin typeface="Courier New" charset="0"/>
                <a:cs typeface="+mn-cs"/>
              </a:rPr>
              <a:t>$ telnet </a:t>
            </a:r>
            <a:r>
              <a:rPr lang="en-US" sz="1400" dirty="0" err="1">
                <a:latin typeface="Courier New" charset="0"/>
                <a:cs typeface="+mn-cs"/>
              </a:rPr>
              <a:t>www.cs.odu.edu</a:t>
            </a:r>
            <a:r>
              <a:rPr lang="en-US" sz="1400" dirty="0">
                <a:latin typeface="Courier New" charset="0"/>
                <a:cs typeface="+mn-cs"/>
              </a:rPr>
              <a:t> 80</a:t>
            </a:r>
          </a:p>
          <a:p>
            <a:pPr>
              <a:defRPr/>
            </a:pPr>
            <a:r>
              <a:rPr lang="en-US" sz="1400" dirty="0">
                <a:latin typeface="Courier New" charset="0"/>
                <a:cs typeface="+mn-cs"/>
              </a:rPr>
              <a:t>Trying 128.82.4.2...</a:t>
            </a:r>
          </a:p>
          <a:p>
            <a:pPr>
              <a:defRPr/>
            </a:pPr>
            <a:r>
              <a:rPr lang="en-US" sz="1400" dirty="0">
                <a:latin typeface="Courier New" charset="0"/>
                <a:cs typeface="+mn-cs"/>
              </a:rPr>
              <a:t>Connected to </a:t>
            </a:r>
            <a:r>
              <a:rPr lang="en-US" sz="1400" dirty="0" err="1">
                <a:latin typeface="Courier New" charset="0"/>
                <a:cs typeface="+mn-cs"/>
              </a:rPr>
              <a:t>xenon.cs.odu.edu</a:t>
            </a:r>
            <a:r>
              <a:rPr lang="en-US" sz="1400" dirty="0">
                <a:latin typeface="Courier New" charset="0"/>
                <a:cs typeface="+mn-cs"/>
              </a:rPr>
              <a:t>.</a:t>
            </a:r>
          </a:p>
          <a:p>
            <a:pPr>
              <a:defRPr/>
            </a:pPr>
            <a:r>
              <a:rPr lang="en-US" sz="1400" dirty="0">
                <a:latin typeface="Courier New" charset="0"/>
                <a:cs typeface="+mn-cs"/>
              </a:rPr>
              <a:t>Escape character is '^]'.</a:t>
            </a:r>
          </a:p>
          <a:p>
            <a:pPr>
              <a:defRPr/>
            </a:pPr>
            <a:r>
              <a:rPr lang="en-US" sz="1400" dirty="0">
                <a:latin typeface="Courier New" charset="0"/>
                <a:cs typeface="+mn-cs"/>
              </a:rPr>
              <a:t>HEAD /~</a:t>
            </a:r>
            <a:r>
              <a:rPr lang="en-US" sz="1400" dirty="0" err="1">
                <a:latin typeface="Courier New" charset="0"/>
                <a:cs typeface="+mn-cs"/>
              </a:rPr>
              <a:t>mln</a:t>
            </a:r>
            <a:r>
              <a:rPr lang="en-US" sz="1400" dirty="0">
                <a:latin typeface="Courier New" charset="0"/>
                <a:cs typeface="+mn-cs"/>
              </a:rPr>
              <a:t>/ HTTP/1.1</a:t>
            </a:r>
          </a:p>
          <a:p>
            <a:pPr>
              <a:defRPr/>
            </a:pPr>
            <a:r>
              <a:rPr lang="en-US" sz="1400" dirty="0">
                <a:latin typeface="Courier New" charset="0"/>
                <a:cs typeface="+mn-cs"/>
              </a:rPr>
              <a:t>Host: </a:t>
            </a:r>
            <a:r>
              <a:rPr lang="en-US" sz="1400" dirty="0" err="1">
                <a:latin typeface="Courier New" charset="0"/>
                <a:cs typeface="+mn-cs"/>
              </a:rPr>
              <a:t>www.cs.odu.edu</a:t>
            </a:r>
            <a:endParaRPr lang="en-US" sz="1400" dirty="0">
              <a:latin typeface="Courier New" charset="0"/>
              <a:cs typeface="+mn-cs"/>
            </a:endParaRPr>
          </a:p>
          <a:p>
            <a:pPr>
              <a:defRPr/>
            </a:pPr>
            <a:r>
              <a:rPr lang="en-US" sz="1400" dirty="0">
                <a:latin typeface="Courier New" charset="0"/>
                <a:cs typeface="+mn-cs"/>
              </a:rPr>
              <a:t>Connection: close</a:t>
            </a:r>
          </a:p>
          <a:p>
            <a:pPr>
              <a:defRPr/>
            </a:pPr>
            <a:endParaRPr lang="en-US" sz="1400" dirty="0">
              <a:latin typeface="Courier New" charset="0"/>
              <a:cs typeface="+mn-cs"/>
            </a:endParaRPr>
          </a:p>
          <a:p>
            <a:pPr>
              <a:defRPr/>
            </a:pPr>
            <a:r>
              <a:rPr lang="en-US" sz="1400" dirty="0">
                <a:latin typeface="Courier New" charset="0"/>
                <a:cs typeface="+mn-cs"/>
              </a:rPr>
              <a:t>HTTP/1.1 301 Moved Permanently</a:t>
            </a:r>
          </a:p>
          <a:p>
            <a:pPr>
              <a:defRPr/>
            </a:pPr>
            <a:r>
              <a:rPr lang="en-US" sz="1400" dirty="0">
                <a:latin typeface="Courier New" charset="0"/>
                <a:cs typeface="+mn-cs"/>
              </a:rPr>
              <a:t>Server: </a:t>
            </a:r>
            <a:r>
              <a:rPr lang="en-US" sz="1400" dirty="0" err="1">
                <a:latin typeface="Courier New" charset="0"/>
                <a:cs typeface="+mn-cs"/>
              </a:rPr>
              <a:t>nginx</a:t>
            </a:r>
            <a:endParaRPr lang="en-US" sz="1400" dirty="0">
              <a:latin typeface="Courier New" charset="0"/>
              <a:cs typeface="+mn-cs"/>
            </a:endParaRPr>
          </a:p>
          <a:p>
            <a:pPr>
              <a:defRPr/>
            </a:pPr>
            <a:r>
              <a:rPr lang="en-US" sz="1400" dirty="0">
                <a:latin typeface="Courier New" charset="0"/>
                <a:cs typeface="+mn-cs"/>
              </a:rPr>
              <a:t>Date: Wed, 29 Aug 2018 03:45:36 GMT</a:t>
            </a:r>
          </a:p>
          <a:p>
            <a:pPr>
              <a:defRPr/>
            </a:pPr>
            <a:r>
              <a:rPr lang="en-US" sz="1400" dirty="0">
                <a:latin typeface="Courier New" charset="0"/>
                <a:cs typeface="+mn-cs"/>
              </a:rPr>
              <a:t>Content-Type: text/html</a:t>
            </a:r>
          </a:p>
          <a:p>
            <a:pPr>
              <a:defRPr/>
            </a:pPr>
            <a:r>
              <a:rPr lang="en-US" sz="1400" dirty="0">
                <a:latin typeface="Courier New" charset="0"/>
                <a:cs typeface="+mn-cs"/>
              </a:rPr>
              <a:t>Connection: close</a:t>
            </a:r>
          </a:p>
          <a:p>
            <a:pPr>
              <a:defRPr/>
            </a:pPr>
            <a:r>
              <a:rPr lang="en-US" sz="1400" dirty="0">
                <a:latin typeface="Courier New" charset="0"/>
                <a:cs typeface="+mn-cs"/>
              </a:rPr>
              <a:t>Location: https://</a:t>
            </a:r>
            <a:r>
              <a:rPr lang="en-US" sz="1400" dirty="0" err="1">
                <a:latin typeface="Courier New" charset="0"/>
                <a:cs typeface="+mn-cs"/>
              </a:rPr>
              <a:t>www.cs.odu.edu</a:t>
            </a:r>
            <a:r>
              <a:rPr lang="en-US" sz="1400" dirty="0">
                <a:latin typeface="Courier New" charset="0"/>
                <a:cs typeface="+mn-cs"/>
              </a:rPr>
              <a:t>/~</a:t>
            </a:r>
            <a:r>
              <a:rPr lang="en-US" sz="1400" dirty="0" err="1">
                <a:latin typeface="Courier New" charset="0"/>
                <a:cs typeface="+mn-cs"/>
              </a:rPr>
              <a:t>mln</a:t>
            </a:r>
            <a:r>
              <a:rPr lang="en-US" sz="1400" dirty="0">
                <a:latin typeface="Courier New" charset="0"/>
                <a:cs typeface="+mn-cs"/>
              </a:rPr>
              <a:t>/</a:t>
            </a:r>
          </a:p>
          <a:p>
            <a:pPr>
              <a:defRPr/>
            </a:pPr>
            <a:endParaRPr lang="en-US" sz="1400" dirty="0">
              <a:latin typeface="Courier New" charset="0"/>
              <a:cs typeface="+mn-cs"/>
            </a:endParaRPr>
          </a:p>
          <a:p>
            <a:pPr>
              <a:defRPr/>
            </a:pPr>
            <a:r>
              <a:rPr lang="en-US" sz="1400" dirty="0">
                <a:latin typeface="Courier New" charset="0"/>
                <a:cs typeface="+mn-cs"/>
              </a:rPr>
              <a:t>Connection closed by foreign host.</a:t>
            </a:r>
          </a:p>
        </p:txBody>
      </p:sp>
      <p:sp>
        <p:nvSpPr>
          <p:cNvPr id="73731" name="TextBox 1"/>
          <p:cNvSpPr txBox="1">
            <a:spLocks noChangeArrowheads="1"/>
          </p:cNvSpPr>
          <p:nvPr/>
        </p:nvSpPr>
        <p:spPr bwMode="auto">
          <a:xfrm>
            <a:off x="4978400" y="2057400"/>
            <a:ext cx="3956050" cy="354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r>
              <a:rPr lang="en-US" sz="1400">
                <a:latin typeface="Courier New" charset="0"/>
              </a:rPr>
              <a:t>$ telnet www.cs.odu.edu 443</a:t>
            </a:r>
          </a:p>
          <a:p>
            <a:r>
              <a:rPr lang="en-US" sz="1400">
                <a:latin typeface="Courier New" charset="0"/>
              </a:rPr>
              <a:t>Trying 128.82.4.2...</a:t>
            </a:r>
          </a:p>
          <a:p>
            <a:r>
              <a:rPr lang="en-US" sz="1400">
                <a:latin typeface="Courier New" charset="0"/>
              </a:rPr>
              <a:t>Connected to xenon.cs.odu.edu.</a:t>
            </a:r>
          </a:p>
          <a:p>
            <a:r>
              <a:rPr lang="en-US" sz="1400">
                <a:latin typeface="Courier New" charset="0"/>
              </a:rPr>
              <a:t>Escape character is '^]'.</a:t>
            </a:r>
          </a:p>
          <a:p>
            <a:r>
              <a:rPr lang="en-US" sz="1400">
                <a:latin typeface="Courier New" charset="0"/>
              </a:rPr>
              <a:t>HEAD /~mln/ HTTP/1.1</a:t>
            </a:r>
          </a:p>
          <a:p>
            <a:r>
              <a:rPr lang="en-US" sz="1400">
                <a:latin typeface="Courier New" charset="0"/>
              </a:rPr>
              <a:t>Host: www.cs.odu.edu</a:t>
            </a:r>
          </a:p>
          <a:p>
            <a:r>
              <a:rPr lang="en-US" sz="1400">
                <a:latin typeface="Courier New" charset="0"/>
              </a:rPr>
              <a:t>Connection: close</a:t>
            </a:r>
          </a:p>
          <a:p>
            <a:endParaRPr lang="en-US" sz="1400">
              <a:latin typeface="Courier New" charset="0"/>
            </a:endParaRPr>
          </a:p>
          <a:p>
            <a:r>
              <a:rPr lang="en-US" sz="1400">
                <a:latin typeface="Courier New" charset="0"/>
              </a:rPr>
              <a:t>HTTP/1.1 400 Bad Request</a:t>
            </a:r>
          </a:p>
          <a:p>
            <a:r>
              <a:rPr lang="en-US" sz="1400">
                <a:latin typeface="Courier New" charset="0"/>
              </a:rPr>
              <a:t>Server: nginx</a:t>
            </a:r>
          </a:p>
          <a:p>
            <a:r>
              <a:rPr lang="en-US" sz="1400">
                <a:latin typeface="Courier New" charset="0"/>
              </a:rPr>
              <a:t>Date: Wed, 29 Aug 2018 03:45:57 GMT</a:t>
            </a:r>
          </a:p>
          <a:p>
            <a:r>
              <a:rPr lang="en-US" sz="1400">
                <a:latin typeface="Courier New" charset="0"/>
              </a:rPr>
              <a:t>Content-Type: text/html</a:t>
            </a:r>
          </a:p>
          <a:p>
            <a:r>
              <a:rPr lang="en-US" sz="1400">
                <a:latin typeface="Courier New" charset="0"/>
              </a:rPr>
              <a:t>Connection: close</a:t>
            </a:r>
          </a:p>
          <a:p>
            <a:endParaRPr lang="en-US" sz="1400">
              <a:latin typeface="Courier New" charset="0"/>
            </a:endParaRPr>
          </a:p>
          <a:p>
            <a:r>
              <a:rPr lang="en-US" sz="1400">
                <a:latin typeface="Courier New" charset="0"/>
              </a:rPr>
              <a:t>Connection closed by foreign host.</a:t>
            </a:r>
          </a:p>
          <a:p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297102226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hello “</a:t>
            </a:r>
            <a:r>
              <a:rPr lang="en-US" dirty="0" err="1" smtClean="0"/>
              <a:t>openssl</a:t>
            </a:r>
            <a:r>
              <a:rPr lang="en-US" dirty="0" smtClean="0"/>
              <a:t> to port 443”</a:t>
            </a:r>
          </a:p>
        </p:txBody>
      </p:sp>
      <p:sp>
        <p:nvSpPr>
          <p:cNvPr id="84996" name="Rectangle 4"/>
          <p:cNvSpPr>
            <a:spLocks noChangeArrowheads="1"/>
          </p:cNvSpPr>
          <p:nvPr/>
        </p:nvSpPr>
        <p:spPr bwMode="auto">
          <a:xfrm>
            <a:off x="228600" y="1219200"/>
            <a:ext cx="8804275" cy="532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00" dirty="0">
                <a:latin typeface="Courier New" charset="0"/>
                <a:cs typeface="+mn-cs"/>
              </a:rPr>
              <a:t>$ </a:t>
            </a:r>
            <a:r>
              <a:rPr lang="en-US" sz="1000" dirty="0" err="1">
                <a:latin typeface="Courier New" charset="0"/>
                <a:cs typeface="+mn-cs"/>
              </a:rPr>
              <a:t>openssl</a:t>
            </a:r>
            <a:r>
              <a:rPr lang="en-US" sz="1000" dirty="0">
                <a:latin typeface="Courier New" charset="0"/>
                <a:cs typeface="+mn-cs"/>
              </a:rPr>
              <a:t> </a:t>
            </a:r>
            <a:r>
              <a:rPr lang="en-US" sz="1000" dirty="0" err="1">
                <a:latin typeface="Courier New" charset="0"/>
                <a:cs typeface="+mn-cs"/>
              </a:rPr>
              <a:t>s_client</a:t>
            </a:r>
            <a:r>
              <a:rPr lang="en-US" sz="1000" dirty="0">
                <a:latin typeface="Courier New" charset="0"/>
                <a:cs typeface="+mn-cs"/>
              </a:rPr>
              <a:t> -connect www.cs.odu.edu:443</a:t>
            </a:r>
          </a:p>
          <a:p>
            <a:pPr>
              <a:defRPr/>
            </a:pPr>
            <a:r>
              <a:rPr lang="en-US" sz="1000" dirty="0">
                <a:latin typeface="Courier New" charset="0"/>
                <a:cs typeface="+mn-cs"/>
              </a:rPr>
              <a:t>CONNECTED(00000003)</a:t>
            </a:r>
          </a:p>
          <a:p>
            <a:pPr>
              <a:defRPr/>
            </a:pPr>
            <a:r>
              <a:rPr lang="en-US" sz="1000" dirty="0">
                <a:latin typeface="Courier New" charset="0"/>
                <a:cs typeface="+mn-cs"/>
              </a:rPr>
              <a:t>[much, much SSL </a:t>
            </a:r>
            <a:r>
              <a:rPr lang="en-US" sz="1000" dirty="0" err="1">
                <a:latin typeface="Courier New" charset="0"/>
                <a:cs typeface="+mn-cs"/>
              </a:rPr>
              <a:t>deletia</a:t>
            </a:r>
            <a:r>
              <a:rPr lang="en-US" sz="1000" dirty="0">
                <a:latin typeface="Courier New" charset="0"/>
                <a:cs typeface="+mn-cs"/>
              </a:rPr>
              <a:t>]</a:t>
            </a:r>
          </a:p>
          <a:p>
            <a:pPr>
              <a:defRPr/>
            </a:pPr>
            <a:r>
              <a:rPr lang="en-US" sz="1000" dirty="0">
                <a:latin typeface="Courier New" charset="0"/>
                <a:cs typeface="+mn-cs"/>
              </a:rPr>
              <a:t>SSL handshake has read 6270 bytes and written 328 bytes</a:t>
            </a:r>
          </a:p>
          <a:p>
            <a:pPr>
              <a:defRPr/>
            </a:pPr>
            <a:r>
              <a:rPr lang="en-US" sz="1000" dirty="0">
                <a:latin typeface="Courier New" charset="0"/>
                <a:cs typeface="+mn-cs"/>
              </a:rPr>
              <a:t>---</a:t>
            </a:r>
          </a:p>
          <a:p>
            <a:pPr>
              <a:defRPr/>
            </a:pPr>
            <a:r>
              <a:rPr lang="en-US" sz="1000" dirty="0">
                <a:latin typeface="Courier New" charset="0"/>
                <a:cs typeface="+mn-cs"/>
              </a:rPr>
              <a:t>New, TLSv1/SSLv3, Cipher is DHE-RSA-AES128-SHA</a:t>
            </a:r>
          </a:p>
          <a:p>
            <a:pPr>
              <a:defRPr/>
            </a:pPr>
            <a:r>
              <a:rPr lang="en-US" sz="1000" dirty="0">
                <a:latin typeface="Courier New" charset="0"/>
                <a:cs typeface="+mn-cs"/>
              </a:rPr>
              <a:t>Server public key is 2048 bit</a:t>
            </a:r>
          </a:p>
          <a:p>
            <a:pPr>
              <a:defRPr/>
            </a:pPr>
            <a:r>
              <a:rPr lang="en-US" sz="1000" dirty="0">
                <a:latin typeface="Courier New" charset="0"/>
                <a:cs typeface="+mn-cs"/>
              </a:rPr>
              <a:t>Secure Renegotiation IS supported</a:t>
            </a:r>
          </a:p>
          <a:p>
            <a:pPr>
              <a:defRPr/>
            </a:pPr>
            <a:r>
              <a:rPr lang="en-US" sz="1000" dirty="0">
                <a:latin typeface="Courier New" charset="0"/>
                <a:cs typeface="+mn-cs"/>
              </a:rPr>
              <a:t>Compression: NONE</a:t>
            </a:r>
          </a:p>
          <a:p>
            <a:pPr>
              <a:defRPr/>
            </a:pPr>
            <a:r>
              <a:rPr lang="en-US" sz="1000" dirty="0">
                <a:latin typeface="Courier New" charset="0"/>
                <a:cs typeface="+mn-cs"/>
              </a:rPr>
              <a:t>Expansion: NONE</a:t>
            </a:r>
          </a:p>
          <a:p>
            <a:pPr>
              <a:defRPr/>
            </a:pPr>
            <a:r>
              <a:rPr lang="en-US" sz="1000" dirty="0">
                <a:latin typeface="Courier New" charset="0"/>
                <a:cs typeface="+mn-cs"/>
              </a:rPr>
              <a:t>SSL-Session:</a:t>
            </a:r>
          </a:p>
          <a:p>
            <a:pPr>
              <a:defRPr/>
            </a:pPr>
            <a:r>
              <a:rPr lang="en-US" sz="1000" dirty="0">
                <a:latin typeface="Courier New" charset="0"/>
                <a:cs typeface="+mn-cs"/>
              </a:rPr>
              <a:t>    Protocol  : TLSv1</a:t>
            </a:r>
          </a:p>
          <a:p>
            <a:pPr>
              <a:defRPr/>
            </a:pPr>
            <a:r>
              <a:rPr lang="en-US" sz="1000" dirty="0">
                <a:latin typeface="Courier New" charset="0"/>
                <a:cs typeface="+mn-cs"/>
              </a:rPr>
              <a:t>    Cipher    : DHE-RSA-AES128-SHA</a:t>
            </a:r>
          </a:p>
          <a:p>
            <a:pPr>
              <a:defRPr/>
            </a:pPr>
            <a:r>
              <a:rPr lang="en-US" sz="1000" dirty="0">
                <a:latin typeface="Courier New" charset="0"/>
                <a:cs typeface="+mn-cs"/>
              </a:rPr>
              <a:t>    Session-ID: E19FD48AA69A296996B958877C48C28391ED217761F1E2023C7471ACB89B2694</a:t>
            </a:r>
          </a:p>
          <a:p>
            <a:pPr>
              <a:defRPr/>
            </a:pPr>
            <a:r>
              <a:rPr lang="en-US" sz="1000" dirty="0">
                <a:latin typeface="Courier New" charset="0"/>
                <a:cs typeface="+mn-cs"/>
              </a:rPr>
              <a:t>    Session-ID-</a:t>
            </a:r>
            <a:r>
              <a:rPr lang="en-US" sz="1000" dirty="0" err="1">
                <a:latin typeface="Courier New" charset="0"/>
                <a:cs typeface="+mn-cs"/>
              </a:rPr>
              <a:t>ctx</a:t>
            </a:r>
            <a:r>
              <a:rPr lang="en-US" sz="1000" dirty="0">
                <a:latin typeface="Courier New" charset="0"/>
                <a:cs typeface="+mn-cs"/>
              </a:rPr>
              <a:t>: </a:t>
            </a:r>
          </a:p>
          <a:p>
            <a:pPr>
              <a:defRPr/>
            </a:pPr>
            <a:r>
              <a:rPr lang="en-US" sz="1000" dirty="0">
                <a:latin typeface="Courier New" charset="0"/>
                <a:cs typeface="+mn-cs"/>
              </a:rPr>
              <a:t>    Master-Key: 0A9A3DC0C66F99FF85A480ADEC42A7EB74EEC1D391D9AF4A026CF27C16A19480C42A75B6CD283BFE68ADAB32D07D7242</a:t>
            </a:r>
          </a:p>
          <a:p>
            <a:pPr>
              <a:defRPr/>
            </a:pPr>
            <a:r>
              <a:rPr lang="en-US" sz="1000" dirty="0">
                <a:latin typeface="Courier New" charset="0"/>
                <a:cs typeface="+mn-cs"/>
              </a:rPr>
              <a:t>    Key-</a:t>
            </a:r>
            <a:r>
              <a:rPr lang="en-US" sz="1000" dirty="0" err="1">
                <a:latin typeface="Courier New" charset="0"/>
                <a:cs typeface="+mn-cs"/>
              </a:rPr>
              <a:t>Arg</a:t>
            </a:r>
            <a:r>
              <a:rPr lang="en-US" sz="1000" dirty="0">
                <a:latin typeface="Courier New" charset="0"/>
                <a:cs typeface="+mn-cs"/>
              </a:rPr>
              <a:t>   : None</a:t>
            </a:r>
          </a:p>
          <a:p>
            <a:pPr>
              <a:defRPr/>
            </a:pPr>
            <a:r>
              <a:rPr lang="en-US" sz="1000" dirty="0">
                <a:latin typeface="Courier New" charset="0"/>
                <a:cs typeface="+mn-cs"/>
              </a:rPr>
              <a:t>    Start Time: 1535514923</a:t>
            </a:r>
          </a:p>
          <a:p>
            <a:pPr>
              <a:defRPr/>
            </a:pPr>
            <a:r>
              <a:rPr lang="en-US" sz="1000" dirty="0">
                <a:latin typeface="Courier New" charset="0"/>
                <a:cs typeface="+mn-cs"/>
              </a:rPr>
              <a:t>    Timeout   : 300 (sec)</a:t>
            </a:r>
          </a:p>
          <a:p>
            <a:pPr>
              <a:defRPr/>
            </a:pPr>
            <a:r>
              <a:rPr lang="en-US" sz="1000" dirty="0">
                <a:latin typeface="Courier New" charset="0"/>
                <a:cs typeface="+mn-cs"/>
              </a:rPr>
              <a:t>    Verify return code: 0 (ok)</a:t>
            </a:r>
          </a:p>
          <a:p>
            <a:pPr>
              <a:defRPr/>
            </a:pPr>
            <a:r>
              <a:rPr lang="en-US" sz="1000" dirty="0">
                <a:latin typeface="Courier New" charset="0"/>
                <a:cs typeface="+mn-cs"/>
              </a:rPr>
              <a:t>---</a:t>
            </a:r>
          </a:p>
          <a:p>
            <a:pPr>
              <a:defRPr/>
            </a:pPr>
            <a:r>
              <a:rPr lang="en-US" sz="1000" dirty="0">
                <a:latin typeface="Courier New" charset="0"/>
                <a:cs typeface="+mn-cs"/>
              </a:rPr>
              <a:t>HEAD /~</a:t>
            </a:r>
            <a:r>
              <a:rPr lang="en-US" sz="1000" dirty="0" err="1">
                <a:latin typeface="Courier New" charset="0"/>
                <a:cs typeface="+mn-cs"/>
              </a:rPr>
              <a:t>mln</a:t>
            </a:r>
            <a:r>
              <a:rPr lang="en-US" sz="1000" dirty="0">
                <a:latin typeface="Courier New" charset="0"/>
                <a:cs typeface="+mn-cs"/>
              </a:rPr>
              <a:t>/ HTTP/1.1</a:t>
            </a:r>
          </a:p>
          <a:p>
            <a:pPr>
              <a:defRPr/>
            </a:pPr>
            <a:r>
              <a:rPr lang="en-US" sz="1000" dirty="0">
                <a:latin typeface="Courier New" charset="0"/>
                <a:cs typeface="+mn-cs"/>
              </a:rPr>
              <a:t>Host: </a:t>
            </a:r>
            <a:r>
              <a:rPr lang="en-US" sz="1000" dirty="0" err="1">
                <a:latin typeface="Courier New" charset="0"/>
                <a:cs typeface="+mn-cs"/>
              </a:rPr>
              <a:t>www.cs.odu.edu</a:t>
            </a:r>
            <a:endParaRPr lang="en-US" sz="1000" dirty="0">
              <a:latin typeface="Courier New" charset="0"/>
              <a:cs typeface="+mn-cs"/>
            </a:endParaRPr>
          </a:p>
          <a:p>
            <a:pPr>
              <a:defRPr/>
            </a:pPr>
            <a:r>
              <a:rPr lang="en-US" sz="1000" dirty="0">
                <a:latin typeface="Courier New" charset="0"/>
                <a:cs typeface="+mn-cs"/>
              </a:rPr>
              <a:t>Connection: close</a:t>
            </a:r>
          </a:p>
          <a:p>
            <a:pPr>
              <a:defRPr/>
            </a:pPr>
            <a:endParaRPr lang="en-US" sz="1000" dirty="0">
              <a:latin typeface="Courier New" charset="0"/>
              <a:cs typeface="+mn-cs"/>
            </a:endParaRPr>
          </a:p>
          <a:p>
            <a:pPr>
              <a:defRPr/>
            </a:pPr>
            <a:r>
              <a:rPr lang="en-US" sz="1000" dirty="0">
                <a:latin typeface="Courier New" charset="0"/>
                <a:cs typeface="+mn-cs"/>
              </a:rPr>
              <a:t>HTTP/1.1 200 OK</a:t>
            </a:r>
          </a:p>
          <a:p>
            <a:pPr>
              <a:defRPr/>
            </a:pPr>
            <a:r>
              <a:rPr lang="en-US" sz="1000" dirty="0">
                <a:latin typeface="Courier New" charset="0"/>
                <a:cs typeface="+mn-cs"/>
              </a:rPr>
              <a:t>Server: </a:t>
            </a:r>
            <a:r>
              <a:rPr lang="en-US" sz="1000" dirty="0" err="1">
                <a:latin typeface="Courier New" charset="0"/>
                <a:cs typeface="+mn-cs"/>
              </a:rPr>
              <a:t>nginx</a:t>
            </a:r>
            <a:endParaRPr lang="en-US" sz="1000" dirty="0">
              <a:latin typeface="Courier New" charset="0"/>
              <a:cs typeface="+mn-cs"/>
            </a:endParaRPr>
          </a:p>
          <a:p>
            <a:pPr>
              <a:defRPr/>
            </a:pPr>
            <a:r>
              <a:rPr lang="en-US" sz="1000" dirty="0">
                <a:latin typeface="Courier New" charset="0"/>
                <a:cs typeface="+mn-cs"/>
              </a:rPr>
              <a:t>Date: Wed, 29 Aug 2018 03:55:35 GMT</a:t>
            </a:r>
          </a:p>
          <a:p>
            <a:pPr>
              <a:defRPr/>
            </a:pPr>
            <a:r>
              <a:rPr lang="en-US" sz="1000" dirty="0">
                <a:latin typeface="Courier New" charset="0"/>
                <a:cs typeface="+mn-cs"/>
              </a:rPr>
              <a:t>Content-Type: text/html</a:t>
            </a:r>
          </a:p>
          <a:p>
            <a:pPr>
              <a:defRPr/>
            </a:pPr>
            <a:r>
              <a:rPr lang="en-US" sz="1000" dirty="0">
                <a:latin typeface="Courier New" charset="0"/>
                <a:cs typeface="+mn-cs"/>
              </a:rPr>
              <a:t>Connection: close</a:t>
            </a:r>
          </a:p>
          <a:p>
            <a:pPr>
              <a:defRPr/>
            </a:pPr>
            <a:r>
              <a:rPr lang="en-US" sz="1000" dirty="0">
                <a:latin typeface="Courier New" charset="0"/>
                <a:cs typeface="+mn-cs"/>
              </a:rPr>
              <a:t>Vary: Accept-Encoding</a:t>
            </a:r>
          </a:p>
          <a:p>
            <a:pPr>
              <a:defRPr/>
            </a:pPr>
            <a:r>
              <a:rPr lang="en-US" sz="1000" dirty="0">
                <a:latin typeface="Courier New" charset="0"/>
                <a:cs typeface="+mn-cs"/>
              </a:rPr>
              <a:t>Front-End-Https: on</a:t>
            </a:r>
          </a:p>
          <a:p>
            <a:pPr>
              <a:defRPr/>
            </a:pPr>
            <a:endParaRPr lang="en-US" sz="1000" dirty="0">
              <a:latin typeface="Courier New" charset="0"/>
              <a:cs typeface="+mn-cs"/>
            </a:endParaRPr>
          </a:p>
          <a:p>
            <a:pPr>
              <a:defRPr/>
            </a:pPr>
            <a:r>
              <a:rPr lang="en-US" sz="1000" dirty="0">
                <a:latin typeface="Courier New" charset="0"/>
                <a:cs typeface="+mn-cs"/>
              </a:rPr>
              <a:t>closed</a:t>
            </a:r>
          </a:p>
        </p:txBody>
      </p:sp>
    </p:spTree>
    <p:extLst>
      <p:ext uri="{BB962C8B-B14F-4D97-AF65-F5344CB8AC3E}">
        <p14:creationId xmlns:p14="http://schemas.microsoft.com/office/powerpoint/2010/main" val="57669805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533400"/>
            <a:ext cx="77724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HTTP semantics don’t change</a:t>
            </a:r>
          </a:p>
        </p:txBody>
      </p:sp>
      <p:sp>
        <p:nvSpPr>
          <p:cNvPr id="84996" name="Rectangle 4"/>
          <p:cNvSpPr>
            <a:spLocks noChangeArrowheads="1"/>
          </p:cNvSpPr>
          <p:nvPr/>
        </p:nvSpPr>
        <p:spPr bwMode="auto">
          <a:xfrm>
            <a:off x="2133600" y="2133600"/>
            <a:ext cx="5140325" cy="3540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>
                <a:latin typeface="Courier New" charset="0"/>
                <a:cs typeface="+mn-cs"/>
              </a:rPr>
              <a:t>$ </a:t>
            </a:r>
            <a:r>
              <a:rPr lang="en-US" sz="1400" dirty="0" err="1">
                <a:latin typeface="Courier New" charset="0"/>
                <a:cs typeface="+mn-cs"/>
              </a:rPr>
              <a:t>openssl</a:t>
            </a:r>
            <a:r>
              <a:rPr lang="en-US" sz="1400" dirty="0">
                <a:latin typeface="Courier New" charset="0"/>
                <a:cs typeface="+mn-cs"/>
              </a:rPr>
              <a:t> </a:t>
            </a:r>
            <a:r>
              <a:rPr lang="en-US" sz="1400" dirty="0" err="1">
                <a:latin typeface="Courier New" charset="0"/>
                <a:cs typeface="+mn-cs"/>
              </a:rPr>
              <a:t>s_client</a:t>
            </a:r>
            <a:r>
              <a:rPr lang="en-US" sz="1400" dirty="0">
                <a:latin typeface="Courier New" charset="0"/>
                <a:cs typeface="+mn-cs"/>
              </a:rPr>
              <a:t> -connect www.cs.odu.edu:443</a:t>
            </a:r>
          </a:p>
          <a:p>
            <a:pPr>
              <a:defRPr/>
            </a:pPr>
            <a:r>
              <a:rPr lang="en-US" sz="1400" dirty="0">
                <a:latin typeface="Courier New" charset="0"/>
                <a:cs typeface="+mn-cs"/>
              </a:rPr>
              <a:t>[all SSL portions deleted]</a:t>
            </a:r>
          </a:p>
          <a:p>
            <a:pPr>
              <a:defRPr/>
            </a:pPr>
            <a:r>
              <a:rPr lang="en-US" sz="1400" dirty="0">
                <a:latin typeface="Courier New" charset="0"/>
                <a:cs typeface="+mn-cs"/>
              </a:rPr>
              <a:t>OPTIONS /~</a:t>
            </a:r>
            <a:r>
              <a:rPr lang="en-US" sz="1400" dirty="0" err="1">
                <a:latin typeface="Courier New" charset="0"/>
                <a:cs typeface="+mn-cs"/>
              </a:rPr>
              <a:t>mln</a:t>
            </a:r>
            <a:r>
              <a:rPr lang="en-US" sz="1400" dirty="0">
                <a:latin typeface="Courier New" charset="0"/>
                <a:cs typeface="+mn-cs"/>
              </a:rPr>
              <a:t>/ HTTP/1.1</a:t>
            </a:r>
          </a:p>
          <a:p>
            <a:pPr>
              <a:defRPr/>
            </a:pPr>
            <a:r>
              <a:rPr lang="en-US" sz="1400" dirty="0">
                <a:latin typeface="Courier New" charset="0"/>
                <a:cs typeface="+mn-cs"/>
              </a:rPr>
              <a:t>Host: </a:t>
            </a:r>
            <a:r>
              <a:rPr lang="en-US" sz="1400" dirty="0" err="1">
                <a:latin typeface="Courier New" charset="0"/>
                <a:cs typeface="+mn-cs"/>
              </a:rPr>
              <a:t>www.cs.odu.edu</a:t>
            </a:r>
            <a:endParaRPr lang="en-US" sz="1400" dirty="0">
              <a:latin typeface="Courier New" charset="0"/>
              <a:cs typeface="+mn-cs"/>
            </a:endParaRPr>
          </a:p>
          <a:p>
            <a:pPr>
              <a:defRPr/>
            </a:pPr>
            <a:r>
              <a:rPr lang="en-US" sz="1400" dirty="0">
                <a:latin typeface="Courier New" charset="0"/>
                <a:cs typeface="+mn-cs"/>
              </a:rPr>
              <a:t>Connection: close</a:t>
            </a:r>
          </a:p>
          <a:p>
            <a:pPr>
              <a:defRPr/>
            </a:pPr>
            <a:endParaRPr lang="en-US" sz="1400" dirty="0">
              <a:latin typeface="Courier New" charset="0"/>
              <a:cs typeface="+mn-cs"/>
            </a:endParaRPr>
          </a:p>
          <a:p>
            <a:pPr>
              <a:defRPr/>
            </a:pPr>
            <a:r>
              <a:rPr lang="en-US" sz="1400" dirty="0">
                <a:latin typeface="Courier New" charset="0"/>
                <a:cs typeface="+mn-cs"/>
              </a:rPr>
              <a:t>HTTP/1.1 200 OK</a:t>
            </a:r>
          </a:p>
          <a:p>
            <a:pPr>
              <a:defRPr/>
            </a:pPr>
            <a:r>
              <a:rPr lang="en-US" sz="1400" dirty="0">
                <a:latin typeface="Courier New" charset="0"/>
                <a:cs typeface="+mn-cs"/>
              </a:rPr>
              <a:t>Server: </a:t>
            </a:r>
            <a:r>
              <a:rPr lang="en-US" sz="1400" dirty="0" err="1">
                <a:latin typeface="Courier New" charset="0"/>
                <a:cs typeface="+mn-cs"/>
              </a:rPr>
              <a:t>nginx</a:t>
            </a:r>
            <a:endParaRPr lang="en-US" sz="1400" dirty="0">
              <a:latin typeface="Courier New" charset="0"/>
              <a:cs typeface="+mn-cs"/>
            </a:endParaRPr>
          </a:p>
          <a:p>
            <a:pPr>
              <a:defRPr/>
            </a:pPr>
            <a:r>
              <a:rPr lang="en-US" sz="1400" dirty="0">
                <a:latin typeface="Courier New" charset="0"/>
                <a:cs typeface="+mn-cs"/>
              </a:rPr>
              <a:t>Date: Wed, 29 Aug 2018 04:02:05 GMT</a:t>
            </a:r>
          </a:p>
          <a:p>
            <a:pPr>
              <a:defRPr/>
            </a:pPr>
            <a:r>
              <a:rPr lang="en-US" sz="1400" dirty="0">
                <a:latin typeface="Courier New" charset="0"/>
                <a:cs typeface="+mn-cs"/>
              </a:rPr>
              <a:t>Content-Type: text/html</a:t>
            </a:r>
          </a:p>
          <a:p>
            <a:pPr>
              <a:defRPr/>
            </a:pPr>
            <a:r>
              <a:rPr lang="en-US" sz="1400" dirty="0">
                <a:latin typeface="Courier New" charset="0"/>
                <a:cs typeface="+mn-cs"/>
              </a:rPr>
              <a:t>Content-Length: 0</a:t>
            </a:r>
          </a:p>
          <a:p>
            <a:pPr>
              <a:defRPr/>
            </a:pPr>
            <a:r>
              <a:rPr lang="en-US" sz="1400" dirty="0">
                <a:latin typeface="Courier New" charset="0"/>
                <a:cs typeface="+mn-cs"/>
              </a:rPr>
              <a:t>Connection: close</a:t>
            </a:r>
          </a:p>
          <a:p>
            <a:pPr>
              <a:defRPr/>
            </a:pPr>
            <a:r>
              <a:rPr lang="en-US" sz="1400" dirty="0">
                <a:latin typeface="Courier New" charset="0"/>
                <a:cs typeface="+mn-cs"/>
              </a:rPr>
              <a:t>Allow: POST,OPTIONS,GET,HEAD</a:t>
            </a:r>
          </a:p>
          <a:p>
            <a:pPr>
              <a:defRPr/>
            </a:pPr>
            <a:r>
              <a:rPr lang="en-US" sz="1400" dirty="0">
                <a:latin typeface="Courier New" charset="0"/>
                <a:cs typeface="+mn-cs"/>
              </a:rPr>
              <a:t>Front-End-Https: on</a:t>
            </a:r>
          </a:p>
          <a:p>
            <a:pPr>
              <a:defRPr/>
            </a:pPr>
            <a:endParaRPr lang="en-US" sz="1400" dirty="0">
              <a:latin typeface="Courier New" charset="0"/>
              <a:cs typeface="+mn-cs"/>
            </a:endParaRPr>
          </a:p>
          <a:p>
            <a:pPr>
              <a:defRPr/>
            </a:pPr>
            <a:r>
              <a:rPr lang="en-US" sz="1400" dirty="0">
                <a:latin typeface="Courier New" charset="0"/>
                <a:cs typeface="+mn-cs"/>
              </a:rPr>
              <a:t>closed</a:t>
            </a:r>
          </a:p>
        </p:txBody>
      </p:sp>
    </p:spTree>
    <p:extLst>
      <p:ext uri="{BB962C8B-B14F-4D97-AF65-F5344CB8AC3E}">
        <p14:creationId xmlns:p14="http://schemas.microsoft.com/office/powerpoint/2010/main" val="41782172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Response Codes</a:t>
            </a:r>
          </a:p>
        </p:txBody>
      </p:sp>
      <p:sp>
        <p:nvSpPr>
          <p:cNvPr id="13316" name="Text Box 4"/>
          <p:cNvSpPr txBox="1">
            <a:spLocks noChangeArrowheads="1"/>
          </p:cNvSpPr>
          <p:nvPr/>
        </p:nvSpPr>
        <p:spPr bwMode="auto">
          <a:xfrm>
            <a:off x="0" y="1905000"/>
            <a:ext cx="9296400" cy="3786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endParaRPr lang="en-US" sz="1600" dirty="0">
              <a:solidFill>
                <a:srgbClr val="000000"/>
              </a:solidFill>
              <a:latin typeface="Courier New"/>
              <a:cs typeface="Courier New"/>
            </a:endParaRPr>
          </a:p>
          <a:p>
            <a:pPr>
              <a:defRPr/>
            </a:pPr>
            <a:endParaRPr lang="en-US" sz="1600" dirty="0">
              <a:solidFill>
                <a:srgbClr val="000000"/>
              </a:solidFill>
              <a:latin typeface="Courier New"/>
              <a:cs typeface="Courier New"/>
            </a:endParaRPr>
          </a:p>
          <a:p>
            <a:pPr>
              <a:defRPr/>
            </a:pPr>
            <a:r>
              <a:rPr lang="en-US" sz="1600" dirty="0">
                <a:solidFill>
                  <a:srgbClr val="000000"/>
                </a:solidFill>
                <a:latin typeface="Courier New"/>
                <a:cs typeface="Courier New"/>
              </a:rPr>
              <a:t>      - 1xx: Informational - </a:t>
            </a:r>
            <a:r>
              <a:rPr lang="en-US" sz="1600" dirty="0">
                <a:latin typeface="Courier New"/>
                <a:cs typeface="Courier New"/>
              </a:rPr>
              <a:t>The request was received, continuing proces</a:t>
            </a:r>
            <a:r>
              <a:rPr lang="en-US" sz="1600" dirty="0">
                <a:solidFill>
                  <a:srgbClr val="000000"/>
                </a:solidFill>
                <a:latin typeface="Courier New"/>
                <a:cs typeface="Courier New"/>
              </a:rPr>
              <a:t>s</a:t>
            </a:r>
          </a:p>
          <a:p>
            <a:pPr>
              <a:defRPr/>
            </a:pPr>
            <a:endParaRPr lang="en-US" sz="1600" dirty="0">
              <a:solidFill>
                <a:srgbClr val="000000"/>
              </a:solidFill>
              <a:latin typeface="Courier New"/>
              <a:cs typeface="Courier New"/>
            </a:endParaRPr>
          </a:p>
          <a:p>
            <a:pPr>
              <a:defRPr/>
            </a:pPr>
            <a:r>
              <a:rPr lang="en-US" sz="1600" dirty="0">
                <a:solidFill>
                  <a:srgbClr val="000000"/>
                </a:solidFill>
                <a:latin typeface="Courier New"/>
                <a:cs typeface="Courier New"/>
              </a:rPr>
              <a:t>      - 2xx: Success - The action was successfully received,</a:t>
            </a:r>
          </a:p>
          <a:p>
            <a:pPr>
              <a:defRPr/>
            </a:pPr>
            <a:r>
              <a:rPr lang="en-US" sz="1600" dirty="0">
                <a:solidFill>
                  <a:srgbClr val="000000"/>
                </a:solidFill>
                <a:latin typeface="Courier New"/>
                <a:cs typeface="Courier New"/>
              </a:rPr>
              <a:t>        understood, and accepted</a:t>
            </a:r>
          </a:p>
          <a:p>
            <a:pPr>
              <a:defRPr/>
            </a:pPr>
            <a:endParaRPr lang="en-US" sz="1600" dirty="0">
              <a:solidFill>
                <a:srgbClr val="000000"/>
              </a:solidFill>
              <a:latin typeface="Courier New"/>
              <a:cs typeface="Courier New"/>
            </a:endParaRPr>
          </a:p>
          <a:p>
            <a:pPr>
              <a:defRPr/>
            </a:pPr>
            <a:r>
              <a:rPr lang="en-US" sz="1600" dirty="0">
                <a:solidFill>
                  <a:srgbClr val="000000"/>
                </a:solidFill>
                <a:latin typeface="Courier New"/>
                <a:cs typeface="Courier New"/>
              </a:rPr>
              <a:t>      - 3xx: Redirection - Further action must be taken in order to</a:t>
            </a:r>
          </a:p>
          <a:p>
            <a:pPr>
              <a:defRPr/>
            </a:pPr>
            <a:r>
              <a:rPr lang="en-US" sz="1600" dirty="0">
                <a:solidFill>
                  <a:srgbClr val="000000"/>
                </a:solidFill>
                <a:latin typeface="Courier New"/>
                <a:cs typeface="Courier New"/>
              </a:rPr>
              <a:t>        complete the request</a:t>
            </a:r>
          </a:p>
          <a:p>
            <a:pPr>
              <a:defRPr/>
            </a:pPr>
            <a:endParaRPr lang="en-US" sz="1600" dirty="0">
              <a:solidFill>
                <a:srgbClr val="000000"/>
              </a:solidFill>
              <a:latin typeface="Courier New"/>
              <a:cs typeface="Courier New"/>
            </a:endParaRPr>
          </a:p>
          <a:p>
            <a:pPr>
              <a:defRPr/>
            </a:pPr>
            <a:r>
              <a:rPr lang="en-US" sz="1600" dirty="0">
                <a:solidFill>
                  <a:srgbClr val="000000"/>
                </a:solidFill>
                <a:latin typeface="Courier New"/>
                <a:cs typeface="Courier New"/>
              </a:rPr>
              <a:t>      - 4xx: Client Error - The request contains bad syntax or cannot</a:t>
            </a:r>
          </a:p>
          <a:p>
            <a:pPr>
              <a:defRPr/>
            </a:pPr>
            <a:r>
              <a:rPr lang="en-US" sz="1600" dirty="0">
                <a:solidFill>
                  <a:srgbClr val="000000"/>
                </a:solidFill>
                <a:latin typeface="Courier New"/>
                <a:cs typeface="Courier New"/>
              </a:rPr>
              <a:t>        be fulfilled</a:t>
            </a:r>
          </a:p>
          <a:p>
            <a:pPr>
              <a:defRPr/>
            </a:pPr>
            <a:endParaRPr lang="en-US" sz="1600" dirty="0">
              <a:solidFill>
                <a:srgbClr val="000000"/>
              </a:solidFill>
              <a:latin typeface="Courier New"/>
              <a:cs typeface="Courier New"/>
            </a:endParaRPr>
          </a:p>
          <a:p>
            <a:pPr>
              <a:defRPr/>
            </a:pPr>
            <a:r>
              <a:rPr lang="en-US" sz="1600" dirty="0">
                <a:solidFill>
                  <a:srgbClr val="000000"/>
                </a:solidFill>
                <a:latin typeface="Courier New"/>
                <a:cs typeface="Courier New"/>
              </a:rPr>
              <a:t>      - 5xx: Server Error - The server failed to fulfill an apparently</a:t>
            </a:r>
          </a:p>
          <a:p>
            <a:pPr>
              <a:defRPr/>
            </a:pPr>
            <a:r>
              <a:rPr lang="en-US" sz="1600" dirty="0">
                <a:solidFill>
                  <a:srgbClr val="000000"/>
                </a:solidFill>
                <a:latin typeface="Courier New"/>
                <a:cs typeface="Courier New"/>
              </a:rPr>
              <a:t>        valid request</a:t>
            </a:r>
          </a:p>
        </p:txBody>
      </p:sp>
      <p:sp>
        <p:nvSpPr>
          <p:cNvPr id="13317" name="Text Box 5"/>
          <p:cNvSpPr txBox="1">
            <a:spLocks noChangeArrowheads="1"/>
          </p:cNvSpPr>
          <p:nvPr/>
        </p:nvSpPr>
        <p:spPr bwMode="auto">
          <a:xfrm>
            <a:off x="3276600" y="1600200"/>
            <a:ext cx="2430463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>
                <a:latin typeface="Arial"/>
                <a:cs typeface="Arial"/>
              </a:rPr>
              <a:t>from section 6  of RFC 7231</a:t>
            </a:r>
          </a:p>
        </p:txBody>
      </p:sp>
      <p:sp>
        <p:nvSpPr>
          <p:cNvPr id="13318" name="Rectangle 6"/>
          <p:cNvSpPr>
            <a:spLocks noChangeArrowheads="1"/>
          </p:cNvSpPr>
          <p:nvPr/>
        </p:nvSpPr>
        <p:spPr bwMode="auto">
          <a:xfrm>
            <a:off x="3412820" y="5943600"/>
            <a:ext cx="2294243" cy="40011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000" dirty="0">
                <a:latin typeface="Arial"/>
                <a:cs typeface="Arial"/>
              </a:rPr>
              <a:t>not </a:t>
            </a:r>
            <a:r>
              <a:rPr lang="en-US" altLang="ja-JP" sz="2000" dirty="0">
                <a:latin typeface="Arial"/>
                <a:cs typeface="Arial"/>
              </a:rPr>
              <a:t>“</a:t>
            </a:r>
            <a:r>
              <a:rPr lang="en-US" sz="2000" dirty="0">
                <a:latin typeface="Arial"/>
                <a:cs typeface="Arial"/>
              </a:rPr>
              <a:t>error</a:t>
            </a:r>
            <a:r>
              <a:rPr lang="en-US" altLang="ja-JP" sz="2000" dirty="0">
                <a:latin typeface="Arial"/>
                <a:cs typeface="Arial"/>
              </a:rPr>
              <a:t>”</a:t>
            </a:r>
            <a:r>
              <a:rPr lang="en-US" sz="2000" dirty="0">
                <a:latin typeface="Arial"/>
                <a:cs typeface="Arial"/>
              </a:rPr>
              <a:t> codes!!!</a:t>
            </a:r>
          </a:p>
        </p:txBody>
      </p:sp>
    </p:spTree>
    <p:extLst>
      <p:ext uri="{BB962C8B-B14F-4D97-AF65-F5344CB8AC3E}">
        <p14:creationId xmlns:p14="http://schemas.microsoft.com/office/powerpoint/2010/main" val="19475487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8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0"/>
            <a:ext cx="84582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501 - Method Not Implemented</a:t>
            </a:r>
          </a:p>
        </p:txBody>
      </p:sp>
      <p:sp>
        <p:nvSpPr>
          <p:cNvPr id="21507" name="Text Box 3"/>
          <p:cNvSpPr txBox="1">
            <a:spLocks noChangeArrowheads="1"/>
          </p:cNvSpPr>
          <p:nvPr/>
        </p:nvSpPr>
        <p:spPr bwMode="auto">
          <a:xfrm>
            <a:off x="0" y="936625"/>
            <a:ext cx="8964613" cy="593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200">
                <a:latin typeface="Courier New" charset="0"/>
                <a:cs typeface="+mn-cs"/>
              </a:rPr>
              <a:t>AIHT:~/Desktop/cs595-s06 mln$ telnet www.cs.odu.edu 80 </a:t>
            </a:r>
          </a:p>
          <a:p>
            <a:pPr>
              <a:defRPr/>
            </a:pPr>
            <a:r>
              <a:rPr lang="en-US" sz="1200">
                <a:latin typeface="Courier New" charset="0"/>
                <a:cs typeface="+mn-cs"/>
              </a:rPr>
              <a:t>Trying 128.82.4.2...</a:t>
            </a:r>
          </a:p>
          <a:p>
            <a:pPr>
              <a:defRPr/>
            </a:pPr>
            <a:r>
              <a:rPr lang="en-US" sz="1200">
                <a:latin typeface="Courier New" charset="0"/>
                <a:cs typeface="+mn-cs"/>
              </a:rPr>
              <a:t>Connected to xenon.cs.odu.edu.</a:t>
            </a:r>
          </a:p>
          <a:p>
            <a:pPr>
              <a:defRPr/>
            </a:pPr>
            <a:r>
              <a:rPr lang="en-US" sz="1200">
                <a:latin typeface="Courier New" charset="0"/>
                <a:cs typeface="+mn-cs"/>
              </a:rPr>
              <a:t>Escape character is '^]'.</a:t>
            </a:r>
          </a:p>
          <a:p>
            <a:pPr>
              <a:defRPr/>
            </a:pPr>
            <a:r>
              <a:rPr lang="en-US" sz="1200">
                <a:solidFill>
                  <a:srgbClr val="FF0E02"/>
                </a:solidFill>
                <a:latin typeface="Courier New" charset="0"/>
                <a:cs typeface="+mn-cs"/>
              </a:rPr>
              <a:t>NOTAREALMETHOD</a:t>
            </a:r>
            <a:r>
              <a:rPr lang="en-US" sz="1200">
                <a:latin typeface="Courier New" charset="0"/>
                <a:cs typeface="+mn-cs"/>
              </a:rPr>
              <a:t> /index.html HTTP/1.1</a:t>
            </a:r>
          </a:p>
          <a:p>
            <a:pPr>
              <a:defRPr/>
            </a:pPr>
            <a:r>
              <a:rPr lang="en-US" sz="1200">
                <a:latin typeface="Courier New" charset="0"/>
                <a:cs typeface="+mn-cs"/>
              </a:rPr>
              <a:t>Connection: close</a:t>
            </a:r>
          </a:p>
          <a:p>
            <a:pPr>
              <a:defRPr/>
            </a:pPr>
            <a:r>
              <a:rPr lang="en-US" sz="1200">
                <a:latin typeface="Courier New" charset="0"/>
                <a:cs typeface="+mn-cs"/>
              </a:rPr>
              <a:t>Host: www.cs.odu.edu</a:t>
            </a:r>
          </a:p>
          <a:p>
            <a:pPr>
              <a:defRPr/>
            </a:pPr>
            <a:endParaRPr lang="en-US" sz="1200">
              <a:latin typeface="Courier New" charset="0"/>
              <a:cs typeface="+mn-cs"/>
            </a:endParaRPr>
          </a:p>
          <a:p>
            <a:pPr>
              <a:defRPr/>
            </a:pPr>
            <a:r>
              <a:rPr lang="en-US" sz="1200">
                <a:solidFill>
                  <a:srgbClr val="FF0E02"/>
                </a:solidFill>
                <a:latin typeface="Courier New" charset="0"/>
                <a:cs typeface="+mn-cs"/>
              </a:rPr>
              <a:t>HTTP/1.1 501 Method Not Implemented</a:t>
            </a:r>
          </a:p>
          <a:p>
            <a:pPr>
              <a:defRPr/>
            </a:pPr>
            <a:r>
              <a:rPr lang="en-US" sz="1200">
                <a:latin typeface="Courier New" charset="0"/>
                <a:cs typeface="+mn-cs"/>
              </a:rPr>
              <a:t>Date: Mon, 09 Jan 2006 17:22:40 GMT</a:t>
            </a:r>
          </a:p>
          <a:p>
            <a:pPr>
              <a:defRPr/>
            </a:pPr>
            <a:r>
              <a:rPr lang="en-US" sz="1200">
                <a:latin typeface="Courier New" charset="0"/>
                <a:cs typeface="+mn-cs"/>
              </a:rPr>
              <a:t>Server: Apache/1.3.26 (Unix) ApacheJServ/1.1.2 PHP/4.3.4</a:t>
            </a:r>
          </a:p>
          <a:p>
            <a:pPr>
              <a:defRPr/>
            </a:pPr>
            <a:r>
              <a:rPr lang="en-US" sz="1200">
                <a:latin typeface="Courier New" charset="0"/>
                <a:cs typeface="+mn-cs"/>
              </a:rPr>
              <a:t>Allow: GET, HEAD, POST, PUT, DELETE, CONNECT, OPTIONS, PATCH, PROPFIND, PROPPATCH, MKCOL, COPY, </a:t>
            </a:r>
          </a:p>
          <a:p>
            <a:pPr>
              <a:defRPr/>
            </a:pPr>
            <a:r>
              <a:rPr lang="en-US" sz="1200">
                <a:latin typeface="Courier New" charset="0"/>
                <a:cs typeface="+mn-cs"/>
              </a:rPr>
              <a:t>MOVE, LOCK, UNLOCK, TRACE</a:t>
            </a:r>
          </a:p>
          <a:p>
            <a:pPr>
              <a:defRPr/>
            </a:pPr>
            <a:r>
              <a:rPr lang="en-US" sz="1200">
                <a:latin typeface="Courier New" charset="0"/>
                <a:cs typeface="+mn-cs"/>
              </a:rPr>
              <a:t>Connection: close</a:t>
            </a:r>
          </a:p>
          <a:p>
            <a:pPr>
              <a:defRPr/>
            </a:pPr>
            <a:r>
              <a:rPr lang="en-US" sz="1200">
                <a:latin typeface="Courier New" charset="0"/>
                <a:cs typeface="+mn-cs"/>
              </a:rPr>
              <a:t>Transfer-Encoding: chunked</a:t>
            </a:r>
          </a:p>
          <a:p>
            <a:pPr>
              <a:defRPr/>
            </a:pPr>
            <a:r>
              <a:rPr lang="en-US" sz="1200">
                <a:latin typeface="Courier New" charset="0"/>
                <a:cs typeface="+mn-cs"/>
              </a:rPr>
              <a:t>Content-Type: text/html; charset=iso-8859-1</a:t>
            </a:r>
          </a:p>
          <a:p>
            <a:pPr>
              <a:defRPr/>
            </a:pPr>
            <a:endParaRPr lang="en-US" sz="1200">
              <a:latin typeface="Courier New" charset="0"/>
              <a:cs typeface="+mn-cs"/>
            </a:endParaRPr>
          </a:p>
          <a:p>
            <a:pPr>
              <a:defRPr/>
            </a:pPr>
            <a:r>
              <a:rPr lang="en-US" sz="1200">
                <a:latin typeface="Courier New" charset="0"/>
                <a:cs typeface="+mn-cs"/>
              </a:rPr>
              <a:t>15f</a:t>
            </a:r>
          </a:p>
          <a:p>
            <a:pPr>
              <a:defRPr/>
            </a:pPr>
            <a:r>
              <a:rPr lang="en-US" sz="1200">
                <a:latin typeface="Courier New" charset="0"/>
                <a:cs typeface="+mn-cs"/>
              </a:rPr>
              <a:t>&lt;!DOCTYPE HTML PUBLIC "-//IETF//DTD HTML 2.0//EN"&gt;</a:t>
            </a:r>
          </a:p>
          <a:p>
            <a:pPr>
              <a:defRPr/>
            </a:pPr>
            <a:r>
              <a:rPr lang="en-US" sz="1200">
                <a:latin typeface="Courier New" charset="0"/>
                <a:cs typeface="+mn-cs"/>
              </a:rPr>
              <a:t>&lt;HTML&gt;&lt;HEAD&gt;</a:t>
            </a:r>
          </a:p>
          <a:p>
            <a:pPr>
              <a:defRPr/>
            </a:pPr>
            <a:r>
              <a:rPr lang="en-US" sz="1200">
                <a:latin typeface="Courier New" charset="0"/>
                <a:cs typeface="+mn-cs"/>
              </a:rPr>
              <a:t>&lt;TITLE&gt;501 Method Not Implemented&lt;/TITLE&gt;</a:t>
            </a:r>
          </a:p>
          <a:p>
            <a:pPr>
              <a:defRPr/>
            </a:pPr>
            <a:r>
              <a:rPr lang="en-US" sz="1200">
                <a:latin typeface="Courier New" charset="0"/>
                <a:cs typeface="+mn-cs"/>
              </a:rPr>
              <a:t>&lt;/HEAD&gt;&lt;BODY&gt;</a:t>
            </a:r>
          </a:p>
          <a:p>
            <a:pPr>
              <a:defRPr/>
            </a:pPr>
            <a:r>
              <a:rPr lang="en-US" sz="1200">
                <a:latin typeface="Courier New" charset="0"/>
                <a:cs typeface="+mn-cs"/>
              </a:rPr>
              <a:t>&lt;H1&gt;Method Not Implemented&lt;/H1&gt;</a:t>
            </a:r>
          </a:p>
          <a:p>
            <a:pPr>
              <a:defRPr/>
            </a:pPr>
            <a:r>
              <a:rPr lang="en-US" sz="1200">
                <a:latin typeface="Courier New" charset="0"/>
                <a:cs typeface="+mn-cs"/>
              </a:rPr>
              <a:t>NOTAREALMETHOD to /index.html not supported.&lt;P&gt;</a:t>
            </a:r>
          </a:p>
          <a:p>
            <a:pPr>
              <a:defRPr/>
            </a:pPr>
            <a:r>
              <a:rPr lang="en-US" sz="1200">
                <a:latin typeface="Courier New" charset="0"/>
                <a:cs typeface="+mn-cs"/>
              </a:rPr>
              <a:t>Invalid method in request NOTAREALMETHOD /index.html HTTP/1.1&lt;P&gt;</a:t>
            </a:r>
          </a:p>
          <a:p>
            <a:pPr>
              <a:defRPr/>
            </a:pPr>
            <a:r>
              <a:rPr lang="en-US" sz="1200">
                <a:latin typeface="Courier New" charset="0"/>
                <a:cs typeface="+mn-cs"/>
              </a:rPr>
              <a:t>&lt;HR&gt;</a:t>
            </a:r>
          </a:p>
          <a:p>
            <a:pPr>
              <a:defRPr/>
            </a:pPr>
            <a:r>
              <a:rPr lang="en-US" sz="1200">
                <a:latin typeface="Courier New" charset="0"/>
                <a:cs typeface="+mn-cs"/>
              </a:rPr>
              <a:t>&lt;ADDRESS&gt;Apache/1.3.26 Server at www.cs.odu.edu Port 80&lt;/ADDRESS&gt;</a:t>
            </a:r>
          </a:p>
          <a:p>
            <a:pPr>
              <a:defRPr/>
            </a:pPr>
            <a:r>
              <a:rPr lang="en-US" sz="1200">
                <a:latin typeface="Courier New" charset="0"/>
                <a:cs typeface="+mn-cs"/>
              </a:rPr>
              <a:t>&lt;/BODY&gt;&lt;/HTML&gt;</a:t>
            </a:r>
          </a:p>
          <a:p>
            <a:pPr>
              <a:defRPr/>
            </a:pPr>
            <a:endParaRPr lang="en-US" sz="1200">
              <a:latin typeface="Courier New" charset="0"/>
              <a:cs typeface="+mn-cs"/>
            </a:endParaRPr>
          </a:p>
          <a:p>
            <a:pPr>
              <a:defRPr/>
            </a:pPr>
            <a:r>
              <a:rPr lang="en-US" sz="1200">
                <a:latin typeface="Courier New" charset="0"/>
                <a:cs typeface="+mn-cs"/>
              </a:rPr>
              <a:t>0</a:t>
            </a:r>
          </a:p>
          <a:p>
            <a:pPr>
              <a:defRPr/>
            </a:pPr>
            <a:endParaRPr lang="en-US" sz="1200">
              <a:latin typeface="Courier New" charset="0"/>
              <a:cs typeface="+mn-cs"/>
            </a:endParaRPr>
          </a:p>
          <a:p>
            <a:pPr>
              <a:defRPr/>
            </a:pPr>
            <a:r>
              <a:rPr lang="en-US" sz="1200">
                <a:latin typeface="Courier New" charset="0"/>
                <a:cs typeface="+mn-cs"/>
              </a:rPr>
              <a:t>Connection closed by foreign host.</a:t>
            </a:r>
          </a:p>
        </p:txBody>
      </p:sp>
    </p:spTree>
    <p:extLst>
      <p:ext uri="{BB962C8B-B14F-4D97-AF65-F5344CB8AC3E}">
        <p14:creationId xmlns:p14="http://schemas.microsoft.com/office/powerpoint/2010/main" val="7081168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0" name="Text Box 4"/>
          <p:cNvSpPr txBox="1">
            <a:spLocks noGrp="1" noChangeArrowheads="1"/>
          </p:cNvSpPr>
          <p:nvPr>
            <p:ph type="title"/>
          </p:nvPr>
        </p:nvSpPr>
        <p:spPr>
          <a:xfrm>
            <a:off x="533400" y="-304800"/>
            <a:ext cx="7772400" cy="1143000"/>
          </a:xfrm>
        </p:spPr>
        <p:txBody>
          <a:bodyPr/>
          <a:lstStyle/>
          <a:p>
            <a:pPr>
              <a:defRPr/>
            </a:pPr>
            <a:r>
              <a:rPr lang="en-US" sz="3600" smtClean="0"/>
              <a:t>301 - Moved Permanently</a:t>
            </a:r>
            <a:endParaRPr lang="en-US" smtClean="0"/>
          </a:p>
        </p:txBody>
      </p:sp>
      <p:sp>
        <p:nvSpPr>
          <p:cNvPr id="24581" name="Text Box 5"/>
          <p:cNvSpPr txBox="1">
            <a:spLocks noChangeArrowheads="1"/>
          </p:cNvSpPr>
          <p:nvPr/>
        </p:nvSpPr>
        <p:spPr bwMode="auto">
          <a:xfrm>
            <a:off x="304800" y="609600"/>
            <a:ext cx="7972425" cy="6261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>
                <a:latin typeface="Courier New" charset="0"/>
                <a:cs typeface="+mn-cs"/>
              </a:rPr>
              <a:t>AIHT:~/Desktop/cs595-s06 mln$ telnet www.cs.odu.edu 80</a:t>
            </a:r>
            <a:br>
              <a:rPr lang="en-US" sz="1400">
                <a:latin typeface="Courier New" charset="0"/>
                <a:cs typeface="+mn-cs"/>
              </a:rPr>
            </a:br>
            <a:r>
              <a:rPr lang="en-US" sz="1400">
                <a:latin typeface="Courier New" charset="0"/>
                <a:cs typeface="+mn-cs"/>
              </a:rPr>
              <a:t>Trying 128.82.4.2...</a:t>
            </a:r>
            <a:br>
              <a:rPr lang="en-US" sz="1400">
                <a:latin typeface="Courier New" charset="0"/>
                <a:cs typeface="+mn-cs"/>
              </a:rPr>
            </a:br>
            <a:r>
              <a:rPr lang="en-US" sz="1400">
                <a:latin typeface="Courier New" charset="0"/>
                <a:cs typeface="+mn-cs"/>
              </a:rPr>
              <a:t>Connected to xenon.cs.odu.edu.</a:t>
            </a:r>
            <a:br>
              <a:rPr lang="en-US" sz="1400">
                <a:latin typeface="Courier New" charset="0"/>
                <a:cs typeface="+mn-cs"/>
              </a:rPr>
            </a:br>
            <a:r>
              <a:rPr lang="en-US" sz="1400">
                <a:latin typeface="Courier New" charset="0"/>
                <a:cs typeface="+mn-cs"/>
              </a:rPr>
              <a:t>Escape character is '^]'.</a:t>
            </a:r>
            <a:br>
              <a:rPr lang="en-US" sz="1400">
                <a:latin typeface="Courier New" charset="0"/>
                <a:cs typeface="+mn-cs"/>
              </a:rPr>
            </a:br>
            <a:r>
              <a:rPr lang="en-US" sz="1400">
                <a:latin typeface="Courier New" charset="0"/>
                <a:cs typeface="+mn-cs"/>
              </a:rPr>
              <a:t>GET /~mln HTTP/1.1</a:t>
            </a:r>
            <a:br>
              <a:rPr lang="en-US" sz="1400">
                <a:latin typeface="Courier New" charset="0"/>
                <a:cs typeface="+mn-cs"/>
              </a:rPr>
            </a:br>
            <a:r>
              <a:rPr lang="en-US" sz="1400">
                <a:latin typeface="Courier New" charset="0"/>
                <a:cs typeface="+mn-cs"/>
              </a:rPr>
              <a:t>Connection: close</a:t>
            </a:r>
            <a:br>
              <a:rPr lang="en-US" sz="1400">
                <a:latin typeface="Courier New" charset="0"/>
                <a:cs typeface="+mn-cs"/>
              </a:rPr>
            </a:br>
            <a:r>
              <a:rPr lang="en-US" sz="1400">
                <a:latin typeface="Courier New" charset="0"/>
                <a:cs typeface="+mn-cs"/>
              </a:rPr>
              <a:t>Host: www.cs.odu.edu</a:t>
            </a:r>
            <a:br>
              <a:rPr lang="en-US" sz="1400">
                <a:latin typeface="Courier New" charset="0"/>
                <a:cs typeface="+mn-cs"/>
              </a:rPr>
            </a:br>
            <a:r>
              <a:rPr lang="en-US" sz="1400">
                <a:latin typeface="Courier New" charset="0"/>
                <a:cs typeface="+mn-cs"/>
              </a:rPr>
              <a:t/>
            </a:r>
            <a:br>
              <a:rPr lang="en-US" sz="1400">
                <a:latin typeface="Courier New" charset="0"/>
                <a:cs typeface="+mn-cs"/>
              </a:rPr>
            </a:br>
            <a:r>
              <a:rPr lang="en-US" sz="1400">
                <a:latin typeface="Courier New" charset="0"/>
                <a:cs typeface="+mn-cs"/>
              </a:rPr>
              <a:t>Connection closed by foreign host.</a:t>
            </a:r>
            <a:br>
              <a:rPr lang="en-US" sz="1400">
                <a:latin typeface="Courier New" charset="0"/>
                <a:cs typeface="+mn-cs"/>
              </a:rPr>
            </a:br>
            <a:r>
              <a:rPr lang="en-US" sz="1400">
                <a:solidFill>
                  <a:srgbClr val="FF0E02"/>
                </a:solidFill>
                <a:latin typeface="Courier New" charset="0"/>
                <a:cs typeface="+mn-cs"/>
              </a:rPr>
              <a:t>HTTP/1.1 301 Moved Permanently</a:t>
            </a:r>
            <a:r>
              <a:rPr lang="en-US" sz="1400">
                <a:latin typeface="Courier New" charset="0"/>
                <a:cs typeface="+mn-cs"/>
              </a:rPr>
              <a:t/>
            </a:r>
            <a:br>
              <a:rPr lang="en-US" sz="1400">
                <a:latin typeface="Courier New" charset="0"/>
                <a:cs typeface="+mn-cs"/>
              </a:rPr>
            </a:br>
            <a:r>
              <a:rPr lang="en-US" sz="1400">
                <a:latin typeface="Courier New" charset="0"/>
                <a:cs typeface="+mn-cs"/>
              </a:rPr>
              <a:t>Date: Mon, 09 Jan 2006 19:32:24 GMT</a:t>
            </a:r>
            <a:br>
              <a:rPr lang="en-US" sz="1400">
                <a:latin typeface="Courier New" charset="0"/>
                <a:cs typeface="+mn-cs"/>
              </a:rPr>
            </a:br>
            <a:r>
              <a:rPr lang="en-US" sz="1400">
                <a:latin typeface="Courier New" charset="0"/>
                <a:cs typeface="+mn-cs"/>
              </a:rPr>
              <a:t>Server: Apache/1.3.26 (Unix) ApacheJServ/1.1.2 PHP/4.3.4</a:t>
            </a:r>
            <a:br>
              <a:rPr lang="en-US" sz="1400">
                <a:latin typeface="Courier New" charset="0"/>
                <a:cs typeface="+mn-cs"/>
              </a:rPr>
            </a:br>
            <a:r>
              <a:rPr lang="en-US" sz="1400">
                <a:latin typeface="Courier New" charset="0"/>
                <a:cs typeface="+mn-cs"/>
              </a:rPr>
              <a:t>Location: http://www.cs.odu.edu/~mln/</a:t>
            </a:r>
            <a:br>
              <a:rPr lang="en-US" sz="1400">
                <a:latin typeface="Courier New" charset="0"/>
                <a:cs typeface="+mn-cs"/>
              </a:rPr>
            </a:br>
            <a:r>
              <a:rPr lang="en-US" sz="1400">
                <a:latin typeface="Courier New" charset="0"/>
                <a:cs typeface="+mn-cs"/>
              </a:rPr>
              <a:t>Connection: close</a:t>
            </a:r>
            <a:br>
              <a:rPr lang="en-US" sz="1400">
                <a:latin typeface="Courier New" charset="0"/>
                <a:cs typeface="+mn-cs"/>
              </a:rPr>
            </a:br>
            <a:r>
              <a:rPr lang="en-US" sz="1400">
                <a:latin typeface="Courier New" charset="0"/>
                <a:cs typeface="+mn-cs"/>
              </a:rPr>
              <a:t>Transfer-Encoding: chunked</a:t>
            </a:r>
            <a:br>
              <a:rPr lang="en-US" sz="1400">
                <a:latin typeface="Courier New" charset="0"/>
                <a:cs typeface="+mn-cs"/>
              </a:rPr>
            </a:br>
            <a:r>
              <a:rPr lang="en-US" sz="1400">
                <a:latin typeface="Courier New" charset="0"/>
                <a:cs typeface="+mn-cs"/>
              </a:rPr>
              <a:t>Content-Type: text/html; charset=iso-8859-1</a:t>
            </a:r>
            <a:br>
              <a:rPr lang="en-US" sz="1400">
                <a:latin typeface="Courier New" charset="0"/>
                <a:cs typeface="+mn-cs"/>
              </a:rPr>
            </a:br>
            <a:r>
              <a:rPr lang="en-US" sz="1400">
                <a:latin typeface="Courier New" charset="0"/>
                <a:cs typeface="+mn-cs"/>
              </a:rPr>
              <a:t/>
            </a:r>
            <a:br>
              <a:rPr lang="en-US" sz="1400">
                <a:latin typeface="Courier New" charset="0"/>
                <a:cs typeface="+mn-cs"/>
              </a:rPr>
            </a:br>
            <a:r>
              <a:rPr lang="en-US" sz="1400">
                <a:latin typeface="Courier New" charset="0"/>
                <a:cs typeface="+mn-cs"/>
              </a:rPr>
              <a:t>12e</a:t>
            </a:r>
            <a:br>
              <a:rPr lang="en-US" sz="1400">
                <a:latin typeface="Courier New" charset="0"/>
                <a:cs typeface="+mn-cs"/>
              </a:rPr>
            </a:br>
            <a:r>
              <a:rPr lang="en-US" sz="1400">
                <a:latin typeface="Courier New" charset="0"/>
                <a:cs typeface="+mn-cs"/>
              </a:rPr>
              <a:t>&lt;!DOCTYPE HTML PUBLIC "-//IETF//DTD HTML 2.0//EN"&gt;</a:t>
            </a:r>
            <a:br>
              <a:rPr lang="en-US" sz="1400">
                <a:latin typeface="Courier New" charset="0"/>
                <a:cs typeface="+mn-cs"/>
              </a:rPr>
            </a:br>
            <a:r>
              <a:rPr lang="en-US" sz="1400">
                <a:latin typeface="Courier New" charset="0"/>
                <a:cs typeface="+mn-cs"/>
              </a:rPr>
              <a:t>&lt;HTML&gt;&lt;HEAD&gt;</a:t>
            </a:r>
            <a:br>
              <a:rPr lang="en-US" sz="1400">
                <a:latin typeface="Courier New" charset="0"/>
                <a:cs typeface="+mn-cs"/>
              </a:rPr>
            </a:br>
            <a:r>
              <a:rPr lang="en-US" sz="1400">
                <a:latin typeface="Courier New" charset="0"/>
                <a:cs typeface="+mn-cs"/>
              </a:rPr>
              <a:t>&lt;TITLE&gt;301 Moved Permanently&lt;/TITLE&gt;</a:t>
            </a:r>
            <a:br>
              <a:rPr lang="en-US" sz="1400">
                <a:latin typeface="Courier New" charset="0"/>
                <a:cs typeface="+mn-cs"/>
              </a:rPr>
            </a:br>
            <a:r>
              <a:rPr lang="en-US" sz="1400">
                <a:latin typeface="Courier New" charset="0"/>
                <a:cs typeface="+mn-cs"/>
              </a:rPr>
              <a:t>&lt;/HEAD&gt;&lt;BODY&gt;</a:t>
            </a:r>
            <a:br>
              <a:rPr lang="en-US" sz="1400">
                <a:latin typeface="Courier New" charset="0"/>
                <a:cs typeface="+mn-cs"/>
              </a:rPr>
            </a:br>
            <a:r>
              <a:rPr lang="en-US" sz="1400">
                <a:latin typeface="Courier New" charset="0"/>
                <a:cs typeface="+mn-cs"/>
              </a:rPr>
              <a:t>&lt;H1&gt;Moved Permanently&lt;/H1&gt;</a:t>
            </a:r>
            <a:br>
              <a:rPr lang="en-US" sz="1400">
                <a:latin typeface="Courier New" charset="0"/>
                <a:cs typeface="+mn-cs"/>
              </a:rPr>
            </a:br>
            <a:r>
              <a:rPr lang="en-US" sz="1400">
                <a:latin typeface="Courier New" charset="0"/>
                <a:cs typeface="+mn-cs"/>
              </a:rPr>
              <a:t>The document has moved &lt;A HREF="http://www.cs.odu.edu/~mln/"&gt;here&lt;/A&gt;.&lt;P&gt;</a:t>
            </a:r>
            <a:br>
              <a:rPr lang="en-US" sz="1400">
                <a:latin typeface="Courier New" charset="0"/>
                <a:cs typeface="+mn-cs"/>
              </a:rPr>
            </a:br>
            <a:r>
              <a:rPr lang="en-US" sz="1400">
                <a:latin typeface="Courier New" charset="0"/>
                <a:cs typeface="+mn-cs"/>
              </a:rPr>
              <a:t>&lt;HR&gt;</a:t>
            </a:r>
            <a:br>
              <a:rPr lang="en-US" sz="1400">
                <a:latin typeface="Courier New" charset="0"/>
                <a:cs typeface="+mn-cs"/>
              </a:rPr>
            </a:br>
            <a:r>
              <a:rPr lang="en-US" sz="1400">
                <a:latin typeface="Courier New" charset="0"/>
                <a:cs typeface="+mn-cs"/>
              </a:rPr>
              <a:t>&lt;ADDRESS&gt;Apache/1.3.26 Server at www.cs.odu.edu Port 80&lt;/ADDRESS&gt;</a:t>
            </a:r>
            <a:br>
              <a:rPr lang="en-US" sz="1400">
                <a:latin typeface="Courier New" charset="0"/>
                <a:cs typeface="+mn-cs"/>
              </a:rPr>
            </a:br>
            <a:r>
              <a:rPr lang="en-US" sz="1400">
                <a:latin typeface="Courier New" charset="0"/>
                <a:cs typeface="+mn-cs"/>
              </a:rPr>
              <a:t>&lt;/BODY&gt;&lt;/HTML&gt;</a:t>
            </a:r>
            <a:br>
              <a:rPr lang="en-US" sz="1400">
                <a:latin typeface="Courier New" charset="0"/>
                <a:cs typeface="+mn-cs"/>
              </a:rPr>
            </a:br>
            <a:r>
              <a:rPr lang="en-US" sz="1400">
                <a:latin typeface="Courier New" charset="0"/>
                <a:cs typeface="+mn-cs"/>
              </a:rPr>
              <a:t/>
            </a:r>
            <a:br>
              <a:rPr lang="en-US" sz="1400">
                <a:latin typeface="Courier New" charset="0"/>
                <a:cs typeface="+mn-cs"/>
              </a:rPr>
            </a:br>
            <a:r>
              <a:rPr lang="en-US" sz="1400">
                <a:latin typeface="Courier New" charset="0"/>
                <a:cs typeface="+mn-cs"/>
              </a:rPr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416109139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mtClean="0"/>
              <a:t>301- Moved Permanently</a:t>
            </a:r>
          </a:p>
        </p:txBody>
      </p:sp>
      <p:sp>
        <p:nvSpPr>
          <p:cNvPr id="86019" name="Rectangle 3"/>
          <p:cNvSpPr>
            <a:spLocks noChangeArrowheads="1"/>
          </p:cNvSpPr>
          <p:nvPr/>
        </p:nvSpPr>
        <p:spPr bwMode="auto">
          <a:xfrm>
            <a:off x="685800" y="1371600"/>
            <a:ext cx="6799263" cy="434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>
                <a:latin typeface="Courier New" charset="0"/>
                <a:cs typeface="+mn-cs"/>
              </a:rPr>
              <a:t>% telnet bit.ly 80</a:t>
            </a:r>
          </a:p>
          <a:p>
            <a:pPr>
              <a:defRPr/>
            </a:pPr>
            <a:r>
              <a:rPr lang="en-US" sz="1400">
                <a:latin typeface="Courier New" charset="0"/>
                <a:cs typeface="+mn-cs"/>
              </a:rPr>
              <a:t>Trying 69.58.188.39...</a:t>
            </a:r>
          </a:p>
          <a:p>
            <a:pPr>
              <a:defRPr/>
            </a:pPr>
            <a:r>
              <a:rPr lang="en-US" sz="1400">
                <a:latin typeface="Courier New" charset="0"/>
                <a:cs typeface="+mn-cs"/>
              </a:rPr>
              <a:t>Connected to bit.ly.</a:t>
            </a:r>
          </a:p>
          <a:p>
            <a:pPr>
              <a:defRPr/>
            </a:pPr>
            <a:r>
              <a:rPr lang="en-US" sz="1400">
                <a:latin typeface="Courier New" charset="0"/>
                <a:cs typeface="+mn-cs"/>
              </a:rPr>
              <a:t>Escape character is '^]'.</a:t>
            </a:r>
          </a:p>
          <a:p>
            <a:pPr>
              <a:defRPr/>
            </a:pPr>
            <a:r>
              <a:rPr lang="en-US" sz="1400">
                <a:latin typeface="Courier New" charset="0"/>
                <a:cs typeface="+mn-cs"/>
              </a:rPr>
              <a:t>HEAD http://bit.ly/s2FPFa HTTP/1.1</a:t>
            </a:r>
          </a:p>
          <a:p>
            <a:pPr>
              <a:defRPr/>
            </a:pPr>
            <a:r>
              <a:rPr lang="en-US" sz="1400">
                <a:latin typeface="Courier New" charset="0"/>
                <a:cs typeface="+mn-cs"/>
              </a:rPr>
              <a:t>Host: bit.ly</a:t>
            </a:r>
          </a:p>
          <a:p>
            <a:pPr>
              <a:defRPr/>
            </a:pPr>
            <a:r>
              <a:rPr lang="en-US" sz="1400">
                <a:latin typeface="Courier New" charset="0"/>
                <a:cs typeface="+mn-cs"/>
              </a:rPr>
              <a:t>Connection: close</a:t>
            </a:r>
          </a:p>
          <a:p>
            <a:pPr>
              <a:defRPr/>
            </a:pPr>
            <a:endParaRPr lang="en-US" sz="1400">
              <a:latin typeface="Courier New" charset="0"/>
              <a:cs typeface="+mn-cs"/>
            </a:endParaRPr>
          </a:p>
          <a:p>
            <a:pPr>
              <a:defRPr/>
            </a:pPr>
            <a:r>
              <a:rPr lang="en-US" sz="1400">
                <a:solidFill>
                  <a:srgbClr val="FF0E02"/>
                </a:solidFill>
                <a:latin typeface="Courier New" charset="0"/>
                <a:cs typeface="+mn-cs"/>
              </a:rPr>
              <a:t>HTTP/1.1 301 Moved</a:t>
            </a:r>
          </a:p>
          <a:p>
            <a:pPr>
              <a:defRPr/>
            </a:pPr>
            <a:r>
              <a:rPr lang="en-US" sz="1400">
                <a:latin typeface="Courier New" charset="0"/>
                <a:cs typeface="+mn-cs"/>
              </a:rPr>
              <a:t>Server: nginx</a:t>
            </a:r>
          </a:p>
          <a:p>
            <a:pPr>
              <a:defRPr/>
            </a:pPr>
            <a:r>
              <a:rPr lang="en-US" sz="1400">
                <a:latin typeface="Courier New" charset="0"/>
                <a:cs typeface="+mn-cs"/>
              </a:rPr>
              <a:t>Date: Tue, 10 Jan 2012 17:34:29 GMT</a:t>
            </a:r>
          </a:p>
          <a:p>
            <a:pPr>
              <a:defRPr/>
            </a:pPr>
            <a:r>
              <a:rPr lang="en-US" sz="1400">
                <a:latin typeface="Courier New" charset="0"/>
                <a:cs typeface="+mn-cs"/>
              </a:rPr>
              <a:t>Content-Type: text/html; charset=utf-8</a:t>
            </a:r>
          </a:p>
          <a:p>
            <a:pPr>
              <a:defRPr/>
            </a:pPr>
            <a:r>
              <a:rPr lang="en-US" sz="1400">
                <a:latin typeface="Courier New" charset="0"/>
                <a:cs typeface="+mn-cs"/>
              </a:rPr>
              <a:t>Connection: close</a:t>
            </a:r>
          </a:p>
          <a:p>
            <a:pPr>
              <a:defRPr/>
            </a:pPr>
            <a:r>
              <a:rPr lang="en-US" sz="1400">
                <a:latin typeface="Courier New" charset="0"/>
                <a:cs typeface="+mn-cs"/>
              </a:rPr>
              <a:t>Set-Cookie: _bit=4f0c76a5-002b9-048b1-331cf10a;domain=.bit.ly;</a:t>
            </a:r>
          </a:p>
          <a:p>
            <a:pPr>
              <a:defRPr/>
            </a:pPr>
            <a:r>
              <a:rPr lang="en-US" sz="1400">
                <a:latin typeface="Courier New" charset="0"/>
                <a:cs typeface="+mn-cs"/>
              </a:rPr>
              <a:t>  expires=Sun Jul  8 17:34:29 2012;path=/; HttpOnly</a:t>
            </a:r>
          </a:p>
          <a:p>
            <a:pPr>
              <a:defRPr/>
            </a:pPr>
            <a:r>
              <a:rPr lang="en-US" sz="1400">
                <a:latin typeface="Courier New" charset="0"/>
                <a:cs typeface="+mn-cs"/>
              </a:rPr>
              <a:t>Cache-control: private; max-age=90</a:t>
            </a:r>
          </a:p>
          <a:p>
            <a:pPr>
              <a:defRPr/>
            </a:pPr>
            <a:r>
              <a:rPr lang="en-US" sz="1400">
                <a:latin typeface="Courier New" charset="0"/>
                <a:cs typeface="+mn-cs"/>
              </a:rPr>
              <a:t>Location: http://bit.ly/bundles/phonedude/e</a:t>
            </a:r>
          </a:p>
          <a:p>
            <a:pPr>
              <a:defRPr/>
            </a:pPr>
            <a:r>
              <a:rPr lang="en-US" sz="1400">
                <a:latin typeface="Courier New" charset="0"/>
                <a:cs typeface="+mn-cs"/>
              </a:rPr>
              <a:t>MIME-Version: 1.0</a:t>
            </a:r>
          </a:p>
          <a:p>
            <a:pPr>
              <a:defRPr/>
            </a:pPr>
            <a:r>
              <a:rPr lang="en-US" sz="1400">
                <a:latin typeface="Courier New" charset="0"/>
                <a:cs typeface="+mn-cs"/>
              </a:rPr>
              <a:t>Content-Length: 125</a:t>
            </a:r>
          </a:p>
          <a:p>
            <a:pPr>
              <a:defRPr/>
            </a:pPr>
            <a:endParaRPr lang="en-US" sz="1400">
              <a:latin typeface="Courier New" charset="0"/>
              <a:cs typeface="+mn-cs"/>
            </a:endParaRPr>
          </a:p>
        </p:txBody>
      </p:sp>
      <p:sp>
        <p:nvSpPr>
          <p:cNvPr id="86020" name="Rectangle 4"/>
          <p:cNvSpPr>
            <a:spLocks noChangeArrowheads="1"/>
          </p:cNvSpPr>
          <p:nvPr/>
        </p:nvSpPr>
        <p:spPr bwMode="auto">
          <a:xfrm>
            <a:off x="3429000" y="2735263"/>
            <a:ext cx="3352800" cy="641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800">
                <a:cs typeface="+mn-cs"/>
              </a:rPr>
              <a:t>the response code is REQUIRED; </a:t>
            </a:r>
          </a:p>
          <a:p>
            <a:pPr>
              <a:defRPr/>
            </a:pPr>
            <a:r>
              <a:rPr lang="en-US" sz="1800">
                <a:cs typeface="+mn-cs"/>
              </a:rPr>
              <a:t>phrase is RECOMMENDED</a:t>
            </a:r>
          </a:p>
        </p:txBody>
      </p:sp>
    </p:spTree>
    <p:extLst>
      <p:ext uri="{BB962C8B-B14F-4D97-AF65-F5344CB8AC3E}">
        <p14:creationId xmlns:p14="http://schemas.microsoft.com/office/powerpoint/2010/main" val="26441316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020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302 - Found</a:t>
            </a:r>
          </a:p>
        </p:txBody>
      </p:sp>
      <p:sp>
        <p:nvSpPr>
          <p:cNvPr id="94211" name="Rectangle 3"/>
          <p:cNvSpPr>
            <a:spLocks noChangeArrowheads="1"/>
          </p:cNvSpPr>
          <p:nvPr/>
        </p:nvSpPr>
        <p:spPr bwMode="auto">
          <a:xfrm>
            <a:off x="1066800" y="1905000"/>
            <a:ext cx="6692900" cy="3495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>
                <a:latin typeface="Courier New" charset="0"/>
                <a:cs typeface="+mn-cs"/>
              </a:rPr>
              <a:t>% telnet doi.acm.org 80</a:t>
            </a:r>
          </a:p>
          <a:p>
            <a:pPr>
              <a:defRPr/>
            </a:pPr>
            <a:r>
              <a:rPr lang="en-US" sz="1400">
                <a:latin typeface="Courier New" charset="0"/>
                <a:cs typeface="+mn-cs"/>
              </a:rPr>
              <a:t>Trying 64.238.147.57...</a:t>
            </a:r>
          </a:p>
          <a:p>
            <a:pPr>
              <a:defRPr/>
            </a:pPr>
            <a:r>
              <a:rPr lang="en-US" sz="1400">
                <a:latin typeface="Courier New" charset="0"/>
                <a:cs typeface="+mn-cs"/>
              </a:rPr>
              <a:t>Connected to doi.acm.org.</a:t>
            </a:r>
          </a:p>
          <a:p>
            <a:pPr>
              <a:defRPr/>
            </a:pPr>
            <a:r>
              <a:rPr lang="en-US" sz="1400">
                <a:latin typeface="Courier New" charset="0"/>
                <a:cs typeface="+mn-cs"/>
              </a:rPr>
              <a:t>Escape character is '^]'.</a:t>
            </a:r>
          </a:p>
          <a:p>
            <a:pPr>
              <a:defRPr/>
            </a:pPr>
            <a:r>
              <a:rPr lang="en-US" sz="1400">
                <a:latin typeface="Courier New" charset="0"/>
                <a:cs typeface="+mn-cs"/>
              </a:rPr>
              <a:t>HEAD http://doi.acm.org/10.1145/1998076.1998100 HTTP/1.1</a:t>
            </a:r>
          </a:p>
          <a:p>
            <a:pPr>
              <a:defRPr/>
            </a:pPr>
            <a:r>
              <a:rPr lang="en-US" sz="1400">
                <a:latin typeface="Courier New" charset="0"/>
                <a:cs typeface="+mn-cs"/>
              </a:rPr>
              <a:t>Host: doi.acm.org</a:t>
            </a:r>
          </a:p>
          <a:p>
            <a:pPr>
              <a:defRPr/>
            </a:pPr>
            <a:r>
              <a:rPr lang="en-US" sz="1400">
                <a:latin typeface="Courier New" charset="0"/>
                <a:cs typeface="+mn-cs"/>
              </a:rPr>
              <a:t>Connection: close</a:t>
            </a:r>
          </a:p>
          <a:p>
            <a:pPr>
              <a:defRPr/>
            </a:pPr>
            <a:endParaRPr lang="en-US" sz="1400">
              <a:latin typeface="Courier New" charset="0"/>
              <a:cs typeface="+mn-cs"/>
            </a:endParaRPr>
          </a:p>
          <a:p>
            <a:pPr>
              <a:defRPr/>
            </a:pPr>
            <a:r>
              <a:rPr lang="en-US" sz="1400">
                <a:solidFill>
                  <a:srgbClr val="FF0E02"/>
                </a:solidFill>
                <a:latin typeface="Courier New" charset="0"/>
                <a:cs typeface="+mn-cs"/>
              </a:rPr>
              <a:t>HTTP/1.1 302 Found</a:t>
            </a:r>
          </a:p>
          <a:p>
            <a:pPr>
              <a:defRPr/>
            </a:pPr>
            <a:r>
              <a:rPr lang="en-US" sz="1400">
                <a:latin typeface="Courier New" charset="0"/>
                <a:cs typeface="+mn-cs"/>
              </a:rPr>
              <a:t>Date: Tue, 10 Jan 2012 17:53:36 GMT</a:t>
            </a:r>
          </a:p>
          <a:p>
            <a:pPr>
              <a:defRPr/>
            </a:pPr>
            <a:r>
              <a:rPr lang="en-US" sz="1400">
                <a:latin typeface="Courier New" charset="0"/>
                <a:cs typeface="+mn-cs"/>
              </a:rPr>
              <a:t>Server: Apache/2.2.3 (Red Hat)</a:t>
            </a:r>
          </a:p>
          <a:p>
            <a:pPr>
              <a:defRPr/>
            </a:pPr>
            <a:r>
              <a:rPr lang="en-US" sz="1400">
                <a:latin typeface="Courier New" charset="0"/>
                <a:cs typeface="+mn-cs"/>
              </a:rPr>
              <a:t>Location: http://dl.acm.org/citation.cfm?doid=1998076.1998100</a:t>
            </a:r>
          </a:p>
          <a:p>
            <a:pPr>
              <a:defRPr/>
            </a:pPr>
            <a:r>
              <a:rPr lang="en-US" sz="1400">
                <a:latin typeface="Courier New" charset="0"/>
                <a:cs typeface="+mn-cs"/>
              </a:rPr>
              <a:t>Connection: close</a:t>
            </a:r>
          </a:p>
          <a:p>
            <a:pPr>
              <a:defRPr/>
            </a:pPr>
            <a:r>
              <a:rPr lang="en-US" sz="1400">
                <a:latin typeface="Courier New" charset="0"/>
                <a:cs typeface="+mn-cs"/>
              </a:rPr>
              <a:t>Content-Type: text/html; charset=iso-8859-1</a:t>
            </a:r>
          </a:p>
          <a:p>
            <a:pPr>
              <a:defRPr/>
            </a:pPr>
            <a:endParaRPr lang="en-US" sz="1400">
              <a:latin typeface="Courier New" charset="0"/>
              <a:cs typeface="+mn-cs"/>
            </a:endParaRPr>
          </a:p>
          <a:p>
            <a:pPr>
              <a:defRPr/>
            </a:pPr>
            <a:endParaRPr lang="en-US" sz="1400">
              <a:latin typeface="Courier New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304440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303 - See Other</a:t>
            </a:r>
          </a:p>
        </p:txBody>
      </p:sp>
      <p:sp>
        <p:nvSpPr>
          <p:cNvPr id="95235" name="Rectangle 3"/>
          <p:cNvSpPr>
            <a:spLocks noChangeArrowheads="1"/>
          </p:cNvSpPr>
          <p:nvPr/>
        </p:nvSpPr>
        <p:spPr bwMode="auto">
          <a:xfrm>
            <a:off x="762000" y="1905000"/>
            <a:ext cx="7866063" cy="3921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>
                <a:latin typeface="Courier New" charset="0"/>
                <a:cs typeface="+mn-cs"/>
              </a:rPr>
              <a:t>% telnet dx.doi.org 80</a:t>
            </a:r>
          </a:p>
          <a:p>
            <a:pPr>
              <a:defRPr/>
            </a:pPr>
            <a:r>
              <a:rPr lang="en-US" sz="1400">
                <a:latin typeface="Courier New" charset="0"/>
                <a:cs typeface="+mn-cs"/>
              </a:rPr>
              <a:t>Trying 38.100.138.149...</a:t>
            </a:r>
          </a:p>
          <a:p>
            <a:pPr>
              <a:defRPr/>
            </a:pPr>
            <a:r>
              <a:rPr lang="en-US" sz="1400">
                <a:latin typeface="Courier New" charset="0"/>
                <a:cs typeface="+mn-cs"/>
              </a:rPr>
              <a:t>Connected to dx.doi.org.</a:t>
            </a:r>
          </a:p>
          <a:p>
            <a:pPr>
              <a:defRPr/>
            </a:pPr>
            <a:r>
              <a:rPr lang="en-US" sz="1400">
                <a:latin typeface="Courier New" charset="0"/>
                <a:cs typeface="+mn-cs"/>
              </a:rPr>
              <a:t>Escape character is '^]'.</a:t>
            </a:r>
          </a:p>
          <a:p>
            <a:pPr>
              <a:defRPr/>
            </a:pPr>
            <a:r>
              <a:rPr lang="en-US" sz="1400">
                <a:latin typeface="Courier New" charset="0"/>
                <a:cs typeface="+mn-cs"/>
              </a:rPr>
              <a:t>HEAD http://dx.doi.org/10.1007/978-3-642-24469-8_16 HTTP/1.1</a:t>
            </a:r>
          </a:p>
          <a:p>
            <a:pPr>
              <a:defRPr/>
            </a:pPr>
            <a:r>
              <a:rPr lang="en-US" sz="1400">
                <a:latin typeface="Courier New" charset="0"/>
                <a:cs typeface="+mn-cs"/>
              </a:rPr>
              <a:t>Host: dx.doi.org</a:t>
            </a:r>
          </a:p>
          <a:p>
            <a:pPr>
              <a:defRPr/>
            </a:pPr>
            <a:r>
              <a:rPr lang="en-US" sz="1400">
                <a:latin typeface="Courier New" charset="0"/>
                <a:cs typeface="+mn-cs"/>
              </a:rPr>
              <a:t>Connection: close</a:t>
            </a:r>
          </a:p>
          <a:p>
            <a:pPr>
              <a:defRPr/>
            </a:pPr>
            <a:endParaRPr lang="en-US" sz="1400">
              <a:latin typeface="Courier New" charset="0"/>
              <a:cs typeface="+mn-cs"/>
            </a:endParaRPr>
          </a:p>
          <a:p>
            <a:pPr>
              <a:defRPr/>
            </a:pPr>
            <a:r>
              <a:rPr lang="en-US" sz="1400">
                <a:solidFill>
                  <a:srgbClr val="FF0E02"/>
                </a:solidFill>
                <a:latin typeface="Courier New" charset="0"/>
                <a:cs typeface="+mn-cs"/>
              </a:rPr>
              <a:t>HTTP/1.1 303 See Other</a:t>
            </a:r>
          </a:p>
          <a:p>
            <a:pPr>
              <a:defRPr/>
            </a:pPr>
            <a:r>
              <a:rPr lang="en-US" sz="1400">
                <a:latin typeface="Courier New" charset="0"/>
                <a:cs typeface="+mn-cs"/>
              </a:rPr>
              <a:t>Server: Apache-Coyote/1.1</a:t>
            </a:r>
          </a:p>
          <a:p>
            <a:pPr>
              <a:defRPr/>
            </a:pPr>
            <a:r>
              <a:rPr lang="en-US" sz="1400">
                <a:latin typeface="Courier New" charset="0"/>
                <a:cs typeface="+mn-cs"/>
              </a:rPr>
              <a:t>Location: http://www.springerlink.com/index/10.1007/978-3-642-24469-8_16</a:t>
            </a:r>
          </a:p>
          <a:p>
            <a:pPr>
              <a:defRPr/>
            </a:pPr>
            <a:r>
              <a:rPr lang="en-US" sz="1400">
                <a:latin typeface="Courier New" charset="0"/>
                <a:cs typeface="+mn-cs"/>
              </a:rPr>
              <a:t>Expires: Wed, 11 Jan 2012 12:04:29 GMT</a:t>
            </a:r>
          </a:p>
          <a:p>
            <a:pPr>
              <a:defRPr/>
            </a:pPr>
            <a:r>
              <a:rPr lang="en-US" sz="1400">
                <a:latin typeface="Courier New" charset="0"/>
                <a:cs typeface="+mn-cs"/>
              </a:rPr>
              <a:t>Content-Type: text/html;charset=utf-8</a:t>
            </a:r>
          </a:p>
          <a:p>
            <a:pPr>
              <a:defRPr/>
            </a:pPr>
            <a:r>
              <a:rPr lang="en-US" sz="1400">
                <a:latin typeface="Courier New" charset="0"/>
                <a:cs typeface="+mn-cs"/>
              </a:rPr>
              <a:t>Content-Length: 210</a:t>
            </a:r>
          </a:p>
          <a:p>
            <a:pPr>
              <a:defRPr/>
            </a:pPr>
            <a:r>
              <a:rPr lang="en-US" sz="1400">
                <a:latin typeface="Courier New" charset="0"/>
                <a:cs typeface="+mn-cs"/>
              </a:rPr>
              <a:t>Date: Tue, 10 Jan 2012 17:56:41 GMT</a:t>
            </a:r>
          </a:p>
          <a:p>
            <a:pPr>
              <a:defRPr/>
            </a:pPr>
            <a:r>
              <a:rPr lang="en-US" sz="1400">
                <a:latin typeface="Courier New" charset="0"/>
                <a:cs typeface="+mn-cs"/>
              </a:rPr>
              <a:t>Connection: close</a:t>
            </a:r>
          </a:p>
          <a:p>
            <a:pPr>
              <a:defRPr/>
            </a:pPr>
            <a:endParaRPr lang="en-US" sz="1400">
              <a:latin typeface="Courier New" charset="0"/>
              <a:cs typeface="+mn-cs"/>
            </a:endParaRPr>
          </a:p>
          <a:p>
            <a:pPr>
              <a:defRPr/>
            </a:pPr>
            <a:endParaRPr lang="en-US" sz="1400">
              <a:latin typeface="Courier New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053220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404 - Not Found</a:t>
            </a:r>
          </a:p>
        </p:txBody>
      </p:sp>
      <p:sp>
        <p:nvSpPr>
          <p:cNvPr id="89091" name="Rectangle 3"/>
          <p:cNvSpPr>
            <a:spLocks noChangeArrowheads="1"/>
          </p:cNvSpPr>
          <p:nvPr/>
        </p:nvSpPr>
        <p:spPr bwMode="auto">
          <a:xfrm>
            <a:off x="682625" y="2046288"/>
            <a:ext cx="7439025" cy="3495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>
                <a:latin typeface="Courier New" charset="0"/>
                <a:cs typeface="+mn-cs"/>
              </a:rPr>
              <a:t>% telnet www.cs.odu.edu 80</a:t>
            </a:r>
          </a:p>
          <a:p>
            <a:pPr>
              <a:defRPr/>
            </a:pPr>
            <a:r>
              <a:rPr lang="en-US" sz="1400">
                <a:latin typeface="Courier New" charset="0"/>
                <a:cs typeface="+mn-cs"/>
              </a:rPr>
              <a:t>Trying 128.82.4.2...</a:t>
            </a:r>
          </a:p>
          <a:p>
            <a:pPr>
              <a:defRPr/>
            </a:pPr>
            <a:r>
              <a:rPr lang="en-US" sz="1400">
                <a:latin typeface="Courier New" charset="0"/>
                <a:cs typeface="+mn-cs"/>
              </a:rPr>
              <a:t>Connected to xenon.cs.odu.edu.</a:t>
            </a:r>
          </a:p>
          <a:p>
            <a:pPr>
              <a:defRPr/>
            </a:pPr>
            <a:r>
              <a:rPr lang="en-US" sz="1400">
                <a:latin typeface="Courier New" charset="0"/>
                <a:cs typeface="+mn-cs"/>
              </a:rPr>
              <a:t>Escape character is '^]'.</a:t>
            </a:r>
          </a:p>
          <a:p>
            <a:pPr>
              <a:defRPr/>
            </a:pPr>
            <a:r>
              <a:rPr lang="en-US" sz="1400">
                <a:latin typeface="Courier New" charset="0"/>
                <a:cs typeface="+mn-cs"/>
              </a:rPr>
              <a:t>HEAD /lasdkfjalsdkfjldaskfj HTTP/1.1</a:t>
            </a:r>
          </a:p>
          <a:p>
            <a:pPr>
              <a:defRPr/>
            </a:pPr>
            <a:r>
              <a:rPr lang="en-US" sz="1400">
                <a:latin typeface="Courier New" charset="0"/>
                <a:cs typeface="+mn-cs"/>
              </a:rPr>
              <a:t>Host: www.cs.odu.edu</a:t>
            </a:r>
          </a:p>
          <a:p>
            <a:pPr>
              <a:defRPr/>
            </a:pPr>
            <a:r>
              <a:rPr lang="en-US" sz="1400">
                <a:latin typeface="Courier New" charset="0"/>
                <a:cs typeface="+mn-cs"/>
              </a:rPr>
              <a:t>Connection: close</a:t>
            </a:r>
          </a:p>
          <a:p>
            <a:pPr>
              <a:defRPr/>
            </a:pPr>
            <a:endParaRPr lang="en-US" sz="1400">
              <a:latin typeface="Courier New" charset="0"/>
              <a:cs typeface="+mn-cs"/>
            </a:endParaRPr>
          </a:p>
          <a:p>
            <a:pPr>
              <a:defRPr/>
            </a:pPr>
            <a:r>
              <a:rPr lang="en-US" sz="1400">
                <a:solidFill>
                  <a:srgbClr val="FF0E02"/>
                </a:solidFill>
                <a:latin typeface="Courier New" charset="0"/>
                <a:cs typeface="+mn-cs"/>
              </a:rPr>
              <a:t>HTTP/1.1 404 Not Found</a:t>
            </a:r>
          </a:p>
          <a:p>
            <a:pPr>
              <a:defRPr/>
            </a:pPr>
            <a:r>
              <a:rPr lang="en-US" sz="1400">
                <a:latin typeface="Courier New" charset="0"/>
                <a:cs typeface="+mn-cs"/>
              </a:rPr>
              <a:t>Date: Tue, 10 Jan 2012 17:39:15 GMT</a:t>
            </a:r>
          </a:p>
          <a:p>
            <a:pPr>
              <a:defRPr/>
            </a:pPr>
            <a:r>
              <a:rPr lang="en-US" sz="1400">
                <a:latin typeface="Courier New" charset="0"/>
                <a:cs typeface="+mn-cs"/>
              </a:rPr>
              <a:t>Server: Apache/2.2.17 (Unix) PHP/5.3.5 mod_ssl/2.2.17 OpenSSL/0.9.8q</a:t>
            </a:r>
          </a:p>
          <a:p>
            <a:pPr>
              <a:defRPr/>
            </a:pPr>
            <a:r>
              <a:rPr lang="en-US" sz="1400">
                <a:latin typeface="Courier New" charset="0"/>
                <a:cs typeface="+mn-cs"/>
              </a:rPr>
              <a:t>Connection: close</a:t>
            </a:r>
          </a:p>
          <a:p>
            <a:pPr>
              <a:defRPr/>
            </a:pPr>
            <a:r>
              <a:rPr lang="en-US" sz="1400">
                <a:latin typeface="Courier New" charset="0"/>
                <a:cs typeface="+mn-cs"/>
              </a:rPr>
              <a:t>Content-Type: text/html; charset=iso-8859-1</a:t>
            </a:r>
          </a:p>
          <a:p>
            <a:pPr>
              <a:defRPr/>
            </a:pPr>
            <a:endParaRPr lang="en-US" sz="1400">
              <a:latin typeface="Courier New" charset="0"/>
              <a:cs typeface="+mn-cs"/>
            </a:endParaRPr>
          </a:p>
          <a:p>
            <a:pPr>
              <a:defRPr/>
            </a:pPr>
            <a:r>
              <a:rPr lang="en-US" sz="1400">
                <a:latin typeface="Courier New" charset="0"/>
                <a:cs typeface="+mn-cs"/>
              </a:rPr>
              <a:t>Connection closed by foreign host.</a:t>
            </a:r>
          </a:p>
          <a:p>
            <a:pPr>
              <a:defRPr/>
            </a:pPr>
            <a:endParaRPr lang="en-US" sz="1400">
              <a:latin typeface="Courier New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10818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401 - Unauthorized</a:t>
            </a:r>
          </a:p>
        </p:txBody>
      </p:sp>
      <p:sp>
        <p:nvSpPr>
          <p:cNvPr id="93187" name="Rectangle 3"/>
          <p:cNvSpPr>
            <a:spLocks noChangeArrowheads="1"/>
          </p:cNvSpPr>
          <p:nvPr/>
        </p:nvSpPr>
        <p:spPr bwMode="auto">
          <a:xfrm>
            <a:off x="1524000" y="1981200"/>
            <a:ext cx="6372225" cy="4133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>
                <a:latin typeface="Courier New" charset="0"/>
                <a:cs typeface="+mn-cs"/>
              </a:rPr>
              <a:t>% telnet www4.cs.odu.edu 80</a:t>
            </a:r>
          </a:p>
          <a:p>
            <a:pPr>
              <a:defRPr/>
            </a:pPr>
            <a:r>
              <a:rPr lang="en-US" sz="1400">
                <a:latin typeface="Courier New" charset="0"/>
                <a:cs typeface="+mn-cs"/>
              </a:rPr>
              <a:t>Trying 128.82.5.93...</a:t>
            </a:r>
          </a:p>
          <a:p>
            <a:pPr>
              <a:defRPr/>
            </a:pPr>
            <a:r>
              <a:rPr lang="en-US" sz="1400">
                <a:latin typeface="Courier New" charset="0"/>
                <a:cs typeface="+mn-cs"/>
              </a:rPr>
              <a:t>Connected to www4.cs.odu.edu.</a:t>
            </a:r>
          </a:p>
          <a:p>
            <a:pPr>
              <a:defRPr/>
            </a:pPr>
            <a:r>
              <a:rPr lang="en-US" sz="1400">
                <a:latin typeface="Courier New" charset="0"/>
                <a:cs typeface="+mn-cs"/>
              </a:rPr>
              <a:t>Escape character is '^]'.</a:t>
            </a:r>
          </a:p>
          <a:p>
            <a:pPr>
              <a:defRPr/>
            </a:pPr>
            <a:r>
              <a:rPr lang="en-US" sz="1400">
                <a:solidFill>
                  <a:srgbClr val="FF0E02"/>
                </a:solidFill>
                <a:latin typeface="Courier New" charset="0"/>
                <a:cs typeface="+mn-cs"/>
              </a:rPr>
              <a:t>HEAD http://www4.cs.odu.edu/Conference/index.aspx HTTP/1.1</a:t>
            </a:r>
          </a:p>
          <a:p>
            <a:pPr>
              <a:defRPr/>
            </a:pPr>
            <a:r>
              <a:rPr lang="en-US" sz="1400">
                <a:latin typeface="Courier New" charset="0"/>
                <a:cs typeface="+mn-cs"/>
              </a:rPr>
              <a:t>Host: www4.cs.odu.edu</a:t>
            </a:r>
          </a:p>
          <a:p>
            <a:pPr>
              <a:defRPr/>
            </a:pPr>
            <a:r>
              <a:rPr lang="en-US" sz="1400">
                <a:latin typeface="Courier New" charset="0"/>
                <a:cs typeface="+mn-cs"/>
              </a:rPr>
              <a:t>Connection: close</a:t>
            </a:r>
          </a:p>
          <a:p>
            <a:pPr>
              <a:defRPr/>
            </a:pPr>
            <a:endParaRPr lang="en-US" sz="1400">
              <a:latin typeface="Courier New" charset="0"/>
              <a:cs typeface="+mn-cs"/>
            </a:endParaRPr>
          </a:p>
          <a:p>
            <a:pPr>
              <a:defRPr/>
            </a:pPr>
            <a:r>
              <a:rPr lang="en-US" sz="1400">
                <a:solidFill>
                  <a:srgbClr val="FF0E02"/>
                </a:solidFill>
                <a:latin typeface="Courier New" charset="0"/>
                <a:cs typeface="+mn-cs"/>
              </a:rPr>
              <a:t>HTTP/1.1 401 Unauthorized</a:t>
            </a:r>
          </a:p>
          <a:p>
            <a:pPr>
              <a:defRPr/>
            </a:pPr>
            <a:r>
              <a:rPr lang="en-US" sz="1400">
                <a:latin typeface="Courier New" charset="0"/>
                <a:cs typeface="+mn-cs"/>
              </a:rPr>
              <a:t>Content-Length: 1656</a:t>
            </a:r>
          </a:p>
          <a:p>
            <a:pPr>
              <a:defRPr/>
            </a:pPr>
            <a:r>
              <a:rPr lang="en-US" sz="1400">
                <a:latin typeface="Courier New" charset="0"/>
                <a:cs typeface="+mn-cs"/>
              </a:rPr>
              <a:t>Content-Type: text/html</a:t>
            </a:r>
          </a:p>
          <a:p>
            <a:pPr>
              <a:defRPr/>
            </a:pPr>
            <a:r>
              <a:rPr lang="en-US" sz="1400">
                <a:latin typeface="Courier New" charset="0"/>
                <a:cs typeface="+mn-cs"/>
              </a:rPr>
              <a:t>Server: Microsoft-IIS/6.0</a:t>
            </a:r>
          </a:p>
          <a:p>
            <a:pPr>
              <a:defRPr/>
            </a:pPr>
            <a:r>
              <a:rPr lang="en-US" sz="1400">
                <a:solidFill>
                  <a:srgbClr val="FF0E02"/>
                </a:solidFill>
                <a:latin typeface="Courier New" charset="0"/>
                <a:cs typeface="+mn-cs"/>
              </a:rPr>
              <a:t>WWW-Authenticate: Basic realm="www4.cs.odu.edu"</a:t>
            </a:r>
          </a:p>
          <a:p>
            <a:pPr>
              <a:defRPr/>
            </a:pPr>
            <a:r>
              <a:rPr lang="en-US" sz="1400">
                <a:latin typeface="Courier New" charset="0"/>
                <a:cs typeface="+mn-cs"/>
              </a:rPr>
              <a:t>MicrosoftOfficeWebServer: 5.0_Pub</a:t>
            </a:r>
          </a:p>
          <a:p>
            <a:pPr>
              <a:defRPr/>
            </a:pPr>
            <a:r>
              <a:rPr lang="en-US" sz="1400">
                <a:latin typeface="Courier New" charset="0"/>
                <a:cs typeface="+mn-cs"/>
              </a:rPr>
              <a:t>X-Powered-By: ASP.NET</a:t>
            </a:r>
          </a:p>
          <a:p>
            <a:pPr>
              <a:defRPr/>
            </a:pPr>
            <a:r>
              <a:rPr lang="en-US" sz="1400">
                <a:latin typeface="Courier New" charset="0"/>
                <a:cs typeface="+mn-cs"/>
              </a:rPr>
              <a:t>Date: Tue, 10 Jan 2012 17:43:57 GMT</a:t>
            </a:r>
          </a:p>
          <a:p>
            <a:pPr>
              <a:defRPr/>
            </a:pPr>
            <a:r>
              <a:rPr lang="en-US" sz="1400">
                <a:latin typeface="Courier New" charset="0"/>
                <a:cs typeface="+mn-cs"/>
              </a:rPr>
              <a:t>Connection: close</a:t>
            </a:r>
          </a:p>
          <a:p>
            <a:pPr>
              <a:defRPr/>
            </a:pPr>
            <a:endParaRPr lang="en-US" sz="1400">
              <a:latin typeface="Courier New" charset="0"/>
              <a:cs typeface="+mn-cs"/>
            </a:endParaRPr>
          </a:p>
          <a:p>
            <a:pPr>
              <a:defRPr/>
            </a:pPr>
            <a:endParaRPr lang="en-US" sz="1400">
              <a:latin typeface="Courier New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021795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400 - Bad Request</a:t>
            </a:r>
          </a:p>
        </p:txBody>
      </p:sp>
      <p:sp>
        <p:nvSpPr>
          <p:cNvPr id="101379" name="Rectangle 3"/>
          <p:cNvSpPr>
            <a:spLocks noChangeArrowheads="1"/>
          </p:cNvSpPr>
          <p:nvPr/>
        </p:nvSpPr>
        <p:spPr bwMode="auto">
          <a:xfrm>
            <a:off x="1000125" y="1970088"/>
            <a:ext cx="7439025" cy="307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>
                <a:latin typeface="Courier New" charset="0"/>
                <a:cs typeface="+mn-cs"/>
              </a:rPr>
              <a:t>% telnet www.cs.odu.edu 80</a:t>
            </a:r>
          </a:p>
          <a:p>
            <a:pPr>
              <a:defRPr/>
            </a:pPr>
            <a:r>
              <a:rPr lang="en-US" sz="1400">
                <a:latin typeface="Courier New" charset="0"/>
                <a:cs typeface="+mn-cs"/>
              </a:rPr>
              <a:t>Trying 128.82.4.2...</a:t>
            </a:r>
          </a:p>
          <a:p>
            <a:pPr>
              <a:defRPr/>
            </a:pPr>
            <a:r>
              <a:rPr lang="en-US" sz="1400">
                <a:latin typeface="Courier New" charset="0"/>
                <a:cs typeface="+mn-cs"/>
              </a:rPr>
              <a:t>Connected to xenon.cs.odu.edu.</a:t>
            </a:r>
          </a:p>
          <a:p>
            <a:pPr>
              <a:defRPr/>
            </a:pPr>
            <a:r>
              <a:rPr lang="en-US" sz="1400">
                <a:latin typeface="Courier New" charset="0"/>
                <a:cs typeface="+mn-cs"/>
              </a:rPr>
              <a:t>Escape character is '^]'.</a:t>
            </a:r>
          </a:p>
          <a:p>
            <a:pPr>
              <a:defRPr/>
            </a:pPr>
            <a:r>
              <a:rPr lang="en-US" sz="1400">
                <a:solidFill>
                  <a:srgbClr val="FF0E02"/>
                </a:solidFill>
                <a:latin typeface="Courier New" charset="0"/>
                <a:cs typeface="+mn-cs"/>
              </a:rPr>
              <a:t>HEAD http://www.cs.odu.edu/~mln/ HTTP/1.1</a:t>
            </a:r>
          </a:p>
          <a:p>
            <a:pPr>
              <a:defRPr/>
            </a:pPr>
            <a:r>
              <a:rPr lang="en-US" sz="1400">
                <a:latin typeface="Courier New" charset="0"/>
                <a:cs typeface="+mn-cs"/>
              </a:rPr>
              <a:t>Connection: close</a:t>
            </a:r>
          </a:p>
          <a:p>
            <a:pPr>
              <a:defRPr/>
            </a:pPr>
            <a:endParaRPr lang="en-US" sz="1400">
              <a:latin typeface="Courier New" charset="0"/>
              <a:cs typeface="+mn-cs"/>
            </a:endParaRPr>
          </a:p>
          <a:p>
            <a:pPr>
              <a:defRPr/>
            </a:pPr>
            <a:r>
              <a:rPr lang="en-US" sz="1400">
                <a:solidFill>
                  <a:srgbClr val="FF0E02"/>
                </a:solidFill>
                <a:latin typeface="Courier New" charset="0"/>
                <a:cs typeface="+mn-cs"/>
              </a:rPr>
              <a:t>HTTP/1.1 400 Bad Request</a:t>
            </a:r>
          </a:p>
          <a:p>
            <a:pPr>
              <a:defRPr/>
            </a:pPr>
            <a:r>
              <a:rPr lang="en-US" sz="1400">
                <a:latin typeface="Courier New" charset="0"/>
                <a:cs typeface="+mn-cs"/>
              </a:rPr>
              <a:t>Date: Tue, 10 Jan 2012 18:24:17 GMT</a:t>
            </a:r>
          </a:p>
          <a:p>
            <a:pPr>
              <a:defRPr/>
            </a:pPr>
            <a:r>
              <a:rPr lang="en-US" sz="1400">
                <a:latin typeface="Courier New" charset="0"/>
                <a:cs typeface="+mn-cs"/>
              </a:rPr>
              <a:t>Server: Apache/2.2.17 (Unix) PHP/5.3.5 mod_ssl/2.2.17 OpenSSL/0.9.8q</a:t>
            </a:r>
          </a:p>
          <a:p>
            <a:pPr>
              <a:defRPr/>
            </a:pPr>
            <a:r>
              <a:rPr lang="en-US" sz="1400">
                <a:latin typeface="Courier New" charset="0"/>
                <a:cs typeface="+mn-cs"/>
              </a:rPr>
              <a:t>Connection: close</a:t>
            </a:r>
          </a:p>
          <a:p>
            <a:pPr>
              <a:defRPr/>
            </a:pPr>
            <a:r>
              <a:rPr lang="en-US" sz="1400">
                <a:latin typeface="Courier New" charset="0"/>
                <a:cs typeface="+mn-cs"/>
              </a:rPr>
              <a:t>Content-Type: text/html; charset=iso-8859-1</a:t>
            </a:r>
          </a:p>
          <a:p>
            <a:pPr>
              <a:defRPr/>
            </a:pPr>
            <a:endParaRPr lang="en-US" sz="1400">
              <a:latin typeface="Courier New" charset="0"/>
              <a:cs typeface="+mn-cs"/>
            </a:endParaRPr>
          </a:p>
          <a:p>
            <a:pPr>
              <a:defRPr/>
            </a:pPr>
            <a:endParaRPr lang="en-US" sz="1400">
              <a:latin typeface="Courier New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407991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609600"/>
            <a:ext cx="8991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505 - HTTP Version Not Supported</a:t>
            </a:r>
          </a:p>
        </p:txBody>
      </p:sp>
      <p:sp>
        <p:nvSpPr>
          <p:cNvPr id="90115" name="Rectangle 3"/>
          <p:cNvSpPr>
            <a:spLocks noChangeArrowheads="1"/>
          </p:cNvSpPr>
          <p:nvPr/>
        </p:nvSpPr>
        <p:spPr bwMode="auto">
          <a:xfrm>
            <a:off x="555625" y="2147888"/>
            <a:ext cx="7439025" cy="3708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>
                <a:latin typeface="Courier New" charset="0"/>
                <a:cs typeface="+mn-cs"/>
              </a:rPr>
              <a:t>% telnet www.cs.odu.edu 80</a:t>
            </a:r>
          </a:p>
          <a:p>
            <a:pPr>
              <a:defRPr/>
            </a:pPr>
            <a:r>
              <a:rPr lang="en-US" sz="1400">
                <a:latin typeface="Courier New" charset="0"/>
                <a:cs typeface="+mn-cs"/>
              </a:rPr>
              <a:t>Trying 128.82.4.2...</a:t>
            </a:r>
          </a:p>
          <a:p>
            <a:pPr>
              <a:defRPr/>
            </a:pPr>
            <a:r>
              <a:rPr lang="en-US" sz="1400">
                <a:latin typeface="Courier New" charset="0"/>
                <a:cs typeface="+mn-cs"/>
              </a:rPr>
              <a:t>Connected to xenon.cs.odu.edu.</a:t>
            </a:r>
          </a:p>
          <a:p>
            <a:pPr>
              <a:defRPr/>
            </a:pPr>
            <a:r>
              <a:rPr lang="en-US" sz="1400">
                <a:latin typeface="Courier New" charset="0"/>
                <a:cs typeface="+mn-cs"/>
              </a:rPr>
              <a:t>Escape character is '^]'.</a:t>
            </a:r>
          </a:p>
          <a:p>
            <a:pPr>
              <a:defRPr/>
            </a:pPr>
            <a:r>
              <a:rPr lang="en-US" sz="1400">
                <a:solidFill>
                  <a:srgbClr val="FF0E02"/>
                </a:solidFill>
                <a:latin typeface="Courier New" charset="0"/>
                <a:cs typeface="+mn-cs"/>
              </a:rPr>
              <a:t>HEAD / HTTP/9.9</a:t>
            </a:r>
            <a:endParaRPr lang="en-US" sz="1400">
              <a:latin typeface="Courier New" charset="0"/>
              <a:cs typeface="+mn-cs"/>
            </a:endParaRPr>
          </a:p>
          <a:p>
            <a:pPr>
              <a:defRPr/>
            </a:pPr>
            <a:r>
              <a:rPr lang="en-US" sz="1400">
                <a:latin typeface="Courier New" charset="0"/>
                <a:cs typeface="+mn-cs"/>
              </a:rPr>
              <a:t>Host: www.cs.odu.edu</a:t>
            </a:r>
          </a:p>
          <a:p>
            <a:pPr>
              <a:defRPr/>
            </a:pPr>
            <a:r>
              <a:rPr lang="en-US" sz="1400">
                <a:latin typeface="Courier New" charset="0"/>
                <a:cs typeface="+mn-cs"/>
              </a:rPr>
              <a:t>Connection: close</a:t>
            </a:r>
          </a:p>
          <a:p>
            <a:pPr>
              <a:defRPr/>
            </a:pPr>
            <a:endParaRPr lang="en-US" sz="1400">
              <a:latin typeface="Courier New" charset="0"/>
              <a:cs typeface="+mn-cs"/>
            </a:endParaRPr>
          </a:p>
          <a:p>
            <a:pPr>
              <a:defRPr/>
            </a:pPr>
            <a:r>
              <a:rPr lang="en-US" sz="1400">
                <a:solidFill>
                  <a:srgbClr val="FF0E02"/>
                </a:solidFill>
                <a:latin typeface="Courier New" charset="0"/>
                <a:cs typeface="+mn-cs"/>
              </a:rPr>
              <a:t>HTTP/1.1 200 OK</a:t>
            </a:r>
            <a:endParaRPr lang="en-US" sz="1400">
              <a:latin typeface="Courier New" charset="0"/>
              <a:cs typeface="+mn-cs"/>
            </a:endParaRPr>
          </a:p>
          <a:p>
            <a:pPr>
              <a:defRPr/>
            </a:pPr>
            <a:r>
              <a:rPr lang="en-US" sz="1400">
                <a:latin typeface="Courier New" charset="0"/>
                <a:cs typeface="+mn-cs"/>
              </a:rPr>
              <a:t>Date: Tue, 10 Jan 2012 17:40:05 GMT</a:t>
            </a:r>
          </a:p>
          <a:p>
            <a:pPr>
              <a:defRPr/>
            </a:pPr>
            <a:r>
              <a:rPr lang="en-US" sz="1400">
                <a:latin typeface="Courier New" charset="0"/>
                <a:cs typeface="+mn-cs"/>
              </a:rPr>
              <a:t>Server: Apache/2.2.17 (Unix) PHP/5.3.5 mod_ssl/2.2.17 OpenSSL/0.9.8q</a:t>
            </a:r>
          </a:p>
          <a:p>
            <a:pPr>
              <a:defRPr/>
            </a:pPr>
            <a:r>
              <a:rPr lang="en-US" sz="1400">
                <a:latin typeface="Courier New" charset="0"/>
                <a:cs typeface="+mn-cs"/>
              </a:rPr>
              <a:t>Accept-Ranges: bytes</a:t>
            </a:r>
          </a:p>
          <a:p>
            <a:pPr>
              <a:defRPr/>
            </a:pPr>
            <a:r>
              <a:rPr lang="en-US" sz="1400">
                <a:latin typeface="Courier New" charset="0"/>
                <a:cs typeface="+mn-cs"/>
              </a:rPr>
              <a:t>Connection: close</a:t>
            </a:r>
          </a:p>
          <a:p>
            <a:pPr>
              <a:defRPr/>
            </a:pPr>
            <a:r>
              <a:rPr lang="en-US" sz="1400">
                <a:latin typeface="Courier New" charset="0"/>
                <a:cs typeface="+mn-cs"/>
              </a:rPr>
              <a:t>Content-Type: text/html</a:t>
            </a:r>
          </a:p>
          <a:p>
            <a:pPr>
              <a:defRPr/>
            </a:pPr>
            <a:endParaRPr lang="en-US" sz="1400">
              <a:latin typeface="Courier New" charset="0"/>
              <a:cs typeface="+mn-cs"/>
            </a:endParaRPr>
          </a:p>
          <a:p>
            <a:pPr>
              <a:defRPr/>
            </a:pPr>
            <a:r>
              <a:rPr lang="en-US" sz="1400">
                <a:latin typeface="Courier New" charset="0"/>
                <a:cs typeface="+mn-cs"/>
              </a:rPr>
              <a:t>Connection closed by foreign host.</a:t>
            </a:r>
          </a:p>
          <a:p>
            <a:pPr>
              <a:defRPr/>
            </a:pPr>
            <a:endParaRPr lang="en-US" sz="1400">
              <a:latin typeface="Courier New" charset="0"/>
              <a:cs typeface="+mn-cs"/>
            </a:endParaRPr>
          </a:p>
        </p:txBody>
      </p:sp>
      <p:sp>
        <p:nvSpPr>
          <p:cNvPr id="90116" name="Rectangle 4"/>
          <p:cNvSpPr>
            <a:spLocks noChangeArrowheads="1"/>
          </p:cNvSpPr>
          <p:nvPr/>
        </p:nvSpPr>
        <p:spPr bwMode="auto">
          <a:xfrm>
            <a:off x="2819400" y="3733800"/>
            <a:ext cx="3046413" cy="366713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800">
                <a:cs typeface="+mn-cs"/>
              </a:rPr>
              <a:t>our servers will be more picky!</a:t>
            </a:r>
          </a:p>
        </p:txBody>
      </p:sp>
    </p:spTree>
    <p:extLst>
      <p:ext uri="{BB962C8B-B14F-4D97-AF65-F5344CB8AC3E}">
        <p14:creationId xmlns:p14="http://schemas.microsoft.com/office/powerpoint/2010/main" val="10312785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116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609600"/>
            <a:ext cx="91440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505 - HTTP Version Not Supported</a:t>
            </a:r>
          </a:p>
        </p:txBody>
      </p:sp>
      <p:sp>
        <p:nvSpPr>
          <p:cNvPr id="99331" name="Rectangle 3"/>
          <p:cNvSpPr>
            <a:spLocks noChangeArrowheads="1"/>
          </p:cNvSpPr>
          <p:nvPr/>
        </p:nvSpPr>
        <p:spPr bwMode="auto">
          <a:xfrm>
            <a:off x="555625" y="2147888"/>
            <a:ext cx="4665663" cy="3495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>
                <a:latin typeface="Courier New" charset="0"/>
                <a:cs typeface="+mn-cs"/>
              </a:rPr>
              <a:t>% telnet www.w3c.org 80</a:t>
            </a:r>
          </a:p>
          <a:p>
            <a:pPr>
              <a:defRPr/>
            </a:pPr>
            <a:r>
              <a:rPr lang="en-US" sz="1400">
                <a:latin typeface="Courier New" charset="0"/>
                <a:cs typeface="+mn-cs"/>
              </a:rPr>
              <a:t>Trying 128.30.52.45...</a:t>
            </a:r>
          </a:p>
          <a:p>
            <a:pPr>
              <a:defRPr/>
            </a:pPr>
            <a:r>
              <a:rPr lang="en-US" sz="1400">
                <a:latin typeface="Courier New" charset="0"/>
                <a:cs typeface="+mn-cs"/>
              </a:rPr>
              <a:t>Connected to dolph.w3.org.</a:t>
            </a:r>
          </a:p>
          <a:p>
            <a:pPr>
              <a:defRPr/>
            </a:pPr>
            <a:r>
              <a:rPr lang="en-US" sz="1400">
                <a:latin typeface="Courier New" charset="0"/>
                <a:cs typeface="+mn-cs"/>
              </a:rPr>
              <a:t>Escape character is '^]'.</a:t>
            </a:r>
          </a:p>
          <a:p>
            <a:pPr>
              <a:defRPr/>
            </a:pPr>
            <a:r>
              <a:rPr lang="en-US" sz="1400">
                <a:solidFill>
                  <a:srgbClr val="FF0E02"/>
                </a:solidFill>
                <a:latin typeface="Courier New" charset="0"/>
                <a:cs typeface="+mn-cs"/>
              </a:rPr>
              <a:t>HEAD / HTTP/9.9</a:t>
            </a:r>
          </a:p>
          <a:p>
            <a:pPr>
              <a:defRPr/>
            </a:pPr>
            <a:r>
              <a:rPr lang="en-US" sz="1400">
                <a:latin typeface="Courier New" charset="0"/>
                <a:cs typeface="+mn-cs"/>
              </a:rPr>
              <a:t>Host: www.w3c.org</a:t>
            </a:r>
          </a:p>
          <a:p>
            <a:pPr>
              <a:defRPr/>
            </a:pPr>
            <a:r>
              <a:rPr lang="en-US" sz="1400">
                <a:latin typeface="Courier New" charset="0"/>
                <a:cs typeface="+mn-cs"/>
              </a:rPr>
              <a:t>Connection: close</a:t>
            </a:r>
          </a:p>
          <a:p>
            <a:pPr>
              <a:defRPr/>
            </a:pPr>
            <a:endParaRPr lang="en-US" sz="1400">
              <a:latin typeface="Courier New" charset="0"/>
              <a:cs typeface="+mn-cs"/>
            </a:endParaRPr>
          </a:p>
          <a:p>
            <a:pPr>
              <a:defRPr/>
            </a:pPr>
            <a:r>
              <a:rPr lang="en-US" sz="1400">
                <a:solidFill>
                  <a:srgbClr val="FF0E02"/>
                </a:solidFill>
                <a:latin typeface="Courier New" charset="0"/>
                <a:cs typeface="+mn-cs"/>
              </a:rPr>
              <a:t>HTTP/1.0 403 Forbidden</a:t>
            </a:r>
          </a:p>
          <a:p>
            <a:pPr>
              <a:defRPr/>
            </a:pPr>
            <a:r>
              <a:rPr lang="en-US" sz="1400">
                <a:latin typeface="Courier New" charset="0"/>
                <a:cs typeface="+mn-cs"/>
              </a:rPr>
              <a:t>Cache-Control: no-cache</a:t>
            </a:r>
          </a:p>
          <a:p>
            <a:pPr>
              <a:defRPr/>
            </a:pPr>
            <a:r>
              <a:rPr lang="en-US" sz="1400">
                <a:latin typeface="Courier New" charset="0"/>
                <a:cs typeface="+mn-cs"/>
              </a:rPr>
              <a:t>Connection: close</a:t>
            </a:r>
          </a:p>
          <a:p>
            <a:pPr>
              <a:defRPr/>
            </a:pPr>
            <a:r>
              <a:rPr lang="en-US" sz="1400">
                <a:latin typeface="Courier New" charset="0"/>
                <a:cs typeface="+mn-cs"/>
              </a:rPr>
              <a:t>Content-Type: text/html</a:t>
            </a:r>
          </a:p>
          <a:p>
            <a:pPr>
              <a:defRPr/>
            </a:pPr>
            <a:endParaRPr lang="en-US" sz="1400">
              <a:latin typeface="Courier New" charset="0"/>
              <a:cs typeface="+mn-cs"/>
            </a:endParaRPr>
          </a:p>
          <a:p>
            <a:pPr>
              <a:defRPr/>
            </a:pPr>
            <a:r>
              <a:rPr lang="en-US" sz="1400">
                <a:latin typeface="Courier New" charset="0"/>
                <a:cs typeface="+mn-cs"/>
              </a:rPr>
              <a:t>&lt;html&gt;&lt;body&gt;&lt;h1&gt;403 Forbidden&lt;/h1&gt;</a:t>
            </a:r>
          </a:p>
          <a:p>
            <a:pPr>
              <a:defRPr/>
            </a:pPr>
            <a:r>
              <a:rPr lang="en-US" sz="1400">
                <a:latin typeface="Courier New" charset="0"/>
                <a:cs typeface="+mn-cs"/>
              </a:rPr>
              <a:t>Request forbidden by administrative rules.</a:t>
            </a:r>
          </a:p>
          <a:p>
            <a:pPr>
              <a:defRPr/>
            </a:pPr>
            <a:r>
              <a:rPr lang="en-US" sz="1400">
                <a:latin typeface="Courier New" charset="0"/>
                <a:cs typeface="+mn-cs"/>
              </a:rPr>
              <a:t>&lt;/body&gt;&lt;/html&gt;</a:t>
            </a:r>
          </a:p>
        </p:txBody>
      </p:sp>
      <p:sp>
        <p:nvSpPr>
          <p:cNvPr id="99332" name="Rectangle 4"/>
          <p:cNvSpPr>
            <a:spLocks noChangeArrowheads="1"/>
          </p:cNvSpPr>
          <p:nvPr/>
        </p:nvSpPr>
        <p:spPr bwMode="auto">
          <a:xfrm>
            <a:off x="3733800" y="3733800"/>
            <a:ext cx="2889250" cy="641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800">
                <a:cs typeface="+mn-cs"/>
              </a:rPr>
              <a:t>a curious response…</a:t>
            </a:r>
          </a:p>
          <a:p>
            <a:pPr>
              <a:defRPr/>
            </a:pPr>
            <a:r>
              <a:rPr lang="en-US" sz="1800">
                <a:cs typeface="+mn-cs"/>
              </a:rPr>
              <a:t>505 not defined in HTTP 1.0!</a:t>
            </a:r>
          </a:p>
        </p:txBody>
      </p:sp>
    </p:spTree>
    <p:extLst>
      <p:ext uri="{BB962C8B-B14F-4D97-AF65-F5344CB8AC3E}">
        <p14:creationId xmlns:p14="http://schemas.microsoft.com/office/powerpoint/2010/main" val="6608232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9332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0" y="2667000"/>
            <a:ext cx="2743200" cy="114300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smtClean="0"/>
              <a:t>Many, Many Response Codes…</a:t>
            </a:r>
          </a:p>
        </p:txBody>
      </p:sp>
      <p:sp>
        <p:nvSpPr>
          <p:cNvPr id="96259" name="Rectangle 3"/>
          <p:cNvSpPr>
            <a:spLocks noChangeArrowheads="1"/>
          </p:cNvSpPr>
          <p:nvPr/>
        </p:nvSpPr>
        <p:spPr bwMode="auto">
          <a:xfrm>
            <a:off x="-76200" y="-76200"/>
            <a:ext cx="5572125" cy="7016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00" dirty="0">
                <a:latin typeface="Courier New" charset="0"/>
                <a:cs typeface="+mn-cs"/>
              </a:rPr>
              <a:t>   +------+-------------------------------+--------------------------+</a:t>
            </a:r>
          </a:p>
          <a:p>
            <a:pPr>
              <a:defRPr/>
            </a:pPr>
            <a:r>
              <a:rPr lang="en-US" sz="1000" dirty="0">
                <a:latin typeface="Courier New" charset="0"/>
                <a:cs typeface="+mn-cs"/>
              </a:rPr>
              <a:t>   | Code | Reason-Phrase                 | Defined in...            |</a:t>
            </a:r>
          </a:p>
          <a:p>
            <a:pPr>
              <a:defRPr/>
            </a:pPr>
            <a:r>
              <a:rPr lang="en-US" sz="1000" dirty="0">
                <a:latin typeface="Courier New" charset="0"/>
                <a:cs typeface="+mn-cs"/>
              </a:rPr>
              <a:t>   +------+-------------------------------+--------------------------+</a:t>
            </a:r>
          </a:p>
          <a:p>
            <a:pPr>
              <a:defRPr/>
            </a:pPr>
            <a:r>
              <a:rPr lang="en-US" sz="1000" dirty="0">
                <a:latin typeface="Courier New" charset="0"/>
                <a:cs typeface="+mn-cs"/>
              </a:rPr>
              <a:t>   | 100  | Continue                      | Section 6.2.1            |</a:t>
            </a:r>
          </a:p>
          <a:p>
            <a:pPr>
              <a:defRPr/>
            </a:pPr>
            <a:r>
              <a:rPr lang="en-US" sz="1000" dirty="0">
                <a:latin typeface="Courier New" charset="0"/>
                <a:cs typeface="+mn-cs"/>
              </a:rPr>
              <a:t>   | 101  | Switching Protocols           | Section 6.2.2            |</a:t>
            </a:r>
          </a:p>
          <a:p>
            <a:pPr>
              <a:defRPr/>
            </a:pPr>
            <a:r>
              <a:rPr lang="en-US" sz="1000" dirty="0">
                <a:latin typeface="Courier New" charset="0"/>
                <a:cs typeface="+mn-cs"/>
              </a:rPr>
              <a:t>   | 200  | OK                            | Section 6.3.1            |</a:t>
            </a:r>
          </a:p>
          <a:p>
            <a:pPr>
              <a:defRPr/>
            </a:pPr>
            <a:r>
              <a:rPr lang="en-US" sz="1000" dirty="0">
                <a:latin typeface="Courier New" charset="0"/>
                <a:cs typeface="+mn-cs"/>
              </a:rPr>
              <a:t>   | 201  | Created                       | Section 6.3.2            |</a:t>
            </a:r>
          </a:p>
          <a:p>
            <a:pPr>
              <a:defRPr/>
            </a:pPr>
            <a:r>
              <a:rPr lang="en-US" sz="1000" dirty="0">
                <a:latin typeface="Courier New" charset="0"/>
                <a:cs typeface="+mn-cs"/>
              </a:rPr>
              <a:t>   | 202  | Accepted                      | Section 6.3.3            |</a:t>
            </a:r>
          </a:p>
          <a:p>
            <a:pPr>
              <a:defRPr/>
            </a:pPr>
            <a:r>
              <a:rPr lang="en-US" sz="1000" dirty="0">
                <a:latin typeface="Courier New" charset="0"/>
                <a:cs typeface="+mn-cs"/>
              </a:rPr>
              <a:t>   | 203  | Non-Authoritative Information | Section 6.3.4            |</a:t>
            </a:r>
          </a:p>
          <a:p>
            <a:pPr>
              <a:defRPr/>
            </a:pPr>
            <a:r>
              <a:rPr lang="en-US" sz="1000" dirty="0">
                <a:latin typeface="Courier New" charset="0"/>
                <a:cs typeface="+mn-cs"/>
              </a:rPr>
              <a:t>   | 204  | No Content                    | Section 6.3.5            |</a:t>
            </a:r>
          </a:p>
          <a:p>
            <a:pPr>
              <a:defRPr/>
            </a:pPr>
            <a:r>
              <a:rPr lang="en-US" sz="1000" dirty="0">
                <a:latin typeface="Courier New" charset="0"/>
                <a:cs typeface="+mn-cs"/>
              </a:rPr>
              <a:t>   | 205  | Reset Content                 | Section 6.3.6            |</a:t>
            </a:r>
          </a:p>
          <a:p>
            <a:pPr>
              <a:defRPr/>
            </a:pPr>
            <a:r>
              <a:rPr lang="en-US" sz="1000" dirty="0">
                <a:latin typeface="Courier New" charset="0"/>
                <a:cs typeface="+mn-cs"/>
              </a:rPr>
              <a:t>   | 206  | Partial Content               | Section 4.1 of [RFC7233] |</a:t>
            </a:r>
          </a:p>
          <a:p>
            <a:pPr>
              <a:defRPr/>
            </a:pPr>
            <a:r>
              <a:rPr lang="en-US" sz="1000" dirty="0">
                <a:latin typeface="Courier New" charset="0"/>
                <a:cs typeface="+mn-cs"/>
              </a:rPr>
              <a:t>   | 300  | Multiple Choices              | Section 6.4.1            |</a:t>
            </a:r>
          </a:p>
          <a:p>
            <a:pPr>
              <a:defRPr/>
            </a:pPr>
            <a:r>
              <a:rPr lang="en-US" sz="1000" dirty="0">
                <a:latin typeface="Courier New" charset="0"/>
                <a:cs typeface="+mn-cs"/>
              </a:rPr>
              <a:t>   | 301  | Moved Permanently             | Section 6.4.2            |</a:t>
            </a:r>
          </a:p>
          <a:p>
            <a:pPr>
              <a:defRPr/>
            </a:pPr>
            <a:r>
              <a:rPr lang="en-US" sz="1000" dirty="0">
                <a:latin typeface="Courier New" charset="0"/>
                <a:cs typeface="+mn-cs"/>
              </a:rPr>
              <a:t>   | 302  | Found                         | Section 6.4.3            |</a:t>
            </a:r>
          </a:p>
          <a:p>
            <a:pPr>
              <a:defRPr/>
            </a:pPr>
            <a:r>
              <a:rPr lang="en-US" sz="1000" dirty="0">
                <a:latin typeface="Courier New" charset="0"/>
                <a:cs typeface="+mn-cs"/>
              </a:rPr>
              <a:t>   | 303  | See Other                     | Section 6.4.4            |</a:t>
            </a:r>
          </a:p>
          <a:p>
            <a:pPr>
              <a:defRPr/>
            </a:pPr>
            <a:r>
              <a:rPr lang="en-US" sz="1000" dirty="0">
                <a:latin typeface="Courier New" charset="0"/>
                <a:cs typeface="+mn-cs"/>
              </a:rPr>
              <a:t>   | 304  | Not Modified                  | Section 4.1 of [RFC7232] |</a:t>
            </a:r>
          </a:p>
          <a:p>
            <a:pPr>
              <a:defRPr/>
            </a:pPr>
            <a:r>
              <a:rPr lang="en-US" sz="1000" dirty="0">
                <a:latin typeface="Courier New" charset="0"/>
                <a:cs typeface="+mn-cs"/>
              </a:rPr>
              <a:t>   | 305  | Use Proxy                     | Section 6.4.5            |</a:t>
            </a:r>
          </a:p>
          <a:p>
            <a:pPr>
              <a:defRPr/>
            </a:pPr>
            <a:r>
              <a:rPr lang="en-US" sz="1000" dirty="0">
                <a:latin typeface="Courier New" charset="0"/>
                <a:cs typeface="+mn-cs"/>
              </a:rPr>
              <a:t>   | 307  | Temporary Redirect            | Section 6.4.7            |</a:t>
            </a:r>
          </a:p>
          <a:p>
            <a:pPr>
              <a:defRPr/>
            </a:pPr>
            <a:r>
              <a:rPr lang="en-US" sz="1000" dirty="0">
                <a:latin typeface="Courier New" charset="0"/>
                <a:cs typeface="+mn-cs"/>
              </a:rPr>
              <a:t>   | 400  | Bad Request                   | Section 6.5.1            |</a:t>
            </a:r>
          </a:p>
          <a:p>
            <a:pPr>
              <a:defRPr/>
            </a:pPr>
            <a:r>
              <a:rPr lang="en-US" sz="1000" dirty="0">
                <a:latin typeface="Courier New" charset="0"/>
                <a:cs typeface="+mn-cs"/>
              </a:rPr>
              <a:t>   | 401  | Unauthorized                  | Section 3.1 of [RFC7235] |</a:t>
            </a:r>
          </a:p>
          <a:p>
            <a:pPr>
              <a:defRPr/>
            </a:pPr>
            <a:r>
              <a:rPr lang="en-US" sz="1000" dirty="0">
                <a:latin typeface="Courier New" charset="0"/>
                <a:cs typeface="+mn-cs"/>
              </a:rPr>
              <a:t>   | 402  | Payment Required              | Section 6.5.2            |</a:t>
            </a:r>
          </a:p>
          <a:p>
            <a:pPr>
              <a:defRPr/>
            </a:pPr>
            <a:r>
              <a:rPr lang="en-US" sz="1000" dirty="0">
                <a:latin typeface="Courier New" charset="0"/>
                <a:cs typeface="+mn-cs"/>
              </a:rPr>
              <a:t>   | 403  | Forbidden                     | Section 6.5.3            |</a:t>
            </a:r>
          </a:p>
          <a:p>
            <a:pPr>
              <a:defRPr/>
            </a:pPr>
            <a:r>
              <a:rPr lang="en-US" sz="1000" dirty="0">
                <a:latin typeface="Courier New" charset="0"/>
                <a:cs typeface="+mn-cs"/>
              </a:rPr>
              <a:t>   | 404  | Not Found                     | Section 6.5.4            |</a:t>
            </a:r>
          </a:p>
          <a:p>
            <a:pPr>
              <a:defRPr/>
            </a:pPr>
            <a:r>
              <a:rPr lang="en-US" sz="1000" dirty="0">
                <a:latin typeface="Courier New" charset="0"/>
                <a:cs typeface="+mn-cs"/>
              </a:rPr>
              <a:t>   | 405  | Method Not Allowed            | Section 6.5.5            |</a:t>
            </a:r>
          </a:p>
          <a:p>
            <a:pPr>
              <a:defRPr/>
            </a:pPr>
            <a:r>
              <a:rPr lang="en-US" sz="1000" dirty="0">
                <a:latin typeface="Courier New" charset="0"/>
                <a:cs typeface="+mn-cs"/>
              </a:rPr>
              <a:t>   | 406  | Not Acceptable                | Section 6.5.6            |</a:t>
            </a:r>
          </a:p>
          <a:p>
            <a:pPr>
              <a:defRPr/>
            </a:pPr>
            <a:r>
              <a:rPr lang="en-US" sz="1000" dirty="0">
                <a:latin typeface="Courier New" charset="0"/>
                <a:cs typeface="+mn-cs"/>
              </a:rPr>
              <a:t>   | 407  | Proxy Authentication Required | Section 3.2 of [RFC7235] |</a:t>
            </a:r>
          </a:p>
          <a:p>
            <a:pPr>
              <a:defRPr/>
            </a:pPr>
            <a:r>
              <a:rPr lang="en-US" sz="1000" dirty="0">
                <a:latin typeface="Courier New" charset="0"/>
                <a:cs typeface="+mn-cs"/>
              </a:rPr>
              <a:t>   | 408  | Request Timeout               | Section 6.5.7            |</a:t>
            </a:r>
          </a:p>
          <a:p>
            <a:pPr>
              <a:defRPr/>
            </a:pPr>
            <a:r>
              <a:rPr lang="en-US" sz="1000" dirty="0">
                <a:latin typeface="Courier New" charset="0"/>
                <a:cs typeface="+mn-cs"/>
              </a:rPr>
              <a:t>   | 409  | Conflict                      | Section 6.5.8            |</a:t>
            </a:r>
          </a:p>
          <a:p>
            <a:pPr>
              <a:defRPr/>
            </a:pPr>
            <a:r>
              <a:rPr lang="en-US" sz="1000" dirty="0">
                <a:latin typeface="Courier New" charset="0"/>
                <a:cs typeface="+mn-cs"/>
              </a:rPr>
              <a:t>   | 410  | Gone                          | Section 6.5.9            |</a:t>
            </a:r>
          </a:p>
          <a:p>
            <a:pPr>
              <a:defRPr/>
            </a:pPr>
            <a:r>
              <a:rPr lang="en-US" sz="1000" dirty="0">
                <a:latin typeface="Courier New" charset="0"/>
                <a:cs typeface="+mn-cs"/>
              </a:rPr>
              <a:t>   | 411  | Length Required               | Section 6.5.10           |</a:t>
            </a:r>
          </a:p>
          <a:p>
            <a:pPr>
              <a:defRPr/>
            </a:pPr>
            <a:r>
              <a:rPr lang="en-US" sz="1000" dirty="0">
                <a:latin typeface="Courier New" charset="0"/>
                <a:cs typeface="+mn-cs"/>
              </a:rPr>
              <a:t>   | 412  | Precondition Failed           | Section 4.2 of [RFC7232] |</a:t>
            </a:r>
          </a:p>
          <a:p>
            <a:pPr>
              <a:defRPr/>
            </a:pPr>
            <a:r>
              <a:rPr lang="en-US" sz="1000" dirty="0">
                <a:latin typeface="Courier New" charset="0"/>
                <a:cs typeface="+mn-cs"/>
              </a:rPr>
              <a:t>   | 413  | Payload Too Large             | Section 6.5.11           |</a:t>
            </a:r>
          </a:p>
          <a:p>
            <a:pPr>
              <a:defRPr/>
            </a:pPr>
            <a:r>
              <a:rPr lang="en-US" sz="1000" dirty="0">
                <a:latin typeface="Courier New" charset="0"/>
                <a:cs typeface="+mn-cs"/>
              </a:rPr>
              <a:t>   | 414  | URI Too Long                  | Section 6.5.12           |</a:t>
            </a:r>
          </a:p>
          <a:p>
            <a:pPr>
              <a:defRPr/>
            </a:pPr>
            <a:r>
              <a:rPr lang="en-US" sz="1000" dirty="0">
                <a:latin typeface="Courier New" charset="0"/>
                <a:cs typeface="+mn-cs"/>
              </a:rPr>
              <a:t>   | 415  | Unsupported Media Type        | Section 6.5.13           |</a:t>
            </a:r>
          </a:p>
          <a:p>
            <a:pPr>
              <a:defRPr/>
            </a:pPr>
            <a:r>
              <a:rPr lang="en-US" sz="1000" dirty="0">
                <a:latin typeface="Courier New" charset="0"/>
                <a:cs typeface="+mn-cs"/>
              </a:rPr>
              <a:t>   | 416  | Range Not </a:t>
            </a:r>
            <a:r>
              <a:rPr lang="en-US" sz="1000" dirty="0" err="1">
                <a:latin typeface="Courier New" charset="0"/>
                <a:cs typeface="+mn-cs"/>
              </a:rPr>
              <a:t>Satisfiable</a:t>
            </a:r>
            <a:r>
              <a:rPr lang="en-US" sz="1000" dirty="0">
                <a:latin typeface="Courier New" charset="0"/>
                <a:cs typeface="+mn-cs"/>
              </a:rPr>
              <a:t>         | Section 4.4 of [RFC7233] |</a:t>
            </a:r>
          </a:p>
          <a:p>
            <a:pPr>
              <a:defRPr/>
            </a:pPr>
            <a:r>
              <a:rPr lang="en-US" sz="1000" dirty="0">
                <a:latin typeface="Courier New" charset="0"/>
                <a:cs typeface="+mn-cs"/>
              </a:rPr>
              <a:t>   | 417  | Expectation Failed            | Section 6.5.14           |</a:t>
            </a:r>
          </a:p>
          <a:p>
            <a:pPr>
              <a:defRPr/>
            </a:pPr>
            <a:r>
              <a:rPr lang="en-US" sz="1000" dirty="0">
                <a:latin typeface="Courier New" charset="0"/>
                <a:cs typeface="+mn-cs"/>
              </a:rPr>
              <a:t>   | 426  | Upgrade Required              | Section 6.5.15           |</a:t>
            </a:r>
          </a:p>
          <a:p>
            <a:pPr>
              <a:defRPr/>
            </a:pPr>
            <a:r>
              <a:rPr lang="en-US" sz="1000" dirty="0">
                <a:latin typeface="Courier New" charset="0"/>
                <a:cs typeface="+mn-cs"/>
              </a:rPr>
              <a:t>   | 500  | Internal Server Error         | Section 6.6.1            |</a:t>
            </a:r>
          </a:p>
          <a:p>
            <a:pPr>
              <a:defRPr/>
            </a:pPr>
            <a:r>
              <a:rPr lang="en-US" sz="1000" dirty="0">
                <a:latin typeface="Courier New" charset="0"/>
                <a:cs typeface="+mn-cs"/>
              </a:rPr>
              <a:t>   | 501  | Not Implemented               | Section 6.6.2            |</a:t>
            </a:r>
          </a:p>
          <a:p>
            <a:pPr>
              <a:defRPr/>
            </a:pPr>
            <a:r>
              <a:rPr lang="en-US" sz="1000" dirty="0">
                <a:latin typeface="Courier New" charset="0"/>
                <a:cs typeface="+mn-cs"/>
              </a:rPr>
              <a:t>   | 502  | Bad Gateway                   | Section 6.6.3            |</a:t>
            </a:r>
          </a:p>
          <a:p>
            <a:pPr>
              <a:defRPr/>
            </a:pPr>
            <a:r>
              <a:rPr lang="en-US" sz="1000" dirty="0">
                <a:latin typeface="Courier New" charset="0"/>
                <a:cs typeface="+mn-cs"/>
              </a:rPr>
              <a:t>   | 503  | Service Unavailable           | Section 6.6.4            |</a:t>
            </a:r>
          </a:p>
          <a:p>
            <a:pPr>
              <a:defRPr/>
            </a:pPr>
            <a:r>
              <a:rPr lang="en-US" sz="1000" dirty="0">
                <a:latin typeface="Courier New" charset="0"/>
                <a:cs typeface="+mn-cs"/>
              </a:rPr>
              <a:t>   | 504  | Gateway Timeout               | Section 6.6.5            |</a:t>
            </a:r>
          </a:p>
          <a:p>
            <a:pPr>
              <a:defRPr/>
            </a:pPr>
            <a:r>
              <a:rPr lang="en-US" sz="1000" dirty="0">
                <a:latin typeface="Courier New" charset="0"/>
                <a:cs typeface="+mn-cs"/>
              </a:rPr>
              <a:t>   | 505  | HTTP Version Not Supported    | Section 6.6.6            |</a:t>
            </a:r>
          </a:p>
          <a:p>
            <a:pPr>
              <a:defRPr/>
            </a:pPr>
            <a:r>
              <a:rPr lang="en-US" sz="1000" dirty="0">
                <a:latin typeface="Courier New" charset="0"/>
                <a:cs typeface="+mn-cs"/>
              </a:rPr>
              <a:t>   +------+-------------------------------+--------------------------+</a:t>
            </a:r>
          </a:p>
        </p:txBody>
      </p:sp>
    </p:spTree>
    <p:extLst>
      <p:ext uri="{BB962C8B-B14F-4D97-AF65-F5344CB8AC3E}">
        <p14:creationId xmlns:p14="http://schemas.microsoft.com/office/powerpoint/2010/main" val="13581173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Date/Time Format</a:t>
            </a:r>
          </a:p>
        </p:txBody>
      </p:sp>
      <p:sp>
        <p:nvSpPr>
          <p:cNvPr id="10244" name="Text Box 4"/>
          <p:cNvSpPr txBox="1">
            <a:spLocks noChangeArrowheads="1"/>
          </p:cNvSpPr>
          <p:nvPr/>
        </p:nvSpPr>
        <p:spPr bwMode="auto">
          <a:xfrm>
            <a:off x="0" y="2286000"/>
            <a:ext cx="8964613" cy="2536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600">
                <a:solidFill>
                  <a:srgbClr val="000000"/>
                </a:solidFill>
                <a:latin typeface="Courier New" charset="0"/>
              </a:rPr>
              <a:t>	from 3.3.1 RFC 2616</a:t>
            </a:r>
          </a:p>
          <a:p>
            <a:endParaRPr lang="en-US" sz="1600">
              <a:solidFill>
                <a:srgbClr val="000000"/>
              </a:solidFill>
              <a:latin typeface="Courier New" charset="0"/>
            </a:endParaRPr>
          </a:p>
          <a:p>
            <a:r>
              <a:rPr lang="en-US" sz="1600">
                <a:solidFill>
                  <a:srgbClr val="000000"/>
                </a:solidFill>
                <a:latin typeface="Courier New" charset="0"/>
              </a:rPr>
              <a:t>      Sun, 06 Nov 1994 08:49:37 GMT  ; RFC 822, updated by RFC 1123</a:t>
            </a:r>
          </a:p>
          <a:p>
            <a:r>
              <a:rPr lang="en-US" sz="1600">
                <a:solidFill>
                  <a:srgbClr val="000000"/>
                </a:solidFill>
                <a:latin typeface="Courier New" charset="0"/>
              </a:rPr>
              <a:t>      Sunday, 06-Nov-94 08:49:37 GMT ; RFC 850, obsoleted by RFC 1036</a:t>
            </a:r>
          </a:p>
          <a:p>
            <a:r>
              <a:rPr lang="en-US" sz="1600">
                <a:solidFill>
                  <a:srgbClr val="000000"/>
                </a:solidFill>
                <a:latin typeface="Courier New" charset="0"/>
              </a:rPr>
              <a:t>      Sun Nov  6 08:49:37 1994       ; ANSI C's asctime() format</a:t>
            </a:r>
          </a:p>
          <a:p>
            <a:r>
              <a:rPr lang="en-US" sz="1600">
                <a:solidFill>
                  <a:srgbClr val="000000"/>
                </a:solidFill>
                <a:latin typeface="Courier New" charset="0"/>
              </a:rPr>
              <a:t>…</a:t>
            </a:r>
          </a:p>
          <a:p>
            <a:r>
              <a:rPr lang="en-US" sz="1600">
                <a:solidFill>
                  <a:srgbClr val="000000"/>
                </a:solidFill>
                <a:latin typeface="Courier New" charset="0"/>
              </a:rPr>
              <a:t>   HTTP/1.1 clients and servers that parse the date value MUST accept</a:t>
            </a:r>
          </a:p>
          <a:p>
            <a:r>
              <a:rPr lang="en-US" sz="1600">
                <a:solidFill>
                  <a:srgbClr val="000000"/>
                </a:solidFill>
                <a:latin typeface="Courier New" charset="0"/>
              </a:rPr>
              <a:t>   all three formats (for compatibility with HTTP/1.0), though they MUST</a:t>
            </a:r>
          </a:p>
          <a:p>
            <a:r>
              <a:rPr lang="en-US" sz="1600">
                <a:solidFill>
                  <a:srgbClr val="000000"/>
                </a:solidFill>
                <a:latin typeface="Courier New" charset="0"/>
              </a:rPr>
              <a:t>   only generate the RFC 1123 format for representing HTTP-date values</a:t>
            </a:r>
          </a:p>
          <a:p>
            <a:r>
              <a:rPr lang="en-US" sz="1600">
                <a:solidFill>
                  <a:srgbClr val="000000"/>
                </a:solidFill>
                <a:latin typeface="Courier New" charset="0"/>
              </a:rPr>
              <a:t>   in header fields. See section 19.3 for further information</a:t>
            </a:r>
          </a:p>
        </p:txBody>
      </p:sp>
      <p:sp>
        <p:nvSpPr>
          <p:cNvPr id="10245" name="Text Box 5"/>
          <p:cNvSpPr txBox="1">
            <a:spLocks noChangeArrowheads="1"/>
          </p:cNvSpPr>
          <p:nvPr/>
        </p:nvSpPr>
        <p:spPr bwMode="auto">
          <a:xfrm>
            <a:off x="1995273" y="5257800"/>
            <a:ext cx="4728929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2000" dirty="0" smtClean="0">
                <a:latin typeface="Arial"/>
                <a:cs typeface="Arial"/>
              </a:rPr>
              <a:t>problem that won’t go away: </a:t>
            </a:r>
          </a:p>
          <a:p>
            <a:pPr algn="ctr"/>
            <a:r>
              <a:rPr lang="en-US" sz="2000" dirty="0" smtClean="0">
                <a:latin typeface="Arial"/>
                <a:cs typeface="Arial"/>
              </a:rPr>
              <a:t>RFC </a:t>
            </a:r>
            <a:r>
              <a:rPr lang="en-US" sz="2000" dirty="0">
                <a:latin typeface="Arial"/>
                <a:cs typeface="Arial"/>
              </a:rPr>
              <a:t>1123 date/</a:t>
            </a:r>
            <a:r>
              <a:rPr lang="en-US" sz="2000" dirty="0" smtClean="0">
                <a:latin typeface="Arial"/>
                <a:cs typeface="Arial"/>
              </a:rPr>
              <a:t>times</a:t>
            </a:r>
          </a:p>
          <a:p>
            <a:pPr algn="ctr"/>
            <a:r>
              <a:rPr lang="en-US" sz="2000" dirty="0" smtClean="0">
                <a:latin typeface="Arial"/>
                <a:cs typeface="Arial"/>
              </a:rPr>
              <a:t>vs.</a:t>
            </a:r>
          </a:p>
          <a:p>
            <a:pPr algn="ctr"/>
            <a:r>
              <a:rPr lang="en-US" sz="2000" dirty="0" smtClean="0">
                <a:latin typeface="Arial"/>
                <a:cs typeface="Arial"/>
              </a:rPr>
              <a:t>ISO 8601 variant, e.g. 20110809104522 </a:t>
            </a:r>
            <a:endParaRPr lang="en-US" sz="2000" dirty="0">
              <a:latin typeface="Arial"/>
              <a:cs typeface="Arial"/>
            </a:endParaRPr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5498412" y="1676400"/>
            <a:ext cx="3492362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2000" dirty="0" smtClean="0">
                <a:latin typeface="Arial"/>
                <a:cs typeface="Arial"/>
              </a:rPr>
              <a:t>note: HTTP doesn’t support </a:t>
            </a:r>
          </a:p>
          <a:p>
            <a:pPr algn="ctr"/>
            <a:r>
              <a:rPr lang="en-US" sz="2000" dirty="0" smtClean="0">
                <a:latin typeface="Arial"/>
                <a:cs typeface="Arial"/>
              </a:rPr>
              <a:t>finer than second granularity!</a:t>
            </a:r>
            <a:endParaRPr lang="en-US" sz="2000" dirty="0">
              <a:latin typeface="Arial"/>
              <a:cs typeface="Arial"/>
            </a:endParaRPr>
          </a:p>
        </p:txBody>
      </p:sp>
      <p:cxnSp>
        <p:nvCxnSpPr>
          <p:cNvPr id="3" name="Straight Arrow Connector 2"/>
          <p:cNvCxnSpPr/>
          <p:nvPr/>
        </p:nvCxnSpPr>
        <p:spPr bwMode="auto">
          <a:xfrm flipH="1">
            <a:off x="3886200" y="2362200"/>
            <a:ext cx="1752600" cy="4572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1642996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REST</a:t>
            </a:r>
            <a:endParaRPr lang="en-US" dirty="0"/>
          </a:p>
        </p:txBody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981200"/>
            <a:ext cx="8839200" cy="1981200"/>
          </a:xfrm>
        </p:spPr>
        <p:txBody>
          <a:bodyPr/>
          <a:lstStyle/>
          <a:p>
            <a:r>
              <a:rPr lang="en-US" sz="2000" dirty="0"/>
              <a:t>REST == Representational State Transfer</a:t>
            </a:r>
          </a:p>
          <a:p>
            <a:pPr lvl="1"/>
            <a:r>
              <a:rPr lang="en-US" sz="2000" dirty="0">
                <a:hlinkClick r:id="rId3"/>
              </a:rPr>
              <a:t>http://en.wikipedia.org/wiki/Representational_State_Transfer</a:t>
            </a:r>
            <a:endParaRPr lang="en-US" sz="2000" dirty="0"/>
          </a:p>
          <a:p>
            <a:pPr lvl="1"/>
            <a:r>
              <a:rPr lang="en-US" sz="2000" dirty="0" smtClean="0"/>
              <a:t>URIs are nouns, not verbs</a:t>
            </a:r>
          </a:p>
          <a:p>
            <a:pPr lvl="1"/>
            <a:r>
              <a:rPr lang="en-US" sz="2000" dirty="0" smtClean="0"/>
              <a:t>in </a:t>
            </a:r>
            <a:r>
              <a:rPr lang="en-US" sz="2000" dirty="0"/>
              <a:t>contrast with RPC-style web applications:</a:t>
            </a:r>
          </a:p>
        </p:txBody>
      </p:sp>
      <p:sp>
        <p:nvSpPr>
          <p:cNvPr id="61463" name="Text Box 23"/>
          <p:cNvSpPr txBox="1">
            <a:spLocks noChangeArrowheads="1"/>
          </p:cNvSpPr>
          <p:nvPr/>
        </p:nvSpPr>
        <p:spPr bwMode="auto">
          <a:xfrm>
            <a:off x="990600" y="3597275"/>
            <a:ext cx="6469439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dirty="0">
                <a:latin typeface="Arial"/>
                <a:cs typeface="Arial"/>
              </a:rPr>
              <a:t>RPC:   </a:t>
            </a:r>
            <a:r>
              <a:rPr lang="en-US" dirty="0" err="1">
                <a:latin typeface="Courier New"/>
                <a:cs typeface="Courier New"/>
              </a:rPr>
              <a:t>foo.com</a:t>
            </a:r>
            <a:r>
              <a:rPr lang="en-US" dirty="0">
                <a:latin typeface="Courier New"/>
                <a:cs typeface="Courier New"/>
              </a:rPr>
              <a:t>/</a:t>
            </a:r>
            <a:r>
              <a:rPr lang="en-US" dirty="0" err="1">
                <a:latin typeface="Courier New"/>
                <a:cs typeface="Courier New"/>
              </a:rPr>
              <a:t>bigApp.jsp?verb</a:t>
            </a:r>
            <a:r>
              <a:rPr lang="en-US" dirty="0">
                <a:latin typeface="Courier New"/>
                <a:cs typeface="Courier New"/>
              </a:rPr>
              <a:t>=</a:t>
            </a:r>
            <a:r>
              <a:rPr lang="en-US" dirty="0" err="1">
                <a:latin typeface="Courier New"/>
                <a:cs typeface="Courier New"/>
              </a:rPr>
              <a:t>showThing&amp;id</a:t>
            </a:r>
            <a:r>
              <a:rPr lang="en-US" dirty="0">
                <a:latin typeface="Courier New"/>
                <a:cs typeface="Courier New"/>
              </a:rPr>
              <a:t>=123</a:t>
            </a:r>
          </a:p>
          <a:p>
            <a:r>
              <a:rPr lang="en-US" dirty="0">
                <a:latin typeface="Arial"/>
                <a:cs typeface="Arial"/>
              </a:rPr>
              <a:t>REST: </a:t>
            </a:r>
            <a:r>
              <a:rPr lang="en-US" dirty="0" err="1">
                <a:latin typeface="Courier New"/>
                <a:cs typeface="Courier New"/>
              </a:rPr>
              <a:t>foo.com</a:t>
            </a:r>
            <a:r>
              <a:rPr lang="en-US" dirty="0">
                <a:latin typeface="Courier New"/>
                <a:cs typeface="Courier New"/>
              </a:rPr>
              <a:t>/thing/123   </a:t>
            </a:r>
            <a:r>
              <a:rPr lang="en-US" sz="1600" dirty="0">
                <a:latin typeface="Arial"/>
                <a:cs typeface="Arial"/>
              </a:rPr>
              <a:t>(w/ GET method)</a:t>
            </a:r>
            <a:endParaRPr lang="en-US" dirty="0">
              <a:latin typeface="Arial"/>
              <a:cs typeface="Arial"/>
            </a:endParaRPr>
          </a:p>
        </p:txBody>
      </p:sp>
      <p:sp>
        <p:nvSpPr>
          <p:cNvPr id="61464" name="Text Box 24"/>
          <p:cNvSpPr txBox="1">
            <a:spLocks noChangeArrowheads="1"/>
          </p:cNvSpPr>
          <p:nvPr/>
        </p:nvSpPr>
        <p:spPr bwMode="auto">
          <a:xfrm>
            <a:off x="990600" y="4587875"/>
            <a:ext cx="6469439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dirty="0">
                <a:latin typeface="Arial"/>
                <a:cs typeface="Arial"/>
              </a:rPr>
              <a:t>RPC:   </a:t>
            </a:r>
            <a:r>
              <a:rPr lang="en-US" dirty="0" err="1">
                <a:latin typeface="Courier New"/>
                <a:cs typeface="Courier New"/>
              </a:rPr>
              <a:t>foo.com</a:t>
            </a:r>
            <a:r>
              <a:rPr lang="en-US" dirty="0">
                <a:latin typeface="Courier New"/>
                <a:cs typeface="Courier New"/>
              </a:rPr>
              <a:t>/</a:t>
            </a:r>
            <a:r>
              <a:rPr lang="en-US" dirty="0" err="1">
                <a:latin typeface="Courier New"/>
                <a:cs typeface="Courier New"/>
              </a:rPr>
              <a:t>bigApp.jsp?verb</a:t>
            </a:r>
            <a:r>
              <a:rPr lang="en-US" dirty="0">
                <a:latin typeface="Courier New"/>
                <a:cs typeface="Courier New"/>
              </a:rPr>
              <a:t>=</a:t>
            </a:r>
            <a:r>
              <a:rPr lang="en-US" dirty="0" err="1">
                <a:latin typeface="Courier New"/>
                <a:cs typeface="Courier New"/>
              </a:rPr>
              <a:t>editThing&amp;id</a:t>
            </a:r>
            <a:r>
              <a:rPr lang="en-US" dirty="0">
                <a:latin typeface="Courier New"/>
                <a:cs typeface="Courier New"/>
              </a:rPr>
              <a:t>=123</a:t>
            </a:r>
          </a:p>
          <a:p>
            <a:r>
              <a:rPr lang="en-US" dirty="0">
                <a:latin typeface="Arial"/>
                <a:cs typeface="Arial"/>
              </a:rPr>
              <a:t>REST: </a:t>
            </a:r>
            <a:r>
              <a:rPr lang="en-US" dirty="0" err="1">
                <a:latin typeface="Courier New"/>
                <a:cs typeface="Courier New"/>
              </a:rPr>
              <a:t>foo.com</a:t>
            </a:r>
            <a:r>
              <a:rPr lang="en-US" dirty="0">
                <a:latin typeface="Courier New"/>
                <a:cs typeface="Courier New"/>
              </a:rPr>
              <a:t>/thing/123</a:t>
            </a:r>
            <a:r>
              <a:rPr lang="en-US" dirty="0">
                <a:latin typeface="Arial"/>
                <a:cs typeface="Arial"/>
              </a:rPr>
              <a:t> </a:t>
            </a:r>
            <a:r>
              <a:rPr lang="en-US" sz="1600" dirty="0">
                <a:latin typeface="Arial"/>
                <a:cs typeface="Arial"/>
              </a:rPr>
              <a:t>(w/ PUT method)</a:t>
            </a:r>
            <a:endParaRPr lang="en-US" dirty="0">
              <a:latin typeface="Arial"/>
              <a:cs typeface="Arial"/>
            </a:endParaRPr>
          </a:p>
        </p:txBody>
      </p:sp>
      <p:sp>
        <p:nvSpPr>
          <p:cNvPr id="61465" name="Text Box 25"/>
          <p:cNvSpPr txBox="1">
            <a:spLocks noChangeArrowheads="1"/>
          </p:cNvSpPr>
          <p:nvPr/>
        </p:nvSpPr>
        <p:spPr bwMode="auto">
          <a:xfrm>
            <a:off x="990600" y="5654675"/>
            <a:ext cx="5361263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dirty="0">
                <a:latin typeface="Arial"/>
                <a:cs typeface="Arial"/>
              </a:rPr>
              <a:t>RPC:   </a:t>
            </a:r>
            <a:r>
              <a:rPr lang="en-US" dirty="0" err="1">
                <a:latin typeface="Courier New"/>
                <a:cs typeface="Courier New"/>
              </a:rPr>
              <a:t>foo.com</a:t>
            </a:r>
            <a:r>
              <a:rPr lang="en-US" dirty="0">
                <a:latin typeface="Courier New"/>
                <a:cs typeface="Courier New"/>
              </a:rPr>
              <a:t>/</a:t>
            </a:r>
            <a:r>
              <a:rPr lang="en-US" dirty="0" err="1">
                <a:latin typeface="Courier New"/>
                <a:cs typeface="Courier New"/>
              </a:rPr>
              <a:t>bigApp.jsp?verb</a:t>
            </a:r>
            <a:r>
              <a:rPr lang="en-US" dirty="0">
                <a:latin typeface="Courier New"/>
                <a:cs typeface="Courier New"/>
              </a:rPr>
              <a:t>=</a:t>
            </a:r>
            <a:r>
              <a:rPr lang="en-US" dirty="0" err="1">
                <a:latin typeface="Courier New"/>
                <a:cs typeface="Courier New"/>
              </a:rPr>
              <a:t>newThing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Arial"/>
                <a:cs typeface="Arial"/>
              </a:rPr>
              <a:t>REST: </a:t>
            </a:r>
            <a:r>
              <a:rPr lang="en-US" dirty="0" err="1">
                <a:latin typeface="Courier New"/>
                <a:cs typeface="Courier New"/>
              </a:rPr>
              <a:t>foo.com</a:t>
            </a:r>
            <a:r>
              <a:rPr lang="en-US" dirty="0">
                <a:latin typeface="Courier New"/>
                <a:cs typeface="Courier New"/>
              </a:rPr>
              <a:t>/thing/ </a:t>
            </a:r>
            <a:r>
              <a:rPr lang="en-US" sz="1600" dirty="0">
                <a:latin typeface="Arial"/>
                <a:cs typeface="Arial"/>
              </a:rPr>
              <a:t>(w/ POST method)</a:t>
            </a:r>
            <a:endParaRPr lang="en-US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015252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HATEOAS</a:t>
            </a:r>
            <a:endParaRPr lang="en-US" dirty="0"/>
          </a:p>
        </p:txBody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600200"/>
            <a:ext cx="8839200" cy="1981200"/>
          </a:xfrm>
        </p:spPr>
        <p:txBody>
          <a:bodyPr/>
          <a:lstStyle/>
          <a:p>
            <a:r>
              <a:rPr lang="en-US" sz="2000" dirty="0" smtClean="0"/>
              <a:t>HATEOAS =</a:t>
            </a:r>
            <a:r>
              <a:rPr lang="en-US" sz="2000" dirty="0"/>
              <a:t>= Hypermedia as the Engine of Application State</a:t>
            </a:r>
            <a:endParaRPr lang="en-US" sz="2000" dirty="0" smtClean="0"/>
          </a:p>
          <a:p>
            <a:pPr lvl="1"/>
            <a:r>
              <a:rPr lang="en-US" sz="2000" dirty="0" smtClean="0">
                <a:hlinkClick r:id="rId3"/>
              </a:rPr>
              <a:t>https://en.wikipedia.org/wiki/HATEOAS</a:t>
            </a:r>
            <a:endParaRPr lang="en-US" sz="2000" dirty="0" smtClean="0"/>
          </a:p>
          <a:p>
            <a:pPr lvl="1"/>
            <a:r>
              <a:rPr lang="en-US" sz="2000" dirty="0" smtClean="0"/>
              <a:t>response provides transitions to other states:</a:t>
            </a:r>
            <a:endParaRPr lang="en-US" sz="2000" dirty="0"/>
          </a:p>
        </p:txBody>
      </p:sp>
      <p:sp>
        <p:nvSpPr>
          <p:cNvPr id="3" name="TextBox 2"/>
          <p:cNvSpPr txBox="1"/>
          <p:nvPr/>
        </p:nvSpPr>
        <p:spPr>
          <a:xfrm>
            <a:off x="685800" y="2895600"/>
            <a:ext cx="7849550" cy="34163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urier New"/>
                <a:cs typeface="Courier New"/>
              </a:rPr>
              <a:t>GET /accounts/12345 HTTP/1.1</a:t>
            </a:r>
          </a:p>
          <a:p>
            <a:r>
              <a:rPr lang="en-US" sz="1200" dirty="0">
                <a:latin typeface="Courier New"/>
                <a:cs typeface="Courier New"/>
              </a:rPr>
              <a:t>Host: </a:t>
            </a:r>
            <a:r>
              <a:rPr lang="en-US" sz="1200" dirty="0" err="1">
                <a:latin typeface="Courier New"/>
                <a:cs typeface="Courier New"/>
              </a:rPr>
              <a:t>bank.example.com</a:t>
            </a:r>
            <a:endParaRPr lang="en-US" sz="1200" dirty="0">
              <a:latin typeface="Courier New"/>
              <a:cs typeface="Courier New"/>
            </a:endParaRPr>
          </a:p>
          <a:p>
            <a:r>
              <a:rPr lang="en-US" sz="1200" dirty="0">
                <a:latin typeface="Courier New"/>
                <a:cs typeface="Courier New"/>
              </a:rPr>
              <a:t>Accept: application/xml</a:t>
            </a:r>
          </a:p>
          <a:p>
            <a:r>
              <a:rPr lang="en-US" sz="1200" dirty="0">
                <a:latin typeface="Courier New"/>
                <a:cs typeface="Courier New"/>
              </a:rPr>
              <a:t>...</a:t>
            </a:r>
          </a:p>
          <a:p>
            <a:r>
              <a:rPr lang="en-US" sz="1200" dirty="0">
                <a:latin typeface="Courier New"/>
                <a:cs typeface="Courier New"/>
              </a:rPr>
              <a:t>HTTP/1.1 200 OK</a:t>
            </a:r>
          </a:p>
          <a:p>
            <a:r>
              <a:rPr lang="en-US" sz="1200" dirty="0">
                <a:latin typeface="Courier New"/>
                <a:cs typeface="Courier New"/>
              </a:rPr>
              <a:t>Content-Type: application/xml</a:t>
            </a:r>
          </a:p>
          <a:p>
            <a:r>
              <a:rPr lang="en-US" sz="1200" dirty="0">
                <a:latin typeface="Courier New"/>
                <a:cs typeface="Courier New"/>
              </a:rPr>
              <a:t>Content-Length: ...</a:t>
            </a:r>
          </a:p>
          <a:p>
            <a:endParaRPr lang="en-US" sz="1200" dirty="0">
              <a:latin typeface="Courier New"/>
              <a:cs typeface="Courier New"/>
            </a:endParaRPr>
          </a:p>
          <a:p>
            <a:r>
              <a:rPr lang="en-US" sz="1200" dirty="0">
                <a:latin typeface="Courier New"/>
                <a:cs typeface="Courier New"/>
              </a:rPr>
              <a:t>&lt;?xml version="1.0"?&gt;</a:t>
            </a:r>
          </a:p>
          <a:p>
            <a:r>
              <a:rPr lang="en-US" sz="1200" dirty="0">
                <a:latin typeface="Courier New"/>
                <a:cs typeface="Courier New"/>
              </a:rPr>
              <a:t>&lt;account&gt;</a:t>
            </a:r>
          </a:p>
          <a:p>
            <a:r>
              <a:rPr lang="en-US" sz="1200" dirty="0">
                <a:latin typeface="Courier New"/>
                <a:cs typeface="Courier New"/>
              </a:rPr>
              <a:t>    &lt;</a:t>
            </a:r>
            <a:r>
              <a:rPr lang="en-US" sz="1200" dirty="0" err="1">
                <a:latin typeface="Courier New"/>
                <a:cs typeface="Courier New"/>
              </a:rPr>
              <a:t>account_number</a:t>
            </a:r>
            <a:r>
              <a:rPr lang="en-US" sz="1200" dirty="0">
                <a:latin typeface="Courier New"/>
                <a:cs typeface="Courier New"/>
              </a:rPr>
              <a:t>&gt;12345&lt;/</a:t>
            </a:r>
            <a:r>
              <a:rPr lang="en-US" sz="1200" dirty="0" err="1">
                <a:latin typeface="Courier New"/>
                <a:cs typeface="Courier New"/>
              </a:rPr>
              <a:t>account_number</a:t>
            </a:r>
            <a:r>
              <a:rPr lang="en-US" sz="1200" dirty="0">
                <a:latin typeface="Courier New"/>
                <a:cs typeface="Courier New"/>
              </a:rPr>
              <a:t>&gt;</a:t>
            </a:r>
          </a:p>
          <a:p>
            <a:r>
              <a:rPr lang="en-US" sz="1200" dirty="0">
                <a:latin typeface="Courier New"/>
                <a:cs typeface="Courier New"/>
              </a:rPr>
              <a:t>    &lt;balance currency="</a:t>
            </a:r>
            <a:r>
              <a:rPr lang="en-US" sz="1200" dirty="0" err="1">
                <a:latin typeface="Courier New"/>
                <a:cs typeface="Courier New"/>
              </a:rPr>
              <a:t>usd</a:t>
            </a:r>
            <a:r>
              <a:rPr lang="en-US" sz="1200" dirty="0">
                <a:latin typeface="Courier New"/>
                <a:cs typeface="Courier New"/>
              </a:rPr>
              <a:t>"&gt;100.00&lt;/balance&gt;</a:t>
            </a:r>
          </a:p>
          <a:p>
            <a:r>
              <a:rPr lang="en-US" sz="1200" dirty="0">
                <a:latin typeface="Courier New"/>
                <a:cs typeface="Courier New"/>
              </a:rPr>
              <a:t>    &lt;link </a:t>
            </a:r>
            <a:r>
              <a:rPr lang="en-US" sz="1200" dirty="0" err="1">
                <a:latin typeface="Courier New"/>
                <a:cs typeface="Courier New"/>
              </a:rPr>
              <a:t>rel</a:t>
            </a:r>
            <a:r>
              <a:rPr lang="en-US" sz="1200" dirty="0">
                <a:latin typeface="Courier New"/>
                <a:cs typeface="Courier New"/>
              </a:rPr>
              <a:t>="deposit" </a:t>
            </a:r>
            <a:r>
              <a:rPr lang="en-US" sz="1200" dirty="0" err="1">
                <a:latin typeface="Courier New"/>
                <a:cs typeface="Courier New"/>
              </a:rPr>
              <a:t>href</a:t>
            </a:r>
            <a:r>
              <a:rPr lang="en-US" sz="1200" dirty="0">
                <a:latin typeface="Courier New"/>
                <a:cs typeface="Courier New"/>
              </a:rPr>
              <a:t>="https://</a:t>
            </a:r>
            <a:r>
              <a:rPr lang="en-US" sz="1200" dirty="0" err="1">
                <a:latin typeface="Courier New"/>
                <a:cs typeface="Courier New"/>
              </a:rPr>
              <a:t>bank.example.com</a:t>
            </a:r>
            <a:r>
              <a:rPr lang="en-US" sz="1200" dirty="0">
                <a:latin typeface="Courier New"/>
                <a:cs typeface="Courier New"/>
              </a:rPr>
              <a:t>/accounts/12345/deposit" /&gt;</a:t>
            </a:r>
          </a:p>
          <a:p>
            <a:r>
              <a:rPr lang="en-US" sz="1200" dirty="0">
                <a:latin typeface="Courier New"/>
                <a:cs typeface="Courier New"/>
              </a:rPr>
              <a:t>    &lt;link </a:t>
            </a:r>
            <a:r>
              <a:rPr lang="en-US" sz="1200" dirty="0" err="1">
                <a:latin typeface="Courier New"/>
                <a:cs typeface="Courier New"/>
              </a:rPr>
              <a:t>rel</a:t>
            </a:r>
            <a:r>
              <a:rPr lang="en-US" sz="1200" dirty="0">
                <a:latin typeface="Courier New"/>
                <a:cs typeface="Courier New"/>
              </a:rPr>
              <a:t>="withdraw" </a:t>
            </a:r>
            <a:r>
              <a:rPr lang="en-US" sz="1200" dirty="0" err="1">
                <a:latin typeface="Courier New"/>
                <a:cs typeface="Courier New"/>
              </a:rPr>
              <a:t>href</a:t>
            </a:r>
            <a:r>
              <a:rPr lang="en-US" sz="1200" dirty="0">
                <a:latin typeface="Courier New"/>
                <a:cs typeface="Courier New"/>
              </a:rPr>
              <a:t>="https://</a:t>
            </a:r>
            <a:r>
              <a:rPr lang="en-US" sz="1200" dirty="0" err="1">
                <a:latin typeface="Courier New"/>
                <a:cs typeface="Courier New"/>
              </a:rPr>
              <a:t>bank.example.com</a:t>
            </a:r>
            <a:r>
              <a:rPr lang="en-US" sz="1200" dirty="0">
                <a:latin typeface="Courier New"/>
                <a:cs typeface="Courier New"/>
              </a:rPr>
              <a:t>/accounts/12345/withdraw" /&gt; </a:t>
            </a:r>
          </a:p>
          <a:p>
            <a:r>
              <a:rPr lang="en-US" sz="1200" dirty="0">
                <a:latin typeface="Courier New"/>
                <a:cs typeface="Courier New"/>
              </a:rPr>
              <a:t>    &lt;link </a:t>
            </a:r>
            <a:r>
              <a:rPr lang="en-US" sz="1200" dirty="0" err="1">
                <a:latin typeface="Courier New"/>
                <a:cs typeface="Courier New"/>
              </a:rPr>
              <a:t>rel</a:t>
            </a:r>
            <a:r>
              <a:rPr lang="en-US" sz="1200" dirty="0">
                <a:latin typeface="Courier New"/>
                <a:cs typeface="Courier New"/>
              </a:rPr>
              <a:t>="transfer" </a:t>
            </a:r>
            <a:r>
              <a:rPr lang="en-US" sz="1200" dirty="0" err="1">
                <a:latin typeface="Courier New"/>
                <a:cs typeface="Courier New"/>
              </a:rPr>
              <a:t>href</a:t>
            </a:r>
            <a:r>
              <a:rPr lang="en-US" sz="1200" dirty="0">
                <a:latin typeface="Courier New"/>
                <a:cs typeface="Courier New"/>
              </a:rPr>
              <a:t>="https://</a:t>
            </a:r>
            <a:r>
              <a:rPr lang="en-US" sz="1200" dirty="0" err="1">
                <a:latin typeface="Courier New"/>
                <a:cs typeface="Courier New"/>
              </a:rPr>
              <a:t>bank.example.com</a:t>
            </a:r>
            <a:r>
              <a:rPr lang="en-US" sz="1200" dirty="0">
                <a:latin typeface="Courier New"/>
                <a:cs typeface="Courier New"/>
              </a:rPr>
              <a:t>/accounts/12345/transfer" /&gt;</a:t>
            </a:r>
          </a:p>
          <a:p>
            <a:r>
              <a:rPr lang="en-US" sz="1200" dirty="0">
                <a:latin typeface="Courier New"/>
                <a:cs typeface="Courier New"/>
              </a:rPr>
              <a:t>    &lt;link </a:t>
            </a:r>
            <a:r>
              <a:rPr lang="en-US" sz="1200" dirty="0" err="1">
                <a:latin typeface="Courier New"/>
                <a:cs typeface="Courier New"/>
              </a:rPr>
              <a:t>rel</a:t>
            </a:r>
            <a:r>
              <a:rPr lang="en-US" sz="1200" dirty="0">
                <a:latin typeface="Courier New"/>
                <a:cs typeface="Courier New"/>
              </a:rPr>
              <a:t>="close" </a:t>
            </a:r>
            <a:r>
              <a:rPr lang="en-US" sz="1200" dirty="0" err="1">
                <a:latin typeface="Courier New"/>
                <a:cs typeface="Courier New"/>
              </a:rPr>
              <a:t>href</a:t>
            </a:r>
            <a:r>
              <a:rPr lang="en-US" sz="1200" dirty="0">
                <a:latin typeface="Courier New"/>
                <a:cs typeface="Courier New"/>
              </a:rPr>
              <a:t>="https://</a:t>
            </a:r>
            <a:r>
              <a:rPr lang="en-US" sz="1200" dirty="0" err="1">
                <a:latin typeface="Courier New"/>
                <a:cs typeface="Courier New"/>
              </a:rPr>
              <a:t>bank.example.com</a:t>
            </a:r>
            <a:r>
              <a:rPr lang="en-US" sz="1200" dirty="0">
                <a:latin typeface="Courier New"/>
                <a:cs typeface="Courier New"/>
              </a:rPr>
              <a:t>/accounts/12345/close" /&gt;</a:t>
            </a:r>
          </a:p>
          <a:p>
            <a:r>
              <a:rPr lang="en-US" sz="1200" dirty="0">
                <a:latin typeface="Courier New"/>
                <a:cs typeface="Courier New"/>
              </a:rPr>
              <a:t>&lt;/account&gt;</a:t>
            </a:r>
          </a:p>
          <a:p>
            <a:endParaRPr lang="en-US" sz="1200" dirty="0">
              <a:latin typeface="Courier New"/>
              <a:cs typeface="Courier New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85800" y="6324600"/>
            <a:ext cx="788699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Arial"/>
                <a:cs typeface="Arial"/>
              </a:rPr>
              <a:t>see: </a:t>
            </a:r>
            <a:r>
              <a:rPr lang="en-US" sz="1600" dirty="0" smtClean="0">
                <a:latin typeface="Arial"/>
                <a:cs typeface="Arial"/>
                <a:hlinkClick r:id="rId4"/>
              </a:rPr>
              <a:t>http://ws-dl.blogspot.com/2013/11/2013-11-19-rest-hateoas-and-follow-your.html</a:t>
            </a:r>
            <a:r>
              <a:rPr lang="en-US" sz="1600" dirty="0" smtClean="0">
                <a:latin typeface="Arial"/>
                <a:cs typeface="Arial"/>
              </a:rPr>
              <a:t> </a:t>
            </a:r>
            <a:endParaRPr lang="en-US" sz="16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66054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1" name="Rectangle 7"/>
          <p:cNvSpPr>
            <a:spLocks noChangeArrowheads="1"/>
          </p:cNvSpPr>
          <p:nvPr/>
        </p:nvSpPr>
        <p:spPr bwMode="auto">
          <a:xfrm>
            <a:off x="3810000" y="1905000"/>
            <a:ext cx="5334000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>
              <a:spcBef>
                <a:spcPct val="20000"/>
              </a:spcBef>
            </a:pPr>
            <a:endParaRPr lang="en-US" sz="1800"/>
          </a:p>
        </p:txBody>
      </p:sp>
      <p:sp>
        <p:nvSpPr>
          <p:cNvPr id="112643" name="Rectangle 7"/>
          <p:cNvSpPr>
            <a:spLocks noChangeArrowheads="1"/>
          </p:cNvSpPr>
          <p:nvPr/>
        </p:nvSpPr>
        <p:spPr bwMode="auto">
          <a:xfrm>
            <a:off x="3810000" y="1905000"/>
            <a:ext cx="5334000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>
              <a:spcBef>
                <a:spcPct val="20000"/>
              </a:spcBef>
            </a:pPr>
            <a:endParaRPr lang="en-US" sz="7200" b="1">
              <a:solidFill>
                <a:schemeClr val="bg1"/>
              </a:solidFill>
            </a:endParaRPr>
          </a:p>
        </p:txBody>
      </p:sp>
      <p:sp>
        <p:nvSpPr>
          <p:cNvPr id="112644" name="Rectangle 16"/>
          <p:cNvSpPr>
            <a:spLocks noChangeArrowheads="1"/>
          </p:cNvSpPr>
          <p:nvPr/>
        </p:nvSpPr>
        <p:spPr bwMode="auto">
          <a:xfrm>
            <a:off x="0" y="554355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0" hangingPunct="0"/>
            <a:r>
              <a:rPr lang="en-US" sz="2400">
                <a:solidFill>
                  <a:srgbClr val="000000"/>
                </a:solidFill>
                <a:latin typeface="Calibri" charset="0"/>
              </a:rPr>
              <a:t> </a:t>
            </a:r>
          </a:p>
        </p:txBody>
      </p:sp>
      <p:pic>
        <p:nvPicPr>
          <p:cNvPr id="112645" name="Picture 15" descr="logo_bw_withline_withscratch_tris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6108" y="1905000"/>
            <a:ext cx="3655849" cy="36558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46" name="Title 1"/>
          <p:cNvSpPr txBox="1">
            <a:spLocks/>
          </p:cNvSpPr>
          <p:nvPr/>
        </p:nvSpPr>
        <p:spPr bwMode="auto">
          <a:xfrm>
            <a:off x="0" y="188913"/>
            <a:ext cx="9144000" cy="935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27432" bIns="27432" anchor="ctr"/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3600" dirty="0">
                <a:solidFill>
                  <a:srgbClr val="000000"/>
                </a:solidFill>
              </a:rPr>
              <a:t>Memento: Time Travel for the Web</a:t>
            </a:r>
            <a:endParaRPr lang="en-US" sz="3600" dirty="0">
              <a:solidFill>
                <a:srgbClr val="000000"/>
              </a:solidFill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27091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 descr="odu-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400" y="0"/>
            <a:ext cx="8572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66321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 descr="odu-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400" y="0"/>
            <a:ext cx="85725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842791" y="6267804"/>
            <a:ext cx="5291270" cy="584776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Arial"/>
                <a:cs typeface="Arial"/>
                <a:hlinkClick r:id="rId3"/>
              </a:rPr>
              <a:t>http://web.archive.org/web/*/http://</a:t>
            </a:r>
            <a:r>
              <a:rPr lang="en-US" dirty="0" smtClean="0">
                <a:latin typeface="Arial"/>
                <a:cs typeface="Arial"/>
                <a:hlinkClick r:id="rId3"/>
              </a:rPr>
              <a:t>www.odu.edu/</a:t>
            </a:r>
            <a:r>
              <a:rPr lang="en-US" dirty="0" smtClean="0">
                <a:latin typeface="Arial"/>
                <a:cs typeface="Arial"/>
              </a:rPr>
              <a:t> </a:t>
            </a:r>
          </a:p>
          <a:p>
            <a:pPr algn="ctr"/>
            <a:r>
              <a:rPr lang="en-US" sz="1400" dirty="0" smtClean="0">
                <a:latin typeface="Arial"/>
                <a:cs typeface="Arial"/>
              </a:rPr>
              <a:t>also: </a:t>
            </a:r>
            <a:r>
              <a:rPr lang="en-US" sz="1400" dirty="0" smtClean="0">
                <a:latin typeface="Arial"/>
                <a:cs typeface="Arial"/>
                <a:hlinkClick r:id="rId4"/>
              </a:rPr>
              <a:t>http://whatdiditlooklike.mementoweb.org/tagged/odu.edu</a:t>
            </a:r>
            <a:r>
              <a:rPr lang="en-US" sz="1400" dirty="0" smtClean="0">
                <a:latin typeface="Arial"/>
                <a:cs typeface="Arial"/>
              </a:rPr>
              <a:t>   </a:t>
            </a:r>
            <a:endParaRPr lang="en-US" sz="14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309595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odu-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400" y="0"/>
            <a:ext cx="8572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63476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odu-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400" y="0"/>
            <a:ext cx="85725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3848658" y="2670865"/>
            <a:ext cx="2699001" cy="64633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solidFill>
                  <a:srgbClr val="FF0000"/>
                </a:solidFill>
                <a:latin typeface="Arial"/>
                <a:cs typeface="Arial"/>
              </a:rPr>
              <a:t>what was here?</a:t>
            </a:r>
          </a:p>
          <a:p>
            <a:pPr algn="ctr"/>
            <a:r>
              <a:rPr lang="en-US" dirty="0" smtClean="0">
                <a:solidFill>
                  <a:srgbClr val="FF0000"/>
                </a:solidFill>
                <a:latin typeface="Arial"/>
                <a:cs typeface="Arial"/>
              </a:rPr>
              <a:t>we’ll likely never know…</a:t>
            </a:r>
            <a:endParaRPr lang="en-US" dirty="0">
              <a:solidFill>
                <a:srgbClr val="FF0000"/>
              </a:solidFill>
              <a:latin typeface="Arial"/>
              <a:cs typeface="Arial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4492999" y="3374546"/>
            <a:ext cx="4382861" cy="3483454"/>
            <a:chOff x="636904" y="3317196"/>
            <a:chExt cx="4382861" cy="3483454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36904" y="3317196"/>
              <a:ext cx="4382861" cy="3062331"/>
            </a:xfrm>
            <a:prstGeom prst="rect">
              <a:avLst/>
            </a:prstGeom>
          </p:spPr>
        </p:pic>
        <p:sp>
          <p:nvSpPr>
            <p:cNvPr id="9" name="TextBox 8"/>
            <p:cNvSpPr txBox="1"/>
            <p:nvPr/>
          </p:nvSpPr>
          <p:spPr>
            <a:xfrm>
              <a:off x="1272525" y="6431318"/>
              <a:ext cx="3148293" cy="3693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 smtClean="0">
                  <a:latin typeface="Arial"/>
                  <a:cs typeface="Arial"/>
                </a:rPr>
                <a:t>(ok, </a:t>
              </a:r>
              <a:r>
                <a:rPr lang="en-US" dirty="0" err="1" smtClean="0">
                  <a:latin typeface="Arial"/>
                  <a:cs typeface="Arial"/>
                </a:rPr>
                <a:t>xkcd</a:t>
              </a:r>
              <a:r>
                <a:rPr lang="en-US" dirty="0" smtClean="0">
                  <a:latin typeface="Arial"/>
                  <a:cs typeface="Arial"/>
                </a:rPr>
                <a:t> gives us an idea…)</a:t>
              </a:r>
              <a:endParaRPr lang="en-US" dirty="0">
                <a:latin typeface="Arial"/>
                <a:cs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66094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ChangeArrowheads="1"/>
          </p:cNvSpPr>
          <p:nvPr/>
        </p:nvSpPr>
        <p:spPr bwMode="auto">
          <a:xfrm>
            <a:off x="3810000" y="1905000"/>
            <a:ext cx="5334000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>
              <a:spcBef>
                <a:spcPct val="20000"/>
              </a:spcBef>
            </a:pPr>
            <a:endParaRPr lang="en-US" sz="1800" b="0">
              <a:solidFill>
                <a:schemeClr val="tx1"/>
              </a:solidFill>
            </a:endParaRPr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609600" y="2057400"/>
            <a:ext cx="7924800" cy="2743200"/>
          </a:xfrm>
          <a:prstGeom prst="rect">
            <a:avLst/>
          </a:prstGeom>
          <a:noFill/>
          <a:ln w="9525">
            <a:solidFill>
              <a:srgbClr val="BBE0E3"/>
            </a:solidFill>
            <a:miter lim="800000"/>
            <a:headEnd/>
            <a:tailEnd/>
          </a:ln>
        </p:spPr>
        <p:txBody>
          <a:bodyPr tIns="27432" bIns="27432" anchor="ctr"/>
          <a:lstStyle/>
          <a:p>
            <a:pPr marL="342900" indent="-342900" algn="r" eaLnBrk="0" hangingPunct="0"/>
            <a:endParaRPr lang="en-US" sz="2400" b="0" dirty="0">
              <a:solidFill>
                <a:schemeClr val="tx1"/>
              </a:solidFill>
              <a:latin typeface="Arial"/>
              <a:cs typeface="Arial"/>
            </a:endParaRPr>
          </a:p>
          <a:p>
            <a:pPr marL="342900" indent="-342900" algn="ctr" eaLnBrk="0" hangingPunct="0"/>
            <a:r>
              <a:rPr lang="en-US" sz="2400" b="0" dirty="0">
                <a:solidFill>
                  <a:schemeClr val="tx1"/>
                </a:solidFill>
                <a:latin typeface="Arial"/>
                <a:cs typeface="Arial"/>
              </a:rPr>
              <a:t>Memento wants to make it easy</a:t>
            </a:r>
          </a:p>
          <a:p>
            <a:pPr marL="342900" indent="-342900" algn="ctr" eaLnBrk="0" hangingPunct="0"/>
            <a:r>
              <a:rPr lang="en-US" sz="2400" b="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</a:p>
          <a:p>
            <a:pPr marL="342900" indent="-342900" algn="ctr" eaLnBrk="0" hangingPunct="0"/>
            <a:r>
              <a:rPr lang="en-US" sz="2400" b="0" dirty="0">
                <a:solidFill>
                  <a:schemeClr val="tx1"/>
                </a:solidFill>
                <a:latin typeface="Arial"/>
                <a:cs typeface="Arial"/>
              </a:rPr>
              <a:t>to access the Web of the Past.</a:t>
            </a:r>
          </a:p>
          <a:p>
            <a:pPr marL="342900" indent="-342900" algn="r"/>
            <a:endParaRPr lang="en-US" sz="200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21508" name="Rectangle 7"/>
          <p:cNvSpPr>
            <a:spLocks noChangeArrowheads="1"/>
          </p:cNvSpPr>
          <p:nvPr/>
        </p:nvSpPr>
        <p:spPr bwMode="auto">
          <a:xfrm>
            <a:off x="3810000" y="1905000"/>
            <a:ext cx="5334000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>
              <a:spcBef>
                <a:spcPct val="20000"/>
              </a:spcBef>
            </a:pPr>
            <a:endParaRPr lang="en-US"/>
          </a:p>
        </p:txBody>
      </p:sp>
      <p:sp>
        <p:nvSpPr>
          <p:cNvPr id="21509" name="Slide Number Placeholder 11"/>
          <p:cNvSpPr txBox="1">
            <a:spLocks/>
          </p:cNvSpPr>
          <p:nvPr/>
        </p:nvSpPr>
        <p:spPr bwMode="auto">
          <a:xfrm>
            <a:off x="4876800" y="6340475"/>
            <a:ext cx="31242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fld id="{24CBFD6B-A0CA-F64D-824B-586B69ACD0F6}" type="slidenum">
              <a:rPr lang="en-US" sz="1400" b="0">
                <a:solidFill>
                  <a:srgbClr val="000000"/>
                </a:solidFill>
              </a:rPr>
              <a:pPr algn="ctr" eaLnBrk="1" hangingPunct="1"/>
              <a:t>52</a:t>
            </a:fld>
            <a:endParaRPr lang="en-US" sz="1400" b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76073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ChangeArrowheads="1"/>
          </p:cNvSpPr>
          <p:nvPr/>
        </p:nvSpPr>
        <p:spPr bwMode="auto">
          <a:xfrm>
            <a:off x="3810000" y="1905000"/>
            <a:ext cx="5334000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>
              <a:spcBef>
                <a:spcPct val="20000"/>
              </a:spcBef>
            </a:pPr>
            <a:endParaRPr lang="en-US" sz="1800" b="0">
              <a:solidFill>
                <a:schemeClr val="tx1"/>
              </a:solidFill>
            </a:endParaRPr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609600" y="2057400"/>
            <a:ext cx="7924800" cy="2743200"/>
          </a:xfrm>
          <a:prstGeom prst="rect">
            <a:avLst/>
          </a:prstGeom>
          <a:solidFill>
            <a:srgbClr val="FFFFFF"/>
          </a:solidFill>
          <a:ln w="9525">
            <a:solidFill>
              <a:srgbClr val="BBE0E3"/>
            </a:solidFill>
            <a:miter lim="800000"/>
            <a:headEnd/>
            <a:tailEnd/>
          </a:ln>
        </p:spPr>
        <p:txBody>
          <a:bodyPr tIns="27432" bIns="27432" anchor="ctr"/>
          <a:lstStyle/>
          <a:p>
            <a:pPr marL="342900" indent="-342900" algn="r" eaLnBrk="0" hangingPunct="0"/>
            <a:endParaRPr lang="en-US" sz="2400" b="0" dirty="0">
              <a:solidFill>
                <a:schemeClr val="tx1"/>
              </a:solidFill>
              <a:latin typeface="Arial"/>
              <a:cs typeface="Arial"/>
            </a:endParaRPr>
          </a:p>
          <a:p>
            <a:pPr marL="342900" indent="-342900" algn="ctr" eaLnBrk="0" hangingPunct="0"/>
            <a:r>
              <a:rPr lang="en-US" sz="2400" b="0" dirty="0">
                <a:solidFill>
                  <a:schemeClr val="tx1"/>
                </a:solidFill>
                <a:latin typeface="Arial"/>
                <a:cs typeface="Arial"/>
              </a:rPr>
              <a:t>Memento achieves this by technically integrating</a:t>
            </a:r>
          </a:p>
          <a:p>
            <a:pPr marL="342900" indent="-342900" algn="ctr" eaLnBrk="0" hangingPunct="0"/>
            <a:endParaRPr lang="en-US" sz="2400" b="0" dirty="0">
              <a:solidFill>
                <a:schemeClr val="tx1"/>
              </a:solidFill>
              <a:latin typeface="Arial"/>
              <a:cs typeface="Arial"/>
            </a:endParaRPr>
          </a:p>
          <a:p>
            <a:pPr marL="342900" indent="-342900" algn="ctr" eaLnBrk="0" hangingPunct="0"/>
            <a:r>
              <a:rPr lang="en-US" sz="2400" b="0" dirty="0">
                <a:solidFill>
                  <a:schemeClr val="tx1"/>
                </a:solidFill>
                <a:latin typeface="Arial"/>
                <a:cs typeface="Arial"/>
              </a:rPr>
              <a:t>the present Web and the past Web, by introducing</a:t>
            </a:r>
          </a:p>
          <a:p>
            <a:pPr marL="342900" indent="-342900" algn="ctr" eaLnBrk="0" hangingPunct="0"/>
            <a:endParaRPr lang="en-US" sz="2400" b="0" dirty="0">
              <a:solidFill>
                <a:schemeClr val="tx1"/>
              </a:solidFill>
              <a:latin typeface="Arial"/>
              <a:cs typeface="Arial"/>
            </a:endParaRPr>
          </a:p>
          <a:p>
            <a:pPr marL="342900" indent="-342900" algn="ctr" eaLnBrk="0" hangingPunct="0"/>
            <a:r>
              <a:rPr lang="en-US" sz="2400" b="0" dirty="0">
                <a:solidFill>
                  <a:schemeClr val="tx1"/>
                </a:solidFill>
                <a:latin typeface="Arial"/>
                <a:cs typeface="Arial"/>
              </a:rPr>
              <a:t>a uniform version access capability for the Web.</a:t>
            </a:r>
          </a:p>
          <a:p>
            <a:pPr marL="342900" indent="-342900" algn="r"/>
            <a:endParaRPr lang="en-US" sz="200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23556" name="Rectangle 7"/>
          <p:cNvSpPr>
            <a:spLocks noChangeArrowheads="1"/>
          </p:cNvSpPr>
          <p:nvPr/>
        </p:nvSpPr>
        <p:spPr bwMode="auto">
          <a:xfrm>
            <a:off x="3810000" y="1905000"/>
            <a:ext cx="5334000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>
              <a:spcBef>
                <a:spcPct val="20000"/>
              </a:spcBef>
            </a:pPr>
            <a:endParaRPr lang="en-US"/>
          </a:p>
        </p:txBody>
      </p:sp>
      <p:sp>
        <p:nvSpPr>
          <p:cNvPr id="23557" name="Slide Number Placeholder 11"/>
          <p:cNvSpPr txBox="1">
            <a:spLocks/>
          </p:cNvSpPr>
          <p:nvPr/>
        </p:nvSpPr>
        <p:spPr bwMode="auto">
          <a:xfrm>
            <a:off x="4876800" y="6340475"/>
            <a:ext cx="31242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fld id="{33DBE294-BBDD-1544-A1F7-4D65B60D3B5E}" type="slidenum">
              <a:rPr lang="en-US" sz="1400" b="0">
                <a:solidFill>
                  <a:srgbClr val="000000"/>
                </a:solidFill>
              </a:rPr>
              <a:pPr algn="ctr" eaLnBrk="1" hangingPunct="1"/>
              <a:t>53</a:t>
            </a:fld>
            <a:endParaRPr lang="en-US" sz="1400" b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58039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ChangeArrowheads="1"/>
          </p:cNvSpPr>
          <p:nvPr/>
        </p:nvSpPr>
        <p:spPr bwMode="auto">
          <a:xfrm>
            <a:off x="3810000" y="1905000"/>
            <a:ext cx="5334000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>
              <a:spcBef>
                <a:spcPct val="20000"/>
              </a:spcBef>
            </a:pPr>
            <a:endParaRPr lang="en-US" sz="1800" b="0">
              <a:solidFill>
                <a:schemeClr val="tx1"/>
              </a:solidFill>
            </a:endParaRPr>
          </a:p>
        </p:txBody>
      </p:sp>
      <p:sp>
        <p:nvSpPr>
          <p:cNvPr id="35843" name="Rectangle 2"/>
          <p:cNvSpPr>
            <a:spLocks noChangeArrowheads="1"/>
          </p:cNvSpPr>
          <p:nvPr/>
        </p:nvSpPr>
        <p:spPr bwMode="auto">
          <a:xfrm>
            <a:off x="4572000" y="0"/>
            <a:ext cx="4572000" cy="6096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27432" bIns="27432" anchor="ctr"/>
          <a:lstStyle/>
          <a:p>
            <a:pPr marL="342900" indent="-342900" eaLnBrk="0" hangingPunct="0"/>
            <a:endParaRPr lang="en-US" sz="2400" b="0" dirty="0">
              <a:solidFill>
                <a:schemeClr val="tx1"/>
              </a:solidFill>
              <a:latin typeface="Arial"/>
              <a:cs typeface="Arial"/>
            </a:endParaRPr>
          </a:p>
          <a:p>
            <a:pPr marL="342900" indent="-342900" eaLnBrk="0" hangingPunct="0"/>
            <a:endParaRPr lang="en-US" sz="2400" b="0" dirty="0">
              <a:solidFill>
                <a:schemeClr val="tx1"/>
              </a:solidFill>
              <a:latin typeface="Arial"/>
              <a:cs typeface="Arial"/>
            </a:endParaRPr>
          </a:p>
          <a:p>
            <a:pPr marL="342900" indent="-342900" eaLnBrk="0" hangingPunct="0"/>
            <a:r>
              <a:rPr lang="en-US" sz="2400" b="0" dirty="0" smtClean="0">
                <a:solidFill>
                  <a:schemeClr val="tx1"/>
                </a:solidFill>
                <a:latin typeface="Arial"/>
                <a:cs typeface="Arial"/>
              </a:rPr>
              <a:t>Memento</a:t>
            </a:r>
            <a:r>
              <a:rPr lang="en-US" sz="2400" dirty="0" smtClean="0">
                <a:latin typeface="Arial"/>
                <a:cs typeface="Arial"/>
              </a:rPr>
              <a:t>’</a:t>
            </a:r>
            <a:r>
              <a:rPr lang="en-US" sz="2400" b="0" dirty="0" smtClean="0">
                <a:solidFill>
                  <a:schemeClr val="tx1"/>
                </a:solidFill>
                <a:latin typeface="Arial"/>
                <a:cs typeface="Arial"/>
              </a:rPr>
              <a:t>s </a:t>
            </a:r>
            <a:r>
              <a:rPr lang="en-US" sz="2400" b="0" dirty="0">
                <a:solidFill>
                  <a:schemeClr val="tx1"/>
                </a:solidFill>
                <a:latin typeface="Arial"/>
                <a:cs typeface="Arial"/>
              </a:rPr>
              <a:t>version access approach:</a:t>
            </a:r>
          </a:p>
          <a:p>
            <a:pPr marL="342900" indent="-342900" eaLnBrk="0" hangingPunct="0"/>
            <a:endParaRPr lang="en-US" sz="2400" b="0" dirty="0">
              <a:solidFill>
                <a:schemeClr val="tx1"/>
              </a:solidFill>
              <a:latin typeface="Arial"/>
              <a:cs typeface="Arial"/>
            </a:endParaRPr>
          </a:p>
          <a:p>
            <a:pPr marL="342900" indent="-342900" eaLnBrk="0" hangingPunct="0">
              <a:buFont typeface="Arial" charset="0"/>
              <a:buChar char="•"/>
            </a:pPr>
            <a:r>
              <a:rPr lang="en-US" sz="2400" b="0" dirty="0">
                <a:solidFill>
                  <a:schemeClr val="tx1"/>
                </a:solidFill>
                <a:latin typeface="Arial"/>
                <a:cs typeface="Arial"/>
              </a:rPr>
              <a:t>Is distributed: versions may exist on several servers;</a:t>
            </a:r>
          </a:p>
          <a:p>
            <a:pPr marL="342900" indent="-342900" eaLnBrk="0" hangingPunct="0">
              <a:buFont typeface="Arial" charset="0"/>
              <a:buChar char="•"/>
            </a:pPr>
            <a:endParaRPr lang="en-US" sz="2400" b="0" dirty="0">
              <a:solidFill>
                <a:schemeClr val="tx1"/>
              </a:solidFill>
              <a:latin typeface="Arial"/>
              <a:cs typeface="Arial"/>
            </a:endParaRPr>
          </a:p>
          <a:p>
            <a:pPr marL="342900" indent="-342900" eaLnBrk="0" hangingPunct="0">
              <a:buFont typeface="Arial" charset="0"/>
              <a:buChar char="•"/>
            </a:pPr>
            <a:r>
              <a:rPr lang="en-US" sz="2400" b="0" dirty="0">
                <a:solidFill>
                  <a:schemeClr val="tx1"/>
                </a:solidFill>
                <a:latin typeface="Arial"/>
                <a:cs typeface="Arial"/>
              </a:rPr>
              <a:t>Uses </a:t>
            </a:r>
            <a:r>
              <a:rPr lang="en-US" sz="2400" b="0" dirty="0" err="1">
                <a:solidFill>
                  <a:schemeClr val="tx1"/>
                </a:solidFill>
                <a:latin typeface="Arial"/>
                <a:cs typeface="Arial"/>
              </a:rPr>
              <a:t>datetime</a:t>
            </a:r>
            <a:r>
              <a:rPr lang="en-US" sz="2400" b="0" dirty="0">
                <a:solidFill>
                  <a:schemeClr val="tx1"/>
                </a:solidFill>
                <a:latin typeface="Arial"/>
                <a:cs typeface="Arial"/>
              </a:rPr>
              <a:t> as a global version indicator;</a:t>
            </a:r>
          </a:p>
          <a:p>
            <a:pPr marL="342900" indent="-342900" eaLnBrk="0" hangingPunct="0">
              <a:buFont typeface="Arial" charset="0"/>
              <a:buChar char="•"/>
            </a:pPr>
            <a:endParaRPr lang="en-US" sz="2400" b="0" dirty="0">
              <a:solidFill>
                <a:schemeClr val="tx1"/>
              </a:solidFill>
              <a:latin typeface="Arial"/>
              <a:cs typeface="Arial"/>
            </a:endParaRPr>
          </a:p>
          <a:p>
            <a:pPr marL="342900" indent="-342900" eaLnBrk="0" hangingPunct="0">
              <a:buFont typeface="Arial" charset="0"/>
              <a:buChar char="•"/>
            </a:pPr>
            <a:r>
              <a:rPr lang="en-US" sz="2400" b="0" dirty="0">
                <a:solidFill>
                  <a:schemeClr val="tx1"/>
                </a:solidFill>
                <a:latin typeface="Arial"/>
                <a:cs typeface="Arial"/>
              </a:rPr>
              <a:t>Is based on the primitives of the Web: resource, resource state, representation, content negotiation, link.</a:t>
            </a:r>
          </a:p>
          <a:p>
            <a:pPr marL="342900" indent="-342900" eaLnBrk="0" hangingPunct="0">
              <a:buFont typeface="Arial" charset="0"/>
              <a:buChar char="•"/>
            </a:pPr>
            <a:endParaRPr lang="en-US" sz="2400" b="0" dirty="0">
              <a:solidFill>
                <a:schemeClr val="tx1"/>
              </a:solidFill>
              <a:latin typeface="Arial"/>
              <a:cs typeface="Arial"/>
            </a:endParaRPr>
          </a:p>
          <a:p>
            <a:pPr marL="342900" indent="-342900" eaLnBrk="0" hangingPunct="0">
              <a:buFont typeface="Arial" charset="0"/>
              <a:buChar char="•"/>
            </a:pPr>
            <a:endParaRPr lang="en-US" sz="2400" b="0" dirty="0">
              <a:solidFill>
                <a:schemeClr val="tx1"/>
              </a:solidFill>
              <a:latin typeface="Arial"/>
              <a:cs typeface="Arial"/>
            </a:endParaRPr>
          </a:p>
          <a:p>
            <a:pPr marL="342900" indent="-342900" eaLnBrk="0" hangingPunct="0">
              <a:buFont typeface="Arial" charset="0"/>
              <a:buChar char="•"/>
            </a:pPr>
            <a:endParaRPr lang="en-US" sz="2400" b="0" dirty="0">
              <a:solidFill>
                <a:schemeClr val="tx1"/>
              </a:solidFill>
              <a:latin typeface="Arial"/>
              <a:cs typeface="Arial"/>
            </a:endParaRPr>
          </a:p>
          <a:p>
            <a:pPr marL="342900" indent="-342900" algn="ctr" eaLnBrk="0" hangingPunct="0"/>
            <a:endParaRPr lang="en-US" sz="2400" b="0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35844" name="Rectangle 7"/>
          <p:cNvSpPr>
            <a:spLocks noChangeArrowheads="1"/>
          </p:cNvSpPr>
          <p:nvPr/>
        </p:nvSpPr>
        <p:spPr bwMode="auto">
          <a:xfrm>
            <a:off x="3810000" y="1905000"/>
            <a:ext cx="5334000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>
              <a:spcBef>
                <a:spcPct val="20000"/>
              </a:spcBef>
            </a:pPr>
            <a:endParaRPr lang="en-US"/>
          </a:p>
        </p:txBody>
      </p:sp>
      <p:pic>
        <p:nvPicPr>
          <p:cNvPr id="35845" name="Picture 15" descr="logo_bw_withline_withscratch_tris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990600"/>
            <a:ext cx="41148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46" name="Slide Number Placeholder 11"/>
          <p:cNvSpPr txBox="1">
            <a:spLocks/>
          </p:cNvSpPr>
          <p:nvPr/>
        </p:nvSpPr>
        <p:spPr bwMode="auto">
          <a:xfrm>
            <a:off x="4876800" y="6340475"/>
            <a:ext cx="31242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fld id="{A4BF2BDE-94BF-644D-AF6D-5B9717786B59}" type="slidenum">
              <a:rPr lang="en-US" sz="1400" b="0">
                <a:solidFill>
                  <a:srgbClr val="000000"/>
                </a:solidFill>
              </a:rPr>
              <a:pPr algn="ctr" eaLnBrk="1" hangingPunct="1"/>
              <a:t>54</a:t>
            </a:fld>
            <a:endParaRPr lang="en-US" sz="1400" b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15674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ChangeArrowheads="1"/>
          </p:cNvSpPr>
          <p:nvPr/>
        </p:nvSpPr>
        <p:spPr bwMode="auto">
          <a:xfrm>
            <a:off x="3810000" y="1905000"/>
            <a:ext cx="5334000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>
              <a:spcBef>
                <a:spcPct val="20000"/>
              </a:spcBef>
            </a:pPr>
            <a:endParaRPr lang="en-US" sz="1800" b="0">
              <a:solidFill>
                <a:schemeClr val="tx1"/>
              </a:solidFill>
            </a:endParaRPr>
          </a:p>
        </p:txBody>
      </p:sp>
      <p:sp>
        <p:nvSpPr>
          <p:cNvPr id="37891" name="Rectangle 2"/>
          <p:cNvSpPr>
            <a:spLocks noChangeArrowheads="1"/>
          </p:cNvSpPr>
          <p:nvPr/>
        </p:nvSpPr>
        <p:spPr bwMode="auto">
          <a:xfrm>
            <a:off x="609600" y="2057400"/>
            <a:ext cx="7924800" cy="2743200"/>
          </a:xfrm>
          <a:prstGeom prst="rect">
            <a:avLst/>
          </a:prstGeom>
          <a:solidFill>
            <a:srgbClr val="FFFFFF"/>
          </a:solidFill>
          <a:ln w="9525">
            <a:solidFill>
              <a:srgbClr val="BBE0E3"/>
            </a:solidFill>
            <a:miter lim="800000"/>
            <a:headEnd/>
            <a:tailEnd/>
          </a:ln>
        </p:spPr>
        <p:txBody>
          <a:bodyPr tIns="27432" bIns="27432" anchor="ctr"/>
          <a:lstStyle/>
          <a:p>
            <a:pPr marL="342900" indent="-342900" algn="ctr" eaLnBrk="0" hangingPunct="0"/>
            <a:r>
              <a:rPr lang="en-US" sz="2400" b="0" dirty="0">
                <a:solidFill>
                  <a:schemeClr val="tx1"/>
                </a:solidFill>
                <a:latin typeface="Arial"/>
                <a:cs typeface="Arial"/>
              </a:rPr>
              <a:t>Since </a:t>
            </a:r>
            <a:r>
              <a:rPr lang="en-US" sz="2400" b="0" dirty="0" smtClean="0">
                <a:solidFill>
                  <a:schemeClr val="tx1"/>
                </a:solidFill>
                <a:latin typeface="Arial"/>
                <a:cs typeface="Arial"/>
              </a:rPr>
              <a:t>Memento</a:t>
            </a:r>
            <a:r>
              <a:rPr lang="en-US" sz="2400" dirty="0" smtClean="0">
                <a:latin typeface="Arial"/>
                <a:cs typeface="Arial"/>
              </a:rPr>
              <a:t>’</a:t>
            </a:r>
            <a:r>
              <a:rPr lang="en-US" sz="2400" b="0" dirty="0" smtClean="0">
                <a:solidFill>
                  <a:schemeClr val="tx1"/>
                </a:solidFill>
                <a:latin typeface="Arial"/>
                <a:cs typeface="Arial"/>
              </a:rPr>
              <a:t>s </a:t>
            </a:r>
            <a:r>
              <a:rPr lang="en-US" sz="2400" b="0" dirty="0">
                <a:solidFill>
                  <a:schemeClr val="tx1"/>
                </a:solidFill>
                <a:latin typeface="Arial"/>
                <a:cs typeface="Arial"/>
              </a:rPr>
              <a:t>access approach is distributed,</a:t>
            </a:r>
          </a:p>
          <a:p>
            <a:pPr marL="342900" indent="-342900" algn="ctr" eaLnBrk="0" hangingPunct="0"/>
            <a:endParaRPr lang="en-US" sz="2400" b="0" dirty="0">
              <a:solidFill>
                <a:schemeClr val="tx1"/>
              </a:solidFill>
              <a:latin typeface="Arial"/>
              <a:cs typeface="Arial"/>
            </a:endParaRPr>
          </a:p>
          <a:p>
            <a:pPr marL="342900" indent="-342900" algn="ctr" eaLnBrk="0" hangingPunct="0"/>
            <a:r>
              <a:rPr lang="en-US" sz="2400" b="0" dirty="0">
                <a:solidFill>
                  <a:schemeClr val="tx1"/>
                </a:solidFill>
                <a:latin typeface="Arial"/>
                <a:cs typeface="Arial"/>
              </a:rPr>
              <a:t>and is based on Web primitives, it scales like the Web.</a:t>
            </a:r>
          </a:p>
        </p:txBody>
      </p:sp>
      <p:sp>
        <p:nvSpPr>
          <p:cNvPr id="37892" name="Rectangle 7"/>
          <p:cNvSpPr>
            <a:spLocks noChangeArrowheads="1"/>
          </p:cNvSpPr>
          <p:nvPr/>
        </p:nvSpPr>
        <p:spPr bwMode="auto">
          <a:xfrm>
            <a:off x="3810000" y="1905000"/>
            <a:ext cx="5334000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>
              <a:spcBef>
                <a:spcPct val="20000"/>
              </a:spcBef>
            </a:pPr>
            <a:endParaRPr lang="en-US"/>
          </a:p>
        </p:txBody>
      </p:sp>
      <p:sp>
        <p:nvSpPr>
          <p:cNvPr id="37893" name="Slide Number Placeholder 11"/>
          <p:cNvSpPr txBox="1">
            <a:spLocks/>
          </p:cNvSpPr>
          <p:nvPr/>
        </p:nvSpPr>
        <p:spPr bwMode="auto">
          <a:xfrm>
            <a:off x="4876800" y="6340475"/>
            <a:ext cx="31242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fld id="{B16237B9-3D5B-DD48-9EF2-AE2D632B6246}" type="slidenum">
              <a:rPr lang="en-US" sz="1400" b="0">
                <a:solidFill>
                  <a:srgbClr val="000000"/>
                </a:solidFill>
              </a:rPr>
              <a:pPr algn="ctr" eaLnBrk="1" hangingPunct="1"/>
              <a:t>55</a:t>
            </a:fld>
            <a:endParaRPr lang="en-US" sz="1400" b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15720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ChangeArrowheads="1"/>
          </p:cNvSpPr>
          <p:nvPr/>
        </p:nvSpPr>
        <p:spPr bwMode="auto">
          <a:xfrm>
            <a:off x="3810000" y="1905000"/>
            <a:ext cx="5334000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>
              <a:spcBef>
                <a:spcPct val="20000"/>
              </a:spcBef>
            </a:pPr>
            <a:endParaRPr lang="en-US" sz="1800" b="0">
              <a:solidFill>
                <a:schemeClr val="tx1"/>
              </a:solidFill>
            </a:endParaRPr>
          </a:p>
        </p:txBody>
      </p:sp>
      <p:sp>
        <p:nvSpPr>
          <p:cNvPr id="39939" name="Rectangle 2"/>
          <p:cNvSpPr>
            <a:spLocks noChangeArrowheads="1"/>
          </p:cNvSpPr>
          <p:nvPr/>
        </p:nvSpPr>
        <p:spPr bwMode="auto">
          <a:xfrm>
            <a:off x="4572000" y="0"/>
            <a:ext cx="4572000" cy="6096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27432" bIns="27432" anchor="ctr"/>
          <a:lstStyle/>
          <a:p>
            <a:pPr marL="342900" indent="-342900" eaLnBrk="0" hangingPunct="0"/>
            <a:endParaRPr lang="en-US" sz="2400" b="0" dirty="0">
              <a:solidFill>
                <a:schemeClr val="tx1"/>
              </a:solidFill>
              <a:latin typeface="Arial"/>
              <a:cs typeface="Arial"/>
            </a:endParaRPr>
          </a:p>
          <a:p>
            <a:pPr marL="342900" indent="-342900" eaLnBrk="0" hangingPunct="0"/>
            <a:endParaRPr lang="en-US" sz="2400" b="0" dirty="0">
              <a:solidFill>
                <a:schemeClr val="tx1"/>
              </a:solidFill>
              <a:latin typeface="Arial"/>
              <a:cs typeface="Arial"/>
            </a:endParaRPr>
          </a:p>
          <a:p>
            <a:pPr marL="342900" indent="-342900" eaLnBrk="0" hangingPunct="0"/>
            <a:r>
              <a:rPr lang="en-US" sz="2400" b="0" dirty="0" smtClean="0">
                <a:solidFill>
                  <a:schemeClr val="tx1"/>
                </a:solidFill>
                <a:latin typeface="Arial"/>
                <a:cs typeface="Arial"/>
              </a:rPr>
              <a:t>Memento</a:t>
            </a:r>
            <a:r>
              <a:rPr lang="en-US" sz="2400" dirty="0" smtClean="0">
                <a:latin typeface="Arial"/>
                <a:cs typeface="Arial"/>
              </a:rPr>
              <a:t>’</a:t>
            </a:r>
            <a:r>
              <a:rPr lang="en-US" sz="2400" b="0" dirty="0" smtClean="0">
                <a:solidFill>
                  <a:schemeClr val="tx1"/>
                </a:solidFill>
                <a:latin typeface="Arial"/>
                <a:cs typeface="Arial"/>
              </a:rPr>
              <a:t>s </a:t>
            </a:r>
            <a:r>
              <a:rPr lang="en-US" sz="2400" b="0" dirty="0">
                <a:solidFill>
                  <a:schemeClr val="tx1"/>
                </a:solidFill>
                <a:latin typeface="Arial"/>
                <a:cs typeface="Arial"/>
              </a:rPr>
              <a:t>core components:</a:t>
            </a:r>
          </a:p>
          <a:p>
            <a:pPr marL="342900" indent="-342900" eaLnBrk="0" hangingPunct="0"/>
            <a:endParaRPr lang="en-US" sz="2400" b="0" dirty="0">
              <a:solidFill>
                <a:schemeClr val="tx1"/>
              </a:solidFill>
              <a:latin typeface="Arial"/>
              <a:cs typeface="Arial"/>
            </a:endParaRPr>
          </a:p>
          <a:p>
            <a:pPr marL="342900" indent="-342900" eaLnBrk="0" hangingPunct="0">
              <a:buFont typeface="Arial" charset="0"/>
              <a:buChar char="•"/>
            </a:pPr>
            <a:r>
              <a:rPr lang="en-US" sz="2400" b="0" dirty="0">
                <a:solidFill>
                  <a:schemeClr val="tx1"/>
                </a:solidFill>
                <a:latin typeface="Arial"/>
                <a:cs typeface="Arial"/>
              </a:rPr>
              <a:t>Ability to speak about a resource as it existed in the past;</a:t>
            </a:r>
          </a:p>
          <a:p>
            <a:pPr marL="342900" indent="-342900" eaLnBrk="0" hangingPunct="0">
              <a:buFont typeface="Arial" charset="0"/>
              <a:buChar char="•"/>
            </a:pPr>
            <a:endParaRPr lang="en-US" sz="2400" b="0" dirty="0">
              <a:solidFill>
                <a:schemeClr val="tx1"/>
              </a:solidFill>
              <a:latin typeface="Arial"/>
              <a:cs typeface="Arial"/>
            </a:endParaRPr>
          </a:p>
          <a:p>
            <a:pPr marL="342900" indent="-342900" eaLnBrk="0" hangingPunct="0">
              <a:buFont typeface="Arial" charset="0"/>
              <a:buChar char="•"/>
            </a:pPr>
            <a:r>
              <a:rPr lang="en-US" sz="2400" b="0" dirty="0">
                <a:solidFill>
                  <a:schemeClr val="tx1"/>
                </a:solidFill>
                <a:latin typeface="Arial"/>
                <a:cs typeface="Arial"/>
              </a:rPr>
              <a:t>A bridge between present and past: link and content negotiation;</a:t>
            </a:r>
          </a:p>
          <a:p>
            <a:pPr marL="342900" indent="-342900" eaLnBrk="0" hangingPunct="0">
              <a:buFont typeface="Arial" charset="0"/>
              <a:buChar char="•"/>
            </a:pPr>
            <a:endParaRPr lang="en-US" sz="2400" b="0" dirty="0">
              <a:solidFill>
                <a:schemeClr val="tx1"/>
              </a:solidFill>
              <a:latin typeface="Arial"/>
              <a:cs typeface="Arial"/>
            </a:endParaRPr>
          </a:p>
          <a:p>
            <a:pPr marL="342900" indent="-342900" eaLnBrk="0" hangingPunct="0">
              <a:buFont typeface="Arial" charset="0"/>
              <a:buChar char="•"/>
            </a:pPr>
            <a:r>
              <a:rPr lang="en-US" sz="2400" b="0" dirty="0">
                <a:solidFill>
                  <a:schemeClr val="tx1"/>
                </a:solidFill>
                <a:latin typeface="Arial"/>
                <a:cs typeface="Arial"/>
              </a:rPr>
              <a:t>A bridge between past and present: link.</a:t>
            </a:r>
          </a:p>
          <a:p>
            <a:pPr marL="342900" indent="-342900" eaLnBrk="0" hangingPunct="0">
              <a:buFont typeface="Arial" charset="0"/>
              <a:buChar char="•"/>
            </a:pPr>
            <a:endParaRPr lang="en-US" sz="2400" b="0" dirty="0">
              <a:solidFill>
                <a:schemeClr val="tx1"/>
              </a:solidFill>
              <a:latin typeface="Arial"/>
              <a:cs typeface="Arial"/>
            </a:endParaRPr>
          </a:p>
          <a:p>
            <a:pPr marL="342900" indent="-342900" eaLnBrk="0" hangingPunct="0">
              <a:buFont typeface="Arial" charset="0"/>
              <a:buChar char="•"/>
            </a:pPr>
            <a:endParaRPr lang="en-US" sz="2400" b="0" dirty="0">
              <a:solidFill>
                <a:schemeClr val="tx1"/>
              </a:solidFill>
              <a:latin typeface="Arial"/>
              <a:cs typeface="Arial"/>
            </a:endParaRPr>
          </a:p>
          <a:p>
            <a:pPr marL="342900" indent="-342900" eaLnBrk="0" hangingPunct="0">
              <a:buFont typeface="Arial" charset="0"/>
              <a:buChar char="•"/>
            </a:pPr>
            <a:endParaRPr lang="en-US" sz="2400" b="0" dirty="0">
              <a:solidFill>
                <a:schemeClr val="tx1"/>
              </a:solidFill>
              <a:latin typeface="Arial"/>
              <a:cs typeface="Arial"/>
            </a:endParaRPr>
          </a:p>
          <a:p>
            <a:pPr marL="342900" indent="-342900" eaLnBrk="0" hangingPunct="0">
              <a:buFont typeface="Arial" charset="0"/>
              <a:buChar char="•"/>
            </a:pPr>
            <a:endParaRPr lang="en-US" sz="2400" b="0" dirty="0">
              <a:solidFill>
                <a:schemeClr val="tx1"/>
              </a:solidFill>
              <a:latin typeface="Arial"/>
              <a:cs typeface="Arial"/>
            </a:endParaRPr>
          </a:p>
          <a:p>
            <a:pPr marL="342900" indent="-342900" algn="ctr" eaLnBrk="0" hangingPunct="0"/>
            <a:endParaRPr lang="en-US" sz="2400" b="0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39940" name="Rectangle 7"/>
          <p:cNvSpPr>
            <a:spLocks noChangeArrowheads="1"/>
          </p:cNvSpPr>
          <p:nvPr/>
        </p:nvSpPr>
        <p:spPr bwMode="auto">
          <a:xfrm>
            <a:off x="3810000" y="1905000"/>
            <a:ext cx="5334000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>
              <a:spcBef>
                <a:spcPct val="20000"/>
              </a:spcBef>
            </a:pPr>
            <a:endParaRPr lang="en-US"/>
          </a:p>
        </p:txBody>
      </p:sp>
      <p:pic>
        <p:nvPicPr>
          <p:cNvPr id="39941" name="Picture 15" descr="logo_bw_withline_withscratch_tris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990600"/>
            <a:ext cx="41148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42" name="Slide Number Placeholder 11"/>
          <p:cNvSpPr txBox="1">
            <a:spLocks/>
          </p:cNvSpPr>
          <p:nvPr/>
        </p:nvSpPr>
        <p:spPr bwMode="auto">
          <a:xfrm>
            <a:off x="4876800" y="6340475"/>
            <a:ext cx="31242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fld id="{32B83232-6F2F-364B-9E62-32CC95E70CDC}" type="slidenum">
              <a:rPr lang="en-US" sz="1400" b="0">
                <a:solidFill>
                  <a:srgbClr val="000000"/>
                </a:solidFill>
              </a:rPr>
              <a:pPr algn="ctr" eaLnBrk="1" hangingPunct="1"/>
              <a:t>56</a:t>
            </a:fld>
            <a:endParaRPr lang="en-US" sz="1400" b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60339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89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188913"/>
            <a:ext cx="9144000" cy="935037"/>
          </a:xfrm>
        </p:spPr>
        <p:txBody>
          <a:bodyPr tIns="27432" bIns="27432">
            <a:normAutofit fontScale="90000"/>
          </a:bodyPr>
          <a:lstStyle/>
          <a:p>
            <a:pPr eaLnBrk="1" hangingPunct="1"/>
            <a:r>
              <a:rPr lang="en-US" dirty="0">
                <a:latin typeface="Calibri" charset="0"/>
              </a:rPr>
              <a:t>W3C Web Architecture: Resource – URI - Representation</a:t>
            </a:r>
          </a:p>
        </p:txBody>
      </p:sp>
      <p:grpSp>
        <p:nvGrpSpPr>
          <p:cNvPr id="114690" name="Group 3"/>
          <p:cNvGrpSpPr>
            <a:grpSpLocks/>
          </p:cNvGrpSpPr>
          <p:nvPr/>
        </p:nvGrpSpPr>
        <p:grpSpPr bwMode="auto">
          <a:xfrm>
            <a:off x="3962400" y="2579688"/>
            <a:ext cx="1219200" cy="1655762"/>
            <a:chOff x="1392" y="1289"/>
            <a:chExt cx="768" cy="1043"/>
          </a:xfrm>
        </p:grpSpPr>
        <p:sp>
          <p:nvSpPr>
            <p:cNvPr id="114706" name="Oval 4"/>
            <p:cNvSpPr>
              <a:spLocks noChangeArrowheads="1"/>
            </p:cNvSpPr>
            <p:nvPr/>
          </p:nvSpPr>
          <p:spPr bwMode="auto">
            <a:xfrm>
              <a:off x="1392" y="1289"/>
              <a:ext cx="768" cy="1043"/>
            </a:xfrm>
            <a:prstGeom prst="ellipse">
              <a:avLst/>
            </a:prstGeom>
            <a:solidFill>
              <a:srgbClr val="67CCCC"/>
            </a:solidFill>
            <a:ln w="9525">
              <a:solidFill>
                <a:srgbClr val="67CCCC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pPr algn="ctr"/>
              <a:endParaRPr lang="en-US" sz="7200" b="1">
                <a:solidFill>
                  <a:schemeClr val="bg1"/>
                </a:solidFill>
              </a:endParaRPr>
            </a:p>
          </p:txBody>
        </p:sp>
        <p:sp>
          <p:nvSpPr>
            <p:cNvPr id="114707" name="Text Box 5"/>
            <p:cNvSpPr txBox="1">
              <a:spLocks noChangeArrowheads="1"/>
            </p:cNvSpPr>
            <p:nvPr/>
          </p:nvSpPr>
          <p:spPr bwMode="auto">
            <a:xfrm>
              <a:off x="1410" y="1695"/>
              <a:ext cx="732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 eaLnBrk="1" hangingPunct="1"/>
              <a:r>
                <a:rPr lang="en-US" sz="1800"/>
                <a:t>Resource</a:t>
              </a:r>
              <a:endParaRPr lang="en-US" sz="7200" b="1">
                <a:solidFill>
                  <a:schemeClr val="bg1"/>
                </a:solidFill>
              </a:endParaRPr>
            </a:p>
          </p:txBody>
        </p:sp>
      </p:grpSp>
      <p:grpSp>
        <p:nvGrpSpPr>
          <p:cNvPr id="3" name="Group 15"/>
          <p:cNvGrpSpPr>
            <a:grpSpLocks/>
          </p:cNvGrpSpPr>
          <p:nvPr/>
        </p:nvGrpSpPr>
        <p:grpSpPr bwMode="auto">
          <a:xfrm>
            <a:off x="4572000" y="3795713"/>
            <a:ext cx="3505200" cy="1757362"/>
            <a:chOff x="2880" y="2391"/>
            <a:chExt cx="2208" cy="1107"/>
          </a:xfrm>
        </p:grpSpPr>
        <p:grpSp>
          <p:nvGrpSpPr>
            <p:cNvPr id="114701" name="Group 16"/>
            <p:cNvGrpSpPr>
              <a:grpSpLocks/>
            </p:cNvGrpSpPr>
            <p:nvPr/>
          </p:nvGrpSpPr>
          <p:grpSpPr bwMode="auto">
            <a:xfrm>
              <a:off x="3696" y="2743"/>
              <a:ext cx="1392" cy="755"/>
              <a:chOff x="3024" y="2407"/>
              <a:chExt cx="1392" cy="755"/>
            </a:xfrm>
          </p:grpSpPr>
          <p:sp>
            <p:nvSpPr>
              <p:cNvPr id="114704" name="Rectangle 17"/>
              <p:cNvSpPr>
                <a:spLocks noChangeArrowheads="1"/>
              </p:cNvSpPr>
              <p:nvPr/>
            </p:nvSpPr>
            <p:spPr bwMode="auto">
              <a:xfrm>
                <a:off x="3024" y="2407"/>
                <a:ext cx="1392" cy="755"/>
              </a:xfrm>
              <a:prstGeom prst="rect">
                <a:avLst/>
              </a:prstGeom>
              <a:solidFill>
                <a:srgbClr val="E3E3E3"/>
              </a:solidFill>
              <a:ln w="9525">
                <a:solidFill>
                  <a:srgbClr val="E3E3E3"/>
                </a:solidFill>
                <a:miter lim="800000"/>
                <a:headEnd/>
                <a:tailEnd/>
              </a:ln>
            </p:spPr>
            <p:txBody>
              <a:bodyPr anchor="ctr">
                <a:spAutoFit/>
              </a:bodyPr>
              <a:lstStyle/>
              <a:p>
                <a:pPr algn="ctr"/>
                <a:endParaRPr lang="en-US" sz="7200" b="1">
                  <a:solidFill>
                    <a:schemeClr val="bg1"/>
                  </a:solidFill>
                </a:endParaRPr>
              </a:p>
            </p:txBody>
          </p:sp>
          <p:sp>
            <p:nvSpPr>
              <p:cNvPr id="114705" name="Text Box 18"/>
              <p:cNvSpPr txBox="1">
                <a:spLocks noChangeArrowheads="1"/>
              </p:cNvSpPr>
              <p:nvPr/>
            </p:nvSpPr>
            <p:spPr bwMode="auto">
              <a:xfrm>
                <a:off x="3229" y="2678"/>
                <a:ext cx="984" cy="2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1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1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eaLnBrk="0" hangingPunct="0">
                  <a:defRPr sz="1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eaLnBrk="0" hangingPunct="0">
                  <a:defRPr sz="1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eaLnBrk="0" hangingPunct="0">
                  <a:defRPr sz="1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algn="ctr" eaLnBrk="1" hangingPunct="1"/>
                <a:r>
                  <a:rPr lang="en-US" sz="1600"/>
                  <a:t>Representation</a:t>
                </a:r>
                <a:endParaRPr lang="en-US" sz="7200" b="1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114702" name="Text Box 19"/>
            <p:cNvSpPr txBox="1">
              <a:spLocks noChangeArrowheads="1"/>
            </p:cNvSpPr>
            <p:nvPr/>
          </p:nvSpPr>
          <p:spPr bwMode="auto">
            <a:xfrm>
              <a:off x="3120" y="2592"/>
              <a:ext cx="771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 eaLnBrk="1" hangingPunct="1"/>
              <a:r>
                <a:rPr lang="en-US" sz="1600"/>
                <a:t>Represents</a:t>
              </a:r>
              <a:endParaRPr lang="en-US" sz="7200" b="1">
                <a:solidFill>
                  <a:schemeClr val="bg1"/>
                </a:solidFill>
              </a:endParaRPr>
            </a:p>
          </p:txBody>
        </p:sp>
        <p:cxnSp>
          <p:nvCxnSpPr>
            <p:cNvPr id="114703" name="AutoShape 20"/>
            <p:cNvCxnSpPr>
              <a:cxnSpLocks noChangeShapeType="1"/>
              <a:stCxn id="114704" idx="1"/>
              <a:endCxn id="114706" idx="4"/>
            </p:cNvCxnSpPr>
            <p:nvPr/>
          </p:nvCxnSpPr>
          <p:spPr bwMode="auto">
            <a:xfrm rot="10800000">
              <a:off x="2880" y="2391"/>
              <a:ext cx="816" cy="729"/>
            </a:xfrm>
            <a:prstGeom prst="curvedConnector2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5" name="Group 30"/>
          <p:cNvGrpSpPr>
            <a:grpSpLocks/>
          </p:cNvGrpSpPr>
          <p:nvPr/>
        </p:nvGrpSpPr>
        <p:grpSpPr bwMode="auto">
          <a:xfrm>
            <a:off x="2057400" y="1725613"/>
            <a:ext cx="1933575" cy="1682750"/>
            <a:chOff x="2057400" y="1725612"/>
            <a:chExt cx="1933575" cy="1682751"/>
          </a:xfrm>
        </p:grpSpPr>
        <p:grpSp>
          <p:nvGrpSpPr>
            <p:cNvPr id="114696" name="Group 6"/>
            <p:cNvGrpSpPr>
              <a:grpSpLocks/>
            </p:cNvGrpSpPr>
            <p:nvPr/>
          </p:nvGrpSpPr>
          <p:grpSpPr bwMode="auto">
            <a:xfrm>
              <a:off x="2057400" y="1725612"/>
              <a:ext cx="914400" cy="1198564"/>
              <a:chOff x="480" y="597"/>
              <a:chExt cx="576" cy="755"/>
            </a:xfrm>
          </p:grpSpPr>
          <p:sp>
            <p:nvSpPr>
              <p:cNvPr id="114699" name="Rectangle 7"/>
              <p:cNvSpPr>
                <a:spLocks noChangeArrowheads="1"/>
              </p:cNvSpPr>
              <p:nvPr/>
            </p:nvSpPr>
            <p:spPr bwMode="auto">
              <a:xfrm>
                <a:off x="480" y="597"/>
                <a:ext cx="576" cy="755"/>
              </a:xfrm>
              <a:prstGeom prst="rect">
                <a:avLst/>
              </a:prstGeom>
              <a:solidFill>
                <a:srgbClr val="78E691"/>
              </a:solidFill>
              <a:ln w="9525">
                <a:solidFill>
                  <a:srgbClr val="78E691"/>
                </a:solidFill>
                <a:miter lim="800000"/>
                <a:headEnd/>
                <a:tailEnd/>
              </a:ln>
            </p:spPr>
            <p:txBody>
              <a:bodyPr anchor="ctr">
                <a:spAutoFit/>
              </a:bodyPr>
              <a:lstStyle/>
              <a:p>
                <a:pPr algn="ctr"/>
                <a:endParaRPr lang="en-US" sz="7200" b="1">
                  <a:solidFill>
                    <a:schemeClr val="bg1"/>
                  </a:solidFill>
                </a:endParaRPr>
              </a:p>
            </p:txBody>
          </p:sp>
          <p:sp>
            <p:nvSpPr>
              <p:cNvPr id="114700" name="Text Box 8"/>
              <p:cNvSpPr txBox="1">
                <a:spLocks noChangeArrowheads="1"/>
              </p:cNvSpPr>
              <p:nvPr/>
            </p:nvSpPr>
            <p:spPr bwMode="auto">
              <a:xfrm>
                <a:off x="528" y="858"/>
                <a:ext cx="528" cy="237"/>
              </a:xfrm>
              <a:prstGeom prst="rect">
                <a:avLst/>
              </a:prstGeom>
              <a:solidFill>
                <a:srgbClr val="78E691"/>
              </a:solidFill>
              <a:ln w="9525">
                <a:solidFill>
                  <a:srgbClr val="78E691"/>
                </a:solidFill>
                <a:miter lim="800000"/>
                <a:headEnd/>
                <a:tailEnd/>
              </a:ln>
            </p:spPr>
            <p:txBody>
              <a:bodyPr>
                <a:spAutoFit/>
              </a:bodyPr>
              <a:lstStyle>
                <a:lvl1pPr eaLnBrk="0" hangingPunct="0">
                  <a:defRPr sz="1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1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eaLnBrk="0" hangingPunct="0">
                  <a:defRPr sz="1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eaLnBrk="0" hangingPunct="0">
                  <a:defRPr sz="1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eaLnBrk="0" hangingPunct="0">
                  <a:defRPr sz="1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algn="ctr" eaLnBrk="1" hangingPunct="1"/>
                <a:r>
                  <a:rPr lang="en-US" sz="1800"/>
                  <a:t>URI</a:t>
                </a:r>
                <a:endParaRPr lang="en-US" sz="7200" b="1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114697" name="Text Box 21"/>
            <p:cNvSpPr txBox="1">
              <a:spLocks noChangeArrowheads="1"/>
            </p:cNvSpPr>
            <p:nvPr/>
          </p:nvSpPr>
          <p:spPr bwMode="auto">
            <a:xfrm>
              <a:off x="2970213" y="2743200"/>
              <a:ext cx="996950" cy="336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 eaLnBrk="1" hangingPunct="1"/>
              <a:r>
                <a:rPr lang="en-US" sz="1600"/>
                <a:t>Identifies</a:t>
              </a:r>
              <a:endParaRPr lang="en-US" sz="7200" b="1">
                <a:solidFill>
                  <a:schemeClr val="bg1"/>
                </a:solidFill>
              </a:endParaRPr>
            </a:p>
          </p:txBody>
        </p:sp>
        <p:cxnSp>
          <p:nvCxnSpPr>
            <p:cNvPr id="114698" name="AutoShape 22"/>
            <p:cNvCxnSpPr>
              <a:cxnSpLocks noChangeShapeType="1"/>
              <a:stCxn id="114707" idx="1"/>
              <a:endCxn id="114700" idx="2"/>
            </p:cNvCxnSpPr>
            <p:nvPr/>
          </p:nvCxnSpPr>
          <p:spPr bwMode="auto">
            <a:xfrm rot="10800000">
              <a:off x="2552700" y="2516188"/>
              <a:ext cx="1438275" cy="892175"/>
            </a:xfrm>
            <a:prstGeom prst="curvedConnector2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7" name="Group 34"/>
          <p:cNvGrpSpPr>
            <a:grpSpLocks/>
          </p:cNvGrpSpPr>
          <p:nvPr/>
        </p:nvGrpSpPr>
        <p:grpSpPr bwMode="auto">
          <a:xfrm>
            <a:off x="2514600" y="1720850"/>
            <a:ext cx="4457700" cy="3003550"/>
            <a:chOff x="2514600" y="1720850"/>
            <a:chExt cx="4457700" cy="3003550"/>
          </a:xfrm>
        </p:grpSpPr>
        <p:cxnSp>
          <p:nvCxnSpPr>
            <p:cNvPr id="114694" name="Elbow Connector 32"/>
            <p:cNvCxnSpPr>
              <a:cxnSpLocks noChangeShapeType="1"/>
              <a:stCxn id="114699" idx="0"/>
              <a:endCxn id="114704" idx="0"/>
            </p:cNvCxnSpPr>
            <p:nvPr/>
          </p:nvCxnSpPr>
          <p:spPr bwMode="auto">
            <a:xfrm rot="16200000" flipH="1">
              <a:off x="3448050" y="1200150"/>
              <a:ext cx="2590800" cy="4457700"/>
            </a:xfrm>
            <a:prstGeom prst="bentConnector3">
              <a:avLst>
                <a:gd name="adj1" fmla="val -8824"/>
              </a:avLst>
            </a:prstGeom>
            <a:noFill/>
            <a:ln w="9525">
              <a:solidFill>
                <a:srgbClr val="FF000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14695" name="Text Box 19"/>
            <p:cNvSpPr txBox="1">
              <a:spLocks noChangeArrowheads="1"/>
            </p:cNvSpPr>
            <p:nvPr/>
          </p:nvSpPr>
          <p:spPr bwMode="auto">
            <a:xfrm>
              <a:off x="3935413" y="1720850"/>
              <a:ext cx="1277937" cy="34607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 eaLnBrk="1" hangingPunct="1"/>
              <a:r>
                <a:rPr lang="en-US" sz="1600">
                  <a:solidFill>
                    <a:srgbClr val="FF0000"/>
                  </a:solidFill>
                </a:rPr>
                <a:t>dereference</a:t>
              </a:r>
              <a:endParaRPr lang="en-US" sz="7200" b="1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762290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6"/>
          <p:cNvGrpSpPr>
            <a:grpSpLocks/>
          </p:cNvGrpSpPr>
          <p:nvPr/>
        </p:nvGrpSpPr>
        <p:grpSpPr bwMode="auto">
          <a:xfrm>
            <a:off x="2514600" y="1719263"/>
            <a:ext cx="5389563" cy="3708400"/>
            <a:chOff x="2514600" y="1718846"/>
            <a:chExt cx="5389000" cy="3708231"/>
          </a:xfrm>
        </p:grpSpPr>
        <p:cxnSp>
          <p:nvCxnSpPr>
            <p:cNvPr id="116760" name="Shape 35"/>
            <p:cNvCxnSpPr>
              <a:cxnSpLocks noChangeShapeType="1"/>
            </p:cNvCxnSpPr>
            <p:nvPr/>
          </p:nvCxnSpPr>
          <p:spPr bwMode="auto">
            <a:xfrm>
              <a:off x="6400800" y="1905000"/>
              <a:ext cx="1502800" cy="3522077"/>
            </a:xfrm>
            <a:prstGeom prst="bentConnector2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16761" name="Elbow Connector 32"/>
            <p:cNvCxnSpPr>
              <a:cxnSpLocks noChangeShapeType="1"/>
              <a:stCxn id="116756" idx="0"/>
              <a:endCxn id="116751" idx="0"/>
            </p:cNvCxnSpPr>
            <p:nvPr/>
          </p:nvCxnSpPr>
          <p:spPr bwMode="auto">
            <a:xfrm rot="16200000" flipH="1">
              <a:off x="3448050" y="1200150"/>
              <a:ext cx="2590800" cy="4457700"/>
            </a:xfrm>
            <a:prstGeom prst="bentConnector3">
              <a:avLst>
                <a:gd name="adj1" fmla="val -8824"/>
              </a:avLst>
            </a:prstGeom>
            <a:noFill/>
            <a:ln w="9525">
              <a:solidFill>
                <a:srgbClr val="FF000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16762" name="Text Box 19"/>
            <p:cNvSpPr txBox="1">
              <a:spLocks noChangeArrowheads="1"/>
            </p:cNvSpPr>
            <p:nvPr/>
          </p:nvSpPr>
          <p:spPr bwMode="auto">
            <a:xfrm>
              <a:off x="2973340" y="1718846"/>
              <a:ext cx="1277804" cy="346059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 eaLnBrk="1" hangingPunct="1"/>
              <a:r>
                <a:rPr lang="en-US" sz="1600">
                  <a:solidFill>
                    <a:srgbClr val="FF0000"/>
                  </a:solidFill>
                </a:rPr>
                <a:t>dereference</a:t>
              </a:r>
              <a:endParaRPr lang="en-US" sz="7200" b="1">
                <a:solidFill>
                  <a:srgbClr val="FF0000"/>
                </a:solidFill>
              </a:endParaRPr>
            </a:p>
          </p:txBody>
        </p:sp>
        <p:sp>
          <p:nvSpPr>
            <p:cNvPr id="116763" name="Text Box 19"/>
            <p:cNvSpPr txBox="1">
              <a:spLocks noChangeArrowheads="1"/>
            </p:cNvSpPr>
            <p:nvPr/>
          </p:nvSpPr>
          <p:spPr bwMode="auto">
            <a:xfrm>
              <a:off x="4446386" y="1718846"/>
              <a:ext cx="1911150" cy="346059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 eaLnBrk="1" hangingPunct="1"/>
              <a:r>
                <a:rPr lang="en-US" sz="1600">
                  <a:solidFill>
                    <a:srgbClr val="FF0000"/>
                  </a:solidFill>
                </a:rPr>
                <a:t>content negotiation</a:t>
              </a:r>
              <a:endParaRPr lang="en-US" sz="7200" b="1">
                <a:solidFill>
                  <a:srgbClr val="FF0000"/>
                </a:solidFill>
              </a:endParaRPr>
            </a:p>
          </p:txBody>
        </p:sp>
      </p:grpSp>
      <p:sp>
        <p:nvSpPr>
          <p:cNvPr id="11673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188913"/>
            <a:ext cx="9144000" cy="935037"/>
          </a:xfrm>
        </p:spPr>
        <p:txBody>
          <a:bodyPr tIns="27432" bIns="27432">
            <a:normAutofit fontScale="90000"/>
          </a:bodyPr>
          <a:lstStyle/>
          <a:p>
            <a:pPr eaLnBrk="1" hangingPunct="1"/>
            <a:r>
              <a:rPr lang="en-US">
                <a:latin typeface="Calibri" charset="0"/>
              </a:rPr>
              <a:t>W3C Web Architecture: Resource – URI - Representation</a:t>
            </a:r>
          </a:p>
        </p:txBody>
      </p:sp>
      <p:grpSp>
        <p:nvGrpSpPr>
          <p:cNvPr id="116739" name="Group 3"/>
          <p:cNvGrpSpPr>
            <a:grpSpLocks/>
          </p:cNvGrpSpPr>
          <p:nvPr/>
        </p:nvGrpSpPr>
        <p:grpSpPr bwMode="auto">
          <a:xfrm>
            <a:off x="3962400" y="2579688"/>
            <a:ext cx="1219200" cy="1655762"/>
            <a:chOff x="1392" y="1289"/>
            <a:chExt cx="768" cy="1043"/>
          </a:xfrm>
        </p:grpSpPr>
        <p:sp>
          <p:nvSpPr>
            <p:cNvPr id="116758" name="Oval 4"/>
            <p:cNvSpPr>
              <a:spLocks noChangeArrowheads="1"/>
            </p:cNvSpPr>
            <p:nvPr/>
          </p:nvSpPr>
          <p:spPr bwMode="auto">
            <a:xfrm>
              <a:off x="1392" y="1289"/>
              <a:ext cx="768" cy="1043"/>
            </a:xfrm>
            <a:prstGeom prst="ellipse">
              <a:avLst/>
            </a:prstGeom>
            <a:solidFill>
              <a:srgbClr val="67CCCC"/>
            </a:solidFill>
            <a:ln w="9525">
              <a:solidFill>
                <a:srgbClr val="67CCCC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pPr algn="ctr"/>
              <a:endParaRPr lang="en-US" sz="7200" b="1">
                <a:solidFill>
                  <a:schemeClr val="bg1"/>
                </a:solidFill>
              </a:endParaRPr>
            </a:p>
          </p:txBody>
        </p:sp>
        <p:sp>
          <p:nvSpPr>
            <p:cNvPr id="116759" name="Text Box 5"/>
            <p:cNvSpPr txBox="1">
              <a:spLocks noChangeArrowheads="1"/>
            </p:cNvSpPr>
            <p:nvPr/>
          </p:nvSpPr>
          <p:spPr bwMode="auto">
            <a:xfrm>
              <a:off x="1410" y="1695"/>
              <a:ext cx="732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 eaLnBrk="1" hangingPunct="1"/>
              <a:r>
                <a:rPr lang="en-US" sz="1800"/>
                <a:t>Resource</a:t>
              </a:r>
              <a:endParaRPr lang="en-US" sz="7200" b="1">
                <a:solidFill>
                  <a:schemeClr val="bg1"/>
                </a:solidFill>
              </a:endParaRPr>
            </a:p>
          </p:txBody>
        </p:sp>
      </p:grpSp>
      <p:grpSp>
        <p:nvGrpSpPr>
          <p:cNvPr id="116740" name="Group 30"/>
          <p:cNvGrpSpPr>
            <a:grpSpLocks/>
          </p:cNvGrpSpPr>
          <p:nvPr/>
        </p:nvGrpSpPr>
        <p:grpSpPr bwMode="auto">
          <a:xfrm>
            <a:off x="2057400" y="1725613"/>
            <a:ext cx="1933575" cy="1682750"/>
            <a:chOff x="2057400" y="1725612"/>
            <a:chExt cx="1933575" cy="1682751"/>
          </a:xfrm>
        </p:grpSpPr>
        <p:grpSp>
          <p:nvGrpSpPr>
            <p:cNvPr id="116753" name="Group 6"/>
            <p:cNvGrpSpPr>
              <a:grpSpLocks/>
            </p:cNvGrpSpPr>
            <p:nvPr/>
          </p:nvGrpSpPr>
          <p:grpSpPr bwMode="auto">
            <a:xfrm>
              <a:off x="2057400" y="1725612"/>
              <a:ext cx="914400" cy="1198564"/>
              <a:chOff x="480" y="597"/>
              <a:chExt cx="576" cy="755"/>
            </a:xfrm>
          </p:grpSpPr>
          <p:sp>
            <p:nvSpPr>
              <p:cNvPr id="116756" name="Rectangle 7"/>
              <p:cNvSpPr>
                <a:spLocks noChangeArrowheads="1"/>
              </p:cNvSpPr>
              <p:nvPr/>
            </p:nvSpPr>
            <p:spPr bwMode="auto">
              <a:xfrm>
                <a:off x="480" y="597"/>
                <a:ext cx="576" cy="755"/>
              </a:xfrm>
              <a:prstGeom prst="rect">
                <a:avLst/>
              </a:prstGeom>
              <a:solidFill>
                <a:srgbClr val="78E691"/>
              </a:solidFill>
              <a:ln w="9525">
                <a:solidFill>
                  <a:srgbClr val="78E691"/>
                </a:solidFill>
                <a:miter lim="800000"/>
                <a:headEnd/>
                <a:tailEnd/>
              </a:ln>
            </p:spPr>
            <p:txBody>
              <a:bodyPr anchor="ctr">
                <a:spAutoFit/>
              </a:bodyPr>
              <a:lstStyle/>
              <a:p>
                <a:pPr algn="ctr"/>
                <a:endParaRPr lang="en-US" sz="7200" b="1">
                  <a:solidFill>
                    <a:schemeClr val="bg1"/>
                  </a:solidFill>
                </a:endParaRPr>
              </a:p>
            </p:txBody>
          </p:sp>
          <p:sp>
            <p:nvSpPr>
              <p:cNvPr id="116757" name="Text Box 8"/>
              <p:cNvSpPr txBox="1">
                <a:spLocks noChangeArrowheads="1"/>
              </p:cNvSpPr>
              <p:nvPr/>
            </p:nvSpPr>
            <p:spPr bwMode="auto">
              <a:xfrm>
                <a:off x="528" y="858"/>
                <a:ext cx="528" cy="237"/>
              </a:xfrm>
              <a:prstGeom prst="rect">
                <a:avLst/>
              </a:prstGeom>
              <a:solidFill>
                <a:srgbClr val="78E691"/>
              </a:solidFill>
              <a:ln w="9525">
                <a:solidFill>
                  <a:srgbClr val="78E691"/>
                </a:solidFill>
                <a:miter lim="800000"/>
                <a:headEnd/>
                <a:tailEnd/>
              </a:ln>
            </p:spPr>
            <p:txBody>
              <a:bodyPr>
                <a:spAutoFit/>
              </a:bodyPr>
              <a:lstStyle>
                <a:lvl1pPr eaLnBrk="0" hangingPunct="0">
                  <a:defRPr sz="1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1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eaLnBrk="0" hangingPunct="0">
                  <a:defRPr sz="1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eaLnBrk="0" hangingPunct="0">
                  <a:defRPr sz="1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eaLnBrk="0" hangingPunct="0">
                  <a:defRPr sz="1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algn="ctr" eaLnBrk="1" hangingPunct="1"/>
                <a:r>
                  <a:rPr lang="en-US" sz="1800"/>
                  <a:t>URI</a:t>
                </a:r>
                <a:endParaRPr lang="en-US" sz="7200" b="1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116754" name="Text Box 21"/>
            <p:cNvSpPr txBox="1">
              <a:spLocks noChangeArrowheads="1"/>
            </p:cNvSpPr>
            <p:nvPr/>
          </p:nvSpPr>
          <p:spPr bwMode="auto">
            <a:xfrm>
              <a:off x="2970213" y="2743200"/>
              <a:ext cx="996950" cy="336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 eaLnBrk="1" hangingPunct="1"/>
              <a:r>
                <a:rPr lang="en-US" sz="1600"/>
                <a:t>Identifies</a:t>
              </a:r>
              <a:endParaRPr lang="en-US" sz="7200" b="1">
                <a:solidFill>
                  <a:schemeClr val="bg1"/>
                </a:solidFill>
              </a:endParaRPr>
            </a:p>
          </p:txBody>
        </p:sp>
        <p:cxnSp>
          <p:nvCxnSpPr>
            <p:cNvPr id="116755" name="AutoShape 22"/>
            <p:cNvCxnSpPr>
              <a:cxnSpLocks noChangeShapeType="1"/>
              <a:stCxn id="116759" idx="1"/>
              <a:endCxn id="116757" idx="2"/>
            </p:cNvCxnSpPr>
            <p:nvPr/>
          </p:nvCxnSpPr>
          <p:spPr bwMode="auto">
            <a:xfrm rot="10800000">
              <a:off x="2552700" y="2516188"/>
              <a:ext cx="1438275" cy="892175"/>
            </a:xfrm>
            <a:prstGeom prst="curvedConnector2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6" name="Group 37"/>
          <p:cNvGrpSpPr>
            <a:grpSpLocks/>
          </p:cNvGrpSpPr>
          <p:nvPr/>
        </p:nvGrpSpPr>
        <p:grpSpPr bwMode="auto">
          <a:xfrm>
            <a:off x="4572000" y="3795713"/>
            <a:ext cx="4419600" cy="2443162"/>
            <a:chOff x="4572000" y="3795713"/>
            <a:chExt cx="4419600" cy="2443162"/>
          </a:xfrm>
        </p:grpSpPr>
        <p:grpSp>
          <p:nvGrpSpPr>
            <p:cNvPr id="116742" name="Group 15"/>
            <p:cNvGrpSpPr>
              <a:grpSpLocks/>
            </p:cNvGrpSpPr>
            <p:nvPr/>
          </p:nvGrpSpPr>
          <p:grpSpPr bwMode="auto">
            <a:xfrm>
              <a:off x="4572000" y="3795713"/>
              <a:ext cx="3505200" cy="1757362"/>
              <a:chOff x="2880" y="2391"/>
              <a:chExt cx="2208" cy="1107"/>
            </a:xfrm>
          </p:grpSpPr>
          <p:grpSp>
            <p:nvGrpSpPr>
              <p:cNvPr id="116748" name="Group 16"/>
              <p:cNvGrpSpPr>
                <a:grpSpLocks/>
              </p:cNvGrpSpPr>
              <p:nvPr/>
            </p:nvGrpSpPr>
            <p:grpSpPr bwMode="auto">
              <a:xfrm>
                <a:off x="3696" y="2743"/>
                <a:ext cx="1392" cy="755"/>
                <a:chOff x="3024" y="2407"/>
                <a:chExt cx="1392" cy="755"/>
              </a:xfrm>
            </p:grpSpPr>
            <p:sp>
              <p:nvSpPr>
                <p:cNvPr id="116751" name="Rectangle 17"/>
                <p:cNvSpPr>
                  <a:spLocks noChangeArrowheads="1"/>
                </p:cNvSpPr>
                <p:nvPr/>
              </p:nvSpPr>
              <p:spPr bwMode="auto">
                <a:xfrm>
                  <a:off x="3024" y="2407"/>
                  <a:ext cx="1392" cy="755"/>
                </a:xfrm>
                <a:prstGeom prst="rect">
                  <a:avLst/>
                </a:prstGeom>
                <a:solidFill>
                  <a:srgbClr val="E3E3E3"/>
                </a:solidFill>
                <a:ln w="9525">
                  <a:solidFill>
                    <a:srgbClr val="E3E3E3"/>
                  </a:solidFill>
                  <a:miter lim="800000"/>
                  <a:headEnd/>
                  <a:tailEnd/>
                </a:ln>
              </p:spPr>
              <p:txBody>
                <a:bodyPr anchor="ctr">
                  <a:spAutoFit/>
                </a:bodyPr>
                <a:lstStyle/>
                <a:p>
                  <a:pPr algn="ctr"/>
                  <a:endParaRPr lang="en-US" sz="7200" b="1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116752" name="Text Box 18"/>
                <p:cNvSpPr txBox="1">
                  <a:spLocks noChangeArrowheads="1"/>
                </p:cNvSpPr>
                <p:nvPr/>
              </p:nvSpPr>
              <p:spPr bwMode="auto">
                <a:xfrm>
                  <a:off x="3175" y="2678"/>
                  <a:ext cx="1091" cy="21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defRPr sz="1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  <a:cs typeface="ＭＳ Ｐゴシック" charset="0"/>
                    </a:defRPr>
                  </a:lvl1pPr>
                  <a:lvl2pPr marL="742950" indent="-285750" eaLnBrk="0" hangingPunct="0">
                    <a:defRPr sz="1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2pPr>
                  <a:lvl3pPr marL="1143000" indent="-228600" eaLnBrk="0" hangingPunct="0">
                    <a:defRPr sz="1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3pPr>
                  <a:lvl4pPr marL="1600200" indent="-228600" eaLnBrk="0" hangingPunct="0">
                    <a:defRPr sz="1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4pPr>
                  <a:lvl5pPr marL="2057400" indent="-228600" eaLnBrk="0" hangingPunct="0">
                    <a:defRPr sz="1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9pPr>
                </a:lstStyle>
                <a:p>
                  <a:pPr algn="ctr" eaLnBrk="1" hangingPunct="1"/>
                  <a:r>
                    <a:rPr lang="en-US" sz="1600"/>
                    <a:t>Representation 1</a:t>
                  </a:r>
                  <a:endParaRPr lang="en-US" sz="7200" b="1">
                    <a:solidFill>
                      <a:schemeClr val="bg1"/>
                    </a:solidFill>
                  </a:endParaRPr>
                </a:p>
              </p:txBody>
            </p:sp>
          </p:grpSp>
          <p:sp>
            <p:nvSpPr>
              <p:cNvPr id="116749" name="Text Box 19"/>
              <p:cNvSpPr txBox="1">
                <a:spLocks noChangeArrowheads="1"/>
              </p:cNvSpPr>
              <p:nvPr/>
            </p:nvSpPr>
            <p:spPr bwMode="auto">
              <a:xfrm>
                <a:off x="3120" y="2592"/>
                <a:ext cx="771" cy="2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1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1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eaLnBrk="0" hangingPunct="0">
                  <a:defRPr sz="1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eaLnBrk="0" hangingPunct="0">
                  <a:defRPr sz="1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eaLnBrk="0" hangingPunct="0">
                  <a:defRPr sz="1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algn="ctr" eaLnBrk="1" hangingPunct="1"/>
                <a:r>
                  <a:rPr lang="en-US" sz="1600"/>
                  <a:t>Represents</a:t>
                </a:r>
                <a:endParaRPr lang="en-US" sz="7200" b="1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116750" name="AutoShape 20"/>
              <p:cNvCxnSpPr>
                <a:cxnSpLocks noChangeShapeType="1"/>
                <a:stCxn id="116751" idx="1"/>
                <a:endCxn id="116758" idx="4"/>
              </p:cNvCxnSpPr>
              <p:nvPr/>
            </p:nvCxnSpPr>
            <p:spPr bwMode="auto">
              <a:xfrm rot="10800000">
                <a:off x="2880" y="2391"/>
                <a:ext cx="816" cy="729"/>
              </a:xfrm>
              <a:prstGeom prst="curvedConnector2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grpSp>
          <p:nvGrpSpPr>
            <p:cNvPr id="116743" name="Group 16"/>
            <p:cNvGrpSpPr>
              <a:grpSpLocks/>
            </p:cNvGrpSpPr>
            <p:nvPr/>
          </p:nvGrpSpPr>
          <p:grpSpPr bwMode="auto">
            <a:xfrm>
              <a:off x="6781800" y="5040312"/>
              <a:ext cx="2209800" cy="1198563"/>
              <a:chOff x="3024" y="2407"/>
              <a:chExt cx="1392" cy="755"/>
            </a:xfrm>
          </p:grpSpPr>
          <p:sp>
            <p:nvSpPr>
              <p:cNvPr id="116746" name="Rectangle 17"/>
              <p:cNvSpPr>
                <a:spLocks noChangeArrowheads="1"/>
              </p:cNvSpPr>
              <p:nvPr/>
            </p:nvSpPr>
            <p:spPr bwMode="auto">
              <a:xfrm>
                <a:off x="3024" y="2407"/>
                <a:ext cx="1392" cy="755"/>
              </a:xfrm>
              <a:prstGeom prst="rect">
                <a:avLst/>
              </a:prstGeom>
              <a:solidFill>
                <a:srgbClr val="E3E3E3"/>
              </a:solidFill>
              <a:ln w="9525">
                <a:solidFill>
                  <a:srgbClr val="E3E3E3"/>
                </a:solidFill>
                <a:miter lim="800000"/>
                <a:headEnd/>
                <a:tailEnd/>
              </a:ln>
            </p:spPr>
            <p:txBody>
              <a:bodyPr anchor="ctr">
                <a:spAutoFit/>
              </a:bodyPr>
              <a:lstStyle/>
              <a:p>
                <a:pPr algn="ctr"/>
                <a:endParaRPr lang="en-US" sz="7200" b="1">
                  <a:solidFill>
                    <a:schemeClr val="bg1"/>
                  </a:solidFill>
                </a:endParaRPr>
              </a:p>
            </p:txBody>
          </p:sp>
          <p:sp>
            <p:nvSpPr>
              <p:cNvPr id="116747" name="Text Box 18"/>
              <p:cNvSpPr txBox="1">
                <a:spLocks noChangeArrowheads="1"/>
              </p:cNvSpPr>
              <p:nvPr/>
            </p:nvSpPr>
            <p:spPr bwMode="auto">
              <a:xfrm>
                <a:off x="3175" y="2678"/>
                <a:ext cx="1091" cy="2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1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1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eaLnBrk="0" hangingPunct="0">
                  <a:defRPr sz="1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eaLnBrk="0" hangingPunct="0">
                  <a:defRPr sz="1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eaLnBrk="0" hangingPunct="0">
                  <a:defRPr sz="1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algn="ctr" eaLnBrk="1" hangingPunct="1"/>
                <a:r>
                  <a:rPr lang="en-US" sz="1600"/>
                  <a:t>Representation 2</a:t>
                </a:r>
                <a:endParaRPr lang="en-US" sz="7200" b="1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116744" name="Text Box 19"/>
            <p:cNvSpPr txBox="1">
              <a:spLocks noChangeArrowheads="1"/>
            </p:cNvSpPr>
            <p:nvPr/>
          </p:nvSpPr>
          <p:spPr bwMode="auto">
            <a:xfrm>
              <a:off x="4953000" y="5486400"/>
              <a:ext cx="1223963" cy="336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 eaLnBrk="1" hangingPunct="1"/>
              <a:r>
                <a:rPr lang="en-US" sz="1600"/>
                <a:t>Represents</a:t>
              </a:r>
              <a:endParaRPr lang="en-US" sz="7200" b="1">
                <a:solidFill>
                  <a:schemeClr val="bg1"/>
                </a:solidFill>
              </a:endParaRPr>
            </a:p>
          </p:txBody>
        </p:sp>
        <p:cxnSp>
          <p:nvCxnSpPr>
            <p:cNvPr id="116745" name="AutoShape 20"/>
            <p:cNvCxnSpPr>
              <a:cxnSpLocks noChangeShapeType="1"/>
              <a:stCxn id="116746" idx="1"/>
              <a:endCxn id="116758" idx="4"/>
            </p:cNvCxnSpPr>
            <p:nvPr/>
          </p:nvCxnSpPr>
          <p:spPr bwMode="auto">
            <a:xfrm rot="10800000">
              <a:off x="4572000" y="3795714"/>
              <a:ext cx="2209800" cy="1843087"/>
            </a:xfrm>
            <a:prstGeom prst="curvedConnector2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5218380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5" name="Title 1"/>
          <p:cNvSpPr>
            <a:spLocks noGrp="1"/>
          </p:cNvSpPr>
          <p:nvPr>
            <p:ph type="title" idx="4294967295"/>
          </p:nvPr>
        </p:nvSpPr>
        <p:spPr/>
        <p:txBody>
          <a:bodyPr tIns="27432" bIns="27432"/>
          <a:lstStyle/>
          <a:p>
            <a:pPr eaLnBrk="1" hangingPunct="1"/>
            <a:r>
              <a:rPr lang="en-US">
                <a:latin typeface="Calibri" charset="0"/>
              </a:rPr>
              <a:t>Resources</a:t>
            </a:r>
          </a:p>
        </p:txBody>
      </p:sp>
      <p:pic>
        <p:nvPicPr>
          <p:cNvPr id="118786" name="Content Placeholder 3" descr="web_time_1.pdf"/>
          <p:cNvPicPr>
            <a:picLocks noGrp="1" noChangeAspect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3813" r="-3381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3334839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3" name="Title 1"/>
          <p:cNvSpPr>
            <a:spLocks noGrp="1"/>
          </p:cNvSpPr>
          <p:nvPr>
            <p:ph type="title" idx="4294967295"/>
          </p:nvPr>
        </p:nvSpPr>
        <p:spPr/>
        <p:txBody>
          <a:bodyPr tIns="27432" bIns="27432"/>
          <a:lstStyle/>
          <a:p>
            <a:pPr eaLnBrk="1" hangingPunct="1"/>
            <a:r>
              <a:rPr lang="en-US" dirty="0">
                <a:latin typeface="Calibri" charset="0"/>
              </a:rPr>
              <a:t>Resources have Representations</a:t>
            </a:r>
          </a:p>
        </p:txBody>
      </p:sp>
      <p:pic>
        <p:nvPicPr>
          <p:cNvPr id="120834" name="Content Placeholder 3" descr="web_time_1bis.pdf"/>
          <p:cNvPicPr>
            <a:picLocks noGrp="1" noChangeAspect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3813" r="-3381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5450274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1" name="Title 1"/>
          <p:cNvSpPr>
            <a:spLocks noGrp="1"/>
          </p:cNvSpPr>
          <p:nvPr>
            <p:ph type="title" idx="4294967295"/>
          </p:nvPr>
        </p:nvSpPr>
        <p:spPr>
          <a:xfrm>
            <a:off x="0" y="188913"/>
            <a:ext cx="9144000" cy="935037"/>
          </a:xfrm>
        </p:spPr>
        <p:txBody>
          <a:bodyPr tIns="27432" bIns="27432">
            <a:normAutofit fontScale="90000"/>
          </a:bodyPr>
          <a:lstStyle/>
          <a:p>
            <a:pPr eaLnBrk="1" hangingPunct="1"/>
            <a:r>
              <a:rPr lang="en-US" dirty="0">
                <a:latin typeface="Calibri" charset="0"/>
              </a:rPr>
              <a:t>Resources have Representations that Change over Time</a:t>
            </a:r>
          </a:p>
        </p:txBody>
      </p:sp>
      <p:pic>
        <p:nvPicPr>
          <p:cNvPr id="122882" name="Content Placeholder 3" descr="web_time_2.pdf"/>
          <p:cNvPicPr>
            <a:picLocks noGrp="1" noChangeAspect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3685" r="-33685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179228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29" name="Title 1"/>
          <p:cNvSpPr>
            <a:spLocks noGrp="1"/>
          </p:cNvSpPr>
          <p:nvPr>
            <p:ph type="title" idx="4294967295"/>
          </p:nvPr>
        </p:nvSpPr>
        <p:spPr>
          <a:xfrm>
            <a:off x="0" y="188913"/>
            <a:ext cx="9144000" cy="935037"/>
          </a:xfrm>
        </p:spPr>
        <p:txBody>
          <a:bodyPr tIns="27432" bIns="27432">
            <a:normAutofit fontScale="90000"/>
          </a:bodyPr>
          <a:lstStyle/>
          <a:p>
            <a:pPr eaLnBrk="1" hangingPunct="1"/>
            <a:r>
              <a:rPr lang="en-US">
                <a:latin typeface="Calibri" charset="0"/>
              </a:rPr>
              <a:t>Only the Current Representation is Available from a Resource</a:t>
            </a:r>
          </a:p>
        </p:txBody>
      </p:sp>
      <p:pic>
        <p:nvPicPr>
          <p:cNvPr id="124930" name="Content Placeholder 3" descr="web_time_2bis.pdf"/>
          <p:cNvPicPr>
            <a:picLocks noGrp="1" noChangeAspect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3813" r="-3381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3710753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7" name="Title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9144000" cy="1143000"/>
          </a:xfrm>
        </p:spPr>
        <p:txBody>
          <a:bodyPr tIns="27432" bIns="27432"/>
          <a:lstStyle/>
          <a:p>
            <a:pPr eaLnBrk="1" hangingPunct="1"/>
            <a:r>
              <a:rPr lang="en-US">
                <a:latin typeface="Calibri" charset="0"/>
              </a:rPr>
              <a:t>Old Representations are Lost Forever</a:t>
            </a:r>
          </a:p>
        </p:txBody>
      </p:sp>
      <p:pic>
        <p:nvPicPr>
          <p:cNvPr id="126978" name="Content Placeholder 6" descr="web_time_3.pdf"/>
          <p:cNvPicPr>
            <a:picLocks noGrp="1" noChangeAspect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3948" r="-13948"/>
          <a:stretch>
            <a:fillRect/>
          </a:stretch>
        </p:blipFill>
        <p:spPr>
          <a:xfrm>
            <a:off x="1371600" y="1268413"/>
            <a:ext cx="7848600" cy="4449762"/>
          </a:xfrm>
        </p:spPr>
      </p:pic>
    </p:spTree>
    <p:extLst>
      <p:ext uri="{BB962C8B-B14F-4D97-AF65-F5344CB8AC3E}">
        <p14:creationId xmlns:p14="http://schemas.microsoft.com/office/powerpoint/2010/main" val="10906935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5" name="Title 1"/>
          <p:cNvSpPr>
            <a:spLocks noGrp="1"/>
          </p:cNvSpPr>
          <p:nvPr>
            <p:ph type="title" idx="4294967295"/>
          </p:nvPr>
        </p:nvSpPr>
        <p:spPr>
          <a:xfrm>
            <a:off x="0" y="188913"/>
            <a:ext cx="9144000" cy="935037"/>
          </a:xfrm>
        </p:spPr>
        <p:txBody>
          <a:bodyPr tIns="27432" bIns="27432"/>
          <a:lstStyle/>
          <a:p>
            <a:pPr eaLnBrk="1" hangingPunct="1"/>
            <a:r>
              <a:rPr lang="en-US">
                <a:latin typeface="Calibri" charset="0"/>
              </a:rPr>
              <a:t>Archived Resources Exist</a:t>
            </a:r>
          </a:p>
        </p:txBody>
      </p:sp>
      <p:pic>
        <p:nvPicPr>
          <p:cNvPr id="129026" name="Content Placeholder 3" descr="web_time_4.pdf"/>
          <p:cNvPicPr>
            <a:picLocks noGrp="1" noChangeAspect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2119" r="-12119"/>
          <a:stretch>
            <a:fillRect/>
          </a:stretch>
        </p:blipFill>
        <p:spPr>
          <a:xfrm>
            <a:off x="76200" y="1268413"/>
            <a:ext cx="7848600" cy="4449762"/>
          </a:xfrm>
        </p:spPr>
      </p:pic>
      <p:pic>
        <p:nvPicPr>
          <p:cNvPr id="129027" name="Picture 5" descr="web_time_4bis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3275" y="2073275"/>
            <a:ext cx="1304925" cy="3641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725291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3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188913"/>
            <a:ext cx="9144000" cy="935037"/>
          </a:xfrm>
        </p:spPr>
        <p:txBody>
          <a:bodyPr tIns="27432" bIns="27432"/>
          <a:lstStyle/>
          <a:p>
            <a:pPr eaLnBrk="1" hangingPunct="1"/>
            <a:r>
              <a:rPr lang="en-US">
                <a:latin typeface="Calibri" charset="0"/>
              </a:rPr>
              <a:t>Archived Resources</a:t>
            </a:r>
          </a:p>
        </p:txBody>
      </p:sp>
      <p:sp>
        <p:nvSpPr>
          <p:cNvPr id="131074" name="Rectangle 3"/>
          <p:cNvSpPr>
            <a:spLocks noChangeArrowheads="1"/>
          </p:cNvSpPr>
          <p:nvPr/>
        </p:nvSpPr>
        <p:spPr bwMode="auto">
          <a:xfrm>
            <a:off x="1447800" y="5334000"/>
            <a:ext cx="6324600" cy="6858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endParaRPr lang="en-US" sz="7200" b="1">
              <a:solidFill>
                <a:schemeClr val="bg1"/>
              </a:solidFill>
            </a:endParaRPr>
          </a:p>
        </p:txBody>
      </p:sp>
      <p:sp>
        <p:nvSpPr>
          <p:cNvPr id="131075" name="Text Box 4"/>
          <p:cNvSpPr txBox="1">
            <a:spLocks noChangeArrowheads="1"/>
          </p:cNvSpPr>
          <p:nvPr/>
        </p:nvSpPr>
        <p:spPr bwMode="auto">
          <a:xfrm>
            <a:off x="0" y="5357813"/>
            <a:ext cx="4495800" cy="5175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>
                <a:solidFill>
                  <a:srgbClr val="FF0000"/>
                </a:solidFill>
              </a:rPr>
              <a:t>http://web.archive.org/web/20010911203610/http://www.cnn.com/ </a:t>
            </a:r>
            <a:r>
              <a:rPr lang="en-US"/>
              <a:t>archived resource for </a:t>
            </a:r>
            <a:r>
              <a:rPr lang="en-US">
                <a:solidFill>
                  <a:srgbClr val="FF0000"/>
                </a:solidFill>
              </a:rPr>
              <a:t>http://cnn.com</a:t>
            </a:r>
            <a:endParaRPr lang="en-US" sz="7200" b="1">
              <a:solidFill>
                <a:srgbClr val="FF0000"/>
              </a:solidFill>
            </a:endParaRPr>
          </a:p>
        </p:txBody>
      </p:sp>
      <p:pic>
        <p:nvPicPr>
          <p:cNvPr id="131076" name="Picture 8" descr="cnn_91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588" y="1009650"/>
            <a:ext cx="4214812" cy="4095750"/>
          </a:xfrm>
          <a:prstGeom prst="rect">
            <a:avLst/>
          </a:prstGeom>
          <a:noFill/>
          <a:ln w="9525">
            <a:solidFill>
              <a:srgbClr val="595959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1077" name="Picture 9" descr="wiki_91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1033463"/>
            <a:ext cx="4191000" cy="4071937"/>
          </a:xfrm>
          <a:prstGeom prst="rect">
            <a:avLst/>
          </a:prstGeom>
          <a:noFill/>
          <a:ln w="9525">
            <a:solidFill>
              <a:srgbClr val="595959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1078" name="Text Box 4"/>
          <p:cNvSpPr txBox="1">
            <a:spLocks noChangeArrowheads="1"/>
          </p:cNvSpPr>
          <p:nvPr/>
        </p:nvSpPr>
        <p:spPr bwMode="auto">
          <a:xfrm>
            <a:off x="4648200" y="5141913"/>
            <a:ext cx="4495800" cy="7302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>
                <a:solidFill>
                  <a:srgbClr val="FF0000"/>
                </a:solidFill>
              </a:rPr>
              <a:t>http://en.wikipedia.org/w/index.php?title=September_11_attacks&amp;oldid=282333</a:t>
            </a:r>
            <a:r>
              <a:rPr lang="en-US"/>
              <a:t> archived resource for </a:t>
            </a:r>
            <a:r>
              <a:rPr lang="en-US">
                <a:solidFill>
                  <a:srgbClr val="FF0000"/>
                </a:solidFill>
              </a:rPr>
              <a:t>http://en.wikipedia.org/wiki/September_11_attacks</a:t>
            </a:r>
            <a:endParaRPr lang="en-US" sz="7200" b="1">
              <a:solidFill>
                <a:srgbClr val="FF0000"/>
              </a:solidFill>
            </a:endParaRPr>
          </a:p>
        </p:txBody>
      </p:sp>
      <p:sp>
        <p:nvSpPr>
          <p:cNvPr id="131079" name="Text Box 4"/>
          <p:cNvSpPr txBox="1">
            <a:spLocks noChangeArrowheads="1"/>
          </p:cNvSpPr>
          <p:nvPr/>
        </p:nvSpPr>
        <p:spPr bwMode="auto">
          <a:xfrm>
            <a:off x="128588" y="155575"/>
            <a:ext cx="2895600" cy="314325"/>
          </a:xfrm>
          <a:prstGeom prst="rect">
            <a:avLst/>
          </a:prstGeom>
          <a:solidFill>
            <a:schemeClr val="bg1"/>
          </a:solidFill>
          <a:ln w="9525">
            <a:solidFill>
              <a:srgbClr val="595959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/>
              <a:t>Sep 11 2001, 20:36:10 UTC </a:t>
            </a:r>
            <a:endParaRPr lang="en-US" sz="7200" b="1">
              <a:solidFill>
                <a:srgbClr val="FF0000"/>
              </a:solidFill>
            </a:endParaRPr>
          </a:p>
        </p:txBody>
      </p:sp>
      <p:sp>
        <p:nvSpPr>
          <p:cNvPr id="131080" name="Text Box 4"/>
          <p:cNvSpPr txBox="1">
            <a:spLocks noChangeArrowheads="1"/>
          </p:cNvSpPr>
          <p:nvPr/>
        </p:nvSpPr>
        <p:spPr bwMode="auto">
          <a:xfrm>
            <a:off x="6324600" y="152400"/>
            <a:ext cx="2667000" cy="314325"/>
          </a:xfrm>
          <a:prstGeom prst="rect">
            <a:avLst/>
          </a:prstGeom>
          <a:solidFill>
            <a:schemeClr val="bg1"/>
          </a:solidFill>
          <a:ln w="9525">
            <a:solidFill>
              <a:srgbClr val="595959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/>
              <a:t>Dec 20 2001, 4:51:00 UTC</a:t>
            </a:r>
            <a:endParaRPr lang="en-US" sz="7200" b="1">
              <a:solidFill>
                <a:srgbClr val="FF0000"/>
              </a:solidFill>
            </a:endParaRPr>
          </a:p>
        </p:txBody>
      </p:sp>
      <p:cxnSp>
        <p:nvCxnSpPr>
          <p:cNvPr id="131081" name="Straight Connector 15"/>
          <p:cNvCxnSpPr>
            <a:cxnSpLocks noChangeShapeType="1"/>
            <a:stCxn id="131079" idx="2"/>
          </p:cNvCxnSpPr>
          <p:nvPr/>
        </p:nvCxnSpPr>
        <p:spPr bwMode="auto">
          <a:xfrm rot="16200000" flipH="1">
            <a:off x="1633538" y="412750"/>
            <a:ext cx="546100" cy="660400"/>
          </a:xfrm>
          <a:prstGeom prst="line">
            <a:avLst/>
          </a:prstGeom>
          <a:noFill/>
          <a:ln w="9525">
            <a:solidFill>
              <a:srgbClr val="59595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31082" name="Straight Connector 17"/>
          <p:cNvCxnSpPr>
            <a:cxnSpLocks noChangeShapeType="1"/>
            <a:stCxn id="131080" idx="2"/>
          </p:cNvCxnSpPr>
          <p:nvPr/>
        </p:nvCxnSpPr>
        <p:spPr bwMode="auto">
          <a:xfrm rot="5400000">
            <a:off x="6990556" y="372269"/>
            <a:ext cx="573088" cy="762000"/>
          </a:xfrm>
          <a:prstGeom prst="line">
            <a:avLst/>
          </a:prstGeom>
          <a:noFill/>
          <a:ln w="9525">
            <a:solidFill>
              <a:srgbClr val="59595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32230777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21" name="Picture 14" descr="wayback_cnn_list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1022350"/>
            <a:ext cx="4235450" cy="4114800"/>
          </a:xfrm>
          <a:prstGeom prst="rect">
            <a:avLst/>
          </a:prstGeom>
          <a:noFill/>
          <a:ln w="9525">
            <a:solidFill>
              <a:srgbClr val="595959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22" name="Picture 11" descr="wayback_cnn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588" y="1022350"/>
            <a:ext cx="4235450" cy="4114800"/>
          </a:xfrm>
          <a:prstGeom prst="rect">
            <a:avLst/>
          </a:prstGeom>
          <a:noFill/>
          <a:ln w="9525">
            <a:solidFill>
              <a:srgbClr val="595959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3123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188913"/>
            <a:ext cx="9144000" cy="935037"/>
          </a:xfrm>
        </p:spPr>
        <p:txBody>
          <a:bodyPr tIns="27432" bIns="27432"/>
          <a:lstStyle/>
          <a:p>
            <a:pPr eaLnBrk="1" hangingPunct="1"/>
            <a:r>
              <a:rPr lang="en-US">
                <a:latin typeface="Calibri" charset="0"/>
              </a:rPr>
              <a:t>Finding Archived Resources</a:t>
            </a:r>
          </a:p>
        </p:txBody>
      </p:sp>
      <p:sp>
        <p:nvSpPr>
          <p:cNvPr id="133124" name="Rectangle 3"/>
          <p:cNvSpPr>
            <a:spLocks noChangeArrowheads="1"/>
          </p:cNvSpPr>
          <p:nvPr/>
        </p:nvSpPr>
        <p:spPr bwMode="auto">
          <a:xfrm>
            <a:off x="1447800" y="5334000"/>
            <a:ext cx="6324600" cy="6858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endParaRPr lang="en-US" sz="7200" b="1">
              <a:solidFill>
                <a:schemeClr val="bg1"/>
              </a:solidFill>
            </a:endParaRPr>
          </a:p>
        </p:txBody>
      </p:sp>
      <p:sp>
        <p:nvSpPr>
          <p:cNvPr id="133125" name="Text Box 4"/>
          <p:cNvSpPr txBox="1">
            <a:spLocks noChangeArrowheads="1"/>
          </p:cNvSpPr>
          <p:nvPr/>
        </p:nvSpPr>
        <p:spPr bwMode="auto">
          <a:xfrm>
            <a:off x="0" y="5343525"/>
            <a:ext cx="4495800" cy="5175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>
                <a:solidFill>
                  <a:srgbClr val="FF0000"/>
                </a:solidFill>
              </a:rPr>
              <a:t> </a:t>
            </a:r>
            <a:r>
              <a:rPr lang="en-US"/>
              <a:t>Go to </a:t>
            </a:r>
            <a:r>
              <a:rPr lang="en-US">
                <a:solidFill>
                  <a:srgbClr val="FF0000"/>
                </a:solidFill>
              </a:rPr>
              <a:t>http://www.archive.org/ </a:t>
            </a:r>
            <a:r>
              <a:rPr lang="en-US">
                <a:solidFill>
                  <a:srgbClr val="000000"/>
                </a:solidFill>
              </a:rPr>
              <a:t>and search</a:t>
            </a:r>
          </a:p>
          <a:p>
            <a:pPr algn="ctr"/>
            <a:r>
              <a:rPr lang="en-US">
                <a:solidFill>
                  <a:srgbClr val="FF0000"/>
                </a:solidFill>
              </a:rPr>
              <a:t>http://cnn.com</a:t>
            </a:r>
            <a:endParaRPr lang="en-US" sz="7200" b="1">
              <a:solidFill>
                <a:srgbClr val="FF0000"/>
              </a:solidFill>
            </a:endParaRPr>
          </a:p>
        </p:txBody>
      </p:sp>
      <p:sp>
        <p:nvSpPr>
          <p:cNvPr id="133126" name="Text Box 4"/>
          <p:cNvSpPr txBox="1">
            <a:spLocks noChangeArrowheads="1"/>
          </p:cNvSpPr>
          <p:nvPr/>
        </p:nvSpPr>
        <p:spPr bwMode="auto">
          <a:xfrm>
            <a:off x="4648200" y="5343525"/>
            <a:ext cx="4495800" cy="5175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/>
              <a:t>On</a:t>
            </a:r>
            <a:r>
              <a:rPr lang="en-US">
                <a:solidFill>
                  <a:srgbClr val="FF0000"/>
                </a:solidFill>
              </a:rPr>
              <a:t> http://web.archive.org/web/*/http://cnn.com</a:t>
            </a:r>
            <a:r>
              <a:rPr lang="en-US">
                <a:solidFill>
                  <a:srgbClr val="000000"/>
                </a:solidFill>
              </a:rPr>
              <a:t>, select desired datetime</a:t>
            </a:r>
            <a:endParaRPr lang="en-US" sz="7200" b="1">
              <a:solidFill>
                <a:srgbClr val="000000"/>
              </a:solidFill>
            </a:endParaRPr>
          </a:p>
        </p:txBody>
      </p:sp>
      <p:cxnSp>
        <p:nvCxnSpPr>
          <p:cNvPr id="133127" name="Straight Arrow Connector 18"/>
          <p:cNvCxnSpPr>
            <a:cxnSpLocks noChangeShapeType="1"/>
          </p:cNvCxnSpPr>
          <p:nvPr/>
        </p:nvCxnSpPr>
        <p:spPr bwMode="auto">
          <a:xfrm>
            <a:off x="4364038" y="3079750"/>
            <a:ext cx="436562" cy="1588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34804665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169" name="Picture 9" descr="wiki_history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990600"/>
            <a:ext cx="4235450" cy="4114800"/>
          </a:xfrm>
          <a:prstGeom prst="rect">
            <a:avLst/>
          </a:prstGeom>
          <a:noFill/>
          <a:ln w="9525">
            <a:solidFill>
              <a:srgbClr val="595959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5170" name="Picture 8" descr="wiki_current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588" y="1009650"/>
            <a:ext cx="4214812" cy="4095750"/>
          </a:xfrm>
          <a:prstGeom prst="rect">
            <a:avLst/>
          </a:prstGeom>
          <a:noFill/>
          <a:ln w="9525">
            <a:solidFill>
              <a:srgbClr val="595959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517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188913"/>
            <a:ext cx="9144000" cy="935037"/>
          </a:xfrm>
        </p:spPr>
        <p:txBody>
          <a:bodyPr tIns="27432" bIns="27432"/>
          <a:lstStyle/>
          <a:p>
            <a:pPr eaLnBrk="1" hangingPunct="1"/>
            <a:r>
              <a:rPr lang="en-US">
                <a:latin typeface="Calibri" charset="0"/>
              </a:rPr>
              <a:t>Finding Archived Resources</a:t>
            </a:r>
          </a:p>
        </p:txBody>
      </p:sp>
      <p:sp>
        <p:nvSpPr>
          <p:cNvPr id="135172" name="Rectangle 3"/>
          <p:cNvSpPr>
            <a:spLocks noChangeArrowheads="1"/>
          </p:cNvSpPr>
          <p:nvPr/>
        </p:nvSpPr>
        <p:spPr bwMode="auto">
          <a:xfrm>
            <a:off x="1447800" y="5334000"/>
            <a:ext cx="6324600" cy="6858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endParaRPr lang="en-US" sz="7200" b="1">
              <a:solidFill>
                <a:schemeClr val="bg1"/>
              </a:solidFill>
            </a:endParaRPr>
          </a:p>
        </p:txBody>
      </p:sp>
      <p:sp>
        <p:nvSpPr>
          <p:cNvPr id="135173" name="Text Box 4"/>
          <p:cNvSpPr txBox="1">
            <a:spLocks noChangeArrowheads="1"/>
          </p:cNvSpPr>
          <p:nvPr/>
        </p:nvSpPr>
        <p:spPr bwMode="auto">
          <a:xfrm>
            <a:off x="0" y="5257800"/>
            <a:ext cx="4495800" cy="7302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>
                <a:solidFill>
                  <a:srgbClr val="FF0000"/>
                </a:solidFill>
              </a:rPr>
              <a:t> </a:t>
            </a:r>
            <a:r>
              <a:rPr lang="en-US"/>
              <a:t>Go to </a:t>
            </a:r>
          </a:p>
          <a:p>
            <a:pPr algn="ctr"/>
            <a:r>
              <a:rPr lang="en-US">
                <a:solidFill>
                  <a:srgbClr val="FF0000"/>
                </a:solidFill>
              </a:rPr>
              <a:t>http://en.wikipedia.org/wiki/September_11_attacks</a:t>
            </a:r>
            <a:r>
              <a:rPr lang="en-US"/>
              <a:t> </a:t>
            </a:r>
          </a:p>
          <a:p>
            <a:pPr algn="ctr"/>
            <a:r>
              <a:rPr lang="en-US">
                <a:solidFill>
                  <a:srgbClr val="000000"/>
                </a:solidFill>
              </a:rPr>
              <a:t>and click History</a:t>
            </a:r>
          </a:p>
        </p:txBody>
      </p:sp>
      <p:sp>
        <p:nvSpPr>
          <p:cNvPr id="135174" name="Text Box 4"/>
          <p:cNvSpPr txBox="1">
            <a:spLocks noChangeArrowheads="1"/>
          </p:cNvSpPr>
          <p:nvPr/>
        </p:nvSpPr>
        <p:spPr bwMode="auto">
          <a:xfrm>
            <a:off x="4648200" y="5473700"/>
            <a:ext cx="4495800" cy="3048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/>
              <a:t>Browse History</a:t>
            </a:r>
            <a:endParaRPr lang="en-US" sz="7200" b="1">
              <a:solidFill>
                <a:srgbClr val="000000"/>
              </a:solidFill>
            </a:endParaRPr>
          </a:p>
        </p:txBody>
      </p:sp>
      <p:cxnSp>
        <p:nvCxnSpPr>
          <p:cNvPr id="135175" name="Straight Arrow Connector 18"/>
          <p:cNvCxnSpPr>
            <a:cxnSpLocks noChangeShapeType="1"/>
          </p:cNvCxnSpPr>
          <p:nvPr/>
        </p:nvCxnSpPr>
        <p:spPr bwMode="auto">
          <a:xfrm flipV="1">
            <a:off x="4343400" y="3048000"/>
            <a:ext cx="381000" cy="9525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41672969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7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188913"/>
            <a:ext cx="8686800" cy="935037"/>
          </a:xfrm>
        </p:spPr>
        <p:txBody>
          <a:bodyPr tIns="27432" bIns="27432"/>
          <a:lstStyle/>
          <a:p>
            <a:pPr eaLnBrk="1" hangingPunct="1"/>
            <a:r>
              <a:rPr lang="en-US">
                <a:latin typeface="Calibri" charset="0"/>
              </a:rPr>
              <a:t>Navigating Archived Resources</a:t>
            </a:r>
          </a:p>
        </p:txBody>
      </p:sp>
      <p:pic>
        <p:nvPicPr>
          <p:cNvPr id="137218" name="Picture 9" descr="wiki_91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990600"/>
            <a:ext cx="4191000" cy="4071938"/>
          </a:xfrm>
          <a:prstGeom prst="rect">
            <a:avLst/>
          </a:prstGeom>
          <a:noFill/>
          <a:ln w="9525">
            <a:solidFill>
              <a:srgbClr val="595959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7219" name="Text Box 4"/>
          <p:cNvSpPr txBox="1">
            <a:spLocks noChangeArrowheads="1"/>
          </p:cNvSpPr>
          <p:nvPr/>
        </p:nvSpPr>
        <p:spPr bwMode="auto">
          <a:xfrm>
            <a:off x="0" y="5099050"/>
            <a:ext cx="4495800" cy="7302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>
                <a:solidFill>
                  <a:srgbClr val="FF0000"/>
                </a:solidFill>
              </a:rPr>
              <a:t>http://en.wikipedia.org/w/index.php?title=September_11_attacks&amp;oldid=282333</a:t>
            </a:r>
            <a:r>
              <a:rPr lang="en-US"/>
              <a:t> archived resource for </a:t>
            </a:r>
            <a:r>
              <a:rPr lang="en-US">
                <a:solidFill>
                  <a:srgbClr val="FF0000"/>
                </a:solidFill>
              </a:rPr>
              <a:t>http://en.wikipedia.org/wiki/September_11_attacks3</a:t>
            </a:r>
            <a:endParaRPr lang="en-US" sz="7200" b="1">
              <a:solidFill>
                <a:srgbClr val="FF0000"/>
              </a:solidFill>
            </a:endParaRPr>
          </a:p>
        </p:txBody>
      </p:sp>
      <p:sp>
        <p:nvSpPr>
          <p:cNvPr id="137220" name="Text Box 4"/>
          <p:cNvSpPr txBox="1">
            <a:spLocks noChangeArrowheads="1"/>
          </p:cNvSpPr>
          <p:nvPr/>
        </p:nvSpPr>
        <p:spPr bwMode="auto">
          <a:xfrm>
            <a:off x="152400" y="152400"/>
            <a:ext cx="2362200" cy="314325"/>
          </a:xfrm>
          <a:prstGeom prst="rect">
            <a:avLst/>
          </a:prstGeom>
          <a:solidFill>
            <a:schemeClr val="bg1"/>
          </a:solidFill>
          <a:ln w="9525">
            <a:solidFill>
              <a:srgbClr val="595959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/>
              <a:t>Dec 20 2001, 4:51:00 UTC</a:t>
            </a:r>
            <a:endParaRPr lang="en-US" sz="7200" b="1">
              <a:solidFill>
                <a:srgbClr val="FF0000"/>
              </a:solidFill>
            </a:endParaRPr>
          </a:p>
        </p:txBody>
      </p:sp>
      <p:cxnSp>
        <p:nvCxnSpPr>
          <p:cNvPr id="137221" name="Straight Connector 17"/>
          <p:cNvCxnSpPr>
            <a:cxnSpLocks noChangeShapeType="1"/>
            <a:stCxn id="137220" idx="2"/>
          </p:cNvCxnSpPr>
          <p:nvPr/>
        </p:nvCxnSpPr>
        <p:spPr bwMode="auto">
          <a:xfrm rot="16200000" flipH="1">
            <a:off x="1525587" y="274638"/>
            <a:ext cx="530225" cy="914400"/>
          </a:xfrm>
          <a:prstGeom prst="line">
            <a:avLst/>
          </a:prstGeom>
          <a:noFill/>
          <a:ln w="9525">
            <a:solidFill>
              <a:srgbClr val="59595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37222" name="Text Box 4"/>
          <p:cNvSpPr txBox="1">
            <a:spLocks noChangeArrowheads="1"/>
          </p:cNvSpPr>
          <p:nvPr/>
        </p:nvSpPr>
        <p:spPr bwMode="auto">
          <a:xfrm>
            <a:off x="4648200" y="5421313"/>
            <a:ext cx="4495800" cy="3048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>
                <a:solidFill>
                  <a:srgbClr val="FF0000"/>
                </a:solidFill>
              </a:rPr>
              <a:t>http://en.wikipedia.org/wiki/The_Pentagon</a:t>
            </a:r>
            <a:endParaRPr lang="en-US" sz="7200" b="1">
              <a:solidFill>
                <a:srgbClr val="FF0000"/>
              </a:solidFill>
            </a:endParaRPr>
          </a:p>
        </p:txBody>
      </p:sp>
      <p:cxnSp>
        <p:nvCxnSpPr>
          <p:cNvPr id="137223" name="Straight Arrow Connector 18"/>
          <p:cNvCxnSpPr>
            <a:cxnSpLocks noChangeShapeType="1"/>
            <a:stCxn id="137227" idx="3"/>
          </p:cNvCxnSpPr>
          <p:nvPr/>
        </p:nvCxnSpPr>
        <p:spPr bwMode="auto">
          <a:xfrm flipV="1">
            <a:off x="4267200" y="2517775"/>
            <a:ext cx="457200" cy="1588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137224" name="Picture 21" descr="wiki_pentagon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990600"/>
            <a:ext cx="4117975" cy="4114800"/>
          </a:xfrm>
          <a:prstGeom prst="rect">
            <a:avLst/>
          </a:prstGeom>
          <a:noFill/>
          <a:ln w="9525">
            <a:solidFill>
              <a:srgbClr val="80808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7225" name="Text Box 4"/>
          <p:cNvSpPr txBox="1">
            <a:spLocks noChangeArrowheads="1"/>
          </p:cNvSpPr>
          <p:nvPr/>
        </p:nvSpPr>
        <p:spPr bwMode="auto">
          <a:xfrm>
            <a:off x="7239000" y="152400"/>
            <a:ext cx="1600200" cy="314325"/>
          </a:xfrm>
          <a:prstGeom prst="rect">
            <a:avLst/>
          </a:prstGeom>
          <a:solidFill>
            <a:schemeClr val="bg1"/>
          </a:solidFill>
          <a:ln w="9525">
            <a:solidFill>
              <a:srgbClr val="595959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/>
              <a:t>current</a:t>
            </a:r>
            <a:endParaRPr lang="en-US" sz="7200" b="1">
              <a:solidFill>
                <a:srgbClr val="FF0000"/>
              </a:solidFill>
            </a:endParaRPr>
          </a:p>
        </p:txBody>
      </p:sp>
      <p:cxnSp>
        <p:nvCxnSpPr>
          <p:cNvPr id="137226" name="Straight Connector 24"/>
          <p:cNvCxnSpPr>
            <a:cxnSpLocks noChangeShapeType="1"/>
            <a:stCxn id="137225" idx="2"/>
          </p:cNvCxnSpPr>
          <p:nvPr/>
        </p:nvCxnSpPr>
        <p:spPr bwMode="auto">
          <a:xfrm rot="5400000">
            <a:off x="7146131" y="103982"/>
            <a:ext cx="530225" cy="1255712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37227" name="Text Box 4"/>
          <p:cNvSpPr txBox="1">
            <a:spLocks noChangeArrowheads="1"/>
          </p:cNvSpPr>
          <p:nvPr/>
        </p:nvSpPr>
        <p:spPr bwMode="auto">
          <a:xfrm>
            <a:off x="2667000" y="2362200"/>
            <a:ext cx="1600200" cy="314325"/>
          </a:xfrm>
          <a:prstGeom prst="rect">
            <a:avLst/>
          </a:prstGeom>
          <a:solidFill>
            <a:schemeClr val="bg1"/>
          </a:solidFill>
          <a:ln w="9525">
            <a:solidFill>
              <a:srgbClr val="595959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>
                <a:solidFill>
                  <a:srgbClr val="0000FF"/>
                </a:solidFill>
              </a:rPr>
              <a:t>Pentagon</a:t>
            </a:r>
            <a:endParaRPr lang="en-US" sz="7200" b="1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17102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265" name="Picture 11" descr="cnn_coolstar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990600"/>
            <a:ext cx="4117975" cy="4114800"/>
          </a:xfrm>
          <a:prstGeom prst="rect">
            <a:avLst/>
          </a:prstGeom>
          <a:noFill/>
          <a:ln w="9525">
            <a:solidFill>
              <a:srgbClr val="80808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926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188913"/>
            <a:ext cx="9144000" cy="935037"/>
          </a:xfrm>
        </p:spPr>
        <p:txBody>
          <a:bodyPr tIns="27432" bIns="27432"/>
          <a:lstStyle/>
          <a:p>
            <a:pPr eaLnBrk="1" hangingPunct="1"/>
            <a:r>
              <a:rPr lang="en-US">
                <a:latin typeface="Calibri" charset="0"/>
              </a:rPr>
              <a:t>Navigating Archived Resources</a:t>
            </a:r>
          </a:p>
        </p:txBody>
      </p:sp>
      <p:sp>
        <p:nvSpPr>
          <p:cNvPr id="139267" name="Rectangle 3"/>
          <p:cNvSpPr>
            <a:spLocks noChangeArrowheads="1"/>
          </p:cNvSpPr>
          <p:nvPr/>
        </p:nvSpPr>
        <p:spPr bwMode="auto">
          <a:xfrm>
            <a:off x="1447800" y="5334000"/>
            <a:ext cx="6324600" cy="6858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endParaRPr lang="en-US" sz="7200" b="1">
              <a:solidFill>
                <a:schemeClr val="bg1"/>
              </a:solidFill>
            </a:endParaRPr>
          </a:p>
        </p:txBody>
      </p:sp>
      <p:sp>
        <p:nvSpPr>
          <p:cNvPr id="139268" name="Text Box 4"/>
          <p:cNvSpPr txBox="1">
            <a:spLocks noChangeArrowheads="1"/>
          </p:cNvSpPr>
          <p:nvPr/>
        </p:nvSpPr>
        <p:spPr bwMode="auto">
          <a:xfrm>
            <a:off x="0" y="5351463"/>
            <a:ext cx="4495800" cy="5175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>
                <a:solidFill>
                  <a:srgbClr val="FF0000"/>
                </a:solidFill>
              </a:rPr>
              <a:t>http://web.archive.org/web/20010911203610/http://www.cnn.com/ </a:t>
            </a:r>
            <a:r>
              <a:rPr lang="en-US"/>
              <a:t>archived resource for </a:t>
            </a:r>
            <a:r>
              <a:rPr lang="en-US">
                <a:solidFill>
                  <a:srgbClr val="FF0000"/>
                </a:solidFill>
              </a:rPr>
              <a:t>http://cnn.com</a:t>
            </a:r>
            <a:endParaRPr lang="en-US" sz="7200" b="1">
              <a:solidFill>
                <a:srgbClr val="FF0000"/>
              </a:solidFill>
            </a:endParaRPr>
          </a:p>
        </p:txBody>
      </p:sp>
      <p:pic>
        <p:nvPicPr>
          <p:cNvPr id="139269" name="Picture 8" descr="cnn_91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588" y="1009650"/>
            <a:ext cx="4214812" cy="4095750"/>
          </a:xfrm>
          <a:prstGeom prst="rect">
            <a:avLst/>
          </a:prstGeom>
          <a:noFill/>
          <a:ln w="9525">
            <a:solidFill>
              <a:srgbClr val="595959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9270" name="Text Box 4"/>
          <p:cNvSpPr txBox="1">
            <a:spLocks noChangeArrowheads="1"/>
          </p:cNvSpPr>
          <p:nvPr/>
        </p:nvSpPr>
        <p:spPr bwMode="auto">
          <a:xfrm>
            <a:off x="4648200" y="5349875"/>
            <a:ext cx="4495800" cy="5175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>
                <a:solidFill>
                  <a:srgbClr val="FF0000"/>
                </a:solidFill>
              </a:rPr>
              <a:t>http://web.archive.org/web/20010911213855/www.cnn.com/TECH/space/</a:t>
            </a:r>
            <a:endParaRPr lang="en-US" sz="7200" b="1">
              <a:solidFill>
                <a:srgbClr val="FF0000"/>
              </a:solidFill>
            </a:endParaRPr>
          </a:p>
        </p:txBody>
      </p:sp>
      <p:sp>
        <p:nvSpPr>
          <p:cNvPr id="139271" name="Text Box 4"/>
          <p:cNvSpPr txBox="1">
            <a:spLocks noChangeArrowheads="1"/>
          </p:cNvSpPr>
          <p:nvPr/>
        </p:nvSpPr>
        <p:spPr bwMode="auto">
          <a:xfrm>
            <a:off x="152400" y="82550"/>
            <a:ext cx="2438400" cy="314325"/>
          </a:xfrm>
          <a:prstGeom prst="rect">
            <a:avLst/>
          </a:prstGeom>
          <a:solidFill>
            <a:schemeClr val="bg1"/>
          </a:solidFill>
          <a:ln w="9525">
            <a:solidFill>
              <a:srgbClr val="595959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/>
              <a:t>Sep 11 2001, 20:36:10 UTC </a:t>
            </a:r>
            <a:endParaRPr lang="en-US" sz="7200" b="1">
              <a:solidFill>
                <a:srgbClr val="FF0000"/>
              </a:solidFill>
            </a:endParaRPr>
          </a:p>
        </p:txBody>
      </p:sp>
      <p:sp>
        <p:nvSpPr>
          <p:cNvPr id="139272" name="Text Box 4"/>
          <p:cNvSpPr txBox="1">
            <a:spLocks noChangeArrowheads="1"/>
          </p:cNvSpPr>
          <p:nvPr/>
        </p:nvSpPr>
        <p:spPr bwMode="auto">
          <a:xfrm>
            <a:off x="6553200" y="76200"/>
            <a:ext cx="2438400" cy="314325"/>
          </a:xfrm>
          <a:prstGeom prst="rect">
            <a:avLst/>
          </a:prstGeom>
          <a:solidFill>
            <a:schemeClr val="bg1"/>
          </a:solidFill>
          <a:ln w="9525">
            <a:solidFill>
              <a:srgbClr val="595959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/>
              <a:t>Sep 11 2001, 21:38:55 UTC</a:t>
            </a:r>
            <a:endParaRPr lang="en-US" sz="7200" b="1">
              <a:solidFill>
                <a:srgbClr val="FF0000"/>
              </a:solidFill>
            </a:endParaRPr>
          </a:p>
        </p:txBody>
      </p:sp>
      <p:cxnSp>
        <p:nvCxnSpPr>
          <p:cNvPr id="139273" name="Straight Connector 15"/>
          <p:cNvCxnSpPr>
            <a:cxnSpLocks noChangeShapeType="1"/>
            <a:stCxn id="139271" idx="2"/>
          </p:cNvCxnSpPr>
          <p:nvPr/>
        </p:nvCxnSpPr>
        <p:spPr bwMode="auto">
          <a:xfrm rot="16200000" flipH="1">
            <a:off x="1494631" y="273844"/>
            <a:ext cx="619125" cy="865188"/>
          </a:xfrm>
          <a:prstGeom prst="line">
            <a:avLst/>
          </a:prstGeom>
          <a:noFill/>
          <a:ln w="9525">
            <a:solidFill>
              <a:srgbClr val="59595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39274" name="Straight Connector 17"/>
          <p:cNvCxnSpPr>
            <a:cxnSpLocks noChangeShapeType="1"/>
            <a:stCxn id="139272" idx="2"/>
          </p:cNvCxnSpPr>
          <p:nvPr/>
        </p:nvCxnSpPr>
        <p:spPr bwMode="auto">
          <a:xfrm rot="5400000">
            <a:off x="7050087" y="274638"/>
            <a:ext cx="606425" cy="838200"/>
          </a:xfrm>
          <a:prstGeom prst="line">
            <a:avLst/>
          </a:prstGeom>
          <a:noFill/>
          <a:ln w="9525">
            <a:solidFill>
              <a:srgbClr val="59595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39275" name="Text Box 4"/>
          <p:cNvSpPr txBox="1">
            <a:spLocks noChangeArrowheads="1"/>
          </p:cNvSpPr>
          <p:nvPr/>
        </p:nvSpPr>
        <p:spPr bwMode="auto">
          <a:xfrm>
            <a:off x="76200" y="2057400"/>
            <a:ext cx="1600200" cy="314325"/>
          </a:xfrm>
          <a:prstGeom prst="rect">
            <a:avLst/>
          </a:prstGeom>
          <a:solidFill>
            <a:schemeClr val="bg1"/>
          </a:solidFill>
          <a:ln w="9525">
            <a:solidFill>
              <a:srgbClr val="595959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>
                <a:solidFill>
                  <a:srgbClr val="0000FF"/>
                </a:solidFill>
              </a:rPr>
              <a:t>SPACE</a:t>
            </a:r>
            <a:endParaRPr lang="en-US" sz="7200" b="1">
              <a:solidFill>
                <a:srgbClr val="0000FF"/>
              </a:solidFill>
            </a:endParaRPr>
          </a:p>
        </p:txBody>
      </p:sp>
      <p:cxnSp>
        <p:nvCxnSpPr>
          <p:cNvPr id="139276" name="Straight Arrow Connector 18"/>
          <p:cNvCxnSpPr>
            <a:cxnSpLocks noChangeShapeType="1"/>
          </p:cNvCxnSpPr>
          <p:nvPr/>
        </p:nvCxnSpPr>
        <p:spPr bwMode="auto">
          <a:xfrm>
            <a:off x="1676400" y="2209800"/>
            <a:ext cx="3124200" cy="1588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31976836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3" name="Title 1"/>
          <p:cNvSpPr>
            <a:spLocks noGrp="1"/>
          </p:cNvSpPr>
          <p:nvPr>
            <p:ph type="title" idx="4294967295"/>
          </p:nvPr>
        </p:nvSpPr>
        <p:spPr>
          <a:xfrm>
            <a:off x="0" y="188913"/>
            <a:ext cx="9144000" cy="935037"/>
          </a:xfrm>
        </p:spPr>
        <p:txBody>
          <a:bodyPr tIns="27432" bIns="27432"/>
          <a:lstStyle/>
          <a:p>
            <a:pPr eaLnBrk="1" hangingPunct="1"/>
            <a:r>
              <a:rPr lang="en-US">
                <a:latin typeface="Calibri" charset="0"/>
              </a:rPr>
              <a:t>Current and Past Web are Not Integrated</a:t>
            </a:r>
          </a:p>
        </p:txBody>
      </p:sp>
      <p:pic>
        <p:nvPicPr>
          <p:cNvPr id="141314" name="Content Placeholder 4" descr="web_time_6.pdf"/>
          <p:cNvPicPr>
            <a:picLocks noGrp="1" noChangeAspect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8912" r="-18912"/>
          <a:stretch>
            <a:fillRect/>
          </a:stretch>
        </p:blipFill>
        <p:spPr>
          <a:xfrm>
            <a:off x="-914400" y="1268413"/>
            <a:ext cx="7848600" cy="4449762"/>
          </a:xfrm>
        </p:spPr>
      </p:pic>
      <p:sp>
        <p:nvSpPr>
          <p:cNvPr id="141315" name="Rectangle 5"/>
          <p:cNvSpPr>
            <a:spLocks noChangeArrowheads="1"/>
          </p:cNvSpPr>
          <p:nvPr/>
        </p:nvSpPr>
        <p:spPr bwMode="auto">
          <a:xfrm>
            <a:off x="6019800" y="1295400"/>
            <a:ext cx="3200400" cy="414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buFont typeface="Arial" charset="0"/>
              <a:buChar char="•"/>
            </a:pPr>
            <a:r>
              <a:rPr lang="en-US" sz="1800"/>
              <a:t> Current and Past Web based on same technology.</a:t>
            </a:r>
          </a:p>
          <a:p>
            <a:pPr>
              <a:buFont typeface="Arial" charset="0"/>
              <a:buChar char="•"/>
            </a:pPr>
            <a:endParaRPr lang="en-US" sz="1800"/>
          </a:p>
          <a:p>
            <a:pPr>
              <a:buFont typeface="Arial" charset="0"/>
              <a:buChar char="•"/>
            </a:pPr>
            <a:r>
              <a:rPr lang="en-US" sz="1800"/>
              <a:t> But, going from Current to Past Web is a matter of (manual) discovery.</a:t>
            </a:r>
          </a:p>
          <a:p>
            <a:pPr>
              <a:buFont typeface="Arial" charset="0"/>
              <a:buChar char="•"/>
            </a:pPr>
            <a:endParaRPr lang="en-US" sz="1800"/>
          </a:p>
          <a:p>
            <a:pPr>
              <a:buFont typeface="Arial" charset="0"/>
              <a:buChar char="•"/>
            </a:pPr>
            <a:r>
              <a:rPr lang="en-US" sz="1800"/>
              <a:t> Memento wants to make going from Current to Past Web a (HTTP) protocol matter.</a:t>
            </a:r>
          </a:p>
          <a:p>
            <a:pPr>
              <a:buFont typeface="Arial" charset="0"/>
              <a:buChar char="•"/>
            </a:pPr>
            <a:endParaRPr lang="en-US" sz="1800"/>
          </a:p>
          <a:p>
            <a:pPr>
              <a:buFont typeface="Arial" charset="0"/>
              <a:buChar char="•"/>
            </a:pPr>
            <a:r>
              <a:rPr lang="en-US" sz="1800"/>
              <a:t> Memento wants to integrate Current And Past Web. </a:t>
            </a:r>
          </a:p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91547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1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alibri" charset="0"/>
              </a:rPr>
              <a:t>TBL on Generic vs. Specific Resources</a:t>
            </a:r>
          </a:p>
        </p:txBody>
      </p:sp>
      <p:pic>
        <p:nvPicPr>
          <p:cNvPr id="143362" name="Picture 3" descr="generic-uri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295400"/>
            <a:ext cx="7239000" cy="5303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363" name="Text Box 4"/>
          <p:cNvSpPr txBox="1">
            <a:spLocks noChangeArrowheads="1"/>
          </p:cNvSpPr>
          <p:nvPr/>
        </p:nvSpPr>
        <p:spPr bwMode="auto">
          <a:xfrm>
            <a:off x="4495800" y="2641600"/>
            <a:ext cx="4283075" cy="336550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600"/>
              <a:t>http://www.w3.org/DesignIssues/Generic.html</a:t>
            </a:r>
          </a:p>
        </p:txBody>
      </p:sp>
      <p:sp>
        <p:nvSpPr>
          <p:cNvPr id="143364" name="Rectangle 5"/>
          <p:cNvSpPr>
            <a:spLocks noChangeArrowheads="1"/>
          </p:cNvSpPr>
          <p:nvPr/>
        </p:nvSpPr>
        <p:spPr bwMode="auto">
          <a:xfrm>
            <a:off x="838200" y="4800600"/>
            <a:ext cx="7467600" cy="38100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wrap="none" anchor="ctr"/>
          <a:lstStyle/>
          <a:p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16947886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09" name="Rectangle 2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/>
          <a:lstStyle/>
          <a:p>
            <a:pPr eaLnBrk="1" hangingPunct="1"/>
            <a:r>
              <a:rPr lang="en-US">
                <a:latin typeface="Calibri" charset="0"/>
              </a:rPr>
              <a:t>In The Beginning… there was the inode</a:t>
            </a:r>
          </a:p>
        </p:txBody>
      </p:sp>
      <p:sp>
        <p:nvSpPr>
          <p:cNvPr id="145410" name="Rectangle 3"/>
          <p:cNvSpPr>
            <a:spLocks noChangeArrowheads="1"/>
          </p:cNvSpPr>
          <p:nvPr/>
        </p:nvSpPr>
        <p:spPr bwMode="auto">
          <a:xfrm>
            <a:off x="381000" y="1447800"/>
            <a:ext cx="8424863" cy="42211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1800">
                <a:latin typeface="Courier New" charset="0"/>
              </a:rPr>
              <a:t>struct stat {</a:t>
            </a:r>
          </a:p>
          <a:p>
            <a:pPr eaLnBrk="0" hangingPunct="0"/>
            <a:r>
              <a:rPr lang="en-US" sz="1800">
                <a:latin typeface="Courier New" charset="0"/>
              </a:rPr>
              <a:t>    dev_t     st_dev;     /* ID of device containing file */</a:t>
            </a:r>
          </a:p>
          <a:p>
            <a:pPr eaLnBrk="0" hangingPunct="0"/>
            <a:r>
              <a:rPr lang="en-US" sz="1800">
                <a:latin typeface="Courier New" charset="0"/>
              </a:rPr>
              <a:t>    ino_t     st_ino;     /* inode number */</a:t>
            </a:r>
          </a:p>
          <a:p>
            <a:pPr eaLnBrk="0" hangingPunct="0"/>
            <a:r>
              <a:rPr lang="en-US" sz="1800">
                <a:latin typeface="Courier New" charset="0"/>
              </a:rPr>
              <a:t>    mode_t    st_mode;    /* protection */</a:t>
            </a:r>
          </a:p>
          <a:p>
            <a:pPr eaLnBrk="0" hangingPunct="0"/>
            <a:r>
              <a:rPr lang="en-US" sz="1800">
                <a:latin typeface="Courier New" charset="0"/>
              </a:rPr>
              <a:t>    nlink_t   st_nlink;   /* number of hard links */</a:t>
            </a:r>
          </a:p>
          <a:p>
            <a:pPr eaLnBrk="0" hangingPunct="0"/>
            <a:r>
              <a:rPr lang="en-US" sz="1800">
                <a:latin typeface="Courier New" charset="0"/>
              </a:rPr>
              <a:t>    uid_t     st_uid;     /* user ID of owner */</a:t>
            </a:r>
          </a:p>
          <a:p>
            <a:pPr eaLnBrk="0" hangingPunct="0"/>
            <a:r>
              <a:rPr lang="en-US" sz="1800">
                <a:latin typeface="Courier New" charset="0"/>
              </a:rPr>
              <a:t>    gid_t     st_gid;     /* group ID of owner */</a:t>
            </a:r>
          </a:p>
          <a:p>
            <a:pPr eaLnBrk="0" hangingPunct="0"/>
            <a:r>
              <a:rPr lang="en-US" sz="1800">
                <a:latin typeface="Courier New" charset="0"/>
              </a:rPr>
              <a:t>    dev_t     st_rdev;    /* device ID (if special file) */</a:t>
            </a:r>
          </a:p>
          <a:p>
            <a:pPr eaLnBrk="0" hangingPunct="0"/>
            <a:r>
              <a:rPr lang="en-US" sz="1800">
                <a:latin typeface="Courier New" charset="0"/>
              </a:rPr>
              <a:t>    off_t     st_size;    /* total size, in bytes */</a:t>
            </a:r>
          </a:p>
          <a:p>
            <a:pPr eaLnBrk="0" hangingPunct="0"/>
            <a:r>
              <a:rPr lang="en-US" sz="1800">
                <a:latin typeface="Courier New" charset="0"/>
              </a:rPr>
              <a:t>    blksize_t st_blksize; /* blocksize for filesystem I/O */</a:t>
            </a:r>
          </a:p>
          <a:p>
            <a:pPr eaLnBrk="0" hangingPunct="0"/>
            <a:r>
              <a:rPr lang="en-US" sz="1800">
                <a:latin typeface="Courier New" charset="0"/>
              </a:rPr>
              <a:t>    blkcnt_t  st_blocks;  /* number of blocks allocated */</a:t>
            </a:r>
          </a:p>
          <a:p>
            <a:pPr eaLnBrk="0" hangingPunct="0"/>
            <a:r>
              <a:rPr lang="en-US" sz="1800">
                <a:solidFill>
                  <a:srgbClr val="FF0000"/>
                </a:solidFill>
                <a:latin typeface="Courier New" charset="0"/>
              </a:rPr>
              <a:t>    time_t    st_atime;   /* time of last access */</a:t>
            </a:r>
          </a:p>
          <a:p>
            <a:pPr eaLnBrk="0" hangingPunct="0"/>
            <a:r>
              <a:rPr lang="en-US" sz="1800">
                <a:solidFill>
                  <a:srgbClr val="FF0000"/>
                </a:solidFill>
                <a:latin typeface="Courier New" charset="0"/>
              </a:rPr>
              <a:t>    time_t    st_mtime;   /* time of last modification */</a:t>
            </a:r>
          </a:p>
          <a:p>
            <a:pPr eaLnBrk="0" hangingPunct="0"/>
            <a:r>
              <a:rPr lang="en-US" sz="1800">
                <a:solidFill>
                  <a:srgbClr val="FF0000"/>
                </a:solidFill>
                <a:latin typeface="Courier New" charset="0"/>
              </a:rPr>
              <a:t>    time_t    st_ctime;   /* time of last status change */</a:t>
            </a:r>
            <a:endParaRPr lang="en-US" sz="1800">
              <a:latin typeface="Courier New" charset="0"/>
            </a:endParaRPr>
          </a:p>
          <a:p>
            <a:pPr eaLnBrk="0" hangingPunct="0"/>
            <a:r>
              <a:rPr lang="en-US" sz="1800">
                <a:latin typeface="Courier New" charset="0"/>
              </a:rPr>
              <a:t>};</a:t>
            </a:r>
          </a:p>
        </p:txBody>
      </p:sp>
    </p:spTree>
    <p:extLst>
      <p:ext uri="{BB962C8B-B14F-4D97-AF65-F5344CB8AC3E}">
        <p14:creationId xmlns:p14="http://schemas.microsoft.com/office/powerpoint/2010/main" val="3016492695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7" name="Rectangle 2"/>
          <p:cNvSpPr>
            <a:spLocks noGrp="1"/>
          </p:cNvSpPr>
          <p:nvPr>
            <p:ph type="title"/>
          </p:nvPr>
        </p:nvSpPr>
        <p:spPr>
          <a:xfrm>
            <a:off x="457200" y="-76200"/>
            <a:ext cx="8229600" cy="1143000"/>
          </a:xfrm>
        </p:spPr>
        <p:txBody>
          <a:bodyPr/>
          <a:lstStyle/>
          <a:p>
            <a:pPr eaLnBrk="1" hangingPunct="1"/>
            <a:r>
              <a:rPr lang="en-US">
                <a:latin typeface="Calibri" charset="0"/>
              </a:rPr>
              <a:t>Limited Time Semantics…</a:t>
            </a:r>
          </a:p>
        </p:txBody>
      </p:sp>
      <p:sp>
        <p:nvSpPr>
          <p:cNvPr id="147458" name="Rectangle 3"/>
          <p:cNvSpPr>
            <a:spLocks noChangeArrowheads="1"/>
          </p:cNvSpPr>
          <p:nvPr/>
        </p:nvSpPr>
        <p:spPr bwMode="auto">
          <a:xfrm>
            <a:off x="1524000" y="990600"/>
            <a:ext cx="6219825" cy="558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1800">
                <a:latin typeface="Courier New" charset="0"/>
              </a:rPr>
              <a:t>% telnet www.digitalpreservation.gov 80</a:t>
            </a:r>
          </a:p>
          <a:p>
            <a:pPr eaLnBrk="0" hangingPunct="0"/>
            <a:r>
              <a:rPr lang="en-US" sz="1800">
                <a:latin typeface="Courier New" charset="0"/>
              </a:rPr>
              <a:t>Trying 140.147.249.7...</a:t>
            </a:r>
          </a:p>
          <a:p>
            <a:pPr eaLnBrk="0" hangingPunct="0"/>
            <a:r>
              <a:rPr lang="en-US" sz="1800">
                <a:latin typeface="Courier New" charset="0"/>
              </a:rPr>
              <a:t>Connected to www.digitalpreservation.gov.</a:t>
            </a:r>
          </a:p>
          <a:p>
            <a:pPr eaLnBrk="0" hangingPunct="0"/>
            <a:r>
              <a:rPr lang="en-US" sz="1800">
                <a:latin typeface="Courier New" charset="0"/>
              </a:rPr>
              <a:t>Escape character is </a:t>
            </a:r>
            <a:r>
              <a:rPr lang="fr-FR" sz="1800">
                <a:latin typeface="Courier New" charset="0"/>
              </a:rPr>
              <a:t>'</a:t>
            </a:r>
            <a:r>
              <a:rPr lang="en-US" sz="1800">
                <a:latin typeface="Courier New" charset="0"/>
              </a:rPr>
              <a:t>^]</a:t>
            </a:r>
            <a:r>
              <a:rPr lang="fr-FR" sz="1800">
                <a:latin typeface="Courier New" charset="0"/>
              </a:rPr>
              <a:t>'</a:t>
            </a:r>
            <a:r>
              <a:rPr lang="en-US" sz="1800">
                <a:latin typeface="Courier New" charset="0"/>
              </a:rPr>
              <a:t>.</a:t>
            </a:r>
          </a:p>
          <a:p>
            <a:pPr eaLnBrk="0" hangingPunct="0"/>
            <a:r>
              <a:rPr lang="en-US" sz="1800">
                <a:latin typeface="Courier New" charset="0"/>
              </a:rPr>
              <a:t>HEAD /images/ndiipp_header6.jpg HTTP/1.1</a:t>
            </a:r>
          </a:p>
          <a:p>
            <a:pPr eaLnBrk="0" hangingPunct="0"/>
            <a:r>
              <a:rPr lang="en-US" sz="1800">
                <a:latin typeface="Courier New" charset="0"/>
              </a:rPr>
              <a:t>Host: www.digitalpreservation.gov</a:t>
            </a:r>
          </a:p>
          <a:p>
            <a:pPr eaLnBrk="0" hangingPunct="0"/>
            <a:r>
              <a:rPr lang="en-US" sz="1800">
                <a:latin typeface="Courier New" charset="0"/>
              </a:rPr>
              <a:t>Connection: close</a:t>
            </a:r>
          </a:p>
          <a:p>
            <a:pPr eaLnBrk="0" hangingPunct="0"/>
            <a:endParaRPr lang="en-US" sz="1800">
              <a:latin typeface="Courier New" charset="0"/>
            </a:endParaRPr>
          </a:p>
          <a:p>
            <a:pPr eaLnBrk="0" hangingPunct="0"/>
            <a:r>
              <a:rPr lang="en-US" sz="1800">
                <a:latin typeface="Courier New" charset="0"/>
              </a:rPr>
              <a:t>HTTP/1.1 200 OK</a:t>
            </a:r>
          </a:p>
          <a:p>
            <a:pPr eaLnBrk="0" hangingPunct="0"/>
            <a:r>
              <a:rPr lang="en-US" sz="1800">
                <a:solidFill>
                  <a:srgbClr val="FF0000"/>
                </a:solidFill>
                <a:latin typeface="Courier New" charset="0"/>
              </a:rPr>
              <a:t>Date: Mon, 19 Jul 2010 21:41:04 GMT</a:t>
            </a:r>
          </a:p>
          <a:p>
            <a:pPr eaLnBrk="0" hangingPunct="0"/>
            <a:r>
              <a:rPr lang="en-US" sz="1800">
                <a:latin typeface="Courier New" charset="0"/>
              </a:rPr>
              <a:t>Server: Apache</a:t>
            </a:r>
          </a:p>
          <a:p>
            <a:pPr eaLnBrk="0" hangingPunct="0"/>
            <a:r>
              <a:rPr lang="en-US" sz="1800">
                <a:solidFill>
                  <a:srgbClr val="FF0000"/>
                </a:solidFill>
                <a:latin typeface="Courier New" charset="0"/>
              </a:rPr>
              <a:t>Last-Modified: Thu, 18 Jun 2009 16:25:54 GMT</a:t>
            </a:r>
          </a:p>
          <a:p>
            <a:pPr eaLnBrk="0" hangingPunct="0"/>
            <a:r>
              <a:rPr lang="en-US" sz="1800">
                <a:latin typeface="Courier New" charset="0"/>
              </a:rPr>
              <a:t>ETag: "1bc861-10935-dca24880"</a:t>
            </a:r>
          </a:p>
          <a:p>
            <a:pPr eaLnBrk="0" hangingPunct="0"/>
            <a:r>
              <a:rPr lang="en-US" sz="1800">
                <a:latin typeface="Courier New" charset="0"/>
              </a:rPr>
              <a:t>Accept-Ranges: bytes</a:t>
            </a:r>
          </a:p>
          <a:p>
            <a:pPr eaLnBrk="0" hangingPunct="0"/>
            <a:r>
              <a:rPr lang="en-US" sz="1800">
                <a:latin typeface="Courier New" charset="0"/>
              </a:rPr>
              <a:t>Content-Length: 67893</a:t>
            </a:r>
          </a:p>
          <a:p>
            <a:pPr eaLnBrk="0" hangingPunct="0"/>
            <a:r>
              <a:rPr lang="en-US" sz="1800">
                <a:latin typeface="Courier New" charset="0"/>
              </a:rPr>
              <a:t>Connection: close</a:t>
            </a:r>
          </a:p>
          <a:p>
            <a:pPr eaLnBrk="0" hangingPunct="0"/>
            <a:r>
              <a:rPr lang="en-US" sz="1800">
                <a:latin typeface="Courier New" charset="0"/>
              </a:rPr>
              <a:t>Content-Type: image/jpeg</a:t>
            </a:r>
          </a:p>
          <a:p>
            <a:pPr eaLnBrk="0" hangingPunct="0"/>
            <a:endParaRPr lang="en-US" sz="1800">
              <a:latin typeface="Courier New" charset="0"/>
            </a:endParaRPr>
          </a:p>
          <a:p>
            <a:pPr eaLnBrk="0" hangingPunct="0"/>
            <a:r>
              <a:rPr lang="en-US" sz="1800">
                <a:latin typeface="Courier New" charset="0"/>
              </a:rPr>
              <a:t>Connection closed by foreign host.</a:t>
            </a:r>
          </a:p>
          <a:p>
            <a:pPr eaLnBrk="0" hangingPunct="0"/>
            <a:endParaRPr lang="en-US" sz="1800">
              <a:latin typeface="Courier New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6339397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5" name="Rectang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dirty="0">
                <a:latin typeface="Calibri" charset="0"/>
              </a:rPr>
              <a:t>Time Semantics Becoming Less, </a:t>
            </a:r>
            <a:br>
              <a:rPr lang="en-US" dirty="0">
                <a:latin typeface="Calibri" charset="0"/>
              </a:rPr>
            </a:br>
            <a:r>
              <a:rPr lang="en-US" dirty="0">
                <a:latin typeface="Calibri" charset="0"/>
              </a:rPr>
              <a:t>Not More Available </a:t>
            </a:r>
          </a:p>
        </p:txBody>
      </p:sp>
      <p:sp>
        <p:nvSpPr>
          <p:cNvPr id="149506" name="Rectangle 3"/>
          <p:cNvSpPr>
            <a:spLocks noChangeArrowheads="1"/>
          </p:cNvSpPr>
          <p:nvPr/>
        </p:nvSpPr>
        <p:spPr bwMode="auto">
          <a:xfrm>
            <a:off x="1752600" y="1600200"/>
            <a:ext cx="5808663" cy="4760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1800">
                <a:latin typeface="Courier New" charset="0"/>
              </a:rPr>
              <a:t>% telnet www.digitalpreservation.gov 80</a:t>
            </a:r>
          </a:p>
          <a:p>
            <a:pPr eaLnBrk="0" hangingPunct="0"/>
            <a:r>
              <a:rPr lang="en-US" sz="1800">
                <a:latin typeface="Courier New" charset="0"/>
              </a:rPr>
              <a:t>Trying 140.147.249.7...</a:t>
            </a:r>
          </a:p>
          <a:p>
            <a:pPr eaLnBrk="0" hangingPunct="0"/>
            <a:r>
              <a:rPr lang="en-US" sz="1800">
                <a:latin typeface="Courier New" charset="0"/>
              </a:rPr>
              <a:t>Connected to www.digitalpreservation.gov.</a:t>
            </a:r>
          </a:p>
          <a:p>
            <a:pPr eaLnBrk="0" hangingPunct="0"/>
            <a:r>
              <a:rPr lang="en-US" sz="1800">
                <a:latin typeface="Courier New" charset="0"/>
              </a:rPr>
              <a:t>Escape character is </a:t>
            </a:r>
            <a:r>
              <a:rPr lang="fr-FR" sz="1800">
                <a:latin typeface="Courier New" charset="0"/>
              </a:rPr>
              <a:t>'</a:t>
            </a:r>
            <a:r>
              <a:rPr lang="en-US" sz="1800">
                <a:latin typeface="Courier New" charset="0"/>
              </a:rPr>
              <a:t>^]</a:t>
            </a:r>
            <a:r>
              <a:rPr lang="fr-FR" sz="1800">
                <a:latin typeface="Courier New" charset="0"/>
              </a:rPr>
              <a:t>'</a:t>
            </a:r>
            <a:r>
              <a:rPr lang="en-US" sz="1800">
                <a:latin typeface="Courier New" charset="0"/>
              </a:rPr>
              <a:t>.</a:t>
            </a:r>
          </a:p>
          <a:p>
            <a:pPr eaLnBrk="0" hangingPunct="0"/>
            <a:r>
              <a:rPr lang="en-US" sz="1800">
                <a:latin typeface="Courier New" charset="0"/>
              </a:rPr>
              <a:t>HEAD / HTTP/1.1</a:t>
            </a:r>
          </a:p>
          <a:p>
            <a:pPr eaLnBrk="0" hangingPunct="0"/>
            <a:r>
              <a:rPr lang="en-US" sz="1800">
                <a:latin typeface="Courier New" charset="0"/>
              </a:rPr>
              <a:t>Host: www.digitalpreservation.gov</a:t>
            </a:r>
          </a:p>
          <a:p>
            <a:pPr eaLnBrk="0" hangingPunct="0"/>
            <a:r>
              <a:rPr lang="en-US" sz="1800">
                <a:latin typeface="Courier New" charset="0"/>
              </a:rPr>
              <a:t>Connection: close</a:t>
            </a:r>
          </a:p>
          <a:p>
            <a:pPr eaLnBrk="0" hangingPunct="0"/>
            <a:endParaRPr lang="en-US" sz="1800">
              <a:latin typeface="Courier New" charset="0"/>
            </a:endParaRPr>
          </a:p>
          <a:p>
            <a:pPr eaLnBrk="0" hangingPunct="0"/>
            <a:r>
              <a:rPr lang="en-US" sz="1800">
                <a:latin typeface="Courier New" charset="0"/>
              </a:rPr>
              <a:t>HTTP/1.1 200 OK</a:t>
            </a:r>
          </a:p>
          <a:p>
            <a:pPr eaLnBrk="0" hangingPunct="0"/>
            <a:r>
              <a:rPr lang="en-US" sz="1800">
                <a:solidFill>
                  <a:srgbClr val="FF0000"/>
                </a:solidFill>
                <a:latin typeface="Courier New" charset="0"/>
              </a:rPr>
              <a:t>Date: Mon, 19 Jul 2010 21:36:00 GMT</a:t>
            </a:r>
          </a:p>
          <a:p>
            <a:pPr eaLnBrk="0" hangingPunct="0"/>
            <a:r>
              <a:rPr lang="en-US" sz="1800">
                <a:latin typeface="Courier New" charset="0"/>
              </a:rPr>
              <a:t>Server: Apache</a:t>
            </a:r>
          </a:p>
          <a:p>
            <a:pPr eaLnBrk="0" hangingPunct="0"/>
            <a:r>
              <a:rPr lang="en-US" sz="1800">
                <a:latin typeface="Courier New" charset="0"/>
              </a:rPr>
              <a:t>Accept-Ranges: bytes</a:t>
            </a:r>
          </a:p>
          <a:p>
            <a:pPr eaLnBrk="0" hangingPunct="0"/>
            <a:r>
              <a:rPr lang="en-US" sz="1800">
                <a:latin typeface="Courier New" charset="0"/>
              </a:rPr>
              <a:t>Connection: close</a:t>
            </a:r>
          </a:p>
          <a:p>
            <a:pPr eaLnBrk="0" hangingPunct="0"/>
            <a:r>
              <a:rPr lang="en-US" sz="1800">
                <a:latin typeface="Courier New" charset="0"/>
              </a:rPr>
              <a:t>Content-Type: text/html</a:t>
            </a:r>
          </a:p>
          <a:p>
            <a:pPr eaLnBrk="0" hangingPunct="0"/>
            <a:endParaRPr lang="en-US" sz="1800">
              <a:latin typeface="Courier New" charset="0"/>
            </a:endParaRPr>
          </a:p>
          <a:p>
            <a:pPr eaLnBrk="0" hangingPunct="0"/>
            <a:r>
              <a:rPr lang="en-US" sz="1800">
                <a:latin typeface="Courier New" charset="0"/>
              </a:rPr>
              <a:t>Connection closed by foreign host.</a:t>
            </a:r>
          </a:p>
          <a:p>
            <a:pPr eaLnBrk="0" hangingPunct="0"/>
            <a:endParaRPr lang="en-US" sz="1800">
              <a:latin typeface="Courier New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312087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3" name="Rectangle 2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pPr eaLnBrk="1" hangingPunct="1"/>
            <a:r>
              <a:rPr lang="en-US">
                <a:latin typeface="Calibri" charset="0"/>
              </a:rPr>
              <a:t>The Past Links to the Present…</a:t>
            </a:r>
          </a:p>
        </p:txBody>
      </p:sp>
      <p:pic>
        <p:nvPicPr>
          <p:cNvPr id="151554" name="Picture 3" descr="webcite-digitalpreservati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143000"/>
            <a:ext cx="7391400" cy="525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1555" name="Rectangle 4"/>
          <p:cNvSpPr>
            <a:spLocks noChangeArrowheads="1"/>
          </p:cNvSpPr>
          <p:nvPr/>
        </p:nvSpPr>
        <p:spPr bwMode="auto">
          <a:xfrm>
            <a:off x="4495800" y="2057400"/>
            <a:ext cx="3886200" cy="38100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wrap="none" anchor="ctr"/>
          <a:lstStyle/>
          <a:p>
            <a:endParaRPr lang="en-US" sz="1800"/>
          </a:p>
        </p:txBody>
      </p:sp>
      <p:sp>
        <p:nvSpPr>
          <p:cNvPr id="151556" name="Text Box 5"/>
          <p:cNvSpPr txBox="1">
            <a:spLocks noChangeArrowheads="1"/>
          </p:cNvSpPr>
          <p:nvPr/>
        </p:nvSpPr>
        <p:spPr bwMode="auto">
          <a:xfrm>
            <a:off x="5638800" y="2971800"/>
            <a:ext cx="2657475" cy="1187450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2400"/>
              <a:t>explicit HTML link;</a:t>
            </a:r>
          </a:p>
          <a:p>
            <a:pPr algn="ctr"/>
            <a:r>
              <a:rPr lang="en-US" sz="2400"/>
              <a:t>no HTTP links;</a:t>
            </a:r>
          </a:p>
          <a:p>
            <a:pPr algn="ctr"/>
            <a:r>
              <a:rPr lang="en-US" sz="2400"/>
              <a:t>opaque URI</a:t>
            </a:r>
          </a:p>
        </p:txBody>
      </p:sp>
      <p:sp>
        <p:nvSpPr>
          <p:cNvPr id="151557" name="Rectangle 6"/>
          <p:cNvSpPr>
            <a:spLocks noChangeArrowheads="1"/>
          </p:cNvSpPr>
          <p:nvPr/>
        </p:nvSpPr>
        <p:spPr bwMode="auto">
          <a:xfrm>
            <a:off x="2057400" y="1295400"/>
            <a:ext cx="3124200" cy="22860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wrap="none" anchor="ctr"/>
          <a:lstStyle/>
          <a:p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2185172356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01" name="Picture 2" descr="ia-digitalpresrvati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295400"/>
            <a:ext cx="7086600" cy="5032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02" name="Rectang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alibri" charset="0"/>
              </a:rPr>
              <a:t>The Past Links to the Present…</a:t>
            </a:r>
          </a:p>
        </p:txBody>
      </p:sp>
      <p:sp>
        <p:nvSpPr>
          <p:cNvPr id="153603" name="Rectangle 4"/>
          <p:cNvSpPr>
            <a:spLocks noChangeArrowheads="1"/>
          </p:cNvSpPr>
          <p:nvPr/>
        </p:nvSpPr>
        <p:spPr bwMode="auto">
          <a:xfrm>
            <a:off x="1981200" y="1371600"/>
            <a:ext cx="3886200" cy="38100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wrap="none" anchor="ctr"/>
          <a:lstStyle/>
          <a:p>
            <a:endParaRPr lang="en-US" sz="1800"/>
          </a:p>
        </p:txBody>
      </p:sp>
      <p:sp>
        <p:nvSpPr>
          <p:cNvPr id="153604" name="Text Box 5"/>
          <p:cNvSpPr txBox="1">
            <a:spLocks noChangeArrowheads="1"/>
          </p:cNvSpPr>
          <p:nvPr/>
        </p:nvSpPr>
        <p:spPr bwMode="auto">
          <a:xfrm>
            <a:off x="6248400" y="1600200"/>
            <a:ext cx="2419350" cy="1187450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2400"/>
              <a:t>no HTML links;</a:t>
            </a:r>
          </a:p>
          <a:p>
            <a:pPr algn="ctr"/>
            <a:r>
              <a:rPr lang="en-US" sz="2400"/>
              <a:t>no HTTP links;</a:t>
            </a:r>
          </a:p>
          <a:p>
            <a:pPr algn="ctr"/>
            <a:r>
              <a:rPr lang="en-US" sz="2400"/>
              <a:t>implicit from URI</a:t>
            </a:r>
          </a:p>
        </p:txBody>
      </p:sp>
    </p:spTree>
    <p:extLst>
      <p:ext uri="{BB962C8B-B14F-4D97-AF65-F5344CB8AC3E}">
        <p14:creationId xmlns:p14="http://schemas.microsoft.com/office/powerpoint/2010/main" val="14987831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49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alibri" charset="0"/>
              </a:rPr>
              <a:t>But the Present Does Not Link to the Past</a:t>
            </a:r>
          </a:p>
        </p:txBody>
      </p:sp>
      <p:pic>
        <p:nvPicPr>
          <p:cNvPr id="155650" name="Picture 3" descr="digitalpreservati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12900"/>
            <a:ext cx="7385050" cy="5245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5651" name="Rectangle 4"/>
          <p:cNvSpPr>
            <a:spLocks noChangeArrowheads="1"/>
          </p:cNvSpPr>
          <p:nvPr/>
        </p:nvSpPr>
        <p:spPr bwMode="auto">
          <a:xfrm>
            <a:off x="5029200" y="3517900"/>
            <a:ext cx="3943350" cy="320516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1200">
                <a:latin typeface="Courier New" charset="0"/>
              </a:rPr>
              <a:t>% telnet www.digitalpreservation.gov 80</a:t>
            </a:r>
          </a:p>
          <a:p>
            <a:pPr eaLnBrk="0" hangingPunct="0"/>
            <a:r>
              <a:rPr lang="en-US" sz="1200">
                <a:latin typeface="Courier New" charset="0"/>
              </a:rPr>
              <a:t>Trying 140.147.249.7...</a:t>
            </a:r>
          </a:p>
          <a:p>
            <a:pPr eaLnBrk="0" hangingPunct="0"/>
            <a:r>
              <a:rPr lang="en-US" sz="1200">
                <a:latin typeface="Courier New" charset="0"/>
              </a:rPr>
              <a:t>Connected to www.digitalpreservation.gov.</a:t>
            </a:r>
          </a:p>
          <a:p>
            <a:pPr eaLnBrk="0" hangingPunct="0"/>
            <a:r>
              <a:rPr lang="en-US" sz="1200">
                <a:latin typeface="Courier New" charset="0"/>
              </a:rPr>
              <a:t>Escape character is </a:t>
            </a:r>
            <a:r>
              <a:rPr lang="fr-FR" sz="1200">
                <a:latin typeface="Courier New" charset="0"/>
              </a:rPr>
              <a:t>'</a:t>
            </a:r>
            <a:r>
              <a:rPr lang="en-US" sz="1200">
                <a:latin typeface="Courier New" charset="0"/>
              </a:rPr>
              <a:t>^]</a:t>
            </a:r>
            <a:r>
              <a:rPr lang="fr-FR" sz="1200">
                <a:latin typeface="Courier New" charset="0"/>
              </a:rPr>
              <a:t>'</a:t>
            </a:r>
            <a:r>
              <a:rPr lang="en-US" sz="1200">
                <a:latin typeface="Courier New" charset="0"/>
              </a:rPr>
              <a:t>.</a:t>
            </a:r>
          </a:p>
          <a:p>
            <a:pPr eaLnBrk="0" hangingPunct="0"/>
            <a:r>
              <a:rPr lang="en-US" sz="1200">
                <a:latin typeface="Courier New" charset="0"/>
              </a:rPr>
              <a:t>HEAD / HTTP/1.1</a:t>
            </a:r>
          </a:p>
          <a:p>
            <a:pPr eaLnBrk="0" hangingPunct="0"/>
            <a:r>
              <a:rPr lang="en-US" sz="1200">
                <a:latin typeface="Courier New" charset="0"/>
              </a:rPr>
              <a:t>Host: www.digitalpreservation.gov</a:t>
            </a:r>
          </a:p>
          <a:p>
            <a:pPr eaLnBrk="0" hangingPunct="0"/>
            <a:r>
              <a:rPr lang="en-US" sz="1200">
                <a:latin typeface="Courier New" charset="0"/>
              </a:rPr>
              <a:t>Connection: close</a:t>
            </a:r>
          </a:p>
          <a:p>
            <a:pPr eaLnBrk="0" hangingPunct="0"/>
            <a:endParaRPr lang="en-US" sz="1200">
              <a:latin typeface="Courier New" charset="0"/>
            </a:endParaRPr>
          </a:p>
          <a:p>
            <a:pPr eaLnBrk="0" hangingPunct="0"/>
            <a:r>
              <a:rPr lang="en-US" sz="1200">
                <a:latin typeface="Courier New" charset="0"/>
              </a:rPr>
              <a:t>HTTP/1.1 200 OK</a:t>
            </a:r>
          </a:p>
          <a:p>
            <a:pPr eaLnBrk="0" hangingPunct="0"/>
            <a:r>
              <a:rPr lang="en-US" sz="1200">
                <a:latin typeface="Courier New" charset="0"/>
              </a:rPr>
              <a:t>Date: Mon, 19 Jul 2010 21:36:00 GMT</a:t>
            </a:r>
          </a:p>
          <a:p>
            <a:pPr eaLnBrk="0" hangingPunct="0"/>
            <a:r>
              <a:rPr lang="en-US" sz="1200">
                <a:latin typeface="Courier New" charset="0"/>
              </a:rPr>
              <a:t>Server: Apache</a:t>
            </a:r>
          </a:p>
          <a:p>
            <a:pPr eaLnBrk="0" hangingPunct="0"/>
            <a:r>
              <a:rPr lang="en-US" sz="1200">
                <a:latin typeface="Courier New" charset="0"/>
              </a:rPr>
              <a:t>Accept-Ranges: bytes</a:t>
            </a:r>
          </a:p>
          <a:p>
            <a:pPr eaLnBrk="0" hangingPunct="0"/>
            <a:r>
              <a:rPr lang="en-US" sz="1200">
                <a:latin typeface="Courier New" charset="0"/>
              </a:rPr>
              <a:t>Connection: close</a:t>
            </a:r>
          </a:p>
          <a:p>
            <a:pPr eaLnBrk="0" hangingPunct="0"/>
            <a:r>
              <a:rPr lang="en-US" sz="1200">
                <a:latin typeface="Courier New" charset="0"/>
              </a:rPr>
              <a:t>Content-Type: text/html</a:t>
            </a:r>
          </a:p>
          <a:p>
            <a:pPr eaLnBrk="0" hangingPunct="0"/>
            <a:endParaRPr lang="en-US" sz="1200">
              <a:latin typeface="Courier New" charset="0"/>
            </a:endParaRPr>
          </a:p>
          <a:p>
            <a:pPr eaLnBrk="0" hangingPunct="0"/>
            <a:r>
              <a:rPr lang="en-US" sz="1200">
                <a:latin typeface="Courier New" charset="0"/>
              </a:rPr>
              <a:t>Connection closed by foreign host.</a:t>
            </a:r>
          </a:p>
          <a:p>
            <a:pPr eaLnBrk="0" hangingPunct="0"/>
            <a:endParaRPr lang="en-US" sz="1200">
              <a:latin typeface="Courier New" charset="0"/>
            </a:endParaRPr>
          </a:p>
        </p:txBody>
      </p:sp>
      <p:sp>
        <p:nvSpPr>
          <p:cNvPr id="155652" name="Text Box 5"/>
          <p:cNvSpPr txBox="1">
            <a:spLocks noChangeArrowheads="1"/>
          </p:cNvSpPr>
          <p:nvPr/>
        </p:nvSpPr>
        <p:spPr bwMode="auto">
          <a:xfrm>
            <a:off x="5872163" y="1917700"/>
            <a:ext cx="2573337" cy="822325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2400"/>
              <a:t>no hints in HTML,</a:t>
            </a:r>
          </a:p>
          <a:p>
            <a:pPr algn="ctr"/>
            <a:r>
              <a:rPr lang="en-US" sz="2400"/>
              <a:t>HTTP, or URI</a:t>
            </a:r>
          </a:p>
        </p:txBody>
      </p:sp>
    </p:spTree>
    <p:extLst>
      <p:ext uri="{BB962C8B-B14F-4D97-AF65-F5344CB8AC3E}">
        <p14:creationId xmlns:p14="http://schemas.microsoft.com/office/powerpoint/2010/main" val="2187771035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7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alibri" charset="0"/>
              </a:rPr>
              <a:t>Linking the Past and the Present</a:t>
            </a:r>
          </a:p>
        </p:txBody>
      </p:sp>
      <p:sp>
        <p:nvSpPr>
          <p:cNvPr id="157698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alibri" charset="0"/>
              </a:rPr>
              <a:t>Codify existing methods to create linkage from the past to the present</a:t>
            </a:r>
          </a:p>
          <a:p>
            <a:pPr lvl="1" eaLnBrk="1" hangingPunct="1"/>
            <a:r>
              <a:rPr lang="en-US">
                <a:latin typeface="Calibri" charset="0"/>
              </a:rPr>
              <a:t>easy: an archived version knows for which URI it is an archived version</a:t>
            </a:r>
          </a:p>
          <a:p>
            <a:pPr eaLnBrk="1" hangingPunct="1"/>
            <a:r>
              <a:rPr lang="en-US">
                <a:latin typeface="Calibri" charset="0"/>
              </a:rPr>
              <a:t>Create a linkage from the present to the past </a:t>
            </a:r>
          </a:p>
          <a:p>
            <a:pPr lvl="1" eaLnBrk="1" hangingPunct="1"/>
            <a:r>
              <a:rPr lang="en-US">
                <a:latin typeface="Calibri" charset="0"/>
              </a:rPr>
              <a:t>hard: solve with a level of indirection from present to past</a:t>
            </a:r>
          </a:p>
          <a:p>
            <a:pPr lvl="1" eaLnBrk="1" hangingPunct="1"/>
            <a:endParaRPr lang="en-US"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4509376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5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alibri" charset="0"/>
              </a:rPr>
              <a:t>Normal HTTP Flow</a:t>
            </a:r>
          </a:p>
        </p:txBody>
      </p:sp>
      <p:pic>
        <p:nvPicPr>
          <p:cNvPr id="159746" name="Picture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1676400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9747" name="Picture 7" descr="firefox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811338"/>
            <a:ext cx="685800" cy="64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9748" name="Picture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2590800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9749" name="Picture 10" descr="firefox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725738"/>
            <a:ext cx="685800" cy="64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9750" name="Text Box 12"/>
          <p:cNvSpPr txBox="1">
            <a:spLocks noChangeArrowheads="1"/>
          </p:cNvSpPr>
          <p:nvPr/>
        </p:nvSpPr>
        <p:spPr bwMode="auto">
          <a:xfrm>
            <a:off x="1295400" y="1752600"/>
            <a:ext cx="6553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2000">
                <a:solidFill>
                  <a:srgbClr val="000000"/>
                </a:solidFill>
                <a:latin typeface="Courier New" charset="0"/>
              </a:rPr>
              <a:t>GET R</a:t>
            </a:r>
          </a:p>
        </p:txBody>
      </p:sp>
      <p:cxnSp>
        <p:nvCxnSpPr>
          <p:cNvPr id="159751" name="Straight Arrow Connector 31"/>
          <p:cNvCxnSpPr>
            <a:cxnSpLocks noChangeShapeType="1"/>
          </p:cNvCxnSpPr>
          <p:nvPr/>
        </p:nvCxnSpPr>
        <p:spPr bwMode="auto">
          <a:xfrm>
            <a:off x="1143000" y="2133600"/>
            <a:ext cx="6858000" cy="158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59752" name="Straight Arrow Connector 33"/>
          <p:cNvCxnSpPr>
            <a:cxnSpLocks noChangeShapeType="1"/>
          </p:cNvCxnSpPr>
          <p:nvPr/>
        </p:nvCxnSpPr>
        <p:spPr bwMode="auto">
          <a:xfrm rot="10800000">
            <a:off x="1143000" y="3048000"/>
            <a:ext cx="6858000" cy="158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59753" name="Rectangle 26"/>
          <p:cNvSpPr>
            <a:spLocks noChangeArrowheads="1"/>
          </p:cNvSpPr>
          <p:nvPr/>
        </p:nvSpPr>
        <p:spPr bwMode="auto">
          <a:xfrm>
            <a:off x="304800" y="1676400"/>
            <a:ext cx="8610600" cy="838200"/>
          </a:xfrm>
          <a:prstGeom prst="rect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hangingPunct="0"/>
            <a:endParaRPr lang="en-US" sz="2400"/>
          </a:p>
        </p:txBody>
      </p:sp>
      <p:sp>
        <p:nvSpPr>
          <p:cNvPr id="159754" name="Text Box 31"/>
          <p:cNvSpPr txBox="1">
            <a:spLocks noChangeArrowheads="1"/>
          </p:cNvSpPr>
          <p:nvPr/>
        </p:nvSpPr>
        <p:spPr bwMode="auto">
          <a:xfrm>
            <a:off x="1066800" y="2667000"/>
            <a:ext cx="6934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2000">
                <a:solidFill>
                  <a:srgbClr val="000000"/>
                </a:solidFill>
                <a:latin typeface="Courier New" charset="0"/>
              </a:rPr>
              <a:t>200 OK</a:t>
            </a:r>
          </a:p>
        </p:txBody>
      </p:sp>
    </p:spTree>
    <p:extLst>
      <p:ext uri="{BB962C8B-B14F-4D97-AF65-F5344CB8AC3E}">
        <p14:creationId xmlns:p14="http://schemas.microsoft.com/office/powerpoint/2010/main" val="21506819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3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alibri" charset="0"/>
              </a:rPr>
              <a:t>Normal HTTP Flow</a:t>
            </a:r>
          </a:p>
        </p:txBody>
      </p:sp>
      <p:pic>
        <p:nvPicPr>
          <p:cNvPr id="161794" name="Picture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1676400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1795" name="Picture 7" descr="firefox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811338"/>
            <a:ext cx="685800" cy="64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1796" name="Picture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2590800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1797" name="Picture 10" descr="firefox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725738"/>
            <a:ext cx="685800" cy="64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1798" name="Text Box 12"/>
          <p:cNvSpPr txBox="1">
            <a:spLocks noChangeArrowheads="1"/>
          </p:cNvSpPr>
          <p:nvPr/>
        </p:nvSpPr>
        <p:spPr bwMode="auto">
          <a:xfrm>
            <a:off x="1295400" y="1752600"/>
            <a:ext cx="6553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2000">
                <a:solidFill>
                  <a:srgbClr val="000000"/>
                </a:solidFill>
                <a:latin typeface="Courier New" charset="0"/>
              </a:rPr>
              <a:t>GET R</a:t>
            </a:r>
          </a:p>
        </p:txBody>
      </p:sp>
      <p:cxnSp>
        <p:nvCxnSpPr>
          <p:cNvPr id="161799" name="Straight Arrow Connector 31"/>
          <p:cNvCxnSpPr>
            <a:cxnSpLocks noChangeShapeType="1"/>
          </p:cNvCxnSpPr>
          <p:nvPr/>
        </p:nvCxnSpPr>
        <p:spPr bwMode="auto">
          <a:xfrm>
            <a:off x="1143000" y="2133600"/>
            <a:ext cx="6858000" cy="158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61800" name="Straight Arrow Connector 33"/>
          <p:cNvCxnSpPr>
            <a:cxnSpLocks noChangeShapeType="1"/>
          </p:cNvCxnSpPr>
          <p:nvPr/>
        </p:nvCxnSpPr>
        <p:spPr bwMode="auto">
          <a:xfrm rot="10800000">
            <a:off x="1143000" y="3048000"/>
            <a:ext cx="6858000" cy="158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61801" name="Rectangle 26"/>
          <p:cNvSpPr>
            <a:spLocks noChangeArrowheads="1"/>
          </p:cNvSpPr>
          <p:nvPr/>
        </p:nvSpPr>
        <p:spPr bwMode="auto">
          <a:xfrm>
            <a:off x="304800" y="2590800"/>
            <a:ext cx="8610600" cy="838200"/>
          </a:xfrm>
          <a:prstGeom prst="rect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hangingPunct="0"/>
            <a:endParaRPr lang="en-US" sz="2400"/>
          </a:p>
        </p:txBody>
      </p:sp>
      <p:sp>
        <p:nvSpPr>
          <p:cNvPr id="161802" name="Text Box 31"/>
          <p:cNvSpPr txBox="1">
            <a:spLocks noChangeArrowheads="1"/>
          </p:cNvSpPr>
          <p:nvPr/>
        </p:nvSpPr>
        <p:spPr bwMode="auto">
          <a:xfrm>
            <a:off x="1066800" y="2667000"/>
            <a:ext cx="6934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2000">
                <a:solidFill>
                  <a:srgbClr val="000000"/>
                </a:solidFill>
                <a:latin typeface="Courier New" charset="0"/>
              </a:rPr>
              <a:t>200 OK</a:t>
            </a:r>
          </a:p>
        </p:txBody>
      </p:sp>
    </p:spTree>
    <p:extLst>
      <p:ext uri="{BB962C8B-B14F-4D97-AF65-F5344CB8AC3E}">
        <p14:creationId xmlns:p14="http://schemas.microsoft.com/office/powerpoint/2010/main" val="38602534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1" name="Title 1"/>
          <p:cNvSpPr>
            <a:spLocks noGrp="1"/>
          </p:cNvSpPr>
          <p:nvPr>
            <p:ph type="title" idx="4294967295"/>
          </p:nvPr>
        </p:nvSpPr>
        <p:spPr/>
        <p:txBody>
          <a:bodyPr tIns="27432" bIns="27432"/>
          <a:lstStyle/>
          <a:p>
            <a:pPr eaLnBrk="1" hangingPunct="1"/>
            <a:r>
              <a:rPr lang="en-US">
                <a:latin typeface="Calibri" charset="0"/>
              </a:rPr>
              <a:t>The Web without a Time Dimension</a:t>
            </a:r>
          </a:p>
        </p:txBody>
      </p:sp>
      <p:pic>
        <p:nvPicPr>
          <p:cNvPr id="163842" name="Content Placeholder 3" descr="Memento_Component1_step0.pdf"/>
          <p:cNvPicPr>
            <a:picLocks noGrp="1" noChangeAspect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589" b="-6589"/>
          <a:stretch>
            <a:fillRect/>
          </a:stretch>
        </p:blipFill>
        <p:spPr/>
      </p:pic>
      <p:sp>
        <p:nvSpPr>
          <p:cNvPr id="163843" name="Slide Number Placeholder 11"/>
          <p:cNvSpPr txBox="1">
            <a:spLocks/>
          </p:cNvSpPr>
          <p:nvPr/>
        </p:nvSpPr>
        <p:spPr bwMode="auto">
          <a:xfrm>
            <a:off x="6438900" y="6356350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ED696A64-1644-1E43-8ED4-CB23AA064EAF}" type="slidenum">
              <a:rPr lang="en-US">
                <a:solidFill>
                  <a:srgbClr val="000000"/>
                </a:solidFill>
              </a:rPr>
              <a:pPr eaLnBrk="1" hangingPunct="1"/>
              <a:t>81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163844" name="Rectangle 5"/>
          <p:cNvSpPr>
            <a:spLocks noChangeArrowheads="1"/>
          </p:cNvSpPr>
          <p:nvPr/>
        </p:nvSpPr>
        <p:spPr bwMode="auto">
          <a:xfrm>
            <a:off x="5105400" y="1447800"/>
            <a:ext cx="3657600" cy="43434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41149329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89" name="Title 1"/>
          <p:cNvSpPr>
            <a:spLocks noGrp="1"/>
          </p:cNvSpPr>
          <p:nvPr>
            <p:ph type="title" idx="4294967295"/>
          </p:nvPr>
        </p:nvSpPr>
        <p:spPr/>
        <p:txBody>
          <a:bodyPr tIns="27432" bIns="27432"/>
          <a:lstStyle/>
          <a:p>
            <a:pPr eaLnBrk="1" hangingPunct="1"/>
            <a:r>
              <a:rPr lang="en-US">
                <a:latin typeface="Calibri" charset="0"/>
              </a:rPr>
              <a:t>The Web without a Time Dimension</a:t>
            </a:r>
          </a:p>
        </p:txBody>
      </p:sp>
      <p:pic>
        <p:nvPicPr>
          <p:cNvPr id="165890" name="Content Placeholder 3" descr="Memento_Component1_step0.pdf"/>
          <p:cNvPicPr>
            <a:picLocks noGrp="1" noChangeAspect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589" b="-6589"/>
          <a:stretch>
            <a:fillRect/>
          </a:stretch>
        </p:blipFill>
        <p:spPr/>
      </p:pic>
      <p:sp>
        <p:nvSpPr>
          <p:cNvPr id="165891" name="Rectangle 3"/>
          <p:cNvSpPr>
            <a:spLocks noChangeArrowheads="1"/>
          </p:cNvSpPr>
          <p:nvPr/>
        </p:nvSpPr>
        <p:spPr bwMode="auto">
          <a:xfrm>
            <a:off x="609600" y="1524000"/>
            <a:ext cx="3352800" cy="1198563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en-US" sz="7200" b="1">
              <a:solidFill>
                <a:schemeClr val="bg1"/>
              </a:solidFill>
            </a:endParaRPr>
          </a:p>
        </p:txBody>
      </p:sp>
      <p:sp>
        <p:nvSpPr>
          <p:cNvPr id="165892" name="Slide Number Placeholder 11"/>
          <p:cNvSpPr txBox="1">
            <a:spLocks/>
          </p:cNvSpPr>
          <p:nvPr/>
        </p:nvSpPr>
        <p:spPr bwMode="auto">
          <a:xfrm>
            <a:off x="6438900" y="6356350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177C33BE-0CF5-2F42-BBBD-8BAA4A278936}" type="slidenum">
              <a:rPr lang="en-US">
                <a:solidFill>
                  <a:srgbClr val="000000"/>
                </a:solidFill>
              </a:rPr>
              <a:pPr eaLnBrk="1" hangingPunct="1"/>
              <a:t>82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165893" name="Rectangle 6"/>
          <p:cNvSpPr>
            <a:spLocks noChangeArrowheads="1"/>
          </p:cNvSpPr>
          <p:nvPr/>
        </p:nvSpPr>
        <p:spPr bwMode="auto">
          <a:xfrm>
            <a:off x="685800" y="1447800"/>
            <a:ext cx="3810000" cy="43434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32192448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7" name="Title 1"/>
          <p:cNvSpPr>
            <a:spLocks noGrp="1"/>
          </p:cNvSpPr>
          <p:nvPr>
            <p:ph type="title" idx="4294967295"/>
          </p:nvPr>
        </p:nvSpPr>
        <p:spPr/>
        <p:txBody>
          <a:bodyPr tIns="27432" bIns="27432"/>
          <a:lstStyle/>
          <a:p>
            <a:pPr eaLnBrk="1" hangingPunct="1"/>
            <a:r>
              <a:rPr lang="en-US">
                <a:latin typeface="Calibri" charset="0"/>
              </a:rPr>
              <a:t>The Web without a Time Dimension</a:t>
            </a:r>
          </a:p>
        </p:txBody>
      </p:sp>
      <p:pic>
        <p:nvPicPr>
          <p:cNvPr id="167938" name="Content Placeholder 3" descr="Memento_Component1_step0.pdf"/>
          <p:cNvPicPr>
            <a:picLocks noGrp="1" noChangeAspect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589" b="-6589"/>
          <a:stretch>
            <a:fillRect/>
          </a:stretch>
        </p:blipFill>
        <p:spPr/>
      </p:pic>
      <p:sp>
        <p:nvSpPr>
          <p:cNvPr id="167939" name="Slide Number Placeholder 11"/>
          <p:cNvSpPr txBox="1">
            <a:spLocks/>
          </p:cNvSpPr>
          <p:nvPr/>
        </p:nvSpPr>
        <p:spPr bwMode="auto">
          <a:xfrm>
            <a:off x="6438900" y="6356350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BD18B230-3806-E149-B7C9-BE59480D8F7C}" type="slidenum">
              <a:rPr lang="en-US">
                <a:solidFill>
                  <a:srgbClr val="000000"/>
                </a:solidFill>
              </a:rPr>
              <a:pPr eaLnBrk="1" hangingPunct="1"/>
              <a:t>83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0" y="5757863"/>
            <a:ext cx="9144000" cy="3365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 eaLnBrk="0" hangingPunct="0">
              <a:defRPr/>
            </a:pPr>
            <a:r>
              <a:rPr lang="en-US" sz="1600" smtClean="0">
                <a:latin typeface="Arial" charset="0"/>
              </a:rPr>
              <a:t>Need to use a different URI to access archived versions of a resource and its current version  </a:t>
            </a:r>
            <a:endParaRPr lang="en-US" sz="1600" b="1" smtClean="0">
              <a:solidFill>
                <a:srgbClr val="FF0000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37919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5" name="Title 1"/>
          <p:cNvSpPr>
            <a:spLocks noGrp="1"/>
          </p:cNvSpPr>
          <p:nvPr>
            <p:ph type="title" idx="4294967295"/>
          </p:nvPr>
        </p:nvSpPr>
        <p:spPr/>
        <p:txBody>
          <a:bodyPr tIns="27432" bIns="27432">
            <a:normAutofit fontScale="90000"/>
          </a:bodyPr>
          <a:lstStyle/>
          <a:p>
            <a:pPr eaLnBrk="1" hangingPunct="1"/>
            <a:r>
              <a:rPr lang="en-US">
                <a:latin typeface="Calibri" charset="0"/>
              </a:rPr>
              <a:t>The Web with Time Dimension added by Memento</a:t>
            </a:r>
          </a:p>
        </p:txBody>
      </p:sp>
      <p:pic>
        <p:nvPicPr>
          <p:cNvPr id="169986" name="Content Placeholder 3" descr="Memento_Component1_step1.pdf"/>
          <p:cNvPicPr>
            <a:picLocks noGrp="1" noChangeAspect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589" b="-6589"/>
          <a:stretch>
            <a:fillRect/>
          </a:stretch>
        </p:blipFill>
        <p:spPr/>
      </p:pic>
      <p:sp>
        <p:nvSpPr>
          <p:cNvPr id="169987" name="Slide Number Placeholder 11"/>
          <p:cNvSpPr txBox="1">
            <a:spLocks/>
          </p:cNvSpPr>
          <p:nvPr/>
        </p:nvSpPr>
        <p:spPr bwMode="auto">
          <a:xfrm>
            <a:off x="6438900" y="6356350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EEA6165C-4424-6D47-8226-DED7EAD3C5BC}" type="slidenum">
              <a:rPr lang="en-US">
                <a:solidFill>
                  <a:srgbClr val="000000"/>
                </a:solidFill>
              </a:rPr>
              <a:pPr eaLnBrk="1" hangingPunct="1"/>
              <a:t>84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169988" name="Text Box 4"/>
          <p:cNvSpPr txBox="1">
            <a:spLocks noChangeArrowheads="1"/>
          </p:cNvSpPr>
          <p:nvPr/>
        </p:nvSpPr>
        <p:spPr bwMode="auto">
          <a:xfrm>
            <a:off x="0" y="5757863"/>
            <a:ext cx="9144000" cy="336550"/>
          </a:xfrm>
          <a:prstGeom prst="rect">
            <a:avLst/>
          </a:prstGeom>
          <a:solidFill>
            <a:srgbClr val="D9D9D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1600"/>
              <a:t>In Memento: use URI of the current version to access archived versions, but qualify it with datetime</a:t>
            </a:r>
            <a:endParaRPr lang="en-US" sz="1600" b="1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93086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3" name="Title 1"/>
          <p:cNvSpPr>
            <a:spLocks noGrp="1"/>
          </p:cNvSpPr>
          <p:nvPr>
            <p:ph type="title" idx="4294967295"/>
          </p:nvPr>
        </p:nvSpPr>
        <p:spPr/>
        <p:txBody>
          <a:bodyPr tIns="27432" bIns="27432">
            <a:normAutofit fontScale="90000"/>
          </a:bodyPr>
          <a:lstStyle/>
          <a:p>
            <a:pPr eaLnBrk="1" hangingPunct="1"/>
            <a:r>
              <a:rPr lang="en-US">
                <a:latin typeface="Calibri" charset="0"/>
              </a:rPr>
              <a:t>The Web with Time Dimension added by Memento</a:t>
            </a:r>
          </a:p>
        </p:txBody>
      </p:sp>
      <p:pic>
        <p:nvPicPr>
          <p:cNvPr id="172034" name="Content Placeholder 4" descr="Memento_Component1_step2.png"/>
          <p:cNvPicPr>
            <a:picLocks noGrp="1" noChangeAspect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4791" b="-4791"/>
          <a:stretch>
            <a:fillRect/>
          </a:stretch>
        </p:blipFill>
        <p:spPr>
          <a:xfrm>
            <a:off x="709613" y="1219200"/>
            <a:ext cx="7977187" cy="4522788"/>
          </a:xfrm>
        </p:spPr>
      </p:pic>
      <p:sp>
        <p:nvSpPr>
          <p:cNvPr id="172035" name="Slide Number Placeholder 11"/>
          <p:cNvSpPr txBox="1">
            <a:spLocks/>
          </p:cNvSpPr>
          <p:nvPr/>
        </p:nvSpPr>
        <p:spPr bwMode="auto">
          <a:xfrm>
            <a:off x="6438900" y="6356350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E1EC7921-2B72-B44D-AFA9-03EEE13FDF32}" type="slidenum">
              <a:rPr lang="en-US">
                <a:solidFill>
                  <a:srgbClr val="000000"/>
                </a:solidFill>
              </a:rPr>
              <a:pPr eaLnBrk="1" hangingPunct="1"/>
              <a:t>85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172036" name="Text Box 4"/>
          <p:cNvSpPr txBox="1">
            <a:spLocks noChangeArrowheads="1"/>
          </p:cNvSpPr>
          <p:nvPr/>
        </p:nvSpPr>
        <p:spPr bwMode="auto">
          <a:xfrm>
            <a:off x="0" y="5757863"/>
            <a:ext cx="9144000" cy="336550"/>
          </a:xfrm>
          <a:prstGeom prst="rect">
            <a:avLst/>
          </a:prstGeom>
          <a:solidFill>
            <a:srgbClr val="D9D9D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1600"/>
              <a:t>… and arrive at an archived version via level of indirection</a:t>
            </a:r>
            <a:endParaRPr lang="en-US" sz="1600" b="1">
              <a:solidFill>
                <a:srgbClr val="FF0000"/>
              </a:solidFill>
            </a:endParaRPr>
          </a:p>
        </p:txBody>
      </p:sp>
      <p:sp>
        <p:nvSpPr>
          <p:cNvPr id="172037" name="Rectangle 6"/>
          <p:cNvSpPr>
            <a:spLocks noChangeArrowheads="1"/>
          </p:cNvSpPr>
          <p:nvPr/>
        </p:nvSpPr>
        <p:spPr bwMode="auto">
          <a:xfrm>
            <a:off x="4495800" y="1905000"/>
            <a:ext cx="1905000" cy="17526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sz="1800"/>
          </a:p>
        </p:txBody>
      </p:sp>
      <p:sp>
        <p:nvSpPr>
          <p:cNvPr id="172038" name="Text Box 4"/>
          <p:cNvSpPr txBox="1">
            <a:spLocks noChangeArrowheads="1"/>
          </p:cNvSpPr>
          <p:nvPr/>
        </p:nvSpPr>
        <p:spPr bwMode="auto">
          <a:xfrm>
            <a:off x="4648200" y="4724400"/>
            <a:ext cx="1752600" cy="42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595959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2200"/>
              <a:t>TimeGate</a:t>
            </a:r>
            <a:endParaRPr lang="en-US" sz="2200" b="1">
              <a:solidFill>
                <a:srgbClr val="FF0000"/>
              </a:solidFill>
            </a:endParaRPr>
          </a:p>
        </p:txBody>
      </p:sp>
      <p:pic>
        <p:nvPicPr>
          <p:cNvPr id="172039" name="Picture 8" descr="uri-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2559050"/>
            <a:ext cx="838200" cy="717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2040" name="Oval 9"/>
          <p:cNvSpPr>
            <a:spLocks noChangeArrowheads="1"/>
          </p:cNvSpPr>
          <p:nvPr/>
        </p:nvSpPr>
        <p:spPr bwMode="auto">
          <a:xfrm>
            <a:off x="4343400" y="2438400"/>
            <a:ext cx="457200" cy="381000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sz="1800"/>
          </a:p>
        </p:txBody>
      </p:sp>
      <p:sp>
        <p:nvSpPr>
          <p:cNvPr id="172041" name="Oval 10"/>
          <p:cNvSpPr>
            <a:spLocks noChangeArrowheads="1"/>
          </p:cNvSpPr>
          <p:nvPr/>
        </p:nvSpPr>
        <p:spPr bwMode="auto">
          <a:xfrm>
            <a:off x="4267200" y="2971800"/>
            <a:ext cx="457200" cy="381000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sz="1800"/>
          </a:p>
        </p:txBody>
      </p:sp>
      <p:sp>
        <p:nvSpPr>
          <p:cNvPr id="172042" name="Oval 11"/>
          <p:cNvSpPr>
            <a:spLocks noChangeArrowheads="1"/>
          </p:cNvSpPr>
          <p:nvPr/>
        </p:nvSpPr>
        <p:spPr bwMode="auto">
          <a:xfrm>
            <a:off x="4953000" y="3200400"/>
            <a:ext cx="457200" cy="381000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14573442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1" name="Text Box 2"/>
          <p:cNvSpPr txBox="1">
            <a:spLocks noChangeArrowheads="1"/>
          </p:cNvSpPr>
          <p:nvPr/>
        </p:nvSpPr>
        <p:spPr bwMode="auto">
          <a:xfrm>
            <a:off x="457200" y="1066800"/>
            <a:ext cx="8458200" cy="4449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36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60876" rIns="90000" bIns="45000"/>
          <a:lstStyle>
            <a:lvl1pPr marL="342900" indent="-341313" eaLnBrk="0" hangingPunct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indent="-284163" eaLnBrk="0" hangingPunct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indent="-284163" eaLnBrk="0" hangingPunct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ts val="363"/>
              </a:spcBef>
              <a:buSzPct val="45000"/>
              <a:buFont typeface="Symbol" charset="0"/>
              <a:buChar char=""/>
            </a:pPr>
            <a:r>
              <a:rPr lang="en-US" sz="2000">
                <a:solidFill>
                  <a:srgbClr val="000000"/>
                </a:solidFill>
                <a:cs typeface="Arial" charset="0"/>
              </a:rPr>
              <a:t>Many systems support content negotiation for media type:</a:t>
            </a:r>
          </a:p>
          <a:p>
            <a:pPr lvl="1" eaLnBrk="1" hangingPunct="1">
              <a:spcBef>
                <a:spcPts val="363"/>
              </a:spcBef>
              <a:buSzPct val="55000"/>
              <a:buFont typeface="StarSymbol" charset="0"/>
              <a:buChar char="o"/>
            </a:pPr>
            <a:r>
              <a:rPr lang="en-US" sz="2000">
                <a:solidFill>
                  <a:srgbClr val="000000"/>
                </a:solidFill>
                <a:cs typeface="Arial" charset="0"/>
              </a:rPr>
              <a:t>Your client by default asks for HTML and gets HTML;</a:t>
            </a:r>
          </a:p>
          <a:p>
            <a:pPr lvl="1" eaLnBrk="1" hangingPunct="1">
              <a:spcBef>
                <a:spcPts val="363"/>
              </a:spcBef>
              <a:buSzPct val="55000"/>
              <a:buFont typeface="StarSymbol" charset="0"/>
              <a:buChar char="o"/>
            </a:pPr>
            <a:r>
              <a:rPr lang="en-US" sz="2000">
                <a:solidFill>
                  <a:srgbClr val="000000"/>
                </a:solidFill>
                <a:cs typeface="Arial" charset="0"/>
              </a:rPr>
              <a:t>But it could get PDF </a:t>
            </a:r>
            <a:r>
              <a:rPr lang="en-US" sz="2000" i="1">
                <a:solidFill>
                  <a:srgbClr val="000000"/>
                </a:solidFill>
                <a:cs typeface="Arial" charset="0"/>
              </a:rPr>
              <a:t>via the same URI.</a:t>
            </a:r>
            <a:r>
              <a:rPr lang="en-US" sz="2000">
                <a:solidFill>
                  <a:srgbClr val="000000"/>
                </a:solidFill>
                <a:cs typeface="Arial" charset="0"/>
              </a:rPr>
              <a:t/>
            </a:r>
            <a:br>
              <a:rPr lang="en-US" sz="2000">
                <a:solidFill>
                  <a:srgbClr val="000000"/>
                </a:solidFill>
                <a:cs typeface="Arial" charset="0"/>
              </a:rPr>
            </a:br>
            <a:endParaRPr lang="en-US" sz="2000">
              <a:solidFill>
                <a:srgbClr val="000000"/>
              </a:solidFill>
              <a:cs typeface="Arial" charset="0"/>
            </a:endParaRPr>
          </a:p>
          <a:p>
            <a:pPr eaLnBrk="1" hangingPunct="1">
              <a:spcBef>
                <a:spcPts val="363"/>
              </a:spcBef>
              <a:buSzPct val="45000"/>
              <a:buFont typeface="Symbol" charset="0"/>
              <a:buChar char=""/>
            </a:pPr>
            <a:r>
              <a:rPr lang="en-US" sz="2000">
                <a:solidFill>
                  <a:srgbClr val="000000"/>
                </a:solidFill>
                <a:cs typeface="Arial" charset="0"/>
              </a:rPr>
              <a:t>Memento proposes a new dimension for content negotiation – time:</a:t>
            </a:r>
          </a:p>
          <a:p>
            <a:pPr lvl="1" eaLnBrk="1" hangingPunct="1">
              <a:spcBef>
                <a:spcPts val="363"/>
              </a:spcBef>
              <a:buSzPct val="55000"/>
              <a:buFont typeface="StarSymbol" charset="0"/>
              <a:buChar char="o"/>
            </a:pPr>
            <a:r>
              <a:rPr lang="en-US" sz="2000">
                <a:solidFill>
                  <a:srgbClr val="000000"/>
                </a:solidFill>
                <a:cs typeface="Arial" charset="0"/>
              </a:rPr>
              <a:t>Your client by default asks for the current time, and gets it</a:t>
            </a:r>
          </a:p>
          <a:p>
            <a:pPr lvl="1" eaLnBrk="1" hangingPunct="1">
              <a:spcBef>
                <a:spcPts val="363"/>
              </a:spcBef>
              <a:buSzPct val="55000"/>
              <a:buFont typeface="StarSymbol" charset="0"/>
              <a:buChar char="o"/>
            </a:pPr>
            <a:r>
              <a:rPr lang="en-US" sz="2000">
                <a:solidFill>
                  <a:srgbClr val="000000"/>
                </a:solidFill>
                <a:cs typeface="Arial" charset="0"/>
              </a:rPr>
              <a:t>But it could get an older version </a:t>
            </a:r>
            <a:r>
              <a:rPr lang="en-US" sz="2000" i="1">
                <a:solidFill>
                  <a:srgbClr val="000000"/>
                </a:solidFill>
                <a:cs typeface="Arial" charset="0"/>
              </a:rPr>
              <a:t>via the same URI</a:t>
            </a:r>
            <a:r>
              <a:rPr lang="en-US" sz="2000" u="sng">
                <a:solidFill>
                  <a:srgbClr val="000000"/>
                </a:solidFill>
                <a:cs typeface="Arial" charset="0"/>
              </a:rPr>
              <a:t/>
            </a:r>
            <a:br>
              <a:rPr lang="en-US" sz="2000" u="sng">
                <a:solidFill>
                  <a:srgbClr val="000000"/>
                </a:solidFill>
                <a:cs typeface="Arial" charset="0"/>
              </a:rPr>
            </a:br>
            <a:endParaRPr lang="en-US" sz="2000" u="sng">
              <a:solidFill>
                <a:srgbClr val="000000"/>
              </a:solidFill>
              <a:cs typeface="Arial" charset="0"/>
            </a:endParaRPr>
          </a:p>
          <a:p>
            <a:pPr eaLnBrk="1" hangingPunct="1">
              <a:spcBef>
                <a:spcPts val="363"/>
              </a:spcBef>
              <a:buSzPct val="45000"/>
              <a:buFont typeface="Symbol" charset="0"/>
              <a:buChar char=""/>
            </a:pPr>
            <a:r>
              <a:rPr lang="en-US" sz="2000">
                <a:solidFill>
                  <a:srgbClr val="000000"/>
                </a:solidFill>
                <a:cs typeface="Arial" charset="0"/>
              </a:rPr>
              <a:t>Can be accomplished with two new HTTP headers:</a:t>
            </a:r>
          </a:p>
          <a:p>
            <a:pPr lvl="1" eaLnBrk="1" hangingPunct="1">
              <a:lnSpc>
                <a:spcPct val="89000"/>
              </a:lnSpc>
              <a:spcBef>
                <a:spcPts val="363"/>
              </a:spcBef>
              <a:buSzPct val="55000"/>
              <a:buFont typeface="StarSymbol" charset="0"/>
              <a:buChar char="o"/>
            </a:pPr>
            <a:r>
              <a:rPr lang="en-US" sz="2000">
                <a:solidFill>
                  <a:srgbClr val="000000"/>
                </a:solidFill>
                <a:cs typeface="Arial" charset="0"/>
              </a:rPr>
              <a:t>Request header: </a:t>
            </a:r>
            <a:r>
              <a:rPr lang="en-US" sz="2000">
                <a:solidFill>
                  <a:srgbClr val="000000"/>
                </a:solidFill>
                <a:latin typeface="Courier" charset="0"/>
                <a:cs typeface="Courier" charset="0"/>
              </a:rPr>
              <a:t>Accept-Datetime</a:t>
            </a:r>
            <a:r>
              <a:rPr lang="en-US" sz="2000">
                <a:solidFill>
                  <a:srgbClr val="000000"/>
                </a:solidFill>
                <a:cs typeface="Arial" charset="0"/>
              </a:rPr>
              <a:t>  	</a:t>
            </a:r>
          </a:p>
          <a:p>
            <a:pPr lvl="2" eaLnBrk="1" hangingPunct="1">
              <a:lnSpc>
                <a:spcPct val="89000"/>
              </a:lnSpc>
              <a:spcBef>
                <a:spcPts val="363"/>
              </a:spcBef>
              <a:buSzPct val="55000"/>
              <a:buFont typeface="StarSymbol" charset="0"/>
              <a:buChar char="o"/>
            </a:pPr>
            <a:r>
              <a:rPr lang="en-US" sz="2000">
                <a:solidFill>
                  <a:srgbClr val="000000"/>
                </a:solidFill>
                <a:cs typeface="Arial" charset="0"/>
              </a:rPr>
              <a:t>Conveys datetime of content requested by client</a:t>
            </a:r>
          </a:p>
          <a:p>
            <a:pPr lvl="1" eaLnBrk="1" hangingPunct="1">
              <a:lnSpc>
                <a:spcPct val="89000"/>
              </a:lnSpc>
              <a:spcBef>
                <a:spcPts val="363"/>
              </a:spcBef>
              <a:buSzPct val="55000"/>
              <a:buFont typeface="StarSymbol" charset="0"/>
              <a:buChar char="o"/>
            </a:pPr>
            <a:r>
              <a:rPr lang="en-US" sz="2000">
                <a:solidFill>
                  <a:srgbClr val="000000"/>
                </a:solidFill>
                <a:cs typeface="Arial" charset="0"/>
              </a:rPr>
              <a:t>Response header: </a:t>
            </a:r>
            <a:r>
              <a:rPr lang="en-US" sz="2000">
                <a:solidFill>
                  <a:srgbClr val="000000"/>
                </a:solidFill>
                <a:latin typeface="Courier" charset="0"/>
                <a:cs typeface="Courier" charset="0"/>
              </a:rPr>
              <a:t>Memento-Datetime</a:t>
            </a:r>
          </a:p>
          <a:p>
            <a:pPr lvl="2" eaLnBrk="1" hangingPunct="1">
              <a:lnSpc>
                <a:spcPct val="89000"/>
              </a:lnSpc>
              <a:spcBef>
                <a:spcPts val="363"/>
              </a:spcBef>
              <a:buSzPct val="55000"/>
              <a:buFont typeface="StarSymbol" charset="0"/>
              <a:buChar char="o"/>
            </a:pPr>
            <a:r>
              <a:rPr lang="en-US" sz="2000">
                <a:solidFill>
                  <a:srgbClr val="000000"/>
                </a:solidFill>
                <a:cs typeface="Arial" charset="0"/>
              </a:rPr>
              <a:t>Conveys datetime of content returned by server</a:t>
            </a:r>
          </a:p>
        </p:txBody>
      </p:sp>
      <p:sp>
        <p:nvSpPr>
          <p:cNvPr id="174082" name="Rectangle 3"/>
          <p:cNvSpPr>
            <a:spLocks noChangeArrowheads="1"/>
          </p:cNvSpPr>
          <p:nvPr/>
        </p:nvSpPr>
        <p:spPr bwMode="auto">
          <a:xfrm>
            <a:off x="5562600" y="6356350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36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57347" rIns="90000" bIns="45000"/>
          <a:lstStyle/>
          <a:p>
            <a:pPr algn="ctr">
              <a:tabLst>
                <a:tab pos="723900" algn="l"/>
                <a:tab pos="1447800" algn="l"/>
              </a:tabLst>
            </a:pPr>
            <a:fld id="{2518B744-27DC-6147-91F2-74DB32297A6B}" type="slidenum">
              <a:rPr lang="en-US">
                <a:solidFill>
                  <a:srgbClr val="000000"/>
                </a:solidFill>
              </a:rPr>
              <a:pPr algn="ctr">
                <a:tabLst>
                  <a:tab pos="723900" algn="l"/>
                  <a:tab pos="1447800" algn="l"/>
                </a:tabLst>
              </a:pPr>
              <a:t>86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174083" name="Title 1"/>
          <p:cNvSpPr txBox="1">
            <a:spLocks/>
          </p:cNvSpPr>
          <p:nvPr/>
        </p:nvSpPr>
        <p:spPr bwMode="auto">
          <a:xfrm>
            <a:off x="685800" y="188913"/>
            <a:ext cx="7848600" cy="935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27432" bIns="27432" anchor="ctr"/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2400"/>
              <a:t>Content Negotiation in the datetime dimension</a:t>
            </a:r>
            <a:endParaRPr lang="en-US" sz="2400">
              <a:latin typeface="Comic Sans M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5245859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6129" name="Picture 2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4800600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6130" name="Picture 2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5715000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6131" name="Picture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2971800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6132" name="Picture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3962400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6133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838200" y="76200"/>
            <a:ext cx="7772400" cy="1143000"/>
          </a:xfrm>
        </p:spPr>
        <p:txBody>
          <a:bodyPr tIns="27432" bIns="27432"/>
          <a:lstStyle/>
          <a:p>
            <a:pPr eaLnBrk="1" hangingPunct="1"/>
            <a:r>
              <a:rPr lang="en-US">
                <a:latin typeface="Calibri" charset="0"/>
                <a:cs typeface="Arial" charset="0"/>
              </a:rPr>
              <a:t>Memento HTTP Flow</a:t>
            </a:r>
          </a:p>
        </p:txBody>
      </p:sp>
      <p:pic>
        <p:nvPicPr>
          <p:cNvPr id="176134" name="Picture 1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1143000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6135" name="Picture 7" descr="firefox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277938"/>
            <a:ext cx="685800" cy="64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6136" name="Picture 1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2057400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6137" name="Picture 10" descr="firefox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192338"/>
            <a:ext cx="685800" cy="64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6138" name="Text Box 12"/>
          <p:cNvSpPr txBox="1">
            <a:spLocks noChangeArrowheads="1"/>
          </p:cNvSpPr>
          <p:nvPr/>
        </p:nvSpPr>
        <p:spPr bwMode="auto">
          <a:xfrm>
            <a:off x="1295400" y="1219200"/>
            <a:ext cx="6553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2000">
                <a:solidFill>
                  <a:srgbClr val="000000"/>
                </a:solidFill>
                <a:latin typeface="Courier New" charset="0"/>
              </a:rPr>
              <a:t>HEAD R, Accept-Datetime</a:t>
            </a:r>
          </a:p>
        </p:txBody>
      </p:sp>
      <p:pic>
        <p:nvPicPr>
          <p:cNvPr id="176139" name="Picture 15" descr="firefox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106738"/>
            <a:ext cx="6858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6140" name="Picture 18" descr="firefox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097338"/>
            <a:ext cx="6858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6141" name="Text Box 21"/>
          <p:cNvSpPr txBox="1">
            <a:spLocks noChangeArrowheads="1"/>
          </p:cNvSpPr>
          <p:nvPr/>
        </p:nvSpPr>
        <p:spPr bwMode="auto">
          <a:xfrm>
            <a:off x="1295400" y="4016375"/>
            <a:ext cx="6553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2000">
                <a:solidFill>
                  <a:srgbClr val="000000"/>
                </a:solidFill>
                <a:latin typeface="Courier New" charset="0"/>
              </a:rPr>
              <a:t>302</a:t>
            </a:r>
            <a:r>
              <a:rPr lang="en-US" sz="2000">
                <a:solidFill>
                  <a:srgbClr val="000000"/>
                </a:solidFill>
                <a:latin typeface="Wingdings" charset="0"/>
                <a:cs typeface="Wingdings" charset="0"/>
              </a:rPr>
              <a:t></a:t>
            </a:r>
            <a:r>
              <a:rPr lang="en-US" sz="2000">
                <a:solidFill>
                  <a:srgbClr val="000000"/>
                </a:solidFill>
                <a:latin typeface="Courier New" charset="0"/>
              </a:rPr>
              <a:t>M, Vary, Link</a:t>
            </a:r>
            <a:r>
              <a:rPr lang="en-US" sz="2000">
                <a:solidFill>
                  <a:srgbClr val="000000"/>
                </a:solidFill>
                <a:latin typeface="Wingdings" charset="0"/>
                <a:cs typeface="Wingdings" charset="0"/>
              </a:rPr>
              <a:t></a:t>
            </a:r>
            <a:r>
              <a:rPr lang="en-US" sz="2000">
                <a:solidFill>
                  <a:srgbClr val="000000"/>
                </a:solidFill>
                <a:latin typeface="Courier New" charset="0"/>
                <a:cs typeface="Wingdings" charset="0"/>
              </a:rPr>
              <a:t>R,B,M</a:t>
            </a:r>
            <a:endParaRPr lang="en-US" sz="2000">
              <a:solidFill>
                <a:srgbClr val="000000"/>
              </a:solidFill>
              <a:latin typeface="Courier New" charset="0"/>
              <a:cs typeface="Courier New" charset="0"/>
            </a:endParaRPr>
          </a:p>
        </p:txBody>
      </p:sp>
      <p:pic>
        <p:nvPicPr>
          <p:cNvPr id="176142" name="Picture 26" descr="firefox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935538"/>
            <a:ext cx="6858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6143" name="Picture 28" descr="firefox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5849938"/>
            <a:ext cx="6858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6144" name="Text Box 31"/>
          <p:cNvSpPr txBox="1">
            <a:spLocks noChangeArrowheads="1"/>
          </p:cNvSpPr>
          <p:nvPr/>
        </p:nvSpPr>
        <p:spPr bwMode="auto">
          <a:xfrm>
            <a:off x="1143000" y="5791200"/>
            <a:ext cx="6934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2000">
                <a:solidFill>
                  <a:srgbClr val="000000"/>
                </a:solidFill>
                <a:latin typeface="Courier New" charset="0"/>
              </a:rPr>
              <a:t>200, Memento-Datetime, Link</a:t>
            </a:r>
            <a:r>
              <a:rPr lang="en-US" sz="2000">
                <a:solidFill>
                  <a:srgbClr val="000000"/>
                </a:solidFill>
                <a:latin typeface="Wingdings" charset="0"/>
                <a:cs typeface="Wingdings" charset="0"/>
              </a:rPr>
              <a:t></a:t>
            </a:r>
            <a:r>
              <a:rPr lang="en-US" sz="2000">
                <a:solidFill>
                  <a:srgbClr val="000000"/>
                </a:solidFill>
                <a:latin typeface="Courier New" charset="0"/>
                <a:cs typeface="Wingdings" charset="0"/>
              </a:rPr>
              <a:t>R,B,M</a:t>
            </a:r>
            <a:endParaRPr lang="en-US" sz="2000">
              <a:solidFill>
                <a:srgbClr val="000000"/>
              </a:solidFill>
              <a:latin typeface="Courier New" charset="0"/>
            </a:endParaRPr>
          </a:p>
        </p:txBody>
      </p:sp>
      <p:sp>
        <p:nvSpPr>
          <p:cNvPr id="176145" name="Text Box 41"/>
          <p:cNvSpPr txBox="1">
            <a:spLocks noChangeArrowheads="1"/>
          </p:cNvSpPr>
          <p:nvPr/>
        </p:nvSpPr>
        <p:spPr bwMode="auto">
          <a:xfrm>
            <a:off x="1295400" y="3048000"/>
            <a:ext cx="6553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2000">
                <a:solidFill>
                  <a:srgbClr val="000000"/>
                </a:solidFill>
                <a:latin typeface="Courier New" charset="0"/>
              </a:rPr>
              <a:t>GET G, Accept-Datetime</a:t>
            </a:r>
          </a:p>
        </p:txBody>
      </p:sp>
      <p:sp>
        <p:nvSpPr>
          <p:cNvPr id="176146" name="Text Box 42"/>
          <p:cNvSpPr txBox="1">
            <a:spLocks noChangeArrowheads="1"/>
          </p:cNvSpPr>
          <p:nvPr/>
        </p:nvSpPr>
        <p:spPr bwMode="auto">
          <a:xfrm>
            <a:off x="1295400" y="4854575"/>
            <a:ext cx="6553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2000">
                <a:solidFill>
                  <a:srgbClr val="000000"/>
                </a:solidFill>
                <a:latin typeface="Courier New" charset="0"/>
              </a:rPr>
              <a:t>GET M, Accept-Datetime</a:t>
            </a:r>
          </a:p>
        </p:txBody>
      </p:sp>
      <p:cxnSp>
        <p:nvCxnSpPr>
          <p:cNvPr id="176147" name="Straight Arrow Connector 31"/>
          <p:cNvCxnSpPr>
            <a:cxnSpLocks noChangeShapeType="1"/>
          </p:cNvCxnSpPr>
          <p:nvPr/>
        </p:nvCxnSpPr>
        <p:spPr bwMode="auto">
          <a:xfrm>
            <a:off x="1143000" y="1600200"/>
            <a:ext cx="6858000" cy="158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76148" name="Straight Arrow Connector 33"/>
          <p:cNvCxnSpPr>
            <a:cxnSpLocks noChangeShapeType="1"/>
          </p:cNvCxnSpPr>
          <p:nvPr/>
        </p:nvCxnSpPr>
        <p:spPr bwMode="auto">
          <a:xfrm rot="10800000">
            <a:off x="1143000" y="2514600"/>
            <a:ext cx="6858000" cy="158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76149" name="Straight Arrow Connector 35"/>
          <p:cNvCxnSpPr>
            <a:cxnSpLocks noChangeShapeType="1"/>
          </p:cNvCxnSpPr>
          <p:nvPr/>
        </p:nvCxnSpPr>
        <p:spPr bwMode="auto">
          <a:xfrm flipV="1">
            <a:off x="1143000" y="3429000"/>
            <a:ext cx="6858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76150" name="Straight Arrow Connector 37"/>
          <p:cNvCxnSpPr>
            <a:cxnSpLocks noChangeShapeType="1"/>
          </p:cNvCxnSpPr>
          <p:nvPr/>
        </p:nvCxnSpPr>
        <p:spPr bwMode="auto">
          <a:xfrm rot="10800000" flipV="1">
            <a:off x="1143000" y="4419600"/>
            <a:ext cx="6858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76151" name="Straight Arrow Connector 39"/>
          <p:cNvCxnSpPr>
            <a:cxnSpLocks noChangeShapeType="1"/>
          </p:cNvCxnSpPr>
          <p:nvPr/>
        </p:nvCxnSpPr>
        <p:spPr bwMode="auto">
          <a:xfrm flipV="1">
            <a:off x="1143000" y="5257800"/>
            <a:ext cx="6858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76152" name="Straight Arrow Connector 41"/>
          <p:cNvCxnSpPr>
            <a:cxnSpLocks noChangeShapeType="1"/>
          </p:cNvCxnSpPr>
          <p:nvPr/>
        </p:nvCxnSpPr>
        <p:spPr bwMode="auto">
          <a:xfrm rot="10800000" flipV="1">
            <a:off x="1143000" y="6172200"/>
            <a:ext cx="6858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76153" name="Rectangle 26"/>
          <p:cNvSpPr>
            <a:spLocks noChangeArrowheads="1"/>
          </p:cNvSpPr>
          <p:nvPr/>
        </p:nvSpPr>
        <p:spPr bwMode="auto">
          <a:xfrm>
            <a:off x="304800" y="1143000"/>
            <a:ext cx="8610600" cy="838200"/>
          </a:xfrm>
          <a:prstGeom prst="rect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hangingPunct="0"/>
            <a:endParaRPr lang="en-US" sz="2400"/>
          </a:p>
        </p:txBody>
      </p:sp>
      <p:sp>
        <p:nvSpPr>
          <p:cNvPr id="176154" name="Text Box 31"/>
          <p:cNvSpPr txBox="1">
            <a:spLocks noChangeArrowheads="1"/>
          </p:cNvSpPr>
          <p:nvPr/>
        </p:nvSpPr>
        <p:spPr bwMode="auto">
          <a:xfrm>
            <a:off x="1066800" y="2133600"/>
            <a:ext cx="6934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2000">
                <a:solidFill>
                  <a:srgbClr val="000000"/>
                </a:solidFill>
                <a:latin typeface="Courier New" charset="0"/>
              </a:rPr>
              <a:t>200, Link</a:t>
            </a:r>
            <a:r>
              <a:rPr lang="en-US" sz="2000">
                <a:solidFill>
                  <a:srgbClr val="000000"/>
                </a:solidFill>
                <a:latin typeface="Wingdings" charset="0"/>
                <a:cs typeface="Wingdings" charset="0"/>
              </a:rPr>
              <a:t></a:t>
            </a:r>
            <a:r>
              <a:rPr lang="en-US" sz="2000">
                <a:solidFill>
                  <a:srgbClr val="000000"/>
                </a:solidFill>
                <a:latin typeface="Courier New" charset="0"/>
              </a:rPr>
              <a:t>G</a:t>
            </a:r>
          </a:p>
        </p:txBody>
      </p:sp>
    </p:spTree>
    <p:extLst>
      <p:ext uri="{BB962C8B-B14F-4D97-AF65-F5344CB8AC3E}">
        <p14:creationId xmlns:p14="http://schemas.microsoft.com/office/powerpoint/2010/main" val="9764471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8177" name="Picture 2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4800600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8178" name="Picture 2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5715000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8179" name="Picture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2971800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8180" name="Picture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3962400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818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838200" y="76200"/>
            <a:ext cx="7772400" cy="1143000"/>
          </a:xfrm>
        </p:spPr>
        <p:txBody>
          <a:bodyPr tIns="27432" bIns="27432"/>
          <a:lstStyle/>
          <a:p>
            <a:pPr eaLnBrk="1" hangingPunct="1"/>
            <a:r>
              <a:rPr lang="en-US">
                <a:latin typeface="Calibri" charset="0"/>
                <a:cs typeface="Arial" charset="0"/>
              </a:rPr>
              <a:t>Memento HTTP Flow</a:t>
            </a:r>
          </a:p>
        </p:txBody>
      </p:sp>
      <p:pic>
        <p:nvPicPr>
          <p:cNvPr id="178182" name="Picture 1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1143000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8183" name="Picture 7" descr="firefox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277938"/>
            <a:ext cx="685800" cy="64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8184" name="Picture 1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2057400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8185" name="Picture 10" descr="firefox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192338"/>
            <a:ext cx="685800" cy="64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8186" name="Text Box 12"/>
          <p:cNvSpPr txBox="1">
            <a:spLocks noChangeArrowheads="1"/>
          </p:cNvSpPr>
          <p:nvPr/>
        </p:nvSpPr>
        <p:spPr bwMode="auto">
          <a:xfrm>
            <a:off x="1295400" y="1219200"/>
            <a:ext cx="6553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2000">
                <a:solidFill>
                  <a:srgbClr val="000000"/>
                </a:solidFill>
                <a:latin typeface="Courier New" charset="0"/>
              </a:rPr>
              <a:t>HEAD R, Accept-Datetime</a:t>
            </a:r>
          </a:p>
        </p:txBody>
      </p:sp>
      <p:pic>
        <p:nvPicPr>
          <p:cNvPr id="178187" name="Picture 15" descr="firefox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106738"/>
            <a:ext cx="6858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8188" name="Picture 18" descr="firefox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097338"/>
            <a:ext cx="6858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8189" name="Text Box 21"/>
          <p:cNvSpPr txBox="1">
            <a:spLocks noChangeArrowheads="1"/>
          </p:cNvSpPr>
          <p:nvPr/>
        </p:nvSpPr>
        <p:spPr bwMode="auto">
          <a:xfrm>
            <a:off x="1295400" y="4016375"/>
            <a:ext cx="6553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2000">
                <a:solidFill>
                  <a:srgbClr val="000000"/>
                </a:solidFill>
                <a:latin typeface="Courier New" charset="0"/>
              </a:rPr>
              <a:t>302</a:t>
            </a:r>
            <a:r>
              <a:rPr lang="en-US" sz="2000">
                <a:solidFill>
                  <a:srgbClr val="000000"/>
                </a:solidFill>
                <a:latin typeface="Wingdings" charset="0"/>
                <a:cs typeface="Wingdings" charset="0"/>
              </a:rPr>
              <a:t></a:t>
            </a:r>
            <a:r>
              <a:rPr lang="en-US" sz="2000">
                <a:solidFill>
                  <a:srgbClr val="000000"/>
                </a:solidFill>
                <a:latin typeface="Courier New" charset="0"/>
              </a:rPr>
              <a:t>M, Vary, Link</a:t>
            </a:r>
            <a:r>
              <a:rPr lang="en-US" sz="2000">
                <a:solidFill>
                  <a:srgbClr val="000000"/>
                </a:solidFill>
                <a:latin typeface="Wingdings" charset="0"/>
                <a:cs typeface="Wingdings" charset="0"/>
              </a:rPr>
              <a:t></a:t>
            </a:r>
            <a:r>
              <a:rPr lang="en-US" sz="2000">
                <a:solidFill>
                  <a:srgbClr val="000000"/>
                </a:solidFill>
                <a:latin typeface="Courier New" charset="0"/>
                <a:cs typeface="Wingdings" charset="0"/>
              </a:rPr>
              <a:t>R,B,M</a:t>
            </a:r>
            <a:endParaRPr lang="en-US" sz="2000">
              <a:solidFill>
                <a:srgbClr val="000000"/>
              </a:solidFill>
              <a:latin typeface="Courier New" charset="0"/>
              <a:cs typeface="Courier New" charset="0"/>
            </a:endParaRPr>
          </a:p>
        </p:txBody>
      </p:sp>
      <p:pic>
        <p:nvPicPr>
          <p:cNvPr id="178190" name="Picture 26" descr="firefox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935538"/>
            <a:ext cx="6858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8191" name="Picture 28" descr="firefox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5849938"/>
            <a:ext cx="6858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8192" name="Text Box 31"/>
          <p:cNvSpPr txBox="1">
            <a:spLocks noChangeArrowheads="1"/>
          </p:cNvSpPr>
          <p:nvPr/>
        </p:nvSpPr>
        <p:spPr bwMode="auto">
          <a:xfrm>
            <a:off x="1143000" y="5791200"/>
            <a:ext cx="6934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2000">
                <a:solidFill>
                  <a:srgbClr val="000000"/>
                </a:solidFill>
                <a:latin typeface="Courier New" charset="0"/>
              </a:rPr>
              <a:t>200, Memento-Datetime, Link</a:t>
            </a:r>
            <a:r>
              <a:rPr lang="en-US" sz="2000">
                <a:solidFill>
                  <a:srgbClr val="000000"/>
                </a:solidFill>
                <a:latin typeface="Wingdings" charset="0"/>
                <a:cs typeface="Wingdings" charset="0"/>
              </a:rPr>
              <a:t></a:t>
            </a:r>
            <a:r>
              <a:rPr lang="en-US" sz="2000">
                <a:solidFill>
                  <a:srgbClr val="000000"/>
                </a:solidFill>
                <a:latin typeface="Courier New" charset="0"/>
                <a:cs typeface="Wingdings" charset="0"/>
              </a:rPr>
              <a:t>R,B,M</a:t>
            </a:r>
            <a:endParaRPr lang="en-US" sz="2000">
              <a:solidFill>
                <a:srgbClr val="000000"/>
              </a:solidFill>
              <a:latin typeface="Courier New" charset="0"/>
            </a:endParaRPr>
          </a:p>
        </p:txBody>
      </p:sp>
      <p:sp>
        <p:nvSpPr>
          <p:cNvPr id="178193" name="Text Box 41"/>
          <p:cNvSpPr txBox="1">
            <a:spLocks noChangeArrowheads="1"/>
          </p:cNvSpPr>
          <p:nvPr/>
        </p:nvSpPr>
        <p:spPr bwMode="auto">
          <a:xfrm>
            <a:off x="1295400" y="3048000"/>
            <a:ext cx="6553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2000">
                <a:solidFill>
                  <a:srgbClr val="000000"/>
                </a:solidFill>
                <a:latin typeface="Courier New" charset="0"/>
              </a:rPr>
              <a:t>GET G, Accept-Datetime</a:t>
            </a:r>
          </a:p>
        </p:txBody>
      </p:sp>
      <p:sp>
        <p:nvSpPr>
          <p:cNvPr id="178194" name="Text Box 42"/>
          <p:cNvSpPr txBox="1">
            <a:spLocks noChangeArrowheads="1"/>
          </p:cNvSpPr>
          <p:nvPr/>
        </p:nvSpPr>
        <p:spPr bwMode="auto">
          <a:xfrm>
            <a:off x="1295400" y="4854575"/>
            <a:ext cx="6553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2000">
                <a:solidFill>
                  <a:srgbClr val="000000"/>
                </a:solidFill>
                <a:latin typeface="Courier New" charset="0"/>
              </a:rPr>
              <a:t>GET M, Accept-Datetime</a:t>
            </a:r>
          </a:p>
        </p:txBody>
      </p:sp>
      <p:cxnSp>
        <p:nvCxnSpPr>
          <p:cNvPr id="178195" name="Straight Arrow Connector 31"/>
          <p:cNvCxnSpPr>
            <a:cxnSpLocks noChangeShapeType="1"/>
          </p:cNvCxnSpPr>
          <p:nvPr/>
        </p:nvCxnSpPr>
        <p:spPr bwMode="auto">
          <a:xfrm>
            <a:off x="1143000" y="1600200"/>
            <a:ext cx="6858000" cy="158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78196" name="Straight Arrow Connector 33"/>
          <p:cNvCxnSpPr>
            <a:cxnSpLocks noChangeShapeType="1"/>
          </p:cNvCxnSpPr>
          <p:nvPr/>
        </p:nvCxnSpPr>
        <p:spPr bwMode="auto">
          <a:xfrm rot="10800000">
            <a:off x="1143000" y="2514600"/>
            <a:ext cx="6858000" cy="158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78197" name="Straight Arrow Connector 35"/>
          <p:cNvCxnSpPr>
            <a:cxnSpLocks noChangeShapeType="1"/>
          </p:cNvCxnSpPr>
          <p:nvPr/>
        </p:nvCxnSpPr>
        <p:spPr bwMode="auto">
          <a:xfrm flipV="1">
            <a:off x="1143000" y="3429000"/>
            <a:ext cx="6858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78198" name="Straight Arrow Connector 37"/>
          <p:cNvCxnSpPr>
            <a:cxnSpLocks noChangeShapeType="1"/>
          </p:cNvCxnSpPr>
          <p:nvPr/>
        </p:nvCxnSpPr>
        <p:spPr bwMode="auto">
          <a:xfrm rot="10800000" flipV="1">
            <a:off x="1143000" y="4419600"/>
            <a:ext cx="6858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78199" name="Straight Arrow Connector 39"/>
          <p:cNvCxnSpPr>
            <a:cxnSpLocks noChangeShapeType="1"/>
          </p:cNvCxnSpPr>
          <p:nvPr/>
        </p:nvCxnSpPr>
        <p:spPr bwMode="auto">
          <a:xfrm flipV="1">
            <a:off x="1143000" y="5257800"/>
            <a:ext cx="6858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78200" name="Straight Arrow Connector 41"/>
          <p:cNvCxnSpPr>
            <a:cxnSpLocks noChangeShapeType="1"/>
          </p:cNvCxnSpPr>
          <p:nvPr/>
        </p:nvCxnSpPr>
        <p:spPr bwMode="auto">
          <a:xfrm rot="10800000" flipV="1">
            <a:off x="1143000" y="6172200"/>
            <a:ext cx="6858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78201" name="Rectangle 26"/>
          <p:cNvSpPr>
            <a:spLocks noChangeArrowheads="1"/>
          </p:cNvSpPr>
          <p:nvPr/>
        </p:nvSpPr>
        <p:spPr bwMode="auto">
          <a:xfrm>
            <a:off x="304800" y="2057400"/>
            <a:ext cx="8610600" cy="838200"/>
          </a:xfrm>
          <a:prstGeom prst="rect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hangingPunct="0"/>
            <a:endParaRPr lang="en-US" sz="2400"/>
          </a:p>
        </p:txBody>
      </p:sp>
      <p:sp>
        <p:nvSpPr>
          <p:cNvPr id="178202" name="Text Box 31"/>
          <p:cNvSpPr txBox="1">
            <a:spLocks noChangeArrowheads="1"/>
          </p:cNvSpPr>
          <p:nvPr/>
        </p:nvSpPr>
        <p:spPr bwMode="auto">
          <a:xfrm>
            <a:off x="1066800" y="2133600"/>
            <a:ext cx="693420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2000">
                <a:solidFill>
                  <a:srgbClr val="000000"/>
                </a:solidFill>
                <a:latin typeface="Courier New" charset="0"/>
              </a:rPr>
              <a:t>200, Link</a:t>
            </a:r>
            <a:r>
              <a:rPr lang="en-US" sz="2000">
                <a:solidFill>
                  <a:srgbClr val="000000"/>
                </a:solidFill>
                <a:latin typeface="Wingdings" charset="0"/>
                <a:cs typeface="Wingdings" charset="0"/>
              </a:rPr>
              <a:t></a:t>
            </a:r>
            <a:r>
              <a:rPr lang="en-US" sz="2000">
                <a:solidFill>
                  <a:srgbClr val="000000"/>
                </a:solidFill>
                <a:latin typeface="Courier New" charset="0"/>
              </a:rPr>
              <a:t>G</a:t>
            </a:r>
          </a:p>
          <a:p>
            <a:pPr algn="ctr" eaLnBrk="1" hangingPunct="1"/>
            <a:endParaRPr lang="en-US" sz="2000">
              <a:solidFill>
                <a:srgbClr val="000000"/>
              </a:solidFill>
              <a:latin typeface="Courier New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68579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0225" name="Picture 2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4800600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0226" name="Picture 2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5715000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0227" name="Picture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2971800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0228" name="Picture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3962400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0229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838200" y="76200"/>
            <a:ext cx="7772400" cy="1143000"/>
          </a:xfrm>
        </p:spPr>
        <p:txBody>
          <a:bodyPr tIns="27432" bIns="27432"/>
          <a:lstStyle/>
          <a:p>
            <a:pPr eaLnBrk="1" hangingPunct="1"/>
            <a:r>
              <a:rPr lang="en-US">
                <a:latin typeface="Calibri" charset="0"/>
                <a:cs typeface="Arial" charset="0"/>
              </a:rPr>
              <a:t>Memento HTTP Flow</a:t>
            </a:r>
          </a:p>
        </p:txBody>
      </p:sp>
      <p:pic>
        <p:nvPicPr>
          <p:cNvPr id="180230" name="Picture 1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1143000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0231" name="Picture 7" descr="firefox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277938"/>
            <a:ext cx="685800" cy="64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0232" name="Picture 1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2057400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0233" name="Picture 10" descr="firefox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192338"/>
            <a:ext cx="685800" cy="64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0234" name="Text Box 12"/>
          <p:cNvSpPr txBox="1">
            <a:spLocks noChangeArrowheads="1"/>
          </p:cNvSpPr>
          <p:nvPr/>
        </p:nvSpPr>
        <p:spPr bwMode="auto">
          <a:xfrm>
            <a:off x="1295400" y="1219200"/>
            <a:ext cx="6553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2000">
                <a:solidFill>
                  <a:srgbClr val="000000"/>
                </a:solidFill>
                <a:latin typeface="Courier New" charset="0"/>
              </a:rPr>
              <a:t>HEAD R, Accept-Datetime</a:t>
            </a:r>
          </a:p>
        </p:txBody>
      </p:sp>
      <p:pic>
        <p:nvPicPr>
          <p:cNvPr id="180235" name="Picture 15" descr="firefox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106738"/>
            <a:ext cx="6858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0236" name="Picture 18" descr="firefox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097338"/>
            <a:ext cx="6858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0237" name="Text Box 21"/>
          <p:cNvSpPr txBox="1">
            <a:spLocks noChangeArrowheads="1"/>
          </p:cNvSpPr>
          <p:nvPr/>
        </p:nvSpPr>
        <p:spPr bwMode="auto">
          <a:xfrm>
            <a:off x="1295400" y="4016375"/>
            <a:ext cx="6553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2000">
                <a:solidFill>
                  <a:srgbClr val="000000"/>
                </a:solidFill>
                <a:latin typeface="Courier New" charset="0"/>
              </a:rPr>
              <a:t>302</a:t>
            </a:r>
            <a:r>
              <a:rPr lang="en-US" sz="2000">
                <a:solidFill>
                  <a:srgbClr val="000000"/>
                </a:solidFill>
                <a:latin typeface="Wingdings" charset="0"/>
                <a:cs typeface="Wingdings" charset="0"/>
              </a:rPr>
              <a:t></a:t>
            </a:r>
            <a:r>
              <a:rPr lang="en-US" sz="2000">
                <a:solidFill>
                  <a:srgbClr val="000000"/>
                </a:solidFill>
                <a:latin typeface="Courier New" charset="0"/>
              </a:rPr>
              <a:t>M, Vary, Link</a:t>
            </a:r>
            <a:r>
              <a:rPr lang="en-US" sz="2000">
                <a:solidFill>
                  <a:srgbClr val="000000"/>
                </a:solidFill>
                <a:latin typeface="Wingdings" charset="0"/>
                <a:cs typeface="Wingdings" charset="0"/>
              </a:rPr>
              <a:t></a:t>
            </a:r>
            <a:r>
              <a:rPr lang="en-US" sz="2000">
                <a:solidFill>
                  <a:srgbClr val="000000"/>
                </a:solidFill>
                <a:latin typeface="Courier New" charset="0"/>
                <a:cs typeface="Wingdings" charset="0"/>
              </a:rPr>
              <a:t>R,B,M</a:t>
            </a:r>
            <a:endParaRPr lang="en-US" sz="2000">
              <a:solidFill>
                <a:srgbClr val="000000"/>
              </a:solidFill>
              <a:latin typeface="Courier New" charset="0"/>
              <a:cs typeface="Courier New" charset="0"/>
            </a:endParaRPr>
          </a:p>
        </p:txBody>
      </p:sp>
      <p:pic>
        <p:nvPicPr>
          <p:cNvPr id="180238" name="Picture 26" descr="firefox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935538"/>
            <a:ext cx="6858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0239" name="Picture 28" descr="firefox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5849938"/>
            <a:ext cx="6858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0240" name="Text Box 31"/>
          <p:cNvSpPr txBox="1">
            <a:spLocks noChangeArrowheads="1"/>
          </p:cNvSpPr>
          <p:nvPr/>
        </p:nvSpPr>
        <p:spPr bwMode="auto">
          <a:xfrm>
            <a:off x="1143000" y="5791200"/>
            <a:ext cx="6934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2000">
                <a:solidFill>
                  <a:srgbClr val="000000"/>
                </a:solidFill>
                <a:latin typeface="Courier New" charset="0"/>
              </a:rPr>
              <a:t>200, Memento-Datetime, Link</a:t>
            </a:r>
            <a:r>
              <a:rPr lang="en-US" sz="2000">
                <a:solidFill>
                  <a:srgbClr val="000000"/>
                </a:solidFill>
                <a:latin typeface="Wingdings" charset="0"/>
                <a:cs typeface="Wingdings" charset="0"/>
              </a:rPr>
              <a:t></a:t>
            </a:r>
            <a:r>
              <a:rPr lang="en-US" sz="2000">
                <a:solidFill>
                  <a:srgbClr val="000000"/>
                </a:solidFill>
                <a:latin typeface="Courier New" charset="0"/>
                <a:cs typeface="Wingdings" charset="0"/>
              </a:rPr>
              <a:t>R,B,M</a:t>
            </a:r>
            <a:endParaRPr lang="en-US" sz="2000">
              <a:solidFill>
                <a:srgbClr val="000000"/>
              </a:solidFill>
              <a:latin typeface="Courier New" charset="0"/>
            </a:endParaRPr>
          </a:p>
        </p:txBody>
      </p:sp>
      <p:sp>
        <p:nvSpPr>
          <p:cNvPr id="180241" name="Text Box 41"/>
          <p:cNvSpPr txBox="1">
            <a:spLocks noChangeArrowheads="1"/>
          </p:cNvSpPr>
          <p:nvPr/>
        </p:nvSpPr>
        <p:spPr bwMode="auto">
          <a:xfrm>
            <a:off x="1295400" y="3048000"/>
            <a:ext cx="6553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2000">
                <a:solidFill>
                  <a:srgbClr val="000000"/>
                </a:solidFill>
                <a:latin typeface="Courier New" charset="0"/>
              </a:rPr>
              <a:t>GET G, Accept-Datetime</a:t>
            </a:r>
          </a:p>
        </p:txBody>
      </p:sp>
      <p:sp>
        <p:nvSpPr>
          <p:cNvPr id="180242" name="Text Box 42"/>
          <p:cNvSpPr txBox="1">
            <a:spLocks noChangeArrowheads="1"/>
          </p:cNvSpPr>
          <p:nvPr/>
        </p:nvSpPr>
        <p:spPr bwMode="auto">
          <a:xfrm>
            <a:off x="1295400" y="4854575"/>
            <a:ext cx="6553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2000">
                <a:solidFill>
                  <a:srgbClr val="000000"/>
                </a:solidFill>
                <a:latin typeface="Courier New" charset="0"/>
              </a:rPr>
              <a:t>GET M, Accept-Datetime</a:t>
            </a:r>
          </a:p>
        </p:txBody>
      </p:sp>
      <p:cxnSp>
        <p:nvCxnSpPr>
          <p:cNvPr id="180243" name="Straight Arrow Connector 31"/>
          <p:cNvCxnSpPr>
            <a:cxnSpLocks noChangeShapeType="1"/>
          </p:cNvCxnSpPr>
          <p:nvPr/>
        </p:nvCxnSpPr>
        <p:spPr bwMode="auto">
          <a:xfrm>
            <a:off x="1143000" y="1600200"/>
            <a:ext cx="6858000" cy="158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80244" name="Straight Arrow Connector 33"/>
          <p:cNvCxnSpPr>
            <a:cxnSpLocks noChangeShapeType="1"/>
          </p:cNvCxnSpPr>
          <p:nvPr/>
        </p:nvCxnSpPr>
        <p:spPr bwMode="auto">
          <a:xfrm rot="10800000">
            <a:off x="1143000" y="2514600"/>
            <a:ext cx="6858000" cy="158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80245" name="Straight Arrow Connector 35"/>
          <p:cNvCxnSpPr>
            <a:cxnSpLocks noChangeShapeType="1"/>
          </p:cNvCxnSpPr>
          <p:nvPr/>
        </p:nvCxnSpPr>
        <p:spPr bwMode="auto">
          <a:xfrm flipV="1">
            <a:off x="1143000" y="3429000"/>
            <a:ext cx="6858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80246" name="Straight Arrow Connector 37"/>
          <p:cNvCxnSpPr>
            <a:cxnSpLocks noChangeShapeType="1"/>
          </p:cNvCxnSpPr>
          <p:nvPr/>
        </p:nvCxnSpPr>
        <p:spPr bwMode="auto">
          <a:xfrm rot="10800000" flipV="1">
            <a:off x="1143000" y="4419600"/>
            <a:ext cx="6858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80247" name="Straight Arrow Connector 39"/>
          <p:cNvCxnSpPr>
            <a:cxnSpLocks noChangeShapeType="1"/>
          </p:cNvCxnSpPr>
          <p:nvPr/>
        </p:nvCxnSpPr>
        <p:spPr bwMode="auto">
          <a:xfrm flipV="1">
            <a:off x="1143000" y="5257800"/>
            <a:ext cx="6858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80248" name="Straight Arrow Connector 41"/>
          <p:cNvCxnSpPr>
            <a:cxnSpLocks noChangeShapeType="1"/>
          </p:cNvCxnSpPr>
          <p:nvPr/>
        </p:nvCxnSpPr>
        <p:spPr bwMode="auto">
          <a:xfrm rot="10800000" flipV="1">
            <a:off x="1143000" y="6172200"/>
            <a:ext cx="6858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80249" name="Rectangle 26"/>
          <p:cNvSpPr>
            <a:spLocks noChangeArrowheads="1"/>
          </p:cNvSpPr>
          <p:nvPr/>
        </p:nvSpPr>
        <p:spPr bwMode="auto">
          <a:xfrm>
            <a:off x="304800" y="2971800"/>
            <a:ext cx="8610600" cy="838200"/>
          </a:xfrm>
          <a:prstGeom prst="rect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hangingPunct="0"/>
            <a:endParaRPr lang="en-US" sz="2400"/>
          </a:p>
        </p:txBody>
      </p:sp>
      <p:sp>
        <p:nvSpPr>
          <p:cNvPr id="180250" name="Text Box 31"/>
          <p:cNvSpPr txBox="1">
            <a:spLocks noChangeArrowheads="1"/>
          </p:cNvSpPr>
          <p:nvPr/>
        </p:nvSpPr>
        <p:spPr bwMode="auto">
          <a:xfrm>
            <a:off x="1066800" y="2133600"/>
            <a:ext cx="693420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2000">
                <a:solidFill>
                  <a:srgbClr val="000000"/>
                </a:solidFill>
                <a:latin typeface="Courier New" charset="0"/>
              </a:rPr>
              <a:t>200, Link</a:t>
            </a:r>
            <a:r>
              <a:rPr lang="en-US" sz="2000">
                <a:solidFill>
                  <a:srgbClr val="000000"/>
                </a:solidFill>
                <a:latin typeface="Wingdings" charset="0"/>
                <a:cs typeface="Wingdings" charset="0"/>
              </a:rPr>
              <a:t></a:t>
            </a:r>
            <a:r>
              <a:rPr lang="en-US" sz="2000">
                <a:solidFill>
                  <a:srgbClr val="000000"/>
                </a:solidFill>
                <a:latin typeface="Courier New" charset="0"/>
              </a:rPr>
              <a:t>G</a:t>
            </a:r>
          </a:p>
          <a:p>
            <a:pPr algn="ctr" eaLnBrk="1" hangingPunct="1"/>
            <a:endParaRPr lang="en-US" sz="2000">
              <a:solidFill>
                <a:srgbClr val="000000"/>
              </a:solidFill>
              <a:latin typeface="Courier New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74349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2273" name="Picture 2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4800600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2274" name="Picture 2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5715000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2275" name="Picture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2971800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2276" name="Picture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3962400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2277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838200" y="76200"/>
            <a:ext cx="7772400" cy="1143000"/>
          </a:xfrm>
        </p:spPr>
        <p:txBody>
          <a:bodyPr tIns="27432" bIns="27432"/>
          <a:lstStyle/>
          <a:p>
            <a:pPr eaLnBrk="1" hangingPunct="1"/>
            <a:r>
              <a:rPr lang="en-US">
                <a:latin typeface="Calibri" charset="0"/>
                <a:cs typeface="Arial" charset="0"/>
              </a:rPr>
              <a:t>Memento HTTP Flow</a:t>
            </a:r>
          </a:p>
        </p:txBody>
      </p:sp>
      <p:pic>
        <p:nvPicPr>
          <p:cNvPr id="182278" name="Picture 1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1143000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2279" name="Picture 7" descr="firefox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277938"/>
            <a:ext cx="685800" cy="64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2280" name="Picture 1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2057400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2281" name="Picture 10" descr="firefox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192338"/>
            <a:ext cx="685800" cy="64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2282" name="Text Box 12"/>
          <p:cNvSpPr txBox="1">
            <a:spLocks noChangeArrowheads="1"/>
          </p:cNvSpPr>
          <p:nvPr/>
        </p:nvSpPr>
        <p:spPr bwMode="auto">
          <a:xfrm>
            <a:off x="1295400" y="1219200"/>
            <a:ext cx="6553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2000">
                <a:solidFill>
                  <a:srgbClr val="000000"/>
                </a:solidFill>
                <a:latin typeface="Courier New" charset="0"/>
              </a:rPr>
              <a:t>HEAD R, Accept-Datetime</a:t>
            </a:r>
          </a:p>
        </p:txBody>
      </p:sp>
      <p:pic>
        <p:nvPicPr>
          <p:cNvPr id="182283" name="Picture 15" descr="firefox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106738"/>
            <a:ext cx="6858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2284" name="Picture 18" descr="firefox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097338"/>
            <a:ext cx="6858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2285" name="Text Box 21"/>
          <p:cNvSpPr txBox="1">
            <a:spLocks noChangeArrowheads="1"/>
          </p:cNvSpPr>
          <p:nvPr/>
        </p:nvSpPr>
        <p:spPr bwMode="auto">
          <a:xfrm>
            <a:off x="1295400" y="4016375"/>
            <a:ext cx="6553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2000">
                <a:solidFill>
                  <a:srgbClr val="000000"/>
                </a:solidFill>
                <a:latin typeface="Courier New" charset="0"/>
              </a:rPr>
              <a:t>302</a:t>
            </a:r>
            <a:r>
              <a:rPr lang="en-US" sz="2000">
                <a:solidFill>
                  <a:srgbClr val="000000"/>
                </a:solidFill>
                <a:latin typeface="Wingdings" charset="0"/>
                <a:cs typeface="Wingdings" charset="0"/>
              </a:rPr>
              <a:t></a:t>
            </a:r>
            <a:r>
              <a:rPr lang="en-US" sz="2000">
                <a:solidFill>
                  <a:srgbClr val="000000"/>
                </a:solidFill>
                <a:latin typeface="Courier New" charset="0"/>
              </a:rPr>
              <a:t>M, Vary, Link</a:t>
            </a:r>
            <a:r>
              <a:rPr lang="en-US" sz="2000">
                <a:solidFill>
                  <a:srgbClr val="000000"/>
                </a:solidFill>
                <a:latin typeface="Wingdings" charset="0"/>
                <a:cs typeface="Wingdings" charset="0"/>
              </a:rPr>
              <a:t></a:t>
            </a:r>
            <a:r>
              <a:rPr lang="en-US" sz="2000">
                <a:solidFill>
                  <a:srgbClr val="000000"/>
                </a:solidFill>
                <a:latin typeface="Courier New" charset="0"/>
                <a:cs typeface="Wingdings" charset="0"/>
              </a:rPr>
              <a:t>R,B,M</a:t>
            </a:r>
            <a:endParaRPr lang="en-US" sz="2000">
              <a:solidFill>
                <a:srgbClr val="000000"/>
              </a:solidFill>
              <a:latin typeface="Courier New" charset="0"/>
              <a:cs typeface="Courier New" charset="0"/>
            </a:endParaRPr>
          </a:p>
        </p:txBody>
      </p:sp>
      <p:pic>
        <p:nvPicPr>
          <p:cNvPr id="182286" name="Picture 26" descr="firefox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935538"/>
            <a:ext cx="6858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2287" name="Picture 28" descr="firefox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5849938"/>
            <a:ext cx="6858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2288" name="Text Box 31"/>
          <p:cNvSpPr txBox="1">
            <a:spLocks noChangeArrowheads="1"/>
          </p:cNvSpPr>
          <p:nvPr/>
        </p:nvSpPr>
        <p:spPr bwMode="auto">
          <a:xfrm>
            <a:off x="1143000" y="5791200"/>
            <a:ext cx="6934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2000">
                <a:solidFill>
                  <a:srgbClr val="000000"/>
                </a:solidFill>
                <a:latin typeface="Courier New" charset="0"/>
              </a:rPr>
              <a:t>200, Memento-Datetime, Link</a:t>
            </a:r>
            <a:r>
              <a:rPr lang="en-US" sz="2000">
                <a:solidFill>
                  <a:srgbClr val="000000"/>
                </a:solidFill>
                <a:latin typeface="Wingdings" charset="0"/>
                <a:cs typeface="Wingdings" charset="0"/>
              </a:rPr>
              <a:t></a:t>
            </a:r>
            <a:r>
              <a:rPr lang="en-US" sz="2000">
                <a:solidFill>
                  <a:srgbClr val="000000"/>
                </a:solidFill>
                <a:latin typeface="Courier New" charset="0"/>
                <a:cs typeface="Wingdings" charset="0"/>
              </a:rPr>
              <a:t>R,B,M</a:t>
            </a:r>
            <a:endParaRPr lang="en-US" sz="2000">
              <a:solidFill>
                <a:srgbClr val="000000"/>
              </a:solidFill>
              <a:latin typeface="Courier New" charset="0"/>
            </a:endParaRPr>
          </a:p>
        </p:txBody>
      </p:sp>
      <p:sp>
        <p:nvSpPr>
          <p:cNvPr id="182289" name="Text Box 41"/>
          <p:cNvSpPr txBox="1">
            <a:spLocks noChangeArrowheads="1"/>
          </p:cNvSpPr>
          <p:nvPr/>
        </p:nvSpPr>
        <p:spPr bwMode="auto">
          <a:xfrm>
            <a:off x="1295400" y="3048000"/>
            <a:ext cx="6553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2000">
                <a:solidFill>
                  <a:srgbClr val="000000"/>
                </a:solidFill>
                <a:latin typeface="Courier New" charset="0"/>
              </a:rPr>
              <a:t>GET G, Accept-Datetime</a:t>
            </a:r>
          </a:p>
        </p:txBody>
      </p:sp>
      <p:sp>
        <p:nvSpPr>
          <p:cNvPr id="182290" name="Text Box 42"/>
          <p:cNvSpPr txBox="1">
            <a:spLocks noChangeArrowheads="1"/>
          </p:cNvSpPr>
          <p:nvPr/>
        </p:nvSpPr>
        <p:spPr bwMode="auto">
          <a:xfrm>
            <a:off x="1295400" y="4854575"/>
            <a:ext cx="6553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2000">
                <a:solidFill>
                  <a:srgbClr val="000000"/>
                </a:solidFill>
                <a:latin typeface="Courier New" charset="0"/>
              </a:rPr>
              <a:t>GET M, Accept-Datetime</a:t>
            </a:r>
          </a:p>
        </p:txBody>
      </p:sp>
      <p:cxnSp>
        <p:nvCxnSpPr>
          <p:cNvPr id="182291" name="Straight Arrow Connector 31"/>
          <p:cNvCxnSpPr>
            <a:cxnSpLocks noChangeShapeType="1"/>
          </p:cNvCxnSpPr>
          <p:nvPr/>
        </p:nvCxnSpPr>
        <p:spPr bwMode="auto">
          <a:xfrm>
            <a:off x="1143000" y="1600200"/>
            <a:ext cx="6858000" cy="158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82292" name="Straight Arrow Connector 33"/>
          <p:cNvCxnSpPr>
            <a:cxnSpLocks noChangeShapeType="1"/>
          </p:cNvCxnSpPr>
          <p:nvPr/>
        </p:nvCxnSpPr>
        <p:spPr bwMode="auto">
          <a:xfrm rot="10800000">
            <a:off x="1143000" y="2514600"/>
            <a:ext cx="6858000" cy="158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82293" name="Straight Arrow Connector 35"/>
          <p:cNvCxnSpPr>
            <a:cxnSpLocks noChangeShapeType="1"/>
          </p:cNvCxnSpPr>
          <p:nvPr/>
        </p:nvCxnSpPr>
        <p:spPr bwMode="auto">
          <a:xfrm flipV="1">
            <a:off x="1143000" y="3429000"/>
            <a:ext cx="6858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82294" name="Straight Arrow Connector 37"/>
          <p:cNvCxnSpPr>
            <a:cxnSpLocks noChangeShapeType="1"/>
          </p:cNvCxnSpPr>
          <p:nvPr/>
        </p:nvCxnSpPr>
        <p:spPr bwMode="auto">
          <a:xfrm rot="10800000" flipV="1">
            <a:off x="1143000" y="4419600"/>
            <a:ext cx="6858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82295" name="Straight Arrow Connector 39"/>
          <p:cNvCxnSpPr>
            <a:cxnSpLocks noChangeShapeType="1"/>
          </p:cNvCxnSpPr>
          <p:nvPr/>
        </p:nvCxnSpPr>
        <p:spPr bwMode="auto">
          <a:xfrm flipV="1">
            <a:off x="1143000" y="5257800"/>
            <a:ext cx="6858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82296" name="Straight Arrow Connector 41"/>
          <p:cNvCxnSpPr>
            <a:cxnSpLocks noChangeShapeType="1"/>
          </p:cNvCxnSpPr>
          <p:nvPr/>
        </p:nvCxnSpPr>
        <p:spPr bwMode="auto">
          <a:xfrm rot="10800000" flipV="1">
            <a:off x="1143000" y="6172200"/>
            <a:ext cx="6858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82297" name="Rectangle 26"/>
          <p:cNvSpPr>
            <a:spLocks noChangeArrowheads="1"/>
          </p:cNvSpPr>
          <p:nvPr/>
        </p:nvSpPr>
        <p:spPr bwMode="auto">
          <a:xfrm>
            <a:off x="304800" y="3962400"/>
            <a:ext cx="8610600" cy="838200"/>
          </a:xfrm>
          <a:prstGeom prst="rect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hangingPunct="0"/>
            <a:endParaRPr lang="en-US" sz="2400"/>
          </a:p>
        </p:txBody>
      </p:sp>
      <p:sp>
        <p:nvSpPr>
          <p:cNvPr id="182298" name="Text Box 31"/>
          <p:cNvSpPr txBox="1">
            <a:spLocks noChangeArrowheads="1"/>
          </p:cNvSpPr>
          <p:nvPr/>
        </p:nvSpPr>
        <p:spPr bwMode="auto">
          <a:xfrm>
            <a:off x="1066800" y="2133600"/>
            <a:ext cx="693420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2000">
                <a:solidFill>
                  <a:srgbClr val="000000"/>
                </a:solidFill>
                <a:latin typeface="Courier New" charset="0"/>
              </a:rPr>
              <a:t>200, Link</a:t>
            </a:r>
            <a:r>
              <a:rPr lang="en-US" sz="2000">
                <a:solidFill>
                  <a:srgbClr val="000000"/>
                </a:solidFill>
                <a:latin typeface="Wingdings" charset="0"/>
                <a:cs typeface="Wingdings" charset="0"/>
              </a:rPr>
              <a:t></a:t>
            </a:r>
            <a:r>
              <a:rPr lang="en-US" sz="2000">
                <a:solidFill>
                  <a:srgbClr val="000000"/>
                </a:solidFill>
                <a:latin typeface="Courier New" charset="0"/>
              </a:rPr>
              <a:t>G</a:t>
            </a:r>
          </a:p>
          <a:p>
            <a:pPr algn="ctr" eaLnBrk="1" hangingPunct="1"/>
            <a:endParaRPr lang="en-US" sz="2000">
              <a:solidFill>
                <a:srgbClr val="000000"/>
              </a:solidFill>
              <a:latin typeface="Courier New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20112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21" name="Picture 2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4800600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22" name="Picture 2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5715000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23" name="Picture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2971800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24" name="Picture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3962400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2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838200" y="76200"/>
            <a:ext cx="7772400" cy="1143000"/>
          </a:xfrm>
        </p:spPr>
        <p:txBody>
          <a:bodyPr tIns="27432" bIns="27432"/>
          <a:lstStyle/>
          <a:p>
            <a:pPr eaLnBrk="1" hangingPunct="1"/>
            <a:r>
              <a:rPr lang="en-US">
                <a:latin typeface="Calibri" charset="0"/>
                <a:cs typeface="Arial" charset="0"/>
              </a:rPr>
              <a:t>Memento HTTP Flow</a:t>
            </a:r>
          </a:p>
        </p:txBody>
      </p:sp>
      <p:pic>
        <p:nvPicPr>
          <p:cNvPr id="184326" name="Picture 1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1143000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27" name="Picture 7" descr="firefox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277938"/>
            <a:ext cx="685800" cy="64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28" name="Picture 1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2057400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29" name="Picture 10" descr="firefox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192338"/>
            <a:ext cx="685800" cy="64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30" name="Text Box 12"/>
          <p:cNvSpPr txBox="1">
            <a:spLocks noChangeArrowheads="1"/>
          </p:cNvSpPr>
          <p:nvPr/>
        </p:nvSpPr>
        <p:spPr bwMode="auto">
          <a:xfrm>
            <a:off x="1295400" y="1219200"/>
            <a:ext cx="6553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2000">
                <a:solidFill>
                  <a:srgbClr val="000000"/>
                </a:solidFill>
                <a:latin typeface="Courier New" charset="0"/>
              </a:rPr>
              <a:t>HEAD R, Accept-Datetime</a:t>
            </a:r>
          </a:p>
        </p:txBody>
      </p:sp>
      <p:pic>
        <p:nvPicPr>
          <p:cNvPr id="184331" name="Picture 15" descr="firefox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106738"/>
            <a:ext cx="6858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32" name="Picture 18" descr="firefox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097338"/>
            <a:ext cx="6858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33" name="Text Box 21"/>
          <p:cNvSpPr txBox="1">
            <a:spLocks noChangeArrowheads="1"/>
          </p:cNvSpPr>
          <p:nvPr/>
        </p:nvSpPr>
        <p:spPr bwMode="auto">
          <a:xfrm>
            <a:off x="1295400" y="4016375"/>
            <a:ext cx="6553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2000">
                <a:solidFill>
                  <a:srgbClr val="000000"/>
                </a:solidFill>
                <a:latin typeface="Courier New" charset="0"/>
              </a:rPr>
              <a:t>302</a:t>
            </a:r>
            <a:r>
              <a:rPr lang="en-US" sz="2000">
                <a:solidFill>
                  <a:srgbClr val="000000"/>
                </a:solidFill>
                <a:latin typeface="Wingdings" charset="0"/>
                <a:cs typeface="Wingdings" charset="0"/>
              </a:rPr>
              <a:t></a:t>
            </a:r>
            <a:r>
              <a:rPr lang="en-US" sz="2000">
                <a:solidFill>
                  <a:srgbClr val="000000"/>
                </a:solidFill>
                <a:latin typeface="Courier New" charset="0"/>
              </a:rPr>
              <a:t>M, Vary, Link</a:t>
            </a:r>
            <a:r>
              <a:rPr lang="en-US" sz="2000">
                <a:solidFill>
                  <a:srgbClr val="000000"/>
                </a:solidFill>
                <a:latin typeface="Wingdings" charset="0"/>
                <a:cs typeface="Wingdings" charset="0"/>
              </a:rPr>
              <a:t></a:t>
            </a:r>
            <a:r>
              <a:rPr lang="en-US" sz="2000">
                <a:solidFill>
                  <a:srgbClr val="000000"/>
                </a:solidFill>
                <a:latin typeface="Courier New" charset="0"/>
                <a:cs typeface="Wingdings" charset="0"/>
              </a:rPr>
              <a:t>R,B,M</a:t>
            </a:r>
            <a:endParaRPr lang="en-US" sz="2000">
              <a:solidFill>
                <a:srgbClr val="000000"/>
              </a:solidFill>
              <a:latin typeface="Courier New" charset="0"/>
              <a:cs typeface="Courier New" charset="0"/>
            </a:endParaRPr>
          </a:p>
        </p:txBody>
      </p:sp>
      <p:pic>
        <p:nvPicPr>
          <p:cNvPr id="184334" name="Picture 26" descr="firefox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935538"/>
            <a:ext cx="6858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35" name="Picture 28" descr="firefox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5849938"/>
            <a:ext cx="6858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36" name="Text Box 31"/>
          <p:cNvSpPr txBox="1">
            <a:spLocks noChangeArrowheads="1"/>
          </p:cNvSpPr>
          <p:nvPr/>
        </p:nvSpPr>
        <p:spPr bwMode="auto">
          <a:xfrm>
            <a:off x="1143000" y="5791200"/>
            <a:ext cx="6934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2000">
                <a:solidFill>
                  <a:srgbClr val="000000"/>
                </a:solidFill>
                <a:latin typeface="Courier New" charset="0"/>
              </a:rPr>
              <a:t>200, Memento-Datetime, Link</a:t>
            </a:r>
            <a:r>
              <a:rPr lang="en-US" sz="2000">
                <a:solidFill>
                  <a:srgbClr val="000000"/>
                </a:solidFill>
                <a:latin typeface="Wingdings" charset="0"/>
                <a:cs typeface="Wingdings" charset="0"/>
              </a:rPr>
              <a:t></a:t>
            </a:r>
            <a:r>
              <a:rPr lang="en-US" sz="2000">
                <a:solidFill>
                  <a:srgbClr val="000000"/>
                </a:solidFill>
                <a:latin typeface="Courier New" charset="0"/>
                <a:cs typeface="Wingdings" charset="0"/>
              </a:rPr>
              <a:t>R,B,M</a:t>
            </a:r>
            <a:endParaRPr lang="en-US" sz="2000">
              <a:solidFill>
                <a:srgbClr val="000000"/>
              </a:solidFill>
              <a:latin typeface="Courier New" charset="0"/>
            </a:endParaRPr>
          </a:p>
        </p:txBody>
      </p:sp>
      <p:sp>
        <p:nvSpPr>
          <p:cNvPr id="184337" name="Text Box 41"/>
          <p:cNvSpPr txBox="1">
            <a:spLocks noChangeArrowheads="1"/>
          </p:cNvSpPr>
          <p:nvPr/>
        </p:nvSpPr>
        <p:spPr bwMode="auto">
          <a:xfrm>
            <a:off x="1295400" y="3048000"/>
            <a:ext cx="6553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2000">
                <a:solidFill>
                  <a:srgbClr val="000000"/>
                </a:solidFill>
                <a:latin typeface="Courier New" charset="0"/>
              </a:rPr>
              <a:t>GET G, Accept-Datetime</a:t>
            </a:r>
          </a:p>
        </p:txBody>
      </p:sp>
      <p:sp>
        <p:nvSpPr>
          <p:cNvPr id="184338" name="Text Box 42"/>
          <p:cNvSpPr txBox="1">
            <a:spLocks noChangeArrowheads="1"/>
          </p:cNvSpPr>
          <p:nvPr/>
        </p:nvSpPr>
        <p:spPr bwMode="auto">
          <a:xfrm>
            <a:off x="1295400" y="4854575"/>
            <a:ext cx="6553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2000">
                <a:solidFill>
                  <a:srgbClr val="000000"/>
                </a:solidFill>
                <a:latin typeface="Courier New" charset="0"/>
              </a:rPr>
              <a:t>GET M, Accept-Datetime</a:t>
            </a:r>
          </a:p>
        </p:txBody>
      </p:sp>
      <p:cxnSp>
        <p:nvCxnSpPr>
          <p:cNvPr id="184339" name="Straight Arrow Connector 31"/>
          <p:cNvCxnSpPr>
            <a:cxnSpLocks noChangeShapeType="1"/>
          </p:cNvCxnSpPr>
          <p:nvPr/>
        </p:nvCxnSpPr>
        <p:spPr bwMode="auto">
          <a:xfrm>
            <a:off x="1143000" y="1600200"/>
            <a:ext cx="6858000" cy="158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84340" name="Straight Arrow Connector 33"/>
          <p:cNvCxnSpPr>
            <a:cxnSpLocks noChangeShapeType="1"/>
          </p:cNvCxnSpPr>
          <p:nvPr/>
        </p:nvCxnSpPr>
        <p:spPr bwMode="auto">
          <a:xfrm rot="10800000">
            <a:off x="1143000" y="2514600"/>
            <a:ext cx="6858000" cy="158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84341" name="Straight Arrow Connector 35"/>
          <p:cNvCxnSpPr>
            <a:cxnSpLocks noChangeShapeType="1"/>
          </p:cNvCxnSpPr>
          <p:nvPr/>
        </p:nvCxnSpPr>
        <p:spPr bwMode="auto">
          <a:xfrm flipV="1">
            <a:off x="1143000" y="3429000"/>
            <a:ext cx="6858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84342" name="Straight Arrow Connector 37"/>
          <p:cNvCxnSpPr>
            <a:cxnSpLocks noChangeShapeType="1"/>
          </p:cNvCxnSpPr>
          <p:nvPr/>
        </p:nvCxnSpPr>
        <p:spPr bwMode="auto">
          <a:xfrm rot="10800000" flipV="1">
            <a:off x="1143000" y="4419600"/>
            <a:ext cx="6858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84343" name="Straight Arrow Connector 39"/>
          <p:cNvCxnSpPr>
            <a:cxnSpLocks noChangeShapeType="1"/>
          </p:cNvCxnSpPr>
          <p:nvPr/>
        </p:nvCxnSpPr>
        <p:spPr bwMode="auto">
          <a:xfrm flipV="1">
            <a:off x="1143000" y="5257800"/>
            <a:ext cx="6858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84344" name="Straight Arrow Connector 41"/>
          <p:cNvCxnSpPr>
            <a:cxnSpLocks noChangeShapeType="1"/>
          </p:cNvCxnSpPr>
          <p:nvPr/>
        </p:nvCxnSpPr>
        <p:spPr bwMode="auto">
          <a:xfrm rot="10800000" flipV="1">
            <a:off x="1143000" y="6172200"/>
            <a:ext cx="6858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84345" name="Rectangle 26"/>
          <p:cNvSpPr>
            <a:spLocks noChangeArrowheads="1"/>
          </p:cNvSpPr>
          <p:nvPr/>
        </p:nvSpPr>
        <p:spPr bwMode="auto">
          <a:xfrm>
            <a:off x="304800" y="4800600"/>
            <a:ext cx="8610600" cy="838200"/>
          </a:xfrm>
          <a:prstGeom prst="rect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hangingPunct="0"/>
            <a:endParaRPr lang="en-US" sz="2400"/>
          </a:p>
        </p:txBody>
      </p:sp>
      <p:sp>
        <p:nvSpPr>
          <p:cNvPr id="184346" name="Text Box 31"/>
          <p:cNvSpPr txBox="1">
            <a:spLocks noChangeArrowheads="1"/>
          </p:cNvSpPr>
          <p:nvPr/>
        </p:nvSpPr>
        <p:spPr bwMode="auto">
          <a:xfrm>
            <a:off x="1066800" y="2133600"/>
            <a:ext cx="6934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2000">
                <a:solidFill>
                  <a:srgbClr val="000000"/>
                </a:solidFill>
                <a:latin typeface="Courier New" charset="0"/>
              </a:rPr>
              <a:t>200, Link</a:t>
            </a:r>
            <a:r>
              <a:rPr lang="en-US" sz="2000">
                <a:solidFill>
                  <a:srgbClr val="000000"/>
                </a:solidFill>
                <a:latin typeface="Wingdings" charset="0"/>
                <a:cs typeface="Wingdings" charset="0"/>
              </a:rPr>
              <a:t></a:t>
            </a:r>
            <a:r>
              <a:rPr lang="en-US" sz="2000">
                <a:solidFill>
                  <a:srgbClr val="000000"/>
                </a:solidFill>
                <a:latin typeface="Courier New" charset="0"/>
              </a:rPr>
              <a:t>G</a:t>
            </a:r>
          </a:p>
        </p:txBody>
      </p:sp>
    </p:spTree>
    <p:extLst>
      <p:ext uri="{BB962C8B-B14F-4D97-AF65-F5344CB8AC3E}">
        <p14:creationId xmlns:p14="http://schemas.microsoft.com/office/powerpoint/2010/main" val="6370060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6369" name="Picture 2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4800600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6370" name="Picture 2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5715000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6371" name="Picture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2971800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6372" name="Picture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3962400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6373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838200" y="76200"/>
            <a:ext cx="7772400" cy="1143000"/>
          </a:xfrm>
        </p:spPr>
        <p:txBody>
          <a:bodyPr tIns="27432" bIns="27432"/>
          <a:lstStyle/>
          <a:p>
            <a:pPr eaLnBrk="1" hangingPunct="1"/>
            <a:r>
              <a:rPr lang="en-US">
                <a:latin typeface="Calibri" charset="0"/>
                <a:cs typeface="Arial" charset="0"/>
              </a:rPr>
              <a:t>Memento HTTP Flow</a:t>
            </a:r>
          </a:p>
        </p:txBody>
      </p:sp>
      <p:pic>
        <p:nvPicPr>
          <p:cNvPr id="186374" name="Picture 1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1143000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6375" name="Picture 7" descr="firefox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277938"/>
            <a:ext cx="685800" cy="64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6376" name="Picture 1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2057400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6377" name="Picture 10" descr="firefox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192338"/>
            <a:ext cx="685800" cy="64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6378" name="Text Box 12"/>
          <p:cNvSpPr txBox="1">
            <a:spLocks noChangeArrowheads="1"/>
          </p:cNvSpPr>
          <p:nvPr/>
        </p:nvSpPr>
        <p:spPr bwMode="auto">
          <a:xfrm>
            <a:off x="1295400" y="1219200"/>
            <a:ext cx="6553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2000">
                <a:solidFill>
                  <a:srgbClr val="000000"/>
                </a:solidFill>
                <a:latin typeface="Courier New" charset="0"/>
              </a:rPr>
              <a:t>HEAD R, Accept-Datetime</a:t>
            </a:r>
          </a:p>
        </p:txBody>
      </p:sp>
      <p:pic>
        <p:nvPicPr>
          <p:cNvPr id="186379" name="Picture 15" descr="firefox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106738"/>
            <a:ext cx="6858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6380" name="Picture 18" descr="firefox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097338"/>
            <a:ext cx="6858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6381" name="Text Box 21"/>
          <p:cNvSpPr txBox="1">
            <a:spLocks noChangeArrowheads="1"/>
          </p:cNvSpPr>
          <p:nvPr/>
        </p:nvSpPr>
        <p:spPr bwMode="auto">
          <a:xfrm>
            <a:off x="1295400" y="4016375"/>
            <a:ext cx="6553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2000">
                <a:solidFill>
                  <a:srgbClr val="000000"/>
                </a:solidFill>
                <a:latin typeface="Courier New" charset="0"/>
              </a:rPr>
              <a:t>302</a:t>
            </a:r>
            <a:r>
              <a:rPr lang="en-US" sz="2000">
                <a:solidFill>
                  <a:srgbClr val="000000"/>
                </a:solidFill>
                <a:latin typeface="Wingdings" charset="0"/>
                <a:cs typeface="Wingdings" charset="0"/>
              </a:rPr>
              <a:t></a:t>
            </a:r>
            <a:r>
              <a:rPr lang="en-US" sz="2000">
                <a:solidFill>
                  <a:srgbClr val="000000"/>
                </a:solidFill>
                <a:latin typeface="Courier New" charset="0"/>
              </a:rPr>
              <a:t>M, Vary, Link</a:t>
            </a:r>
            <a:r>
              <a:rPr lang="en-US" sz="2000">
                <a:solidFill>
                  <a:srgbClr val="000000"/>
                </a:solidFill>
                <a:latin typeface="Wingdings" charset="0"/>
                <a:cs typeface="Wingdings" charset="0"/>
              </a:rPr>
              <a:t></a:t>
            </a:r>
            <a:r>
              <a:rPr lang="en-US" sz="2000">
                <a:solidFill>
                  <a:srgbClr val="000000"/>
                </a:solidFill>
                <a:latin typeface="Courier New" charset="0"/>
                <a:cs typeface="Wingdings" charset="0"/>
              </a:rPr>
              <a:t>R,B,M</a:t>
            </a:r>
            <a:endParaRPr lang="en-US" sz="2000">
              <a:solidFill>
                <a:srgbClr val="000000"/>
              </a:solidFill>
              <a:latin typeface="Courier New" charset="0"/>
              <a:cs typeface="Courier New" charset="0"/>
            </a:endParaRPr>
          </a:p>
        </p:txBody>
      </p:sp>
      <p:pic>
        <p:nvPicPr>
          <p:cNvPr id="186382" name="Picture 26" descr="firefox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935538"/>
            <a:ext cx="6858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6383" name="Picture 28" descr="firefox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5849938"/>
            <a:ext cx="6858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6384" name="Text Box 31"/>
          <p:cNvSpPr txBox="1">
            <a:spLocks noChangeArrowheads="1"/>
          </p:cNvSpPr>
          <p:nvPr/>
        </p:nvSpPr>
        <p:spPr bwMode="auto">
          <a:xfrm>
            <a:off x="1143000" y="5791200"/>
            <a:ext cx="6934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2000">
                <a:solidFill>
                  <a:srgbClr val="000000"/>
                </a:solidFill>
                <a:latin typeface="Courier New" charset="0"/>
              </a:rPr>
              <a:t>200, Memento-Datetime, Link</a:t>
            </a:r>
            <a:r>
              <a:rPr lang="en-US" sz="2000">
                <a:solidFill>
                  <a:srgbClr val="000000"/>
                </a:solidFill>
                <a:latin typeface="Wingdings" charset="0"/>
                <a:cs typeface="Wingdings" charset="0"/>
              </a:rPr>
              <a:t></a:t>
            </a:r>
            <a:r>
              <a:rPr lang="en-US" sz="2000">
                <a:solidFill>
                  <a:srgbClr val="000000"/>
                </a:solidFill>
                <a:latin typeface="Courier New" charset="0"/>
                <a:cs typeface="Wingdings" charset="0"/>
              </a:rPr>
              <a:t>R,B,M</a:t>
            </a:r>
            <a:endParaRPr lang="en-US" sz="2000">
              <a:solidFill>
                <a:srgbClr val="000000"/>
              </a:solidFill>
              <a:latin typeface="Courier New" charset="0"/>
            </a:endParaRPr>
          </a:p>
        </p:txBody>
      </p:sp>
      <p:sp>
        <p:nvSpPr>
          <p:cNvPr id="186385" name="Text Box 41"/>
          <p:cNvSpPr txBox="1">
            <a:spLocks noChangeArrowheads="1"/>
          </p:cNvSpPr>
          <p:nvPr/>
        </p:nvSpPr>
        <p:spPr bwMode="auto">
          <a:xfrm>
            <a:off x="1295400" y="3048000"/>
            <a:ext cx="6553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2000">
                <a:solidFill>
                  <a:srgbClr val="000000"/>
                </a:solidFill>
                <a:latin typeface="Courier New" charset="0"/>
              </a:rPr>
              <a:t>GET G, Accept-Datetime</a:t>
            </a:r>
          </a:p>
        </p:txBody>
      </p:sp>
      <p:sp>
        <p:nvSpPr>
          <p:cNvPr id="186386" name="Text Box 42"/>
          <p:cNvSpPr txBox="1">
            <a:spLocks noChangeArrowheads="1"/>
          </p:cNvSpPr>
          <p:nvPr/>
        </p:nvSpPr>
        <p:spPr bwMode="auto">
          <a:xfrm>
            <a:off x="1295400" y="4854575"/>
            <a:ext cx="6553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2000">
                <a:solidFill>
                  <a:srgbClr val="000000"/>
                </a:solidFill>
                <a:latin typeface="Courier New" charset="0"/>
              </a:rPr>
              <a:t>GET M, Accept-Datetime</a:t>
            </a:r>
          </a:p>
        </p:txBody>
      </p:sp>
      <p:cxnSp>
        <p:nvCxnSpPr>
          <p:cNvPr id="186387" name="Straight Arrow Connector 31"/>
          <p:cNvCxnSpPr>
            <a:cxnSpLocks noChangeShapeType="1"/>
          </p:cNvCxnSpPr>
          <p:nvPr/>
        </p:nvCxnSpPr>
        <p:spPr bwMode="auto">
          <a:xfrm>
            <a:off x="1143000" y="1600200"/>
            <a:ext cx="6858000" cy="158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86388" name="Straight Arrow Connector 33"/>
          <p:cNvCxnSpPr>
            <a:cxnSpLocks noChangeShapeType="1"/>
          </p:cNvCxnSpPr>
          <p:nvPr/>
        </p:nvCxnSpPr>
        <p:spPr bwMode="auto">
          <a:xfrm rot="10800000">
            <a:off x="1143000" y="2514600"/>
            <a:ext cx="6858000" cy="158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86389" name="Straight Arrow Connector 35"/>
          <p:cNvCxnSpPr>
            <a:cxnSpLocks noChangeShapeType="1"/>
          </p:cNvCxnSpPr>
          <p:nvPr/>
        </p:nvCxnSpPr>
        <p:spPr bwMode="auto">
          <a:xfrm flipV="1">
            <a:off x="1143000" y="3429000"/>
            <a:ext cx="6858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86390" name="Straight Arrow Connector 37"/>
          <p:cNvCxnSpPr>
            <a:cxnSpLocks noChangeShapeType="1"/>
          </p:cNvCxnSpPr>
          <p:nvPr/>
        </p:nvCxnSpPr>
        <p:spPr bwMode="auto">
          <a:xfrm rot="10800000" flipV="1">
            <a:off x="1143000" y="4419600"/>
            <a:ext cx="6858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86391" name="Straight Arrow Connector 39"/>
          <p:cNvCxnSpPr>
            <a:cxnSpLocks noChangeShapeType="1"/>
          </p:cNvCxnSpPr>
          <p:nvPr/>
        </p:nvCxnSpPr>
        <p:spPr bwMode="auto">
          <a:xfrm flipV="1">
            <a:off x="1143000" y="5257800"/>
            <a:ext cx="6858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86392" name="Straight Arrow Connector 41"/>
          <p:cNvCxnSpPr>
            <a:cxnSpLocks noChangeShapeType="1"/>
          </p:cNvCxnSpPr>
          <p:nvPr/>
        </p:nvCxnSpPr>
        <p:spPr bwMode="auto">
          <a:xfrm rot="10800000" flipV="1">
            <a:off x="1143000" y="6172200"/>
            <a:ext cx="6858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86393" name="Rectangle 26"/>
          <p:cNvSpPr>
            <a:spLocks noChangeArrowheads="1"/>
          </p:cNvSpPr>
          <p:nvPr/>
        </p:nvSpPr>
        <p:spPr bwMode="auto">
          <a:xfrm>
            <a:off x="304800" y="5715000"/>
            <a:ext cx="8610600" cy="838200"/>
          </a:xfrm>
          <a:prstGeom prst="rect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hangingPunct="0"/>
            <a:endParaRPr lang="en-US" sz="2400"/>
          </a:p>
        </p:txBody>
      </p:sp>
      <p:sp>
        <p:nvSpPr>
          <p:cNvPr id="186394" name="Text Box 31"/>
          <p:cNvSpPr txBox="1">
            <a:spLocks noChangeArrowheads="1"/>
          </p:cNvSpPr>
          <p:nvPr/>
        </p:nvSpPr>
        <p:spPr bwMode="auto">
          <a:xfrm>
            <a:off x="1066800" y="2133600"/>
            <a:ext cx="6934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2000">
                <a:solidFill>
                  <a:srgbClr val="000000"/>
                </a:solidFill>
                <a:latin typeface="Courier New" charset="0"/>
              </a:rPr>
              <a:t>200, Link</a:t>
            </a:r>
            <a:r>
              <a:rPr lang="en-US" sz="2000">
                <a:solidFill>
                  <a:srgbClr val="000000"/>
                </a:solidFill>
                <a:latin typeface="Wingdings" charset="0"/>
                <a:cs typeface="Wingdings" charset="0"/>
              </a:rPr>
              <a:t></a:t>
            </a:r>
            <a:r>
              <a:rPr lang="en-US" sz="2000">
                <a:solidFill>
                  <a:srgbClr val="000000"/>
                </a:solidFill>
                <a:latin typeface="Courier New" charset="0"/>
              </a:rPr>
              <a:t>G</a:t>
            </a:r>
          </a:p>
        </p:txBody>
      </p:sp>
    </p:spTree>
    <p:extLst>
      <p:ext uri="{BB962C8B-B14F-4D97-AF65-F5344CB8AC3E}">
        <p14:creationId xmlns:p14="http://schemas.microsoft.com/office/powerpoint/2010/main" val="11960621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7" name="Rectangle 2"/>
          <p:cNvSpPr txBox="1">
            <a:spLocks noChangeArrowheads="1"/>
          </p:cNvSpPr>
          <p:nvPr/>
        </p:nvSpPr>
        <p:spPr bwMode="auto">
          <a:xfrm>
            <a:off x="914400" y="762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27432" bIns="27432" anchor="ctr"/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2400">
                <a:cs typeface="Arial" charset="0"/>
              </a:rPr>
              <a:t>The Memento Framework</a:t>
            </a:r>
          </a:p>
        </p:txBody>
      </p:sp>
      <p:pic>
        <p:nvPicPr>
          <p:cNvPr id="188418" name="Picture 12" descr="memento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49363"/>
            <a:ext cx="9144000" cy="435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142474" y="5810940"/>
            <a:ext cx="36856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latin typeface="Arial"/>
                <a:cs typeface="Arial"/>
                <a:hlinkClick r:id="rId4"/>
              </a:rPr>
              <a:t>http://timetravel.mementoweb.org/</a:t>
            </a:r>
            <a:r>
              <a:rPr lang="en-US" dirty="0" smtClean="0">
                <a:latin typeface="Arial"/>
                <a:cs typeface="Arial"/>
              </a:rPr>
              <a:t> </a:t>
            </a:r>
          </a:p>
          <a:p>
            <a:pPr algn="ctr"/>
            <a:r>
              <a:rPr lang="en-US" dirty="0" smtClean="0">
                <a:latin typeface="Arial"/>
                <a:cs typeface="Arial"/>
                <a:hlinkClick r:id="rId5"/>
              </a:rPr>
              <a:t>https://tools.ietf.org/html/rfc7089</a:t>
            </a:r>
            <a:r>
              <a:rPr lang="en-US" dirty="0" smtClean="0">
                <a:latin typeface="Arial"/>
                <a:cs typeface="Arial"/>
              </a:rPr>
              <a:t> </a:t>
            </a:r>
            <a:endParaRPr lang="en-US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411571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5" name="TextBox 1"/>
          <p:cNvSpPr txBox="1">
            <a:spLocks noChangeArrowheads="1"/>
          </p:cNvSpPr>
          <p:nvPr/>
        </p:nvSpPr>
        <p:spPr bwMode="auto">
          <a:xfrm>
            <a:off x="0" y="1600200"/>
            <a:ext cx="9834563" cy="3816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100" dirty="0">
                <a:latin typeface="Courier New" charset="0"/>
                <a:cs typeface="Courier New" charset="0"/>
              </a:rPr>
              <a:t>HEAD /demo-special/</a:t>
            </a:r>
            <a:r>
              <a:rPr lang="en-US" sz="1100" dirty="0" err="1">
                <a:latin typeface="Courier New" charset="0"/>
                <a:cs typeface="Courier New" charset="0"/>
              </a:rPr>
              <a:t>index.php</a:t>
            </a:r>
            <a:r>
              <a:rPr lang="en-US" sz="1100" dirty="0">
                <a:latin typeface="Courier New" charset="0"/>
                <a:cs typeface="Courier New" charset="0"/>
              </a:rPr>
              <a:t>/</a:t>
            </a:r>
            <a:r>
              <a:rPr lang="en-US" sz="1100" dirty="0" err="1">
                <a:latin typeface="Courier New" charset="0"/>
                <a:cs typeface="Courier New" charset="0"/>
              </a:rPr>
              <a:t>Daenerys_Targaryen</a:t>
            </a:r>
            <a:r>
              <a:rPr lang="en-US" sz="1100" dirty="0">
                <a:latin typeface="Courier New" charset="0"/>
                <a:cs typeface="Courier New" charset="0"/>
              </a:rPr>
              <a:t> HTTP/1.1</a:t>
            </a:r>
          </a:p>
          <a:p>
            <a:pPr eaLnBrk="1" hangingPunct="1"/>
            <a:r>
              <a:rPr lang="en-US" sz="1100" dirty="0">
                <a:latin typeface="Courier New" charset="0"/>
                <a:cs typeface="Courier New" charset="0"/>
              </a:rPr>
              <a:t>User-Agent: curl/7.19.7 (x86_64-redhat-linux-gnu) </a:t>
            </a:r>
            <a:r>
              <a:rPr lang="en-US" sz="1100" dirty="0" err="1">
                <a:latin typeface="Courier New" charset="0"/>
                <a:cs typeface="Courier New" charset="0"/>
              </a:rPr>
              <a:t>libcurl</a:t>
            </a:r>
            <a:r>
              <a:rPr lang="en-US" sz="1100" dirty="0">
                <a:latin typeface="Courier New" charset="0"/>
                <a:cs typeface="Courier New" charset="0"/>
              </a:rPr>
              <a:t>/7.19.7 NSS/3.14.3.0 </a:t>
            </a:r>
            <a:r>
              <a:rPr lang="en-US" sz="1100" dirty="0" err="1">
                <a:latin typeface="Courier New" charset="0"/>
                <a:cs typeface="Courier New" charset="0"/>
              </a:rPr>
              <a:t>zlib</a:t>
            </a:r>
            <a:r>
              <a:rPr lang="en-US" sz="1100" dirty="0">
                <a:latin typeface="Courier New" charset="0"/>
                <a:cs typeface="Courier New" charset="0"/>
              </a:rPr>
              <a:t>/1.2.3 </a:t>
            </a:r>
            <a:r>
              <a:rPr lang="en-US" sz="1100" dirty="0" err="1">
                <a:latin typeface="Courier New" charset="0"/>
                <a:cs typeface="Courier New" charset="0"/>
              </a:rPr>
              <a:t>libidn</a:t>
            </a:r>
            <a:r>
              <a:rPr lang="en-US" sz="1100" dirty="0">
                <a:latin typeface="Courier New" charset="0"/>
                <a:cs typeface="Courier New" charset="0"/>
              </a:rPr>
              <a:t>/1.18 libssh2/1.4.2</a:t>
            </a:r>
          </a:p>
          <a:p>
            <a:pPr eaLnBrk="1" hangingPunct="1"/>
            <a:r>
              <a:rPr lang="en-US" sz="1100" dirty="0">
                <a:latin typeface="Courier New" charset="0"/>
                <a:cs typeface="Courier New" charset="0"/>
              </a:rPr>
              <a:t>Host: localhost:8080</a:t>
            </a:r>
          </a:p>
          <a:p>
            <a:pPr eaLnBrk="1" hangingPunct="1"/>
            <a:r>
              <a:rPr lang="en-US" sz="1100" dirty="0">
                <a:latin typeface="Courier New" charset="0"/>
                <a:cs typeface="Courier New" charset="0"/>
              </a:rPr>
              <a:t>Accept: */*</a:t>
            </a:r>
          </a:p>
          <a:p>
            <a:pPr eaLnBrk="1" hangingPunct="1"/>
            <a:r>
              <a:rPr lang="en-US" sz="1100" dirty="0">
                <a:latin typeface="Courier New" charset="0"/>
                <a:cs typeface="Courier New" charset="0"/>
              </a:rPr>
              <a:t>Accept-</a:t>
            </a:r>
            <a:r>
              <a:rPr lang="en-US" sz="1100" dirty="0" err="1">
                <a:latin typeface="Courier New" charset="0"/>
                <a:cs typeface="Courier New" charset="0"/>
              </a:rPr>
              <a:t>Datetime</a:t>
            </a:r>
            <a:r>
              <a:rPr lang="en-US" sz="1100" dirty="0">
                <a:latin typeface="Courier New" charset="0"/>
                <a:cs typeface="Courier New" charset="0"/>
              </a:rPr>
              <a:t>: Thu, 01 Jan 2012 00:00:00 GMT</a:t>
            </a:r>
          </a:p>
          <a:p>
            <a:pPr eaLnBrk="1" hangingPunct="1"/>
            <a:endParaRPr lang="en-US" sz="1100" dirty="0">
              <a:latin typeface="Courier New" charset="0"/>
              <a:cs typeface="Courier New" charset="0"/>
            </a:endParaRPr>
          </a:p>
          <a:p>
            <a:pPr eaLnBrk="1" hangingPunct="1"/>
            <a:r>
              <a:rPr lang="en-US" sz="1100" dirty="0">
                <a:latin typeface="Courier New" charset="0"/>
                <a:cs typeface="Courier New" charset="0"/>
              </a:rPr>
              <a:t>HTTP/1.1 200 OK</a:t>
            </a:r>
          </a:p>
          <a:p>
            <a:pPr eaLnBrk="1" hangingPunct="1"/>
            <a:r>
              <a:rPr lang="en-US" sz="1100" dirty="0">
                <a:latin typeface="Courier New" charset="0"/>
                <a:cs typeface="Courier New" charset="0"/>
              </a:rPr>
              <a:t>Date: Mon, 14 Apr 2014 22:35:17 GMT</a:t>
            </a:r>
          </a:p>
          <a:p>
            <a:pPr eaLnBrk="1" hangingPunct="1"/>
            <a:r>
              <a:rPr lang="en-US" sz="1100" dirty="0">
                <a:latin typeface="Courier New" charset="0"/>
                <a:cs typeface="Courier New" charset="0"/>
              </a:rPr>
              <a:t>Server: Apache/2.2.15 (Red Hat)</a:t>
            </a:r>
          </a:p>
          <a:p>
            <a:pPr eaLnBrk="1" hangingPunct="1"/>
            <a:r>
              <a:rPr lang="en-US" sz="1100" dirty="0">
                <a:latin typeface="Courier New" charset="0"/>
                <a:cs typeface="Courier New" charset="0"/>
              </a:rPr>
              <a:t>X-Powered-By: PHP/5.3.3</a:t>
            </a:r>
          </a:p>
          <a:p>
            <a:pPr eaLnBrk="1" hangingPunct="1"/>
            <a:r>
              <a:rPr lang="en-US" sz="1100" dirty="0">
                <a:latin typeface="Courier New" charset="0"/>
                <a:cs typeface="Courier New" charset="0"/>
              </a:rPr>
              <a:t>X-Content-Type-Options: </a:t>
            </a:r>
            <a:r>
              <a:rPr lang="en-US" sz="1100" dirty="0" err="1">
                <a:latin typeface="Courier New" charset="0"/>
                <a:cs typeface="Courier New" charset="0"/>
              </a:rPr>
              <a:t>nosniff</a:t>
            </a:r>
            <a:endParaRPr lang="en-US" sz="1100" dirty="0">
              <a:latin typeface="Courier New" charset="0"/>
              <a:cs typeface="Courier New" charset="0"/>
            </a:endParaRPr>
          </a:p>
          <a:p>
            <a:pPr eaLnBrk="1" hangingPunct="1"/>
            <a:r>
              <a:rPr lang="en-US" sz="1100" dirty="0">
                <a:solidFill>
                  <a:srgbClr val="FF0000"/>
                </a:solidFill>
                <a:latin typeface="Courier New" charset="0"/>
                <a:cs typeface="Courier New" charset="0"/>
              </a:rPr>
              <a:t>Link: &lt;http://ws-dl-10.cs.odu.edu/demo-special/</a:t>
            </a:r>
            <a:r>
              <a:rPr lang="en-US" sz="1100" dirty="0" err="1">
                <a:solidFill>
                  <a:srgbClr val="FF0000"/>
                </a:solidFill>
                <a:latin typeface="Courier New" charset="0"/>
                <a:cs typeface="Courier New" charset="0"/>
              </a:rPr>
              <a:t>index.php</a:t>
            </a:r>
            <a:r>
              <a:rPr lang="en-US" sz="1100" dirty="0">
                <a:solidFill>
                  <a:srgbClr val="FF0000"/>
                </a:solidFill>
                <a:latin typeface="Courier New" charset="0"/>
                <a:cs typeface="Courier New" charset="0"/>
              </a:rPr>
              <a:t>/</a:t>
            </a:r>
            <a:r>
              <a:rPr lang="en-US" sz="1100" dirty="0" err="1">
                <a:solidFill>
                  <a:srgbClr val="FF0000"/>
                </a:solidFill>
                <a:latin typeface="Courier New" charset="0"/>
                <a:cs typeface="Courier New" charset="0"/>
              </a:rPr>
              <a:t>Daenerys_Targaryen</a:t>
            </a:r>
            <a:r>
              <a:rPr lang="en-US" sz="1100" dirty="0">
                <a:solidFill>
                  <a:srgbClr val="FF0000"/>
                </a:solidFill>
                <a:latin typeface="Courier New" charset="0"/>
                <a:cs typeface="Courier New" charset="0"/>
              </a:rPr>
              <a:t>&gt;; </a:t>
            </a:r>
            <a:r>
              <a:rPr lang="en-US" sz="1100" dirty="0" err="1">
                <a:solidFill>
                  <a:srgbClr val="FF0000"/>
                </a:solidFill>
                <a:latin typeface="Courier New" charset="0"/>
                <a:cs typeface="Courier New" charset="0"/>
              </a:rPr>
              <a:t>rel</a:t>
            </a:r>
            <a:r>
              <a:rPr lang="en-US" sz="1100" dirty="0">
                <a:solidFill>
                  <a:srgbClr val="FF0000"/>
                </a:solidFill>
                <a:latin typeface="Courier New" charset="0"/>
                <a:cs typeface="Courier New" charset="0"/>
              </a:rPr>
              <a:t>="original latest-version",</a:t>
            </a:r>
          </a:p>
          <a:p>
            <a:pPr eaLnBrk="1" hangingPunct="1"/>
            <a:r>
              <a:rPr lang="en-US" sz="1100" dirty="0">
                <a:solidFill>
                  <a:srgbClr val="FF0000"/>
                </a:solidFill>
                <a:latin typeface="Courier New" charset="0"/>
                <a:cs typeface="Courier New" charset="0"/>
              </a:rPr>
              <a:t> &lt;http://ws-dl-10.cs.odu.edu/demo-special/</a:t>
            </a:r>
            <a:r>
              <a:rPr lang="en-US" sz="1100" dirty="0" err="1">
                <a:solidFill>
                  <a:srgbClr val="FF0000"/>
                </a:solidFill>
                <a:latin typeface="Courier New" charset="0"/>
                <a:cs typeface="Courier New" charset="0"/>
              </a:rPr>
              <a:t>index.php</a:t>
            </a:r>
            <a:r>
              <a:rPr lang="en-US" sz="1100" dirty="0">
                <a:solidFill>
                  <a:srgbClr val="FF0000"/>
                </a:solidFill>
                <a:latin typeface="Courier New" charset="0"/>
                <a:cs typeface="Courier New" charset="0"/>
              </a:rPr>
              <a:t>/</a:t>
            </a:r>
            <a:r>
              <a:rPr lang="en-US" sz="1100" dirty="0" err="1">
                <a:solidFill>
                  <a:srgbClr val="FF0000"/>
                </a:solidFill>
                <a:latin typeface="Courier New" charset="0"/>
                <a:cs typeface="Courier New" charset="0"/>
              </a:rPr>
              <a:t>Special:TimeGate</a:t>
            </a:r>
            <a:r>
              <a:rPr lang="en-US" sz="1100" dirty="0">
                <a:solidFill>
                  <a:srgbClr val="FF0000"/>
                </a:solidFill>
                <a:latin typeface="Courier New" charset="0"/>
                <a:cs typeface="Courier New" charset="0"/>
              </a:rPr>
              <a:t>/</a:t>
            </a:r>
            <a:r>
              <a:rPr lang="en-US" sz="1100" dirty="0" err="1">
                <a:solidFill>
                  <a:srgbClr val="FF0000"/>
                </a:solidFill>
                <a:latin typeface="Courier New" charset="0"/>
                <a:cs typeface="Courier New" charset="0"/>
              </a:rPr>
              <a:t>Daenerys_Targaryen</a:t>
            </a:r>
            <a:r>
              <a:rPr lang="en-US" sz="1100" dirty="0">
                <a:solidFill>
                  <a:srgbClr val="FF0000"/>
                </a:solidFill>
                <a:latin typeface="Courier New" charset="0"/>
                <a:cs typeface="Courier New" charset="0"/>
              </a:rPr>
              <a:t>&gt;; </a:t>
            </a:r>
            <a:r>
              <a:rPr lang="en-US" sz="1100" dirty="0" err="1">
                <a:solidFill>
                  <a:srgbClr val="FF0000"/>
                </a:solidFill>
                <a:latin typeface="Courier New" charset="0"/>
                <a:cs typeface="Courier New" charset="0"/>
              </a:rPr>
              <a:t>rel</a:t>
            </a:r>
            <a:r>
              <a:rPr lang="en-US" sz="1100" dirty="0">
                <a:solidFill>
                  <a:srgbClr val="FF0000"/>
                </a:solidFill>
                <a:latin typeface="Courier New" charset="0"/>
                <a:cs typeface="Courier New" charset="0"/>
              </a:rPr>
              <a:t>="</a:t>
            </a:r>
            <a:r>
              <a:rPr lang="en-US" sz="1100" dirty="0" err="1">
                <a:solidFill>
                  <a:srgbClr val="FF0000"/>
                </a:solidFill>
                <a:latin typeface="Courier New" charset="0"/>
                <a:cs typeface="Courier New" charset="0"/>
              </a:rPr>
              <a:t>timegate</a:t>
            </a:r>
            <a:r>
              <a:rPr lang="en-US" sz="1100" dirty="0">
                <a:solidFill>
                  <a:srgbClr val="FF0000"/>
                </a:solidFill>
                <a:latin typeface="Courier New" charset="0"/>
                <a:cs typeface="Courier New" charset="0"/>
              </a:rPr>
              <a:t>",</a:t>
            </a:r>
          </a:p>
          <a:p>
            <a:pPr eaLnBrk="1" hangingPunct="1"/>
            <a:r>
              <a:rPr lang="en-US" sz="1100" dirty="0">
                <a:solidFill>
                  <a:srgbClr val="FF0000"/>
                </a:solidFill>
                <a:latin typeface="Courier New" charset="0"/>
                <a:cs typeface="Courier New" charset="0"/>
              </a:rPr>
              <a:t> &lt;http://ws-dl-10.cs.odu.edu/demo-special/</a:t>
            </a:r>
            <a:r>
              <a:rPr lang="en-US" sz="1100" dirty="0" err="1">
                <a:solidFill>
                  <a:srgbClr val="FF0000"/>
                </a:solidFill>
                <a:latin typeface="Courier New" charset="0"/>
                <a:cs typeface="Courier New" charset="0"/>
              </a:rPr>
              <a:t>index.php</a:t>
            </a:r>
            <a:r>
              <a:rPr lang="en-US" sz="1100" dirty="0">
                <a:solidFill>
                  <a:srgbClr val="FF0000"/>
                </a:solidFill>
                <a:latin typeface="Courier New" charset="0"/>
                <a:cs typeface="Courier New" charset="0"/>
              </a:rPr>
              <a:t>/</a:t>
            </a:r>
            <a:r>
              <a:rPr lang="en-US" sz="1100" dirty="0" err="1">
                <a:solidFill>
                  <a:srgbClr val="FF0000"/>
                </a:solidFill>
                <a:latin typeface="Courier New" charset="0"/>
                <a:cs typeface="Courier New" charset="0"/>
              </a:rPr>
              <a:t>Special:TimeMap</a:t>
            </a:r>
            <a:r>
              <a:rPr lang="en-US" sz="1100" dirty="0">
                <a:solidFill>
                  <a:srgbClr val="FF0000"/>
                </a:solidFill>
                <a:latin typeface="Courier New" charset="0"/>
                <a:cs typeface="Courier New" charset="0"/>
              </a:rPr>
              <a:t>/</a:t>
            </a:r>
            <a:r>
              <a:rPr lang="en-US" sz="1100" dirty="0" err="1">
                <a:solidFill>
                  <a:srgbClr val="FF0000"/>
                </a:solidFill>
                <a:latin typeface="Courier New" charset="0"/>
                <a:cs typeface="Courier New" charset="0"/>
              </a:rPr>
              <a:t>Daenerys_Targaryen</a:t>
            </a:r>
            <a:r>
              <a:rPr lang="en-US" sz="1100" dirty="0">
                <a:solidFill>
                  <a:srgbClr val="FF0000"/>
                </a:solidFill>
                <a:latin typeface="Courier New" charset="0"/>
                <a:cs typeface="Courier New" charset="0"/>
              </a:rPr>
              <a:t>&gt;; </a:t>
            </a:r>
            <a:r>
              <a:rPr lang="en-US" sz="1100" dirty="0" err="1">
                <a:solidFill>
                  <a:srgbClr val="FF0000"/>
                </a:solidFill>
                <a:latin typeface="Courier New" charset="0"/>
                <a:cs typeface="Courier New" charset="0"/>
              </a:rPr>
              <a:t>rel</a:t>
            </a:r>
            <a:r>
              <a:rPr lang="en-US" sz="1100" dirty="0">
                <a:solidFill>
                  <a:srgbClr val="FF0000"/>
                </a:solidFill>
                <a:latin typeface="Courier New" charset="0"/>
                <a:cs typeface="Courier New" charset="0"/>
              </a:rPr>
              <a:t>="</a:t>
            </a:r>
            <a:r>
              <a:rPr lang="en-US" sz="1100" dirty="0" err="1">
                <a:solidFill>
                  <a:srgbClr val="FF0000"/>
                </a:solidFill>
                <a:latin typeface="Courier New" charset="0"/>
                <a:cs typeface="Courier New" charset="0"/>
              </a:rPr>
              <a:t>timemap</a:t>
            </a:r>
            <a:r>
              <a:rPr lang="en-US" sz="1100" dirty="0">
                <a:solidFill>
                  <a:srgbClr val="FF0000"/>
                </a:solidFill>
                <a:latin typeface="Courier New" charset="0"/>
                <a:cs typeface="Courier New" charset="0"/>
              </a:rPr>
              <a:t>"; </a:t>
            </a:r>
          </a:p>
          <a:p>
            <a:pPr eaLnBrk="1" hangingPunct="1"/>
            <a:r>
              <a:rPr lang="en-US" sz="1100" dirty="0">
                <a:solidFill>
                  <a:srgbClr val="FF0000"/>
                </a:solidFill>
                <a:latin typeface="Courier New" charset="0"/>
                <a:cs typeface="Courier New" charset="0"/>
              </a:rPr>
              <a:t> type="application/link-format"</a:t>
            </a:r>
          </a:p>
          <a:p>
            <a:pPr eaLnBrk="1" hangingPunct="1"/>
            <a:r>
              <a:rPr lang="en-US" sz="1100" dirty="0">
                <a:latin typeface="Courier New" charset="0"/>
                <a:cs typeface="Courier New" charset="0"/>
              </a:rPr>
              <a:t>Content-language: en</a:t>
            </a:r>
          </a:p>
          <a:p>
            <a:pPr eaLnBrk="1" hangingPunct="1"/>
            <a:r>
              <a:rPr lang="en-US" sz="1100" dirty="0">
                <a:solidFill>
                  <a:srgbClr val="FF0000"/>
                </a:solidFill>
                <a:latin typeface="Courier New" charset="0"/>
                <a:cs typeface="Courier New" charset="0"/>
              </a:rPr>
              <a:t>Vary: Accept-</a:t>
            </a:r>
            <a:r>
              <a:rPr lang="en-US" sz="1100" dirty="0" err="1">
                <a:solidFill>
                  <a:srgbClr val="FF0000"/>
                </a:solidFill>
                <a:latin typeface="Courier New" charset="0"/>
                <a:cs typeface="Courier New" charset="0"/>
              </a:rPr>
              <a:t>Encoding,Accept</a:t>
            </a:r>
            <a:r>
              <a:rPr lang="en-US" sz="1100" dirty="0">
                <a:solidFill>
                  <a:srgbClr val="FF0000"/>
                </a:solidFill>
                <a:latin typeface="Courier New" charset="0"/>
                <a:cs typeface="Courier New" charset="0"/>
              </a:rPr>
              <a:t>-</a:t>
            </a:r>
            <a:r>
              <a:rPr lang="en-US" sz="1100" dirty="0" err="1">
                <a:solidFill>
                  <a:srgbClr val="FF0000"/>
                </a:solidFill>
                <a:latin typeface="Courier New" charset="0"/>
                <a:cs typeface="Courier New" charset="0"/>
              </a:rPr>
              <a:t>Datetime,Cookie</a:t>
            </a:r>
            <a:endParaRPr lang="en-US" sz="1100" dirty="0">
              <a:solidFill>
                <a:srgbClr val="FF0000"/>
              </a:solidFill>
              <a:latin typeface="Courier New" charset="0"/>
              <a:cs typeface="Courier New" charset="0"/>
            </a:endParaRPr>
          </a:p>
          <a:p>
            <a:pPr eaLnBrk="1" hangingPunct="1"/>
            <a:r>
              <a:rPr lang="en-US" sz="1100" dirty="0">
                <a:latin typeface="Courier New" charset="0"/>
                <a:cs typeface="Courier New" charset="0"/>
              </a:rPr>
              <a:t>Cache-Control: s-</a:t>
            </a:r>
            <a:r>
              <a:rPr lang="en-US" sz="1100" dirty="0" err="1">
                <a:latin typeface="Courier New" charset="0"/>
                <a:cs typeface="Courier New" charset="0"/>
              </a:rPr>
              <a:t>maxage</a:t>
            </a:r>
            <a:r>
              <a:rPr lang="en-US" sz="1100" dirty="0">
                <a:latin typeface="Courier New" charset="0"/>
                <a:cs typeface="Courier New" charset="0"/>
              </a:rPr>
              <a:t>=18000, must-revalidate, max-age=0</a:t>
            </a:r>
          </a:p>
          <a:p>
            <a:pPr eaLnBrk="1" hangingPunct="1"/>
            <a:r>
              <a:rPr lang="en-US" sz="1100" dirty="0">
                <a:latin typeface="Courier New" charset="0"/>
                <a:cs typeface="Courier New" charset="0"/>
              </a:rPr>
              <a:t>Last-Modified: Tue, 08 Apr 2014 00:20:01 GMT</a:t>
            </a:r>
          </a:p>
          <a:p>
            <a:pPr eaLnBrk="1" hangingPunct="1"/>
            <a:r>
              <a:rPr lang="en-US" sz="1100" dirty="0">
                <a:latin typeface="Courier New" charset="0"/>
                <a:cs typeface="Courier New" charset="0"/>
              </a:rPr>
              <a:t>Connection: close</a:t>
            </a:r>
          </a:p>
          <a:p>
            <a:pPr eaLnBrk="1" hangingPunct="1"/>
            <a:r>
              <a:rPr lang="en-US" sz="1100" dirty="0">
                <a:latin typeface="Courier New" charset="0"/>
                <a:cs typeface="Courier New" charset="0"/>
              </a:rPr>
              <a:t>Content-Type: text/html; charset=UTF-8</a:t>
            </a:r>
          </a:p>
          <a:p>
            <a:pPr eaLnBrk="1" hangingPunct="1"/>
            <a:endParaRPr lang="en-US" sz="1100" dirty="0">
              <a:latin typeface="Courier New" charset="0"/>
              <a:cs typeface="Courier New" charset="0"/>
            </a:endParaRPr>
          </a:p>
        </p:txBody>
      </p:sp>
      <p:sp>
        <p:nvSpPr>
          <p:cNvPr id="190466" name="Rectangle 2"/>
          <p:cNvSpPr txBox="1">
            <a:spLocks noChangeArrowheads="1"/>
          </p:cNvSpPr>
          <p:nvPr/>
        </p:nvSpPr>
        <p:spPr bwMode="auto">
          <a:xfrm>
            <a:off x="914400" y="762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27432" bIns="27432" anchor="ctr"/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2400">
                <a:cs typeface="Arial" charset="0"/>
              </a:rPr>
              <a:t>Hints from the live web server</a:t>
            </a:r>
          </a:p>
        </p:txBody>
      </p:sp>
      <p:sp>
        <p:nvSpPr>
          <p:cNvPr id="190467" name="TextBox 3"/>
          <p:cNvSpPr txBox="1">
            <a:spLocks noChangeArrowheads="1"/>
          </p:cNvSpPr>
          <p:nvPr/>
        </p:nvSpPr>
        <p:spPr bwMode="auto">
          <a:xfrm>
            <a:off x="1447800" y="6096000"/>
            <a:ext cx="646271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>
                <a:hlinkClick r:id="rId2"/>
              </a:rPr>
              <a:t>http://ws-dl.blogspot.com/2014/04/2014-04-18-timegate-design-options-for.html</a:t>
            </a:r>
            <a:r>
              <a:rPr lang="en-US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986011037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5" name="TextBox 1"/>
          <p:cNvSpPr txBox="1">
            <a:spLocks noChangeArrowheads="1"/>
          </p:cNvSpPr>
          <p:nvPr/>
        </p:nvSpPr>
        <p:spPr bwMode="auto">
          <a:xfrm>
            <a:off x="0" y="1600200"/>
            <a:ext cx="9142422" cy="3046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Courier New"/>
                <a:cs typeface="Courier New"/>
              </a:rPr>
              <a:t>% curl -I https://www.w3.org/TR/CSP/</a:t>
            </a:r>
          </a:p>
          <a:p>
            <a:r>
              <a:rPr lang="en-US" sz="1200" dirty="0">
                <a:latin typeface="Courier New"/>
                <a:cs typeface="Courier New"/>
              </a:rPr>
              <a:t>HTTP/2 200 </a:t>
            </a:r>
          </a:p>
          <a:p>
            <a:r>
              <a:rPr lang="en-US" sz="1200" dirty="0">
                <a:latin typeface="Courier New"/>
                <a:cs typeface="Courier New"/>
              </a:rPr>
              <a:t>date: Thu, 03 Sep 2020 16:06:47 GMT</a:t>
            </a:r>
          </a:p>
          <a:p>
            <a:r>
              <a:rPr lang="en-US" sz="1200" dirty="0">
                <a:latin typeface="Courier New"/>
                <a:cs typeface="Courier New"/>
              </a:rPr>
              <a:t>content-location: </a:t>
            </a:r>
            <a:r>
              <a:rPr lang="en-US" sz="1200" dirty="0" err="1">
                <a:latin typeface="Courier New"/>
                <a:cs typeface="Courier New"/>
              </a:rPr>
              <a:t>Overview.html</a:t>
            </a:r>
            <a:endParaRPr lang="en-US" sz="1200" dirty="0">
              <a:latin typeface="Courier New"/>
              <a:cs typeface="Courier New"/>
            </a:endParaRPr>
          </a:p>
          <a:p>
            <a:r>
              <a:rPr lang="en-US" sz="1200" dirty="0">
                <a:latin typeface="Courier New"/>
                <a:cs typeface="Courier New"/>
              </a:rPr>
              <a:t>last-modified: Mon, 15 Oct 2018 07:32:49 GMT</a:t>
            </a:r>
          </a:p>
          <a:p>
            <a:r>
              <a:rPr lang="de-DE" sz="1200" dirty="0" err="1">
                <a:latin typeface="Courier New"/>
                <a:cs typeface="Courier New"/>
              </a:rPr>
              <a:t>etag</a:t>
            </a:r>
            <a:r>
              <a:rPr lang="de-DE" sz="1200" dirty="0">
                <a:latin typeface="Courier New"/>
                <a:cs typeface="Courier New"/>
              </a:rPr>
              <a:t>: "c0e7d-5783f71ad2a40;50c0ad3d967c0"</a:t>
            </a:r>
          </a:p>
          <a:p>
            <a:r>
              <a:rPr lang="de-DE" sz="1200" dirty="0" err="1">
                <a:latin typeface="Courier New"/>
                <a:cs typeface="Courier New"/>
              </a:rPr>
              <a:t>accept</a:t>
            </a:r>
            <a:r>
              <a:rPr lang="de-DE" sz="1200" dirty="0">
                <a:latin typeface="Courier New"/>
                <a:cs typeface="Courier New"/>
              </a:rPr>
              <a:t>-ranges: </a:t>
            </a:r>
            <a:r>
              <a:rPr lang="de-DE" sz="1200" dirty="0" err="1">
                <a:latin typeface="Courier New"/>
                <a:cs typeface="Courier New"/>
              </a:rPr>
              <a:t>bytes</a:t>
            </a:r>
            <a:endParaRPr lang="de-DE" sz="1200" dirty="0">
              <a:latin typeface="Courier New"/>
              <a:cs typeface="Courier New"/>
            </a:endParaRPr>
          </a:p>
          <a:p>
            <a:r>
              <a:rPr lang="de-DE" sz="1200" dirty="0" err="1">
                <a:latin typeface="Courier New"/>
                <a:cs typeface="Courier New"/>
              </a:rPr>
              <a:t>content-length</a:t>
            </a:r>
            <a:r>
              <a:rPr lang="de-DE" sz="1200" dirty="0">
                <a:latin typeface="Courier New"/>
                <a:cs typeface="Courier New"/>
              </a:rPr>
              <a:t>: 790141</a:t>
            </a:r>
          </a:p>
          <a:p>
            <a:r>
              <a:rPr lang="de-DE" sz="1200" dirty="0">
                <a:latin typeface="Courier New"/>
                <a:cs typeface="Courier New"/>
              </a:rPr>
              <a:t>cache-</a:t>
            </a:r>
            <a:r>
              <a:rPr lang="de-DE" sz="1200" dirty="0" err="1">
                <a:latin typeface="Courier New"/>
                <a:cs typeface="Courier New"/>
              </a:rPr>
              <a:t>control</a:t>
            </a:r>
            <a:r>
              <a:rPr lang="de-DE" sz="1200" dirty="0">
                <a:latin typeface="Courier New"/>
                <a:cs typeface="Courier New"/>
              </a:rPr>
              <a:t>: </a:t>
            </a:r>
            <a:r>
              <a:rPr lang="de-DE" sz="1200" dirty="0" err="1">
                <a:latin typeface="Courier New"/>
                <a:cs typeface="Courier New"/>
              </a:rPr>
              <a:t>max-age</a:t>
            </a:r>
            <a:r>
              <a:rPr lang="de-DE" sz="1200" dirty="0">
                <a:latin typeface="Courier New"/>
                <a:cs typeface="Courier New"/>
              </a:rPr>
              <a:t>=31536000</a:t>
            </a:r>
          </a:p>
          <a:p>
            <a:r>
              <a:rPr lang="fr-FR" sz="1200" dirty="0">
                <a:latin typeface="Courier New"/>
                <a:cs typeface="Courier New"/>
              </a:rPr>
              <a:t>expires: </a:t>
            </a:r>
            <a:r>
              <a:rPr lang="fr-FR" sz="1200" dirty="0" err="1">
                <a:latin typeface="Courier New"/>
                <a:cs typeface="Courier New"/>
              </a:rPr>
              <a:t>Fri</a:t>
            </a:r>
            <a:r>
              <a:rPr lang="fr-FR" sz="1200" dirty="0">
                <a:latin typeface="Courier New"/>
                <a:cs typeface="Courier New"/>
              </a:rPr>
              <a:t>, 03 Sep 2021 16:06:47 GMT</a:t>
            </a:r>
          </a:p>
          <a:p>
            <a:r>
              <a:rPr lang="fr-FR" sz="1200" dirty="0" err="1">
                <a:latin typeface="Courier New"/>
                <a:cs typeface="Courier New"/>
              </a:rPr>
              <a:t>vary</a:t>
            </a:r>
            <a:r>
              <a:rPr lang="fr-FR" sz="1200" dirty="0">
                <a:latin typeface="Courier New"/>
                <a:cs typeface="Courier New"/>
              </a:rPr>
              <a:t>: </a:t>
            </a:r>
            <a:r>
              <a:rPr lang="fr-FR" sz="1200" dirty="0" err="1">
                <a:latin typeface="Courier New"/>
                <a:cs typeface="Courier New"/>
              </a:rPr>
              <a:t>Accept-Encoding</a:t>
            </a:r>
            <a:endParaRPr lang="fr-FR" sz="1200" dirty="0">
              <a:latin typeface="Courier New"/>
              <a:cs typeface="Courier New"/>
            </a:endParaRPr>
          </a:p>
          <a:p>
            <a:r>
              <a:rPr lang="fr-FR" sz="1200" dirty="0" err="1">
                <a:solidFill>
                  <a:srgbClr val="FF0000"/>
                </a:solidFill>
                <a:latin typeface="Courier New"/>
                <a:cs typeface="Courier New"/>
              </a:rPr>
              <a:t>link</a:t>
            </a:r>
            <a:r>
              <a:rPr lang="fr-FR" sz="1200" dirty="0">
                <a:solidFill>
                  <a:srgbClr val="FF0000"/>
                </a:solidFill>
                <a:latin typeface="Courier New"/>
                <a:cs typeface="Courier New"/>
              </a:rPr>
              <a:t>: &lt;</a:t>
            </a:r>
            <a:r>
              <a:rPr lang="fr-FR" sz="1200" dirty="0" err="1">
                <a:solidFill>
                  <a:srgbClr val="FF0000"/>
                </a:solidFill>
                <a:latin typeface="Courier New"/>
                <a:cs typeface="Courier New"/>
              </a:rPr>
              <a:t>https</a:t>
            </a:r>
            <a:r>
              <a:rPr lang="fr-FR" sz="1200" dirty="0">
                <a:solidFill>
                  <a:srgbClr val="FF0000"/>
                </a:solidFill>
                <a:latin typeface="Courier New"/>
                <a:cs typeface="Courier New"/>
              </a:rPr>
              <a:t>://</a:t>
            </a:r>
            <a:r>
              <a:rPr lang="fr-FR" sz="1200" dirty="0" err="1">
                <a:solidFill>
                  <a:srgbClr val="FF0000"/>
                </a:solidFill>
                <a:latin typeface="Courier New"/>
                <a:cs typeface="Courier New"/>
              </a:rPr>
              <a:t>timetravel.mementoweb.org</a:t>
            </a:r>
            <a:r>
              <a:rPr lang="fr-FR" sz="1200" dirty="0">
                <a:solidFill>
                  <a:srgbClr val="FF0000"/>
                </a:solidFill>
                <a:latin typeface="Courier New"/>
                <a:cs typeface="Courier New"/>
              </a:rPr>
              <a:t>/w3c/</a:t>
            </a:r>
            <a:r>
              <a:rPr lang="fr-FR" sz="1200" dirty="0" err="1">
                <a:solidFill>
                  <a:srgbClr val="FF0000"/>
                </a:solidFill>
                <a:latin typeface="Courier New"/>
                <a:cs typeface="Courier New"/>
              </a:rPr>
              <a:t>timegate</a:t>
            </a:r>
            <a:r>
              <a:rPr lang="fr-FR" sz="1200" dirty="0">
                <a:solidFill>
                  <a:srgbClr val="FF0000"/>
                </a:solidFill>
                <a:latin typeface="Courier New"/>
                <a:cs typeface="Courier New"/>
              </a:rPr>
              <a:t>/</a:t>
            </a:r>
            <a:r>
              <a:rPr lang="fr-FR" sz="1200" dirty="0" err="1">
                <a:solidFill>
                  <a:srgbClr val="FF0000"/>
                </a:solidFill>
                <a:latin typeface="Courier New"/>
                <a:cs typeface="Courier New"/>
              </a:rPr>
              <a:t>https</a:t>
            </a:r>
            <a:r>
              <a:rPr lang="fr-FR" sz="1200" dirty="0">
                <a:solidFill>
                  <a:srgbClr val="FF0000"/>
                </a:solidFill>
                <a:latin typeface="Courier New"/>
                <a:cs typeface="Courier New"/>
              </a:rPr>
              <a:t>://www.w3.org/TR/CSP3/&gt;;</a:t>
            </a:r>
            <a:r>
              <a:rPr lang="fr-FR" sz="1200" dirty="0" err="1">
                <a:solidFill>
                  <a:srgbClr val="FF0000"/>
                </a:solidFill>
                <a:latin typeface="Courier New"/>
                <a:cs typeface="Courier New"/>
              </a:rPr>
              <a:t>rel</a:t>
            </a:r>
            <a:r>
              <a:rPr lang="fr-FR" sz="1200" dirty="0">
                <a:solidFill>
                  <a:srgbClr val="FF0000"/>
                </a:solidFill>
                <a:latin typeface="Courier New"/>
                <a:cs typeface="Courier New"/>
              </a:rPr>
              <a:t>="</a:t>
            </a:r>
            <a:r>
              <a:rPr lang="fr-FR" sz="1200" dirty="0" err="1">
                <a:solidFill>
                  <a:srgbClr val="FF0000"/>
                </a:solidFill>
                <a:latin typeface="Courier New"/>
                <a:cs typeface="Courier New"/>
              </a:rPr>
              <a:t>timegate</a:t>
            </a:r>
            <a:r>
              <a:rPr lang="fr-FR" sz="1200" dirty="0">
                <a:solidFill>
                  <a:srgbClr val="FF0000"/>
                </a:solidFill>
                <a:latin typeface="Courier New"/>
                <a:cs typeface="Courier New"/>
              </a:rPr>
              <a:t>"</a:t>
            </a:r>
          </a:p>
          <a:p>
            <a:r>
              <a:rPr lang="fr-FR" sz="1200" dirty="0" err="1">
                <a:latin typeface="Courier New"/>
                <a:cs typeface="Courier New"/>
              </a:rPr>
              <a:t>access</a:t>
            </a:r>
            <a:r>
              <a:rPr lang="fr-FR" sz="1200" dirty="0">
                <a:latin typeface="Courier New"/>
                <a:cs typeface="Courier New"/>
              </a:rPr>
              <a:t>-control-</a:t>
            </a:r>
            <a:r>
              <a:rPr lang="fr-FR" sz="1200" dirty="0" err="1">
                <a:latin typeface="Courier New"/>
                <a:cs typeface="Courier New"/>
              </a:rPr>
              <a:t>allow</a:t>
            </a:r>
            <a:r>
              <a:rPr lang="fr-FR" sz="1200" dirty="0">
                <a:latin typeface="Courier New"/>
                <a:cs typeface="Courier New"/>
              </a:rPr>
              <a:t>-</a:t>
            </a:r>
            <a:r>
              <a:rPr lang="fr-FR" sz="1200" dirty="0" err="1">
                <a:latin typeface="Courier New"/>
                <a:cs typeface="Courier New"/>
              </a:rPr>
              <a:t>origin</a:t>
            </a:r>
            <a:r>
              <a:rPr lang="fr-FR" sz="1200" dirty="0">
                <a:latin typeface="Courier New"/>
                <a:cs typeface="Courier New"/>
              </a:rPr>
              <a:t>: *</a:t>
            </a:r>
          </a:p>
          <a:p>
            <a:r>
              <a:rPr lang="fr-FR" sz="1200" dirty="0">
                <a:latin typeface="Courier New"/>
                <a:cs typeface="Courier New"/>
              </a:rPr>
              <a:t>content-type: </a:t>
            </a:r>
            <a:r>
              <a:rPr lang="fr-FR" sz="1200" dirty="0" err="1">
                <a:latin typeface="Courier New"/>
                <a:cs typeface="Courier New"/>
              </a:rPr>
              <a:t>text</a:t>
            </a:r>
            <a:r>
              <a:rPr lang="fr-FR" sz="1200" dirty="0">
                <a:latin typeface="Courier New"/>
                <a:cs typeface="Courier New"/>
              </a:rPr>
              <a:t>/html; </a:t>
            </a:r>
            <a:r>
              <a:rPr lang="fr-FR" sz="1200" dirty="0" err="1">
                <a:latin typeface="Courier New"/>
                <a:cs typeface="Courier New"/>
              </a:rPr>
              <a:t>charset</a:t>
            </a:r>
            <a:r>
              <a:rPr lang="fr-FR" sz="1200" dirty="0">
                <a:latin typeface="Courier New"/>
                <a:cs typeface="Courier New"/>
              </a:rPr>
              <a:t>=utf-8</a:t>
            </a:r>
          </a:p>
          <a:p>
            <a:r>
              <a:rPr lang="fr-FR" sz="1200" dirty="0">
                <a:latin typeface="Courier New"/>
                <a:cs typeface="Courier New"/>
              </a:rPr>
              <a:t>strict-transport-</a:t>
            </a:r>
            <a:r>
              <a:rPr lang="fr-FR" sz="1200" dirty="0" err="1">
                <a:latin typeface="Courier New"/>
                <a:cs typeface="Courier New"/>
              </a:rPr>
              <a:t>security</a:t>
            </a:r>
            <a:r>
              <a:rPr lang="fr-FR" sz="1200" dirty="0">
                <a:latin typeface="Courier New"/>
                <a:cs typeface="Courier New"/>
              </a:rPr>
              <a:t>: max-</a:t>
            </a:r>
            <a:r>
              <a:rPr lang="fr-FR" sz="1200" dirty="0" err="1">
                <a:latin typeface="Courier New"/>
                <a:cs typeface="Courier New"/>
              </a:rPr>
              <a:t>age</a:t>
            </a:r>
            <a:r>
              <a:rPr lang="fr-FR" sz="1200" dirty="0">
                <a:latin typeface="Courier New"/>
                <a:cs typeface="Courier New"/>
              </a:rPr>
              <a:t>=15552000; </a:t>
            </a:r>
            <a:r>
              <a:rPr lang="fr-FR" sz="1200" dirty="0" err="1">
                <a:latin typeface="Courier New"/>
                <a:cs typeface="Courier New"/>
              </a:rPr>
              <a:t>includeSubdomains</a:t>
            </a:r>
            <a:r>
              <a:rPr lang="fr-FR" sz="1200" dirty="0">
                <a:latin typeface="Courier New"/>
                <a:cs typeface="Courier New"/>
              </a:rPr>
              <a:t>; </a:t>
            </a:r>
            <a:r>
              <a:rPr lang="fr-FR" sz="1200" dirty="0" err="1">
                <a:latin typeface="Courier New"/>
                <a:cs typeface="Courier New"/>
              </a:rPr>
              <a:t>preload</a:t>
            </a:r>
            <a:endParaRPr lang="fr-FR" sz="1200" dirty="0">
              <a:latin typeface="Courier New"/>
              <a:cs typeface="Courier New"/>
            </a:endParaRPr>
          </a:p>
          <a:p>
            <a:r>
              <a:rPr lang="fr-FR" sz="1200" dirty="0">
                <a:latin typeface="Courier New"/>
                <a:cs typeface="Courier New"/>
              </a:rPr>
              <a:t>content-</a:t>
            </a:r>
            <a:r>
              <a:rPr lang="fr-FR" sz="1200" dirty="0" err="1">
                <a:latin typeface="Courier New"/>
                <a:cs typeface="Courier New"/>
              </a:rPr>
              <a:t>security</a:t>
            </a:r>
            <a:r>
              <a:rPr lang="fr-FR" sz="1200" dirty="0">
                <a:latin typeface="Courier New"/>
                <a:cs typeface="Courier New"/>
              </a:rPr>
              <a:t>-</a:t>
            </a:r>
            <a:r>
              <a:rPr lang="fr-FR" sz="1200" dirty="0" err="1">
                <a:latin typeface="Courier New"/>
                <a:cs typeface="Courier New"/>
              </a:rPr>
              <a:t>policy</a:t>
            </a:r>
            <a:r>
              <a:rPr lang="fr-FR" sz="1200" dirty="0">
                <a:latin typeface="Courier New"/>
                <a:cs typeface="Courier New"/>
              </a:rPr>
              <a:t>: upgrade-</a:t>
            </a:r>
            <a:r>
              <a:rPr lang="fr-FR" sz="1200" dirty="0" err="1">
                <a:latin typeface="Courier New"/>
                <a:cs typeface="Courier New"/>
              </a:rPr>
              <a:t>insecure</a:t>
            </a:r>
            <a:r>
              <a:rPr lang="fr-FR" sz="1200" dirty="0">
                <a:latin typeface="Courier New"/>
                <a:cs typeface="Courier New"/>
              </a:rPr>
              <a:t>-</a:t>
            </a:r>
            <a:r>
              <a:rPr lang="fr-FR" sz="1200" dirty="0" err="1">
                <a:latin typeface="Courier New"/>
                <a:cs typeface="Courier New"/>
              </a:rPr>
              <a:t>requests</a:t>
            </a:r>
            <a:endParaRPr lang="fr-FR" sz="1200" dirty="0">
              <a:latin typeface="Courier New"/>
              <a:cs typeface="Courier New"/>
            </a:endParaRPr>
          </a:p>
        </p:txBody>
      </p:sp>
      <p:sp>
        <p:nvSpPr>
          <p:cNvPr id="190466" name="Rectangle 2"/>
          <p:cNvSpPr txBox="1">
            <a:spLocks noChangeArrowheads="1"/>
          </p:cNvSpPr>
          <p:nvPr/>
        </p:nvSpPr>
        <p:spPr bwMode="auto">
          <a:xfrm>
            <a:off x="914400" y="762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27432" bIns="27432" anchor="ctr"/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2400" dirty="0" smtClean="0">
                <a:cs typeface="Arial" charset="0"/>
              </a:rPr>
              <a:t>Example: w3c.org</a:t>
            </a:r>
            <a:endParaRPr lang="en-US" sz="2400" dirty="0">
              <a:cs typeface="Arial" charset="0"/>
            </a:endParaRPr>
          </a:p>
        </p:txBody>
      </p:sp>
      <p:sp>
        <p:nvSpPr>
          <p:cNvPr id="190467" name="TextBox 3"/>
          <p:cNvSpPr txBox="1">
            <a:spLocks noChangeArrowheads="1"/>
          </p:cNvSpPr>
          <p:nvPr/>
        </p:nvSpPr>
        <p:spPr bwMode="auto">
          <a:xfrm>
            <a:off x="1447800" y="6096000"/>
            <a:ext cx="646271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>
                <a:hlinkClick r:id="rId2"/>
              </a:rPr>
              <a:t>http://ws-dl.blogspot.com/2014/04/2014-04-18-timegate-design-options-for.html</a:t>
            </a:r>
            <a:r>
              <a:rPr lang="en-US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042010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89" name="TextBox 1"/>
          <p:cNvSpPr txBox="1">
            <a:spLocks noChangeArrowheads="1"/>
          </p:cNvSpPr>
          <p:nvPr/>
        </p:nvSpPr>
        <p:spPr bwMode="auto">
          <a:xfrm>
            <a:off x="38100" y="990600"/>
            <a:ext cx="8772525" cy="4894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>
                <a:latin typeface="Courier New" charset="0"/>
                <a:cs typeface="Courier New" charset="0"/>
              </a:rPr>
              <a:t>$ curl -i http://memgator.cs.odu.edu/timemap/link/http://www.cs.odu.edu/~mln/</a:t>
            </a:r>
          </a:p>
          <a:p>
            <a:r>
              <a:rPr lang="en-US" sz="1200">
                <a:latin typeface="Courier New" charset="0"/>
                <a:cs typeface="Courier New" charset="0"/>
              </a:rPr>
              <a:t>HTTP/1.1 200 OK</a:t>
            </a:r>
          </a:p>
          <a:p>
            <a:r>
              <a:rPr lang="en-US" sz="1200">
                <a:latin typeface="Courier New" charset="0"/>
                <a:cs typeface="Courier New" charset="0"/>
              </a:rPr>
              <a:t>Server: nginx/1.11.3</a:t>
            </a:r>
          </a:p>
          <a:p>
            <a:r>
              <a:rPr lang="en-US" sz="1200">
                <a:latin typeface="Courier New" charset="0"/>
                <a:cs typeface="Courier New" charset="0"/>
              </a:rPr>
              <a:t>Date: Thu, 02 Feb 2017 05:45:05 GMT</a:t>
            </a:r>
          </a:p>
          <a:p>
            <a:r>
              <a:rPr lang="en-US" sz="1200">
                <a:latin typeface="Courier New" charset="0"/>
                <a:cs typeface="Courier New" charset="0"/>
              </a:rPr>
              <a:t>Content-Type: application/link-format</a:t>
            </a:r>
          </a:p>
          <a:p>
            <a:r>
              <a:rPr lang="en-US" sz="1200">
                <a:latin typeface="Courier New" charset="0"/>
                <a:cs typeface="Courier New" charset="0"/>
              </a:rPr>
              <a:t>Transfer-Encoding: chunked</a:t>
            </a:r>
          </a:p>
          <a:p>
            <a:r>
              <a:rPr lang="en-US" sz="1200">
                <a:latin typeface="Courier New" charset="0"/>
                <a:cs typeface="Courier New" charset="0"/>
              </a:rPr>
              <a:t>Connection: keep-alive</a:t>
            </a:r>
          </a:p>
          <a:p>
            <a:r>
              <a:rPr lang="en-US" sz="1200">
                <a:latin typeface="Courier New" charset="0"/>
                <a:cs typeface="Courier New" charset="0"/>
              </a:rPr>
              <a:t>Access-Control-Allow-Origin: *</a:t>
            </a:r>
          </a:p>
          <a:p>
            <a:r>
              <a:rPr lang="en-US" sz="1200">
                <a:latin typeface="Courier New" charset="0"/>
                <a:cs typeface="Courier New" charset="0"/>
              </a:rPr>
              <a:t>Access-Control-Expose-Headers: Link, Location, X-Memento-Count, X-Generator</a:t>
            </a:r>
          </a:p>
          <a:p>
            <a:r>
              <a:rPr lang="en-US" sz="1200">
                <a:latin typeface="Courier New" charset="0"/>
                <a:cs typeface="Courier New" charset="0"/>
              </a:rPr>
              <a:t>X-Generator: MemGator:1.0-rc7</a:t>
            </a:r>
          </a:p>
          <a:p>
            <a:r>
              <a:rPr lang="en-US" sz="1200">
                <a:latin typeface="Courier New" charset="0"/>
                <a:cs typeface="Courier New" charset="0"/>
              </a:rPr>
              <a:t>X-Memento-Count: 338</a:t>
            </a:r>
          </a:p>
          <a:p>
            <a:endParaRPr lang="en-US" sz="1200">
              <a:latin typeface="Courier New" charset="0"/>
              <a:cs typeface="Courier New" charset="0"/>
            </a:endParaRPr>
          </a:p>
          <a:p>
            <a:r>
              <a:rPr lang="en-US" sz="1200">
                <a:latin typeface="Courier New" charset="0"/>
                <a:cs typeface="Courier New" charset="0"/>
              </a:rPr>
              <a:t>&lt;http://www.cs.odu.edu/~mln/&gt;; rel="original",</a:t>
            </a:r>
          </a:p>
          <a:p>
            <a:r>
              <a:rPr lang="en-US" sz="1200">
                <a:latin typeface="Courier New" charset="0"/>
                <a:cs typeface="Courier New" charset="0"/>
              </a:rPr>
              <a:t>&lt;http://memgator.cs.odu.edu/timemap/link/http://www.cs.odu.edu/~mln/&gt;; rel="self"; </a:t>
            </a:r>
          </a:p>
          <a:p>
            <a:r>
              <a:rPr lang="en-US" sz="1200">
                <a:latin typeface="Courier New" charset="0"/>
                <a:cs typeface="Courier New" charset="0"/>
              </a:rPr>
              <a:t>type="application/link-format",</a:t>
            </a:r>
          </a:p>
          <a:p>
            <a:r>
              <a:rPr lang="en-US" sz="1200">
                <a:latin typeface="Courier New" charset="0"/>
                <a:cs typeface="Courier New" charset="0"/>
              </a:rPr>
              <a:t>&lt;http://web.archive.org/web/20020526053005/http://www.cs.odu.edu/~mln/&gt;; rel="first memento"; </a:t>
            </a:r>
          </a:p>
          <a:p>
            <a:r>
              <a:rPr lang="en-US" sz="1200">
                <a:latin typeface="Courier New" charset="0"/>
                <a:cs typeface="Courier New" charset="0"/>
              </a:rPr>
              <a:t>datetime="Sun, 26 May 2002 05:30:05 GMT",</a:t>
            </a:r>
          </a:p>
          <a:p>
            <a:r>
              <a:rPr lang="en-US" sz="1200">
                <a:latin typeface="Courier New" charset="0"/>
                <a:cs typeface="Courier New" charset="0"/>
              </a:rPr>
              <a:t>&lt;http://web.archive.org/web/20020528083321/http://www.cs.odu.edu/~mln/&gt;; rel="memento"; </a:t>
            </a:r>
          </a:p>
          <a:p>
            <a:r>
              <a:rPr lang="en-US" sz="1200">
                <a:latin typeface="Courier New" charset="0"/>
                <a:cs typeface="Courier New" charset="0"/>
              </a:rPr>
              <a:t>datetime="Tue, 28 May 2002 08:33:21 GMT",</a:t>
            </a:r>
          </a:p>
          <a:p>
            <a:r>
              <a:rPr lang="en-US" sz="1200">
                <a:latin typeface="Courier New" charset="0"/>
                <a:cs typeface="Courier New" charset="0"/>
              </a:rPr>
              <a:t>&lt;http://web.archive.org/web/20020720051448/http://www.cs.odu.edu/~mln&gt;; rel="memento"; </a:t>
            </a:r>
          </a:p>
          <a:p>
            <a:r>
              <a:rPr lang="en-US" sz="1200">
                <a:latin typeface="Courier New" charset="0"/>
                <a:cs typeface="Courier New" charset="0"/>
              </a:rPr>
              <a:t>datetime="Sat, 20 Jul 2002 05:14:48 GMT",</a:t>
            </a:r>
          </a:p>
          <a:p>
            <a:r>
              <a:rPr lang="en-US" sz="1200">
                <a:latin typeface="Courier New" charset="0"/>
                <a:cs typeface="Courier New" charset="0"/>
              </a:rPr>
              <a:t>&lt;http://web.archive.org/web/20020724230216/http://www.cs.odu.edu/~mln/&gt;; rel="memento"; </a:t>
            </a:r>
          </a:p>
          <a:p>
            <a:r>
              <a:rPr lang="en-US" sz="1200">
                <a:latin typeface="Courier New" charset="0"/>
                <a:cs typeface="Courier New" charset="0"/>
              </a:rPr>
              <a:t>datetime="Wed, 24 Jul 2002 23:02:16 GMT",</a:t>
            </a:r>
          </a:p>
          <a:p>
            <a:r>
              <a:rPr lang="en-US" sz="1200">
                <a:latin typeface="Courier New" charset="0"/>
                <a:cs typeface="Courier New" charset="0"/>
              </a:rPr>
              <a:t>&lt;http://web.archive.org/web/20020811035033/http://www.cs.odu.edu/~mln&gt;; rel="memento"; </a:t>
            </a:r>
          </a:p>
          <a:p>
            <a:r>
              <a:rPr lang="en-US" sz="1200">
                <a:latin typeface="Courier New" charset="0"/>
                <a:cs typeface="Courier New" charset="0"/>
              </a:rPr>
              <a:t>datetime="Sun, 11 Aug 2002 03:50:33 GMT",</a:t>
            </a:r>
          </a:p>
          <a:p>
            <a:pPr eaLnBrk="1" hangingPunct="1"/>
            <a:r>
              <a:rPr lang="en-US" sz="1200">
                <a:latin typeface="Courier New" charset="0"/>
                <a:cs typeface="Courier New" charset="0"/>
              </a:rPr>
              <a:t>[deletia]</a:t>
            </a:r>
          </a:p>
        </p:txBody>
      </p:sp>
      <p:sp>
        <p:nvSpPr>
          <p:cNvPr id="191490" name="Rectangle 2"/>
          <p:cNvSpPr txBox="1">
            <a:spLocks noChangeArrowheads="1"/>
          </p:cNvSpPr>
          <p:nvPr/>
        </p:nvSpPr>
        <p:spPr bwMode="auto">
          <a:xfrm>
            <a:off x="914400" y="762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27432" bIns="27432" anchor="ctr"/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2400">
                <a:cs typeface="Arial" charset="0"/>
              </a:rPr>
              <a:t>Aggregator TimeMap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360569" y="6344625"/>
            <a:ext cx="40209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Arial"/>
                <a:cs typeface="Arial"/>
                <a:hlinkClick r:id="rId2"/>
              </a:rPr>
              <a:t>https://github.com/oduwsdl/memgator</a:t>
            </a:r>
            <a:r>
              <a:rPr lang="en-US" dirty="0" smtClean="0">
                <a:latin typeface="Arial"/>
                <a:cs typeface="Arial"/>
              </a:rPr>
              <a:t> </a:t>
            </a:r>
            <a:endParaRPr lang="en-US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83984080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3" name="TextBox 1"/>
          <p:cNvSpPr txBox="1">
            <a:spLocks noChangeArrowheads="1"/>
          </p:cNvSpPr>
          <p:nvPr/>
        </p:nvSpPr>
        <p:spPr bwMode="auto">
          <a:xfrm>
            <a:off x="-76200" y="990600"/>
            <a:ext cx="9420225" cy="547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000" dirty="0">
                <a:latin typeface="Courier New" charset="0"/>
                <a:cs typeface="Courier New" charset="0"/>
              </a:rPr>
              <a:t>$ curl -</a:t>
            </a:r>
            <a:r>
              <a:rPr lang="en-US" sz="1000" dirty="0" err="1">
                <a:latin typeface="Courier New" charset="0"/>
                <a:cs typeface="Courier New" charset="0"/>
              </a:rPr>
              <a:t>i</a:t>
            </a:r>
            <a:r>
              <a:rPr lang="en-US" sz="1000" dirty="0">
                <a:latin typeface="Courier New" charset="0"/>
                <a:cs typeface="Courier New" charset="0"/>
              </a:rPr>
              <a:t> http://</a:t>
            </a:r>
            <a:r>
              <a:rPr lang="en-US" sz="1000" dirty="0" err="1">
                <a:latin typeface="Courier New" charset="0"/>
                <a:cs typeface="Courier New" charset="0"/>
              </a:rPr>
              <a:t>memgator.cs.odu.edu</a:t>
            </a:r>
            <a:r>
              <a:rPr lang="en-US" sz="1000" dirty="0">
                <a:latin typeface="Courier New" charset="0"/>
                <a:cs typeface="Courier New" charset="0"/>
              </a:rPr>
              <a:t>/</a:t>
            </a:r>
            <a:r>
              <a:rPr lang="en-US" sz="1000" dirty="0" err="1">
                <a:latin typeface="Courier New" charset="0"/>
                <a:cs typeface="Courier New" charset="0"/>
              </a:rPr>
              <a:t>timemap</a:t>
            </a:r>
            <a:r>
              <a:rPr lang="en-US" sz="1000" dirty="0">
                <a:latin typeface="Courier New" charset="0"/>
                <a:cs typeface="Courier New" charset="0"/>
              </a:rPr>
              <a:t>/link/http://</a:t>
            </a:r>
            <a:r>
              <a:rPr lang="en-US" sz="1000" dirty="0" err="1">
                <a:latin typeface="Courier New" charset="0"/>
                <a:cs typeface="Courier New" charset="0"/>
              </a:rPr>
              <a:t>www.cs.odu.edu</a:t>
            </a:r>
            <a:r>
              <a:rPr lang="en-US" sz="1000" dirty="0">
                <a:latin typeface="Courier New" charset="0"/>
                <a:cs typeface="Courier New" charset="0"/>
              </a:rPr>
              <a:t>/~</a:t>
            </a:r>
            <a:r>
              <a:rPr lang="en-US" sz="1000" dirty="0" err="1">
                <a:latin typeface="Courier New" charset="0"/>
                <a:cs typeface="Courier New" charset="0"/>
              </a:rPr>
              <a:t>mln</a:t>
            </a:r>
            <a:r>
              <a:rPr lang="en-US" sz="1000" dirty="0">
                <a:latin typeface="Courier New" charset="0"/>
                <a:cs typeface="Courier New" charset="0"/>
              </a:rPr>
              <a:t>/ </a:t>
            </a:r>
            <a:r>
              <a:rPr lang="en-US" sz="1000" dirty="0">
                <a:solidFill>
                  <a:srgbClr val="FF0000"/>
                </a:solidFill>
                <a:latin typeface="Courier New" charset="0"/>
                <a:cs typeface="Courier New" charset="0"/>
              </a:rPr>
              <a:t>| </a:t>
            </a:r>
            <a:r>
              <a:rPr lang="en-US" sz="1000" dirty="0" err="1">
                <a:solidFill>
                  <a:srgbClr val="FF0000"/>
                </a:solidFill>
                <a:latin typeface="Courier New" charset="0"/>
                <a:cs typeface="Courier New" charset="0"/>
              </a:rPr>
              <a:t>grep</a:t>
            </a:r>
            <a:r>
              <a:rPr lang="en-US" sz="1000" dirty="0">
                <a:solidFill>
                  <a:srgbClr val="FF0000"/>
                </a:solidFill>
                <a:latin typeface="Courier New" charset="0"/>
                <a:cs typeface="Courier New" charset="0"/>
              </a:rPr>
              <a:t> -v </a:t>
            </a:r>
            <a:r>
              <a:rPr lang="en-US" sz="1000" dirty="0" err="1">
                <a:solidFill>
                  <a:srgbClr val="FF0000"/>
                </a:solidFill>
                <a:latin typeface="Courier New" charset="0"/>
                <a:cs typeface="Courier New" charset="0"/>
              </a:rPr>
              <a:t>web.archive.org</a:t>
            </a:r>
            <a:endParaRPr lang="en-US" sz="1000" dirty="0">
              <a:solidFill>
                <a:srgbClr val="FF0000"/>
              </a:solidFill>
              <a:latin typeface="Courier New" charset="0"/>
              <a:cs typeface="Courier New" charset="0"/>
            </a:endParaRPr>
          </a:p>
          <a:p>
            <a:r>
              <a:rPr lang="en-US" sz="1000" dirty="0">
                <a:latin typeface="Courier New" charset="0"/>
                <a:cs typeface="Courier New" charset="0"/>
              </a:rPr>
              <a:t>Server: </a:t>
            </a:r>
            <a:r>
              <a:rPr lang="en-US" sz="1000" dirty="0" err="1">
                <a:latin typeface="Courier New" charset="0"/>
                <a:cs typeface="Courier New" charset="0"/>
              </a:rPr>
              <a:t>nginx</a:t>
            </a:r>
            <a:r>
              <a:rPr lang="en-US" sz="1000" dirty="0">
                <a:latin typeface="Courier New" charset="0"/>
                <a:cs typeface="Courier New" charset="0"/>
              </a:rPr>
              <a:t>/1.11.3</a:t>
            </a:r>
          </a:p>
          <a:p>
            <a:r>
              <a:rPr lang="en-US" sz="1000" dirty="0">
                <a:latin typeface="Courier New" charset="0"/>
                <a:cs typeface="Courier New" charset="0"/>
              </a:rPr>
              <a:t>Date: Thu, 02 Feb 2017 05:46:35 GMT</a:t>
            </a:r>
          </a:p>
          <a:p>
            <a:r>
              <a:rPr lang="en-US" sz="1000" dirty="0">
                <a:latin typeface="Courier New" charset="0"/>
                <a:cs typeface="Courier New" charset="0"/>
              </a:rPr>
              <a:t>Content-Type: application/link-format</a:t>
            </a:r>
          </a:p>
          <a:p>
            <a:r>
              <a:rPr lang="en-US" sz="1000" dirty="0">
                <a:latin typeface="Courier New" charset="0"/>
                <a:cs typeface="Courier New" charset="0"/>
              </a:rPr>
              <a:t>Transfer-Encoding: chunked</a:t>
            </a:r>
          </a:p>
          <a:p>
            <a:r>
              <a:rPr lang="en-US" sz="1000" dirty="0">
                <a:latin typeface="Courier New" charset="0"/>
                <a:cs typeface="Courier New" charset="0"/>
              </a:rPr>
              <a:t>Connection: keep-alive</a:t>
            </a:r>
          </a:p>
          <a:p>
            <a:r>
              <a:rPr lang="en-US" sz="1000" dirty="0">
                <a:latin typeface="Courier New" charset="0"/>
                <a:cs typeface="Courier New" charset="0"/>
              </a:rPr>
              <a:t>Access-Control-Allow-Origin: *</a:t>
            </a:r>
          </a:p>
          <a:p>
            <a:r>
              <a:rPr lang="en-US" sz="1000" dirty="0">
                <a:latin typeface="Courier New" charset="0"/>
                <a:cs typeface="Courier New" charset="0"/>
              </a:rPr>
              <a:t>Access-Control-Expose-Headers: Link, Location, X-Memento-Count, X-Generator</a:t>
            </a:r>
          </a:p>
          <a:p>
            <a:r>
              <a:rPr lang="en-US" sz="1000" dirty="0">
                <a:latin typeface="Courier New" charset="0"/>
                <a:cs typeface="Courier New" charset="0"/>
              </a:rPr>
              <a:t>X-Generator: MemGator:1.0-rc7</a:t>
            </a:r>
          </a:p>
          <a:p>
            <a:r>
              <a:rPr lang="en-US" sz="1000" dirty="0">
                <a:latin typeface="Courier New" charset="0"/>
                <a:cs typeface="Courier New" charset="0"/>
              </a:rPr>
              <a:t>X-Memento-Count: 338</a:t>
            </a:r>
          </a:p>
          <a:p>
            <a:endParaRPr lang="en-US" sz="1000" dirty="0">
              <a:latin typeface="Courier New" charset="0"/>
              <a:cs typeface="Courier New" charset="0"/>
            </a:endParaRPr>
          </a:p>
          <a:p>
            <a:r>
              <a:rPr lang="en-US" sz="1000" dirty="0">
                <a:latin typeface="Courier New" charset="0"/>
                <a:cs typeface="Courier New" charset="0"/>
              </a:rPr>
              <a:t>&lt;http://</a:t>
            </a:r>
            <a:r>
              <a:rPr lang="en-US" sz="1000" dirty="0" err="1">
                <a:latin typeface="Courier New" charset="0"/>
                <a:cs typeface="Courier New" charset="0"/>
              </a:rPr>
              <a:t>www.cs.odu.edu</a:t>
            </a:r>
            <a:r>
              <a:rPr lang="en-US" sz="1000" dirty="0">
                <a:latin typeface="Courier New" charset="0"/>
                <a:cs typeface="Courier New" charset="0"/>
              </a:rPr>
              <a:t>/~</a:t>
            </a:r>
            <a:r>
              <a:rPr lang="en-US" sz="1000" dirty="0" err="1">
                <a:latin typeface="Courier New" charset="0"/>
                <a:cs typeface="Courier New" charset="0"/>
              </a:rPr>
              <a:t>mln</a:t>
            </a:r>
            <a:r>
              <a:rPr lang="en-US" sz="1000" dirty="0">
                <a:latin typeface="Courier New" charset="0"/>
                <a:cs typeface="Courier New" charset="0"/>
              </a:rPr>
              <a:t>/&gt;; </a:t>
            </a:r>
            <a:r>
              <a:rPr lang="en-US" sz="1000" dirty="0" err="1">
                <a:latin typeface="Courier New" charset="0"/>
                <a:cs typeface="Courier New" charset="0"/>
              </a:rPr>
              <a:t>rel</a:t>
            </a:r>
            <a:r>
              <a:rPr lang="en-US" sz="1000" dirty="0">
                <a:latin typeface="Courier New" charset="0"/>
                <a:cs typeface="Courier New" charset="0"/>
              </a:rPr>
              <a:t>="original",</a:t>
            </a:r>
          </a:p>
          <a:p>
            <a:r>
              <a:rPr lang="en-US" sz="1000" dirty="0">
                <a:latin typeface="Courier New" charset="0"/>
                <a:cs typeface="Courier New" charset="0"/>
              </a:rPr>
              <a:t>&lt;http://</a:t>
            </a:r>
            <a:r>
              <a:rPr lang="en-US" sz="1000" dirty="0" err="1">
                <a:latin typeface="Courier New" charset="0"/>
                <a:cs typeface="Courier New" charset="0"/>
              </a:rPr>
              <a:t>memgator.cs.odu.edu</a:t>
            </a:r>
            <a:r>
              <a:rPr lang="en-US" sz="1000" dirty="0">
                <a:latin typeface="Courier New" charset="0"/>
                <a:cs typeface="Courier New" charset="0"/>
              </a:rPr>
              <a:t>/</a:t>
            </a:r>
            <a:r>
              <a:rPr lang="en-US" sz="1000" dirty="0" err="1">
                <a:latin typeface="Courier New" charset="0"/>
                <a:cs typeface="Courier New" charset="0"/>
              </a:rPr>
              <a:t>timemap</a:t>
            </a:r>
            <a:r>
              <a:rPr lang="en-US" sz="1000" dirty="0">
                <a:latin typeface="Courier New" charset="0"/>
                <a:cs typeface="Courier New" charset="0"/>
              </a:rPr>
              <a:t>/link/http://</a:t>
            </a:r>
            <a:r>
              <a:rPr lang="en-US" sz="1000" dirty="0" err="1">
                <a:latin typeface="Courier New" charset="0"/>
                <a:cs typeface="Courier New" charset="0"/>
              </a:rPr>
              <a:t>www.cs.odu.edu</a:t>
            </a:r>
            <a:r>
              <a:rPr lang="en-US" sz="1000" dirty="0">
                <a:latin typeface="Courier New" charset="0"/>
                <a:cs typeface="Courier New" charset="0"/>
              </a:rPr>
              <a:t>/~</a:t>
            </a:r>
            <a:r>
              <a:rPr lang="en-US" sz="1000" dirty="0" err="1">
                <a:latin typeface="Courier New" charset="0"/>
                <a:cs typeface="Courier New" charset="0"/>
              </a:rPr>
              <a:t>mln</a:t>
            </a:r>
            <a:r>
              <a:rPr lang="en-US" sz="1000" dirty="0">
                <a:latin typeface="Courier New" charset="0"/>
                <a:cs typeface="Courier New" charset="0"/>
              </a:rPr>
              <a:t>/&gt;; </a:t>
            </a:r>
            <a:r>
              <a:rPr lang="en-US" sz="1000" dirty="0" err="1">
                <a:latin typeface="Courier New" charset="0"/>
                <a:cs typeface="Courier New" charset="0"/>
              </a:rPr>
              <a:t>rel</a:t>
            </a:r>
            <a:r>
              <a:rPr lang="en-US" sz="1000" dirty="0">
                <a:latin typeface="Courier New" charset="0"/>
                <a:cs typeface="Courier New" charset="0"/>
              </a:rPr>
              <a:t>="self"; type="application/link-format",</a:t>
            </a:r>
          </a:p>
          <a:p>
            <a:r>
              <a:rPr lang="en-US" sz="1000" dirty="0">
                <a:latin typeface="Courier New" charset="0"/>
                <a:cs typeface="Courier New" charset="0"/>
              </a:rPr>
              <a:t>&lt;http://</a:t>
            </a:r>
            <a:r>
              <a:rPr lang="en-US" sz="1000" dirty="0" err="1">
                <a:latin typeface="Courier New" charset="0"/>
                <a:cs typeface="Courier New" charset="0"/>
              </a:rPr>
              <a:t>archive.is</a:t>
            </a:r>
            <a:r>
              <a:rPr lang="en-US" sz="1000" dirty="0">
                <a:latin typeface="Courier New" charset="0"/>
                <a:cs typeface="Courier New" charset="0"/>
              </a:rPr>
              <a:t>/20130618185742/http://</a:t>
            </a:r>
            <a:r>
              <a:rPr lang="en-US" sz="1000" dirty="0" err="1">
                <a:latin typeface="Courier New" charset="0"/>
                <a:cs typeface="Courier New" charset="0"/>
              </a:rPr>
              <a:t>www.cs.odu.edu</a:t>
            </a:r>
            <a:r>
              <a:rPr lang="en-US" sz="1000" dirty="0">
                <a:latin typeface="Courier New" charset="0"/>
                <a:cs typeface="Courier New" charset="0"/>
              </a:rPr>
              <a:t>/~</a:t>
            </a:r>
            <a:r>
              <a:rPr lang="en-US" sz="1000" dirty="0" err="1">
                <a:latin typeface="Courier New" charset="0"/>
                <a:cs typeface="Courier New" charset="0"/>
              </a:rPr>
              <a:t>mln</a:t>
            </a:r>
            <a:r>
              <a:rPr lang="en-US" sz="1000" dirty="0">
                <a:latin typeface="Courier New" charset="0"/>
                <a:cs typeface="Courier New" charset="0"/>
              </a:rPr>
              <a:t>/&gt;; </a:t>
            </a:r>
            <a:r>
              <a:rPr lang="en-US" sz="1000" dirty="0" err="1">
                <a:latin typeface="Courier New" charset="0"/>
                <a:cs typeface="Courier New" charset="0"/>
              </a:rPr>
              <a:t>rel</a:t>
            </a:r>
            <a:r>
              <a:rPr lang="en-US" sz="1000" dirty="0">
                <a:latin typeface="Courier New" charset="0"/>
                <a:cs typeface="Courier New" charset="0"/>
              </a:rPr>
              <a:t>="memento"; </a:t>
            </a:r>
            <a:r>
              <a:rPr lang="en-US" sz="1000" dirty="0" err="1">
                <a:latin typeface="Courier New" charset="0"/>
                <a:cs typeface="Courier New" charset="0"/>
              </a:rPr>
              <a:t>datetime</a:t>
            </a:r>
            <a:r>
              <a:rPr lang="en-US" sz="1000" dirty="0">
                <a:latin typeface="Courier New" charset="0"/>
                <a:cs typeface="Courier New" charset="0"/>
              </a:rPr>
              <a:t>="Tue, 18 Jun 2013 18:57:42 GMT",</a:t>
            </a:r>
          </a:p>
          <a:p>
            <a:r>
              <a:rPr lang="en-US" sz="1000" dirty="0">
                <a:latin typeface="Courier New" charset="0"/>
                <a:cs typeface="Courier New" charset="0"/>
              </a:rPr>
              <a:t>&lt;http://</a:t>
            </a:r>
            <a:r>
              <a:rPr lang="en-US" sz="1000" dirty="0" err="1">
                <a:latin typeface="Courier New" charset="0"/>
                <a:cs typeface="Courier New" charset="0"/>
              </a:rPr>
              <a:t>archive.is</a:t>
            </a:r>
            <a:r>
              <a:rPr lang="en-US" sz="1000" dirty="0">
                <a:latin typeface="Courier New" charset="0"/>
                <a:cs typeface="Courier New" charset="0"/>
              </a:rPr>
              <a:t>/20130621194047/http://</a:t>
            </a:r>
            <a:r>
              <a:rPr lang="en-US" sz="1000" dirty="0" err="1">
                <a:latin typeface="Courier New" charset="0"/>
                <a:cs typeface="Courier New" charset="0"/>
              </a:rPr>
              <a:t>www.cs.odu.edu</a:t>
            </a:r>
            <a:r>
              <a:rPr lang="en-US" sz="1000" dirty="0">
                <a:latin typeface="Courier New" charset="0"/>
                <a:cs typeface="Courier New" charset="0"/>
              </a:rPr>
              <a:t>/~</a:t>
            </a:r>
            <a:r>
              <a:rPr lang="en-US" sz="1000" dirty="0" err="1">
                <a:latin typeface="Courier New" charset="0"/>
                <a:cs typeface="Courier New" charset="0"/>
              </a:rPr>
              <a:t>mln</a:t>
            </a:r>
            <a:r>
              <a:rPr lang="en-US" sz="1000" dirty="0">
                <a:latin typeface="Courier New" charset="0"/>
                <a:cs typeface="Courier New" charset="0"/>
              </a:rPr>
              <a:t>/&gt;; </a:t>
            </a:r>
            <a:r>
              <a:rPr lang="en-US" sz="1000" dirty="0" err="1">
                <a:latin typeface="Courier New" charset="0"/>
                <a:cs typeface="Courier New" charset="0"/>
              </a:rPr>
              <a:t>rel</a:t>
            </a:r>
            <a:r>
              <a:rPr lang="en-US" sz="1000" dirty="0">
                <a:latin typeface="Courier New" charset="0"/>
                <a:cs typeface="Courier New" charset="0"/>
              </a:rPr>
              <a:t>="memento"; </a:t>
            </a:r>
            <a:r>
              <a:rPr lang="en-US" sz="1000" dirty="0" err="1">
                <a:latin typeface="Courier New" charset="0"/>
                <a:cs typeface="Courier New" charset="0"/>
              </a:rPr>
              <a:t>datetime</a:t>
            </a:r>
            <a:r>
              <a:rPr lang="en-US" sz="1000" dirty="0">
                <a:latin typeface="Courier New" charset="0"/>
                <a:cs typeface="Courier New" charset="0"/>
              </a:rPr>
              <a:t>="Fri, 21 Jun 2013 19:40:47 GMT",</a:t>
            </a:r>
          </a:p>
          <a:p>
            <a:r>
              <a:rPr lang="en-US" sz="1000" dirty="0">
                <a:latin typeface="Courier New" charset="0"/>
                <a:cs typeface="Courier New" charset="0"/>
              </a:rPr>
              <a:t>&lt;http://</a:t>
            </a:r>
            <a:r>
              <a:rPr lang="en-US" sz="1000" dirty="0" err="1">
                <a:latin typeface="Courier New" charset="0"/>
                <a:cs typeface="Courier New" charset="0"/>
              </a:rPr>
              <a:t>archive.is</a:t>
            </a:r>
            <a:r>
              <a:rPr lang="en-US" sz="1000" dirty="0">
                <a:latin typeface="Courier New" charset="0"/>
                <a:cs typeface="Courier New" charset="0"/>
              </a:rPr>
              <a:t>/20130723172543/http://</a:t>
            </a:r>
            <a:r>
              <a:rPr lang="en-US" sz="1000" dirty="0" err="1">
                <a:latin typeface="Courier New" charset="0"/>
                <a:cs typeface="Courier New" charset="0"/>
              </a:rPr>
              <a:t>www.cs.odu.edu</a:t>
            </a:r>
            <a:r>
              <a:rPr lang="en-US" sz="1000" dirty="0">
                <a:latin typeface="Courier New" charset="0"/>
                <a:cs typeface="Courier New" charset="0"/>
              </a:rPr>
              <a:t>/~</a:t>
            </a:r>
            <a:r>
              <a:rPr lang="en-US" sz="1000" dirty="0" err="1">
                <a:latin typeface="Courier New" charset="0"/>
                <a:cs typeface="Courier New" charset="0"/>
              </a:rPr>
              <a:t>mln</a:t>
            </a:r>
            <a:r>
              <a:rPr lang="en-US" sz="1000" dirty="0">
                <a:latin typeface="Courier New" charset="0"/>
                <a:cs typeface="Courier New" charset="0"/>
              </a:rPr>
              <a:t>/&gt;; </a:t>
            </a:r>
            <a:r>
              <a:rPr lang="en-US" sz="1000" dirty="0" err="1">
                <a:latin typeface="Courier New" charset="0"/>
                <a:cs typeface="Courier New" charset="0"/>
              </a:rPr>
              <a:t>rel</a:t>
            </a:r>
            <a:r>
              <a:rPr lang="en-US" sz="1000" dirty="0">
                <a:latin typeface="Courier New" charset="0"/>
                <a:cs typeface="Courier New" charset="0"/>
              </a:rPr>
              <a:t>="memento"; </a:t>
            </a:r>
            <a:r>
              <a:rPr lang="en-US" sz="1000" dirty="0" err="1">
                <a:latin typeface="Courier New" charset="0"/>
                <a:cs typeface="Courier New" charset="0"/>
              </a:rPr>
              <a:t>datetime</a:t>
            </a:r>
            <a:r>
              <a:rPr lang="en-US" sz="1000" dirty="0">
                <a:latin typeface="Courier New" charset="0"/>
                <a:cs typeface="Courier New" charset="0"/>
              </a:rPr>
              <a:t>="Tue, 23 Jul 2013 17:25:43 GMT",</a:t>
            </a:r>
          </a:p>
          <a:p>
            <a:r>
              <a:rPr lang="en-US" sz="1000" dirty="0">
                <a:latin typeface="Courier New" charset="0"/>
                <a:cs typeface="Courier New" charset="0"/>
              </a:rPr>
              <a:t>&lt;http://</a:t>
            </a:r>
            <a:r>
              <a:rPr lang="en-US" sz="1000" dirty="0" err="1">
                <a:latin typeface="Courier New" charset="0"/>
                <a:cs typeface="Courier New" charset="0"/>
              </a:rPr>
              <a:t>archive.is</a:t>
            </a:r>
            <a:r>
              <a:rPr lang="en-US" sz="1000" dirty="0">
                <a:latin typeface="Courier New" charset="0"/>
                <a:cs typeface="Courier New" charset="0"/>
              </a:rPr>
              <a:t>/20130723173951/http://</a:t>
            </a:r>
            <a:r>
              <a:rPr lang="en-US" sz="1000" dirty="0" err="1">
                <a:latin typeface="Courier New" charset="0"/>
                <a:cs typeface="Courier New" charset="0"/>
              </a:rPr>
              <a:t>www.cs.odu.edu</a:t>
            </a:r>
            <a:r>
              <a:rPr lang="en-US" sz="1000" dirty="0">
                <a:latin typeface="Courier New" charset="0"/>
                <a:cs typeface="Courier New" charset="0"/>
              </a:rPr>
              <a:t>/~</a:t>
            </a:r>
            <a:r>
              <a:rPr lang="en-US" sz="1000" dirty="0" err="1">
                <a:latin typeface="Courier New" charset="0"/>
                <a:cs typeface="Courier New" charset="0"/>
              </a:rPr>
              <a:t>mln</a:t>
            </a:r>
            <a:r>
              <a:rPr lang="en-US" sz="1000" dirty="0">
                <a:latin typeface="Courier New" charset="0"/>
                <a:cs typeface="Courier New" charset="0"/>
              </a:rPr>
              <a:t>/&gt;; </a:t>
            </a:r>
            <a:r>
              <a:rPr lang="en-US" sz="1000" dirty="0" err="1">
                <a:latin typeface="Courier New" charset="0"/>
                <a:cs typeface="Courier New" charset="0"/>
              </a:rPr>
              <a:t>rel</a:t>
            </a:r>
            <a:r>
              <a:rPr lang="en-US" sz="1000" dirty="0">
                <a:latin typeface="Courier New" charset="0"/>
                <a:cs typeface="Courier New" charset="0"/>
              </a:rPr>
              <a:t>="memento"; </a:t>
            </a:r>
            <a:r>
              <a:rPr lang="en-US" sz="1000" dirty="0" err="1">
                <a:latin typeface="Courier New" charset="0"/>
                <a:cs typeface="Courier New" charset="0"/>
              </a:rPr>
              <a:t>datetime</a:t>
            </a:r>
            <a:r>
              <a:rPr lang="en-US" sz="1000" dirty="0">
                <a:latin typeface="Courier New" charset="0"/>
                <a:cs typeface="Courier New" charset="0"/>
              </a:rPr>
              <a:t>="Tue, 23 Jul 2013 17:39:51 GMT",</a:t>
            </a:r>
          </a:p>
          <a:p>
            <a:r>
              <a:rPr lang="en-US" sz="1000" dirty="0">
                <a:latin typeface="Courier New" charset="0"/>
                <a:cs typeface="Courier New" charset="0"/>
              </a:rPr>
              <a:t>&lt;http://</a:t>
            </a:r>
            <a:r>
              <a:rPr lang="en-US" sz="1000" dirty="0" err="1">
                <a:latin typeface="Courier New" charset="0"/>
                <a:cs typeface="Courier New" charset="0"/>
              </a:rPr>
              <a:t>archive.is</a:t>
            </a:r>
            <a:r>
              <a:rPr lang="en-US" sz="1000" dirty="0">
                <a:latin typeface="Courier New" charset="0"/>
                <a:cs typeface="Courier New" charset="0"/>
              </a:rPr>
              <a:t>/20130728010336/http://</a:t>
            </a:r>
            <a:r>
              <a:rPr lang="en-US" sz="1000" dirty="0" err="1">
                <a:latin typeface="Courier New" charset="0"/>
                <a:cs typeface="Courier New" charset="0"/>
              </a:rPr>
              <a:t>www.cs.odu.edu</a:t>
            </a:r>
            <a:r>
              <a:rPr lang="en-US" sz="1000" dirty="0">
                <a:latin typeface="Courier New" charset="0"/>
                <a:cs typeface="Courier New" charset="0"/>
              </a:rPr>
              <a:t>/~</a:t>
            </a:r>
            <a:r>
              <a:rPr lang="en-US" sz="1000" dirty="0" err="1">
                <a:latin typeface="Courier New" charset="0"/>
                <a:cs typeface="Courier New" charset="0"/>
              </a:rPr>
              <a:t>mln</a:t>
            </a:r>
            <a:r>
              <a:rPr lang="en-US" sz="1000" dirty="0">
                <a:latin typeface="Courier New" charset="0"/>
                <a:cs typeface="Courier New" charset="0"/>
              </a:rPr>
              <a:t>/&gt;; </a:t>
            </a:r>
            <a:r>
              <a:rPr lang="en-US" sz="1000" dirty="0" err="1">
                <a:latin typeface="Courier New" charset="0"/>
                <a:cs typeface="Courier New" charset="0"/>
              </a:rPr>
              <a:t>rel</a:t>
            </a:r>
            <a:r>
              <a:rPr lang="en-US" sz="1000" dirty="0">
                <a:latin typeface="Courier New" charset="0"/>
                <a:cs typeface="Courier New" charset="0"/>
              </a:rPr>
              <a:t>="memento"; </a:t>
            </a:r>
            <a:r>
              <a:rPr lang="en-US" sz="1000" dirty="0" err="1">
                <a:latin typeface="Courier New" charset="0"/>
                <a:cs typeface="Courier New" charset="0"/>
              </a:rPr>
              <a:t>datetime</a:t>
            </a:r>
            <a:r>
              <a:rPr lang="en-US" sz="1000" dirty="0">
                <a:latin typeface="Courier New" charset="0"/>
                <a:cs typeface="Courier New" charset="0"/>
              </a:rPr>
              <a:t>="Sun, 28 Jul 2013 01:03:36 GMT",</a:t>
            </a:r>
          </a:p>
          <a:p>
            <a:r>
              <a:rPr lang="en-US" sz="1000" dirty="0">
                <a:latin typeface="Courier New" charset="0"/>
                <a:cs typeface="Courier New" charset="0"/>
              </a:rPr>
              <a:t>&lt;http://</a:t>
            </a:r>
            <a:r>
              <a:rPr lang="en-US" sz="1000" dirty="0" err="1">
                <a:latin typeface="Courier New" charset="0"/>
                <a:cs typeface="Courier New" charset="0"/>
              </a:rPr>
              <a:t>archive.is</a:t>
            </a:r>
            <a:r>
              <a:rPr lang="en-US" sz="1000" dirty="0">
                <a:latin typeface="Courier New" charset="0"/>
                <a:cs typeface="Courier New" charset="0"/>
              </a:rPr>
              <a:t>/20131217200455/http://</a:t>
            </a:r>
            <a:r>
              <a:rPr lang="en-US" sz="1000" dirty="0" err="1">
                <a:latin typeface="Courier New" charset="0"/>
                <a:cs typeface="Courier New" charset="0"/>
              </a:rPr>
              <a:t>www.cs.odu.edu</a:t>
            </a:r>
            <a:r>
              <a:rPr lang="en-US" sz="1000" dirty="0">
                <a:latin typeface="Courier New" charset="0"/>
                <a:cs typeface="Courier New" charset="0"/>
              </a:rPr>
              <a:t>/~</a:t>
            </a:r>
            <a:r>
              <a:rPr lang="en-US" sz="1000" dirty="0" err="1">
                <a:latin typeface="Courier New" charset="0"/>
                <a:cs typeface="Courier New" charset="0"/>
              </a:rPr>
              <a:t>mln</a:t>
            </a:r>
            <a:r>
              <a:rPr lang="en-US" sz="1000" dirty="0">
                <a:latin typeface="Courier New" charset="0"/>
                <a:cs typeface="Courier New" charset="0"/>
              </a:rPr>
              <a:t>/&gt;; </a:t>
            </a:r>
            <a:r>
              <a:rPr lang="en-US" sz="1000" dirty="0" err="1">
                <a:latin typeface="Courier New" charset="0"/>
                <a:cs typeface="Courier New" charset="0"/>
              </a:rPr>
              <a:t>rel</a:t>
            </a:r>
            <a:r>
              <a:rPr lang="en-US" sz="1000" dirty="0">
                <a:latin typeface="Courier New" charset="0"/>
                <a:cs typeface="Courier New" charset="0"/>
              </a:rPr>
              <a:t>="memento"; </a:t>
            </a:r>
            <a:r>
              <a:rPr lang="en-US" sz="1000" dirty="0" err="1">
                <a:latin typeface="Courier New" charset="0"/>
                <a:cs typeface="Courier New" charset="0"/>
              </a:rPr>
              <a:t>datetime</a:t>
            </a:r>
            <a:r>
              <a:rPr lang="en-US" sz="1000" dirty="0">
                <a:latin typeface="Courier New" charset="0"/>
                <a:cs typeface="Courier New" charset="0"/>
              </a:rPr>
              <a:t>="Tue, 17 Dec 2013 20:04:55 GMT",</a:t>
            </a:r>
          </a:p>
          <a:p>
            <a:r>
              <a:rPr lang="en-US" sz="1000" dirty="0">
                <a:latin typeface="Courier New" charset="0"/>
                <a:cs typeface="Courier New" charset="0"/>
              </a:rPr>
              <a:t>&lt;http://</a:t>
            </a:r>
            <a:r>
              <a:rPr lang="en-US" sz="1000" dirty="0" err="1">
                <a:latin typeface="Courier New" charset="0"/>
                <a:cs typeface="Courier New" charset="0"/>
              </a:rPr>
              <a:t>archive.is</a:t>
            </a:r>
            <a:r>
              <a:rPr lang="en-US" sz="1000" dirty="0">
                <a:latin typeface="Courier New" charset="0"/>
                <a:cs typeface="Courier New" charset="0"/>
              </a:rPr>
              <a:t>/20141015185128/http://</a:t>
            </a:r>
            <a:r>
              <a:rPr lang="en-US" sz="1000" dirty="0" err="1">
                <a:latin typeface="Courier New" charset="0"/>
                <a:cs typeface="Courier New" charset="0"/>
              </a:rPr>
              <a:t>www.cs.odu.edu</a:t>
            </a:r>
            <a:r>
              <a:rPr lang="en-US" sz="1000" dirty="0">
                <a:latin typeface="Courier New" charset="0"/>
                <a:cs typeface="Courier New" charset="0"/>
              </a:rPr>
              <a:t>/~</a:t>
            </a:r>
            <a:r>
              <a:rPr lang="en-US" sz="1000" dirty="0" err="1">
                <a:latin typeface="Courier New" charset="0"/>
                <a:cs typeface="Courier New" charset="0"/>
              </a:rPr>
              <a:t>mln</a:t>
            </a:r>
            <a:r>
              <a:rPr lang="en-US" sz="1000" dirty="0">
                <a:latin typeface="Courier New" charset="0"/>
                <a:cs typeface="Courier New" charset="0"/>
              </a:rPr>
              <a:t>/&gt;; </a:t>
            </a:r>
            <a:r>
              <a:rPr lang="en-US" sz="1000" dirty="0" err="1">
                <a:latin typeface="Courier New" charset="0"/>
                <a:cs typeface="Courier New" charset="0"/>
              </a:rPr>
              <a:t>rel</a:t>
            </a:r>
            <a:r>
              <a:rPr lang="en-US" sz="1000" dirty="0">
                <a:latin typeface="Courier New" charset="0"/>
                <a:cs typeface="Courier New" charset="0"/>
              </a:rPr>
              <a:t>="memento"; </a:t>
            </a:r>
            <a:r>
              <a:rPr lang="en-US" sz="1000" dirty="0" err="1">
                <a:latin typeface="Courier New" charset="0"/>
                <a:cs typeface="Courier New" charset="0"/>
              </a:rPr>
              <a:t>datetime</a:t>
            </a:r>
            <a:r>
              <a:rPr lang="en-US" sz="1000" dirty="0">
                <a:latin typeface="Courier New" charset="0"/>
                <a:cs typeface="Courier New" charset="0"/>
              </a:rPr>
              <a:t>="Wed, 15 Oct 2014 18:51:28 GMT",</a:t>
            </a:r>
          </a:p>
          <a:p>
            <a:r>
              <a:rPr lang="en-US" sz="1000" dirty="0">
                <a:latin typeface="Courier New" charset="0"/>
                <a:cs typeface="Courier New" charset="0"/>
              </a:rPr>
              <a:t>&lt;http://</a:t>
            </a:r>
            <a:r>
              <a:rPr lang="en-US" sz="1000" dirty="0" err="1">
                <a:latin typeface="Courier New" charset="0"/>
                <a:cs typeface="Courier New" charset="0"/>
              </a:rPr>
              <a:t>archive.is</a:t>
            </a:r>
            <a:r>
              <a:rPr lang="en-US" sz="1000" dirty="0">
                <a:latin typeface="Courier New" charset="0"/>
                <a:cs typeface="Courier New" charset="0"/>
              </a:rPr>
              <a:t>/20141020194524/http://</a:t>
            </a:r>
            <a:r>
              <a:rPr lang="en-US" sz="1000" dirty="0" err="1">
                <a:latin typeface="Courier New" charset="0"/>
                <a:cs typeface="Courier New" charset="0"/>
              </a:rPr>
              <a:t>www.cs.odu.edu</a:t>
            </a:r>
            <a:r>
              <a:rPr lang="en-US" sz="1000" dirty="0">
                <a:latin typeface="Courier New" charset="0"/>
                <a:cs typeface="Courier New" charset="0"/>
              </a:rPr>
              <a:t>/~</a:t>
            </a:r>
            <a:r>
              <a:rPr lang="en-US" sz="1000" dirty="0" err="1">
                <a:latin typeface="Courier New" charset="0"/>
                <a:cs typeface="Courier New" charset="0"/>
              </a:rPr>
              <a:t>mln</a:t>
            </a:r>
            <a:r>
              <a:rPr lang="en-US" sz="1000" dirty="0">
                <a:latin typeface="Courier New" charset="0"/>
                <a:cs typeface="Courier New" charset="0"/>
              </a:rPr>
              <a:t>/&gt;; </a:t>
            </a:r>
            <a:r>
              <a:rPr lang="en-US" sz="1000" dirty="0" err="1">
                <a:latin typeface="Courier New" charset="0"/>
                <a:cs typeface="Courier New" charset="0"/>
              </a:rPr>
              <a:t>rel</a:t>
            </a:r>
            <a:r>
              <a:rPr lang="en-US" sz="1000" dirty="0">
                <a:latin typeface="Courier New" charset="0"/>
                <a:cs typeface="Courier New" charset="0"/>
              </a:rPr>
              <a:t>="memento"; </a:t>
            </a:r>
            <a:r>
              <a:rPr lang="en-US" sz="1000" dirty="0" err="1">
                <a:latin typeface="Courier New" charset="0"/>
                <a:cs typeface="Courier New" charset="0"/>
              </a:rPr>
              <a:t>datetime</a:t>
            </a:r>
            <a:r>
              <a:rPr lang="en-US" sz="1000" dirty="0">
                <a:latin typeface="Courier New" charset="0"/>
                <a:cs typeface="Courier New" charset="0"/>
              </a:rPr>
              <a:t>="Mon, 20 Oct 2014 19:45:24 GMT",</a:t>
            </a:r>
          </a:p>
          <a:p>
            <a:r>
              <a:rPr lang="en-US" sz="1000" dirty="0">
                <a:latin typeface="Courier New" charset="0"/>
                <a:cs typeface="Courier New" charset="0"/>
              </a:rPr>
              <a:t>&lt;http://</a:t>
            </a:r>
            <a:r>
              <a:rPr lang="en-US" sz="1000" dirty="0" err="1">
                <a:latin typeface="Courier New" charset="0"/>
                <a:cs typeface="Courier New" charset="0"/>
              </a:rPr>
              <a:t>archive.is</a:t>
            </a:r>
            <a:r>
              <a:rPr lang="en-US" sz="1000" dirty="0">
                <a:latin typeface="Courier New" charset="0"/>
                <a:cs typeface="Courier New" charset="0"/>
              </a:rPr>
              <a:t>/20141112185338/http://</a:t>
            </a:r>
            <a:r>
              <a:rPr lang="en-US" sz="1000" dirty="0" err="1">
                <a:latin typeface="Courier New" charset="0"/>
                <a:cs typeface="Courier New" charset="0"/>
              </a:rPr>
              <a:t>www.cs.odu.edu</a:t>
            </a:r>
            <a:r>
              <a:rPr lang="en-US" sz="1000" dirty="0">
                <a:latin typeface="Courier New" charset="0"/>
                <a:cs typeface="Courier New" charset="0"/>
              </a:rPr>
              <a:t>/~</a:t>
            </a:r>
            <a:r>
              <a:rPr lang="en-US" sz="1000" dirty="0" err="1">
                <a:latin typeface="Courier New" charset="0"/>
                <a:cs typeface="Courier New" charset="0"/>
              </a:rPr>
              <a:t>mln</a:t>
            </a:r>
            <a:r>
              <a:rPr lang="en-US" sz="1000" dirty="0">
                <a:latin typeface="Courier New" charset="0"/>
                <a:cs typeface="Courier New" charset="0"/>
              </a:rPr>
              <a:t>/&gt;; </a:t>
            </a:r>
            <a:r>
              <a:rPr lang="en-US" sz="1000" dirty="0" err="1">
                <a:latin typeface="Courier New" charset="0"/>
                <a:cs typeface="Courier New" charset="0"/>
              </a:rPr>
              <a:t>rel</a:t>
            </a:r>
            <a:r>
              <a:rPr lang="en-US" sz="1000" dirty="0">
                <a:latin typeface="Courier New" charset="0"/>
                <a:cs typeface="Courier New" charset="0"/>
              </a:rPr>
              <a:t>="memento"; </a:t>
            </a:r>
            <a:r>
              <a:rPr lang="en-US" sz="1000" dirty="0" err="1">
                <a:latin typeface="Courier New" charset="0"/>
                <a:cs typeface="Courier New" charset="0"/>
              </a:rPr>
              <a:t>datetime</a:t>
            </a:r>
            <a:r>
              <a:rPr lang="en-US" sz="1000" dirty="0">
                <a:latin typeface="Courier New" charset="0"/>
                <a:cs typeface="Courier New" charset="0"/>
              </a:rPr>
              <a:t>="Wed, 12 Nov 2014 18:53:38 GMT",</a:t>
            </a:r>
          </a:p>
          <a:p>
            <a:r>
              <a:rPr lang="en-US" sz="1000" dirty="0">
                <a:latin typeface="Courier New" charset="0"/>
                <a:cs typeface="Courier New" charset="0"/>
              </a:rPr>
              <a:t>&lt;http://</a:t>
            </a:r>
            <a:r>
              <a:rPr lang="en-US" sz="1000" dirty="0" err="1">
                <a:latin typeface="Courier New" charset="0"/>
                <a:cs typeface="Courier New" charset="0"/>
              </a:rPr>
              <a:t>archive.is</a:t>
            </a:r>
            <a:r>
              <a:rPr lang="en-US" sz="1000" dirty="0">
                <a:latin typeface="Courier New" charset="0"/>
                <a:cs typeface="Courier New" charset="0"/>
              </a:rPr>
              <a:t>/20141120172147/http://</a:t>
            </a:r>
            <a:r>
              <a:rPr lang="en-US" sz="1000" dirty="0" err="1">
                <a:latin typeface="Courier New" charset="0"/>
                <a:cs typeface="Courier New" charset="0"/>
              </a:rPr>
              <a:t>www.cs.odu.edu</a:t>
            </a:r>
            <a:r>
              <a:rPr lang="en-US" sz="1000" dirty="0">
                <a:latin typeface="Courier New" charset="0"/>
                <a:cs typeface="Courier New" charset="0"/>
              </a:rPr>
              <a:t>/~</a:t>
            </a:r>
            <a:r>
              <a:rPr lang="en-US" sz="1000" dirty="0" err="1">
                <a:latin typeface="Courier New" charset="0"/>
                <a:cs typeface="Courier New" charset="0"/>
              </a:rPr>
              <a:t>mln</a:t>
            </a:r>
            <a:r>
              <a:rPr lang="en-US" sz="1000" dirty="0">
                <a:latin typeface="Courier New" charset="0"/>
                <a:cs typeface="Courier New" charset="0"/>
              </a:rPr>
              <a:t>/&gt;; </a:t>
            </a:r>
            <a:r>
              <a:rPr lang="en-US" sz="1000" dirty="0" err="1">
                <a:latin typeface="Courier New" charset="0"/>
                <a:cs typeface="Courier New" charset="0"/>
              </a:rPr>
              <a:t>rel</a:t>
            </a:r>
            <a:r>
              <a:rPr lang="en-US" sz="1000" dirty="0">
                <a:latin typeface="Courier New" charset="0"/>
                <a:cs typeface="Courier New" charset="0"/>
              </a:rPr>
              <a:t>="memento"; </a:t>
            </a:r>
            <a:r>
              <a:rPr lang="en-US" sz="1000" dirty="0" err="1">
                <a:latin typeface="Courier New" charset="0"/>
                <a:cs typeface="Courier New" charset="0"/>
              </a:rPr>
              <a:t>datetime</a:t>
            </a:r>
            <a:r>
              <a:rPr lang="en-US" sz="1000" dirty="0">
                <a:latin typeface="Courier New" charset="0"/>
                <a:cs typeface="Courier New" charset="0"/>
              </a:rPr>
              <a:t>="Thu, 20 Nov 2014 17:21:47 GMT",</a:t>
            </a:r>
          </a:p>
          <a:p>
            <a:r>
              <a:rPr lang="en-US" sz="1000" dirty="0">
                <a:latin typeface="Courier New" charset="0"/>
                <a:cs typeface="Courier New" charset="0"/>
              </a:rPr>
              <a:t>&lt;http://</a:t>
            </a:r>
            <a:r>
              <a:rPr lang="en-US" sz="1000" dirty="0" err="1">
                <a:latin typeface="Courier New" charset="0"/>
                <a:cs typeface="Courier New" charset="0"/>
              </a:rPr>
              <a:t>archive.is</a:t>
            </a:r>
            <a:r>
              <a:rPr lang="en-US" sz="1000" dirty="0">
                <a:latin typeface="Courier New" charset="0"/>
                <a:cs typeface="Courier New" charset="0"/>
              </a:rPr>
              <a:t>/20141207184200/http://</a:t>
            </a:r>
            <a:r>
              <a:rPr lang="en-US" sz="1000" dirty="0" err="1">
                <a:latin typeface="Courier New" charset="0"/>
                <a:cs typeface="Courier New" charset="0"/>
              </a:rPr>
              <a:t>www.cs.odu.edu</a:t>
            </a:r>
            <a:r>
              <a:rPr lang="en-US" sz="1000" dirty="0">
                <a:latin typeface="Courier New" charset="0"/>
                <a:cs typeface="Courier New" charset="0"/>
              </a:rPr>
              <a:t>/~</a:t>
            </a:r>
            <a:r>
              <a:rPr lang="en-US" sz="1000" dirty="0" err="1">
                <a:latin typeface="Courier New" charset="0"/>
                <a:cs typeface="Courier New" charset="0"/>
              </a:rPr>
              <a:t>mln</a:t>
            </a:r>
            <a:r>
              <a:rPr lang="en-US" sz="1000" dirty="0">
                <a:latin typeface="Courier New" charset="0"/>
                <a:cs typeface="Courier New" charset="0"/>
              </a:rPr>
              <a:t>/&gt;; </a:t>
            </a:r>
            <a:r>
              <a:rPr lang="en-US" sz="1000" dirty="0" err="1">
                <a:latin typeface="Courier New" charset="0"/>
                <a:cs typeface="Courier New" charset="0"/>
              </a:rPr>
              <a:t>rel</a:t>
            </a:r>
            <a:r>
              <a:rPr lang="en-US" sz="1000" dirty="0">
                <a:latin typeface="Courier New" charset="0"/>
                <a:cs typeface="Courier New" charset="0"/>
              </a:rPr>
              <a:t>="memento"; </a:t>
            </a:r>
            <a:r>
              <a:rPr lang="en-US" sz="1000" dirty="0" err="1">
                <a:latin typeface="Courier New" charset="0"/>
                <a:cs typeface="Courier New" charset="0"/>
              </a:rPr>
              <a:t>datetime</a:t>
            </a:r>
            <a:r>
              <a:rPr lang="en-US" sz="1000" dirty="0">
                <a:latin typeface="Courier New" charset="0"/>
                <a:cs typeface="Courier New" charset="0"/>
              </a:rPr>
              <a:t>="Sun, 07 Dec 2014 18:42:00 GMT",</a:t>
            </a:r>
          </a:p>
          <a:p>
            <a:r>
              <a:rPr lang="en-US" sz="1000" dirty="0">
                <a:latin typeface="Courier New" charset="0"/>
                <a:cs typeface="Courier New" charset="0"/>
              </a:rPr>
              <a:t>&lt;http://</a:t>
            </a:r>
            <a:r>
              <a:rPr lang="en-US" sz="1000" dirty="0" err="1">
                <a:latin typeface="Courier New" charset="0"/>
                <a:cs typeface="Courier New" charset="0"/>
              </a:rPr>
              <a:t>archive.is</a:t>
            </a:r>
            <a:r>
              <a:rPr lang="en-US" sz="1000" dirty="0">
                <a:latin typeface="Courier New" charset="0"/>
                <a:cs typeface="Courier New" charset="0"/>
              </a:rPr>
              <a:t>/20141207184737/http://</a:t>
            </a:r>
            <a:r>
              <a:rPr lang="en-US" sz="1000" dirty="0" err="1">
                <a:latin typeface="Courier New" charset="0"/>
                <a:cs typeface="Courier New" charset="0"/>
              </a:rPr>
              <a:t>www.cs.odu.edu</a:t>
            </a:r>
            <a:r>
              <a:rPr lang="en-US" sz="1000" dirty="0">
                <a:latin typeface="Courier New" charset="0"/>
                <a:cs typeface="Courier New" charset="0"/>
              </a:rPr>
              <a:t>/~</a:t>
            </a:r>
            <a:r>
              <a:rPr lang="en-US" sz="1000" dirty="0" err="1">
                <a:latin typeface="Courier New" charset="0"/>
                <a:cs typeface="Courier New" charset="0"/>
              </a:rPr>
              <a:t>mln</a:t>
            </a:r>
            <a:r>
              <a:rPr lang="en-US" sz="1000" dirty="0">
                <a:latin typeface="Courier New" charset="0"/>
                <a:cs typeface="Courier New" charset="0"/>
              </a:rPr>
              <a:t>/&gt;; </a:t>
            </a:r>
            <a:r>
              <a:rPr lang="en-US" sz="1000" dirty="0" err="1">
                <a:latin typeface="Courier New" charset="0"/>
                <a:cs typeface="Courier New" charset="0"/>
              </a:rPr>
              <a:t>rel</a:t>
            </a:r>
            <a:r>
              <a:rPr lang="en-US" sz="1000" dirty="0">
                <a:latin typeface="Courier New" charset="0"/>
                <a:cs typeface="Courier New" charset="0"/>
              </a:rPr>
              <a:t>="memento"; </a:t>
            </a:r>
            <a:r>
              <a:rPr lang="en-US" sz="1000" dirty="0" err="1">
                <a:latin typeface="Courier New" charset="0"/>
                <a:cs typeface="Courier New" charset="0"/>
              </a:rPr>
              <a:t>datetime</a:t>
            </a:r>
            <a:r>
              <a:rPr lang="en-US" sz="1000" dirty="0">
                <a:latin typeface="Courier New" charset="0"/>
                <a:cs typeface="Courier New" charset="0"/>
              </a:rPr>
              <a:t>="Sun, 07 Dec 2014 18:47:37 GMT",</a:t>
            </a:r>
          </a:p>
          <a:p>
            <a:r>
              <a:rPr lang="en-US" sz="1000" dirty="0">
                <a:latin typeface="Courier New" charset="0"/>
                <a:cs typeface="Courier New" charset="0"/>
              </a:rPr>
              <a:t>&lt;http://</a:t>
            </a:r>
            <a:r>
              <a:rPr lang="en-US" sz="1000" dirty="0" err="1">
                <a:latin typeface="Courier New" charset="0"/>
                <a:cs typeface="Courier New" charset="0"/>
              </a:rPr>
              <a:t>archive.is</a:t>
            </a:r>
            <a:r>
              <a:rPr lang="en-US" sz="1000" dirty="0">
                <a:latin typeface="Courier New" charset="0"/>
                <a:cs typeface="Courier New" charset="0"/>
              </a:rPr>
              <a:t>/20150205233109/http://</a:t>
            </a:r>
            <a:r>
              <a:rPr lang="en-US" sz="1000" dirty="0" err="1">
                <a:latin typeface="Courier New" charset="0"/>
                <a:cs typeface="Courier New" charset="0"/>
              </a:rPr>
              <a:t>www.cs.odu.edu</a:t>
            </a:r>
            <a:r>
              <a:rPr lang="en-US" sz="1000" dirty="0">
                <a:latin typeface="Courier New" charset="0"/>
                <a:cs typeface="Courier New" charset="0"/>
              </a:rPr>
              <a:t>/~</a:t>
            </a:r>
            <a:r>
              <a:rPr lang="en-US" sz="1000" dirty="0" err="1">
                <a:latin typeface="Courier New" charset="0"/>
                <a:cs typeface="Courier New" charset="0"/>
              </a:rPr>
              <a:t>mln</a:t>
            </a:r>
            <a:r>
              <a:rPr lang="en-US" sz="1000" dirty="0">
                <a:latin typeface="Courier New" charset="0"/>
                <a:cs typeface="Courier New" charset="0"/>
              </a:rPr>
              <a:t>/&gt;; </a:t>
            </a:r>
            <a:r>
              <a:rPr lang="en-US" sz="1000" dirty="0" err="1">
                <a:latin typeface="Courier New" charset="0"/>
                <a:cs typeface="Courier New" charset="0"/>
              </a:rPr>
              <a:t>rel</a:t>
            </a:r>
            <a:r>
              <a:rPr lang="en-US" sz="1000" dirty="0">
                <a:latin typeface="Courier New" charset="0"/>
                <a:cs typeface="Courier New" charset="0"/>
              </a:rPr>
              <a:t>="memento"; </a:t>
            </a:r>
            <a:r>
              <a:rPr lang="en-US" sz="1000" dirty="0" err="1">
                <a:latin typeface="Courier New" charset="0"/>
                <a:cs typeface="Courier New" charset="0"/>
              </a:rPr>
              <a:t>datetime</a:t>
            </a:r>
            <a:r>
              <a:rPr lang="en-US" sz="1000" dirty="0">
                <a:latin typeface="Courier New" charset="0"/>
                <a:cs typeface="Courier New" charset="0"/>
              </a:rPr>
              <a:t>="Thu, 05 Feb 2015 23:31:09 GMT",</a:t>
            </a:r>
          </a:p>
          <a:p>
            <a:r>
              <a:rPr lang="en-US" sz="1000" dirty="0">
                <a:latin typeface="Courier New" charset="0"/>
                <a:cs typeface="Courier New" charset="0"/>
              </a:rPr>
              <a:t>&lt;http://</a:t>
            </a:r>
            <a:r>
              <a:rPr lang="en-US" sz="1000" dirty="0" err="1">
                <a:latin typeface="Courier New" charset="0"/>
                <a:cs typeface="Courier New" charset="0"/>
              </a:rPr>
              <a:t>archive.is</a:t>
            </a:r>
            <a:r>
              <a:rPr lang="en-US" sz="1000" dirty="0">
                <a:latin typeface="Courier New" charset="0"/>
                <a:cs typeface="Courier New" charset="0"/>
              </a:rPr>
              <a:t>/20150514160142/http://</a:t>
            </a:r>
            <a:r>
              <a:rPr lang="en-US" sz="1000" dirty="0" err="1">
                <a:latin typeface="Courier New" charset="0"/>
                <a:cs typeface="Courier New" charset="0"/>
              </a:rPr>
              <a:t>www.cs.odu.edu</a:t>
            </a:r>
            <a:r>
              <a:rPr lang="en-US" sz="1000" dirty="0">
                <a:latin typeface="Courier New" charset="0"/>
                <a:cs typeface="Courier New" charset="0"/>
              </a:rPr>
              <a:t>/~</a:t>
            </a:r>
            <a:r>
              <a:rPr lang="en-US" sz="1000" dirty="0" err="1">
                <a:latin typeface="Courier New" charset="0"/>
                <a:cs typeface="Courier New" charset="0"/>
              </a:rPr>
              <a:t>mln</a:t>
            </a:r>
            <a:r>
              <a:rPr lang="en-US" sz="1000" dirty="0">
                <a:latin typeface="Courier New" charset="0"/>
                <a:cs typeface="Courier New" charset="0"/>
              </a:rPr>
              <a:t>/&gt;; </a:t>
            </a:r>
            <a:r>
              <a:rPr lang="en-US" sz="1000" dirty="0" err="1">
                <a:latin typeface="Courier New" charset="0"/>
                <a:cs typeface="Courier New" charset="0"/>
              </a:rPr>
              <a:t>rel</a:t>
            </a:r>
            <a:r>
              <a:rPr lang="en-US" sz="1000" dirty="0">
                <a:latin typeface="Courier New" charset="0"/>
                <a:cs typeface="Courier New" charset="0"/>
              </a:rPr>
              <a:t>="memento"; </a:t>
            </a:r>
            <a:r>
              <a:rPr lang="en-US" sz="1000" dirty="0" err="1">
                <a:latin typeface="Courier New" charset="0"/>
                <a:cs typeface="Courier New" charset="0"/>
              </a:rPr>
              <a:t>datetime</a:t>
            </a:r>
            <a:r>
              <a:rPr lang="en-US" sz="1000" dirty="0">
                <a:latin typeface="Courier New" charset="0"/>
                <a:cs typeface="Courier New" charset="0"/>
              </a:rPr>
              <a:t>="Thu, 14 May 2015 16:01:42 GMT",</a:t>
            </a:r>
          </a:p>
          <a:p>
            <a:r>
              <a:rPr lang="en-US" sz="1000" dirty="0">
                <a:latin typeface="Courier New" charset="0"/>
                <a:cs typeface="Courier New" charset="0"/>
              </a:rPr>
              <a:t>&lt;http://</a:t>
            </a:r>
            <a:r>
              <a:rPr lang="en-US" sz="1000" dirty="0" err="1">
                <a:latin typeface="Courier New" charset="0"/>
                <a:cs typeface="Courier New" charset="0"/>
              </a:rPr>
              <a:t>archive.is</a:t>
            </a:r>
            <a:r>
              <a:rPr lang="en-US" sz="1000" dirty="0">
                <a:latin typeface="Courier New" charset="0"/>
                <a:cs typeface="Courier New" charset="0"/>
              </a:rPr>
              <a:t>/20150519034827/http://</a:t>
            </a:r>
            <a:r>
              <a:rPr lang="en-US" sz="1000" dirty="0" err="1">
                <a:latin typeface="Courier New" charset="0"/>
                <a:cs typeface="Courier New" charset="0"/>
              </a:rPr>
              <a:t>www.cs.odu.edu</a:t>
            </a:r>
            <a:r>
              <a:rPr lang="en-US" sz="1000" dirty="0">
                <a:latin typeface="Courier New" charset="0"/>
                <a:cs typeface="Courier New" charset="0"/>
              </a:rPr>
              <a:t>/~</a:t>
            </a:r>
            <a:r>
              <a:rPr lang="en-US" sz="1000" dirty="0" err="1">
                <a:latin typeface="Courier New" charset="0"/>
                <a:cs typeface="Courier New" charset="0"/>
              </a:rPr>
              <a:t>mln</a:t>
            </a:r>
            <a:r>
              <a:rPr lang="en-US" sz="1000" dirty="0">
                <a:latin typeface="Courier New" charset="0"/>
                <a:cs typeface="Courier New" charset="0"/>
              </a:rPr>
              <a:t>/&gt;; </a:t>
            </a:r>
            <a:r>
              <a:rPr lang="en-US" sz="1000" dirty="0" err="1">
                <a:latin typeface="Courier New" charset="0"/>
                <a:cs typeface="Courier New" charset="0"/>
              </a:rPr>
              <a:t>rel</a:t>
            </a:r>
            <a:r>
              <a:rPr lang="en-US" sz="1000" dirty="0">
                <a:latin typeface="Courier New" charset="0"/>
                <a:cs typeface="Courier New" charset="0"/>
              </a:rPr>
              <a:t>="memento"; </a:t>
            </a:r>
            <a:r>
              <a:rPr lang="en-US" sz="1000" dirty="0" err="1">
                <a:latin typeface="Courier New" charset="0"/>
                <a:cs typeface="Courier New" charset="0"/>
              </a:rPr>
              <a:t>datetime</a:t>
            </a:r>
            <a:r>
              <a:rPr lang="en-US" sz="1000" dirty="0">
                <a:latin typeface="Courier New" charset="0"/>
                <a:cs typeface="Courier New" charset="0"/>
              </a:rPr>
              <a:t>="Tue, 19 May 2015 03:48:27 GMT",</a:t>
            </a:r>
          </a:p>
          <a:p>
            <a:r>
              <a:rPr lang="en-US" sz="1000" dirty="0">
                <a:latin typeface="Courier New" charset="0"/>
                <a:cs typeface="Courier New" charset="0"/>
              </a:rPr>
              <a:t>&lt;http://</a:t>
            </a:r>
            <a:r>
              <a:rPr lang="en-US" sz="1000" dirty="0" err="1">
                <a:latin typeface="Courier New" charset="0"/>
                <a:cs typeface="Courier New" charset="0"/>
              </a:rPr>
              <a:t>archive.is</a:t>
            </a:r>
            <a:r>
              <a:rPr lang="en-US" sz="1000" dirty="0">
                <a:latin typeface="Courier New" charset="0"/>
                <a:cs typeface="Courier New" charset="0"/>
              </a:rPr>
              <a:t>/20150519041853/http://</a:t>
            </a:r>
            <a:r>
              <a:rPr lang="en-US" sz="1000" dirty="0" err="1">
                <a:latin typeface="Courier New" charset="0"/>
                <a:cs typeface="Courier New" charset="0"/>
              </a:rPr>
              <a:t>www.cs.odu.edu</a:t>
            </a:r>
            <a:r>
              <a:rPr lang="en-US" sz="1000" dirty="0">
                <a:latin typeface="Courier New" charset="0"/>
                <a:cs typeface="Courier New" charset="0"/>
              </a:rPr>
              <a:t>/~</a:t>
            </a:r>
            <a:r>
              <a:rPr lang="en-US" sz="1000" dirty="0" err="1">
                <a:latin typeface="Courier New" charset="0"/>
                <a:cs typeface="Courier New" charset="0"/>
              </a:rPr>
              <a:t>mln</a:t>
            </a:r>
            <a:r>
              <a:rPr lang="en-US" sz="1000" dirty="0">
                <a:latin typeface="Courier New" charset="0"/>
                <a:cs typeface="Courier New" charset="0"/>
              </a:rPr>
              <a:t>/&gt;; </a:t>
            </a:r>
            <a:r>
              <a:rPr lang="en-US" sz="1000" dirty="0" err="1">
                <a:latin typeface="Courier New" charset="0"/>
                <a:cs typeface="Courier New" charset="0"/>
              </a:rPr>
              <a:t>rel</a:t>
            </a:r>
            <a:r>
              <a:rPr lang="en-US" sz="1000" dirty="0">
                <a:latin typeface="Courier New" charset="0"/>
                <a:cs typeface="Courier New" charset="0"/>
              </a:rPr>
              <a:t>="memento"; </a:t>
            </a:r>
            <a:r>
              <a:rPr lang="en-US" sz="1000" dirty="0" err="1">
                <a:latin typeface="Courier New" charset="0"/>
                <a:cs typeface="Courier New" charset="0"/>
              </a:rPr>
              <a:t>datetime</a:t>
            </a:r>
            <a:r>
              <a:rPr lang="en-US" sz="1000" dirty="0">
                <a:latin typeface="Courier New" charset="0"/>
                <a:cs typeface="Courier New" charset="0"/>
              </a:rPr>
              <a:t>="Tue, 19 May 2015 04:18:53 GMT",</a:t>
            </a:r>
          </a:p>
          <a:p>
            <a:r>
              <a:rPr lang="en-US" sz="1000" dirty="0">
                <a:latin typeface="Courier New" charset="0"/>
                <a:cs typeface="Courier New" charset="0"/>
              </a:rPr>
              <a:t>&lt;http://</a:t>
            </a:r>
            <a:r>
              <a:rPr lang="en-US" sz="1000" dirty="0" err="1">
                <a:latin typeface="Courier New" charset="0"/>
                <a:cs typeface="Courier New" charset="0"/>
              </a:rPr>
              <a:t>archive.is</a:t>
            </a:r>
            <a:r>
              <a:rPr lang="en-US" sz="1000" dirty="0">
                <a:latin typeface="Courier New" charset="0"/>
                <a:cs typeface="Courier New" charset="0"/>
              </a:rPr>
              <a:t>/20150707000027/http://</a:t>
            </a:r>
            <a:r>
              <a:rPr lang="en-US" sz="1000" dirty="0" err="1">
                <a:latin typeface="Courier New" charset="0"/>
                <a:cs typeface="Courier New" charset="0"/>
              </a:rPr>
              <a:t>www.cs.odu.edu</a:t>
            </a:r>
            <a:r>
              <a:rPr lang="en-US" sz="1000" dirty="0">
                <a:latin typeface="Courier New" charset="0"/>
                <a:cs typeface="Courier New" charset="0"/>
              </a:rPr>
              <a:t>/~</a:t>
            </a:r>
            <a:r>
              <a:rPr lang="en-US" sz="1000" dirty="0" err="1">
                <a:latin typeface="Courier New" charset="0"/>
                <a:cs typeface="Courier New" charset="0"/>
              </a:rPr>
              <a:t>mln</a:t>
            </a:r>
            <a:r>
              <a:rPr lang="en-US" sz="1000" dirty="0">
                <a:latin typeface="Courier New" charset="0"/>
                <a:cs typeface="Courier New" charset="0"/>
              </a:rPr>
              <a:t>/&gt;; </a:t>
            </a:r>
            <a:r>
              <a:rPr lang="en-US" sz="1000" dirty="0" err="1">
                <a:latin typeface="Courier New" charset="0"/>
                <a:cs typeface="Courier New" charset="0"/>
              </a:rPr>
              <a:t>rel</a:t>
            </a:r>
            <a:r>
              <a:rPr lang="en-US" sz="1000" dirty="0">
                <a:latin typeface="Courier New" charset="0"/>
                <a:cs typeface="Courier New" charset="0"/>
              </a:rPr>
              <a:t>="memento"; </a:t>
            </a:r>
            <a:r>
              <a:rPr lang="en-US" sz="1000" dirty="0" err="1">
                <a:latin typeface="Courier New" charset="0"/>
                <a:cs typeface="Courier New" charset="0"/>
              </a:rPr>
              <a:t>datetime</a:t>
            </a:r>
            <a:r>
              <a:rPr lang="en-US" sz="1000" dirty="0">
                <a:latin typeface="Courier New" charset="0"/>
                <a:cs typeface="Courier New" charset="0"/>
              </a:rPr>
              <a:t>="Tue, 07 Jul 2015 00:00:27 GMT",</a:t>
            </a:r>
          </a:p>
          <a:p>
            <a:r>
              <a:rPr lang="en-US" sz="1000" dirty="0">
                <a:latin typeface="Courier New" charset="0"/>
                <a:cs typeface="Courier New" charset="0"/>
              </a:rPr>
              <a:t>&lt;http://</a:t>
            </a:r>
            <a:r>
              <a:rPr lang="en-US" sz="1000" dirty="0" err="1">
                <a:latin typeface="Courier New" charset="0"/>
                <a:cs typeface="Courier New" charset="0"/>
              </a:rPr>
              <a:t>wayback.archive-it.org</a:t>
            </a:r>
            <a:r>
              <a:rPr lang="en-US" sz="1000" dirty="0">
                <a:latin typeface="Courier New" charset="0"/>
                <a:cs typeface="Courier New" charset="0"/>
              </a:rPr>
              <a:t>/all/20150921151807/http://</a:t>
            </a:r>
            <a:r>
              <a:rPr lang="en-US" sz="1000" dirty="0" err="1">
                <a:latin typeface="Courier New" charset="0"/>
                <a:cs typeface="Courier New" charset="0"/>
              </a:rPr>
              <a:t>www.cs.odu.edu</a:t>
            </a:r>
            <a:r>
              <a:rPr lang="en-US" sz="1000" dirty="0">
                <a:latin typeface="Courier New" charset="0"/>
                <a:cs typeface="Courier New" charset="0"/>
              </a:rPr>
              <a:t>/%7Emln/&gt;; </a:t>
            </a:r>
            <a:r>
              <a:rPr lang="en-US" sz="1000" dirty="0" err="1">
                <a:latin typeface="Courier New" charset="0"/>
                <a:cs typeface="Courier New" charset="0"/>
              </a:rPr>
              <a:t>rel</a:t>
            </a:r>
            <a:r>
              <a:rPr lang="en-US" sz="1000" dirty="0">
                <a:latin typeface="Courier New" charset="0"/>
                <a:cs typeface="Courier New" charset="0"/>
              </a:rPr>
              <a:t>="memento"; </a:t>
            </a:r>
          </a:p>
          <a:p>
            <a:r>
              <a:rPr lang="en-US" sz="1000" dirty="0" err="1">
                <a:latin typeface="Courier New" charset="0"/>
                <a:cs typeface="Courier New" charset="0"/>
              </a:rPr>
              <a:t>datetime</a:t>
            </a:r>
            <a:r>
              <a:rPr lang="en-US" sz="1000" dirty="0">
                <a:latin typeface="Courier New" charset="0"/>
                <a:cs typeface="Courier New" charset="0"/>
              </a:rPr>
              <a:t>="Mon, 21 Sep 2015 15:18:07 GMT",</a:t>
            </a:r>
          </a:p>
          <a:p>
            <a:r>
              <a:rPr lang="en-US" sz="1000" dirty="0">
                <a:latin typeface="Courier New" charset="0"/>
                <a:cs typeface="Courier New" charset="0"/>
              </a:rPr>
              <a:t>&lt;http://</a:t>
            </a:r>
            <a:r>
              <a:rPr lang="en-US" sz="1000" dirty="0" err="1">
                <a:latin typeface="Courier New" charset="0"/>
                <a:cs typeface="Courier New" charset="0"/>
              </a:rPr>
              <a:t>wayback.archive-it.org</a:t>
            </a:r>
            <a:r>
              <a:rPr lang="en-US" sz="1000" dirty="0">
                <a:latin typeface="Courier New" charset="0"/>
                <a:cs typeface="Courier New" charset="0"/>
              </a:rPr>
              <a:t>/all/20150921164637/http://</a:t>
            </a:r>
            <a:r>
              <a:rPr lang="en-US" sz="1000" dirty="0" err="1">
                <a:latin typeface="Courier New" charset="0"/>
                <a:cs typeface="Courier New" charset="0"/>
              </a:rPr>
              <a:t>www.cs.odu.edu</a:t>
            </a:r>
            <a:r>
              <a:rPr lang="en-US" sz="1000" dirty="0">
                <a:latin typeface="Courier New" charset="0"/>
                <a:cs typeface="Courier New" charset="0"/>
              </a:rPr>
              <a:t>/~</a:t>
            </a:r>
            <a:r>
              <a:rPr lang="en-US" sz="1000" dirty="0" err="1">
                <a:latin typeface="Courier New" charset="0"/>
                <a:cs typeface="Courier New" charset="0"/>
              </a:rPr>
              <a:t>mln</a:t>
            </a:r>
            <a:r>
              <a:rPr lang="en-US" sz="1000" dirty="0">
                <a:latin typeface="Courier New" charset="0"/>
                <a:cs typeface="Courier New" charset="0"/>
              </a:rPr>
              <a:t>/&gt;; </a:t>
            </a:r>
            <a:r>
              <a:rPr lang="en-US" sz="1000" dirty="0" err="1">
                <a:latin typeface="Courier New" charset="0"/>
                <a:cs typeface="Courier New" charset="0"/>
              </a:rPr>
              <a:t>rel</a:t>
            </a:r>
            <a:r>
              <a:rPr lang="en-US" sz="1000" dirty="0">
                <a:latin typeface="Courier New" charset="0"/>
                <a:cs typeface="Courier New" charset="0"/>
              </a:rPr>
              <a:t>="memento"; </a:t>
            </a:r>
          </a:p>
          <a:p>
            <a:r>
              <a:rPr lang="en-US" sz="1000" dirty="0" err="1">
                <a:latin typeface="Courier New" charset="0"/>
                <a:cs typeface="Courier New" charset="0"/>
              </a:rPr>
              <a:t>datetime</a:t>
            </a:r>
            <a:r>
              <a:rPr lang="en-US" sz="1000" dirty="0">
                <a:latin typeface="Courier New" charset="0"/>
                <a:cs typeface="Courier New" charset="0"/>
              </a:rPr>
              <a:t>="Mon, 21 Sep 2015 16:46:37 GMT",</a:t>
            </a:r>
          </a:p>
          <a:p>
            <a:pPr eaLnBrk="1" hangingPunct="1"/>
            <a:r>
              <a:rPr lang="en-US" sz="1000" dirty="0">
                <a:latin typeface="Courier New" charset="0"/>
                <a:cs typeface="Courier New" charset="0"/>
              </a:rPr>
              <a:t>[</a:t>
            </a:r>
            <a:r>
              <a:rPr lang="en-US" sz="1000" dirty="0" err="1">
                <a:latin typeface="Courier New" charset="0"/>
                <a:cs typeface="Courier New" charset="0"/>
              </a:rPr>
              <a:t>deletia</a:t>
            </a:r>
            <a:r>
              <a:rPr lang="en-US" sz="1000" dirty="0">
                <a:latin typeface="Courier New" charset="0"/>
                <a:cs typeface="Courier New" charset="0"/>
              </a:rPr>
              <a:t>]</a:t>
            </a:r>
          </a:p>
        </p:txBody>
      </p:sp>
      <p:sp>
        <p:nvSpPr>
          <p:cNvPr id="192514" name="Rectangle 2"/>
          <p:cNvSpPr txBox="1">
            <a:spLocks noChangeArrowheads="1"/>
          </p:cNvSpPr>
          <p:nvPr/>
        </p:nvSpPr>
        <p:spPr bwMode="auto">
          <a:xfrm>
            <a:off x="914400" y="762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27432" bIns="27432" anchor="ctr"/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2400">
                <a:cs typeface="Arial" charset="0"/>
              </a:rPr>
              <a:t>More Than Just IA!</a:t>
            </a:r>
          </a:p>
        </p:txBody>
      </p:sp>
    </p:spTree>
    <p:extLst>
      <p:ext uri="{BB962C8B-B14F-4D97-AF65-F5344CB8AC3E}">
        <p14:creationId xmlns:p14="http://schemas.microsoft.com/office/powerpoint/2010/main" val="3765042169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7" name="TextBox 1"/>
          <p:cNvSpPr txBox="1">
            <a:spLocks noChangeArrowheads="1"/>
          </p:cNvSpPr>
          <p:nvPr/>
        </p:nvSpPr>
        <p:spPr bwMode="auto">
          <a:xfrm>
            <a:off x="76200" y="1079500"/>
            <a:ext cx="8218488" cy="581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Courier New" charset="0"/>
                <a:cs typeface="Courier New" charset="0"/>
              </a:rPr>
              <a:t>$ curl -I -H "Accept-</a:t>
            </a:r>
            <a:r>
              <a:rPr lang="en-US" sz="1200" dirty="0" err="1">
                <a:latin typeface="Courier New" charset="0"/>
                <a:cs typeface="Courier New" charset="0"/>
              </a:rPr>
              <a:t>datetime</a:t>
            </a:r>
            <a:r>
              <a:rPr lang="en-US" sz="1200" dirty="0">
                <a:latin typeface="Courier New" charset="0"/>
                <a:cs typeface="Courier New" charset="0"/>
              </a:rPr>
              <a:t>: Mon, 22 Jul 2013 00:00:00 GMT" \ </a:t>
            </a:r>
          </a:p>
          <a:p>
            <a:r>
              <a:rPr lang="en-US" sz="1200" dirty="0">
                <a:latin typeface="Courier New" charset="0"/>
                <a:cs typeface="Courier New" charset="0"/>
              </a:rPr>
              <a:t>   http://</a:t>
            </a:r>
            <a:r>
              <a:rPr lang="en-US" sz="1200" dirty="0" err="1">
                <a:latin typeface="Courier New" charset="0"/>
                <a:cs typeface="Courier New" charset="0"/>
              </a:rPr>
              <a:t>memgator.cs.odu.edu</a:t>
            </a:r>
            <a:r>
              <a:rPr lang="en-US" sz="1200" dirty="0">
                <a:latin typeface="Courier New" charset="0"/>
                <a:cs typeface="Courier New" charset="0"/>
              </a:rPr>
              <a:t>/</a:t>
            </a:r>
            <a:r>
              <a:rPr lang="en-US" sz="1200" dirty="0" err="1">
                <a:latin typeface="Courier New" charset="0"/>
                <a:cs typeface="Courier New" charset="0"/>
              </a:rPr>
              <a:t>timegate</a:t>
            </a:r>
            <a:r>
              <a:rPr lang="en-US" sz="1200" dirty="0">
                <a:latin typeface="Courier New" charset="0"/>
                <a:cs typeface="Courier New" charset="0"/>
              </a:rPr>
              <a:t>/http://</a:t>
            </a:r>
            <a:r>
              <a:rPr lang="en-US" sz="1200" dirty="0" err="1">
                <a:latin typeface="Courier New" charset="0"/>
                <a:cs typeface="Courier New" charset="0"/>
              </a:rPr>
              <a:t>www.cs.odu.edu</a:t>
            </a:r>
            <a:r>
              <a:rPr lang="en-US" sz="1200" dirty="0">
                <a:latin typeface="Courier New" charset="0"/>
                <a:cs typeface="Courier New" charset="0"/>
              </a:rPr>
              <a:t>/~</a:t>
            </a:r>
            <a:r>
              <a:rPr lang="en-US" sz="1200" dirty="0" err="1">
                <a:latin typeface="Courier New" charset="0"/>
                <a:cs typeface="Courier New" charset="0"/>
              </a:rPr>
              <a:t>mln</a:t>
            </a:r>
            <a:r>
              <a:rPr lang="en-US" sz="1200" dirty="0">
                <a:latin typeface="Courier New" charset="0"/>
                <a:cs typeface="Courier New" charset="0"/>
              </a:rPr>
              <a:t>/</a:t>
            </a:r>
          </a:p>
          <a:p>
            <a:r>
              <a:rPr lang="en-US" sz="1200" dirty="0">
                <a:latin typeface="Courier New" charset="0"/>
                <a:cs typeface="Courier New" charset="0"/>
              </a:rPr>
              <a:t>HTTP/1.1 302 Found</a:t>
            </a:r>
          </a:p>
          <a:p>
            <a:r>
              <a:rPr lang="en-US" sz="1200" dirty="0">
                <a:latin typeface="Courier New" charset="0"/>
                <a:cs typeface="Courier New" charset="0"/>
              </a:rPr>
              <a:t>Server: </a:t>
            </a:r>
            <a:r>
              <a:rPr lang="en-US" sz="1200" dirty="0" err="1">
                <a:latin typeface="Courier New" charset="0"/>
                <a:cs typeface="Courier New" charset="0"/>
              </a:rPr>
              <a:t>nginx</a:t>
            </a:r>
            <a:r>
              <a:rPr lang="en-US" sz="1200" dirty="0">
                <a:latin typeface="Courier New" charset="0"/>
                <a:cs typeface="Courier New" charset="0"/>
              </a:rPr>
              <a:t>/1.11.3</a:t>
            </a:r>
          </a:p>
          <a:p>
            <a:r>
              <a:rPr lang="en-US" sz="1200" dirty="0">
                <a:latin typeface="Courier New" charset="0"/>
                <a:cs typeface="Courier New" charset="0"/>
              </a:rPr>
              <a:t>Date: Thu, 02 Feb 2017 05:49:13 GMT</a:t>
            </a:r>
          </a:p>
          <a:p>
            <a:r>
              <a:rPr lang="en-US" sz="1200" dirty="0">
                <a:latin typeface="Courier New" charset="0"/>
                <a:cs typeface="Courier New" charset="0"/>
              </a:rPr>
              <a:t>Content-Type: text/plain; charset=utf-8</a:t>
            </a:r>
          </a:p>
          <a:p>
            <a:r>
              <a:rPr lang="en-US" sz="1200" dirty="0">
                <a:latin typeface="Courier New" charset="0"/>
                <a:cs typeface="Courier New" charset="0"/>
              </a:rPr>
              <a:t>Connection: keep-alive</a:t>
            </a:r>
          </a:p>
          <a:p>
            <a:r>
              <a:rPr lang="en-US" sz="1200" dirty="0">
                <a:latin typeface="Courier New" charset="0"/>
                <a:cs typeface="Courier New" charset="0"/>
              </a:rPr>
              <a:t>Access-Control-Allow-Origin: *</a:t>
            </a:r>
          </a:p>
          <a:p>
            <a:r>
              <a:rPr lang="en-US" sz="1200" dirty="0">
                <a:latin typeface="Courier New" charset="0"/>
                <a:cs typeface="Courier New" charset="0"/>
              </a:rPr>
              <a:t>Access-Control-Expose-Headers: Link, Location, X-Memento-Count, X-Generator</a:t>
            </a:r>
          </a:p>
          <a:p>
            <a:r>
              <a:rPr lang="en-US" sz="1200" dirty="0">
                <a:latin typeface="Courier New" charset="0"/>
                <a:cs typeface="Courier New" charset="0"/>
              </a:rPr>
              <a:t>Link: &lt;http://</a:t>
            </a:r>
            <a:r>
              <a:rPr lang="en-US" sz="1200" dirty="0" err="1">
                <a:latin typeface="Courier New" charset="0"/>
                <a:cs typeface="Courier New" charset="0"/>
              </a:rPr>
              <a:t>www.cs.odu.edu</a:t>
            </a:r>
            <a:r>
              <a:rPr lang="en-US" sz="1200" dirty="0">
                <a:latin typeface="Courier New" charset="0"/>
                <a:cs typeface="Courier New" charset="0"/>
              </a:rPr>
              <a:t>/~</a:t>
            </a:r>
            <a:r>
              <a:rPr lang="en-US" sz="1200" dirty="0" err="1">
                <a:latin typeface="Courier New" charset="0"/>
                <a:cs typeface="Courier New" charset="0"/>
              </a:rPr>
              <a:t>mln</a:t>
            </a:r>
            <a:r>
              <a:rPr lang="en-US" sz="1200" dirty="0">
                <a:latin typeface="Courier New" charset="0"/>
                <a:cs typeface="Courier New" charset="0"/>
              </a:rPr>
              <a:t>/&gt;; </a:t>
            </a:r>
            <a:r>
              <a:rPr lang="en-US" sz="1200" dirty="0" err="1">
                <a:latin typeface="Courier New" charset="0"/>
                <a:cs typeface="Courier New" charset="0"/>
              </a:rPr>
              <a:t>rel</a:t>
            </a:r>
            <a:r>
              <a:rPr lang="en-US" sz="1200" dirty="0">
                <a:latin typeface="Courier New" charset="0"/>
                <a:cs typeface="Courier New" charset="0"/>
              </a:rPr>
              <a:t>="original", </a:t>
            </a:r>
          </a:p>
          <a:p>
            <a:r>
              <a:rPr lang="en-US" sz="1200" dirty="0">
                <a:latin typeface="Courier New" charset="0"/>
                <a:cs typeface="Courier New" charset="0"/>
              </a:rPr>
              <a:t>  &lt;http://</a:t>
            </a:r>
            <a:r>
              <a:rPr lang="en-US" sz="1200" dirty="0" err="1">
                <a:latin typeface="Courier New" charset="0"/>
                <a:cs typeface="Courier New" charset="0"/>
              </a:rPr>
              <a:t>web.archive.org</a:t>
            </a:r>
            <a:r>
              <a:rPr lang="en-US" sz="1200" dirty="0">
                <a:latin typeface="Courier New" charset="0"/>
                <a:cs typeface="Courier New" charset="0"/>
              </a:rPr>
              <a:t>/web/20020526053005/http://</a:t>
            </a:r>
            <a:r>
              <a:rPr lang="en-US" sz="1200" dirty="0" err="1">
                <a:latin typeface="Courier New" charset="0"/>
                <a:cs typeface="Courier New" charset="0"/>
              </a:rPr>
              <a:t>www.cs.odu.edu</a:t>
            </a:r>
            <a:r>
              <a:rPr lang="en-US" sz="1200" dirty="0">
                <a:latin typeface="Courier New" charset="0"/>
                <a:cs typeface="Courier New" charset="0"/>
              </a:rPr>
              <a:t>/~</a:t>
            </a:r>
            <a:r>
              <a:rPr lang="en-US" sz="1200" dirty="0" err="1">
                <a:latin typeface="Courier New" charset="0"/>
                <a:cs typeface="Courier New" charset="0"/>
              </a:rPr>
              <a:t>mln</a:t>
            </a:r>
            <a:r>
              <a:rPr lang="en-US" sz="1200" dirty="0">
                <a:latin typeface="Courier New" charset="0"/>
                <a:cs typeface="Courier New" charset="0"/>
              </a:rPr>
              <a:t>/&gt;; </a:t>
            </a:r>
          </a:p>
          <a:p>
            <a:r>
              <a:rPr lang="en-US" sz="1200" dirty="0">
                <a:latin typeface="Courier New" charset="0"/>
                <a:cs typeface="Courier New" charset="0"/>
              </a:rPr>
              <a:t>  </a:t>
            </a:r>
            <a:r>
              <a:rPr lang="en-US" sz="1200" dirty="0" err="1">
                <a:latin typeface="Courier New" charset="0"/>
                <a:cs typeface="Courier New" charset="0"/>
              </a:rPr>
              <a:t>rel</a:t>
            </a:r>
            <a:r>
              <a:rPr lang="en-US" sz="1200" dirty="0">
                <a:latin typeface="Courier New" charset="0"/>
                <a:cs typeface="Courier New" charset="0"/>
              </a:rPr>
              <a:t>="first memento"; </a:t>
            </a:r>
            <a:r>
              <a:rPr lang="en-US" sz="1200" dirty="0" err="1">
                <a:latin typeface="Courier New" charset="0"/>
                <a:cs typeface="Courier New" charset="0"/>
              </a:rPr>
              <a:t>datetime</a:t>
            </a:r>
            <a:r>
              <a:rPr lang="en-US" sz="1200" dirty="0">
                <a:latin typeface="Courier New" charset="0"/>
                <a:cs typeface="Courier New" charset="0"/>
              </a:rPr>
              <a:t>="Sun, 26 May 2002 05:30:05 GMT", </a:t>
            </a:r>
          </a:p>
          <a:p>
            <a:r>
              <a:rPr lang="en-US" sz="1200" dirty="0">
                <a:latin typeface="Courier New" charset="0"/>
                <a:cs typeface="Courier New" charset="0"/>
              </a:rPr>
              <a:t>  &lt;http://</a:t>
            </a:r>
            <a:r>
              <a:rPr lang="en-US" sz="1200" dirty="0" err="1">
                <a:latin typeface="Courier New" charset="0"/>
                <a:cs typeface="Courier New" charset="0"/>
              </a:rPr>
              <a:t>web.archive.org</a:t>
            </a:r>
            <a:r>
              <a:rPr lang="en-US" sz="1200" dirty="0">
                <a:latin typeface="Courier New" charset="0"/>
                <a:cs typeface="Courier New" charset="0"/>
              </a:rPr>
              <a:t>/web/20130702115017/http://</a:t>
            </a:r>
            <a:r>
              <a:rPr lang="en-US" sz="1200" dirty="0" err="1">
                <a:latin typeface="Courier New" charset="0"/>
                <a:cs typeface="Courier New" charset="0"/>
              </a:rPr>
              <a:t>www.cs.odu.edu</a:t>
            </a:r>
            <a:r>
              <a:rPr lang="en-US" sz="1200" dirty="0">
                <a:latin typeface="Courier New" charset="0"/>
                <a:cs typeface="Courier New" charset="0"/>
              </a:rPr>
              <a:t>/~</a:t>
            </a:r>
            <a:r>
              <a:rPr lang="en-US" sz="1200" dirty="0" err="1">
                <a:latin typeface="Courier New" charset="0"/>
                <a:cs typeface="Courier New" charset="0"/>
              </a:rPr>
              <a:t>mln</a:t>
            </a:r>
            <a:r>
              <a:rPr lang="en-US" sz="1200" dirty="0">
                <a:latin typeface="Courier New" charset="0"/>
                <a:cs typeface="Courier New" charset="0"/>
              </a:rPr>
              <a:t>/&gt;; </a:t>
            </a:r>
          </a:p>
          <a:p>
            <a:r>
              <a:rPr lang="en-US" sz="1200" dirty="0">
                <a:latin typeface="Courier New" charset="0"/>
                <a:cs typeface="Courier New" charset="0"/>
              </a:rPr>
              <a:t>  </a:t>
            </a:r>
            <a:r>
              <a:rPr lang="en-US" sz="1200" dirty="0" err="1">
                <a:latin typeface="Courier New" charset="0"/>
                <a:cs typeface="Courier New" charset="0"/>
              </a:rPr>
              <a:t>rel</a:t>
            </a:r>
            <a:r>
              <a:rPr lang="en-US" sz="1200" dirty="0">
                <a:latin typeface="Courier New" charset="0"/>
                <a:cs typeface="Courier New" charset="0"/>
              </a:rPr>
              <a:t>="</a:t>
            </a:r>
            <a:r>
              <a:rPr lang="en-US" sz="1200" dirty="0" err="1">
                <a:latin typeface="Courier New" charset="0"/>
                <a:cs typeface="Courier New" charset="0"/>
              </a:rPr>
              <a:t>prev</a:t>
            </a:r>
            <a:r>
              <a:rPr lang="en-US" sz="1200" dirty="0">
                <a:latin typeface="Courier New" charset="0"/>
                <a:cs typeface="Courier New" charset="0"/>
              </a:rPr>
              <a:t> memento"; </a:t>
            </a:r>
            <a:r>
              <a:rPr lang="en-US" sz="1200" dirty="0" err="1">
                <a:latin typeface="Courier New" charset="0"/>
                <a:cs typeface="Courier New" charset="0"/>
              </a:rPr>
              <a:t>datetime</a:t>
            </a:r>
            <a:r>
              <a:rPr lang="en-US" sz="1200" dirty="0">
                <a:latin typeface="Courier New" charset="0"/>
                <a:cs typeface="Courier New" charset="0"/>
              </a:rPr>
              <a:t>="Tue, 02 Jul 2013 11:50:17 GMT", </a:t>
            </a:r>
          </a:p>
          <a:p>
            <a:r>
              <a:rPr lang="en-US" sz="1200" dirty="0">
                <a:latin typeface="Courier New" charset="0"/>
                <a:cs typeface="Courier New" charset="0"/>
              </a:rPr>
              <a:t>  &lt;http://</a:t>
            </a:r>
            <a:r>
              <a:rPr lang="en-US" sz="1200" dirty="0" err="1">
                <a:latin typeface="Courier New" charset="0"/>
                <a:cs typeface="Courier New" charset="0"/>
              </a:rPr>
              <a:t>archive.is</a:t>
            </a:r>
            <a:r>
              <a:rPr lang="en-US" sz="1200" dirty="0">
                <a:latin typeface="Courier New" charset="0"/>
                <a:cs typeface="Courier New" charset="0"/>
              </a:rPr>
              <a:t>/20130723172543/http://</a:t>
            </a:r>
            <a:r>
              <a:rPr lang="en-US" sz="1200" dirty="0" err="1">
                <a:latin typeface="Courier New" charset="0"/>
                <a:cs typeface="Courier New" charset="0"/>
              </a:rPr>
              <a:t>www.cs.odu.edu</a:t>
            </a:r>
            <a:r>
              <a:rPr lang="en-US" sz="1200" dirty="0">
                <a:latin typeface="Courier New" charset="0"/>
                <a:cs typeface="Courier New" charset="0"/>
              </a:rPr>
              <a:t>/~</a:t>
            </a:r>
            <a:r>
              <a:rPr lang="en-US" sz="1200" dirty="0" err="1">
                <a:latin typeface="Courier New" charset="0"/>
                <a:cs typeface="Courier New" charset="0"/>
              </a:rPr>
              <a:t>mln</a:t>
            </a:r>
            <a:r>
              <a:rPr lang="en-US" sz="1200" dirty="0">
                <a:latin typeface="Courier New" charset="0"/>
                <a:cs typeface="Courier New" charset="0"/>
              </a:rPr>
              <a:t>/&gt;; </a:t>
            </a:r>
            <a:r>
              <a:rPr lang="en-US" sz="1200" dirty="0" err="1">
                <a:latin typeface="Courier New" charset="0"/>
                <a:cs typeface="Courier New" charset="0"/>
              </a:rPr>
              <a:t>rel</a:t>
            </a:r>
            <a:r>
              <a:rPr lang="en-US" sz="1200" dirty="0">
                <a:latin typeface="Courier New" charset="0"/>
                <a:cs typeface="Courier New" charset="0"/>
              </a:rPr>
              <a:t>="memento"; </a:t>
            </a:r>
          </a:p>
          <a:p>
            <a:r>
              <a:rPr lang="en-US" sz="1200" dirty="0">
                <a:latin typeface="Courier New" charset="0"/>
                <a:cs typeface="Courier New" charset="0"/>
              </a:rPr>
              <a:t>  </a:t>
            </a:r>
            <a:r>
              <a:rPr lang="en-US" sz="1200" dirty="0" err="1">
                <a:latin typeface="Courier New" charset="0"/>
                <a:cs typeface="Courier New" charset="0"/>
              </a:rPr>
              <a:t>datetime</a:t>
            </a:r>
            <a:r>
              <a:rPr lang="en-US" sz="1200" dirty="0">
                <a:latin typeface="Courier New" charset="0"/>
                <a:cs typeface="Courier New" charset="0"/>
              </a:rPr>
              <a:t>="Tue, 23 Jul 2013 17:25:43 GMT", </a:t>
            </a:r>
          </a:p>
          <a:p>
            <a:r>
              <a:rPr lang="en-US" sz="1200" dirty="0">
                <a:latin typeface="Courier New" charset="0"/>
                <a:cs typeface="Courier New" charset="0"/>
              </a:rPr>
              <a:t>  &lt;http://</a:t>
            </a:r>
            <a:r>
              <a:rPr lang="en-US" sz="1200" dirty="0" err="1">
                <a:latin typeface="Courier New" charset="0"/>
                <a:cs typeface="Courier New" charset="0"/>
              </a:rPr>
              <a:t>web.archive.org</a:t>
            </a:r>
            <a:r>
              <a:rPr lang="en-US" sz="1200" dirty="0">
                <a:latin typeface="Courier New" charset="0"/>
                <a:cs typeface="Courier New" charset="0"/>
              </a:rPr>
              <a:t>/web/20130730042519/http://</a:t>
            </a:r>
            <a:r>
              <a:rPr lang="en-US" sz="1200" dirty="0" err="1">
                <a:latin typeface="Courier New" charset="0"/>
                <a:cs typeface="Courier New" charset="0"/>
              </a:rPr>
              <a:t>www.cs.odu.edu</a:t>
            </a:r>
            <a:r>
              <a:rPr lang="en-US" sz="1200" dirty="0">
                <a:latin typeface="Courier New" charset="0"/>
                <a:cs typeface="Courier New" charset="0"/>
              </a:rPr>
              <a:t>/~</a:t>
            </a:r>
            <a:r>
              <a:rPr lang="en-US" sz="1200" dirty="0" err="1">
                <a:latin typeface="Courier New" charset="0"/>
                <a:cs typeface="Courier New" charset="0"/>
              </a:rPr>
              <a:t>mln</a:t>
            </a:r>
            <a:r>
              <a:rPr lang="en-US" sz="1200" dirty="0">
                <a:latin typeface="Courier New" charset="0"/>
                <a:cs typeface="Courier New" charset="0"/>
              </a:rPr>
              <a:t>/&gt;; </a:t>
            </a:r>
          </a:p>
          <a:p>
            <a:r>
              <a:rPr lang="en-US" sz="1200" dirty="0">
                <a:latin typeface="Courier New" charset="0"/>
                <a:cs typeface="Courier New" charset="0"/>
              </a:rPr>
              <a:t>  </a:t>
            </a:r>
            <a:r>
              <a:rPr lang="en-US" sz="1200" dirty="0" err="1">
                <a:latin typeface="Courier New" charset="0"/>
                <a:cs typeface="Courier New" charset="0"/>
              </a:rPr>
              <a:t>rel</a:t>
            </a:r>
            <a:r>
              <a:rPr lang="en-US" sz="1200" dirty="0">
                <a:latin typeface="Courier New" charset="0"/>
                <a:cs typeface="Courier New" charset="0"/>
              </a:rPr>
              <a:t>="next memento"; </a:t>
            </a:r>
            <a:r>
              <a:rPr lang="en-US" sz="1200" dirty="0" err="1">
                <a:latin typeface="Courier New" charset="0"/>
                <a:cs typeface="Courier New" charset="0"/>
              </a:rPr>
              <a:t>datetime</a:t>
            </a:r>
            <a:r>
              <a:rPr lang="en-US" sz="1200" dirty="0">
                <a:latin typeface="Courier New" charset="0"/>
                <a:cs typeface="Courier New" charset="0"/>
              </a:rPr>
              <a:t>="Tue, 30 Jul 2013 04:25:19 GMT", </a:t>
            </a:r>
          </a:p>
          <a:p>
            <a:r>
              <a:rPr lang="en-US" sz="1200" dirty="0">
                <a:latin typeface="Courier New" charset="0"/>
                <a:cs typeface="Courier New" charset="0"/>
              </a:rPr>
              <a:t>  &lt;http://</a:t>
            </a:r>
            <a:r>
              <a:rPr lang="en-US" sz="1200" dirty="0" err="1">
                <a:latin typeface="Courier New" charset="0"/>
                <a:cs typeface="Courier New" charset="0"/>
              </a:rPr>
              <a:t>archive.is</a:t>
            </a:r>
            <a:r>
              <a:rPr lang="en-US" sz="1200" dirty="0">
                <a:latin typeface="Courier New" charset="0"/>
                <a:cs typeface="Courier New" charset="0"/>
              </a:rPr>
              <a:t>/20170202053722/http://</a:t>
            </a:r>
            <a:r>
              <a:rPr lang="en-US" sz="1200" dirty="0" err="1">
                <a:latin typeface="Courier New" charset="0"/>
                <a:cs typeface="Courier New" charset="0"/>
              </a:rPr>
              <a:t>www.cs.odu.edu</a:t>
            </a:r>
            <a:r>
              <a:rPr lang="en-US" sz="1200" dirty="0">
                <a:latin typeface="Courier New" charset="0"/>
                <a:cs typeface="Courier New" charset="0"/>
              </a:rPr>
              <a:t>/~</a:t>
            </a:r>
            <a:r>
              <a:rPr lang="en-US" sz="1200" dirty="0" err="1">
                <a:latin typeface="Courier New" charset="0"/>
                <a:cs typeface="Courier New" charset="0"/>
              </a:rPr>
              <a:t>mln</a:t>
            </a:r>
            <a:r>
              <a:rPr lang="en-US" sz="1200" dirty="0">
                <a:latin typeface="Courier New" charset="0"/>
                <a:cs typeface="Courier New" charset="0"/>
              </a:rPr>
              <a:t>/&gt;; </a:t>
            </a:r>
            <a:r>
              <a:rPr lang="en-US" sz="1200" dirty="0" err="1">
                <a:latin typeface="Courier New" charset="0"/>
                <a:cs typeface="Courier New" charset="0"/>
              </a:rPr>
              <a:t>rel</a:t>
            </a:r>
            <a:r>
              <a:rPr lang="en-US" sz="1200" dirty="0">
                <a:latin typeface="Courier New" charset="0"/>
                <a:cs typeface="Courier New" charset="0"/>
              </a:rPr>
              <a:t>="last memento"; </a:t>
            </a:r>
          </a:p>
          <a:p>
            <a:r>
              <a:rPr lang="en-US" sz="1200" dirty="0">
                <a:latin typeface="Courier New" charset="0"/>
                <a:cs typeface="Courier New" charset="0"/>
              </a:rPr>
              <a:t>  </a:t>
            </a:r>
            <a:r>
              <a:rPr lang="en-US" sz="1200" dirty="0" err="1">
                <a:latin typeface="Courier New" charset="0"/>
                <a:cs typeface="Courier New" charset="0"/>
              </a:rPr>
              <a:t>datetime</a:t>
            </a:r>
            <a:r>
              <a:rPr lang="en-US" sz="1200" dirty="0">
                <a:latin typeface="Courier New" charset="0"/>
                <a:cs typeface="Courier New" charset="0"/>
              </a:rPr>
              <a:t>="Thu, 02 Feb 2017 05:37:22 GMT", </a:t>
            </a:r>
          </a:p>
          <a:p>
            <a:r>
              <a:rPr lang="en-US" sz="1200" dirty="0">
                <a:latin typeface="Courier New" charset="0"/>
                <a:cs typeface="Courier New" charset="0"/>
              </a:rPr>
              <a:t>  &lt;http://</a:t>
            </a:r>
            <a:r>
              <a:rPr lang="en-US" sz="1200" dirty="0" err="1">
                <a:latin typeface="Courier New" charset="0"/>
                <a:cs typeface="Courier New" charset="0"/>
              </a:rPr>
              <a:t>memgator.cs.odu.edu</a:t>
            </a:r>
            <a:r>
              <a:rPr lang="en-US" sz="1200" dirty="0">
                <a:latin typeface="Courier New" charset="0"/>
                <a:cs typeface="Courier New" charset="0"/>
              </a:rPr>
              <a:t>/</a:t>
            </a:r>
            <a:r>
              <a:rPr lang="en-US" sz="1200" dirty="0" err="1">
                <a:latin typeface="Courier New" charset="0"/>
                <a:cs typeface="Courier New" charset="0"/>
              </a:rPr>
              <a:t>timemap</a:t>
            </a:r>
            <a:r>
              <a:rPr lang="en-US" sz="1200" dirty="0">
                <a:latin typeface="Courier New" charset="0"/>
                <a:cs typeface="Courier New" charset="0"/>
              </a:rPr>
              <a:t>/link/http://</a:t>
            </a:r>
            <a:r>
              <a:rPr lang="en-US" sz="1200" dirty="0" err="1">
                <a:latin typeface="Courier New" charset="0"/>
                <a:cs typeface="Courier New" charset="0"/>
              </a:rPr>
              <a:t>www.cs.odu.edu</a:t>
            </a:r>
            <a:r>
              <a:rPr lang="en-US" sz="1200" dirty="0">
                <a:latin typeface="Courier New" charset="0"/>
                <a:cs typeface="Courier New" charset="0"/>
              </a:rPr>
              <a:t>/~</a:t>
            </a:r>
            <a:r>
              <a:rPr lang="en-US" sz="1200" dirty="0" err="1">
                <a:latin typeface="Courier New" charset="0"/>
                <a:cs typeface="Courier New" charset="0"/>
              </a:rPr>
              <a:t>mln</a:t>
            </a:r>
            <a:r>
              <a:rPr lang="en-US" sz="1200" dirty="0">
                <a:latin typeface="Courier New" charset="0"/>
                <a:cs typeface="Courier New" charset="0"/>
              </a:rPr>
              <a:t>/&gt;; </a:t>
            </a:r>
            <a:r>
              <a:rPr lang="en-US" sz="1200" dirty="0" err="1">
                <a:latin typeface="Courier New" charset="0"/>
                <a:cs typeface="Courier New" charset="0"/>
              </a:rPr>
              <a:t>rel</a:t>
            </a:r>
            <a:r>
              <a:rPr lang="en-US" sz="1200" dirty="0">
                <a:latin typeface="Courier New" charset="0"/>
                <a:cs typeface="Courier New" charset="0"/>
              </a:rPr>
              <a:t>="</a:t>
            </a:r>
            <a:r>
              <a:rPr lang="en-US" sz="1200" dirty="0" err="1">
                <a:latin typeface="Courier New" charset="0"/>
                <a:cs typeface="Courier New" charset="0"/>
              </a:rPr>
              <a:t>timemap</a:t>
            </a:r>
            <a:r>
              <a:rPr lang="en-US" sz="1200" dirty="0">
                <a:latin typeface="Courier New" charset="0"/>
                <a:cs typeface="Courier New" charset="0"/>
              </a:rPr>
              <a:t>"; </a:t>
            </a:r>
          </a:p>
          <a:p>
            <a:r>
              <a:rPr lang="en-US" sz="1200" dirty="0">
                <a:latin typeface="Courier New" charset="0"/>
                <a:cs typeface="Courier New" charset="0"/>
              </a:rPr>
              <a:t>  type="application/link-format", </a:t>
            </a:r>
          </a:p>
          <a:p>
            <a:r>
              <a:rPr lang="en-US" sz="1200" dirty="0">
                <a:latin typeface="Courier New" charset="0"/>
                <a:cs typeface="Courier New" charset="0"/>
              </a:rPr>
              <a:t>  &lt;http://</a:t>
            </a:r>
            <a:r>
              <a:rPr lang="en-US" sz="1200" dirty="0" err="1">
                <a:latin typeface="Courier New" charset="0"/>
                <a:cs typeface="Courier New" charset="0"/>
              </a:rPr>
              <a:t>memgator.cs.odu.edu</a:t>
            </a:r>
            <a:r>
              <a:rPr lang="en-US" sz="1200" dirty="0">
                <a:latin typeface="Courier New" charset="0"/>
                <a:cs typeface="Courier New" charset="0"/>
              </a:rPr>
              <a:t>/</a:t>
            </a:r>
            <a:r>
              <a:rPr lang="en-US" sz="1200" dirty="0" err="1">
                <a:latin typeface="Courier New" charset="0"/>
                <a:cs typeface="Courier New" charset="0"/>
              </a:rPr>
              <a:t>timemap</a:t>
            </a:r>
            <a:r>
              <a:rPr lang="en-US" sz="1200" dirty="0">
                <a:latin typeface="Courier New" charset="0"/>
                <a:cs typeface="Courier New" charset="0"/>
              </a:rPr>
              <a:t>/</a:t>
            </a:r>
            <a:r>
              <a:rPr lang="en-US" sz="1200" dirty="0" err="1">
                <a:latin typeface="Courier New" charset="0"/>
                <a:cs typeface="Courier New" charset="0"/>
              </a:rPr>
              <a:t>json</a:t>
            </a:r>
            <a:r>
              <a:rPr lang="en-US" sz="1200" dirty="0">
                <a:latin typeface="Courier New" charset="0"/>
                <a:cs typeface="Courier New" charset="0"/>
              </a:rPr>
              <a:t>/http://</a:t>
            </a:r>
            <a:r>
              <a:rPr lang="en-US" sz="1200" dirty="0" err="1">
                <a:latin typeface="Courier New" charset="0"/>
                <a:cs typeface="Courier New" charset="0"/>
              </a:rPr>
              <a:t>www.cs.odu.edu</a:t>
            </a:r>
            <a:r>
              <a:rPr lang="en-US" sz="1200" dirty="0">
                <a:latin typeface="Courier New" charset="0"/>
                <a:cs typeface="Courier New" charset="0"/>
              </a:rPr>
              <a:t>/~</a:t>
            </a:r>
            <a:r>
              <a:rPr lang="en-US" sz="1200" dirty="0" err="1">
                <a:latin typeface="Courier New" charset="0"/>
                <a:cs typeface="Courier New" charset="0"/>
              </a:rPr>
              <a:t>mln</a:t>
            </a:r>
            <a:r>
              <a:rPr lang="en-US" sz="1200" dirty="0">
                <a:latin typeface="Courier New" charset="0"/>
                <a:cs typeface="Courier New" charset="0"/>
              </a:rPr>
              <a:t>/&gt;; </a:t>
            </a:r>
          </a:p>
          <a:p>
            <a:r>
              <a:rPr lang="en-US" sz="1200" dirty="0">
                <a:latin typeface="Courier New" charset="0"/>
                <a:cs typeface="Courier New" charset="0"/>
              </a:rPr>
              <a:t>  </a:t>
            </a:r>
            <a:r>
              <a:rPr lang="en-US" sz="1200" dirty="0" err="1">
                <a:latin typeface="Courier New" charset="0"/>
                <a:cs typeface="Courier New" charset="0"/>
              </a:rPr>
              <a:t>rel</a:t>
            </a:r>
            <a:r>
              <a:rPr lang="en-US" sz="1200" dirty="0">
                <a:latin typeface="Courier New" charset="0"/>
                <a:cs typeface="Courier New" charset="0"/>
              </a:rPr>
              <a:t>="</a:t>
            </a:r>
            <a:r>
              <a:rPr lang="en-US" sz="1200" dirty="0" err="1">
                <a:latin typeface="Courier New" charset="0"/>
                <a:cs typeface="Courier New" charset="0"/>
              </a:rPr>
              <a:t>timemap</a:t>
            </a:r>
            <a:r>
              <a:rPr lang="en-US" sz="1200" dirty="0">
                <a:latin typeface="Courier New" charset="0"/>
                <a:cs typeface="Courier New" charset="0"/>
              </a:rPr>
              <a:t>"; type="application/</a:t>
            </a:r>
            <a:r>
              <a:rPr lang="en-US" sz="1200" dirty="0" err="1">
                <a:latin typeface="Courier New" charset="0"/>
                <a:cs typeface="Courier New" charset="0"/>
              </a:rPr>
              <a:t>json</a:t>
            </a:r>
            <a:r>
              <a:rPr lang="en-US" sz="1200" dirty="0">
                <a:latin typeface="Courier New" charset="0"/>
                <a:cs typeface="Courier New" charset="0"/>
              </a:rPr>
              <a:t>", </a:t>
            </a:r>
          </a:p>
          <a:p>
            <a:r>
              <a:rPr lang="en-US" sz="1200" dirty="0">
                <a:latin typeface="Courier New" charset="0"/>
                <a:cs typeface="Courier New" charset="0"/>
              </a:rPr>
              <a:t>  &lt;http://</a:t>
            </a:r>
            <a:r>
              <a:rPr lang="en-US" sz="1200" dirty="0" err="1">
                <a:latin typeface="Courier New" charset="0"/>
                <a:cs typeface="Courier New" charset="0"/>
              </a:rPr>
              <a:t>memgator.cs.odu.edu</a:t>
            </a:r>
            <a:r>
              <a:rPr lang="en-US" sz="1200" dirty="0">
                <a:latin typeface="Courier New" charset="0"/>
                <a:cs typeface="Courier New" charset="0"/>
              </a:rPr>
              <a:t>/</a:t>
            </a:r>
            <a:r>
              <a:rPr lang="en-US" sz="1200" dirty="0" err="1">
                <a:latin typeface="Courier New" charset="0"/>
                <a:cs typeface="Courier New" charset="0"/>
              </a:rPr>
              <a:t>timemap</a:t>
            </a:r>
            <a:r>
              <a:rPr lang="en-US" sz="1200" dirty="0">
                <a:latin typeface="Courier New" charset="0"/>
                <a:cs typeface="Courier New" charset="0"/>
              </a:rPr>
              <a:t>/</a:t>
            </a:r>
            <a:r>
              <a:rPr lang="en-US" sz="1200" dirty="0" err="1">
                <a:latin typeface="Courier New" charset="0"/>
                <a:cs typeface="Courier New" charset="0"/>
              </a:rPr>
              <a:t>cdxj</a:t>
            </a:r>
            <a:r>
              <a:rPr lang="en-US" sz="1200" dirty="0">
                <a:latin typeface="Courier New" charset="0"/>
                <a:cs typeface="Courier New" charset="0"/>
              </a:rPr>
              <a:t>/http://</a:t>
            </a:r>
            <a:r>
              <a:rPr lang="en-US" sz="1200" dirty="0" err="1">
                <a:latin typeface="Courier New" charset="0"/>
                <a:cs typeface="Courier New" charset="0"/>
              </a:rPr>
              <a:t>www.cs.odu.edu</a:t>
            </a:r>
            <a:r>
              <a:rPr lang="en-US" sz="1200" dirty="0">
                <a:latin typeface="Courier New" charset="0"/>
                <a:cs typeface="Courier New" charset="0"/>
              </a:rPr>
              <a:t>/~</a:t>
            </a:r>
            <a:r>
              <a:rPr lang="en-US" sz="1200" dirty="0" err="1">
                <a:latin typeface="Courier New" charset="0"/>
                <a:cs typeface="Courier New" charset="0"/>
              </a:rPr>
              <a:t>mln</a:t>
            </a:r>
            <a:r>
              <a:rPr lang="en-US" sz="1200" dirty="0">
                <a:latin typeface="Courier New" charset="0"/>
                <a:cs typeface="Courier New" charset="0"/>
              </a:rPr>
              <a:t>/&gt;; </a:t>
            </a:r>
          </a:p>
          <a:p>
            <a:r>
              <a:rPr lang="en-US" sz="1200" dirty="0">
                <a:latin typeface="Courier New" charset="0"/>
                <a:cs typeface="Courier New" charset="0"/>
              </a:rPr>
              <a:t>  </a:t>
            </a:r>
            <a:r>
              <a:rPr lang="en-US" sz="1200" dirty="0" err="1">
                <a:latin typeface="Courier New" charset="0"/>
                <a:cs typeface="Courier New" charset="0"/>
              </a:rPr>
              <a:t>rel</a:t>
            </a:r>
            <a:r>
              <a:rPr lang="en-US" sz="1200" dirty="0">
                <a:latin typeface="Courier New" charset="0"/>
                <a:cs typeface="Courier New" charset="0"/>
              </a:rPr>
              <a:t>="</a:t>
            </a:r>
            <a:r>
              <a:rPr lang="en-US" sz="1200" dirty="0" err="1">
                <a:latin typeface="Courier New" charset="0"/>
                <a:cs typeface="Courier New" charset="0"/>
              </a:rPr>
              <a:t>timemap</a:t>
            </a:r>
            <a:r>
              <a:rPr lang="en-US" sz="1200" dirty="0">
                <a:latin typeface="Courier New" charset="0"/>
                <a:cs typeface="Courier New" charset="0"/>
              </a:rPr>
              <a:t>"; type="application/</a:t>
            </a:r>
            <a:r>
              <a:rPr lang="en-US" sz="1200" dirty="0" err="1">
                <a:latin typeface="Courier New" charset="0"/>
                <a:cs typeface="Courier New" charset="0"/>
              </a:rPr>
              <a:t>cdxj+ors</a:t>
            </a:r>
            <a:r>
              <a:rPr lang="en-US" sz="1200" dirty="0">
                <a:latin typeface="Courier New" charset="0"/>
                <a:cs typeface="Courier New" charset="0"/>
              </a:rPr>
              <a:t>", </a:t>
            </a:r>
          </a:p>
          <a:p>
            <a:r>
              <a:rPr lang="en-US" sz="1200" dirty="0">
                <a:latin typeface="Courier New" charset="0"/>
                <a:cs typeface="Courier New" charset="0"/>
              </a:rPr>
              <a:t>  &lt;http://</a:t>
            </a:r>
            <a:r>
              <a:rPr lang="en-US" sz="1200" dirty="0" err="1">
                <a:latin typeface="Courier New" charset="0"/>
                <a:cs typeface="Courier New" charset="0"/>
              </a:rPr>
              <a:t>memgator.cs.odu.edu</a:t>
            </a:r>
            <a:r>
              <a:rPr lang="en-US" sz="1200" dirty="0">
                <a:latin typeface="Courier New" charset="0"/>
                <a:cs typeface="Courier New" charset="0"/>
              </a:rPr>
              <a:t>/</a:t>
            </a:r>
            <a:r>
              <a:rPr lang="en-US" sz="1200" dirty="0" err="1">
                <a:latin typeface="Courier New" charset="0"/>
                <a:cs typeface="Courier New" charset="0"/>
              </a:rPr>
              <a:t>timegate</a:t>
            </a:r>
            <a:r>
              <a:rPr lang="en-US" sz="1200" dirty="0">
                <a:latin typeface="Courier New" charset="0"/>
                <a:cs typeface="Courier New" charset="0"/>
              </a:rPr>
              <a:t>/http://</a:t>
            </a:r>
            <a:r>
              <a:rPr lang="en-US" sz="1200" dirty="0" err="1">
                <a:latin typeface="Courier New" charset="0"/>
                <a:cs typeface="Courier New" charset="0"/>
              </a:rPr>
              <a:t>www.cs.odu.edu</a:t>
            </a:r>
            <a:r>
              <a:rPr lang="en-US" sz="1200" dirty="0">
                <a:latin typeface="Courier New" charset="0"/>
                <a:cs typeface="Courier New" charset="0"/>
              </a:rPr>
              <a:t>/~</a:t>
            </a:r>
            <a:r>
              <a:rPr lang="en-US" sz="1200" dirty="0" err="1">
                <a:latin typeface="Courier New" charset="0"/>
                <a:cs typeface="Courier New" charset="0"/>
              </a:rPr>
              <a:t>mln</a:t>
            </a:r>
            <a:r>
              <a:rPr lang="en-US" sz="1200" dirty="0">
                <a:latin typeface="Courier New" charset="0"/>
                <a:cs typeface="Courier New" charset="0"/>
              </a:rPr>
              <a:t>/&gt;; </a:t>
            </a:r>
            <a:r>
              <a:rPr lang="en-US" sz="1200" dirty="0" err="1">
                <a:latin typeface="Courier New" charset="0"/>
                <a:cs typeface="Courier New" charset="0"/>
              </a:rPr>
              <a:t>rel</a:t>
            </a:r>
            <a:r>
              <a:rPr lang="en-US" sz="1200" dirty="0">
                <a:latin typeface="Courier New" charset="0"/>
                <a:cs typeface="Courier New" charset="0"/>
              </a:rPr>
              <a:t>="</a:t>
            </a:r>
            <a:r>
              <a:rPr lang="en-US" sz="1200" dirty="0" err="1">
                <a:latin typeface="Courier New" charset="0"/>
                <a:cs typeface="Courier New" charset="0"/>
              </a:rPr>
              <a:t>timegate</a:t>
            </a:r>
            <a:r>
              <a:rPr lang="en-US" sz="1200" dirty="0">
                <a:latin typeface="Courier New" charset="0"/>
                <a:cs typeface="Courier New" charset="0"/>
              </a:rPr>
              <a:t>"</a:t>
            </a:r>
          </a:p>
          <a:p>
            <a:r>
              <a:rPr lang="en-US" sz="1200" dirty="0">
                <a:solidFill>
                  <a:srgbClr val="FF0000"/>
                </a:solidFill>
                <a:latin typeface="Courier New" charset="0"/>
                <a:cs typeface="Courier New" charset="0"/>
              </a:rPr>
              <a:t>Location: http://</a:t>
            </a:r>
            <a:r>
              <a:rPr lang="en-US" sz="1200" dirty="0" err="1">
                <a:solidFill>
                  <a:srgbClr val="FF0000"/>
                </a:solidFill>
                <a:latin typeface="Courier New" charset="0"/>
                <a:cs typeface="Courier New" charset="0"/>
              </a:rPr>
              <a:t>archive.is</a:t>
            </a:r>
            <a:r>
              <a:rPr lang="en-US" sz="1200" dirty="0">
                <a:solidFill>
                  <a:srgbClr val="FF0000"/>
                </a:solidFill>
                <a:latin typeface="Courier New" charset="0"/>
                <a:cs typeface="Courier New" charset="0"/>
              </a:rPr>
              <a:t>/20130723172543/http://</a:t>
            </a:r>
            <a:r>
              <a:rPr lang="en-US" sz="1200" dirty="0" err="1">
                <a:solidFill>
                  <a:srgbClr val="FF0000"/>
                </a:solidFill>
                <a:latin typeface="Courier New" charset="0"/>
                <a:cs typeface="Courier New" charset="0"/>
              </a:rPr>
              <a:t>www.cs.odu.edu</a:t>
            </a:r>
            <a:r>
              <a:rPr lang="en-US" sz="1200" dirty="0">
                <a:solidFill>
                  <a:srgbClr val="FF0000"/>
                </a:solidFill>
                <a:latin typeface="Courier New" charset="0"/>
                <a:cs typeface="Courier New" charset="0"/>
              </a:rPr>
              <a:t>/~</a:t>
            </a:r>
            <a:r>
              <a:rPr lang="en-US" sz="1200" dirty="0" err="1">
                <a:solidFill>
                  <a:srgbClr val="FF0000"/>
                </a:solidFill>
                <a:latin typeface="Courier New" charset="0"/>
                <a:cs typeface="Courier New" charset="0"/>
              </a:rPr>
              <a:t>mln</a:t>
            </a:r>
            <a:r>
              <a:rPr lang="en-US" sz="1200" dirty="0">
                <a:solidFill>
                  <a:srgbClr val="FF0000"/>
                </a:solidFill>
                <a:latin typeface="Courier New" charset="0"/>
                <a:cs typeface="Courier New" charset="0"/>
              </a:rPr>
              <a:t>/</a:t>
            </a:r>
          </a:p>
          <a:p>
            <a:r>
              <a:rPr lang="en-US" sz="1200" dirty="0">
                <a:latin typeface="Courier New" charset="0"/>
                <a:cs typeface="Courier New" charset="0"/>
              </a:rPr>
              <a:t>Vary: accept-</a:t>
            </a:r>
            <a:r>
              <a:rPr lang="en-US" sz="1200" dirty="0" err="1">
                <a:latin typeface="Courier New" charset="0"/>
                <a:cs typeface="Courier New" charset="0"/>
              </a:rPr>
              <a:t>datetime</a:t>
            </a:r>
            <a:endParaRPr lang="en-US" sz="1200" dirty="0">
              <a:latin typeface="Courier New" charset="0"/>
              <a:cs typeface="Courier New" charset="0"/>
            </a:endParaRPr>
          </a:p>
          <a:p>
            <a:r>
              <a:rPr lang="en-US" sz="1200" dirty="0">
                <a:latin typeface="Courier New" charset="0"/>
                <a:cs typeface="Courier New" charset="0"/>
              </a:rPr>
              <a:t>X-Generator: MemGator:1.0-rc7</a:t>
            </a:r>
          </a:p>
          <a:p>
            <a:endParaRPr lang="en-US" sz="1200" dirty="0">
              <a:latin typeface="Courier New" charset="0"/>
              <a:cs typeface="Courier New" charset="0"/>
            </a:endParaRPr>
          </a:p>
        </p:txBody>
      </p:sp>
      <p:sp>
        <p:nvSpPr>
          <p:cNvPr id="193538" name="Rectangle 2"/>
          <p:cNvSpPr txBox="1">
            <a:spLocks noChangeArrowheads="1"/>
          </p:cNvSpPr>
          <p:nvPr/>
        </p:nvSpPr>
        <p:spPr bwMode="auto">
          <a:xfrm>
            <a:off x="914400" y="762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27432" bIns="27432" anchor="ctr"/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2400" dirty="0">
                <a:cs typeface="Arial" charset="0"/>
              </a:rPr>
              <a:t>Aggregator </a:t>
            </a:r>
            <a:r>
              <a:rPr lang="en-US" sz="2400" dirty="0" err="1">
                <a:cs typeface="Arial" charset="0"/>
              </a:rPr>
              <a:t>TimeGate</a:t>
            </a:r>
            <a:endParaRPr lang="en-US" sz="2400" dirty="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675274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1" name="TextBox 1"/>
          <p:cNvSpPr txBox="1">
            <a:spLocks noChangeArrowheads="1"/>
          </p:cNvSpPr>
          <p:nvPr/>
        </p:nvSpPr>
        <p:spPr bwMode="auto">
          <a:xfrm>
            <a:off x="609600" y="977900"/>
            <a:ext cx="8034246" cy="6001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 smtClean="0">
                <a:latin typeface="Courier New"/>
                <a:cs typeface="Courier New"/>
              </a:rPr>
              <a:t>$ </a:t>
            </a:r>
            <a:r>
              <a:rPr lang="en-US" sz="1200" dirty="0">
                <a:latin typeface="Courier New"/>
                <a:cs typeface="Courier New"/>
              </a:rPr>
              <a:t>curl -</a:t>
            </a:r>
            <a:r>
              <a:rPr lang="en-US" sz="1200" dirty="0" err="1">
                <a:latin typeface="Courier New"/>
                <a:cs typeface="Courier New"/>
              </a:rPr>
              <a:t>i</a:t>
            </a:r>
            <a:r>
              <a:rPr lang="en-US" sz="1200" dirty="0">
                <a:latin typeface="Courier New"/>
                <a:cs typeface="Courier New"/>
              </a:rPr>
              <a:t> -H "Accept-</a:t>
            </a:r>
            <a:r>
              <a:rPr lang="en-US" sz="1200" dirty="0" err="1">
                <a:latin typeface="Courier New"/>
                <a:cs typeface="Courier New"/>
              </a:rPr>
              <a:t>datetime</a:t>
            </a:r>
            <a:r>
              <a:rPr lang="en-US" sz="1200" dirty="0">
                <a:latin typeface="Courier New"/>
                <a:cs typeface="Courier New"/>
              </a:rPr>
              <a:t>: Mon, 22 Jul 2013 00:00:00 GMT" \ </a:t>
            </a:r>
          </a:p>
          <a:p>
            <a:r>
              <a:rPr lang="en-US" sz="1200" dirty="0">
                <a:latin typeface="Courier New"/>
                <a:cs typeface="Courier New"/>
              </a:rPr>
              <a:t>  http://</a:t>
            </a:r>
            <a:r>
              <a:rPr lang="en-US" sz="1200" dirty="0" err="1">
                <a:latin typeface="Courier New"/>
                <a:cs typeface="Courier New"/>
              </a:rPr>
              <a:t>memgator.cs.odu.edu</a:t>
            </a:r>
            <a:r>
              <a:rPr lang="en-US" sz="1200" dirty="0">
                <a:latin typeface="Courier New"/>
                <a:cs typeface="Courier New"/>
              </a:rPr>
              <a:t>/</a:t>
            </a:r>
            <a:r>
              <a:rPr lang="en-US" sz="1200" dirty="0" err="1">
                <a:latin typeface="Courier New"/>
                <a:cs typeface="Courier New"/>
              </a:rPr>
              <a:t>timegate</a:t>
            </a:r>
            <a:r>
              <a:rPr lang="en-US" sz="1200" dirty="0">
                <a:latin typeface="Courier New"/>
                <a:cs typeface="Courier New"/>
              </a:rPr>
              <a:t>/http://</a:t>
            </a:r>
            <a:r>
              <a:rPr lang="en-US" sz="1200" dirty="0" err="1">
                <a:latin typeface="Courier New"/>
                <a:cs typeface="Courier New"/>
              </a:rPr>
              <a:t>www.cs.odu.edu</a:t>
            </a:r>
            <a:r>
              <a:rPr lang="en-US" sz="1200" dirty="0">
                <a:latin typeface="Courier New"/>
                <a:cs typeface="Courier New"/>
              </a:rPr>
              <a:t>/~</a:t>
            </a:r>
            <a:r>
              <a:rPr lang="en-US" sz="1200" dirty="0" err="1">
                <a:latin typeface="Courier New"/>
                <a:cs typeface="Courier New"/>
              </a:rPr>
              <a:t>mln</a:t>
            </a:r>
            <a:r>
              <a:rPr lang="en-US" sz="1200" dirty="0">
                <a:latin typeface="Courier New"/>
                <a:cs typeface="Courier New"/>
              </a:rPr>
              <a:t>/</a:t>
            </a:r>
          </a:p>
          <a:p>
            <a:r>
              <a:rPr lang="en-US" sz="1200" dirty="0">
                <a:solidFill>
                  <a:srgbClr val="FF0000"/>
                </a:solidFill>
                <a:latin typeface="Courier New"/>
                <a:cs typeface="Courier New"/>
              </a:rPr>
              <a:t>HTTP/1.1 302 Found</a:t>
            </a:r>
          </a:p>
          <a:p>
            <a:r>
              <a:rPr lang="en-US" sz="1200" dirty="0">
                <a:latin typeface="Courier New"/>
                <a:cs typeface="Courier New"/>
              </a:rPr>
              <a:t>Access-Control-Allow-Origin: *</a:t>
            </a:r>
          </a:p>
          <a:p>
            <a:r>
              <a:rPr lang="en-US" sz="1200" dirty="0">
                <a:latin typeface="Courier New"/>
                <a:cs typeface="Courier New"/>
              </a:rPr>
              <a:t>Access-Control-Expose-Headers: Link, Location, X-Memento-Count, Server</a:t>
            </a:r>
          </a:p>
          <a:p>
            <a:r>
              <a:rPr lang="en-US" sz="1200" dirty="0">
                <a:latin typeface="Courier New"/>
                <a:cs typeface="Courier New"/>
              </a:rPr>
              <a:t>Content-Length: 83</a:t>
            </a:r>
          </a:p>
          <a:p>
            <a:r>
              <a:rPr lang="en-US" sz="1200" dirty="0">
                <a:latin typeface="Courier New"/>
                <a:cs typeface="Courier New"/>
              </a:rPr>
              <a:t>Content-Type: text/html; charset=utf-8</a:t>
            </a:r>
          </a:p>
          <a:p>
            <a:r>
              <a:rPr lang="en-US" sz="1200" dirty="0">
                <a:latin typeface="Courier New"/>
                <a:cs typeface="Courier New"/>
              </a:rPr>
              <a:t>Date: Thu, 03 Sep 2020 16:10:54 GMT</a:t>
            </a:r>
          </a:p>
          <a:p>
            <a:r>
              <a:rPr lang="en-US" sz="1200" dirty="0">
                <a:solidFill>
                  <a:srgbClr val="FF0000"/>
                </a:solidFill>
                <a:latin typeface="Courier New"/>
                <a:cs typeface="Courier New"/>
              </a:rPr>
              <a:t>Link: &lt;http://</a:t>
            </a:r>
            <a:r>
              <a:rPr lang="en-US" sz="1200" dirty="0" err="1">
                <a:solidFill>
                  <a:srgbClr val="FF0000"/>
                </a:solidFill>
                <a:latin typeface="Courier New"/>
                <a:cs typeface="Courier New"/>
              </a:rPr>
              <a:t>www.cs.odu.edu</a:t>
            </a:r>
            <a:r>
              <a:rPr lang="en-US" sz="1200" dirty="0">
                <a:solidFill>
                  <a:srgbClr val="FF0000"/>
                </a:solidFill>
                <a:latin typeface="Courier New"/>
                <a:cs typeface="Courier New"/>
              </a:rPr>
              <a:t>/~</a:t>
            </a:r>
            <a:r>
              <a:rPr lang="en-US" sz="1200" dirty="0" err="1">
                <a:solidFill>
                  <a:srgbClr val="FF0000"/>
                </a:solidFill>
                <a:latin typeface="Courier New"/>
                <a:cs typeface="Courier New"/>
              </a:rPr>
              <a:t>mln</a:t>
            </a:r>
            <a:r>
              <a:rPr lang="en-US" sz="1200" dirty="0">
                <a:solidFill>
                  <a:srgbClr val="FF0000"/>
                </a:solidFill>
                <a:latin typeface="Courier New"/>
                <a:cs typeface="Courier New"/>
              </a:rPr>
              <a:t>/&gt;; </a:t>
            </a:r>
            <a:r>
              <a:rPr lang="en-US" sz="1200" dirty="0" err="1">
                <a:solidFill>
                  <a:srgbClr val="FF0000"/>
                </a:solidFill>
                <a:latin typeface="Courier New"/>
                <a:cs typeface="Courier New"/>
              </a:rPr>
              <a:t>rel</a:t>
            </a:r>
            <a:r>
              <a:rPr lang="en-US" sz="1200" dirty="0">
                <a:solidFill>
                  <a:srgbClr val="FF0000"/>
                </a:solidFill>
                <a:latin typeface="Courier New"/>
                <a:cs typeface="Courier New"/>
              </a:rPr>
              <a:t>="original", </a:t>
            </a:r>
            <a:endParaRPr lang="en-US" sz="1200" dirty="0" smtClean="0">
              <a:solidFill>
                <a:srgbClr val="FF0000"/>
              </a:solidFill>
              <a:latin typeface="Courier New"/>
              <a:cs typeface="Courier New"/>
            </a:endParaRPr>
          </a:p>
          <a:p>
            <a:r>
              <a:rPr lang="en-US" sz="1200" dirty="0" smtClean="0">
                <a:solidFill>
                  <a:srgbClr val="FF0000"/>
                </a:solidFill>
                <a:latin typeface="Courier New"/>
                <a:cs typeface="Courier New"/>
              </a:rPr>
              <a:t>  &lt;</a:t>
            </a:r>
            <a:r>
              <a:rPr lang="en-US" sz="1200" dirty="0">
                <a:solidFill>
                  <a:srgbClr val="FF0000"/>
                </a:solidFill>
                <a:latin typeface="Courier New"/>
                <a:cs typeface="Courier New"/>
              </a:rPr>
              <a:t>http://web.archive.bibalex.org:80/web/20020526053005/http://</a:t>
            </a:r>
            <a:r>
              <a:rPr lang="en-US" sz="1200" dirty="0" err="1">
                <a:solidFill>
                  <a:srgbClr val="FF0000"/>
                </a:solidFill>
                <a:latin typeface="Courier New"/>
                <a:cs typeface="Courier New"/>
              </a:rPr>
              <a:t>www.cs.odu.edu</a:t>
            </a:r>
            <a:r>
              <a:rPr lang="en-US" sz="1200" dirty="0">
                <a:solidFill>
                  <a:srgbClr val="FF0000"/>
                </a:solidFill>
                <a:latin typeface="Courier New"/>
                <a:cs typeface="Courier New"/>
              </a:rPr>
              <a:t>/~</a:t>
            </a:r>
            <a:r>
              <a:rPr lang="en-US" sz="1200" dirty="0" err="1">
                <a:solidFill>
                  <a:srgbClr val="FF0000"/>
                </a:solidFill>
                <a:latin typeface="Courier New"/>
                <a:cs typeface="Courier New"/>
              </a:rPr>
              <a:t>mln</a:t>
            </a:r>
            <a:r>
              <a:rPr lang="en-US" sz="1200" dirty="0">
                <a:solidFill>
                  <a:srgbClr val="FF0000"/>
                </a:solidFill>
                <a:latin typeface="Courier New"/>
                <a:cs typeface="Courier New"/>
              </a:rPr>
              <a:t>/&gt;; </a:t>
            </a:r>
            <a:endParaRPr lang="en-US" sz="1200" dirty="0" smtClean="0">
              <a:solidFill>
                <a:srgbClr val="FF0000"/>
              </a:solidFill>
              <a:latin typeface="Courier New"/>
              <a:cs typeface="Courier New"/>
            </a:endParaRPr>
          </a:p>
          <a:p>
            <a:r>
              <a:rPr lang="en-US" sz="1200" dirty="0" smtClean="0">
                <a:solidFill>
                  <a:srgbClr val="FF0000"/>
                </a:solidFill>
                <a:latin typeface="Courier New"/>
                <a:cs typeface="Courier New"/>
              </a:rPr>
              <a:t>  </a:t>
            </a:r>
            <a:r>
              <a:rPr lang="en-US" sz="1200" dirty="0" err="1" smtClean="0">
                <a:solidFill>
                  <a:srgbClr val="FF0000"/>
                </a:solidFill>
                <a:latin typeface="Courier New"/>
                <a:cs typeface="Courier New"/>
              </a:rPr>
              <a:t>rel</a:t>
            </a:r>
            <a:r>
              <a:rPr lang="en-US" sz="1200" dirty="0">
                <a:solidFill>
                  <a:srgbClr val="FF0000"/>
                </a:solidFill>
                <a:latin typeface="Courier New"/>
                <a:cs typeface="Courier New"/>
              </a:rPr>
              <a:t>="first memento"; </a:t>
            </a:r>
            <a:r>
              <a:rPr lang="en-US" sz="1200" dirty="0" err="1">
                <a:solidFill>
                  <a:srgbClr val="FF0000"/>
                </a:solidFill>
                <a:latin typeface="Courier New"/>
                <a:cs typeface="Courier New"/>
              </a:rPr>
              <a:t>datetime</a:t>
            </a:r>
            <a:r>
              <a:rPr lang="en-US" sz="1200" dirty="0">
                <a:solidFill>
                  <a:srgbClr val="FF0000"/>
                </a:solidFill>
                <a:latin typeface="Courier New"/>
                <a:cs typeface="Courier New"/>
              </a:rPr>
              <a:t>="Sun, 26 May 2002 05:30:05 GMT", </a:t>
            </a:r>
            <a:endParaRPr lang="en-US" sz="1200" dirty="0" smtClean="0">
              <a:solidFill>
                <a:srgbClr val="FF0000"/>
              </a:solidFill>
              <a:latin typeface="Courier New"/>
              <a:cs typeface="Courier New"/>
            </a:endParaRPr>
          </a:p>
          <a:p>
            <a:r>
              <a:rPr lang="en-US" sz="1200" dirty="0" smtClean="0">
                <a:solidFill>
                  <a:srgbClr val="FF0000"/>
                </a:solidFill>
                <a:latin typeface="Courier New"/>
                <a:cs typeface="Courier New"/>
              </a:rPr>
              <a:t>  &lt;</a:t>
            </a:r>
            <a:r>
              <a:rPr lang="en-US" sz="1200" dirty="0">
                <a:solidFill>
                  <a:srgbClr val="FF0000"/>
                </a:solidFill>
                <a:latin typeface="Courier New"/>
                <a:cs typeface="Courier New"/>
              </a:rPr>
              <a:t>http://</a:t>
            </a:r>
            <a:r>
              <a:rPr lang="en-US" sz="1200" dirty="0" err="1">
                <a:solidFill>
                  <a:srgbClr val="FF0000"/>
                </a:solidFill>
                <a:latin typeface="Courier New"/>
                <a:cs typeface="Courier New"/>
              </a:rPr>
              <a:t>archive.md</a:t>
            </a:r>
            <a:r>
              <a:rPr lang="en-US" sz="1200" dirty="0">
                <a:solidFill>
                  <a:srgbClr val="FF0000"/>
                </a:solidFill>
                <a:latin typeface="Courier New"/>
                <a:cs typeface="Courier New"/>
              </a:rPr>
              <a:t>/20130621194047/http://</a:t>
            </a:r>
            <a:r>
              <a:rPr lang="en-US" sz="1200" dirty="0" err="1">
                <a:solidFill>
                  <a:srgbClr val="FF0000"/>
                </a:solidFill>
                <a:latin typeface="Courier New"/>
                <a:cs typeface="Courier New"/>
              </a:rPr>
              <a:t>www.cs.odu.edu</a:t>
            </a:r>
            <a:r>
              <a:rPr lang="en-US" sz="1200" dirty="0">
                <a:solidFill>
                  <a:srgbClr val="FF0000"/>
                </a:solidFill>
                <a:latin typeface="Courier New"/>
                <a:cs typeface="Courier New"/>
              </a:rPr>
              <a:t>/~</a:t>
            </a:r>
            <a:r>
              <a:rPr lang="en-US" sz="1200" dirty="0" err="1">
                <a:solidFill>
                  <a:srgbClr val="FF0000"/>
                </a:solidFill>
                <a:latin typeface="Courier New"/>
                <a:cs typeface="Courier New"/>
              </a:rPr>
              <a:t>mln</a:t>
            </a:r>
            <a:r>
              <a:rPr lang="en-US" sz="1200" dirty="0">
                <a:solidFill>
                  <a:srgbClr val="FF0000"/>
                </a:solidFill>
                <a:latin typeface="Courier New"/>
                <a:cs typeface="Courier New"/>
              </a:rPr>
              <a:t>/&gt;; </a:t>
            </a:r>
            <a:endParaRPr lang="en-US" sz="1200" dirty="0" smtClean="0">
              <a:solidFill>
                <a:srgbClr val="FF0000"/>
              </a:solidFill>
              <a:latin typeface="Courier New"/>
              <a:cs typeface="Courier New"/>
            </a:endParaRPr>
          </a:p>
          <a:p>
            <a:r>
              <a:rPr lang="en-US" sz="1200" dirty="0" smtClean="0">
                <a:solidFill>
                  <a:srgbClr val="FF0000"/>
                </a:solidFill>
                <a:latin typeface="Courier New"/>
                <a:cs typeface="Courier New"/>
              </a:rPr>
              <a:t>  </a:t>
            </a:r>
            <a:r>
              <a:rPr lang="en-US" sz="1200" dirty="0" err="1" smtClean="0">
                <a:solidFill>
                  <a:srgbClr val="FF0000"/>
                </a:solidFill>
                <a:latin typeface="Courier New"/>
                <a:cs typeface="Courier New"/>
              </a:rPr>
              <a:t>rel</a:t>
            </a:r>
            <a:r>
              <a:rPr lang="en-US" sz="1200" dirty="0">
                <a:solidFill>
                  <a:srgbClr val="FF0000"/>
                </a:solidFill>
                <a:latin typeface="Courier New"/>
                <a:cs typeface="Courier New"/>
              </a:rPr>
              <a:t>="</a:t>
            </a:r>
            <a:r>
              <a:rPr lang="en-US" sz="1200" dirty="0" err="1">
                <a:solidFill>
                  <a:srgbClr val="FF0000"/>
                </a:solidFill>
                <a:latin typeface="Courier New"/>
                <a:cs typeface="Courier New"/>
              </a:rPr>
              <a:t>prev</a:t>
            </a:r>
            <a:r>
              <a:rPr lang="en-US" sz="1200" dirty="0">
                <a:solidFill>
                  <a:srgbClr val="FF0000"/>
                </a:solidFill>
                <a:latin typeface="Courier New"/>
                <a:cs typeface="Courier New"/>
              </a:rPr>
              <a:t> memento"; </a:t>
            </a:r>
            <a:r>
              <a:rPr lang="en-US" sz="1200" dirty="0" err="1">
                <a:solidFill>
                  <a:srgbClr val="FF0000"/>
                </a:solidFill>
                <a:latin typeface="Courier New"/>
                <a:cs typeface="Courier New"/>
              </a:rPr>
              <a:t>datetime</a:t>
            </a:r>
            <a:r>
              <a:rPr lang="en-US" sz="1200" dirty="0">
                <a:solidFill>
                  <a:srgbClr val="FF0000"/>
                </a:solidFill>
                <a:latin typeface="Courier New"/>
                <a:cs typeface="Courier New"/>
              </a:rPr>
              <a:t>="Fri, 21 Jun 2013 19:40:47 GMT", </a:t>
            </a:r>
            <a:endParaRPr lang="en-US" sz="1200" dirty="0" smtClean="0">
              <a:solidFill>
                <a:srgbClr val="FF0000"/>
              </a:solidFill>
              <a:latin typeface="Courier New"/>
              <a:cs typeface="Courier New"/>
            </a:endParaRPr>
          </a:p>
          <a:p>
            <a:r>
              <a:rPr lang="en-US" sz="1200" dirty="0" smtClean="0">
                <a:solidFill>
                  <a:srgbClr val="FF0000"/>
                </a:solidFill>
                <a:latin typeface="Courier New"/>
                <a:cs typeface="Courier New"/>
              </a:rPr>
              <a:t>  &lt;</a:t>
            </a:r>
            <a:r>
              <a:rPr lang="en-US" sz="1200" dirty="0">
                <a:solidFill>
                  <a:srgbClr val="FF0000"/>
                </a:solidFill>
                <a:latin typeface="Courier New"/>
                <a:cs typeface="Courier New"/>
              </a:rPr>
              <a:t>http://</a:t>
            </a:r>
            <a:r>
              <a:rPr lang="en-US" sz="1200" dirty="0" err="1">
                <a:solidFill>
                  <a:srgbClr val="FF0000"/>
                </a:solidFill>
                <a:latin typeface="Courier New"/>
                <a:cs typeface="Courier New"/>
              </a:rPr>
              <a:t>archive.md</a:t>
            </a:r>
            <a:r>
              <a:rPr lang="en-US" sz="1200" dirty="0">
                <a:solidFill>
                  <a:srgbClr val="FF0000"/>
                </a:solidFill>
                <a:latin typeface="Courier New"/>
                <a:cs typeface="Courier New"/>
              </a:rPr>
              <a:t>/20130723172543/http://</a:t>
            </a:r>
            <a:r>
              <a:rPr lang="en-US" sz="1200" dirty="0" err="1">
                <a:solidFill>
                  <a:srgbClr val="FF0000"/>
                </a:solidFill>
                <a:latin typeface="Courier New"/>
                <a:cs typeface="Courier New"/>
              </a:rPr>
              <a:t>www.cs.odu.edu</a:t>
            </a:r>
            <a:r>
              <a:rPr lang="en-US" sz="1200" dirty="0">
                <a:solidFill>
                  <a:srgbClr val="FF0000"/>
                </a:solidFill>
                <a:latin typeface="Courier New"/>
                <a:cs typeface="Courier New"/>
              </a:rPr>
              <a:t>/~</a:t>
            </a:r>
            <a:r>
              <a:rPr lang="en-US" sz="1200" dirty="0" err="1">
                <a:solidFill>
                  <a:srgbClr val="FF0000"/>
                </a:solidFill>
                <a:latin typeface="Courier New"/>
                <a:cs typeface="Courier New"/>
              </a:rPr>
              <a:t>mln</a:t>
            </a:r>
            <a:r>
              <a:rPr lang="en-US" sz="1200" dirty="0">
                <a:solidFill>
                  <a:srgbClr val="FF0000"/>
                </a:solidFill>
                <a:latin typeface="Courier New"/>
                <a:cs typeface="Courier New"/>
              </a:rPr>
              <a:t>/&gt;; </a:t>
            </a:r>
            <a:endParaRPr lang="en-US" sz="1200" dirty="0" smtClean="0">
              <a:solidFill>
                <a:srgbClr val="FF0000"/>
              </a:solidFill>
              <a:latin typeface="Courier New"/>
              <a:cs typeface="Courier New"/>
            </a:endParaRPr>
          </a:p>
          <a:p>
            <a:r>
              <a:rPr lang="en-US" sz="1200" dirty="0" smtClean="0">
                <a:solidFill>
                  <a:srgbClr val="FF0000"/>
                </a:solidFill>
                <a:latin typeface="Courier New"/>
                <a:cs typeface="Courier New"/>
              </a:rPr>
              <a:t>  </a:t>
            </a:r>
            <a:r>
              <a:rPr lang="en-US" sz="1200" dirty="0" err="1" smtClean="0">
                <a:solidFill>
                  <a:srgbClr val="FF0000"/>
                </a:solidFill>
                <a:latin typeface="Courier New"/>
                <a:cs typeface="Courier New"/>
              </a:rPr>
              <a:t>rel</a:t>
            </a:r>
            <a:r>
              <a:rPr lang="en-US" sz="1200" dirty="0">
                <a:solidFill>
                  <a:srgbClr val="FF0000"/>
                </a:solidFill>
                <a:latin typeface="Courier New"/>
                <a:cs typeface="Courier New"/>
              </a:rPr>
              <a:t>="memento"; </a:t>
            </a:r>
            <a:r>
              <a:rPr lang="en-US" sz="1200" dirty="0" err="1">
                <a:solidFill>
                  <a:srgbClr val="FF0000"/>
                </a:solidFill>
                <a:latin typeface="Courier New"/>
                <a:cs typeface="Courier New"/>
              </a:rPr>
              <a:t>datetime</a:t>
            </a:r>
            <a:r>
              <a:rPr lang="en-US" sz="1200" dirty="0">
                <a:solidFill>
                  <a:srgbClr val="FF0000"/>
                </a:solidFill>
                <a:latin typeface="Courier New"/>
                <a:cs typeface="Courier New"/>
              </a:rPr>
              <a:t>="Tue, 23 Jul 2013 17:25:43 GMT", </a:t>
            </a:r>
            <a:endParaRPr lang="en-US" sz="1200" dirty="0" smtClean="0">
              <a:solidFill>
                <a:srgbClr val="FF0000"/>
              </a:solidFill>
              <a:latin typeface="Courier New"/>
              <a:cs typeface="Courier New"/>
            </a:endParaRPr>
          </a:p>
          <a:p>
            <a:r>
              <a:rPr lang="en-US" sz="1200" dirty="0" smtClean="0">
                <a:solidFill>
                  <a:srgbClr val="FF0000"/>
                </a:solidFill>
                <a:latin typeface="Courier New"/>
                <a:cs typeface="Courier New"/>
              </a:rPr>
              <a:t>  &lt;</a:t>
            </a:r>
            <a:r>
              <a:rPr lang="en-US" sz="1200" dirty="0">
                <a:solidFill>
                  <a:srgbClr val="FF0000"/>
                </a:solidFill>
                <a:latin typeface="Courier New"/>
                <a:cs typeface="Courier New"/>
              </a:rPr>
              <a:t>https://</a:t>
            </a:r>
            <a:r>
              <a:rPr lang="en-US" sz="1200" dirty="0" err="1">
                <a:solidFill>
                  <a:srgbClr val="FF0000"/>
                </a:solidFill>
                <a:latin typeface="Courier New"/>
                <a:cs typeface="Courier New"/>
              </a:rPr>
              <a:t>web.archive.org</a:t>
            </a:r>
            <a:r>
              <a:rPr lang="en-US" sz="1200" dirty="0">
                <a:solidFill>
                  <a:srgbClr val="FF0000"/>
                </a:solidFill>
                <a:latin typeface="Courier New"/>
                <a:cs typeface="Courier New"/>
              </a:rPr>
              <a:t>/web/20130730042519/http://</a:t>
            </a:r>
            <a:r>
              <a:rPr lang="en-US" sz="1200" dirty="0" err="1">
                <a:solidFill>
                  <a:srgbClr val="FF0000"/>
                </a:solidFill>
                <a:latin typeface="Courier New"/>
                <a:cs typeface="Courier New"/>
              </a:rPr>
              <a:t>www.cs.odu.edu</a:t>
            </a:r>
            <a:r>
              <a:rPr lang="en-US" sz="1200" dirty="0">
                <a:solidFill>
                  <a:srgbClr val="FF0000"/>
                </a:solidFill>
                <a:latin typeface="Courier New"/>
                <a:cs typeface="Courier New"/>
              </a:rPr>
              <a:t>/%7Emln/&gt;; </a:t>
            </a:r>
            <a:endParaRPr lang="en-US" sz="1200" dirty="0" smtClean="0">
              <a:solidFill>
                <a:srgbClr val="FF0000"/>
              </a:solidFill>
              <a:latin typeface="Courier New"/>
              <a:cs typeface="Courier New"/>
            </a:endParaRPr>
          </a:p>
          <a:p>
            <a:r>
              <a:rPr lang="en-US" sz="1200" dirty="0" smtClean="0">
                <a:solidFill>
                  <a:srgbClr val="FF0000"/>
                </a:solidFill>
                <a:latin typeface="Courier New"/>
                <a:cs typeface="Courier New"/>
              </a:rPr>
              <a:t>  </a:t>
            </a:r>
            <a:r>
              <a:rPr lang="en-US" sz="1200" dirty="0" err="1" smtClean="0">
                <a:solidFill>
                  <a:srgbClr val="FF0000"/>
                </a:solidFill>
                <a:latin typeface="Courier New"/>
                <a:cs typeface="Courier New"/>
              </a:rPr>
              <a:t>rel</a:t>
            </a:r>
            <a:r>
              <a:rPr lang="en-US" sz="1200" dirty="0">
                <a:solidFill>
                  <a:srgbClr val="FF0000"/>
                </a:solidFill>
                <a:latin typeface="Courier New"/>
                <a:cs typeface="Courier New"/>
              </a:rPr>
              <a:t>="next memento"; </a:t>
            </a:r>
            <a:r>
              <a:rPr lang="en-US" sz="1200" dirty="0" err="1">
                <a:solidFill>
                  <a:srgbClr val="FF0000"/>
                </a:solidFill>
                <a:latin typeface="Courier New"/>
                <a:cs typeface="Courier New"/>
              </a:rPr>
              <a:t>datetime</a:t>
            </a:r>
            <a:r>
              <a:rPr lang="en-US" sz="1200" dirty="0">
                <a:solidFill>
                  <a:srgbClr val="FF0000"/>
                </a:solidFill>
                <a:latin typeface="Courier New"/>
                <a:cs typeface="Courier New"/>
              </a:rPr>
              <a:t>="Tue, 30 Jul 2013 04:25:19 GMT", </a:t>
            </a:r>
            <a:endParaRPr lang="en-US" sz="1200" dirty="0" smtClean="0">
              <a:solidFill>
                <a:srgbClr val="FF0000"/>
              </a:solidFill>
              <a:latin typeface="Courier New"/>
              <a:cs typeface="Courier New"/>
            </a:endParaRPr>
          </a:p>
          <a:p>
            <a:r>
              <a:rPr lang="en-US" sz="1200" dirty="0" smtClean="0">
                <a:solidFill>
                  <a:srgbClr val="FF0000"/>
                </a:solidFill>
                <a:latin typeface="Courier New"/>
                <a:cs typeface="Courier New"/>
              </a:rPr>
              <a:t>  &lt;</a:t>
            </a:r>
            <a:r>
              <a:rPr lang="en-US" sz="1200" dirty="0">
                <a:solidFill>
                  <a:srgbClr val="FF0000"/>
                </a:solidFill>
                <a:latin typeface="Courier New"/>
                <a:cs typeface="Courier New"/>
              </a:rPr>
              <a:t>https://</a:t>
            </a:r>
            <a:r>
              <a:rPr lang="en-US" sz="1200" dirty="0" err="1">
                <a:solidFill>
                  <a:srgbClr val="FF0000"/>
                </a:solidFill>
                <a:latin typeface="Courier New"/>
                <a:cs typeface="Courier New"/>
              </a:rPr>
              <a:t>perma.cc</a:t>
            </a:r>
            <a:r>
              <a:rPr lang="en-US" sz="1200" dirty="0">
                <a:solidFill>
                  <a:srgbClr val="FF0000"/>
                </a:solidFill>
                <a:latin typeface="Courier New"/>
                <a:cs typeface="Courier New"/>
              </a:rPr>
              <a:t>/E98M-WFN7&gt;; </a:t>
            </a:r>
            <a:r>
              <a:rPr lang="en-US" sz="1200" dirty="0" err="1">
                <a:solidFill>
                  <a:srgbClr val="FF0000"/>
                </a:solidFill>
                <a:latin typeface="Courier New"/>
                <a:cs typeface="Courier New"/>
              </a:rPr>
              <a:t>rel</a:t>
            </a:r>
            <a:r>
              <a:rPr lang="en-US" sz="1200" dirty="0">
                <a:solidFill>
                  <a:srgbClr val="FF0000"/>
                </a:solidFill>
                <a:latin typeface="Courier New"/>
                <a:cs typeface="Courier New"/>
              </a:rPr>
              <a:t>="last memento"; </a:t>
            </a:r>
            <a:endParaRPr lang="en-US" sz="1200" dirty="0" smtClean="0">
              <a:solidFill>
                <a:srgbClr val="FF0000"/>
              </a:solidFill>
              <a:latin typeface="Courier New"/>
              <a:cs typeface="Courier New"/>
            </a:endParaRPr>
          </a:p>
          <a:p>
            <a:r>
              <a:rPr lang="en-US" sz="1200" dirty="0" smtClean="0">
                <a:solidFill>
                  <a:srgbClr val="FF0000"/>
                </a:solidFill>
                <a:latin typeface="Courier New"/>
                <a:cs typeface="Courier New"/>
              </a:rPr>
              <a:t>  </a:t>
            </a:r>
            <a:r>
              <a:rPr lang="en-US" sz="1200" dirty="0" err="1" smtClean="0">
                <a:solidFill>
                  <a:srgbClr val="FF0000"/>
                </a:solidFill>
                <a:latin typeface="Courier New"/>
                <a:cs typeface="Courier New"/>
              </a:rPr>
              <a:t>datetime</a:t>
            </a:r>
            <a:r>
              <a:rPr lang="en-US" sz="1200" dirty="0">
                <a:solidFill>
                  <a:srgbClr val="FF0000"/>
                </a:solidFill>
                <a:latin typeface="Courier New"/>
                <a:cs typeface="Courier New"/>
              </a:rPr>
              <a:t>="Mon, 18 May 2020 12:48:42 GMT", </a:t>
            </a:r>
            <a:endParaRPr lang="en-US" sz="1200" dirty="0" smtClean="0">
              <a:solidFill>
                <a:srgbClr val="FF0000"/>
              </a:solidFill>
              <a:latin typeface="Courier New"/>
              <a:cs typeface="Courier New"/>
            </a:endParaRPr>
          </a:p>
          <a:p>
            <a:r>
              <a:rPr lang="en-US" sz="1200" dirty="0" smtClean="0">
                <a:solidFill>
                  <a:srgbClr val="FF0000"/>
                </a:solidFill>
                <a:latin typeface="Courier New"/>
                <a:cs typeface="Courier New"/>
              </a:rPr>
              <a:t>  &lt;</a:t>
            </a:r>
            <a:r>
              <a:rPr lang="en-US" sz="1200" dirty="0">
                <a:solidFill>
                  <a:srgbClr val="FF0000"/>
                </a:solidFill>
                <a:latin typeface="Courier New"/>
                <a:cs typeface="Courier New"/>
              </a:rPr>
              <a:t>https://</a:t>
            </a:r>
            <a:r>
              <a:rPr lang="en-US" sz="1200" dirty="0" err="1">
                <a:solidFill>
                  <a:srgbClr val="FF0000"/>
                </a:solidFill>
                <a:latin typeface="Courier New"/>
                <a:cs typeface="Courier New"/>
              </a:rPr>
              <a:t>memgator.cs.odu.edu</a:t>
            </a:r>
            <a:r>
              <a:rPr lang="en-US" sz="1200" dirty="0">
                <a:solidFill>
                  <a:srgbClr val="FF0000"/>
                </a:solidFill>
                <a:latin typeface="Courier New"/>
                <a:cs typeface="Courier New"/>
              </a:rPr>
              <a:t>/</a:t>
            </a:r>
            <a:r>
              <a:rPr lang="en-US" sz="1200" dirty="0" err="1">
                <a:solidFill>
                  <a:srgbClr val="FF0000"/>
                </a:solidFill>
                <a:latin typeface="Courier New"/>
                <a:cs typeface="Courier New"/>
              </a:rPr>
              <a:t>timemap</a:t>
            </a:r>
            <a:r>
              <a:rPr lang="en-US" sz="1200" dirty="0">
                <a:solidFill>
                  <a:srgbClr val="FF0000"/>
                </a:solidFill>
                <a:latin typeface="Courier New"/>
                <a:cs typeface="Courier New"/>
              </a:rPr>
              <a:t>/link/http://</a:t>
            </a:r>
            <a:r>
              <a:rPr lang="en-US" sz="1200" dirty="0" err="1">
                <a:solidFill>
                  <a:srgbClr val="FF0000"/>
                </a:solidFill>
                <a:latin typeface="Courier New"/>
                <a:cs typeface="Courier New"/>
              </a:rPr>
              <a:t>www.cs.odu.edu</a:t>
            </a:r>
            <a:r>
              <a:rPr lang="en-US" sz="1200" dirty="0">
                <a:solidFill>
                  <a:srgbClr val="FF0000"/>
                </a:solidFill>
                <a:latin typeface="Courier New"/>
                <a:cs typeface="Courier New"/>
              </a:rPr>
              <a:t>/~</a:t>
            </a:r>
            <a:r>
              <a:rPr lang="en-US" sz="1200" dirty="0" err="1">
                <a:solidFill>
                  <a:srgbClr val="FF0000"/>
                </a:solidFill>
                <a:latin typeface="Courier New"/>
                <a:cs typeface="Courier New"/>
              </a:rPr>
              <a:t>mln</a:t>
            </a:r>
            <a:r>
              <a:rPr lang="en-US" sz="1200" dirty="0">
                <a:solidFill>
                  <a:srgbClr val="FF0000"/>
                </a:solidFill>
                <a:latin typeface="Courier New"/>
                <a:cs typeface="Courier New"/>
              </a:rPr>
              <a:t>/&gt;; </a:t>
            </a:r>
            <a:endParaRPr lang="en-US" sz="1200" dirty="0" smtClean="0">
              <a:solidFill>
                <a:srgbClr val="FF0000"/>
              </a:solidFill>
              <a:latin typeface="Courier New"/>
              <a:cs typeface="Courier New"/>
            </a:endParaRPr>
          </a:p>
          <a:p>
            <a:r>
              <a:rPr lang="en-US" sz="1200" dirty="0" smtClean="0">
                <a:solidFill>
                  <a:srgbClr val="FF0000"/>
                </a:solidFill>
                <a:latin typeface="Courier New"/>
                <a:cs typeface="Courier New"/>
              </a:rPr>
              <a:t>  </a:t>
            </a:r>
            <a:r>
              <a:rPr lang="en-US" sz="1200" dirty="0" err="1" smtClean="0">
                <a:solidFill>
                  <a:srgbClr val="FF0000"/>
                </a:solidFill>
                <a:latin typeface="Courier New"/>
                <a:cs typeface="Courier New"/>
              </a:rPr>
              <a:t>rel</a:t>
            </a:r>
            <a:r>
              <a:rPr lang="en-US" sz="1200" dirty="0">
                <a:solidFill>
                  <a:srgbClr val="FF0000"/>
                </a:solidFill>
                <a:latin typeface="Courier New"/>
                <a:cs typeface="Courier New"/>
              </a:rPr>
              <a:t>="</a:t>
            </a:r>
            <a:r>
              <a:rPr lang="en-US" sz="1200" dirty="0" err="1">
                <a:solidFill>
                  <a:srgbClr val="FF0000"/>
                </a:solidFill>
                <a:latin typeface="Courier New"/>
                <a:cs typeface="Courier New"/>
              </a:rPr>
              <a:t>timemap</a:t>
            </a:r>
            <a:r>
              <a:rPr lang="en-US" sz="1200" dirty="0">
                <a:solidFill>
                  <a:srgbClr val="FF0000"/>
                </a:solidFill>
                <a:latin typeface="Courier New"/>
                <a:cs typeface="Courier New"/>
              </a:rPr>
              <a:t>"; type="application/link-format", </a:t>
            </a:r>
            <a:endParaRPr lang="en-US" sz="1200" dirty="0" smtClean="0">
              <a:solidFill>
                <a:srgbClr val="FF0000"/>
              </a:solidFill>
              <a:latin typeface="Courier New"/>
              <a:cs typeface="Courier New"/>
            </a:endParaRPr>
          </a:p>
          <a:p>
            <a:r>
              <a:rPr lang="en-US" sz="1200" dirty="0" smtClean="0">
                <a:solidFill>
                  <a:srgbClr val="FF0000"/>
                </a:solidFill>
                <a:latin typeface="Courier New"/>
                <a:cs typeface="Courier New"/>
              </a:rPr>
              <a:t>  &lt;</a:t>
            </a:r>
            <a:r>
              <a:rPr lang="en-US" sz="1200" dirty="0">
                <a:solidFill>
                  <a:srgbClr val="FF0000"/>
                </a:solidFill>
                <a:latin typeface="Courier New"/>
                <a:cs typeface="Courier New"/>
              </a:rPr>
              <a:t>https://</a:t>
            </a:r>
            <a:r>
              <a:rPr lang="en-US" sz="1200" dirty="0" err="1">
                <a:solidFill>
                  <a:srgbClr val="FF0000"/>
                </a:solidFill>
                <a:latin typeface="Courier New"/>
                <a:cs typeface="Courier New"/>
              </a:rPr>
              <a:t>memgator.cs.odu.edu</a:t>
            </a:r>
            <a:r>
              <a:rPr lang="en-US" sz="1200" dirty="0">
                <a:solidFill>
                  <a:srgbClr val="FF0000"/>
                </a:solidFill>
                <a:latin typeface="Courier New"/>
                <a:cs typeface="Courier New"/>
              </a:rPr>
              <a:t>/</a:t>
            </a:r>
            <a:r>
              <a:rPr lang="en-US" sz="1200" dirty="0" err="1">
                <a:solidFill>
                  <a:srgbClr val="FF0000"/>
                </a:solidFill>
                <a:latin typeface="Courier New"/>
                <a:cs typeface="Courier New"/>
              </a:rPr>
              <a:t>timemap</a:t>
            </a:r>
            <a:r>
              <a:rPr lang="en-US" sz="1200" dirty="0">
                <a:solidFill>
                  <a:srgbClr val="FF0000"/>
                </a:solidFill>
                <a:latin typeface="Courier New"/>
                <a:cs typeface="Courier New"/>
              </a:rPr>
              <a:t>/</a:t>
            </a:r>
            <a:r>
              <a:rPr lang="en-US" sz="1200" dirty="0" err="1">
                <a:solidFill>
                  <a:srgbClr val="FF0000"/>
                </a:solidFill>
                <a:latin typeface="Courier New"/>
                <a:cs typeface="Courier New"/>
              </a:rPr>
              <a:t>json</a:t>
            </a:r>
            <a:r>
              <a:rPr lang="en-US" sz="1200" dirty="0">
                <a:solidFill>
                  <a:srgbClr val="FF0000"/>
                </a:solidFill>
                <a:latin typeface="Courier New"/>
                <a:cs typeface="Courier New"/>
              </a:rPr>
              <a:t>/http://</a:t>
            </a:r>
            <a:r>
              <a:rPr lang="en-US" sz="1200" dirty="0" err="1">
                <a:solidFill>
                  <a:srgbClr val="FF0000"/>
                </a:solidFill>
                <a:latin typeface="Courier New"/>
                <a:cs typeface="Courier New"/>
              </a:rPr>
              <a:t>www.cs.odu.edu</a:t>
            </a:r>
            <a:r>
              <a:rPr lang="en-US" sz="1200" dirty="0">
                <a:solidFill>
                  <a:srgbClr val="FF0000"/>
                </a:solidFill>
                <a:latin typeface="Courier New"/>
                <a:cs typeface="Courier New"/>
              </a:rPr>
              <a:t>/~</a:t>
            </a:r>
            <a:r>
              <a:rPr lang="en-US" sz="1200" dirty="0" err="1">
                <a:solidFill>
                  <a:srgbClr val="FF0000"/>
                </a:solidFill>
                <a:latin typeface="Courier New"/>
                <a:cs typeface="Courier New"/>
              </a:rPr>
              <a:t>mln</a:t>
            </a:r>
            <a:r>
              <a:rPr lang="en-US" sz="1200" dirty="0">
                <a:solidFill>
                  <a:srgbClr val="FF0000"/>
                </a:solidFill>
                <a:latin typeface="Courier New"/>
                <a:cs typeface="Courier New"/>
              </a:rPr>
              <a:t>/&gt;; </a:t>
            </a:r>
            <a:endParaRPr lang="en-US" sz="1200" dirty="0" smtClean="0">
              <a:solidFill>
                <a:srgbClr val="FF0000"/>
              </a:solidFill>
              <a:latin typeface="Courier New"/>
              <a:cs typeface="Courier New"/>
            </a:endParaRPr>
          </a:p>
          <a:p>
            <a:r>
              <a:rPr lang="en-US" sz="1200" dirty="0" smtClean="0">
                <a:solidFill>
                  <a:srgbClr val="FF0000"/>
                </a:solidFill>
                <a:latin typeface="Courier New"/>
                <a:cs typeface="Courier New"/>
              </a:rPr>
              <a:t>  </a:t>
            </a:r>
            <a:r>
              <a:rPr lang="en-US" sz="1200" dirty="0" err="1" smtClean="0">
                <a:solidFill>
                  <a:srgbClr val="FF0000"/>
                </a:solidFill>
                <a:latin typeface="Courier New"/>
                <a:cs typeface="Courier New"/>
              </a:rPr>
              <a:t>rel</a:t>
            </a:r>
            <a:r>
              <a:rPr lang="en-US" sz="1200" dirty="0">
                <a:solidFill>
                  <a:srgbClr val="FF0000"/>
                </a:solidFill>
                <a:latin typeface="Courier New"/>
                <a:cs typeface="Courier New"/>
              </a:rPr>
              <a:t>="</a:t>
            </a:r>
            <a:r>
              <a:rPr lang="en-US" sz="1200" dirty="0" err="1">
                <a:solidFill>
                  <a:srgbClr val="FF0000"/>
                </a:solidFill>
                <a:latin typeface="Courier New"/>
                <a:cs typeface="Courier New"/>
              </a:rPr>
              <a:t>timemap</a:t>
            </a:r>
            <a:r>
              <a:rPr lang="en-US" sz="1200" dirty="0">
                <a:solidFill>
                  <a:srgbClr val="FF0000"/>
                </a:solidFill>
                <a:latin typeface="Courier New"/>
                <a:cs typeface="Courier New"/>
              </a:rPr>
              <a:t>"; type="application/</a:t>
            </a:r>
            <a:r>
              <a:rPr lang="en-US" sz="1200" dirty="0" err="1">
                <a:solidFill>
                  <a:srgbClr val="FF0000"/>
                </a:solidFill>
                <a:latin typeface="Courier New"/>
                <a:cs typeface="Courier New"/>
              </a:rPr>
              <a:t>json</a:t>
            </a:r>
            <a:r>
              <a:rPr lang="en-US" sz="1200" dirty="0">
                <a:solidFill>
                  <a:srgbClr val="FF0000"/>
                </a:solidFill>
                <a:latin typeface="Courier New"/>
                <a:cs typeface="Courier New"/>
              </a:rPr>
              <a:t>", </a:t>
            </a:r>
            <a:endParaRPr lang="en-US" sz="1200" dirty="0" smtClean="0">
              <a:solidFill>
                <a:srgbClr val="FF0000"/>
              </a:solidFill>
              <a:latin typeface="Courier New"/>
              <a:cs typeface="Courier New"/>
            </a:endParaRPr>
          </a:p>
          <a:p>
            <a:r>
              <a:rPr lang="en-US" sz="1200" dirty="0" smtClean="0">
                <a:solidFill>
                  <a:srgbClr val="FF0000"/>
                </a:solidFill>
                <a:latin typeface="Courier New"/>
                <a:cs typeface="Courier New"/>
              </a:rPr>
              <a:t>  &lt;</a:t>
            </a:r>
            <a:r>
              <a:rPr lang="en-US" sz="1200" dirty="0">
                <a:solidFill>
                  <a:srgbClr val="FF0000"/>
                </a:solidFill>
                <a:latin typeface="Courier New"/>
                <a:cs typeface="Courier New"/>
              </a:rPr>
              <a:t>https://</a:t>
            </a:r>
            <a:r>
              <a:rPr lang="en-US" sz="1200" dirty="0" err="1">
                <a:solidFill>
                  <a:srgbClr val="FF0000"/>
                </a:solidFill>
                <a:latin typeface="Courier New"/>
                <a:cs typeface="Courier New"/>
              </a:rPr>
              <a:t>memgator.cs.odu.edu</a:t>
            </a:r>
            <a:r>
              <a:rPr lang="en-US" sz="1200" dirty="0">
                <a:solidFill>
                  <a:srgbClr val="FF0000"/>
                </a:solidFill>
                <a:latin typeface="Courier New"/>
                <a:cs typeface="Courier New"/>
              </a:rPr>
              <a:t>/</a:t>
            </a:r>
            <a:r>
              <a:rPr lang="en-US" sz="1200" dirty="0" err="1">
                <a:solidFill>
                  <a:srgbClr val="FF0000"/>
                </a:solidFill>
                <a:latin typeface="Courier New"/>
                <a:cs typeface="Courier New"/>
              </a:rPr>
              <a:t>timemap</a:t>
            </a:r>
            <a:r>
              <a:rPr lang="en-US" sz="1200" dirty="0">
                <a:solidFill>
                  <a:srgbClr val="FF0000"/>
                </a:solidFill>
                <a:latin typeface="Courier New"/>
                <a:cs typeface="Courier New"/>
              </a:rPr>
              <a:t>/</a:t>
            </a:r>
            <a:r>
              <a:rPr lang="en-US" sz="1200" dirty="0" err="1">
                <a:solidFill>
                  <a:srgbClr val="FF0000"/>
                </a:solidFill>
                <a:latin typeface="Courier New"/>
                <a:cs typeface="Courier New"/>
              </a:rPr>
              <a:t>cdxj</a:t>
            </a:r>
            <a:r>
              <a:rPr lang="en-US" sz="1200" dirty="0">
                <a:solidFill>
                  <a:srgbClr val="FF0000"/>
                </a:solidFill>
                <a:latin typeface="Courier New"/>
                <a:cs typeface="Courier New"/>
              </a:rPr>
              <a:t>/http://</a:t>
            </a:r>
            <a:r>
              <a:rPr lang="en-US" sz="1200" dirty="0" err="1">
                <a:solidFill>
                  <a:srgbClr val="FF0000"/>
                </a:solidFill>
                <a:latin typeface="Courier New"/>
                <a:cs typeface="Courier New"/>
              </a:rPr>
              <a:t>www.cs.odu.edu</a:t>
            </a:r>
            <a:r>
              <a:rPr lang="en-US" sz="1200" dirty="0">
                <a:solidFill>
                  <a:srgbClr val="FF0000"/>
                </a:solidFill>
                <a:latin typeface="Courier New"/>
                <a:cs typeface="Courier New"/>
              </a:rPr>
              <a:t>/~</a:t>
            </a:r>
            <a:r>
              <a:rPr lang="en-US" sz="1200" dirty="0" err="1">
                <a:solidFill>
                  <a:srgbClr val="FF0000"/>
                </a:solidFill>
                <a:latin typeface="Courier New"/>
                <a:cs typeface="Courier New"/>
              </a:rPr>
              <a:t>mln</a:t>
            </a:r>
            <a:r>
              <a:rPr lang="en-US" sz="1200" dirty="0">
                <a:solidFill>
                  <a:srgbClr val="FF0000"/>
                </a:solidFill>
                <a:latin typeface="Courier New"/>
                <a:cs typeface="Courier New"/>
              </a:rPr>
              <a:t>/&gt;; </a:t>
            </a:r>
            <a:endParaRPr lang="en-US" sz="1200" dirty="0" smtClean="0">
              <a:solidFill>
                <a:srgbClr val="FF0000"/>
              </a:solidFill>
              <a:latin typeface="Courier New"/>
              <a:cs typeface="Courier New"/>
            </a:endParaRPr>
          </a:p>
          <a:p>
            <a:r>
              <a:rPr lang="en-US" sz="1200" dirty="0" smtClean="0">
                <a:solidFill>
                  <a:srgbClr val="FF0000"/>
                </a:solidFill>
                <a:latin typeface="Courier New"/>
                <a:cs typeface="Courier New"/>
              </a:rPr>
              <a:t>  </a:t>
            </a:r>
            <a:r>
              <a:rPr lang="en-US" sz="1200" dirty="0" err="1" smtClean="0">
                <a:solidFill>
                  <a:srgbClr val="FF0000"/>
                </a:solidFill>
                <a:latin typeface="Courier New"/>
                <a:cs typeface="Courier New"/>
              </a:rPr>
              <a:t>rel</a:t>
            </a:r>
            <a:r>
              <a:rPr lang="en-US" sz="1200" dirty="0">
                <a:solidFill>
                  <a:srgbClr val="FF0000"/>
                </a:solidFill>
                <a:latin typeface="Courier New"/>
                <a:cs typeface="Courier New"/>
              </a:rPr>
              <a:t>="</a:t>
            </a:r>
            <a:r>
              <a:rPr lang="en-US" sz="1200" dirty="0" err="1">
                <a:solidFill>
                  <a:srgbClr val="FF0000"/>
                </a:solidFill>
                <a:latin typeface="Courier New"/>
                <a:cs typeface="Courier New"/>
              </a:rPr>
              <a:t>timemap</a:t>
            </a:r>
            <a:r>
              <a:rPr lang="en-US" sz="1200" dirty="0">
                <a:solidFill>
                  <a:srgbClr val="FF0000"/>
                </a:solidFill>
                <a:latin typeface="Courier New"/>
                <a:cs typeface="Courier New"/>
              </a:rPr>
              <a:t>"; type="application/</a:t>
            </a:r>
            <a:r>
              <a:rPr lang="en-US" sz="1200" dirty="0" err="1">
                <a:solidFill>
                  <a:srgbClr val="FF0000"/>
                </a:solidFill>
                <a:latin typeface="Courier New"/>
                <a:cs typeface="Courier New"/>
              </a:rPr>
              <a:t>cdxj+ors</a:t>
            </a:r>
            <a:r>
              <a:rPr lang="en-US" sz="1200" dirty="0">
                <a:solidFill>
                  <a:srgbClr val="FF0000"/>
                </a:solidFill>
                <a:latin typeface="Courier New"/>
                <a:cs typeface="Courier New"/>
              </a:rPr>
              <a:t>", </a:t>
            </a:r>
            <a:endParaRPr lang="en-US" sz="1200" dirty="0" smtClean="0">
              <a:solidFill>
                <a:srgbClr val="FF0000"/>
              </a:solidFill>
              <a:latin typeface="Courier New"/>
              <a:cs typeface="Courier New"/>
            </a:endParaRPr>
          </a:p>
          <a:p>
            <a:r>
              <a:rPr lang="en-US" sz="1200" dirty="0" smtClean="0">
                <a:solidFill>
                  <a:srgbClr val="FF0000"/>
                </a:solidFill>
                <a:latin typeface="Courier New"/>
                <a:cs typeface="Courier New"/>
              </a:rPr>
              <a:t>  &lt;</a:t>
            </a:r>
            <a:r>
              <a:rPr lang="en-US" sz="1200" dirty="0">
                <a:solidFill>
                  <a:srgbClr val="FF0000"/>
                </a:solidFill>
                <a:latin typeface="Courier New"/>
                <a:cs typeface="Courier New"/>
              </a:rPr>
              <a:t>https://</a:t>
            </a:r>
            <a:r>
              <a:rPr lang="en-US" sz="1200" dirty="0" err="1">
                <a:solidFill>
                  <a:srgbClr val="FF0000"/>
                </a:solidFill>
                <a:latin typeface="Courier New"/>
                <a:cs typeface="Courier New"/>
              </a:rPr>
              <a:t>memgator.cs.odu.edu</a:t>
            </a:r>
            <a:r>
              <a:rPr lang="en-US" sz="1200" dirty="0">
                <a:solidFill>
                  <a:srgbClr val="FF0000"/>
                </a:solidFill>
                <a:latin typeface="Courier New"/>
                <a:cs typeface="Courier New"/>
              </a:rPr>
              <a:t>/</a:t>
            </a:r>
            <a:r>
              <a:rPr lang="en-US" sz="1200" dirty="0" err="1">
                <a:solidFill>
                  <a:srgbClr val="FF0000"/>
                </a:solidFill>
                <a:latin typeface="Courier New"/>
                <a:cs typeface="Courier New"/>
              </a:rPr>
              <a:t>timegate</a:t>
            </a:r>
            <a:r>
              <a:rPr lang="en-US" sz="1200" dirty="0">
                <a:solidFill>
                  <a:srgbClr val="FF0000"/>
                </a:solidFill>
                <a:latin typeface="Courier New"/>
                <a:cs typeface="Courier New"/>
              </a:rPr>
              <a:t>/http://</a:t>
            </a:r>
            <a:r>
              <a:rPr lang="en-US" sz="1200" dirty="0" err="1">
                <a:solidFill>
                  <a:srgbClr val="FF0000"/>
                </a:solidFill>
                <a:latin typeface="Courier New"/>
                <a:cs typeface="Courier New"/>
              </a:rPr>
              <a:t>www.cs.odu.edu</a:t>
            </a:r>
            <a:r>
              <a:rPr lang="en-US" sz="1200" dirty="0">
                <a:solidFill>
                  <a:srgbClr val="FF0000"/>
                </a:solidFill>
                <a:latin typeface="Courier New"/>
                <a:cs typeface="Courier New"/>
              </a:rPr>
              <a:t>/~</a:t>
            </a:r>
            <a:r>
              <a:rPr lang="en-US" sz="1200" dirty="0" err="1">
                <a:solidFill>
                  <a:srgbClr val="FF0000"/>
                </a:solidFill>
                <a:latin typeface="Courier New"/>
                <a:cs typeface="Courier New"/>
              </a:rPr>
              <a:t>mln</a:t>
            </a:r>
            <a:r>
              <a:rPr lang="en-US" sz="1200" dirty="0">
                <a:solidFill>
                  <a:srgbClr val="FF0000"/>
                </a:solidFill>
                <a:latin typeface="Courier New"/>
                <a:cs typeface="Courier New"/>
              </a:rPr>
              <a:t>/&gt;; </a:t>
            </a:r>
            <a:r>
              <a:rPr lang="en-US" sz="1200" dirty="0" err="1">
                <a:solidFill>
                  <a:srgbClr val="FF0000"/>
                </a:solidFill>
                <a:latin typeface="Courier New"/>
                <a:cs typeface="Courier New"/>
              </a:rPr>
              <a:t>rel</a:t>
            </a:r>
            <a:r>
              <a:rPr lang="en-US" sz="1200" dirty="0">
                <a:solidFill>
                  <a:srgbClr val="FF0000"/>
                </a:solidFill>
                <a:latin typeface="Courier New"/>
                <a:cs typeface="Courier New"/>
              </a:rPr>
              <a:t>="</a:t>
            </a:r>
            <a:r>
              <a:rPr lang="en-US" sz="1200" dirty="0" err="1">
                <a:solidFill>
                  <a:srgbClr val="FF0000"/>
                </a:solidFill>
                <a:latin typeface="Courier New"/>
                <a:cs typeface="Courier New"/>
              </a:rPr>
              <a:t>timegate</a:t>
            </a:r>
            <a:r>
              <a:rPr lang="en-US" sz="1200" dirty="0">
                <a:solidFill>
                  <a:srgbClr val="FF0000"/>
                </a:solidFill>
                <a:latin typeface="Courier New"/>
                <a:cs typeface="Courier New"/>
              </a:rPr>
              <a:t>"</a:t>
            </a:r>
          </a:p>
          <a:p>
            <a:r>
              <a:rPr lang="en-US" sz="1200" dirty="0">
                <a:solidFill>
                  <a:srgbClr val="FF0000"/>
                </a:solidFill>
                <a:latin typeface="Courier New"/>
                <a:cs typeface="Courier New"/>
              </a:rPr>
              <a:t>Location: http://</a:t>
            </a:r>
            <a:r>
              <a:rPr lang="en-US" sz="1200" dirty="0" err="1">
                <a:solidFill>
                  <a:srgbClr val="FF0000"/>
                </a:solidFill>
                <a:latin typeface="Courier New"/>
                <a:cs typeface="Courier New"/>
              </a:rPr>
              <a:t>archive.md</a:t>
            </a:r>
            <a:r>
              <a:rPr lang="en-US" sz="1200" dirty="0">
                <a:solidFill>
                  <a:srgbClr val="FF0000"/>
                </a:solidFill>
                <a:latin typeface="Courier New"/>
                <a:cs typeface="Courier New"/>
              </a:rPr>
              <a:t>/20130723172543/http://</a:t>
            </a:r>
            <a:r>
              <a:rPr lang="en-US" sz="1200" dirty="0" err="1">
                <a:solidFill>
                  <a:srgbClr val="FF0000"/>
                </a:solidFill>
                <a:latin typeface="Courier New"/>
                <a:cs typeface="Courier New"/>
              </a:rPr>
              <a:t>www.cs.odu.edu</a:t>
            </a:r>
            <a:r>
              <a:rPr lang="en-US" sz="1200" dirty="0">
                <a:solidFill>
                  <a:srgbClr val="FF0000"/>
                </a:solidFill>
                <a:latin typeface="Courier New"/>
                <a:cs typeface="Courier New"/>
              </a:rPr>
              <a:t>/~</a:t>
            </a:r>
            <a:r>
              <a:rPr lang="en-US" sz="1200" dirty="0" err="1">
                <a:solidFill>
                  <a:srgbClr val="FF0000"/>
                </a:solidFill>
                <a:latin typeface="Courier New"/>
                <a:cs typeface="Courier New"/>
              </a:rPr>
              <a:t>mln</a:t>
            </a:r>
            <a:r>
              <a:rPr lang="en-US" sz="1200" dirty="0">
                <a:solidFill>
                  <a:srgbClr val="FF0000"/>
                </a:solidFill>
                <a:latin typeface="Courier New"/>
                <a:cs typeface="Courier New"/>
              </a:rPr>
              <a:t>/</a:t>
            </a:r>
          </a:p>
          <a:p>
            <a:r>
              <a:rPr lang="en-US" sz="1200" dirty="0">
                <a:latin typeface="Courier New"/>
                <a:cs typeface="Courier New"/>
              </a:rPr>
              <a:t>Server: </a:t>
            </a:r>
            <a:r>
              <a:rPr lang="en-US" sz="1200" dirty="0" err="1">
                <a:latin typeface="Courier New"/>
                <a:cs typeface="Courier New"/>
              </a:rPr>
              <a:t>MemGator</a:t>
            </a:r>
            <a:r>
              <a:rPr lang="en-US" sz="1200" dirty="0">
                <a:latin typeface="Courier New"/>
                <a:cs typeface="Courier New"/>
              </a:rPr>
              <a:t>/1.0-rc8</a:t>
            </a:r>
          </a:p>
          <a:p>
            <a:r>
              <a:rPr lang="en-US" sz="1200" dirty="0">
                <a:latin typeface="Courier New"/>
                <a:cs typeface="Courier New"/>
              </a:rPr>
              <a:t>Vary: accept-</a:t>
            </a:r>
            <a:r>
              <a:rPr lang="en-US" sz="1200" dirty="0" err="1">
                <a:latin typeface="Courier New"/>
                <a:cs typeface="Courier New"/>
              </a:rPr>
              <a:t>datetime</a:t>
            </a:r>
            <a:endParaRPr lang="en-US" sz="1200" dirty="0">
              <a:latin typeface="Courier New"/>
              <a:cs typeface="Courier New"/>
            </a:endParaRPr>
          </a:p>
          <a:p>
            <a:endParaRPr lang="en-US" sz="1200" dirty="0">
              <a:latin typeface="Courier New"/>
              <a:cs typeface="Courier New"/>
            </a:endParaRPr>
          </a:p>
          <a:p>
            <a:r>
              <a:rPr lang="en-US" sz="1200" dirty="0">
                <a:latin typeface="Courier New"/>
                <a:cs typeface="Courier New"/>
              </a:rPr>
              <a:t>&lt;a </a:t>
            </a:r>
            <a:r>
              <a:rPr lang="en-US" sz="1200" dirty="0" err="1">
                <a:latin typeface="Courier New"/>
                <a:cs typeface="Courier New"/>
              </a:rPr>
              <a:t>href</a:t>
            </a:r>
            <a:r>
              <a:rPr lang="en-US" sz="1200" dirty="0">
                <a:latin typeface="Courier New"/>
                <a:cs typeface="Courier New"/>
              </a:rPr>
              <a:t>="http://</a:t>
            </a:r>
            <a:r>
              <a:rPr lang="en-US" sz="1200" dirty="0" err="1">
                <a:latin typeface="Courier New"/>
                <a:cs typeface="Courier New"/>
              </a:rPr>
              <a:t>archive.md</a:t>
            </a:r>
            <a:r>
              <a:rPr lang="en-US" sz="1200" dirty="0">
                <a:latin typeface="Courier New"/>
                <a:cs typeface="Courier New"/>
              </a:rPr>
              <a:t>/20130723172543/http://</a:t>
            </a:r>
            <a:r>
              <a:rPr lang="en-US" sz="1200" dirty="0" err="1">
                <a:latin typeface="Courier New"/>
                <a:cs typeface="Courier New"/>
              </a:rPr>
              <a:t>www.cs.odu.edu</a:t>
            </a:r>
            <a:r>
              <a:rPr lang="en-US" sz="1200" dirty="0">
                <a:latin typeface="Courier New"/>
                <a:cs typeface="Courier New"/>
              </a:rPr>
              <a:t>/~</a:t>
            </a:r>
            <a:r>
              <a:rPr lang="en-US" sz="1200" dirty="0" err="1">
                <a:latin typeface="Courier New"/>
                <a:cs typeface="Courier New"/>
              </a:rPr>
              <a:t>mln</a:t>
            </a:r>
            <a:r>
              <a:rPr lang="en-US" sz="1200" dirty="0">
                <a:latin typeface="Courier New"/>
                <a:cs typeface="Courier New"/>
              </a:rPr>
              <a:t>/"&gt;Found&lt;/a&gt;.</a:t>
            </a:r>
          </a:p>
          <a:p>
            <a:endParaRPr lang="en-US" sz="1200" dirty="0">
              <a:latin typeface="Courier New"/>
              <a:cs typeface="Courier New"/>
            </a:endParaRPr>
          </a:p>
        </p:txBody>
      </p:sp>
      <p:sp>
        <p:nvSpPr>
          <p:cNvPr id="194562" name="Rectangle 2"/>
          <p:cNvSpPr txBox="1">
            <a:spLocks noChangeArrowheads="1"/>
          </p:cNvSpPr>
          <p:nvPr/>
        </p:nvSpPr>
        <p:spPr bwMode="auto">
          <a:xfrm>
            <a:off x="914400" y="762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27432" bIns="27432" anchor="ctr"/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2400">
                <a:cs typeface="Arial" charset="0"/>
              </a:rPr>
              <a:t>Reminder that 302s can have entities…</a:t>
            </a:r>
          </a:p>
        </p:txBody>
      </p:sp>
    </p:spTree>
    <p:extLst>
      <p:ext uri="{BB962C8B-B14F-4D97-AF65-F5344CB8AC3E}">
        <p14:creationId xmlns:p14="http://schemas.microsoft.com/office/powerpoint/2010/main" val="838073489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4524" y="2171700"/>
            <a:ext cx="8827833" cy="19697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>
                <a:latin typeface="Arial"/>
                <a:cs typeface="Arial"/>
              </a:rPr>
              <a:t>Machine readable metadata?  </a:t>
            </a:r>
          </a:p>
          <a:p>
            <a:pPr algn="ctr"/>
            <a:r>
              <a:rPr lang="en-US" sz="2800" dirty="0" smtClean="0">
                <a:latin typeface="Arial"/>
                <a:cs typeface="Arial"/>
              </a:rPr>
              <a:t>We don’t need no </a:t>
            </a:r>
            <a:r>
              <a:rPr lang="en-US" sz="2800" dirty="0" err="1" smtClean="0">
                <a:latin typeface="Arial"/>
                <a:cs typeface="Arial"/>
              </a:rPr>
              <a:t>stinkin</a:t>
            </a:r>
            <a:r>
              <a:rPr lang="en-US" sz="2800" dirty="0" smtClean="0">
                <a:latin typeface="Arial"/>
                <a:cs typeface="Arial"/>
              </a:rPr>
              <a:t>’ machine readable metadata!</a:t>
            </a:r>
          </a:p>
          <a:p>
            <a:pPr algn="ctr"/>
            <a:endParaRPr lang="en-US" sz="2400" dirty="0">
              <a:latin typeface="Arial"/>
              <a:cs typeface="Arial"/>
            </a:endParaRPr>
          </a:p>
          <a:p>
            <a:pPr algn="ctr"/>
            <a:endParaRPr lang="en-US" sz="2400" dirty="0" smtClean="0">
              <a:latin typeface="Arial"/>
              <a:cs typeface="Arial"/>
            </a:endParaRPr>
          </a:p>
          <a:p>
            <a:pPr algn="ctr"/>
            <a:r>
              <a:rPr lang="en-US" dirty="0">
                <a:latin typeface="Arial"/>
                <a:cs typeface="Arial"/>
              </a:rPr>
              <a:t>http://</a:t>
            </a:r>
            <a:r>
              <a:rPr lang="en-US" dirty="0" err="1">
                <a:latin typeface="Arial"/>
                <a:cs typeface="Arial"/>
              </a:rPr>
              <a:t>wayback.archive-it.org</a:t>
            </a:r>
            <a:r>
              <a:rPr lang="en-US" dirty="0">
                <a:latin typeface="Arial"/>
                <a:cs typeface="Arial"/>
              </a:rPr>
              <a:t>/all/20150921151807/http://</a:t>
            </a:r>
            <a:r>
              <a:rPr lang="en-US" dirty="0" err="1">
                <a:latin typeface="Arial"/>
                <a:cs typeface="Arial"/>
              </a:rPr>
              <a:t>www.cs.odu.edu</a:t>
            </a:r>
            <a:r>
              <a:rPr lang="en-US" dirty="0">
                <a:latin typeface="Arial"/>
                <a:cs typeface="Arial"/>
              </a:rPr>
              <a:t>/%7Emln/</a:t>
            </a:r>
          </a:p>
        </p:txBody>
      </p:sp>
    </p:spTree>
    <p:extLst>
      <p:ext uri="{BB962C8B-B14F-4D97-AF65-F5344CB8AC3E}">
        <p14:creationId xmlns:p14="http://schemas.microsoft.com/office/powerpoint/2010/main" val="3863876723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94707" y="2711102"/>
            <a:ext cx="4737194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>
                <a:latin typeface="Arial"/>
                <a:cs typeface="Arial"/>
              </a:rPr>
              <a:t>OK, now tell me about:</a:t>
            </a:r>
          </a:p>
          <a:p>
            <a:pPr algn="ctr"/>
            <a:endParaRPr lang="en-US" sz="2800" dirty="0">
              <a:latin typeface="Arial"/>
              <a:cs typeface="Arial"/>
            </a:endParaRPr>
          </a:p>
          <a:p>
            <a:pPr algn="ctr"/>
            <a:r>
              <a:rPr lang="en-US" sz="2800" dirty="0">
                <a:latin typeface="Arial"/>
                <a:cs typeface="Arial"/>
              </a:rPr>
              <a:t>https://</a:t>
            </a:r>
            <a:r>
              <a:rPr lang="en-US" sz="2800" dirty="0" err="1">
                <a:latin typeface="Arial"/>
                <a:cs typeface="Arial"/>
              </a:rPr>
              <a:t>perma.cc</a:t>
            </a:r>
            <a:r>
              <a:rPr lang="en-US" sz="2800" dirty="0">
                <a:latin typeface="Arial"/>
                <a:cs typeface="Arial"/>
              </a:rPr>
              <a:t>/AY7C-88QL</a:t>
            </a:r>
            <a:endParaRPr lang="en-US" sz="28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50723271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1" name="TextBox 1"/>
          <p:cNvSpPr txBox="1">
            <a:spLocks noChangeArrowheads="1"/>
          </p:cNvSpPr>
          <p:nvPr/>
        </p:nvSpPr>
        <p:spPr bwMode="auto">
          <a:xfrm>
            <a:off x="76200" y="1130300"/>
            <a:ext cx="14867997" cy="48936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Courier New"/>
                <a:cs typeface="Courier New"/>
              </a:rPr>
              <a:t>% curl -I </a:t>
            </a:r>
            <a:r>
              <a:rPr lang="en-US" sz="1200" dirty="0">
                <a:solidFill>
                  <a:srgbClr val="FF0000"/>
                </a:solidFill>
                <a:latin typeface="Courier New"/>
                <a:cs typeface="Courier New"/>
              </a:rPr>
              <a:t>https://</a:t>
            </a:r>
            <a:r>
              <a:rPr lang="en-US" sz="1200" dirty="0" err="1">
                <a:solidFill>
                  <a:srgbClr val="FF0000"/>
                </a:solidFill>
                <a:latin typeface="Courier New"/>
                <a:cs typeface="Courier New"/>
              </a:rPr>
              <a:t>perma.cc</a:t>
            </a:r>
            <a:r>
              <a:rPr lang="en-US" sz="1200" dirty="0">
                <a:solidFill>
                  <a:srgbClr val="FF0000"/>
                </a:solidFill>
                <a:latin typeface="Courier New"/>
                <a:cs typeface="Courier New"/>
              </a:rPr>
              <a:t>/AY7C-88QL</a:t>
            </a:r>
          </a:p>
          <a:p>
            <a:r>
              <a:rPr lang="en-US" sz="1200" dirty="0">
                <a:latin typeface="Courier New"/>
                <a:cs typeface="Courier New"/>
              </a:rPr>
              <a:t>HTTP/2 200 </a:t>
            </a:r>
          </a:p>
          <a:p>
            <a:r>
              <a:rPr lang="en-US" sz="1200" dirty="0">
                <a:latin typeface="Courier New"/>
                <a:cs typeface="Courier New"/>
              </a:rPr>
              <a:t>date: Thu, 03 Sep 2020 16:38:39 GMT</a:t>
            </a:r>
          </a:p>
          <a:p>
            <a:r>
              <a:rPr lang="en-US" sz="1200" dirty="0">
                <a:latin typeface="Courier New"/>
                <a:cs typeface="Courier New"/>
              </a:rPr>
              <a:t>content-type: text/html; charset=utf-8</a:t>
            </a:r>
          </a:p>
          <a:p>
            <a:r>
              <a:rPr lang="en-US" sz="1200" dirty="0">
                <a:latin typeface="Courier New"/>
                <a:cs typeface="Courier New"/>
              </a:rPr>
              <a:t>set-cookie: __</a:t>
            </a:r>
            <a:r>
              <a:rPr lang="en-US" sz="1200" dirty="0" err="1">
                <a:latin typeface="Courier New"/>
                <a:cs typeface="Courier New"/>
              </a:rPr>
              <a:t>cfduid</a:t>
            </a:r>
            <a:r>
              <a:rPr lang="en-US" sz="1200" dirty="0">
                <a:latin typeface="Courier New"/>
                <a:cs typeface="Courier New"/>
              </a:rPr>
              <a:t>=d7ba01ae1b3a494b9f5cb829261228dfc1599151119; expires=Sat, 03-Oct-20 16:38:39 GMT; path=/; domain=.</a:t>
            </a:r>
            <a:r>
              <a:rPr lang="en-US" sz="1200" dirty="0" err="1">
                <a:latin typeface="Courier New"/>
                <a:cs typeface="Courier New"/>
              </a:rPr>
              <a:t>perma.cc</a:t>
            </a:r>
            <a:r>
              <a:rPr lang="en-US" sz="1200" dirty="0">
                <a:latin typeface="Courier New"/>
                <a:cs typeface="Courier New"/>
              </a:rPr>
              <a:t>; </a:t>
            </a:r>
            <a:r>
              <a:rPr lang="en-US" sz="1200" dirty="0" err="1">
                <a:latin typeface="Courier New"/>
                <a:cs typeface="Courier New"/>
              </a:rPr>
              <a:t>HttpOnly</a:t>
            </a:r>
            <a:r>
              <a:rPr lang="en-US" sz="1200" dirty="0">
                <a:latin typeface="Courier New"/>
                <a:cs typeface="Courier New"/>
              </a:rPr>
              <a:t>; </a:t>
            </a:r>
            <a:r>
              <a:rPr lang="en-US" sz="1200" dirty="0" err="1">
                <a:latin typeface="Courier New"/>
                <a:cs typeface="Courier New"/>
              </a:rPr>
              <a:t>SameSite</a:t>
            </a:r>
            <a:r>
              <a:rPr lang="en-US" sz="1200" dirty="0">
                <a:latin typeface="Courier New"/>
                <a:cs typeface="Courier New"/>
              </a:rPr>
              <a:t>=Lax; Secure</a:t>
            </a:r>
          </a:p>
          <a:p>
            <a:r>
              <a:rPr lang="en-US" sz="1200" dirty="0">
                <a:solidFill>
                  <a:srgbClr val="FF0000"/>
                </a:solidFill>
                <a:latin typeface="Courier New"/>
                <a:cs typeface="Courier New"/>
              </a:rPr>
              <a:t>memento-</a:t>
            </a:r>
            <a:r>
              <a:rPr lang="en-US" sz="1200" dirty="0" err="1">
                <a:solidFill>
                  <a:srgbClr val="FF0000"/>
                </a:solidFill>
                <a:latin typeface="Courier New"/>
                <a:cs typeface="Courier New"/>
              </a:rPr>
              <a:t>datetime</a:t>
            </a:r>
            <a:r>
              <a:rPr lang="en-US" sz="1200" dirty="0">
                <a:solidFill>
                  <a:srgbClr val="FF0000"/>
                </a:solidFill>
                <a:latin typeface="Courier New"/>
                <a:cs typeface="Courier New"/>
              </a:rPr>
              <a:t>: Mon, 24 Jun 2019 14:38:12 GMT</a:t>
            </a:r>
          </a:p>
          <a:p>
            <a:r>
              <a:rPr lang="en-US" sz="1200" dirty="0">
                <a:solidFill>
                  <a:srgbClr val="FF0000"/>
                </a:solidFill>
                <a:latin typeface="Courier New"/>
                <a:cs typeface="Courier New"/>
              </a:rPr>
              <a:t>link: &lt;https://</a:t>
            </a:r>
            <a:r>
              <a:rPr lang="en-US" sz="1200" dirty="0" err="1">
                <a:solidFill>
                  <a:srgbClr val="FF0000"/>
                </a:solidFill>
                <a:latin typeface="Courier New"/>
                <a:cs typeface="Courier New"/>
              </a:rPr>
              <a:t>www.instagram.com</a:t>
            </a:r>
            <a:r>
              <a:rPr lang="en-US" sz="1200" dirty="0">
                <a:solidFill>
                  <a:srgbClr val="FF0000"/>
                </a:solidFill>
                <a:latin typeface="Courier New"/>
                <a:cs typeface="Courier New"/>
              </a:rPr>
              <a:t>/</a:t>
            </a:r>
            <a:r>
              <a:rPr lang="en-US" sz="1200" dirty="0" err="1">
                <a:solidFill>
                  <a:srgbClr val="FF0000"/>
                </a:solidFill>
                <a:latin typeface="Courier New"/>
                <a:cs typeface="Courier New"/>
              </a:rPr>
              <a:t>rolling_with_the_wheelers</a:t>
            </a:r>
            <a:r>
              <a:rPr lang="en-US" sz="1200" dirty="0">
                <a:solidFill>
                  <a:srgbClr val="FF0000"/>
                </a:solidFill>
                <a:latin typeface="Courier New"/>
                <a:cs typeface="Courier New"/>
              </a:rPr>
              <a:t>/&gt;; </a:t>
            </a:r>
            <a:r>
              <a:rPr lang="en-US" sz="1200" dirty="0" err="1">
                <a:solidFill>
                  <a:srgbClr val="FF0000"/>
                </a:solidFill>
                <a:latin typeface="Courier New"/>
                <a:cs typeface="Courier New"/>
              </a:rPr>
              <a:t>rel</a:t>
            </a:r>
            <a:r>
              <a:rPr lang="en-US" sz="1200" dirty="0">
                <a:solidFill>
                  <a:srgbClr val="FF0000"/>
                </a:solidFill>
                <a:latin typeface="Courier New"/>
                <a:cs typeface="Courier New"/>
              </a:rPr>
              <a:t>=original, </a:t>
            </a:r>
            <a:endParaRPr lang="en-US" sz="1200" dirty="0" smtClean="0">
              <a:solidFill>
                <a:srgbClr val="FF0000"/>
              </a:solidFill>
              <a:latin typeface="Courier New"/>
              <a:cs typeface="Courier New"/>
            </a:endParaRPr>
          </a:p>
          <a:p>
            <a:r>
              <a:rPr lang="en-US" sz="1200" dirty="0">
                <a:solidFill>
                  <a:srgbClr val="FF0000"/>
                </a:solidFill>
                <a:latin typeface="Courier New"/>
                <a:cs typeface="Courier New"/>
              </a:rPr>
              <a:t> </a:t>
            </a:r>
            <a:r>
              <a:rPr lang="en-US" sz="1200" dirty="0" smtClean="0">
                <a:solidFill>
                  <a:srgbClr val="FF0000"/>
                </a:solidFill>
                <a:latin typeface="Courier New"/>
                <a:cs typeface="Courier New"/>
              </a:rPr>
              <a:t> &lt;</a:t>
            </a:r>
            <a:r>
              <a:rPr lang="en-US" sz="1200" dirty="0">
                <a:solidFill>
                  <a:srgbClr val="FF0000"/>
                </a:solidFill>
                <a:latin typeface="Courier New"/>
                <a:cs typeface="Courier New"/>
              </a:rPr>
              <a:t>https://</a:t>
            </a:r>
            <a:r>
              <a:rPr lang="en-US" sz="1200" dirty="0" err="1">
                <a:solidFill>
                  <a:srgbClr val="FF0000"/>
                </a:solidFill>
                <a:latin typeface="Courier New"/>
                <a:cs typeface="Courier New"/>
              </a:rPr>
              <a:t>perma.cc</a:t>
            </a:r>
            <a:r>
              <a:rPr lang="en-US" sz="1200" dirty="0">
                <a:solidFill>
                  <a:srgbClr val="FF0000"/>
                </a:solidFill>
                <a:latin typeface="Courier New"/>
                <a:cs typeface="Courier New"/>
              </a:rPr>
              <a:t>/</a:t>
            </a:r>
            <a:r>
              <a:rPr lang="en-US" sz="1200" dirty="0" err="1">
                <a:solidFill>
                  <a:srgbClr val="FF0000"/>
                </a:solidFill>
                <a:latin typeface="Courier New"/>
                <a:cs typeface="Courier New"/>
              </a:rPr>
              <a:t>timegate</a:t>
            </a:r>
            <a:r>
              <a:rPr lang="en-US" sz="1200" dirty="0">
                <a:solidFill>
                  <a:srgbClr val="FF0000"/>
                </a:solidFill>
                <a:latin typeface="Courier New"/>
                <a:cs typeface="Courier New"/>
              </a:rPr>
              <a:t>/https://</a:t>
            </a:r>
            <a:r>
              <a:rPr lang="en-US" sz="1200" dirty="0" err="1">
                <a:solidFill>
                  <a:srgbClr val="FF0000"/>
                </a:solidFill>
                <a:latin typeface="Courier New"/>
                <a:cs typeface="Courier New"/>
              </a:rPr>
              <a:t>www.instagram.com</a:t>
            </a:r>
            <a:r>
              <a:rPr lang="en-US" sz="1200" dirty="0">
                <a:solidFill>
                  <a:srgbClr val="FF0000"/>
                </a:solidFill>
                <a:latin typeface="Courier New"/>
                <a:cs typeface="Courier New"/>
              </a:rPr>
              <a:t>/</a:t>
            </a:r>
            <a:r>
              <a:rPr lang="en-US" sz="1200" dirty="0" err="1">
                <a:solidFill>
                  <a:srgbClr val="FF0000"/>
                </a:solidFill>
                <a:latin typeface="Courier New"/>
                <a:cs typeface="Courier New"/>
              </a:rPr>
              <a:t>rolling_with_the_wheelers</a:t>
            </a:r>
            <a:r>
              <a:rPr lang="en-US" sz="1200" dirty="0">
                <a:solidFill>
                  <a:srgbClr val="FF0000"/>
                </a:solidFill>
                <a:latin typeface="Courier New"/>
                <a:cs typeface="Courier New"/>
              </a:rPr>
              <a:t>/&gt;; </a:t>
            </a:r>
            <a:endParaRPr lang="en-US" sz="1200" dirty="0" smtClean="0">
              <a:solidFill>
                <a:srgbClr val="FF0000"/>
              </a:solidFill>
              <a:latin typeface="Courier New"/>
              <a:cs typeface="Courier New"/>
            </a:endParaRPr>
          </a:p>
          <a:p>
            <a:r>
              <a:rPr lang="en-US" sz="1200" dirty="0">
                <a:solidFill>
                  <a:srgbClr val="FF0000"/>
                </a:solidFill>
                <a:latin typeface="Courier New"/>
                <a:cs typeface="Courier New"/>
              </a:rPr>
              <a:t> </a:t>
            </a:r>
            <a:r>
              <a:rPr lang="en-US" sz="1200" dirty="0" smtClean="0">
                <a:solidFill>
                  <a:srgbClr val="FF0000"/>
                </a:solidFill>
                <a:latin typeface="Courier New"/>
                <a:cs typeface="Courier New"/>
              </a:rPr>
              <a:t> </a:t>
            </a:r>
            <a:r>
              <a:rPr lang="en-US" sz="1200" dirty="0" err="1" smtClean="0">
                <a:solidFill>
                  <a:srgbClr val="FF0000"/>
                </a:solidFill>
                <a:latin typeface="Courier New"/>
                <a:cs typeface="Courier New"/>
              </a:rPr>
              <a:t>rel</a:t>
            </a:r>
            <a:r>
              <a:rPr lang="en-US" sz="1200" dirty="0">
                <a:solidFill>
                  <a:srgbClr val="FF0000"/>
                </a:solidFill>
                <a:latin typeface="Courier New"/>
                <a:cs typeface="Courier New"/>
              </a:rPr>
              <a:t>=</a:t>
            </a:r>
            <a:r>
              <a:rPr lang="en-US" sz="1200" dirty="0" err="1">
                <a:solidFill>
                  <a:srgbClr val="FF0000"/>
                </a:solidFill>
                <a:latin typeface="Courier New"/>
                <a:cs typeface="Courier New"/>
              </a:rPr>
              <a:t>timegate</a:t>
            </a:r>
            <a:r>
              <a:rPr lang="en-US" sz="1200" dirty="0">
                <a:solidFill>
                  <a:srgbClr val="FF0000"/>
                </a:solidFill>
                <a:latin typeface="Courier New"/>
                <a:cs typeface="Courier New"/>
              </a:rPr>
              <a:t>, </a:t>
            </a:r>
            <a:endParaRPr lang="en-US" sz="1200" dirty="0" smtClean="0">
              <a:solidFill>
                <a:srgbClr val="FF0000"/>
              </a:solidFill>
              <a:latin typeface="Courier New"/>
              <a:cs typeface="Courier New"/>
            </a:endParaRPr>
          </a:p>
          <a:p>
            <a:r>
              <a:rPr lang="en-US" sz="1200" dirty="0">
                <a:solidFill>
                  <a:srgbClr val="FF0000"/>
                </a:solidFill>
                <a:latin typeface="Courier New"/>
                <a:cs typeface="Courier New"/>
              </a:rPr>
              <a:t> </a:t>
            </a:r>
            <a:r>
              <a:rPr lang="en-US" sz="1200" dirty="0" smtClean="0">
                <a:solidFill>
                  <a:srgbClr val="FF0000"/>
                </a:solidFill>
                <a:latin typeface="Courier New"/>
                <a:cs typeface="Courier New"/>
              </a:rPr>
              <a:t> &lt;</a:t>
            </a:r>
            <a:r>
              <a:rPr lang="en-US" sz="1200" dirty="0">
                <a:solidFill>
                  <a:srgbClr val="FF0000"/>
                </a:solidFill>
                <a:latin typeface="Courier New"/>
                <a:cs typeface="Courier New"/>
              </a:rPr>
              <a:t>https://</a:t>
            </a:r>
            <a:r>
              <a:rPr lang="en-US" sz="1200" dirty="0" err="1">
                <a:solidFill>
                  <a:srgbClr val="FF0000"/>
                </a:solidFill>
                <a:latin typeface="Courier New"/>
                <a:cs typeface="Courier New"/>
              </a:rPr>
              <a:t>perma.cc</a:t>
            </a:r>
            <a:r>
              <a:rPr lang="en-US" sz="1200" dirty="0">
                <a:solidFill>
                  <a:srgbClr val="FF0000"/>
                </a:solidFill>
                <a:latin typeface="Courier New"/>
                <a:cs typeface="Courier New"/>
              </a:rPr>
              <a:t>/</a:t>
            </a:r>
            <a:r>
              <a:rPr lang="en-US" sz="1200" dirty="0" err="1">
                <a:solidFill>
                  <a:srgbClr val="FF0000"/>
                </a:solidFill>
                <a:latin typeface="Courier New"/>
                <a:cs typeface="Courier New"/>
              </a:rPr>
              <a:t>timemap</a:t>
            </a:r>
            <a:r>
              <a:rPr lang="en-US" sz="1200" dirty="0">
                <a:solidFill>
                  <a:srgbClr val="FF0000"/>
                </a:solidFill>
                <a:latin typeface="Courier New"/>
                <a:cs typeface="Courier New"/>
              </a:rPr>
              <a:t>/link/https://</a:t>
            </a:r>
            <a:r>
              <a:rPr lang="en-US" sz="1200" dirty="0" err="1">
                <a:solidFill>
                  <a:srgbClr val="FF0000"/>
                </a:solidFill>
                <a:latin typeface="Courier New"/>
                <a:cs typeface="Courier New"/>
              </a:rPr>
              <a:t>www.instagram.com</a:t>
            </a:r>
            <a:r>
              <a:rPr lang="en-US" sz="1200" dirty="0">
                <a:solidFill>
                  <a:srgbClr val="FF0000"/>
                </a:solidFill>
                <a:latin typeface="Courier New"/>
                <a:cs typeface="Courier New"/>
              </a:rPr>
              <a:t>/</a:t>
            </a:r>
            <a:r>
              <a:rPr lang="en-US" sz="1200" dirty="0" err="1">
                <a:solidFill>
                  <a:srgbClr val="FF0000"/>
                </a:solidFill>
                <a:latin typeface="Courier New"/>
                <a:cs typeface="Courier New"/>
              </a:rPr>
              <a:t>rolling_with_the_wheelers</a:t>
            </a:r>
            <a:r>
              <a:rPr lang="en-US" sz="1200" dirty="0">
                <a:solidFill>
                  <a:srgbClr val="FF0000"/>
                </a:solidFill>
                <a:latin typeface="Courier New"/>
                <a:cs typeface="Courier New"/>
              </a:rPr>
              <a:t>/&gt;; </a:t>
            </a:r>
            <a:endParaRPr lang="en-US" sz="1200" dirty="0" smtClean="0">
              <a:solidFill>
                <a:srgbClr val="FF0000"/>
              </a:solidFill>
              <a:latin typeface="Courier New"/>
              <a:cs typeface="Courier New"/>
            </a:endParaRPr>
          </a:p>
          <a:p>
            <a:r>
              <a:rPr lang="en-US" sz="1200" dirty="0">
                <a:solidFill>
                  <a:srgbClr val="FF0000"/>
                </a:solidFill>
                <a:latin typeface="Courier New"/>
                <a:cs typeface="Courier New"/>
              </a:rPr>
              <a:t> </a:t>
            </a:r>
            <a:r>
              <a:rPr lang="en-US" sz="1200" dirty="0" smtClean="0">
                <a:solidFill>
                  <a:srgbClr val="FF0000"/>
                </a:solidFill>
                <a:latin typeface="Courier New"/>
                <a:cs typeface="Courier New"/>
              </a:rPr>
              <a:t> </a:t>
            </a:r>
            <a:r>
              <a:rPr lang="en-US" sz="1200" dirty="0" err="1" smtClean="0">
                <a:solidFill>
                  <a:srgbClr val="FF0000"/>
                </a:solidFill>
                <a:latin typeface="Courier New"/>
                <a:cs typeface="Courier New"/>
              </a:rPr>
              <a:t>rel</a:t>
            </a:r>
            <a:r>
              <a:rPr lang="en-US" sz="1200" dirty="0">
                <a:solidFill>
                  <a:srgbClr val="FF0000"/>
                </a:solidFill>
                <a:latin typeface="Courier New"/>
                <a:cs typeface="Courier New"/>
              </a:rPr>
              <a:t>=</a:t>
            </a:r>
            <a:r>
              <a:rPr lang="en-US" sz="1200" dirty="0" err="1">
                <a:solidFill>
                  <a:srgbClr val="FF0000"/>
                </a:solidFill>
                <a:latin typeface="Courier New"/>
                <a:cs typeface="Courier New"/>
              </a:rPr>
              <a:t>timemap</a:t>
            </a:r>
            <a:r>
              <a:rPr lang="en-US" sz="1200" dirty="0">
                <a:solidFill>
                  <a:srgbClr val="FF0000"/>
                </a:solidFill>
                <a:latin typeface="Courier New"/>
                <a:cs typeface="Courier New"/>
              </a:rPr>
              <a:t>; type=application/link-format, </a:t>
            </a:r>
            <a:endParaRPr lang="en-US" sz="1200" dirty="0" smtClean="0">
              <a:solidFill>
                <a:srgbClr val="FF0000"/>
              </a:solidFill>
              <a:latin typeface="Courier New"/>
              <a:cs typeface="Courier New"/>
            </a:endParaRPr>
          </a:p>
          <a:p>
            <a:r>
              <a:rPr lang="en-US" sz="1200" dirty="0">
                <a:solidFill>
                  <a:srgbClr val="FF0000"/>
                </a:solidFill>
                <a:latin typeface="Courier New"/>
                <a:cs typeface="Courier New"/>
              </a:rPr>
              <a:t> </a:t>
            </a:r>
            <a:r>
              <a:rPr lang="en-US" sz="1200" dirty="0" smtClean="0">
                <a:solidFill>
                  <a:srgbClr val="FF0000"/>
                </a:solidFill>
                <a:latin typeface="Courier New"/>
                <a:cs typeface="Courier New"/>
              </a:rPr>
              <a:t> &lt;</a:t>
            </a:r>
            <a:r>
              <a:rPr lang="en-US" sz="1200" dirty="0">
                <a:solidFill>
                  <a:srgbClr val="FF0000"/>
                </a:solidFill>
                <a:latin typeface="Courier New"/>
                <a:cs typeface="Courier New"/>
              </a:rPr>
              <a:t>https://</a:t>
            </a:r>
            <a:r>
              <a:rPr lang="en-US" sz="1200" dirty="0" err="1">
                <a:solidFill>
                  <a:srgbClr val="FF0000"/>
                </a:solidFill>
                <a:latin typeface="Courier New"/>
                <a:cs typeface="Courier New"/>
              </a:rPr>
              <a:t>perma.cc</a:t>
            </a:r>
            <a:r>
              <a:rPr lang="en-US" sz="1200" dirty="0">
                <a:solidFill>
                  <a:srgbClr val="FF0000"/>
                </a:solidFill>
                <a:latin typeface="Courier New"/>
                <a:cs typeface="Courier New"/>
              </a:rPr>
              <a:t>/</a:t>
            </a:r>
            <a:r>
              <a:rPr lang="en-US" sz="1200" dirty="0" err="1">
                <a:solidFill>
                  <a:srgbClr val="FF0000"/>
                </a:solidFill>
                <a:latin typeface="Courier New"/>
                <a:cs typeface="Courier New"/>
              </a:rPr>
              <a:t>timemap</a:t>
            </a:r>
            <a:r>
              <a:rPr lang="en-US" sz="1200" dirty="0">
                <a:solidFill>
                  <a:srgbClr val="FF0000"/>
                </a:solidFill>
                <a:latin typeface="Courier New"/>
                <a:cs typeface="Courier New"/>
              </a:rPr>
              <a:t>/</a:t>
            </a:r>
            <a:r>
              <a:rPr lang="en-US" sz="1200" dirty="0" err="1">
                <a:solidFill>
                  <a:srgbClr val="FF0000"/>
                </a:solidFill>
                <a:latin typeface="Courier New"/>
                <a:cs typeface="Courier New"/>
              </a:rPr>
              <a:t>json</a:t>
            </a:r>
            <a:r>
              <a:rPr lang="en-US" sz="1200" dirty="0">
                <a:solidFill>
                  <a:srgbClr val="FF0000"/>
                </a:solidFill>
                <a:latin typeface="Courier New"/>
                <a:cs typeface="Courier New"/>
              </a:rPr>
              <a:t>/https://</a:t>
            </a:r>
            <a:r>
              <a:rPr lang="en-US" sz="1200" dirty="0" err="1">
                <a:solidFill>
                  <a:srgbClr val="FF0000"/>
                </a:solidFill>
                <a:latin typeface="Courier New"/>
                <a:cs typeface="Courier New"/>
              </a:rPr>
              <a:t>www.instagram.com</a:t>
            </a:r>
            <a:r>
              <a:rPr lang="en-US" sz="1200" dirty="0">
                <a:solidFill>
                  <a:srgbClr val="FF0000"/>
                </a:solidFill>
                <a:latin typeface="Courier New"/>
                <a:cs typeface="Courier New"/>
              </a:rPr>
              <a:t>/</a:t>
            </a:r>
            <a:r>
              <a:rPr lang="en-US" sz="1200" dirty="0" err="1">
                <a:solidFill>
                  <a:srgbClr val="FF0000"/>
                </a:solidFill>
                <a:latin typeface="Courier New"/>
                <a:cs typeface="Courier New"/>
              </a:rPr>
              <a:t>rolling_with_the_wheelers</a:t>
            </a:r>
            <a:r>
              <a:rPr lang="en-US" sz="1200" dirty="0">
                <a:solidFill>
                  <a:srgbClr val="FF0000"/>
                </a:solidFill>
                <a:latin typeface="Courier New"/>
                <a:cs typeface="Courier New"/>
              </a:rPr>
              <a:t>/&gt;; </a:t>
            </a:r>
            <a:endParaRPr lang="en-US" sz="1200" dirty="0" smtClean="0">
              <a:solidFill>
                <a:srgbClr val="FF0000"/>
              </a:solidFill>
              <a:latin typeface="Courier New"/>
              <a:cs typeface="Courier New"/>
            </a:endParaRPr>
          </a:p>
          <a:p>
            <a:r>
              <a:rPr lang="en-US" sz="1200" dirty="0">
                <a:solidFill>
                  <a:srgbClr val="FF0000"/>
                </a:solidFill>
                <a:latin typeface="Courier New"/>
                <a:cs typeface="Courier New"/>
              </a:rPr>
              <a:t> </a:t>
            </a:r>
            <a:r>
              <a:rPr lang="en-US" sz="1200" dirty="0" smtClean="0">
                <a:solidFill>
                  <a:srgbClr val="FF0000"/>
                </a:solidFill>
                <a:latin typeface="Courier New"/>
                <a:cs typeface="Courier New"/>
              </a:rPr>
              <a:t> </a:t>
            </a:r>
            <a:r>
              <a:rPr lang="en-US" sz="1200" dirty="0" err="1" smtClean="0">
                <a:solidFill>
                  <a:srgbClr val="FF0000"/>
                </a:solidFill>
                <a:latin typeface="Courier New"/>
                <a:cs typeface="Courier New"/>
              </a:rPr>
              <a:t>rel</a:t>
            </a:r>
            <a:r>
              <a:rPr lang="en-US" sz="1200" dirty="0">
                <a:solidFill>
                  <a:srgbClr val="FF0000"/>
                </a:solidFill>
                <a:latin typeface="Courier New"/>
                <a:cs typeface="Courier New"/>
              </a:rPr>
              <a:t>=</a:t>
            </a:r>
            <a:r>
              <a:rPr lang="en-US" sz="1200" dirty="0" err="1">
                <a:solidFill>
                  <a:srgbClr val="FF0000"/>
                </a:solidFill>
                <a:latin typeface="Courier New"/>
                <a:cs typeface="Courier New"/>
              </a:rPr>
              <a:t>timemap</a:t>
            </a:r>
            <a:r>
              <a:rPr lang="en-US" sz="1200" dirty="0">
                <a:solidFill>
                  <a:srgbClr val="FF0000"/>
                </a:solidFill>
                <a:latin typeface="Courier New"/>
                <a:cs typeface="Courier New"/>
              </a:rPr>
              <a:t>; type=application/</a:t>
            </a:r>
            <a:r>
              <a:rPr lang="en-US" sz="1200" dirty="0" err="1">
                <a:solidFill>
                  <a:srgbClr val="FF0000"/>
                </a:solidFill>
                <a:latin typeface="Courier New"/>
                <a:cs typeface="Courier New"/>
              </a:rPr>
              <a:t>json</a:t>
            </a:r>
            <a:r>
              <a:rPr lang="en-US" sz="1200" dirty="0">
                <a:solidFill>
                  <a:srgbClr val="FF0000"/>
                </a:solidFill>
                <a:latin typeface="Courier New"/>
                <a:cs typeface="Courier New"/>
              </a:rPr>
              <a:t>, </a:t>
            </a:r>
            <a:endParaRPr lang="en-US" sz="1200" dirty="0" smtClean="0">
              <a:solidFill>
                <a:srgbClr val="FF0000"/>
              </a:solidFill>
              <a:latin typeface="Courier New"/>
              <a:cs typeface="Courier New"/>
            </a:endParaRPr>
          </a:p>
          <a:p>
            <a:r>
              <a:rPr lang="en-US" sz="1200" dirty="0">
                <a:solidFill>
                  <a:srgbClr val="FF0000"/>
                </a:solidFill>
                <a:latin typeface="Courier New"/>
                <a:cs typeface="Courier New"/>
              </a:rPr>
              <a:t> </a:t>
            </a:r>
            <a:r>
              <a:rPr lang="en-US" sz="1200" dirty="0" smtClean="0">
                <a:solidFill>
                  <a:srgbClr val="FF0000"/>
                </a:solidFill>
                <a:latin typeface="Courier New"/>
                <a:cs typeface="Courier New"/>
              </a:rPr>
              <a:t> &lt;</a:t>
            </a:r>
            <a:r>
              <a:rPr lang="en-US" sz="1200" dirty="0">
                <a:solidFill>
                  <a:srgbClr val="FF0000"/>
                </a:solidFill>
                <a:latin typeface="Courier New"/>
                <a:cs typeface="Courier New"/>
              </a:rPr>
              <a:t>https://</a:t>
            </a:r>
            <a:r>
              <a:rPr lang="en-US" sz="1200" dirty="0" err="1">
                <a:solidFill>
                  <a:srgbClr val="FF0000"/>
                </a:solidFill>
                <a:latin typeface="Courier New"/>
                <a:cs typeface="Courier New"/>
              </a:rPr>
              <a:t>perma.cc</a:t>
            </a:r>
            <a:r>
              <a:rPr lang="en-US" sz="1200" dirty="0">
                <a:solidFill>
                  <a:srgbClr val="FF0000"/>
                </a:solidFill>
                <a:latin typeface="Courier New"/>
                <a:cs typeface="Courier New"/>
              </a:rPr>
              <a:t>/</a:t>
            </a:r>
            <a:r>
              <a:rPr lang="en-US" sz="1200" dirty="0" err="1">
                <a:solidFill>
                  <a:srgbClr val="FF0000"/>
                </a:solidFill>
                <a:latin typeface="Courier New"/>
                <a:cs typeface="Courier New"/>
              </a:rPr>
              <a:t>timemap</a:t>
            </a:r>
            <a:r>
              <a:rPr lang="en-US" sz="1200" dirty="0">
                <a:solidFill>
                  <a:srgbClr val="FF0000"/>
                </a:solidFill>
                <a:latin typeface="Courier New"/>
                <a:cs typeface="Courier New"/>
              </a:rPr>
              <a:t>/html/https://</a:t>
            </a:r>
            <a:r>
              <a:rPr lang="en-US" sz="1200" dirty="0" err="1">
                <a:solidFill>
                  <a:srgbClr val="FF0000"/>
                </a:solidFill>
                <a:latin typeface="Courier New"/>
                <a:cs typeface="Courier New"/>
              </a:rPr>
              <a:t>www.instagram.com</a:t>
            </a:r>
            <a:r>
              <a:rPr lang="en-US" sz="1200" dirty="0">
                <a:solidFill>
                  <a:srgbClr val="FF0000"/>
                </a:solidFill>
                <a:latin typeface="Courier New"/>
                <a:cs typeface="Courier New"/>
              </a:rPr>
              <a:t>/</a:t>
            </a:r>
            <a:r>
              <a:rPr lang="en-US" sz="1200" dirty="0" err="1">
                <a:solidFill>
                  <a:srgbClr val="FF0000"/>
                </a:solidFill>
                <a:latin typeface="Courier New"/>
                <a:cs typeface="Courier New"/>
              </a:rPr>
              <a:t>rolling_with_the_wheelers</a:t>
            </a:r>
            <a:r>
              <a:rPr lang="en-US" sz="1200" dirty="0">
                <a:solidFill>
                  <a:srgbClr val="FF0000"/>
                </a:solidFill>
                <a:latin typeface="Courier New"/>
                <a:cs typeface="Courier New"/>
              </a:rPr>
              <a:t>/&gt;; </a:t>
            </a:r>
            <a:endParaRPr lang="en-US" sz="1200" dirty="0" smtClean="0">
              <a:solidFill>
                <a:srgbClr val="FF0000"/>
              </a:solidFill>
              <a:latin typeface="Courier New"/>
              <a:cs typeface="Courier New"/>
            </a:endParaRPr>
          </a:p>
          <a:p>
            <a:r>
              <a:rPr lang="en-US" sz="1200" dirty="0">
                <a:solidFill>
                  <a:srgbClr val="FF0000"/>
                </a:solidFill>
                <a:latin typeface="Courier New"/>
                <a:cs typeface="Courier New"/>
              </a:rPr>
              <a:t> </a:t>
            </a:r>
            <a:r>
              <a:rPr lang="en-US" sz="1200" dirty="0" smtClean="0">
                <a:solidFill>
                  <a:srgbClr val="FF0000"/>
                </a:solidFill>
                <a:latin typeface="Courier New"/>
                <a:cs typeface="Courier New"/>
              </a:rPr>
              <a:t> </a:t>
            </a:r>
            <a:r>
              <a:rPr lang="en-US" sz="1200" dirty="0" err="1" smtClean="0">
                <a:solidFill>
                  <a:srgbClr val="FF0000"/>
                </a:solidFill>
                <a:latin typeface="Courier New"/>
                <a:cs typeface="Courier New"/>
              </a:rPr>
              <a:t>rel</a:t>
            </a:r>
            <a:r>
              <a:rPr lang="en-US" sz="1200" dirty="0">
                <a:solidFill>
                  <a:srgbClr val="FF0000"/>
                </a:solidFill>
                <a:latin typeface="Courier New"/>
                <a:cs typeface="Courier New"/>
              </a:rPr>
              <a:t>=</a:t>
            </a:r>
            <a:r>
              <a:rPr lang="en-US" sz="1200" dirty="0" err="1">
                <a:solidFill>
                  <a:srgbClr val="FF0000"/>
                </a:solidFill>
                <a:latin typeface="Courier New"/>
                <a:cs typeface="Courier New"/>
              </a:rPr>
              <a:t>timemap</a:t>
            </a:r>
            <a:r>
              <a:rPr lang="en-US" sz="1200" dirty="0">
                <a:solidFill>
                  <a:srgbClr val="FF0000"/>
                </a:solidFill>
                <a:latin typeface="Courier New"/>
                <a:cs typeface="Courier New"/>
              </a:rPr>
              <a:t>; type=text/html, &lt;https://</a:t>
            </a:r>
            <a:r>
              <a:rPr lang="en-US" sz="1200" dirty="0" err="1">
                <a:solidFill>
                  <a:srgbClr val="FF0000"/>
                </a:solidFill>
                <a:latin typeface="Courier New"/>
                <a:cs typeface="Courier New"/>
              </a:rPr>
              <a:t>perma.cc</a:t>
            </a:r>
            <a:r>
              <a:rPr lang="en-US" sz="1200" dirty="0">
                <a:solidFill>
                  <a:srgbClr val="FF0000"/>
                </a:solidFill>
                <a:latin typeface="Courier New"/>
                <a:cs typeface="Courier New"/>
              </a:rPr>
              <a:t>/AY7C-88QL&gt;; </a:t>
            </a:r>
            <a:r>
              <a:rPr lang="en-US" sz="1200" dirty="0" err="1">
                <a:solidFill>
                  <a:srgbClr val="FF0000"/>
                </a:solidFill>
                <a:latin typeface="Courier New"/>
                <a:cs typeface="Courier New"/>
              </a:rPr>
              <a:t>rel</a:t>
            </a:r>
            <a:r>
              <a:rPr lang="en-US" sz="1200" dirty="0">
                <a:solidFill>
                  <a:srgbClr val="FF0000"/>
                </a:solidFill>
                <a:latin typeface="Courier New"/>
                <a:cs typeface="Courier New"/>
              </a:rPr>
              <a:t>=memento; </a:t>
            </a:r>
            <a:endParaRPr lang="en-US" sz="1200" dirty="0" smtClean="0">
              <a:solidFill>
                <a:srgbClr val="FF0000"/>
              </a:solidFill>
              <a:latin typeface="Courier New"/>
              <a:cs typeface="Courier New"/>
            </a:endParaRPr>
          </a:p>
          <a:p>
            <a:r>
              <a:rPr lang="en-US" sz="1200" dirty="0">
                <a:solidFill>
                  <a:srgbClr val="FF0000"/>
                </a:solidFill>
                <a:latin typeface="Courier New"/>
                <a:cs typeface="Courier New"/>
              </a:rPr>
              <a:t> </a:t>
            </a:r>
            <a:r>
              <a:rPr lang="en-US" sz="1200" dirty="0" smtClean="0">
                <a:solidFill>
                  <a:srgbClr val="FF0000"/>
                </a:solidFill>
                <a:latin typeface="Courier New"/>
                <a:cs typeface="Courier New"/>
              </a:rPr>
              <a:t> </a:t>
            </a:r>
            <a:r>
              <a:rPr lang="en-US" sz="1200" dirty="0" err="1" smtClean="0">
                <a:solidFill>
                  <a:srgbClr val="FF0000"/>
                </a:solidFill>
                <a:latin typeface="Courier New"/>
                <a:cs typeface="Courier New"/>
              </a:rPr>
              <a:t>datetime</a:t>
            </a:r>
            <a:r>
              <a:rPr lang="en-US" sz="1200" dirty="0">
                <a:solidFill>
                  <a:srgbClr val="FF0000"/>
                </a:solidFill>
                <a:latin typeface="Courier New"/>
                <a:cs typeface="Courier New"/>
              </a:rPr>
              <a:t>="Mon, 24 Jun 2019 14:38:12 GMT"</a:t>
            </a:r>
          </a:p>
          <a:p>
            <a:r>
              <a:rPr lang="en-US" sz="1200" dirty="0">
                <a:latin typeface="Courier New"/>
                <a:cs typeface="Courier New"/>
              </a:rPr>
              <a:t>cache-control: max-age=3600</a:t>
            </a:r>
          </a:p>
          <a:p>
            <a:r>
              <a:rPr lang="en-US" sz="1200" dirty="0">
                <a:latin typeface="Courier New"/>
                <a:cs typeface="Courier New"/>
              </a:rPr>
              <a:t>vary: Cookie, Host</a:t>
            </a:r>
          </a:p>
          <a:p>
            <a:r>
              <a:rPr lang="en-US" sz="1200" dirty="0">
                <a:latin typeface="Courier New"/>
                <a:cs typeface="Courier New"/>
              </a:rPr>
              <a:t>strict-transport-security: max-age=15768000</a:t>
            </a:r>
          </a:p>
          <a:p>
            <a:r>
              <a:rPr lang="en-US" sz="1200" dirty="0" err="1">
                <a:latin typeface="Courier New"/>
                <a:cs typeface="Courier New"/>
              </a:rPr>
              <a:t>cf</a:t>
            </a:r>
            <a:r>
              <a:rPr lang="en-US" sz="1200" dirty="0">
                <a:latin typeface="Courier New"/>
                <a:cs typeface="Courier New"/>
              </a:rPr>
              <a:t>-cache-status: DYNAMIC</a:t>
            </a:r>
          </a:p>
          <a:p>
            <a:r>
              <a:rPr lang="it-IT" sz="1200" dirty="0" err="1">
                <a:latin typeface="Courier New"/>
                <a:cs typeface="Courier New"/>
              </a:rPr>
              <a:t>cf</a:t>
            </a:r>
            <a:r>
              <a:rPr lang="it-IT" sz="1200" dirty="0">
                <a:latin typeface="Courier New"/>
                <a:cs typeface="Courier New"/>
              </a:rPr>
              <a:t>-</a:t>
            </a:r>
            <a:r>
              <a:rPr lang="it-IT" sz="1200" dirty="0" err="1">
                <a:latin typeface="Courier New"/>
                <a:cs typeface="Courier New"/>
              </a:rPr>
              <a:t>request</a:t>
            </a:r>
            <a:r>
              <a:rPr lang="it-IT" sz="1200" dirty="0">
                <a:latin typeface="Courier New"/>
                <a:cs typeface="Courier New"/>
              </a:rPr>
              <a:t>-id: 04f66eb5e10000e11ed2819200000001</a:t>
            </a:r>
          </a:p>
          <a:p>
            <a:r>
              <a:rPr lang="it-IT" sz="1200" dirty="0" err="1">
                <a:latin typeface="Courier New"/>
                <a:cs typeface="Courier New"/>
              </a:rPr>
              <a:t>expect-ct</a:t>
            </a:r>
            <a:r>
              <a:rPr lang="it-IT" sz="1200" dirty="0">
                <a:latin typeface="Courier New"/>
                <a:cs typeface="Courier New"/>
              </a:rPr>
              <a:t>: </a:t>
            </a:r>
            <a:r>
              <a:rPr lang="it-IT" sz="1200" dirty="0" err="1">
                <a:latin typeface="Courier New"/>
                <a:cs typeface="Courier New"/>
              </a:rPr>
              <a:t>max-age</a:t>
            </a:r>
            <a:r>
              <a:rPr lang="it-IT" sz="1200" dirty="0">
                <a:latin typeface="Courier New"/>
                <a:cs typeface="Courier New"/>
              </a:rPr>
              <a:t>=604800, report-uri="</a:t>
            </a:r>
            <a:r>
              <a:rPr lang="it-IT" sz="1200" dirty="0" err="1">
                <a:latin typeface="Courier New"/>
                <a:cs typeface="Courier New"/>
              </a:rPr>
              <a:t>https</a:t>
            </a:r>
            <a:r>
              <a:rPr lang="it-IT" sz="1200" dirty="0">
                <a:latin typeface="Courier New"/>
                <a:cs typeface="Courier New"/>
              </a:rPr>
              <a:t>://report-</a:t>
            </a:r>
            <a:r>
              <a:rPr lang="it-IT" sz="1200" dirty="0" err="1">
                <a:latin typeface="Courier New"/>
                <a:cs typeface="Courier New"/>
              </a:rPr>
              <a:t>uri.cloudflare.com</a:t>
            </a:r>
            <a:r>
              <a:rPr lang="it-IT" sz="1200" dirty="0">
                <a:latin typeface="Courier New"/>
                <a:cs typeface="Courier New"/>
              </a:rPr>
              <a:t>/</a:t>
            </a:r>
            <a:r>
              <a:rPr lang="it-IT" sz="1200" dirty="0" err="1">
                <a:latin typeface="Courier New"/>
                <a:cs typeface="Courier New"/>
              </a:rPr>
              <a:t>cdn-cgi</a:t>
            </a:r>
            <a:r>
              <a:rPr lang="it-IT" sz="1200" dirty="0">
                <a:latin typeface="Courier New"/>
                <a:cs typeface="Courier New"/>
              </a:rPr>
              <a:t>/beacon/</a:t>
            </a:r>
            <a:r>
              <a:rPr lang="it-IT" sz="1200" dirty="0" err="1">
                <a:latin typeface="Courier New"/>
                <a:cs typeface="Courier New"/>
              </a:rPr>
              <a:t>expect-ct</a:t>
            </a:r>
            <a:r>
              <a:rPr lang="it-IT" sz="1200" dirty="0">
                <a:latin typeface="Courier New"/>
                <a:cs typeface="Courier New"/>
              </a:rPr>
              <a:t>"</a:t>
            </a:r>
          </a:p>
          <a:p>
            <a:r>
              <a:rPr lang="it-IT" sz="1200" dirty="0">
                <a:latin typeface="Courier New"/>
                <a:cs typeface="Courier New"/>
              </a:rPr>
              <a:t>set-cookie: </a:t>
            </a:r>
            <a:r>
              <a:rPr lang="it-IT" sz="1200" dirty="0" err="1">
                <a:latin typeface="Courier New"/>
                <a:cs typeface="Courier New"/>
              </a:rPr>
              <a:t>sessionid</a:t>
            </a:r>
            <a:r>
              <a:rPr lang="it-IT" sz="1200" dirty="0">
                <a:latin typeface="Courier New"/>
                <a:cs typeface="Courier New"/>
              </a:rPr>
              <a:t>=0a6mxbr4v2v1q8mejaixutjoobd6z1ip; </a:t>
            </a:r>
            <a:r>
              <a:rPr lang="it-IT" sz="1200" dirty="0" err="1">
                <a:latin typeface="Courier New"/>
                <a:cs typeface="Courier New"/>
              </a:rPr>
              <a:t>expires</a:t>
            </a:r>
            <a:r>
              <a:rPr lang="it-IT" sz="1200" dirty="0">
                <a:latin typeface="Courier New"/>
                <a:cs typeface="Courier New"/>
              </a:rPr>
              <a:t>=</a:t>
            </a:r>
            <a:r>
              <a:rPr lang="it-IT" sz="1200" dirty="0" err="1">
                <a:latin typeface="Courier New"/>
                <a:cs typeface="Courier New"/>
              </a:rPr>
              <a:t>Thu</a:t>
            </a:r>
            <a:r>
              <a:rPr lang="it-IT" sz="1200" dirty="0">
                <a:latin typeface="Courier New"/>
                <a:cs typeface="Courier New"/>
              </a:rPr>
              <a:t>, 17 </a:t>
            </a:r>
            <a:r>
              <a:rPr lang="it-IT" sz="1200" dirty="0" err="1">
                <a:latin typeface="Courier New"/>
                <a:cs typeface="Courier New"/>
              </a:rPr>
              <a:t>Sep</a:t>
            </a:r>
            <a:r>
              <a:rPr lang="it-IT" sz="1200" dirty="0">
                <a:latin typeface="Courier New"/>
                <a:cs typeface="Courier New"/>
              </a:rPr>
              <a:t> 2020 16:38:39 GMT; </a:t>
            </a:r>
            <a:r>
              <a:rPr lang="it-IT" sz="1200" dirty="0" err="1">
                <a:latin typeface="Courier New"/>
                <a:cs typeface="Courier New"/>
              </a:rPr>
              <a:t>HttpOnly</a:t>
            </a:r>
            <a:r>
              <a:rPr lang="it-IT" sz="1200" dirty="0">
                <a:latin typeface="Courier New"/>
                <a:cs typeface="Courier New"/>
              </a:rPr>
              <a:t>; </a:t>
            </a:r>
            <a:r>
              <a:rPr lang="it-IT" sz="1200" dirty="0" err="1">
                <a:latin typeface="Courier New"/>
                <a:cs typeface="Courier New"/>
              </a:rPr>
              <a:t>Max</a:t>
            </a:r>
            <a:r>
              <a:rPr lang="it-IT" sz="1200" dirty="0">
                <a:latin typeface="Courier New"/>
                <a:cs typeface="Courier New"/>
              </a:rPr>
              <a:t>-Age=1209600; </a:t>
            </a:r>
            <a:r>
              <a:rPr lang="it-IT" sz="1200" dirty="0" err="1">
                <a:latin typeface="Courier New"/>
                <a:cs typeface="Courier New"/>
              </a:rPr>
              <a:t>Path</a:t>
            </a:r>
            <a:r>
              <a:rPr lang="it-IT" sz="1200" dirty="0">
                <a:latin typeface="Courier New"/>
                <a:cs typeface="Courier New"/>
              </a:rPr>
              <a:t>=/; </a:t>
            </a:r>
            <a:r>
              <a:rPr lang="it-IT" sz="1200" dirty="0" err="1">
                <a:latin typeface="Courier New"/>
                <a:cs typeface="Courier New"/>
              </a:rPr>
              <a:t>Secure</a:t>
            </a:r>
            <a:endParaRPr lang="it-IT" sz="1200" dirty="0">
              <a:latin typeface="Courier New"/>
              <a:cs typeface="Courier New"/>
            </a:endParaRPr>
          </a:p>
          <a:p>
            <a:r>
              <a:rPr lang="it-IT" sz="1200" dirty="0">
                <a:latin typeface="Courier New"/>
                <a:cs typeface="Courier New"/>
              </a:rPr>
              <a:t>set-cookie: __</a:t>
            </a:r>
            <a:r>
              <a:rPr lang="it-IT" sz="1200" dirty="0" err="1">
                <a:latin typeface="Courier New"/>
                <a:cs typeface="Courier New"/>
              </a:rPr>
              <a:t>cflb</a:t>
            </a:r>
            <a:r>
              <a:rPr lang="it-IT" sz="1200" dirty="0">
                <a:latin typeface="Courier New"/>
                <a:cs typeface="Courier New"/>
              </a:rPr>
              <a:t>=0H28vJJdLkHc3TMWQrwoPYCkNvS1ueR7gUz5pWKoTvk; </a:t>
            </a:r>
            <a:r>
              <a:rPr lang="it-IT" sz="1200" dirty="0" err="1">
                <a:latin typeface="Courier New"/>
                <a:cs typeface="Courier New"/>
              </a:rPr>
              <a:t>SameSite</a:t>
            </a:r>
            <a:r>
              <a:rPr lang="it-IT" sz="1200" dirty="0">
                <a:latin typeface="Courier New"/>
                <a:cs typeface="Courier New"/>
              </a:rPr>
              <a:t>=None; </a:t>
            </a:r>
            <a:r>
              <a:rPr lang="it-IT" sz="1200" dirty="0" err="1">
                <a:latin typeface="Courier New"/>
                <a:cs typeface="Courier New"/>
              </a:rPr>
              <a:t>Secure</a:t>
            </a:r>
            <a:r>
              <a:rPr lang="it-IT" sz="1200" dirty="0">
                <a:latin typeface="Courier New"/>
                <a:cs typeface="Courier New"/>
              </a:rPr>
              <a:t>; </a:t>
            </a:r>
            <a:r>
              <a:rPr lang="it-IT" sz="1200" dirty="0" err="1">
                <a:latin typeface="Courier New"/>
                <a:cs typeface="Courier New"/>
              </a:rPr>
              <a:t>path</a:t>
            </a:r>
            <a:r>
              <a:rPr lang="it-IT" sz="1200" dirty="0">
                <a:latin typeface="Courier New"/>
                <a:cs typeface="Courier New"/>
              </a:rPr>
              <a:t>=/; </a:t>
            </a:r>
            <a:r>
              <a:rPr lang="it-IT" sz="1200" dirty="0" err="1">
                <a:latin typeface="Courier New"/>
                <a:cs typeface="Courier New"/>
              </a:rPr>
              <a:t>expires</a:t>
            </a:r>
            <a:r>
              <a:rPr lang="it-IT" sz="1200" dirty="0">
                <a:latin typeface="Courier New"/>
                <a:cs typeface="Courier New"/>
              </a:rPr>
              <a:t>=</a:t>
            </a:r>
            <a:r>
              <a:rPr lang="it-IT" sz="1200" dirty="0" err="1">
                <a:latin typeface="Courier New"/>
                <a:cs typeface="Courier New"/>
              </a:rPr>
              <a:t>Fri</a:t>
            </a:r>
            <a:r>
              <a:rPr lang="it-IT" sz="1200" dirty="0">
                <a:latin typeface="Courier New"/>
                <a:cs typeface="Courier New"/>
              </a:rPr>
              <a:t>, 04-Sep-20 15:38:39 GMT; </a:t>
            </a:r>
            <a:r>
              <a:rPr lang="it-IT" sz="1200" dirty="0" err="1">
                <a:latin typeface="Courier New"/>
                <a:cs typeface="Courier New"/>
              </a:rPr>
              <a:t>HttpOnly</a:t>
            </a:r>
            <a:endParaRPr lang="it-IT" sz="1200" dirty="0">
              <a:latin typeface="Courier New"/>
              <a:cs typeface="Courier New"/>
            </a:endParaRPr>
          </a:p>
          <a:p>
            <a:r>
              <a:rPr lang="it-IT" sz="1200" dirty="0">
                <a:latin typeface="Courier New"/>
                <a:cs typeface="Courier New"/>
              </a:rPr>
              <a:t>server: </a:t>
            </a:r>
            <a:r>
              <a:rPr lang="it-IT" sz="1200" dirty="0" err="1">
                <a:latin typeface="Courier New"/>
                <a:cs typeface="Courier New"/>
              </a:rPr>
              <a:t>cloudflare</a:t>
            </a:r>
            <a:endParaRPr lang="it-IT" sz="1200" dirty="0">
              <a:latin typeface="Courier New"/>
              <a:cs typeface="Courier New"/>
            </a:endParaRPr>
          </a:p>
          <a:p>
            <a:r>
              <a:rPr lang="de-DE" sz="1200" dirty="0">
                <a:latin typeface="Courier New"/>
                <a:cs typeface="Courier New"/>
              </a:rPr>
              <a:t>cf-</a:t>
            </a:r>
            <a:r>
              <a:rPr lang="de-DE" sz="1200" dirty="0" err="1">
                <a:latin typeface="Courier New"/>
                <a:cs typeface="Courier New"/>
              </a:rPr>
              <a:t>ray</a:t>
            </a:r>
            <a:r>
              <a:rPr lang="de-DE" sz="1200" dirty="0">
                <a:latin typeface="Courier New"/>
                <a:cs typeface="Courier New"/>
              </a:rPr>
              <a:t>: 5cd0e7030c64e11e-IAD</a:t>
            </a:r>
          </a:p>
        </p:txBody>
      </p:sp>
      <p:sp>
        <p:nvSpPr>
          <p:cNvPr id="194562" name="Rectangle 2"/>
          <p:cNvSpPr txBox="1">
            <a:spLocks noChangeArrowheads="1"/>
          </p:cNvSpPr>
          <p:nvPr/>
        </p:nvSpPr>
        <p:spPr bwMode="auto">
          <a:xfrm>
            <a:off x="914400" y="762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27432" bIns="27432" anchor="ctr"/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2400" dirty="0" smtClean="0">
                <a:cs typeface="Arial" charset="0"/>
              </a:rPr>
              <a:t>Machine-readable metadat</a:t>
            </a:r>
            <a:r>
              <a:rPr lang="en-US" sz="2400" dirty="0" smtClean="0">
                <a:cs typeface="Arial" charset="0"/>
              </a:rPr>
              <a:t>a is crucial</a:t>
            </a:r>
            <a:endParaRPr lang="en-US" sz="2400" dirty="0">
              <a:cs typeface="Arial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88281" y="6308755"/>
            <a:ext cx="84874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" dirty="0">
                <a:latin typeface="Arial"/>
                <a:cs typeface="Arial"/>
                <a:hlinkClick r:id="rId2"/>
              </a:rPr>
              <a:t>https://www.13newsnow.com/article/news/local/mycity/norfolk/norfolk-party-bus-did-not-have-legal-permit-when-woman-fell-to-her-death/291-71e3bc6e-1bdc-44aa-bfc8-</a:t>
            </a:r>
            <a:r>
              <a:rPr lang="en-US" sz="800" dirty="0" smtClean="0">
                <a:latin typeface="Arial"/>
                <a:cs typeface="Arial"/>
                <a:hlinkClick r:id="rId2"/>
              </a:rPr>
              <a:t>54ae7820b437</a:t>
            </a:r>
            <a:endParaRPr lang="en-US" sz="800" dirty="0" smtClean="0">
              <a:latin typeface="Arial"/>
              <a:cs typeface="Arial"/>
            </a:endParaRPr>
          </a:p>
          <a:p>
            <a:pPr algn="ctr"/>
            <a:r>
              <a:rPr lang="en-US" sz="800" dirty="0">
                <a:latin typeface="Arial"/>
                <a:cs typeface="Arial"/>
                <a:hlinkClick r:id="rId3"/>
              </a:rPr>
              <a:t>https://www.13newsnow.com/article/news/local/mycity/norfolk/woman-attending-bachelorette-party-killed-after-falling-out-of-moving-party-bus-in-norfolk/291-</a:t>
            </a:r>
            <a:r>
              <a:rPr lang="en-US" sz="800" dirty="0" smtClean="0">
                <a:latin typeface="Arial"/>
                <a:cs typeface="Arial"/>
                <a:hlinkClick r:id="rId3"/>
              </a:rPr>
              <a:t>608859616</a:t>
            </a:r>
            <a:r>
              <a:rPr lang="en-US" sz="800" dirty="0" smtClean="0">
                <a:latin typeface="Arial"/>
                <a:cs typeface="Arial"/>
              </a:rPr>
              <a:t> </a:t>
            </a:r>
            <a:endParaRPr lang="en-US" sz="8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15116681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1" name="TextBox 1"/>
          <p:cNvSpPr txBox="1">
            <a:spLocks noChangeArrowheads="1"/>
          </p:cNvSpPr>
          <p:nvPr/>
        </p:nvSpPr>
        <p:spPr bwMode="auto">
          <a:xfrm>
            <a:off x="76200" y="1130300"/>
            <a:ext cx="86253000" cy="48936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Courier New"/>
                <a:cs typeface="Courier New"/>
              </a:rPr>
              <a:t>% curl -I http://</a:t>
            </a:r>
            <a:r>
              <a:rPr lang="en-US" sz="1200" dirty="0" err="1">
                <a:latin typeface="Courier New"/>
                <a:cs typeface="Courier New"/>
              </a:rPr>
              <a:t>web.archive.org</a:t>
            </a:r>
            <a:r>
              <a:rPr lang="en-US" sz="1200" dirty="0">
                <a:latin typeface="Courier New"/>
                <a:cs typeface="Courier New"/>
              </a:rPr>
              <a:t>/web/20130702115017/http://</a:t>
            </a:r>
            <a:r>
              <a:rPr lang="en-US" sz="1200" dirty="0" err="1">
                <a:latin typeface="Courier New"/>
                <a:cs typeface="Courier New"/>
              </a:rPr>
              <a:t>www.cs.odu.edu</a:t>
            </a:r>
            <a:r>
              <a:rPr lang="en-US" sz="1200" dirty="0">
                <a:latin typeface="Courier New"/>
                <a:cs typeface="Courier New"/>
              </a:rPr>
              <a:t>/~</a:t>
            </a:r>
            <a:r>
              <a:rPr lang="en-US" sz="1200" dirty="0" err="1">
                <a:latin typeface="Courier New"/>
                <a:cs typeface="Courier New"/>
              </a:rPr>
              <a:t>mln</a:t>
            </a:r>
            <a:r>
              <a:rPr lang="en-US" sz="1200" dirty="0">
                <a:latin typeface="Courier New"/>
                <a:cs typeface="Courier New"/>
              </a:rPr>
              <a:t>/</a:t>
            </a:r>
          </a:p>
          <a:p>
            <a:r>
              <a:rPr lang="en-US" sz="1200" dirty="0">
                <a:latin typeface="Courier New"/>
                <a:cs typeface="Courier New"/>
              </a:rPr>
              <a:t>HTTP/1.1 200 OK</a:t>
            </a:r>
          </a:p>
          <a:p>
            <a:r>
              <a:rPr lang="en-US" sz="1200" dirty="0">
                <a:latin typeface="Courier New"/>
                <a:cs typeface="Courier New"/>
              </a:rPr>
              <a:t>Server: </a:t>
            </a:r>
            <a:r>
              <a:rPr lang="en-US" sz="1200" dirty="0" err="1">
                <a:latin typeface="Courier New"/>
                <a:cs typeface="Courier New"/>
              </a:rPr>
              <a:t>nginx</a:t>
            </a:r>
            <a:r>
              <a:rPr lang="en-US" sz="1200" dirty="0">
                <a:latin typeface="Courier New"/>
                <a:cs typeface="Courier New"/>
              </a:rPr>
              <a:t>/1.15.8</a:t>
            </a:r>
          </a:p>
          <a:p>
            <a:r>
              <a:rPr lang="en-US" sz="1200" dirty="0">
                <a:latin typeface="Courier New"/>
                <a:cs typeface="Courier New"/>
              </a:rPr>
              <a:t>Date: Thu, 03 Sep 2020 16:50:00 GMT</a:t>
            </a:r>
          </a:p>
          <a:p>
            <a:r>
              <a:rPr lang="en-US" sz="1200" dirty="0">
                <a:latin typeface="Courier New"/>
                <a:cs typeface="Courier New"/>
              </a:rPr>
              <a:t>Content-Type: text/html; charset=utf-8</a:t>
            </a:r>
          </a:p>
          <a:p>
            <a:r>
              <a:rPr lang="en-US" sz="1200" dirty="0">
                <a:latin typeface="Courier New"/>
                <a:cs typeface="Courier New"/>
              </a:rPr>
              <a:t>Content-Length: 8274</a:t>
            </a:r>
          </a:p>
          <a:p>
            <a:r>
              <a:rPr lang="en-US" sz="1200" dirty="0">
                <a:latin typeface="Courier New"/>
                <a:cs typeface="Courier New"/>
              </a:rPr>
              <a:t>Connection: keep-alive</a:t>
            </a:r>
          </a:p>
          <a:p>
            <a:r>
              <a:rPr lang="ro-RO" sz="1200" dirty="0">
                <a:solidFill>
                  <a:srgbClr val="FF0000"/>
                </a:solidFill>
                <a:latin typeface="Courier New"/>
                <a:cs typeface="Courier New"/>
              </a:rPr>
              <a:t>X-Archive-Orig-Date: Tue, 02 Jul 2013 11:50:17 GMT</a:t>
            </a:r>
          </a:p>
          <a:p>
            <a:r>
              <a:rPr lang="ro-RO" sz="1200" dirty="0">
                <a:solidFill>
                  <a:srgbClr val="FF0000"/>
                </a:solidFill>
                <a:latin typeface="Courier New"/>
                <a:cs typeface="Courier New"/>
              </a:rPr>
              <a:t>X-Archive-Orig-Server: Apache/2.2.17 (Unix) PHP/5.3.5 mod_ssl/2.2.17 OpenSSL/0.9.8r</a:t>
            </a:r>
          </a:p>
          <a:p>
            <a:r>
              <a:rPr lang="ro-RO" sz="1200" dirty="0">
                <a:solidFill>
                  <a:srgbClr val="FF0000"/>
                </a:solidFill>
                <a:latin typeface="Courier New"/>
                <a:cs typeface="Courier New"/>
              </a:rPr>
              <a:t>X-Archive-Orig-Last-Modified: Tue, 18 Jun 2013 20:56:55 GMT</a:t>
            </a:r>
          </a:p>
          <a:p>
            <a:r>
              <a:rPr lang="ro-RO" sz="1200" dirty="0">
                <a:solidFill>
                  <a:srgbClr val="FF0000"/>
                </a:solidFill>
                <a:latin typeface="Courier New"/>
                <a:cs typeface="Courier New"/>
              </a:rPr>
              <a:t>X-Archive-Orig-ETag: "14cc-4df73f40453cc"</a:t>
            </a:r>
          </a:p>
          <a:p>
            <a:r>
              <a:rPr lang="ro-RO" sz="1200" dirty="0">
                <a:solidFill>
                  <a:srgbClr val="FF0000"/>
                </a:solidFill>
                <a:latin typeface="Courier New"/>
                <a:cs typeface="Courier New"/>
              </a:rPr>
              <a:t>X-Archive-Orig-Accept-Ranges: bytes</a:t>
            </a:r>
          </a:p>
          <a:p>
            <a:r>
              <a:rPr lang="ro-RO" sz="1200" dirty="0">
                <a:solidFill>
                  <a:srgbClr val="FF0000"/>
                </a:solidFill>
                <a:latin typeface="Courier New"/>
                <a:cs typeface="Courier New"/>
              </a:rPr>
              <a:t>X-Archive-Orig-Content-Length: 5324</a:t>
            </a:r>
          </a:p>
          <a:p>
            <a:r>
              <a:rPr lang="ro-RO" sz="1200" dirty="0">
                <a:solidFill>
                  <a:srgbClr val="FF0000"/>
                </a:solidFill>
                <a:latin typeface="Courier New"/>
                <a:cs typeface="Courier New"/>
              </a:rPr>
              <a:t>X-Archive-Orig-Connection: close</a:t>
            </a:r>
          </a:p>
          <a:p>
            <a:r>
              <a:rPr lang="ro-RO" sz="1200" dirty="0">
                <a:latin typeface="Courier New"/>
                <a:cs typeface="Courier New"/>
              </a:rPr>
              <a:t>X-Archive-Guessed-Content-Type: text/html</a:t>
            </a:r>
          </a:p>
          <a:p>
            <a:r>
              <a:rPr lang="ro-RO" sz="1200" dirty="0">
                <a:latin typeface="Courier New"/>
                <a:cs typeface="Courier New"/>
              </a:rPr>
              <a:t>X-Archive-Guessed-Charset: utf-8</a:t>
            </a:r>
          </a:p>
          <a:p>
            <a:r>
              <a:rPr lang="en-US" sz="1200" dirty="0">
                <a:latin typeface="Courier New"/>
                <a:cs typeface="Courier New"/>
              </a:rPr>
              <a:t>Memento-</a:t>
            </a:r>
            <a:r>
              <a:rPr lang="en-US" sz="1200" dirty="0" err="1">
                <a:latin typeface="Courier New"/>
                <a:cs typeface="Courier New"/>
              </a:rPr>
              <a:t>Datetime</a:t>
            </a:r>
            <a:r>
              <a:rPr lang="en-US" sz="1200" dirty="0">
                <a:latin typeface="Courier New"/>
                <a:cs typeface="Courier New"/>
              </a:rPr>
              <a:t>: Tue, 02 Jul 2013 11:50:17 GMT</a:t>
            </a:r>
          </a:p>
          <a:p>
            <a:r>
              <a:rPr lang="en-US" sz="1200" dirty="0">
                <a:latin typeface="Courier New"/>
                <a:cs typeface="Courier New"/>
              </a:rPr>
              <a:t>Link: &lt;http://www.cs.odu.edu:80/~</a:t>
            </a:r>
            <a:r>
              <a:rPr lang="en-US" sz="1200" dirty="0" err="1">
                <a:latin typeface="Courier New"/>
                <a:cs typeface="Courier New"/>
              </a:rPr>
              <a:t>mln</a:t>
            </a:r>
            <a:r>
              <a:rPr lang="en-US" sz="1200" dirty="0">
                <a:latin typeface="Courier New"/>
                <a:cs typeface="Courier New"/>
              </a:rPr>
              <a:t>/&gt;; </a:t>
            </a:r>
            <a:r>
              <a:rPr lang="en-US" sz="1200" dirty="0" err="1">
                <a:latin typeface="Courier New"/>
                <a:cs typeface="Courier New"/>
              </a:rPr>
              <a:t>rel</a:t>
            </a:r>
            <a:r>
              <a:rPr lang="en-US" sz="1200" dirty="0">
                <a:latin typeface="Courier New"/>
                <a:cs typeface="Courier New"/>
              </a:rPr>
              <a:t>="original", &lt;http://</a:t>
            </a:r>
            <a:r>
              <a:rPr lang="en-US" sz="1200" dirty="0" err="1">
                <a:latin typeface="Courier New"/>
                <a:cs typeface="Courier New"/>
              </a:rPr>
              <a:t>web.archive.org</a:t>
            </a:r>
            <a:r>
              <a:rPr lang="en-US" sz="1200" dirty="0">
                <a:latin typeface="Courier New"/>
                <a:cs typeface="Courier New"/>
              </a:rPr>
              <a:t>/web/</a:t>
            </a:r>
            <a:r>
              <a:rPr lang="en-US" sz="1200" dirty="0" err="1">
                <a:latin typeface="Courier New"/>
                <a:cs typeface="Courier New"/>
              </a:rPr>
              <a:t>timemap</a:t>
            </a:r>
            <a:r>
              <a:rPr lang="en-US" sz="1200" dirty="0">
                <a:latin typeface="Courier New"/>
                <a:cs typeface="Courier New"/>
              </a:rPr>
              <a:t>/link/http://www.cs.odu.edu:80/~</a:t>
            </a:r>
            <a:r>
              <a:rPr lang="en-US" sz="1200" dirty="0" err="1">
                <a:latin typeface="Courier New"/>
                <a:cs typeface="Courier New"/>
              </a:rPr>
              <a:t>mln</a:t>
            </a:r>
            <a:r>
              <a:rPr lang="en-US" sz="1200" dirty="0">
                <a:latin typeface="Courier New"/>
                <a:cs typeface="Courier New"/>
              </a:rPr>
              <a:t>/&gt;; </a:t>
            </a:r>
            <a:r>
              <a:rPr lang="en-US" sz="1200" dirty="0" err="1">
                <a:latin typeface="Courier New"/>
                <a:cs typeface="Courier New"/>
              </a:rPr>
              <a:t>rel</a:t>
            </a:r>
            <a:r>
              <a:rPr lang="en-US" sz="1200" dirty="0">
                <a:latin typeface="Courier New"/>
                <a:cs typeface="Courier New"/>
              </a:rPr>
              <a:t>="</a:t>
            </a:r>
            <a:r>
              <a:rPr lang="en-US" sz="1200" dirty="0" err="1">
                <a:latin typeface="Courier New"/>
                <a:cs typeface="Courier New"/>
              </a:rPr>
              <a:t>timemap</a:t>
            </a:r>
            <a:r>
              <a:rPr lang="en-US" sz="1200" dirty="0">
                <a:latin typeface="Courier New"/>
                <a:cs typeface="Courier New"/>
              </a:rPr>
              <a:t>"; type="application/link-format", &lt;http://</a:t>
            </a:r>
            <a:r>
              <a:rPr lang="en-US" sz="1200" dirty="0" err="1">
                <a:latin typeface="Courier New"/>
                <a:cs typeface="Courier New"/>
              </a:rPr>
              <a:t>web.archive.org</a:t>
            </a:r>
            <a:r>
              <a:rPr lang="en-US" sz="1200" dirty="0">
                <a:latin typeface="Courier New"/>
                <a:cs typeface="Courier New"/>
              </a:rPr>
              <a:t>/web/http://www.cs.odu.edu:80/~</a:t>
            </a:r>
            <a:r>
              <a:rPr lang="en-US" sz="1200" dirty="0" err="1">
                <a:latin typeface="Courier New"/>
                <a:cs typeface="Courier New"/>
              </a:rPr>
              <a:t>mln</a:t>
            </a:r>
            <a:r>
              <a:rPr lang="en-US" sz="1200" dirty="0">
                <a:latin typeface="Courier New"/>
                <a:cs typeface="Courier New"/>
              </a:rPr>
              <a:t>/&gt;; </a:t>
            </a:r>
            <a:r>
              <a:rPr lang="en-US" sz="1200" dirty="0" err="1">
                <a:latin typeface="Courier New"/>
                <a:cs typeface="Courier New"/>
              </a:rPr>
              <a:t>rel</a:t>
            </a:r>
            <a:r>
              <a:rPr lang="en-US" sz="1200" dirty="0">
                <a:latin typeface="Courier New"/>
                <a:cs typeface="Courier New"/>
              </a:rPr>
              <a:t>="</a:t>
            </a:r>
            <a:r>
              <a:rPr lang="en-US" sz="1200" dirty="0" err="1">
                <a:latin typeface="Courier New"/>
                <a:cs typeface="Courier New"/>
              </a:rPr>
              <a:t>timegate</a:t>
            </a:r>
            <a:r>
              <a:rPr lang="en-US" sz="1200" dirty="0">
                <a:latin typeface="Courier New"/>
                <a:cs typeface="Courier New"/>
              </a:rPr>
              <a:t>", &lt;http://</a:t>
            </a:r>
            <a:r>
              <a:rPr lang="en-US" sz="1200" dirty="0" err="1">
                <a:latin typeface="Courier New"/>
                <a:cs typeface="Courier New"/>
              </a:rPr>
              <a:t>web.archive.org</a:t>
            </a:r>
            <a:r>
              <a:rPr lang="en-US" sz="1200" dirty="0">
                <a:latin typeface="Courier New"/>
                <a:cs typeface="Courier New"/>
              </a:rPr>
              <a:t>/web/20020526053005/http://www.cs.odu.edu:80/~</a:t>
            </a:r>
            <a:r>
              <a:rPr lang="en-US" sz="1200" dirty="0" err="1">
                <a:latin typeface="Courier New"/>
                <a:cs typeface="Courier New"/>
              </a:rPr>
              <a:t>mln</a:t>
            </a:r>
            <a:r>
              <a:rPr lang="en-US" sz="1200" dirty="0">
                <a:latin typeface="Courier New"/>
                <a:cs typeface="Courier New"/>
              </a:rPr>
              <a:t>/&gt;; </a:t>
            </a:r>
            <a:r>
              <a:rPr lang="en-US" sz="1200" dirty="0" err="1">
                <a:latin typeface="Courier New"/>
                <a:cs typeface="Courier New"/>
              </a:rPr>
              <a:t>rel</a:t>
            </a:r>
            <a:r>
              <a:rPr lang="en-US" sz="1200" dirty="0">
                <a:latin typeface="Courier New"/>
                <a:cs typeface="Courier New"/>
              </a:rPr>
              <a:t>="first memento"; </a:t>
            </a:r>
            <a:r>
              <a:rPr lang="en-US" sz="1200" dirty="0" err="1">
                <a:latin typeface="Courier New"/>
                <a:cs typeface="Courier New"/>
              </a:rPr>
              <a:t>datetime</a:t>
            </a:r>
            <a:r>
              <a:rPr lang="en-US" sz="1200" dirty="0">
                <a:latin typeface="Courier New"/>
                <a:cs typeface="Courier New"/>
              </a:rPr>
              <a:t>="Sun, 26 May 2002 05:30:05 GMT", &lt;http://</a:t>
            </a:r>
            <a:r>
              <a:rPr lang="en-US" sz="1200" dirty="0" err="1">
                <a:latin typeface="Courier New"/>
                <a:cs typeface="Courier New"/>
              </a:rPr>
              <a:t>web.archive.org</a:t>
            </a:r>
            <a:r>
              <a:rPr lang="en-US" sz="1200" dirty="0">
                <a:latin typeface="Courier New"/>
                <a:cs typeface="Courier New"/>
              </a:rPr>
              <a:t>/web/20130528213507/http://</a:t>
            </a:r>
            <a:r>
              <a:rPr lang="en-US" sz="1200" dirty="0" err="1">
                <a:latin typeface="Courier New"/>
                <a:cs typeface="Courier New"/>
              </a:rPr>
              <a:t>www.cs.odu.edu</a:t>
            </a:r>
            <a:r>
              <a:rPr lang="en-US" sz="1200" dirty="0">
                <a:latin typeface="Courier New"/>
                <a:cs typeface="Courier New"/>
              </a:rPr>
              <a:t>/~</a:t>
            </a:r>
            <a:r>
              <a:rPr lang="en-US" sz="1200" dirty="0" err="1">
                <a:latin typeface="Courier New"/>
                <a:cs typeface="Courier New"/>
              </a:rPr>
              <a:t>mln</a:t>
            </a:r>
            <a:r>
              <a:rPr lang="en-US" sz="1200" dirty="0">
                <a:latin typeface="Courier New"/>
                <a:cs typeface="Courier New"/>
              </a:rPr>
              <a:t>/&gt;; </a:t>
            </a:r>
            <a:r>
              <a:rPr lang="en-US" sz="1200" dirty="0" err="1">
                <a:latin typeface="Courier New"/>
                <a:cs typeface="Courier New"/>
              </a:rPr>
              <a:t>rel</a:t>
            </a:r>
            <a:r>
              <a:rPr lang="en-US" sz="1200" dirty="0">
                <a:latin typeface="Courier New"/>
                <a:cs typeface="Courier New"/>
              </a:rPr>
              <a:t>="</a:t>
            </a:r>
            <a:r>
              <a:rPr lang="en-US" sz="1200" dirty="0" err="1">
                <a:latin typeface="Courier New"/>
                <a:cs typeface="Courier New"/>
              </a:rPr>
              <a:t>prev</a:t>
            </a:r>
            <a:r>
              <a:rPr lang="en-US" sz="1200" dirty="0">
                <a:latin typeface="Courier New"/>
                <a:cs typeface="Courier New"/>
              </a:rPr>
              <a:t> memento"; </a:t>
            </a:r>
            <a:r>
              <a:rPr lang="en-US" sz="1200" dirty="0" err="1">
                <a:latin typeface="Courier New"/>
                <a:cs typeface="Courier New"/>
              </a:rPr>
              <a:t>datetime</a:t>
            </a:r>
            <a:r>
              <a:rPr lang="en-US" sz="1200" dirty="0">
                <a:latin typeface="Courier New"/>
                <a:cs typeface="Courier New"/>
              </a:rPr>
              <a:t>="Tue, 28 May 2013 21:35:07 GMT", &lt;http://</a:t>
            </a:r>
            <a:r>
              <a:rPr lang="en-US" sz="1200" dirty="0" err="1">
                <a:latin typeface="Courier New"/>
                <a:cs typeface="Courier New"/>
              </a:rPr>
              <a:t>web.archive.org</a:t>
            </a:r>
            <a:r>
              <a:rPr lang="en-US" sz="1200" dirty="0">
                <a:latin typeface="Courier New"/>
                <a:cs typeface="Courier New"/>
              </a:rPr>
              <a:t>/web/20130702115017/http://www.cs.odu.edu:80/~</a:t>
            </a:r>
            <a:r>
              <a:rPr lang="en-US" sz="1200" dirty="0" err="1">
                <a:latin typeface="Courier New"/>
                <a:cs typeface="Courier New"/>
              </a:rPr>
              <a:t>mln</a:t>
            </a:r>
            <a:r>
              <a:rPr lang="en-US" sz="1200" dirty="0">
                <a:latin typeface="Courier New"/>
                <a:cs typeface="Courier New"/>
              </a:rPr>
              <a:t>/&gt;; </a:t>
            </a:r>
            <a:r>
              <a:rPr lang="en-US" sz="1200" dirty="0" err="1">
                <a:latin typeface="Courier New"/>
                <a:cs typeface="Courier New"/>
              </a:rPr>
              <a:t>rel</a:t>
            </a:r>
            <a:r>
              <a:rPr lang="en-US" sz="1200" dirty="0">
                <a:latin typeface="Courier New"/>
                <a:cs typeface="Courier New"/>
              </a:rPr>
              <a:t>="memento"; </a:t>
            </a:r>
            <a:r>
              <a:rPr lang="en-US" sz="1200" dirty="0" err="1">
                <a:latin typeface="Courier New"/>
                <a:cs typeface="Courier New"/>
              </a:rPr>
              <a:t>datetime</a:t>
            </a:r>
            <a:r>
              <a:rPr lang="en-US" sz="1200" dirty="0">
                <a:latin typeface="Courier New"/>
                <a:cs typeface="Courier New"/>
              </a:rPr>
              <a:t>="Tue, 02 Jul 2013 11:50:17 GMT", &lt;http://</a:t>
            </a:r>
            <a:r>
              <a:rPr lang="en-US" sz="1200" dirty="0" err="1">
                <a:latin typeface="Courier New"/>
                <a:cs typeface="Courier New"/>
              </a:rPr>
              <a:t>web.archive.org</a:t>
            </a:r>
            <a:r>
              <a:rPr lang="en-US" sz="1200" dirty="0">
                <a:latin typeface="Courier New"/>
                <a:cs typeface="Courier New"/>
              </a:rPr>
              <a:t>/web/20130730042519/http://</a:t>
            </a:r>
            <a:r>
              <a:rPr lang="en-US" sz="1200" dirty="0" err="1">
                <a:latin typeface="Courier New"/>
                <a:cs typeface="Courier New"/>
              </a:rPr>
              <a:t>www.cs.odu.edu</a:t>
            </a:r>
            <a:r>
              <a:rPr lang="en-US" sz="1200" dirty="0">
                <a:latin typeface="Courier New"/>
                <a:cs typeface="Courier New"/>
              </a:rPr>
              <a:t>/%7Emln/&gt;; </a:t>
            </a:r>
            <a:r>
              <a:rPr lang="en-US" sz="1200" dirty="0" err="1">
                <a:latin typeface="Courier New"/>
                <a:cs typeface="Courier New"/>
              </a:rPr>
              <a:t>rel</a:t>
            </a:r>
            <a:r>
              <a:rPr lang="en-US" sz="1200" dirty="0">
                <a:latin typeface="Courier New"/>
                <a:cs typeface="Courier New"/>
              </a:rPr>
              <a:t>="next memento"; </a:t>
            </a:r>
            <a:r>
              <a:rPr lang="en-US" sz="1200" dirty="0" err="1">
                <a:latin typeface="Courier New"/>
                <a:cs typeface="Courier New"/>
              </a:rPr>
              <a:t>datetime</a:t>
            </a:r>
            <a:r>
              <a:rPr lang="en-US" sz="1200" dirty="0">
                <a:latin typeface="Courier New"/>
                <a:cs typeface="Courier New"/>
              </a:rPr>
              <a:t>="Tue, 30 Jul 2013 04:25:19 GMT", &lt;http://</a:t>
            </a:r>
            <a:r>
              <a:rPr lang="en-US" sz="1200" dirty="0" err="1">
                <a:latin typeface="Courier New"/>
                <a:cs typeface="Courier New"/>
              </a:rPr>
              <a:t>web.archive.org</a:t>
            </a:r>
            <a:r>
              <a:rPr lang="en-US" sz="1200" dirty="0">
                <a:latin typeface="Courier New"/>
                <a:cs typeface="Courier New"/>
              </a:rPr>
              <a:t>/web/20200830155115/https://</a:t>
            </a:r>
            <a:r>
              <a:rPr lang="en-US" sz="1200" dirty="0" err="1">
                <a:latin typeface="Courier New"/>
                <a:cs typeface="Courier New"/>
              </a:rPr>
              <a:t>www.cs.odu.edu</a:t>
            </a:r>
            <a:r>
              <a:rPr lang="en-US" sz="1200" dirty="0">
                <a:latin typeface="Courier New"/>
                <a:cs typeface="Courier New"/>
              </a:rPr>
              <a:t>/~</a:t>
            </a:r>
            <a:r>
              <a:rPr lang="en-US" sz="1200" dirty="0" err="1">
                <a:latin typeface="Courier New"/>
                <a:cs typeface="Courier New"/>
              </a:rPr>
              <a:t>mln</a:t>
            </a:r>
            <a:r>
              <a:rPr lang="en-US" sz="1200" dirty="0">
                <a:latin typeface="Courier New"/>
                <a:cs typeface="Courier New"/>
              </a:rPr>
              <a:t>/&gt;; </a:t>
            </a:r>
            <a:r>
              <a:rPr lang="en-US" sz="1200" dirty="0" err="1">
                <a:latin typeface="Courier New"/>
                <a:cs typeface="Courier New"/>
              </a:rPr>
              <a:t>rel</a:t>
            </a:r>
            <a:r>
              <a:rPr lang="en-US" sz="1200" dirty="0">
                <a:latin typeface="Courier New"/>
                <a:cs typeface="Courier New"/>
              </a:rPr>
              <a:t>="last memento"; </a:t>
            </a:r>
            <a:r>
              <a:rPr lang="en-US" sz="1200" dirty="0" err="1">
                <a:latin typeface="Courier New"/>
                <a:cs typeface="Courier New"/>
              </a:rPr>
              <a:t>datetime</a:t>
            </a:r>
            <a:r>
              <a:rPr lang="en-US" sz="1200" dirty="0">
                <a:latin typeface="Courier New"/>
                <a:cs typeface="Courier New"/>
              </a:rPr>
              <a:t>="Sun, 30 Aug 2020 15:51:15 GMT"</a:t>
            </a:r>
          </a:p>
          <a:p>
            <a:r>
              <a:rPr lang="en-US" sz="1200" dirty="0">
                <a:latin typeface="Courier New"/>
                <a:cs typeface="Courier New"/>
              </a:rPr>
              <a:t>Content-Security-Policy: default-</a:t>
            </a:r>
            <a:r>
              <a:rPr lang="en-US" sz="1200" dirty="0" err="1">
                <a:latin typeface="Courier New"/>
                <a:cs typeface="Courier New"/>
              </a:rPr>
              <a:t>src</a:t>
            </a:r>
            <a:r>
              <a:rPr lang="en-US" sz="1200" dirty="0">
                <a:latin typeface="Courier New"/>
                <a:cs typeface="Courier New"/>
              </a:rPr>
              <a:t> 'self' 'unsafe-</a:t>
            </a:r>
            <a:r>
              <a:rPr lang="en-US" sz="1200" dirty="0" err="1">
                <a:latin typeface="Courier New"/>
                <a:cs typeface="Courier New"/>
              </a:rPr>
              <a:t>eval</a:t>
            </a:r>
            <a:r>
              <a:rPr lang="en-US" sz="1200" dirty="0">
                <a:latin typeface="Courier New"/>
                <a:cs typeface="Courier New"/>
              </a:rPr>
              <a:t>' 'unsafe-inline' data: blob: </a:t>
            </a:r>
            <a:r>
              <a:rPr lang="en-US" sz="1200" dirty="0" err="1">
                <a:latin typeface="Courier New"/>
                <a:cs typeface="Courier New"/>
              </a:rPr>
              <a:t>archive.org</a:t>
            </a:r>
            <a:r>
              <a:rPr lang="en-US" sz="1200" dirty="0">
                <a:latin typeface="Courier New"/>
                <a:cs typeface="Courier New"/>
              </a:rPr>
              <a:t> </a:t>
            </a:r>
            <a:r>
              <a:rPr lang="en-US" sz="1200" dirty="0" err="1">
                <a:latin typeface="Courier New"/>
                <a:cs typeface="Courier New"/>
              </a:rPr>
              <a:t>web.archive.org</a:t>
            </a:r>
            <a:r>
              <a:rPr lang="en-US" sz="1200" dirty="0">
                <a:latin typeface="Courier New"/>
                <a:cs typeface="Courier New"/>
              </a:rPr>
              <a:t> </a:t>
            </a:r>
            <a:r>
              <a:rPr lang="en-US" sz="1200" dirty="0" err="1">
                <a:latin typeface="Courier New"/>
                <a:cs typeface="Courier New"/>
              </a:rPr>
              <a:t>analytics.archive.org</a:t>
            </a:r>
            <a:r>
              <a:rPr lang="en-US" sz="1200" dirty="0">
                <a:latin typeface="Courier New"/>
                <a:cs typeface="Courier New"/>
              </a:rPr>
              <a:t> </a:t>
            </a:r>
            <a:r>
              <a:rPr lang="en-US" sz="1200" dirty="0" err="1">
                <a:latin typeface="Courier New"/>
                <a:cs typeface="Courier New"/>
              </a:rPr>
              <a:t>pragma.archivelab.org</a:t>
            </a:r>
            <a:endParaRPr lang="en-US" sz="1200" dirty="0">
              <a:latin typeface="Courier New"/>
              <a:cs typeface="Courier New"/>
            </a:endParaRPr>
          </a:p>
          <a:p>
            <a:r>
              <a:rPr lang="pl-PL" sz="1200" dirty="0">
                <a:latin typeface="Courier New"/>
                <a:cs typeface="Courier New"/>
              </a:rPr>
              <a:t>X-Archive-</a:t>
            </a:r>
            <a:r>
              <a:rPr lang="pl-PL" sz="1200" dirty="0" err="1">
                <a:latin typeface="Courier New"/>
                <a:cs typeface="Courier New"/>
              </a:rPr>
              <a:t>Src</a:t>
            </a:r>
            <a:r>
              <a:rPr lang="pl-PL" sz="1200" dirty="0">
                <a:latin typeface="Courier New"/>
                <a:cs typeface="Courier New"/>
              </a:rPr>
              <a:t>: alexa20130703-01/51_34_20130702114817_crawl102.arc.gz</a:t>
            </a:r>
          </a:p>
          <a:p>
            <a:r>
              <a:rPr lang="pl-PL" sz="1200" dirty="0">
                <a:latin typeface="Courier New"/>
                <a:cs typeface="Courier New"/>
              </a:rPr>
              <a:t>Server-Timing: </a:t>
            </a:r>
            <a:r>
              <a:rPr lang="pl-PL" sz="1200" dirty="0" err="1">
                <a:latin typeface="Courier New"/>
                <a:cs typeface="Courier New"/>
              </a:rPr>
              <a:t>captures_list;dur</a:t>
            </a:r>
            <a:r>
              <a:rPr lang="pl-PL" sz="1200" dirty="0">
                <a:latin typeface="Courier New"/>
                <a:cs typeface="Courier New"/>
              </a:rPr>
              <a:t>=2164.166606, PetaboxLoader3.resolve;dur=1885.610898, </a:t>
            </a:r>
            <a:r>
              <a:rPr lang="pl-PL" sz="1200" dirty="0" err="1">
                <a:latin typeface="Courier New"/>
                <a:cs typeface="Courier New"/>
              </a:rPr>
              <a:t>esindex;dur</a:t>
            </a:r>
            <a:r>
              <a:rPr lang="pl-PL" sz="1200" dirty="0">
                <a:latin typeface="Courier New"/>
                <a:cs typeface="Courier New"/>
              </a:rPr>
              <a:t>=0.012281, </a:t>
            </a:r>
            <a:r>
              <a:rPr lang="pl-PL" sz="1200" dirty="0" err="1">
                <a:latin typeface="Courier New"/>
                <a:cs typeface="Courier New"/>
              </a:rPr>
              <a:t>exclusion.robots;dur</a:t>
            </a:r>
            <a:r>
              <a:rPr lang="pl-PL" sz="1200" dirty="0">
                <a:latin typeface="Courier New"/>
                <a:cs typeface="Courier New"/>
              </a:rPr>
              <a:t>=0.137955, </a:t>
            </a:r>
            <a:r>
              <a:rPr lang="pl-PL" sz="1200" dirty="0" err="1">
                <a:latin typeface="Courier New"/>
                <a:cs typeface="Courier New"/>
              </a:rPr>
              <a:t>exclusion.robots.policy;dur</a:t>
            </a:r>
            <a:r>
              <a:rPr lang="pl-PL" sz="1200" dirty="0">
                <a:latin typeface="Courier New"/>
                <a:cs typeface="Courier New"/>
              </a:rPr>
              <a:t>=0.127348, </a:t>
            </a:r>
            <a:r>
              <a:rPr lang="pl-PL" sz="1200" dirty="0" err="1">
                <a:latin typeface="Courier New"/>
                <a:cs typeface="Courier New"/>
              </a:rPr>
              <a:t>load_resource;dur</a:t>
            </a:r>
            <a:r>
              <a:rPr lang="pl-PL" sz="1200" dirty="0">
                <a:latin typeface="Courier New"/>
                <a:cs typeface="Courier New"/>
              </a:rPr>
              <a:t>=2114.958074, PetaboxLoader3.datanode;dur=1514.102673, </a:t>
            </a:r>
            <a:r>
              <a:rPr lang="pl-PL" sz="1200" dirty="0" err="1">
                <a:latin typeface="Courier New"/>
                <a:cs typeface="Courier New"/>
              </a:rPr>
              <a:t>LoadShardBlock;dur</a:t>
            </a:r>
            <a:r>
              <a:rPr lang="pl-PL" sz="1200" dirty="0">
                <a:latin typeface="Courier New"/>
                <a:cs typeface="Courier New"/>
              </a:rPr>
              <a:t>=2088.434252, </a:t>
            </a:r>
            <a:r>
              <a:rPr lang="pl-PL" sz="1200" dirty="0" err="1">
                <a:latin typeface="Courier New"/>
                <a:cs typeface="Courier New"/>
              </a:rPr>
              <a:t>RedisCDXSource;dur</a:t>
            </a:r>
            <a:r>
              <a:rPr lang="pl-PL" sz="1200" dirty="0">
                <a:latin typeface="Courier New"/>
                <a:cs typeface="Courier New"/>
              </a:rPr>
              <a:t>=30.209630, </a:t>
            </a:r>
            <a:r>
              <a:rPr lang="pl-PL" sz="1200" dirty="0" err="1">
                <a:latin typeface="Courier New"/>
                <a:cs typeface="Courier New"/>
              </a:rPr>
              <a:t>CDXLines.iter;dur</a:t>
            </a:r>
            <a:r>
              <a:rPr lang="pl-PL" sz="1200" dirty="0">
                <a:latin typeface="Courier New"/>
                <a:cs typeface="Courier New"/>
              </a:rPr>
              <a:t>=27.687753</a:t>
            </a:r>
          </a:p>
          <a:p>
            <a:r>
              <a:rPr lang="pl-PL" sz="1200" dirty="0">
                <a:latin typeface="Courier New"/>
                <a:cs typeface="Courier New"/>
              </a:rPr>
              <a:t>X-</a:t>
            </a:r>
            <a:r>
              <a:rPr lang="pl-PL" sz="1200" dirty="0" err="1">
                <a:latin typeface="Courier New"/>
                <a:cs typeface="Courier New"/>
              </a:rPr>
              <a:t>App</a:t>
            </a:r>
            <a:r>
              <a:rPr lang="pl-PL" sz="1200" dirty="0">
                <a:latin typeface="Courier New"/>
                <a:cs typeface="Courier New"/>
              </a:rPr>
              <a:t>-Server: wwwb-app31</a:t>
            </a:r>
          </a:p>
          <a:p>
            <a:r>
              <a:rPr lang="pl-PL" sz="1200" dirty="0">
                <a:latin typeface="Courier New"/>
                <a:cs typeface="Courier New"/>
              </a:rPr>
              <a:t>X-</a:t>
            </a:r>
            <a:r>
              <a:rPr lang="pl-PL" sz="1200" dirty="0" err="1">
                <a:latin typeface="Courier New"/>
                <a:cs typeface="Courier New"/>
              </a:rPr>
              <a:t>ts</a:t>
            </a:r>
            <a:r>
              <a:rPr lang="pl-PL" sz="1200" dirty="0">
                <a:latin typeface="Courier New"/>
                <a:cs typeface="Courier New"/>
              </a:rPr>
              <a:t>: 200</a:t>
            </a:r>
          </a:p>
          <a:p>
            <a:r>
              <a:rPr lang="pl-PL" sz="1200" dirty="0">
                <a:latin typeface="Courier New"/>
                <a:cs typeface="Courier New"/>
              </a:rPr>
              <a:t>X-</a:t>
            </a:r>
            <a:r>
              <a:rPr lang="pl-PL" sz="1200" dirty="0" err="1">
                <a:latin typeface="Courier New"/>
                <a:cs typeface="Courier New"/>
              </a:rPr>
              <a:t>location</a:t>
            </a:r>
            <a:r>
              <a:rPr lang="pl-PL" sz="1200" dirty="0">
                <a:latin typeface="Courier New"/>
                <a:cs typeface="Courier New"/>
              </a:rPr>
              <a:t>: </a:t>
            </a:r>
            <a:r>
              <a:rPr lang="pl-PL" sz="1200" dirty="0" err="1">
                <a:latin typeface="Courier New"/>
                <a:cs typeface="Courier New"/>
              </a:rPr>
              <a:t>All</a:t>
            </a:r>
            <a:endParaRPr lang="pl-PL" sz="1200" dirty="0">
              <a:latin typeface="Courier New"/>
              <a:cs typeface="Courier New"/>
            </a:endParaRPr>
          </a:p>
          <a:p>
            <a:r>
              <a:rPr lang="pl-PL" sz="1200" dirty="0">
                <a:latin typeface="Courier New"/>
                <a:cs typeface="Courier New"/>
              </a:rPr>
              <a:t>X-Cache-</a:t>
            </a:r>
            <a:r>
              <a:rPr lang="pl-PL" sz="1200" dirty="0" err="1">
                <a:latin typeface="Courier New"/>
                <a:cs typeface="Courier New"/>
              </a:rPr>
              <a:t>Key</a:t>
            </a:r>
            <a:r>
              <a:rPr lang="pl-PL" sz="1200" dirty="0">
                <a:latin typeface="Courier New"/>
                <a:cs typeface="Courier New"/>
              </a:rPr>
              <a:t>: </a:t>
            </a:r>
            <a:r>
              <a:rPr lang="pl-PL" sz="1200" dirty="0" err="1">
                <a:latin typeface="Courier New"/>
                <a:cs typeface="Courier New"/>
              </a:rPr>
              <a:t>httpweb.archive.org</a:t>
            </a:r>
            <a:r>
              <a:rPr lang="pl-PL" sz="1200" dirty="0">
                <a:latin typeface="Courier New"/>
                <a:cs typeface="Courier New"/>
              </a:rPr>
              <a:t>/web/20130702115017/http://</a:t>
            </a:r>
            <a:r>
              <a:rPr lang="pl-PL" sz="1200" dirty="0" err="1">
                <a:latin typeface="Courier New"/>
                <a:cs typeface="Courier New"/>
              </a:rPr>
              <a:t>www.cs.odu.edu</a:t>
            </a:r>
            <a:r>
              <a:rPr lang="pl-PL" sz="1200" dirty="0">
                <a:latin typeface="Courier New"/>
                <a:cs typeface="Courier New"/>
              </a:rPr>
              <a:t>/~mln/US</a:t>
            </a:r>
          </a:p>
          <a:p>
            <a:r>
              <a:rPr lang="pl-PL" sz="1200" dirty="0">
                <a:latin typeface="Courier New"/>
                <a:cs typeface="Courier New"/>
              </a:rPr>
              <a:t>X-</a:t>
            </a:r>
            <a:r>
              <a:rPr lang="pl-PL" sz="1200" dirty="0" err="1">
                <a:latin typeface="Courier New"/>
                <a:cs typeface="Courier New"/>
              </a:rPr>
              <a:t>Page</a:t>
            </a:r>
            <a:r>
              <a:rPr lang="pl-PL" sz="1200" dirty="0">
                <a:latin typeface="Courier New"/>
                <a:cs typeface="Courier New"/>
              </a:rPr>
              <a:t>-Cache: MISS</a:t>
            </a:r>
          </a:p>
        </p:txBody>
      </p:sp>
      <p:sp>
        <p:nvSpPr>
          <p:cNvPr id="194562" name="Rectangle 2"/>
          <p:cNvSpPr txBox="1">
            <a:spLocks noChangeArrowheads="1"/>
          </p:cNvSpPr>
          <p:nvPr/>
        </p:nvSpPr>
        <p:spPr bwMode="auto">
          <a:xfrm>
            <a:off x="914400" y="762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27432" bIns="27432" anchor="ctr"/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2400" dirty="0" smtClean="0">
                <a:cs typeface="Arial" charset="0"/>
              </a:rPr>
              <a:t>Also helpful: echoing the original HTTP headers </a:t>
            </a:r>
            <a:endParaRPr lang="en-US" sz="2400" dirty="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4580162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5585" name="Picture 3" descr="mln-curren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76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5586" name="Rectangle 4"/>
          <p:cNvSpPr>
            <a:spLocks noChangeArrowheads="1"/>
          </p:cNvSpPr>
          <p:nvPr/>
        </p:nvSpPr>
        <p:spPr bwMode="auto">
          <a:xfrm>
            <a:off x="838200" y="6491288"/>
            <a:ext cx="7248525" cy="3079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/>
              <a:t>MementoFox: </a:t>
            </a:r>
            <a:r>
              <a:rPr lang="en-US">
                <a:latin typeface="Calibri" charset="0"/>
                <a:hlinkClick r:id="rId3"/>
              </a:rPr>
              <a:t>https://addons.mozilla.org/en-us/firefox/addon/mementofox/</a:t>
            </a:r>
            <a:r>
              <a:rPr lang="en-US">
                <a:latin typeface="Calibri" charset="0"/>
              </a:rPr>
              <a:t>  (now deprecated) </a:t>
            </a:r>
          </a:p>
        </p:txBody>
      </p:sp>
    </p:spTree>
    <p:extLst>
      <p:ext uri="{BB962C8B-B14F-4D97-AF65-F5344CB8AC3E}">
        <p14:creationId xmlns:p14="http://schemas.microsoft.com/office/powerpoint/2010/main" val="798330435"/>
      </p:ext>
    </p:extLst>
  </p:cSld>
  <p:clrMapOvr>
    <a:masterClrMapping/>
  </p:clrMapOvr>
  <p:transition xmlns:p14="http://schemas.microsoft.com/office/powerpoint/2010/main" spd="slow"/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6609" name="Picture 4" descr="mln-200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76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6610" name="Rectangle 26"/>
          <p:cNvSpPr>
            <a:spLocks noChangeArrowheads="1"/>
          </p:cNvSpPr>
          <p:nvPr/>
        </p:nvSpPr>
        <p:spPr bwMode="auto">
          <a:xfrm>
            <a:off x="3733800" y="457200"/>
            <a:ext cx="3276600" cy="609600"/>
          </a:xfrm>
          <a:prstGeom prst="rect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hangingPunct="0"/>
            <a:endParaRPr lang="en-US" sz="2400"/>
          </a:p>
        </p:txBody>
      </p:sp>
      <p:sp>
        <p:nvSpPr>
          <p:cNvPr id="196611" name="Rectangle 5"/>
          <p:cNvSpPr>
            <a:spLocks noChangeArrowheads="1"/>
          </p:cNvSpPr>
          <p:nvPr/>
        </p:nvSpPr>
        <p:spPr bwMode="auto">
          <a:xfrm>
            <a:off x="2590800" y="6553200"/>
            <a:ext cx="349885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1000"/>
              <a:t>art history </a:t>
            </a:r>
            <a:r>
              <a:rPr lang="en-US" sz="1000">
                <a:hlinkClick r:id="rId3"/>
              </a:rPr>
              <a:t>http://artsalesindex.artinfo.com/asi/lots/5074380</a:t>
            </a:r>
            <a:r>
              <a:rPr lang="en-US" sz="1000"/>
              <a:t>    </a:t>
            </a:r>
            <a:endParaRPr lang="en-US" sz="1000"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3335143"/>
      </p:ext>
    </p:extLst>
  </p:cSld>
  <p:clrMapOvr>
    <a:masterClrMapping/>
  </p:clrMapOvr>
  <p:transition xmlns:p14="http://schemas.microsoft.com/office/powerpoint/2010/main" spd="slow"/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auto">
          <a:xfrm>
            <a:off x="76200" y="76200"/>
            <a:ext cx="8991600" cy="594360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endParaRPr lang="en-US" sz="7200" b="1">
              <a:solidFill>
                <a:schemeClr val="bg1"/>
              </a:solidFill>
            </a:endParaRPr>
          </a:p>
        </p:txBody>
      </p:sp>
      <p:sp>
        <p:nvSpPr>
          <p:cNvPr id="1976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2400">
                <a:latin typeface="Arial" charset="0"/>
                <a:cs typeface="Arial" charset="0"/>
              </a:rPr>
              <a:t>Time Travel with Memento for Chrome</a:t>
            </a:r>
          </a:p>
        </p:txBody>
      </p:sp>
      <p:pic>
        <p:nvPicPr>
          <p:cNvPr id="19763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8238" y="1563688"/>
            <a:ext cx="4421187" cy="2951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7636" name="Title 1"/>
          <p:cNvSpPr txBox="1">
            <a:spLocks/>
          </p:cNvSpPr>
          <p:nvPr/>
        </p:nvSpPr>
        <p:spPr bwMode="auto">
          <a:xfrm>
            <a:off x="685800" y="4875213"/>
            <a:ext cx="7848600" cy="935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91425" rIns="91425" bIns="91425" anchor="ctr"/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endParaRPr lang="en-US" sz="2400">
              <a:solidFill>
                <a:srgbClr val="000000"/>
              </a:solidFill>
              <a:cs typeface="Arial" charset="0"/>
              <a:sym typeface="Arial" charset="0"/>
            </a:endParaRPr>
          </a:p>
        </p:txBody>
      </p:sp>
      <p:sp>
        <p:nvSpPr>
          <p:cNvPr id="197637" name="TextBox 1"/>
          <p:cNvSpPr txBox="1">
            <a:spLocks noChangeArrowheads="1"/>
          </p:cNvSpPr>
          <p:nvPr/>
        </p:nvSpPr>
        <p:spPr bwMode="auto">
          <a:xfrm>
            <a:off x="457200" y="6248400"/>
            <a:ext cx="82550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>
                <a:hlinkClick r:id="rId3"/>
              </a:rPr>
              <a:t>http://ws-dl.blogspot.com/2013/10/2013-10-14-right-click-to-past-memento.html</a:t>
            </a:r>
            <a:r>
              <a:rPr lang="en-US" sz="180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7699419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auto">
          <a:xfrm>
            <a:off x="76200" y="76200"/>
            <a:ext cx="8991600" cy="594360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endParaRPr lang="en-US" sz="7200" b="1">
              <a:solidFill>
                <a:schemeClr val="bg1"/>
              </a:solidFill>
            </a:endParaRPr>
          </a:p>
        </p:txBody>
      </p:sp>
      <p:sp>
        <p:nvSpPr>
          <p:cNvPr id="1986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2400">
                <a:latin typeface="Arial" charset="0"/>
                <a:cs typeface="Arial" charset="0"/>
              </a:rPr>
              <a:t>Time Travel with Mink</a:t>
            </a:r>
          </a:p>
        </p:txBody>
      </p:sp>
      <p:sp>
        <p:nvSpPr>
          <p:cNvPr id="198659" name="Title 1"/>
          <p:cNvSpPr txBox="1">
            <a:spLocks/>
          </p:cNvSpPr>
          <p:nvPr/>
        </p:nvSpPr>
        <p:spPr bwMode="auto">
          <a:xfrm>
            <a:off x="685800" y="4875213"/>
            <a:ext cx="7848600" cy="935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91425" rIns="91425" bIns="91425" anchor="ctr"/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endParaRPr lang="en-US" sz="2400">
              <a:solidFill>
                <a:srgbClr val="000000"/>
              </a:solidFill>
              <a:cs typeface="Arial" charset="0"/>
              <a:sym typeface="Arial" charset="0"/>
            </a:endParaRPr>
          </a:p>
        </p:txBody>
      </p:sp>
      <p:sp>
        <p:nvSpPr>
          <p:cNvPr id="198660" name="TextBox 1"/>
          <p:cNvSpPr txBox="1">
            <a:spLocks noChangeArrowheads="1"/>
          </p:cNvSpPr>
          <p:nvPr/>
        </p:nvSpPr>
        <p:spPr bwMode="auto">
          <a:xfrm>
            <a:off x="3200400" y="6248400"/>
            <a:ext cx="272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fi-FI" sz="1800">
                <a:hlinkClick r:id="rId2"/>
              </a:rPr>
              <a:t>http://matkelly.com/mink/</a:t>
            </a:r>
            <a:r>
              <a:rPr lang="fi-FI" sz="1800"/>
              <a:t> </a:t>
            </a:r>
            <a:endParaRPr lang="en-US" sz="1800"/>
          </a:p>
        </p:txBody>
      </p:sp>
      <p:pic>
        <p:nvPicPr>
          <p:cNvPr id="198661" name="Picture 2" descr="MinkLogo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2057400"/>
            <a:ext cx="2819400" cy="281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076646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alibri" charset="0"/>
              </a:rPr>
              <a:t>Time Travel: Read Like It</a:t>
            </a:r>
            <a:r>
              <a:rPr lang="fr-FR">
                <a:latin typeface="Calibri" charset="0"/>
              </a:rPr>
              <a:t>'</a:t>
            </a:r>
            <a:r>
              <a:rPr lang="en-US">
                <a:latin typeface="Calibri" charset="0"/>
              </a:rPr>
              <a:t>s 2004</a:t>
            </a:r>
          </a:p>
        </p:txBody>
      </p:sp>
      <p:pic>
        <p:nvPicPr>
          <p:cNvPr id="199682" name="Picture 2" descr="dlib-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8775" y="1123950"/>
            <a:ext cx="5973763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9683" name="TextBox 3"/>
          <p:cNvSpPr txBox="1">
            <a:spLocks noChangeArrowheads="1"/>
          </p:cNvSpPr>
          <p:nvPr/>
        </p:nvSpPr>
        <p:spPr bwMode="auto">
          <a:xfrm>
            <a:off x="1066800" y="5943600"/>
            <a:ext cx="59134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da-DK" sz="1800">
                <a:hlinkClick r:id="rId3"/>
              </a:rPr>
              <a:t>http://www.dlib.org/dlib/september04/vandesompel/09vandesompel.html</a:t>
            </a:r>
            <a:r>
              <a:rPr lang="da-DK" sz="1800"/>
              <a:t> </a:t>
            </a:r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8554107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2800">
                <a:latin typeface="Calibri" charset="0"/>
              </a:rPr>
              <a:t>Time Travel: Scroll To The Bottom, First Reference</a:t>
            </a:r>
          </a:p>
        </p:txBody>
      </p:sp>
      <p:pic>
        <p:nvPicPr>
          <p:cNvPr id="200706" name="Picture 3" descr="dlib-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1143000"/>
            <a:ext cx="5973763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0707" name="Shape 34"/>
          <p:cNvSpPr>
            <a:spLocks noChangeArrowheads="1"/>
          </p:cNvSpPr>
          <p:nvPr/>
        </p:nvSpPr>
        <p:spPr bwMode="auto">
          <a:xfrm>
            <a:off x="1866900" y="1574800"/>
            <a:ext cx="5346700" cy="285750"/>
          </a:xfrm>
          <a:prstGeom prst="rect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1425" tIns="91425" rIns="91425" bIns="91425" anchor="ctr">
            <a:spAutoFit/>
          </a:bodyPr>
          <a:lstStyle/>
          <a:p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29856194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29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/>
          <a:lstStyle/>
          <a:p>
            <a:pPr eaLnBrk="1" hangingPunct="1"/>
            <a:r>
              <a:rPr lang="en-US">
                <a:latin typeface="Calibri" charset="0"/>
              </a:rPr>
              <a:t>Time Travel: Link In 2014 Redirects To Main Site</a:t>
            </a:r>
          </a:p>
        </p:txBody>
      </p:sp>
      <p:pic>
        <p:nvPicPr>
          <p:cNvPr id="201730" name="Picture 2" descr="dlib-4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1676400"/>
            <a:ext cx="6029325" cy="461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175004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3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/>
          <a:lstStyle/>
          <a:p>
            <a:pPr eaLnBrk="1" hangingPunct="1"/>
            <a:r>
              <a:rPr lang="en-US">
                <a:latin typeface="Calibri" charset="0"/>
              </a:rPr>
              <a:t>Time Travel: Set For September 15, 2004</a:t>
            </a:r>
          </a:p>
        </p:txBody>
      </p:sp>
      <p:pic>
        <p:nvPicPr>
          <p:cNvPr id="202754" name="Picture 4" descr="dlib-3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8775" y="1123950"/>
            <a:ext cx="5973763" cy="461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503257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alibri" charset="0"/>
              </a:rPr>
              <a:t>Time Travel: Right Click On The Link</a:t>
            </a:r>
          </a:p>
        </p:txBody>
      </p:sp>
      <p:pic>
        <p:nvPicPr>
          <p:cNvPr id="203778" name="Picture 2" descr="dlib-5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1000" y="1123950"/>
            <a:ext cx="5919788" cy="456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95888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alibri" charset="0"/>
              </a:rPr>
              <a:t>Time Travel: The Report @ 2004-10-12</a:t>
            </a:r>
          </a:p>
        </p:txBody>
      </p:sp>
      <p:pic>
        <p:nvPicPr>
          <p:cNvPr id="204802" name="Picture 3" descr="dlib-6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1123950"/>
            <a:ext cx="5919788" cy="453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780001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alibri" charset="0"/>
              </a:rPr>
              <a:t>Time Travel: Second Reference</a:t>
            </a:r>
          </a:p>
        </p:txBody>
      </p:sp>
      <p:pic>
        <p:nvPicPr>
          <p:cNvPr id="205826" name="Picture 3" descr="dlib-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8775" y="1123950"/>
            <a:ext cx="5973763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827" name="Shape 34"/>
          <p:cNvSpPr>
            <a:spLocks noChangeArrowheads="1"/>
          </p:cNvSpPr>
          <p:nvPr/>
        </p:nvSpPr>
        <p:spPr bwMode="auto">
          <a:xfrm>
            <a:off x="1866900" y="1854200"/>
            <a:ext cx="5346700" cy="285750"/>
          </a:xfrm>
          <a:prstGeom prst="rect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1425" tIns="91425" rIns="91425" bIns="91425" anchor="ctr">
            <a:spAutoFit/>
          </a:bodyPr>
          <a:lstStyle/>
          <a:p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37476037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4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Calibri" charset="0"/>
              </a:rPr>
              <a:t>Time Travel: Second Reference In 2014</a:t>
            </a:r>
          </a:p>
        </p:txBody>
      </p:sp>
      <p:pic>
        <p:nvPicPr>
          <p:cNvPr id="206850" name="Picture 2" descr="dlib-10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0675" y="1123950"/>
            <a:ext cx="5973763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709371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alibri" charset="0"/>
              </a:rPr>
              <a:t>Time Travel: Right Click On The Link</a:t>
            </a:r>
          </a:p>
        </p:txBody>
      </p:sp>
      <p:pic>
        <p:nvPicPr>
          <p:cNvPr id="207874" name="Picture 5" descr="dlib-1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8775" y="1123950"/>
            <a:ext cx="5973763" cy="458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900693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alibri" charset="0"/>
              </a:rPr>
              <a:t>Time Travel: Page @ 2004-12-11</a:t>
            </a:r>
          </a:p>
        </p:txBody>
      </p:sp>
      <p:pic>
        <p:nvPicPr>
          <p:cNvPr id="208898" name="Picture 2" descr="dlib-1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7975" y="1123950"/>
            <a:ext cx="5989638" cy="4584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030053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alibri" charset="0"/>
              </a:rPr>
              <a:t>Time Travel: Fifth Reference</a:t>
            </a:r>
          </a:p>
        </p:txBody>
      </p:sp>
      <p:pic>
        <p:nvPicPr>
          <p:cNvPr id="209922" name="Picture 3" descr="dlib-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8775" y="1123950"/>
            <a:ext cx="5973763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9923" name="Shape 34"/>
          <p:cNvSpPr>
            <a:spLocks noChangeArrowheads="1"/>
          </p:cNvSpPr>
          <p:nvPr/>
        </p:nvSpPr>
        <p:spPr bwMode="auto">
          <a:xfrm>
            <a:off x="1866900" y="2667000"/>
            <a:ext cx="5346700" cy="285750"/>
          </a:xfrm>
          <a:prstGeom prst="rect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1425" tIns="91425" rIns="91425" bIns="91425" anchor="ctr">
            <a:spAutoFit/>
          </a:bodyPr>
          <a:lstStyle/>
          <a:p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389079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alibri" charset="0"/>
              </a:rPr>
              <a:t>Time Travel: Current Page Is 404</a:t>
            </a:r>
          </a:p>
        </p:txBody>
      </p:sp>
      <p:pic>
        <p:nvPicPr>
          <p:cNvPr id="210946" name="Picture 2" descr="dlib-7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0675" y="1123950"/>
            <a:ext cx="5973763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701539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6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alibri" charset="0"/>
              </a:rPr>
              <a:t>Time Travel: Right Link On The Link</a:t>
            </a:r>
          </a:p>
        </p:txBody>
      </p:sp>
      <p:pic>
        <p:nvPicPr>
          <p:cNvPr id="211970" name="Picture 3" descr="dlib-8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0675" y="1117600"/>
            <a:ext cx="5973763" cy="457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914894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alibri" charset="0"/>
              </a:rPr>
              <a:t>Time Travel: Page As Of 2004-10-12</a:t>
            </a:r>
          </a:p>
        </p:txBody>
      </p:sp>
      <p:pic>
        <p:nvPicPr>
          <p:cNvPr id="212994" name="Picture 2" descr="dlib-9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0675" y="1117600"/>
            <a:ext cx="5981700" cy="457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393193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7" name="Title 1"/>
          <p:cNvSpPr>
            <a:spLocks noGrp="1"/>
          </p:cNvSpPr>
          <p:nvPr>
            <p:ph type="title"/>
          </p:nvPr>
        </p:nvSpPr>
        <p:spPr>
          <a:xfrm>
            <a:off x="685800" y="2424113"/>
            <a:ext cx="7848600" cy="935037"/>
          </a:xfrm>
        </p:spPr>
        <p:txBody>
          <a:bodyPr/>
          <a:lstStyle/>
          <a:p>
            <a:pPr eaLnBrk="1" hangingPunct="1"/>
            <a:r>
              <a:rPr lang="en-US">
                <a:latin typeface="Calibri" charset="0"/>
              </a:rPr>
              <a:t>A More Fun Example…</a:t>
            </a:r>
          </a:p>
        </p:txBody>
      </p:sp>
    </p:spTree>
    <p:extLst>
      <p:ext uri="{BB962C8B-B14F-4D97-AF65-F5344CB8AC3E}">
        <p14:creationId xmlns:p14="http://schemas.microsoft.com/office/powerpoint/2010/main" val="39444597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1" name="Shape 32"/>
          <p:cNvSpPr>
            <a:spLocks noGrp="1"/>
          </p:cNvSpPr>
          <p:nvPr>
            <p:ph type="title"/>
          </p:nvPr>
        </p:nvSpPr>
        <p:spPr>
          <a:xfrm>
            <a:off x="685800" y="188913"/>
            <a:ext cx="7848600" cy="935037"/>
          </a:xfrm>
        </p:spPr>
        <p:txBody>
          <a:bodyPr lIns="91425" tIns="91425" rIns="91425" bIns="91425">
            <a:spAutoFit/>
          </a:bodyPr>
          <a:lstStyle/>
          <a:p>
            <a:pPr eaLnBrk="1" hangingPunct="1"/>
            <a:r>
              <a:rPr lang="en-GB" sz="2400" dirty="0">
                <a:latin typeface="Calibri" charset="0"/>
              </a:rPr>
              <a:t>Fixing 404 Pages: Google Results Page</a:t>
            </a:r>
          </a:p>
        </p:txBody>
      </p:sp>
      <p:pic>
        <p:nvPicPr>
          <p:cNvPr id="215042" name="Shape 33"/>
          <p:cNvPicPr preferRelativeResize="0"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8763" y="1041400"/>
            <a:ext cx="6086475" cy="4659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43" name="Shape 34"/>
          <p:cNvSpPr>
            <a:spLocks noChangeArrowheads="1"/>
          </p:cNvSpPr>
          <p:nvPr/>
        </p:nvSpPr>
        <p:spPr bwMode="auto">
          <a:xfrm>
            <a:off x="2108200" y="4325938"/>
            <a:ext cx="2868613" cy="506412"/>
          </a:xfrm>
          <a:prstGeom prst="rect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1425" tIns="91425" rIns="91425" bIns="91425" anchor="ctr">
            <a:spAutoFit/>
          </a:bodyPr>
          <a:lstStyle/>
          <a:p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1227280896"/>
      </p:ext>
    </p:extLst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89" name="Shape 39"/>
          <p:cNvSpPr>
            <a:spLocks noGrp="1"/>
          </p:cNvSpPr>
          <p:nvPr>
            <p:ph type="title"/>
          </p:nvPr>
        </p:nvSpPr>
        <p:spPr>
          <a:xfrm>
            <a:off x="685800" y="188913"/>
            <a:ext cx="7848600" cy="935037"/>
          </a:xfrm>
        </p:spPr>
        <p:txBody>
          <a:bodyPr lIns="91425" tIns="91425" rIns="91425" bIns="91425">
            <a:spAutoFit/>
          </a:bodyPr>
          <a:lstStyle/>
          <a:p>
            <a:pPr eaLnBrk="1" hangingPunct="1"/>
            <a:r>
              <a:rPr lang="en-GB" sz="2400">
                <a:latin typeface="Calibri" charset="0"/>
              </a:rPr>
              <a:t>Fixing 404 Pages: Result Page </a:t>
            </a:r>
          </a:p>
        </p:txBody>
      </p:sp>
      <p:pic>
        <p:nvPicPr>
          <p:cNvPr id="217090" name="Shape 40"/>
          <p:cNvPicPr preferRelativeResize="0"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066800"/>
            <a:ext cx="6172200" cy="472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7091" name="TextBox 1"/>
          <p:cNvSpPr txBox="1">
            <a:spLocks noChangeArrowheads="1"/>
          </p:cNvSpPr>
          <p:nvPr/>
        </p:nvSpPr>
        <p:spPr bwMode="auto">
          <a:xfrm>
            <a:off x="1447800" y="5867400"/>
            <a:ext cx="51530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>
                <a:hlinkClick r:id="rId4"/>
              </a:rPr>
              <a:t>http://www.clashmusic.com/news/johnny-marr-leaves-the-cribs</a:t>
            </a:r>
            <a:r>
              <a:rPr lang="en-US" sz="180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024960910"/>
      </p:ext>
    </p:extLst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37" name="Shape 45"/>
          <p:cNvSpPr>
            <a:spLocks noGrp="1"/>
          </p:cNvSpPr>
          <p:nvPr>
            <p:ph type="title"/>
          </p:nvPr>
        </p:nvSpPr>
        <p:spPr>
          <a:xfrm>
            <a:off x="685800" y="188913"/>
            <a:ext cx="7848600" cy="935037"/>
          </a:xfrm>
        </p:spPr>
        <p:txBody>
          <a:bodyPr lIns="91425" tIns="91425" rIns="91425" bIns="91425">
            <a:spAutoFit/>
          </a:bodyPr>
          <a:lstStyle/>
          <a:p>
            <a:pPr eaLnBrk="1" hangingPunct="1"/>
            <a:r>
              <a:rPr lang="en-GB" sz="2400">
                <a:latin typeface="Calibri" charset="0"/>
              </a:rPr>
              <a:t>Fixing 404 Pages: Scrolling Down</a:t>
            </a:r>
          </a:p>
        </p:txBody>
      </p:sp>
      <p:pic>
        <p:nvPicPr>
          <p:cNvPr id="219138" name="Shape 46"/>
          <p:cNvPicPr preferRelativeResize="0"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123950"/>
            <a:ext cx="6172200" cy="472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9139" name="Shape 47"/>
          <p:cNvSpPr>
            <a:spLocks noChangeArrowheads="1"/>
          </p:cNvSpPr>
          <p:nvPr/>
        </p:nvSpPr>
        <p:spPr bwMode="auto">
          <a:xfrm>
            <a:off x="2990850" y="3225800"/>
            <a:ext cx="534988" cy="246063"/>
          </a:xfrm>
          <a:prstGeom prst="rect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1425" tIns="91425" rIns="91425" bIns="91425" anchor="ctr">
            <a:spAutoFit/>
          </a:bodyPr>
          <a:lstStyle/>
          <a:p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2584208667"/>
      </p:ext>
    </p:extLst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5" name="Shape 52"/>
          <p:cNvSpPr>
            <a:spLocks noGrp="1"/>
          </p:cNvSpPr>
          <p:nvPr>
            <p:ph type="title"/>
          </p:nvPr>
        </p:nvSpPr>
        <p:spPr>
          <a:xfrm>
            <a:off x="685800" y="188913"/>
            <a:ext cx="7848600" cy="935037"/>
          </a:xfrm>
        </p:spPr>
        <p:txBody>
          <a:bodyPr lIns="91425" tIns="91425" rIns="91425" bIns="91425">
            <a:spAutoFit/>
          </a:bodyPr>
          <a:lstStyle/>
          <a:p>
            <a:pPr eaLnBrk="1" hangingPunct="1"/>
            <a:r>
              <a:rPr lang="en-GB" sz="2400">
                <a:latin typeface="Calibri" charset="0"/>
              </a:rPr>
              <a:t>Fixing 404 Pages: Server Up, Page 404</a:t>
            </a:r>
          </a:p>
        </p:txBody>
      </p:sp>
      <p:pic>
        <p:nvPicPr>
          <p:cNvPr id="221186" name="Shape 53"/>
          <p:cNvPicPr preferRelativeResize="0"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066800"/>
            <a:ext cx="6172200" cy="472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30957433"/>
      </p:ext>
    </p:extLst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233" name="Shape 58"/>
          <p:cNvSpPr>
            <a:spLocks noGrp="1"/>
          </p:cNvSpPr>
          <p:nvPr>
            <p:ph type="title"/>
          </p:nvPr>
        </p:nvSpPr>
        <p:spPr>
          <a:xfrm>
            <a:off x="685800" y="188913"/>
            <a:ext cx="7848600" cy="935037"/>
          </a:xfrm>
        </p:spPr>
        <p:txBody>
          <a:bodyPr lIns="91425" tIns="91425" rIns="91425" bIns="91425">
            <a:spAutoFit/>
          </a:bodyPr>
          <a:lstStyle/>
          <a:p>
            <a:pPr eaLnBrk="1" hangingPunct="1"/>
            <a:r>
              <a:rPr lang="en-GB" sz="2400">
                <a:latin typeface="Calibri" charset="0"/>
              </a:rPr>
              <a:t>Fixing 404 Pages: Using Memento For Chrome</a:t>
            </a:r>
          </a:p>
        </p:txBody>
      </p:sp>
      <p:pic>
        <p:nvPicPr>
          <p:cNvPr id="223234" name="Shape 59"/>
          <p:cNvPicPr preferRelativeResize="0"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123950"/>
            <a:ext cx="6172200" cy="4741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26044345"/>
      </p:ext>
    </p:extLst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1" name="Shape 64"/>
          <p:cNvSpPr>
            <a:spLocks noGrp="1"/>
          </p:cNvSpPr>
          <p:nvPr>
            <p:ph type="title"/>
          </p:nvPr>
        </p:nvSpPr>
        <p:spPr>
          <a:xfrm>
            <a:off x="685800" y="188913"/>
            <a:ext cx="7848600" cy="935037"/>
          </a:xfrm>
        </p:spPr>
        <p:txBody>
          <a:bodyPr lIns="91425" tIns="91425" rIns="91425" bIns="91425">
            <a:spAutoFit/>
          </a:bodyPr>
          <a:lstStyle/>
          <a:p>
            <a:pPr eaLnBrk="1" hangingPunct="1"/>
            <a:r>
              <a:rPr lang="en-GB" sz="2400">
                <a:latin typeface="Calibri" charset="0"/>
              </a:rPr>
              <a:t>Fixing 404 Pages: Archived Page 2011-04-16</a:t>
            </a:r>
          </a:p>
        </p:txBody>
      </p:sp>
      <p:pic>
        <p:nvPicPr>
          <p:cNvPr id="225282" name="Shape 65"/>
          <p:cNvPicPr preferRelativeResize="0"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066800"/>
            <a:ext cx="6172200" cy="472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28595113"/>
      </p:ext>
    </p:extLst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29" name="Shape 70"/>
          <p:cNvSpPr>
            <a:spLocks noGrp="1"/>
          </p:cNvSpPr>
          <p:nvPr>
            <p:ph type="title"/>
          </p:nvPr>
        </p:nvSpPr>
        <p:spPr>
          <a:xfrm>
            <a:off x="685800" y="188913"/>
            <a:ext cx="7848600" cy="935037"/>
          </a:xfrm>
        </p:spPr>
        <p:txBody>
          <a:bodyPr lIns="91425" tIns="91425" rIns="91425" bIns="91425">
            <a:spAutoFit/>
          </a:bodyPr>
          <a:lstStyle/>
          <a:p>
            <a:pPr eaLnBrk="1" hangingPunct="1"/>
            <a:r>
              <a:rPr lang="en-GB" sz="2400">
                <a:latin typeface="Calibri" charset="0"/>
              </a:rPr>
              <a:t>Fixing 404 Pages: Get Most Recent Archived Version</a:t>
            </a:r>
          </a:p>
        </p:txBody>
      </p:sp>
      <p:pic>
        <p:nvPicPr>
          <p:cNvPr id="227330" name="Shape 71"/>
          <p:cNvPicPr preferRelativeResize="0"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7975" y="1095375"/>
            <a:ext cx="6064250" cy="466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0198598"/>
      </p:ext>
    </p:extLst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7" name="Shape 76"/>
          <p:cNvSpPr>
            <a:spLocks noGrp="1"/>
          </p:cNvSpPr>
          <p:nvPr>
            <p:ph type="title"/>
          </p:nvPr>
        </p:nvSpPr>
        <p:spPr>
          <a:xfrm>
            <a:off x="685800" y="188913"/>
            <a:ext cx="7848600" cy="935037"/>
          </a:xfrm>
        </p:spPr>
        <p:txBody>
          <a:bodyPr lIns="91425" tIns="91425" rIns="91425" bIns="91425">
            <a:spAutoFit/>
          </a:bodyPr>
          <a:lstStyle/>
          <a:p>
            <a:pPr eaLnBrk="1" hangingPunct="1"/>
            <a:r>
              <a:rPr lang="en-GB" sz="2400">
                <a:latin typeface="Calibri" charset="0"/>
              </a:rPr>
              <a:t>Fixing 404 Pages: 2013-10-18 Version (404 Imminent)</a:t>
            </a:r>
          </a:p>
        </p:txBody>
      </p:sp>
      <p:pic>
        <p:nvPicPr>
          <p:cNvPr id="229378" name="Shape 77"/>
          <p:cNvPicPr preferRelativeResize="0"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0363" y="1147763"/>
            <a:ext cx="5959475" cy="456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729236"/>
      </p:ext>
    </p:extLst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5" name="Shape 82"/>
          <p:cNvSpPr>
            <a:spLocks noGrp="1"/>
          </p:cNvSpPr>
          <p:nvPr>
            <p:ph type="title"/>
          </p:nvPr>
        </p:nvSpPr>
        <p:spPr>
          <a:xfrm>
            <a:off x="685800" y="188913"/>
            <a:ext cx="7848600" cy="935037"/>
          </a:xfrm>
        </p:spPr>
        <p:txBody>
          <a:bodyPr lIns="91425" tIns="91425" rIns="91425" bIns="91425">
            <a:spAutoFit/>
          </a:bodyPr>
          <a:lstStyle/>
          <a:p>
            <a:pPr eaLnBrk="1" hangingPunct="1"/>
            <a:r>
              <a:rPr lang="en-GB" sz="2400">
                <a:latin typeface="Calibri" charset="0"/>
              </a:rPr>
              <a:t>Proactive Archiving: Page Not Archived</a:t>
            </a:r>
          </a:p>
        </p:txBody>
      </p:sp>
      <p:pic>
        <p:nvPicPr>
          <p:cNvPr id="231426" name="Shape 83"/>
          <p:cNvPicPr preferRelativeResize="0"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9413" y="1147763"/>
            <a:ext cx="5921375" cy="456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1427" name="Shape 84"/>
          <p:cNvSpPr>
            <a:spLocks noChangeArrowheads="1"/>
          </p:cNvSpPr>
          <p:nvPr/>
        </p:nvSpPr>
        <p:spPr bwMode="auto">
          <a:xfrm>
            <a:off x="6738938" y="5203825"/>
            <a:ext cx="944562" cy="506413"/>
          </a:xfrm>
          <a:prstGeom prst="rect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1425" tIns="91425" rIns="91425" bIns="91425" anchor="ctr">
            <a:spAutoFit/>
          </a:bodyPr>
          <a:lstStyle/>
          <a:p>
            <a:endParaRPr lang="en-US" sz="1800"/>
          </a:p>
        </p:txBody>
      </p:sp>
      <p:sp>
        <p:nvSpPr>
          <p:cNvPr id="231428" name="TextBox 1"/>
          <p:cNvSpPr txBox="1">
            <a:spLocks noChangeArrowheads="1"/>
          </p:cNvSpPr>
          <p:nvPr/>
        </p:nvSpPr>
        <p:spPr bwMode="auto">
          <a:xfrm>
            <a:off x="609600" y="5867400"/>
            <a:ext cx="799941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>
                <a:hlinkClick r:id="rId4"/>
              </a:rPr>
              <a:t>http://ws-dl.blogspot.com/2014/07/2014-07-25-digital-preservation-2014.html</a:t>
            </a:r>
            <a:r>
              <a:rPr lang="en-US" sz="180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755767875"/>
      </p:ext>
    </p:extLst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73" name="Shape 89"/>
          <p:cNvSpPr>
            <a:spLocks noGrp="1"/>
          </p:cNvSpPr>
          <p:nvPr>
            <p:ph type="title"/>
          </p:nvPr>
        </p:nvSpPr>
        <p:spPr>
          <a:xfrm>
            <a:off x="685800" y="379413"/>
            <a:ext cx="7848600" cy="554037"/>
          </a:xfrm>
        </p:spPr>
        <p:txBody>
          <a:bodyPr lIns="91425" tIns="91425" rIns="91425" bIns="91425">
            <a:spAutoFit/>
          </a:bodyPr>
          <a:lstStyle/>
          <a:p>
            <a:pPr eaLnBrk="1" hangingPunct="1"/>
            <a:r>
              <a:rPr lang="en-GB" sz="2400">
                <a:latin typeface="Calibri" charset="0"/>
              </a:rPr>
              <a:t>Proactive Archiving: "Archive Now?" Bar</a:t>
            </a:r>
          </a:p>
        </p:txBody>
      </p:sp>
      <p:pic>
        <p:nvPicPr>
          <p:cNvPr id="233474" name="Shape 90"/>
          <p:cNvPicPr preferRelativeResize="0"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3700" y="1189038"/>
            <a:ext cx="5816600" cy="447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56344891"/>
      </p:ext>
    </p:extLst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21" name="Shape 95"/>
          <p:cNvSpPr>
            <a:spLocks noGrp="1"/>
          </p:cNvSpPr>
          <p:nvPr>
            <p:ph type="title"/>
          </p:nvPr>
        </p:nvSpPr>
        <p:spPr>
          <a:xfrm>
            <a:off x="685800" y="188913"/>
            <a:ext cx="7848600" cy="935037"/>
          </a:xfrm>
        </p:spPr>
        <p:txBody>
          <a:bodyPr lIns="91425" tIns="91425" rIns="91425" bIns="91425">
            <a:spAutoFit/>
          </a:bodyPr>
          <a:lstStyle/>
          <a:p>
            <a:pPr eaLnBrk="1" hangingPunct="1"/>
            <a:r>
              <a:rPr lang="en-GB" sz="2400">
                <a:latin typeface="Calibri" charset="0"/>
              </a:rPr>
              <a:t>Proactive Archiving: Submit to Archive.org</a:t>
            </a:r>
          </a:p>
        </p:txBody>
      </p:sp>
      <p:pic>
        <p:nvPicPr>
          <p:cNvPr id="235522" name="Shape 96"/>
          <p:cNvPicPr preferRelativeResize="0"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1800" y="1189038"/>
            <a:ext cx="5816600" cy="447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90936132"/>
      </p:ext>
    </p:extLst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69" name="Shape 101"/>
          <p:cNvSpPr>
            <a:spLocks noGrp="1"/>
          </p:cNvSpPr>
          <p:nvPr>
            <p:ph type="title"/>
          </p:nvPr>
        </p:nvSpPr>
        <p:spPr>
          <a:xfrm>
            <a:off x="685800" y="188913"/>
            <a:ext cx="7848600" cy="935037"/>
          </a:xfrm>
        </p:spPr>
        <p:txBody>
          <a:bodyPr lIns="91425" tIns="91425" rIns="91425" bIns="91425">
            <a:spAutoFit/>
          </a:bodyPr>
          <a:lstStyle/>
          <a:p>
            <a:pPr eaLnBrk="1" hangingPunct="1"/>
            <a:r>
              <a:rPr lang="en-GB" sz="2400">
                <a:latin typeface="Calibri" charset="0"/>
              </a:rPr>
              <a:t>Proactive Archiving: Archived @ Archive.org</a:t>
            </a:r>
          </a:p>
        </p:txBody>
      </p:sp>
      <p:pic>
        <p:nvPicPr>
          <p:cNvPr id="237570" name="Shape 102"/>
          <p:cNvPicPr preferRelativeResize="0"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1488" y="1219200"/>
            <a:ext cx="5737225" cy="441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01849722"/>
      </p:ext>
    </p:extLst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617" name="Shape 107"/>
          <p:cNvSpPr>
            <a:spLocks noGrp="1"/>
          </p:cNvSpPr>
          <p:nvPr>
            <p:ph type="title"/>
          </p:nvPr>
        </p:nvSpPr>
        <p:spPr>
          <a:xfrm>
            <a:off x="685800" y="188913"/>
            <a:ext cx="7848600" cy="935037"/>
          </a:xfrm>
        </p:spPr>
        <p:txBody>
          <a:bodyPr lIns="91425" tIns="91425" rIns="91425" bIns="91425">
            <a:spAutoFit/>
          </a:bodyPr>
          <a:lstStyle/>
          <a:p>
            <a:pPr eaLnBrk="1" hangingPunct="1"/>
            <a:r>
              <a:rPr lang="en-GB" sz="2400">
                <a:latin typeface="Calibri" charset="0"/>
              </a:rPr>
              <a:t>Proactive Archiving: Submit to Archive.today</a:t>
            </a:r>
          </a:p>
        </p:txBody>
      </p:sp>
      <p:pic>
        <p:nvPicPr>
          <p:cNvPr id="239618" name="Shape 108"/>
          <p:cNvPicPr preferRelativeResize="0"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3388" y="1219200"/>
            <a:ext cx="5737225" cy="441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98605069"/>
      </p:ext>
    </p:extLst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665" name="Shape 113"/>
          <p:cNvSpPr>
            <a:spLocks noGrp="1"/>
          </p:cNvSpPr>
          <p:nvPr>
            <p:ph type="title"/>
          </p:nvPr>
        </p:nvSpPr>
        <p:spPr>
          <a:xfrm>
            <a:off x="685800" y="188913"/>
            <a:ext cx="7848600" cy="935037"/>
          </a:xfrm>
        </p:spPr>
        <p:txBody>
          <a:bodyPr lIns="91425" tIns="91425" rIns="91425" bIns="91425">
            <a:spAutoFit/>
          </a:bodyPr>
          <a:lstStyle/>
          <a:p>
            <a:pPr eaLnBrk="1" hangingPunct="1"/>
            <a:r>
              <a:rPr lang="en-GB" sz="2400">
                <a:latin typeface="Calibri" charset="0"/>
              </a:rPr>
              <a:t>Proactive Archiving: Archive.today Progress Page</a:t>
            </a:r>
          </a:p>
        </p:txBody>
      </p:sp>
      <p:pic>
        <p:nvPicPr>
          <p:cNvPr id="241666" name="Shape 114"/>
          <p:cNvPicPr preferRelativeResize="0"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1488" y="1219200"/>
            <a:ext cx="5737225" cy="441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60259870"/>
      </p:ext>
    </p:extLst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713" name="Shape 119"/>
          <p:cNvSpPr>
            <a:spLocks noGrp="1"/>
          </p:cNvSpPr>
          <p:nvPr>
            <p:ph type="title"/>
          </p:nvPr>
        </p:nvSpPr>
        <p:spPr>
          <a:xfrm>
            <a:off x="685800" y="188913"/>
            <a:ext cx="7848600" cy="935037"/>
          </a:xfrm>
        </p:spPr>
        <p:txBody>
          <a:bodyPr lIns="91425" tIns="91425" rIns="91425" bIns="91425">
            <a:spAutoFit/>
          </a:bodyPr>
          <a:lstStyle/>
          <a:p>
            <a:pPr eaLnBrk="1" hangingPunct="1"/>
            <a:r>
              <a:rPr lang="en-GB" sz="2400">
                <a:latin typeface="Calibri" charset="0"/>
              </a:rPr>
              <a:t>Proactive Archiving: Archived @ Archive.today </a:t>
            </a:r>
          </a:p>
        </p:txBody>
      </p:sp>
      <p:pic>
        <p:nvPicPr>
          <p:cNvPr id="243714" name="Shape 120"/>
          <p:cNvPicPr preferRelativeResize="0"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3388" y="1219200"/>
            <a:ext cx="5737225" cy="441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57223406"/>
      </p:ext>
    </p:extLst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7" name="Title 1"/>
          <p:cNvSpPr>
            <a:spLocks noGrp="1"/>
          </p:cNvSpPr>
          <p:nvPr>
            <p:ph type="title"/>
          </p:nvPr>
        </p:nvSpPr>
        <p:spPr>
          <a:xfrm>
            <a:off x="685800" y="2424113"/>
            <a:ext cx="7848600" cy="935037"/>
          </a:xfrm>
        </p:spPr>
        <p:txBody>
          <a:bodyPr/>
          <a:lstStyle/>
          <a:p>
            <a:pPr eaLnBrk="1" hangingPunct="1"/>
            <a:r>
              <a:rPr lang="en-US" dirty="0" smtClean="0">
                <a:latin typeface="Calibri" charset="0"/>
              </a:rPr>
              <a:t>Proactive Archiving</a:t>
            </a:r>
            <a:endParaRPr lang="en-US" dirty="0"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48474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61" name="Shape 119"/>
          <p:cNvSpPr>
            <a:spLocks noGrp="1"/>
          </p:cNvSpPr>
          <p:nvPr>
            <p:ph type="title"/>
          </p:nvPr>
        </p:nvSpPr>
        <p:spPr>
          <a:xfrm>
            <a:off x="609600" y="28575"/>
            <a:ext cx="7848600" cy="801688"/>
          </a:xfrm>
        </p:spPr>
        <p:txBody>
          <a:bodyPr lIns="91425" tIns="91425" rIns="91425" bIns="91425">
            <a:spAutoFit/>
          </a:bodyPr>
          <a:lstStyle/>
          <a:p>
            <a:pPr eaLnBrk="1" hangingPunct="1"/>
            <a:r>
              <a:rPr lang="en-GB" sz="2400">
                <a:latin typeface="Calibri" charset="0"/>
              </a:rPr>
              <a:t>“If you see something, save something”</a:t>
            </a:r>
            <a:br>
              <a:rPr lang="en-GB" sz="2400">
                <a:latin typeface="Calibri" charset="0"/>
              </a:rPr>
            </a:br>
            <a:r>
              <a:rPr lang="en-GB" sz="1600">
                <a:latin typeface="Calibri" charset="0"/>
              </a:rPr>
              <a:t>(if you haven’t installed Mink yet…)</a:t>
            </a:r>
          </a:p>
        </p:txBody>
      </p:sp>
      <p:sp>
        <p:nvSpPr>
          <p:cNvPr id="245762" name="TextBox 1"/>
          <p:cNvSpPr txBox="1">
            <a:spLocks noChangeArrowheads="1"/>
          </p:cNvSpPr>
          <p:nvPr/>
        </p:nvSpPr>
        <p:spPr bwMode="auto">
          <a:xfrm>
            <a:off x="1752600" y="6096000"/>
            <a:ext cx="55578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>
                <a:hlinkClick r:id="rId3"/>
              </a:rPr>
              <a:t>https://blog.archive.org/2017/01/25/see-something-save-something/</a:t>
            </a:r>
            <a:r>
              <a:rPr lang="en-US"/>
              <a:t> </a:t>
            </a:r>
          </a:p>
        </p:txBody>
      </p:sp>
      <p:pic>
        <p:nvPicPr>
          <p:cNvPr id="24576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76300"/>
            <a:ext cx="9144000" cy="510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89193495"/>
      </p:ext>
    </p:extLst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61" name="Shape 119"/>
          <p:cNvSpPr>
            <a:spLocks noGrp="1"/>
          </p:cNvSpPr>
          <p:nvPr>
            <p:ph type="title"/>
          </p:nvPr>
        </p:nvSpPr>
        <p:spPr>
          <a:xfrm>
            <a:off x="609600" y="53803"/>
            <a:ext cx="7848600" cy="553968"/>
          </a:xfrm>
        </p:spPr>
        <p:txBody>
          <a:bodyPr lIns="91425" tIns="91425" rIns="91425" bIns="91425">
            <a:spAutoFit/>
          </a:bodyPr>
          <a:lstStyle/>
          <a:p>
            <a:pPr eaLnBrk="1" hangingPunct="1"/>
            <a:r>
              <a:rPr lang="en-GB" sz="2400" dirty="0" smtClean="0">
                <a:latin typeface="Calibri" charset="0"/>
              </a:rPr>
              <a:t>Push to multiple archives….</a:t>
            </a:r>
            <a:endParaRPr lang="en-GB" sz="1600" dirty="0">
              <a:latin typeface="Calibri" charset="0"/>
            </a:endParaRPr>
          </a:p>
        </p:txBody>
      </p:sp>
      <p:sp>
        <p:nvSpPr>
          <p:cNvPr id="245762" name="TextBox 1"/>
          <p:cNvSpPr txBox="1">
            <a:spLocks noChangeArrowheads="1"/>
          </p:cNvSpPr>
          <p:nvPr/>
        </p:nvSpPr>
        <p:spPr bwMode="auto">
          <a:xfrm>
            <a:off x="3860976" y="6434113"/>
            <a:ext cx="144194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dirty="0" smtClean="0">
                <a:hlinkClick r:id="rId3"/>
              </a:rPr>
              <a:t>http://archive.is/</a:t>
            </a:r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00872"/>
            <a:ext cx="9144000" cy="5833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1456931"/>
      </p:ext>
    </p:extLst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61" name="Shape 119"/>
          <p:cNvSpPr>
            <a:spLocks noGrp="1"/>
          </p:cNvSpPr>
          <p:nvPr>
            <p:ph type="title"/>
          </p:nvPr>
        </p:nvSpPr>
        <p:spPr>
          <a:xfrm>
            <a:off x="609600" y="53803"/>
            <a:ext cx="7848600" cy="553968"/>
          </a:xfrm>
        </p:spPr>
        <p:txBody>
          <a:bodyPr lIns="91425" tIns="91425" rIns="91425" bIns="91425">
            <a:spAutoFit/>
          </a:bodyPr>
          <a:lstStyle/>
          <a:p>
            <a:pPr eaLnBrk="1" hangingPunct="1"/>
            <a:r>
              <a:rPr lang="en-GB" sz="2400" dirty="0" smtClean="0">
                <a:latin typeface="Calibri" charset="0"/>
              </a:rPr>
              <a:t>Push to </a:t>
            </a:r>
            <a:r>
              <a:rPr lang="en-GB" sz="2400" smtClean="0">
                <a:latin typeface="Calibri" charset="0"/>
              </a:rPr>
              <a:t>multiple archives….</a:t>
            </a:r>
            <a:endParaRPr lang="en-GB" sz="1600" dirty="0">
              <a:latin typeface="Calibri" charset="0"/>
            </a:endParaRPr>
          </a:p>
        </p:txBody>
      </p:sp>
      <p:sp>
        <p:nvSpPr>
          <p:cNvPr id="245762" name="TextBox 1"/>
          <p:cNvSpPr txBox="1">
            <a:spLocks noChangeArrowheads="1"/>
          </p:cNvSpPr>
          <p:nvPr/>
        </p:nvSpPr>
        <p:spPr bwMode="auto">
          <a:xfrm>
            <a:off x="3860976" y="6434113"/>
            <a:ext cx="142859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dirty="0" smtClean="0">
                <a:hlinkClick r:id="rId3"/>
              </a:rPr>
              <a:t>http://perma.cc/</a:t>
            </a:r>
            <a:r>
              <a:rPr lang="en-US" dirty="0" smtClean="0"/>
              <a:t>  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08000"/>
            <a:ext cx="9144000" cy="5833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3009089"/>
      </p:ext>
    </p:extLst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ChangeArrowheads="1"/>
          </p:cNvSpPr>
          <p:nvPr/>
        </p:nvSpPr>
        <p:spPr bwMode="auto">
          <a:xfrm>
            <a:off x="3810000" y="1905000"/>
            <a:ext cx="5334000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>
              <a:spcBef>
                <a:spcPct val="20000"/>
              </a:spcBef>
            </a:pPr>
            <a:endParaRPr lang="en-US" sz="1800" b="0">
              <a:solidFill>
                <a:schemeClr val="tx1"/>
              </a:solidFill>
            </a:endParaRPr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609600" y="2057400"/>
            <a:ext cx="7924800" cy="2743200"/>
          </a:xfrm>
          <a:prstGeom prst="rect">
            <a:avLst/>
          </a:prstGeom>
          <a:noFill/>
          <a:ln w="9525">
            <a:solidFill>
              <a:srgbClr val="BBE0E3"/>
            </a:solidFill>
            <a:miter lim="800000"/>
            <a:headEnd/>
            <a:tailEnd/>
          </a:ln>
        </p:spPr>
        <p:txBody>
          <a:bodyPr tIns="27432" bIns="27432" anchor="ctr"/>
          <a:lstStyle/>
          <a:p>
            <a:pPr marL="342900" indent="-342900" algn="ctr" eaLnBrk="0" hangingPunct="0"/>
            <a:endParaRPr lang="en-US" sz="2400" b="0" dirty="0">
              <a:solidFill>
                <a:schemeClr val="tx1"/>
              </a:solidFill>
              <a:latin typeface="Arial"/>
              <a:cs typeface="Arial"/>
            </a:endParaRPr>
          </a:p>
          <a:p>
            <a:pPr marL="342900" indent="-342900" algn="ctr" eaLnBrk="0" hangingPunct="0"/>
            <a:r>
              <a:rPr lang="en-US" sz="2400" b="0" dirty="0" smtClean="0">
                <a:solidFill>
                  <a:schemeClr val="tx1"/>
                </a:solidFill>
                <a:latin typeface="Arial"/>
                <a:cs typeface="Arial"/>
              </a:rPr>
              <a:t>Easily accessing the past Web means</a:t>
            </a:r>
          </a:p>
          <a:p>
            <a:pPr marL="342900" indent="-342900" algn="ctr" eaLnBrk="0" hangingPunct="0"/>
            <a:r>
              <a:rPr lang="en-US" sz="2400" dirty="0">
                <a:latin typeface="Arial"/>
                <a:cs typeface="Arial"/>
              </a:rPr>
              <a:t>a</a:t>
            </a:r>
            <a:r>
              <a:rPr lang="en-US" sz="2400" b="0" dirty="0" smtClean="0">
                <a:solidFill>
                  <a:schemeClr val="tx1"/>
                </a:solidFill>
                <a:latin typeface="Arial"/>
                <a:cs typeface="Arial"/>
              </a:rPr>
              <a:t>rchives should be infrastructure, </a:t>
            </a:r>
            <a:r>
              <a:rPr lang="en-US" sz="2400" dirty="0" smtClean="0">
                <a:latin typeface="Arial"/>
                <a:cs typeface="Arial"/>
              </a:rPr>
              <a:t>not destinations.</a:t>
            </a:r>
            <a:endParaRPr lang="en-US" sz="2400" b="0" dirty="0" smtClean="0">
              <a:solidFill>
                <a:schemeClr val="tx1"/>
              </a:solidFill>
              <a:latin typeface="Arial"/>
              <a:cs typeface="Arial"/>
            </a:endParaRPr>
          </a:p>
          <a:p>
            <a:pPr marL="342900" indent="-342900" algn="ctr" eaLnBrk="0" hangingPunct="0"/>
            <a:endParaRPr lang="en-US" sz="2400" dirty="0" smtClean="0">
              <a:latin typeface="Arial"/>
              <a:cs typeface="Arial"/>
            </a:endParaRPr>
          </a:p>
          <a:p>
            <a:pPr marL="342900" indent="-342900" algn="ctr" eaLnBrk="0" hangingPunct="0"/>
            <a:r>
              <a:rPr lang="en-US" sz="2400" dirty="0" smtClean="0">
                <a:latin typeface="Arial"/>
                <a:cs typeface="Arial"/>
              </a:rPr>
              <a:t>(why archives are important and current research issues)</a:t>
            </a:r>
            <a:endParaRPr lang="en-US" sz="2400" dirty="0">
              <a:latin typeface="Arial"/>
              <a:cs typeface="Arial"/>
            </a:endParaRPr>
          </a:p>
          <a:p>
            <a:pPr marL="342900" indent="-342900" algn="ctr"/>
            <a:endParaRPr lang="en-US" sz="200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21508" name="Rectangle 7"/>
          <p:cNvSpPr>
            <a:spLocks noChangeArrowheads="1"/>
          </p:cNvSpPr>
          <p:nvPr/>
        </p:nvSpPr>
        <p:spPr bwMode="auto">
          <a:xfrm>
            <a:off x="3810000" y="1905000"/>
            <a:ext cx="5334000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>
              <a:spcBef>
                <a:spcPct val="20000"/>
              </a:spcBef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843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 descr="odu-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400" y="0"/>
            <a:ext cx="8572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04890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odu-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0"/>
            <a:ext cx="8523455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037072" y="6419673"/>
            <a:ext cx="3423308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Arial"/>
                <a:cs typeface="Arial"/>
                <a:hlinkClick r:id="rId3"/>
              </a:rPr>
              <a:t>http://bit.ly/memento-for-chrome</a:t>
            </a:r>
            <a:r>
              <a:rPr lang="en-US" dirty="0" smtClean="0">
                <a:latin typeface="Arial"/>
                <a:cs typeface="Arial"/>
              </a:rPr>
              <a:t> </a:t>
            </a:r>
            <a:endParaRPr lang="en-US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719490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 descr="odu-6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0"/>
            <a:ext cx="851712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87250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 descr="odu-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400" y="0"/>
            <a:ext cx="8572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81102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5" name="Picture 3" descr="what-if-told-you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1524000"/>
            <a:ext cx="3810000" cy="381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731992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22" name="Picture 7" descr="flow_6bis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38200"/>
            <a:ext cx="9144000" cy="5784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23" name="Rectangle 7"/>
          <p:cNvSpPr>
            <a:spLocks noChangeArrowheads="1"/>
          </p:cNvSpPr>
          <p:nvPr/>
        </p:nvSpPr>
        <p:spPr bwMode="auto">
          <a:xfrm>
            <a:off x="3810000" y="1905000"/>
            <a:ext cx="5334000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 defTabSz="914400">
              <a:spcBef>
                <a:spcPct val="20000"/>
              </a:spcBef>
            </a:pPr>
            <a:endParaRPr lang="en-US"/>
          </a:p>
        </p:txBody>
      </p:sp>
      <p:sp>
        <p:nvSpPr>
          <p:cNvPr id="133124" name="Rectangle 7"/>
          <p:cNvSpPr>
            <a:spLocks noChangeArrowheads="1"/>
          </p:cNvSpPr>
          <p:nvPr/>
        </p:nvSpPr>
        <p:spPr bwMode="auto">
          <a:xfrm>
            <a:off x="3810000" y="1905000"/>
            <a:ext cx="5334000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 defTabSz="914400">
              <a:spcBef>
                <a:spcPct val="20000"/>
              </a:spcBef>
            </a:pPr>
            <a:endParaRPr lang="en-US" sz="7200" b="1">
              <a:solidFill>
                <a:schemeClr val="bg1"/>
              </a:solidFill>
            </a:endParaRPr>
          </a:p>
        </p:txBody>
      </p:sp>
      <p:sp>
        <p:nvSpPr>
          <p:cNvPr id="133126" name="Title 1"/>
          <p:cNvSpPr>
            <a:spLocks noGrp="1"/>
          </p:cNvSpPr>
          <p:nvPr>
            <p:ph type="title" idx="4294967295"/>
          </p:nvPr>
        </p:nvSpPr>
        <p:spPr bwMode="auto">
          <a:xfrm>
            <a:off x="171729" y="266700"/>
            <a:ext cx="6261100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tIns="27432" bIns="27432" anchor="ctr">
            <a:normAutofit/>
          </a:bodyPr>
          <a:lstStyle/>
          <a:p>
            <a:r>
              <a:rPr lang="en-US" sz="2800" dirty="0" smtClean="0">
                <a:solidFill>
                  <a:srgbClr val="000000"/>
                </a:solidFill>
                <a:latin typeface="Arial" charset="0"/>
              </a:rPr>
              <a:t>Integrating Multiple Archives</a:t>
            </a:r>
            <a:r>
              <a:rPr lang="en-US" sz="2800" dirty="0">
                <a:solidFill>
                  <a:srgbClr val="000000"/>
                </a:solidFill>
                <a:latin typeface="Arial" charset="0"/>
              </a:rPr>
              <a:t/>
            </a:r>
            <a:br>
              <a:rPr lang="en-US" sz="2800" dirty="0">
                <a:solidFill>
                  <a:srgbClr val="000000"/>
                </a:solidFill>
                <a:latin typeface="Arial" charset="0"/>
              </a:rPr>
            </a:br>
            <a:r>
              <a:rPr lang="en-US" sz="1300" dirty="0" smtClean="0">
                <a:solidFill>
                  <a:srgbClr val="000000"/>
                </a:solidFill>
                <a:latin typeface="Arial" charset="0"/>
              </a:rPr>
              <a:t>more info: </a:t>
            </a:r>
            <a:r>
              <a:rPr lang="en-US" sz="1300" dirty="0">
                <a:solidFill>
                  <a:srgbClr val="000000"/>
                </a:solidFill>
                <a:latin typeface="Arial" charset="0"/>
                <a:hlinkClick r:id="rId4"/>
              </a:rPr>
              <a:t>http://mementoweb.org/</a:t>
            </a:r>
            <a:r>
              <a:rPr lang="en-US" sz="1300" dirty="0">
                <a:solidFill>
                  <a:srgbClr val="000000"/>
                </a:solidFill>
                <a:latin typeface="Arial" charset="0"/>
              </a:rPr>
              <a:t> </a:t>
            </a:r>
            <a:br>
              <a:rPr lang="en-US" sz="1300" dirty="0">
                <a:solidFill>
                  <a:srgbClr val="000000"/>
                </a:solidFill>
                <a:latin typeface="Arial" charset="0"/>
              </a:rPr>
            </a:br>
            <a:r>
              <a:rPr lang="en-US" sz="1300" dirty="0" smtClean="0">
                <a:solidFill>
                  <a:srgbClr val="000000"/>
                </a:solidFill>
                <a:latin typeface="Arial" charset="0"/>
                <a:hlinkClick r:id="rId5"/>
              </a:rPr>
              <a:t>https</a:t>
            </a:r>
            <a:r>
              <a:rPr lang="en-US" sz="1300" dirty="0">
                <a:solidFill>
                  <a:srgbClr val="000000"/>
                </a:solidFill>
                <a:latin typeface="Arial" charset="0"/>
                <a:hlinkClick r:id="rId5"/>
              </a:rPr>
              <a:t>://tools.ietf.org/html/</a:t>
            </a:r>
            <a:r>
              <a:rPr lang="en-US" sz="1300" dirty="0" smtClean="0">
                <a:solidFill>
                  <a:srgbClr val="000000"/>
                </a:solidFill>
                <a:latin typeface="Arial" charset="0"/>
                <a:hlinkClick r:id="rId5"/>
              </a:rPr>
              <a:t>rfc7089</a:t>
            </a:r>
            <a:r>
              <a:rPr lang="en-US" sz="1300" dirty="0" smtClean="0">
                <a:solidFill>
                  <a:srgbClr val="000000"/>
                </a:solidFill>
                <a:latin typeface="Arial" charset="0"/>
              </a:rPr>
              <a:t> </a:t>
            </a:r>
            <a:endParaRPr lang="en-US" sz="1300" dirty="0">
              <a:solidFill>
                <a:srgbClr val="000000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45119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hlinkClick r:id="rId2"/>
              </a:rPr>
              <a:t>www.odu.edu</a:t>
            </a:r>
            <a:r>
              <a:rPr lang="en-US" dirty="0" smtClean="0"/>
              <a:t> is archived in six archives…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308242" y="2485057"/>
            <a:ext cx="8588334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Courier New"/>
                <a:cs typeface="Courier New"/>
              </a:rPr>
              <a:t>curl --silent -</a:t>
            </a:r>
            <a:r>
              <a:rPr lang="en-US" sz="1400" dirty="0" err="1">
                <a:latin typeface="Courier New"/>
                <a:cs typeface="Courier New"/>
              </a:rPr>
              <a:t>i</a:t>
            </a:r>
            <a:r>
              <a:rPr lang="en-US" sz="1400" dirty="0">
                <a:latin typeface="Courier New"/>
                <a:cs typeface="Courier New"/>
              </a:rPr>
              <a:t> http://</a:t>
            </a:r>
            <a:r>
              <a:rPr lang="en-US" sz="1400" dirty="0" err="1">
                <a:latin typeface="Courier New"/>
                <a:cs typeface="Courier New"/>
              </a:rPr>
              <a:t>memgator.cs.odu.edu</a:t>
            </a:r>
            <a:r>
              <a:rPr lang="en-US" sz="1400" dirty="0">
                <a:latin typeface="Courier New"/>
                <a:cs typeface="Courier New"/>
              </a:rPr>
              <a:t>/</a:t>
            </a:r>
            <a:r>
              <a:rPr lang="en-US" sz="1400" dirty="0" err="1">
                <a:latin typeface="Courier New"/>
                <a:cs typeface="Courier New"/>
              </a:rPr>
              <a:t>timemap</a:t>
            </a:r>
            <a:r>
              <a:rPr lang="en-US" sz="1400" dirty="0">
                <a:latin typeface="Courier New"/>
                <a:cs typeface="Courier New"/>
              </a:rPr>
              <a:t>/link/http://</a:t>
            </a:r>
            <a:r>
              <a:rPr lang="en-US" sz="1400" dirty="0" err="1">
                <a:latin typeface="Courier New"/>
                <a:cs typeface="Courier New"/>
              </a:rPr>
              <a:t>www.odu.edu</a:t>
            </a:r>
            <a:r>
              <a:rPr lang="en-US" sz="1400" dirty="0">
                <a:latin typeface="Courier New"/>
                <a:cs typeface="Courier New"/>
              </a:rPr>
              <a:t> </a:t>
            </a:r>
            <a:r>
              <a:rPr lang="en-US" sz="1400" dirty="0" smtClean="0">
                <a:latin typeface="Courier New"/>
                <a:cs typeface="Courier New"/>
              </a:rPr>
              <a:t>\ </a:t>
            </a:r>
          </a:p>
          <a:p>
            <a:r>
              <a:rPr lang="en-US" sz="1400" dirty="0" smtClean="0">
                <a:latin typeface="Courier New"/>
                <a:cs typeface="Courier New"/>
              </a:rPr>
              <a:t>| </a:t>
            </a:r>
            <a:r>
              <a:rPr lang="en-US" sz="1400" dirty="0" err="1">
                <a:latin typeface="Courier New"/>
                <a:cs typeface="Courier New"/>
              </a:rPr>
              <a:t>grep</a:t>
            </a:r>
            <a:r>
              <a:rPr lang="en-US" sz="1400" dirty="0">
                <a:latin typeface="Courier New"/>
                <a:cs typeface="Courier New"/>
              </a:rPr>
              <a:t> </a:t>
            </a:r>
            <a:r>
              <a:rPr lang="en-US" sz="1400" dirty="0" err="1">
                <a:latin typeface="Courier New"/>
                <a:cs typeface="Courier New"/>
              </a:rPr>
              <a:t>datetime</a:t>
            </a:r>
            <a:r>
              <a:rPr lang="en-US" sz="1400" dirty="0">
                <a:latin typeface="Courier New"/>
                <a:cs typeface="Courier New"/>
              </a:rPr>
              <a:t> | </a:t>
            </a:r>
            <a:r>
              <a:rPr lang="en-US" sz="1400" dirty="0" err="1">
                <a:latin typeface="Courier New"/>
                <a:cs typeface="Courier New"/>
              </a:rPr>
              <a:t>awk</a:t>
            </a:r>
            <a:r>
              <a:rPr lang="en-US" sz="1400" dirty="0">
                <a:latin typeface="Courier New"/>
                <a:cs typeface="Courier New"/>
              </a:rPr>
              <a:t> '{print $1}' | </a:t>
            </a:r>
            <a:r>
              <a:rPr lang="en-US" sz="1400" dirty="0" err="1">
                <a:latin typeface="Courier New"/>
                <a:cs typeface="Courier New"/>
              </a:rPr>
              <a:t>awk</a:t>
            </a:r>
            <a:r>
              <a:rPr lang="en-US" sz="1400" dirty="0">
                <a:latin typeface="Courier New"/>
                <a:cs typeface="Courier New"/>
              </a:rPr>
              <a:t> -v FS=/ '{print $3}' | sort | </a:t>
            </a:r>
            <a:r>
              <a:rPr lang="en-US" sz="1400" dirty="0" err="1">
                <a:latin typeface="Courier New"/>
                <a:cs typeface="Courier New"/>
              </a:rPr>
              <a:t>uniq</a:t>
            </a:r>
            <a:r>
              <a:rPr lang="en-US" sz="1400" dirty="0">
                <a:latin typeface="Courier New"/>
                <a:cs typeface="Courier New"/>
              </a:rPr>
              <a:t> </a:t>
            </a:r>
            <a:r>
              <a:rPr lang="en-US" sz="1400" dirty="0" smtClean="0">
                <a:latin typeface="Courier New"/>
                <a:cs typeface="Courier New"/>
              </a:rPr>
              <a:t>–c</a:t>
            </a:r>
          </a:p>
          <a:p>
            <a:endParaRPr lang="en-US" sz="1400" dirty="0">
              <a:latin typeface="Courier New"/>
              <a:cs typeface="Courier New"/>
            </a:endParaRPr>
          </a:p>
          <a:p>
            <a:r>
              <a:rPr lang="en-US" sz="1400" dirty="0">
                <a:latin typeface="Courier New"/>
                <a:cs typeface="Courier New"/>
              </a:rPr>
              <a:t>   9 </a:t>
            </a:r>
            <a:r>
              <a:rPr lang="en-US" sz="1400" dirty="0" err="1">
                <a:latin typeface="Courier New"/>
                <a:cs typeface="Courier New"/>
              </a:rPr>
              <a:t>archive.is</a:t>
            </a:r>
            <a:endParaRPr lang="en-US" sz="1400" dirty="0">
              <a:latin typeface="Courier New"/>
              <a:cs typeface="Courier New"/>
            </a:endParaRPr>
          </a:p>
          <a:p>
            <a:r>
              <a:rPr lang="en-US" sz="1400" dirty="0">
                <a:latin typeface="Courier New"/>
                <a:cs typeface="Courier New"/>
              </a:rPr>
              <a:t>   1 </a:t>
            </a:r>
            <a:r>
              <a:rPr lang="en-US" sz="1400" dirty="0" err="1">
                <a:latin typeface="Courier New"/>
                <a:cs typeface="Courier New"/>
              </a:rPr>
              <a:t>arquivo.pt</a:t>
            </a:r>
            <a:endParaRPr lang="en-US" sz="1400" dirty="0">
              <a:latin typeface="Courier New"/>
              <a:cs typeface="Courier New"/>
            </a:endParaRPr>
          </a:p>
          <a:p>
            <a:r>
              <a:rPr lang="en-US" sz="1400" dirty="0">
                <a:latin typeface="Courier New"/>
                <a:cs typeface="Courier New"/>
              </a:rPr>
              <a:t>  39 </a:t>
            </a:r>
            <a:r>
              <a:rPr lang="en-US" sz="1400" dirty="0" err="1">
                <a:latin typeface="Courier New"/>
                <a:cs typeface="Courier New"/>
              </a:rPr>
              <a:t>wayback.archive-it.org</a:t>
            </a:r>
            <a:endParaRPr lang="en-US" sz="1400" dirty="0">
              <a:latin typeface="Courier New"/>
              <a:cs typeface="Courier New"/>
            </a:endParaRPr>
          </a:p>
          <a:p>
            <a:r>
              <a:rPr lang="en-US" sz="1400" dirty="0">
                <a:latin typeface="Courier New"/>
                <a:cs typeface="Courier New"/>
              </a:rPr>
              <a:t>   1 </a:t>
            </a:r>
            <a:r>
              <a:rPr lang="en-US" sz="1400" dirty="0" err="1">
                <a:latin typeface="Courier New"/>
                <a:cs typeface="Courier New"/>
              </a:rPr>
              <a:t>wayback.vefsafn.is</a:t>
            </a:r>
            <a:endParaRPr lang="en-US" sz="1400" dirty="0">
              <a:latin typeface="Courier New"/>
              <a:cs typeface="Courier New"/>
            </a:endParaRPr>
          </a:p>
          <a:p>
            <a:r>
              <a:rPr lang="en-US" sz="1400" dirty="0">
                <a:latin typeface="Courier New"/>
                <a:cs typeface="Courier New"/>
              </a:rPr>
              <a:t>1748 </a:t>
            </a:r>
            <a:r>
              <a:rPr lang="en-US" sz="1400" dirty="0" err="1">
                <a:latin typeface="Courier New"/>
                <a:cs typeface="Courier New"/>
              </a:rPr>
              <a:t>web.archive.org</a:t>
            </a:r>
            <a:endParaRPr lang="en-US" sz="1400" dirty="0">
              <a:latin typeface="Courier New"/>
              <a:cs typeface="Courier New"/>
            </a:endParaRPr>
          </a:p>
          <a:p>
            <a:r>
              <a:rPr lang="en-US" sz="1400" dirty="0">
                <a:latin typeface="Courier New"/>
                <a:cs typeface="Courier New"/>
              </a:rPr>
              <a:t>  86 </a:t>
            </a:r>
            <a:r>
              <a:rPr lang="en-US" sz="1400" dirty="0" err="1">
                <a:latin typeface="Courier New"/>
                <a:cs typeface="Courier New"/>
              </a:rPr>
              <a:t>webarchive.loc.gov</a:t>
            </a:r>
            <a:endParaRPr lang="en-US" sz="1400" dirty="0">
              <a:latin typeface="Courier New"/>
              <a:cs typeface="Courier New"/>
            </a:endParaRPr>
          </a:p>
          <a:p>
            <a:endParaRPr lang="en-US" sz="1400" dirty="0">
              <a:latin typeface="Courier New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25452374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074" name="Picture 2" descr="cdlib-log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3733800"/>
            <a:ext cx="3003550" cy="384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1075" name="Rectangle 3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anchor="ctr"/>
          <a:lstStyle/>
          <a:p>
            <a:r>
              <a:rPr lang="en-US" sz="2800" dirty="0">
                <a:solidFill>
                  <a:srgbClr val="000000"/>
                </a:solidFill>
                <a:latin typeface="Arial" charset="0"/>
              </a:rPr>
              <a:t>Long Tail of Archives</a:t>
            </a:r>
          </a:p>
        </p:txBody>
      </p:sp>
      <p:pic>
        <p:nvPicPr>
          <p:cNvPr id="131076" name="Picture 4" descr="800px-Long_tail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4250" y="1563688"/>
            <a:ext cx="7173913" cy="3729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1077" name="Picture 5" descr="ia-logo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1905000"/>
            <a:ext cx="838200" cy="698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1078" name="Picture 6" descr="archive-it-logo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2895600"/>
            <a:ext cx="698500" cy="627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1079" name="Picture 7" descr="webcite-logo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4267200"/>
            <a:ext cx="1143000" cy="355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1080" name="Picture 8" descr="ukwa-logo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4267200"/>
            <a:ext cx="976313" cy="650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1081" name="Picture 9" descr="uk-nat-arc-logo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4572000"/>
            <a:ext cx="1801813" cy="26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1085" name="Text Box 13"/>
          <p:cNvSpPr txBox="1">
            <a:spLocks noChangeArrowheads="1"/>
          </p:cNvSpPr>
          <p:nvPr/>
        </p:nvSpPr>
        <p:spPr bwMode="auto">
          <a:xfrm>
            <a:off x="6983413" y="4648200"/>
            <a:ext cx="11747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>
                <a:hlinkClick r:id="rId10"/>
              </a:rPr>
              <a:t>Archive.is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49925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1085" grpId="0"/>
    </p:bldLst>
  </p:timing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Shape 80"/>
          <p:cNvSpPr txBox="1">
            <a:spLocks noGrp="1"/>
          </p:cNvSpPr>
          <p:nvPr>
            <p:ph type="title"/>
          </p:nvPr>
        </p:nvSpPr>
        <p:spPr>
          <a:xfrm>
            <a:off x="457200" y="274646"/>
            <a:ext cx="8229600" cy="773699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n"/>
              <a:t>Long Tail of Archives</a:t>
            </a:r>
          </a:p>
        </p:txBody>
      </p:sp>
      <p:pic>
        <p:nvPicPr>
          <p:cNvPr id="81" name="Shape 81" descr="lt-tweet-1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33175" y="1370724"/>
            <a:ext cx="5877649" cy="2564560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Shape 82" descr="lt-tweet-2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633176" y="4078975"/>
            <a:ext cx="5877646" cy="25683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544447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Shape 44"/>
          <p:cNvSpPr txBox="1">
            <a:spLocks noGrp="1"/>
          </p:cNvSpPr>
          <p:nvPr>
            <p:ph type="title"/>
          </p:nvPr>
        </p:nvSpPr>
        <p:spPr>
          <a:xfrm>
            <a:off x="457200" y="274645"/>
            <a:ext cx="8229600" cy="686399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n" dirty="0"/>
              <a:t>Memento Aggregator</a:t>
            </a:r>
          </a:p>
        </p:txBody>
      </p:sp>
      <p:pic>
        <p:nvPicPr>
          <p:cNvPr id="45" name="Shape 45" descr="AggregatedArchivesReqCSODU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384755"/>
            <a:ext cx="9143999" cy="51552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168423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 txBox="1">
            <a:spLocks noGrp="1"/>
          </p:cNvSpPr>
          <p:nvPr>
            <p:ph type="title"/>
          </p:nvPr>
        </p:nvSpPr>
        <p:spPr>
          <a:xfrm>
            <a:off x="457200" y="274645"/>
            <a:ext cx="8229600" cy="686399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/>
              <a:t>Memento Aggregator</a:t>
            </a:r>
          </a:p>
        </p:txBody>
      </p:sp>
      <p:pic>
        <p:nvPicPr>
          <p:cNvPr id="51" name="Shape 51" descr="AggregatedArchivesResCSODU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384755"/>
            <a:ext cx="9143999" cy="51552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566628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 txBox="1">
            <a:spLocks noGrp="1"/>
          </p:cNvSpPr>
          <p:nvPr>
            <p:ph type="title"/>
          </p:nvPr>
        </p:nvSpPr>
        <p:spPr>
          <a:xfrm>
            <a:off x="457200" y="274645"/>
            <a:ext cx="8229600" cy="686399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/>
              <a:t>Memento Aggregator</a:t>
            </a:r>
          </a:p>
        </p:txBody>
      </p:sp>
      <p:pic>
        <p:nvPicPr>
          <p:cNvPr id="57" name="Shape 57" descr="AggregatedArchivesReqBBC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384755"/>
            <a:ext cx="9143999" cy="51552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073629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62"/>
          <p:cNvSpPr txBox="1">
            <a:spLocks noGrp="1"/>
          </p:cNvSpPr>
          <p:nvPr>
            <p:ph type="title"/>
          </p:nvPr>
        </p:nvSpPr>
        <p:spPr>
          <a:xfrm>
            <a:off x="457200" y="274645"/>
            <a:ext cx="8229600" cy="686399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/>
              <a:t>Memento Aggregator</a:t>
            </a:r>
          </a:p>
        </p:txBody>
      </p:sp>
      <p:pic>
        <p:nvPicPr>
          <p:cNvPr id="63" name="Shape 63" descr="AggregatedArchivesResBBC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384755"/>
            <a:ext cx="9143999" cy="51552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188247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Shape 68"/>
          <p:cNvSpPr txBox="1">
            <a:spLocks noGrp="1"/>
          </p:cNvSpPr>
          <p:nvPr>
            <p:ph type="title"/>
          </p:nvPr>
        </p:nvSpPr>
        <p:spPr>
          <a:xfrm>
            <a:off x="457200" y="274645"/>
            <a:ext cx="8229600" cy="686399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/>
              <a:t>Memento Aggregator</a:t>
            </a:r>
          </a:p>
        </p:txBody>
      </p:sp>
      <p:pic>
        <p:nvPicPr>
          <p:cNvPr id="69" name="Shape 69" descr="AggregatedArchivesReqCTV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384755"/>
            <a:ext cx="9143999" cy="51552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487163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hape 74"/>
          <p:cNvSpPr txBox="1">
            <a:spLocks noGrp="1"/>
          </p:cNvSpPr>
          <p:nvPr>
            <p:ph type="title"/>
          </p:nvPr>
        </p:nvSpPr>
        <p:spPr>
          <a:xfrm>
            <a:off x="457200" y="274645"/>
            <a:ext cx="8229600" cy="686399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/>
              <a:t>Memento Aggregator</a:t>
            </a:r>
          </a:p>
        </p:txBody>
      </p:sp>
      <p:pic>
        <p:nvPicPr>
          <p:cNvPr id="75" name="Shape 75" descr="AggregatedArchivesResCTV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384755"/>
            <a:ext cx="9143999" cy="51552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543327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6674" name="Picture 2" descr="Evaluation_plot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143000"/>
            <a:ext cx="8153400" cy="5018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6675" name="Rectangle 3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533400" y="609600"/>
            <a:ext cx="8229600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anchor="ctr"/>
          <a:lstStyle/>
          <a:p>
            <a:r>
              <a:rPr lang="en-US" sz="2800" dirty="0" smtClean="0">
                <a:solidFill>
                  <a:srgbClr val="000000"/>
                </a:solidFill>
                <a:latin typeface="Arial" charset="0"/>
              </a:rPr>
              <a:t>Using </a:t>
            </a:r>
            <a:r>
              <a:rPr lang="en-US" sz="2800" dirty="0">
                <a:solidFill>
                  <a:srgbClr val="000000"/>
                </a:solidFill>
                <a:latin typeface="Arial" charset="0"/>
              </a:rPr>
              <a:t>Only Top-k Archives </a:t>
            </a:r>
            <a:br>
              <a:rPr lang="en-US" sz="2800" dirty="0">
                <a:solidFill>
                  <a:srgbClr val="000000"/>
                </a:solidFill>
                <a:latin typeface="Arial" charset="0"/>
              </a:rPr>
            </a:br>
            <a:r>
              <a:rPr lang="en-US" sz="2800" dirty="0">
                <a:solidFill>
                  <a:srgbClr val="000000"/>
                </a:solidFill>
                <a:latin typeface="Arial" charset="0"/>
              </a:rPr>
              <a:t>for URI Lookup Yields Good Results</a:t>
            </a:r>
          </a:p>
        </p:txBody>
      </p:sp>
      <p:sp>
        <p:nvSpPr>
          <p:cNvPr id="156676" name="Text Box 4"/>
          <p:cNvSpPr txBox="1">
            <a:spLocks noChangeArrowheads="1"/>
          </p:cNvSpPr>
          <p:nvPr/>
        </p:nvSpPr>
        <p:spPr bwMode="auto">
          <a:xfrm>
            <a:off x="1143000" y="6048375"/>
            <a:ext cx="7161213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>
                <a:latin typeface="Arial"/>
                <a:cs typeface="Arial"/>
              </a:rPr>
              <a:t>Even when there are 100s of archives, we only need to talk to a few. </a:t>
            </a: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2133600" y="6348062"/>
            <a:ext cx="5224507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400" dirty="0">
                <a:latin typeface="Arial"/>
                <a:cs typeface="Arial"/>
              </a:rPr>
              <a:t>see: </a:t>
            </a:r>
            <a:r>
              <a:rPr lang="en-US" sz="1400" dirty="0">
                <a:latin typeface="Arial"/>
                <a:cs typeface="Arial"/>
                <a:hlinkClick r:id="rId4"/>
              </a:rPr>
              <a:t>http://www.cs.odu.edu/~mln/pubs/tpdl-2013/paper_134.pdf</a:t>
            </a:r>
            <a:r>
              <a:rPr lang="en-US" sz="1400" dirty="0">
                <a:latin typeface="Arial"/>
                <a:cs typeface="Arial"/>
              </a:rPr>
              <a:t> </a:t>
            </a:r>
            <a:endParaRPr lang="en-US" sz="1400" dirty="0" smtClean="0">
              <a:latin typeface="Arial"/>
              <a:cs typeface="Arial"/>
            </a:endParaRPr>
          </a:p>
          <a:p>
            <a:r>
              <a:rPr lang="ro-RO" sz="1400" dirty="0">
                <a:latin typeface="Arial"/>
                <a:cs typeface="Arial"/>
                <a:hlinkClick r:id="rId5"/>
              </a:rPr>
              <a:t>http://dx.doi.org/10.1007/s00799-014-0118-</a:t>
            </a:r>
            <a:r>
              <a:rPr lang="ro-RO" sz="1400" dirty="0" smtClean="0">
                <a:latin typeface="Arial"/>
                <a:cs typeface="Arial"/>
                <a:hlinkClick r:id="rId5"/>
              </a:rPr>
              <a:t>y</a:t>
            </a:r>
            <a:r>
              <a:rPr lang="ro-RO" sz="1400" dirty="0" smtClean="0">
                <a:latin typeface="Arial"/>
                <a:cs typeface="Arial"/>
              </a:rPr>
              <a:t> </a:t>
            </a:r>
            <a:endParaRPr lang="en-US" sz="14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839443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ChangeArrowheads="1"/>
          </p:cNvSpPr>
          <p:nvPr/>
        </p:nvSpPr>
        <p:spPr bwMode="auto">
          <a:xfrm>
            <a:off x="3810000" y="1905000"/>
            <a:ext cx="5334000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>
              <a:spcBef>
                <a:spcPct val="20000"/>
              </a:spcBef>
            </a:pPr>
            <a:endParaRPr lang="en-US" sz="1800" b="0">
              <a:solidFill>
                <a:schemeClr val="tx1"/>
              </a:solidFill>
            </a:endParaRPr>
          </a:p>
        </p:txBody>
      </p:sp>
      <p:sp>
        <p:nvSpPr>
          <p:cNvPr id="37891" name="Rectangle 2"/>
          <p:cNvSpPr>
            <a:spLocks noChangeArrowheads="1"/>
          </p:cNvSpPr>
          <p:nvPr/>
        </p:nvSpPr>
        <p:spPr bwMode="auto">
          <a:xfrm>
            <a:off x="609600" y="2057400"/>
            <a:ext cx="7924800" cy="2743200"/>
          </a:xfrm>
          <a:prstGeom prst="rect">
            <a:avLst/>
          </a:prstGeom>
          <a:solidFill>
            <a:srgbClr val="FFFFFF"/>
          </a:solidFill>
          <a:ln w="9525">
            <a:solidFill>
              <a:srgbClr val="BBE0E3"/>
            </a:solidFill>
            <a:miter lim="800000"/>
            <a:headEnd/>
            <a:tailEnd/>
          </a:ln>
        </p:spPr>
        <p:txBody>
          <a:bodyPr tIns="27432" bIns="27432" anchor="ctr"/>
          <a:lstStyle/>
          <a:p>
            <a:pPr marL="342900" indent="-342900" algn="ctr" eaLnBrk="0" hangingPunct="0"/>
            <a:r>
              <a:rPr lang="en-US" sz="2800" b="0" dirty="0" smtClean="0">
                <a:solidFill>
                  <a:schemeClr val="tx1"/>
                </a:solidFill>
                <a:latin typeface="Arial"/>
                <a:cs typeface="Arial"/>
              </a:rPr>
              <a:t>OK, so </a:t>
            </a:r>
          </a:p>
          <a:p>
            <a:pPr marL="342900" indent="-342900" algn="ctr" eaLnBrk="0" hangingPunct="0"/>
            <a:endParaRPr lang="en-US" sz="2800" b="0" dirty="0" smtClean="0">
              <a:solidFill>
                <a:schemeClr val="tx1"/>
              </a:solidFill>
              <a:latin typeface="Arial"/>
              <a:cs typeface="Arial"/>
            </a:endParaRPr>
          </a:p>
          <a:p>
            <a:pPr marL="342900" indent="-342900" algn="ctr" eaLnBrk="0" hangingPunct="0"/>
            <a:r>
              <a:rPr lang="en-US" sz="2800" b="0" dirty="0" smtClean="0">
                <a:solidFill>
                  <a:schemeClr val="tx1"/>
                </a:solidFill>
                <a:latin typeface="Arial"/>
                <a:cs typeface="Arial"/>
              </a:rPr>
              <a:t>More Archives == More Better</a:t>
            </a:r>
          </a:p>
          <a:p>
            <a:pPr marL="342900" indent="-342900" algn="ctr" eaLnBrk="0" hangingPunct="0"/>
            <a:endParaRPr lang="en-US" sz="2800" dirty="0">
              <a:latin typeface="Arial"/>
              <a:cs typeface="Arial"/>
            </a:endParaRPr>
          </a:p>
          <a:p>
            <a:pPr marL="342900" indent="-342900" algn="ctr" eaLnBrk="0" hangingPunct="0"/>
            <a:r>
              <a:rPr lang="en-US" sz="2800" b="0" dirty="0" smtClean="0">
                <a:solidFill>
                  <a:schemeClr val="tx1"/>
                </a:solidFill>
                <a:latin typeface="Arial"/>
                <a:cs typeface="Arial"/>
              </a:rPr>
              <a:t>But why care about archiving at all?</a:t>
            </a:r>
            <a:endParaRPr lang="en-US" sz="2800" b="0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37892" name="Rectangle 7"/>
          <p:cNvSpPr>
            <a:spLocks noChangeArrowheads="1"/>
          </p:cNvSpPr>
          <p:nvPr/>
        </p:nvSpPr>
        <p:spPr bwMode="auto">
          <a:xfrm>
            <a:off x="3810000" y="1905000"/>
            <a:ext cx="5334000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>
              <a:spcBef>
                <a:spcPct val="20000"/>
              </a:spcBef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746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2"/>
          <p:cNvSpPr>
            <a:spLocks noGrp="1" noChangeArrowheads="1"/>
          </p:cNvSpPr>
          <p:nvPr>
            <p:ph type="title" idx="4294967295"/>
          </p:nvPr>
        </p:nvSpPr>
        <p:spPr>
          <a:solidFill>
            <a:srgbClr val="FFFFFF"/>
          </a:solid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sz="2800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Why Care About The Past?</a:t>
            </a:r>
          </a:p>
        </p:txBody>
      </p:sp>
      <p:sp>
        <p:nvSpPr>
          <p:cNvPr id="43010" name="Rectangle 3"/>
          <p:cNvSpPr>
            <a:spLocks noChangeArrowheads="1"/>
          </p:cNvSpPr>
          <p:nvPr/>
        </p:nvSpPr>
        <p:spPr bwMode="auto">
          <a:xfrm>
            <a:off x="762000" y="1828800"/>
            <a:ext cx="7811780" cy="1877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</a:pPr>
            <a:r>
              <a:rPr lang="en-US" sz="2000" dirty="0">
                <a:latin typeface="Arial"/>
                <a:cs typeface="Arial"/>
              </a:rPr>
              <a:t>From an anonymous WWW 2010 reviewer about our </a:t>
            </a:r>
          </a:p>
          <a:p>
            <a:pPr>
              <a:spcBef>
                <a:spcPct val="20000"/>
              </a:spcBef>
            </a:pPr>
            <a:r>
              <a:rPr lang="en-US" sz="2000" dirty="0">
                <a:latin typeface="Arial"/>
                <a:cs typeface="Arial"/>
              </a:rPr>
              <a:t>Memento paper (</a:t>
            </a:r>
            <a:r>
              <a:rPr lang="en-US" sz="2000" i="1" dirty="0">
                <a:latin typeface="Arial"/>
                <a:cs typeface="Arial"/>
              </a:rPr>
              <a:t>emphasis</a:t>
            </a:r>
            <a:r>
              <a:rPr lang="en-US" sz="2000" dirty="0">
                <a:latin typeface="Arial"/>
                <a:cs typeface="Arial"/>
              </a:rPr>
              <a:t> mine):</a:t>
            </a:r>
          </a:p>
          <a:p>
            <a:pPr>
              <a:spcBef>
                <a:spcPct val="20000"/>
              </a:spcBef>
            </a:pPr>
            <a:endParaRPr lang="en-US" sz="2000" dirty="0">
              <a:latin typeface="Arial"/>
              <a:cs typeface="Arial"/>
            </a:endParaRPr>
          </a:p>
          <a:p>
            <a:pPr>
              <a:spcBef>
                <a:spcPct val="20000"/>
              </a:spcBef>
            </a:pPr>
            <a:r>
              <a:rPr lang="en-US" sz="2000" dirty="0">
                <a:latin typeface="Arial"/>
                <a:cs typeface="Arial"/>
              </a:rPr>
              <a:t>"Is there any statistics to show that many or a good number of Web </a:t>
            </a:r>
          </a:p>
          <a:p>
            <a:pPr>
              <a:spcBef>
                <a:spcPct val="20000"/>
              </a:spcBef>
            </a:pPr>
            <a:r>
              <a:rPr lang="en-US" sz="2000" i="1" dirty="0">
                <a:latin typeface="Arial"/>
                <a:cs typeface="Arial"/>
              </a:rPr>
              <a:t>users would like to get obsolete data or resources? </a:t>
            </a:r>
            <a:r>
              <a:rPr lang="en-US" sz="2000" dirty="0">
                <a:latin typeface="Arial"/>
                <a:cs typeface="Arial"/>
              </a:rPr>
              <a:t>"</a:t>
            </a:r>
            <a:endParaRPr lang="en-US" sz="2000" i="1" dirty="0">
              <a:latin typeface="Arial"/>
              <a:cs typeface="Arial"/>
            </a:endParaRPr>
          </a:p>
        </p:txBody>
      </p:sp>
      <p:sp>
        <p:nvSpPr>
          <p:cNvPr id="43011" name="Rectangle 4"/>
          <p:cNvSpPr>
            <a:spLocks noChangeArrowheads="1"/>
          </p:cNvSpPr>
          <p:nvPr/>
        </p:nvSpPr>
        <p:spPr bwMode="auto">
          <a:xfrm>
            <a:off x="722879" y="4805363"/>
            <a:ext cx="7506156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2000">
                <a:latin typeface="Arial"/>
                <a:cs typeface="Arial"/>
              </a:rPr>
              <a:t>one answer: replay of contemporary pages &gt;&gt; summary pages</a:t>
            </a:r>
          </a:p>
          <a:p>
            <a:pPr algn="ctr"/>
            <a:endParaRPr lang="en-US" sz="2000">
              <a:latin typeface="Arial"/>
              <a:cs typeface="Arial"/>
            </a:endParaRPr>
          </a:p>
          <a:p>
            <a:pPr algn="ctr"/>
            <a:r>
              <a:rPr lang="en-US" sz="1400">
                <a:latin typeface="Arial"/>
                <a:cs typeface="Arial"/>
                <a:hlinkClick r:id="rId3"/>
              </a:rPr>
              <a:t>http://www.slideshare.net/phonedude/why-careaboutthepast</a:t>
            </a:r>
            <a:endParaRPr lang="en-US" sz="1400">
              <a:latin typeface="Arial"/>
              <a:cs typeface="Arial"/>
            </a:endParaRPr>
          </a:p>
          <a:p>
            <a:pPr algn="ctr"/>
            <a:r>
              <a:rPr lang="en-US" sz="1200">
                <a:latin typeface="Arial"/>
                <a:cs typeface="Arial"/>
                <a:hlinkClick r:id="rId4"/>
              </a:rPr>
              <a:t>http://www.nytimes.com/2013/06/19/books/seven-american-deaths-and-disasters-transcribes-the-news.html</a:t>
            </a:r>
            <a:r>
              <a:rPr lang="en-US" sz="1200">
                <a:latin typeface="Arial"/>
                <a:cs typeface="Arial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4895754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7" name="Picture 1026" descr="katrina-cnn-overview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13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585390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2578100"/>
            <a:ext cx="7772400" cy="1143000"/>
          </a:xfrm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>
              <a:defRPr/>
            </a:pPr>
            <a:r>
              <a:rPr lang="en-US" sz="2800" b="1" smtClean="0">
                <a:solidFill>
                  <a:srgbClr val="000000"/>
                </a:solidFill>
                <a:latin typeface="Arial" charset="0"/>
              </a:rPr>
              <a:t>vs.</a:t>
            </a:r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body" idx="4294967295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endParaRPr lang="en-US" sz="1600" smtClean="0">
              <a:solidFill>
                <a:srgbClr val="000000"/>
              </a:solidFill>
              <a:latin typeface="Arial" charset="0"/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n-US" sz="1600" smtClean="0">
              <a:solidFill>
                <a:srgbClr val="000000"/>
              </a:solidFill>
              <a:latin typeface="Arial" charset="0"/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n-US" sz="1600" smtClean="0">
              <a:solidFill>
                <a:srgbClr val="000000"/>
              </a:solidFill>
              <a:latin typeface="Arial" charset="0"/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n-US" sz="1600" smtClean="0">
              <a:solidFill>
                <a:srgbClr val="000000"/>
              </a:solidFill>
              <a:latin typeface="Arial" charset="0"/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n-US" sz="1600" smtClean="0">
              <a:solidFill>
                <a:srgbClr val="000000"/>
              </a:solidFill>
              <a:latin typeface="Arial" charset="0"/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n-US" sz="1600" smtClean="0">
              <a:solidFill>
                <a:srgbClr val="000000"/>
              </a:solidFill>
              <a:latin typeface="Arial" charset="0"/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n-US" sz="1600" smtClean="0">
              <a:solidFill>
                <a:srgbClr val="000000"/>
              </a:solidFill>
              <a:latin typeface="Arial" charset="0"/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n-US" sz="1600" smtClean="0">
              <a:solidFill>
                <a:srgbClr val="000000"/>
              </a:solidFill>
              <a:latin typeface="Arial" charset="0"/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n-US" sz="1600" smtClean="0">
              <a:solidFill>
                <a:srgbClr val="000000"/>
              </a:solidFill>
              <a:latin typeface="Arial" charset="0"/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n-US" sz="1600" smtClean="0">
              <a:solidFill>
                <a:srgbClr val="000000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93935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3" name="Picture 2" descr="katrina-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13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580820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1" name="Picture 2" descr="katrina-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13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384806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09" name="Picture 2" descr="katrina-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13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765714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7" name="Picture 2" descr="katrina-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13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960361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5" name="Picture 2" descr="katrina-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13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293191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3" name="Picture 2" descr="katrina-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13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795514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1" name="Picture 2" descr="katrina-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13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601759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49" name="Picture 2" descr="katrina-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13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376327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7" name="Picture 2" descr="katrina-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13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492760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5" name="Picture 2" descr="katrina-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13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223331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3" name="Picture 2" descr="katrina-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13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652421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1" name="Picture 2" descr="katrina-1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13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766910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2578100"/>
            <a:ext cx="7772400" cy="1143000"/>
          </a:xfrm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>
              <a:defRPr/>
            </a:pPr>
            <a:r>
              <a:rPr lang="en-US" sz="2800" dirty="0" smtClean="0">
                <a:solidFill>
                  <a:srgbClr val="000000"/>
                </a:solidFill>
                <a:latin typeface="Arial" charset="0"/>
              </a:rPr>
              <a:t>Archiving Moves At Hurricane Speed,</a:t>
            </a:r>
            <a:br>
              <a:rPr lang="en-US" sz="2800" dirty="0" smtClean="0">
                <a:solidFill>
                  <a:srgbClr val="000000"/>
                </a:solidFill>
                <a:latin typeface="Arial" charset="0"/>
              </a:rPr>
            </a:br>
            <a:r>
              <a:rPr lang="en-US" sz="2800" dirty="0" smtClean="0">
                <a:solidFill>
                  <a:srgbClr val="000000"/>
                </a:solidFill>
                <a:latin typeface="Arial" charset="0"/>
              </a:rPr>
              <a:t>Most News Stories Move Faster</a:t>
            </a:r>
          </a:p>
        </p:txBody>
      </p:sp>
      <p:sp>
        <p:nvSpPr>
          <p:cNvPr id="87043" name="Rectangle 3"/>
          <p:cNvSpPr>
            <a:spLocks noGrp="1" noChangeArrowheads="1"/>
          </p:cNvSpPr>
          <p:nvPr>
            <p:ph type="body" idx="4294967295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endParaRPr lang="en-US" sz="1600" smtClean="0">
              <a:solidFill>
                <a:srgbClr val="000000"/>
              </a:solidFill>
              <a:latin typeface="Arial" charset="0"/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n-US" sz="1600" smtClean="0">
              <a:solidFill>
                <a:srgbClr val="000000"/>
              </a:solidFill>
              <a:latin typeface="Arial" charset="0"/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n-US" sz="1600" smtClean="0">
              <a:solidFill>
                <a:srgbClr val="000000"/>
              </a:solidFill>
              <a:latin typeface="Arial" charset="0"/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n-US" sz="1600" smtClean="0">
              <a:solidFill>
                <a:srgbClr val="000000"/>
              </a:solidFill>
              <a:latin typeface="Arial" charset="0"/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n-US" sz="1600" smtClean="0">
              <a:solidFill>
                <a:srgbClr val="000000"/>
              </a:solidFill>
              <a:latin typeface="Arial" charset="0"/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n-US" sz="1600" smtClean="0">
              <a:solidFill>
                <a:srgbClr val="000000"/>
              </a:solidFill>
              <a:latin typeface="Arial" charset="0"/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n-US" sz="1600" smtClean="0">
              <a:solidFill>
                <a:srgbClr val="000000"/>
              </a:solidFill>
              <a:latin typeface="Arial" charset="0"/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n-US" sz="1600" smtClean="0">
              <a:solidFill>
                <a:srgbClr val="000000"/>
              </a:solidFill>
              <a:latin typeface="Arial" charset="0"/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n-US" sz="1600" smtClean="0">
              <a:solidFill>
                <a:srgbClr val="000000"/>
              </a:solidFill>
              <a:latin typeface="Arial" charset="0"/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n-US" sz="1600" smtClean="0">
              <a:solidFill>
                <a:srgbClr val="000000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14594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7" name="Picture 4" descr="va-tech-cnn-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13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874277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5" name="Picture 2" descr="va-tech-cnn-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13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2902964"/>
      </p:ext>
    </p:extLst>
  </p:cSld>
  <p:clrMapOvr>
    <a:masterClrMapping/>
  </p:clrMapOvr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3" name="Picture 2" descr="va-tech-cnn-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13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83294798"/>
      </p:ext>
    </p:extLst>
  </p:cSld>
  <p:clrMapOvr>
    <a:masterClrMapping/>
  </p:clrMapOvr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ChangeArrowheads="1"/>
          </p:cNvSpPr>
          <p:nvPr/>
        </p:nvSpPr>
        <p:spPr bwMode="auto">
          <a:xfrm>
            <a:off x="3810000" y="1905000"/>
            <a:ext cx="5334000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>
              <a:spcBef>
                <a:spcPct val="20000"/>
              </a:spcBef>
            </a:pPr>
            <a:endParaRPr lang="en-US" sz="1800" b="0">
              <a:solidFill>
                <a:schemeClr val="tx1"/>
              </a:solidFill>
            </a:endParaRPr>
          </a:p>
        </p:txBody>
      </p:sp>
      <p:sp>
        <p:nvSpPr>
          <p:cNvPr id="37892" name="Rectangle 7"/>
          <p:cNvSpPr>
            <a:spLocks noChangeArrowheads="1"/>
          </p:cNvSpPr>
          <p:nvPr/>
        </p:nvSpPr>
        <p:spPr bwMode="auto">
          <a:xfrm>
            <a:off x="3810000" y="1905000"/>
            <a:ext cx="5334000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>
              <a:spcBef>
                <a:spcPct val="20000"/>
              </a:spcBef>
            </a:pPr>
            <a:endParaRPr lang="en-US"/>
          </a:p>
        </p:txBody>
      </p:sp>
      <p:pic>
        <p:nvPicPr>
          <p:cNvPr id="2" name="Picture 1" descr="kitty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400" y="0"/>
            <a:ext cx="8572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53058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3" name="Title 1"/>
          <p:cNvSpPr>
            <a:spLocks noGrp="1"/>
          </p:cNvSpPr>
          <p:nvPr>
            <p:ph type="title"/>
          </p:nvPr>
        </p:nvSpPr>
        <p:spPr>
          <a:xfrm>
            <a:off x="609600" y="36513"/>
            <a:ext cx="7772400" cy="1143000"/>
          </a:xfrm>
        </p:spPr>
        <p:txBody>
          <a:bodyPr/>
          <a:lstStyle/>
          <a:p>
            <a:pPr eaLnBrk="1" hangingPunct="1"/>
            <a:r>
              <a:rPr lang="en-US" sz="2800" dirty="0">
                <a:latin typeface="Arial" charset="0"/>
                <a:ea typeface="ＭＳ Ｐゴシック" charset="0"/>
                <a:cs typeface="ＭＳ Ｐゴシック" charset="0"/>
              </a:rPr>
              <a:t>A </a:t>
            </a:r>
            <a:r>
              <a:rPr lang="en-US" sz="2800" dirty="0" err="1">
                <a:latin typeface="Arial" charset="0"/>
                <a:ea typeface="ＭＳ Ｐゴシック" charset="0"/>
                <a:cs typeface="ＭＳ Ｐゴシック" charset="0"/>
              </a:rPr>
              <a:t>Youtube</a:t>
            </a:r>
            <a:r>
              <a:rPr lang="en-US" sz="2800" dirty="0">
                <a:latin typeface="Arial" charset="0"/>
                <a:ea typeface="ＭＳ Ｐゴシック" charset="0"/>
                <a:cs typeface="ＭＳ Ｐゴシック" charset="0"/>
              </a:rPr>
              <a:t> video of a TV show where celebrities read “mean” Tweets about themselves</a:t>
            </a:r>
          </a:p>
        </p:txBody>
      </p:sp>
      <p:pic>
        <p:nvPicPr>
          <p:cNvPr id="125954" name="Picture 4" descr="jimmy-kimmel-tweets-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524000"/>
            <a:ext cx="7788275" cy="459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823913" y="5257800"/>
            <a:ext cx="7558087" cy="46196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/>
              <a:t>Our social discourse is dominated by the web.  Q.E.D.  </a:t>
            </a:r>
          </a:p>
        </p:txBody>
      </p:sp>
      <p:sp>
        <p:nvSpPr>
          <p:cNvPr id="125956" name="TextBox 6"/>
          <p:cNvSpPr txBox="1">
            <a:spLocks noChangeArrowheads="1"/>
          </p:cNvSpPr>
          <p:nvPr/>
        </p:nvSpPr>
        <p:spPr bwMode="auto">
          <a:xfrm>
            <a:off x="2895600" y="6078538"/>
            <a:ext cx="3017838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000">
                <a:hlinkClick r:id="rId3"/>
              </a:rPr>
              <a:t>https://www.youtube.com/watch?v=LABGimhsEys</a:t>
            </a:r>
            <a:r>
              <a:rPr lang="en-US" sz="100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618117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7" name="Title 1"/>
          <p:cNvSpPr>
            <a:spLocks noGrp="1"/>
          </p:cNvSpPr>
          <p:nvPr>
            <p:ph type="title"/>
          </p:nvPr>
        </p:nvSpPr>
        <p:spPr>
          <a:xfrm>
            <a:off x="609600" y="36513"/>
            <a:ext cx="7772400" cy="1143000"/>
          </a:xfrm>
        </p:spPr>
        <p:txBody>
          <a:bodyPr/>
          <a:lstStyle/>
          <a:p>
            <a:pPr eaLnBrk="1" hangingPunct="1"/>
            <a:r>
              <a:rPr lang="en-US" sz="2800" dirty="0">
                <a:latin typeface="Arial" charset="0"/>
                <a:ea typeface="ＭＳ Ｐゴシック" charset="0"/>
                <a:cs typeface="ＭＳ Ｐゴシック" charset="0"/>
              </a:rPr>
              <a:t>Our scholarly record is in jeopardy…</a:t>
            </a:r>
          </a:p>
        </p:txBody>
      </p:sp>
      <p:pic>
        <p:nvPicPr>
          <p:cNvPr id="126978" name="Picture 2" descr="ploson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838200"/>
            <a:ext cx="7162800" cy="544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6979" name="TextBox 3"/>
          <p:cNvSpPr txBox="1">
            <a:spLocks noChangeArrowheads="1"/>
          </p:cNvSpPr>
          <p:nvPr/>
        </p:nvSpPr>
        <p:spPr bwMode="auto">
          <a:xfrm>
            <a:off x="1355465" y="5758620"/>
            <a:ext cx="5944857" cy="83099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1600" dirty="0">
                <a:hlinkClick r:id="rId3"/>
              </a:rPr>
              <a:t>http://dx.doi.org/</a:t>
            </a:r>
            <a:r>
              <a:rPr lang="fr-FR" sz="1600" dirty="0">
                <a:hlinkClick r:id="rId3"/>
              </a:rPr>
              <a:t>10.1371/journal.pone.0115253</a:t>
            </a:r>
            <a:endParaRPr lang="fr-FR" sz="1600" dirty="0"/>
          </a:p>
          <a:p>
            <a:pPr algn="ctr"/>
            <a:r>
              <a:rPr lang="fr-FR" sz="1600" dirty="0" err="1"/>
              <a:t>See</a:t>
            </a:r>
            <a:r>
              <a:rPr lang="fr-FR" sz="1600" dirty="0"/>
              <a:t> </a:t>
            </a:r>
            <a:r>
              <a:rPr lang="fr-FR" sz="1600" dirty="0" err="1"/>
              <a:t>also</a:t>
            </a:r>
            <a:r>
              <a:rPr lang="fr-FR" sz="1600" dirty="0"/>
              <a:t>: </a:t>
            </a:r>
            <a:r>
              <a:rPr lang="fr-FR" sz="1600" dirty="0">
                <a:hlinkClick r:id="rId4"/>
              </a:rPr>
              <a:t>http://blog.dshr.org/2015/02/the-evanescent-</a:t>
            </a:r>
            <a:r>
              <a:rPr lang="fr-FR" sz="1600" dirty="0" smtClean="0">
                <a:hlinkClick r:id="rId4"/>
              </a:rPr>
              <a:t>web.html</a:t>
            </a:r>
            <a:endParaRPr lang="fr-FR" sz="1600" dirty="0" smtClean="0"/>
          </a:p>
          <a:p>
            <a:pPr algn="ctr"/>
            <a:r>
              <a:rPr lang="fr-FR" sz="1600" dirty="0">
                <a:hlinkClick r:id="rId5"/>
              </a:rPr>
              <a:t>http://dx.doi.org/10.1371/journal.pone.</a:t>
            </a:r>
            <a:r>
              <a:rPr lang="fr-FR" sz="1600" dirty="0" smtClean="0">
                <a:hlinkClick r:id="rId5"/>
              </a:rPr>
              <a:t>0167475</a:t>
            </a:r>
            <a:r>
              <a:rPr lang="fr-FR" sz="1600" dirty="0" smtClean="0"/>
              <a:t>   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8730915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1" name="Title 1"/>
          <p:cNvSpPr>
            <a:spLocks noGrp="1"/>
          </p:cNvSpPr>
          <p:nvPr>
            <p:ph type="title"/>
          </p:nvPr>
        </p:nvSpPr>
        <p:spPr>
          <a:xfrm>
            <a:off x="609600" y="36513"/>
            <a:ext cx="7772400" cy="1143000"/>
          </a:xfrm>
        </p:spPr>
        <p:txBody>
          <a:bodyPr/>
          <a:lstStyle/>
          <a:p>
            <a:pPr eaLnBrk="1" hangingPunct="1"/>
            <a:r>
              <a:rPr lang="en-US" sz="2800">
                <a:latin typeface="Arial" charset="0"/>
                <a:ea typeface="ＭＳ Ｐゴシック" charset="0"/>
                <a:cs typeface="ＭＳ Ｐゴシック" charset="0"/>
              </a:rPr>
              <a:t>As is our legal record…</a:t>
            </a:r>
          </a:p>
        </p:txBody>
      </p:sp>
      <p:pic>
        <p:nvPicPr>
          <p:cNvPr id="128002" name="Picture 4" descr="nyt-supreme-cou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914400"/>
            <a:ext cx="7356475" cy="510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8003" name="TextBox 5"/>
          <p:cNvSpPr txBox="1">
            <a:spLocks noChangeArrowheads="1"/>
          </p:cNvSpPr>
          <p:nvPr/>
        </p:nvSpPr>
        <p:spPr bwMode="auto">
          <a:xfrm>
            <a:off x="1243013" y="5638800"/>
            <a:ext cx="7215187" cy="6461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1200">
                <a:hlinkClick r:id="rId3"/>
              </a:rPr>
              <a:t>http://www.nytimes.com/2013/09/24/us/politics/in-supreme-court-opinions-clicks-that-lead-nowhere.html</a:t>
            </a:r>
            <a:r>
              <a:rPr lang="en-US" sz="1200"/>
              <a:t> </a:t>
            </a:r>
            <a:endParaRPr lang="fr-FR" sz="1200"/>
          </a:p>
          <a:p>
            <a:pPr algn="ctr"/>
            <a:r>
              <a:rPr lang="fr-FR" sz="1200"/>
              <a:t>See also: </a:t>
            </a:r>
            <a:r>
              <a:rPr lang="fr-FR" sz="1200">
                <a:hlinkClick r:id="rId4"/>
              </a:rPr>
              <a:t>http://blogs.law.harvard.edu/futureoftheinternet/2013/09/22/perma/</a:t>
            </a:r>
            <a:r>
              <a:rPr lang="fr-FR" sz="1200"/>
              <a:t> </a:t>
            </a:r>
          </a:p>
          <a:p>
            <a:pPr algn="ctr"/>
            <a:r>
              <a:rPr lang="fr-FR" sz="1200">
                <a:hlinkClick r:id="rId5"/>
              </a:rPr>
              <a:t>http://ssnat.com/</a:t>
            </a:r>
            <a:r>
              <a:rPr lang="fr-FR" sz="1200"/>
              <a:t> </a:t>
            </a:r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9639503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1" name="Title 1"/>
          <p:cNvSpPr>
            <a:spLocks noGrp="1"/>
          </p:cNvSpPr>
          <p:nvPr>
            <p:ph type="title"/>
          </p:nvPr>
        </p:nvSpPr>
        <p:spPr>
          <a:xfrm>
            <a:off x="609600" y="36513"/>
            <a:ext cx="7772400" cy="1143000"/>
          </a:xfrm>
        </p:spPr>
        <p:txBody>
          <a:bodyPr/>
          <a:lstStyle/>
          <a:p>
            <a:pPr eaLnBrk="1" hangingPunct="1"/>
            <a:r>
              <a:rPr lang="en-US" sz="2800" dirty="0">
                <a:latin typeface="Arial" charset="0"/>
                <a:ea typeface="ＭＳ Ｐゴシック" charset="0"/>
                <a:cs typeface="ＭＳ Ｐゴシック" charset="0"/>
              </a:rPr>
              <a:t>As is our </a:t>
            </a:r>
            <a:r>
              <a:rPr lang="en-US" sz="2800" dirty="0" smtClean="0">
                <a:latin typeface="Arial" charset="0"/>
                <a:ea typeface="ＭＳ Ｐゴシック" charset="0"/>
                <a:cs typeface="ＭＳ Ｐゴシック" charset="0"/>
              </a:rPr>
              <a:t>scientific record</a:t>
            </a:r>
            <a:r>
              <a:rPr lang="en-US" sz="2800" dirty="0">
                <a:latin typeface="Arial" charset="0"/>
                <a:ea typeface="ＭＳ Ｐゴシック" charset="0"/>
                <a:cs typeface="ＭＳ Ｐゴシック" charset="0"/>
              </a:rPr>
              <a:t>…</a:t>
            </a:r>
          </a:p>
        </p:txBody>
      </p:sp>
      <p:sp>
        <p:nvSpPr>
          <p:cNvPr id="128003" name="TextBox 5"/>
          <p:cNvSpPr txBox="1">
            <a:spLocks noChangeArrowheads="1"/>
          </p:cNvSpPr>
          <p:nvPr/>
        </p:nvSpPr>
        <p:spPr bwMode="auto">
          <a:xfrm>
            <a:off x="1674771" y="6334147"/>
            <a:ext cx="5968301" cy="276999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1200" dirty="0">
                <a:hlinkClick r:id="rId2"/>
              </a:rPr>
              <a:t>https://www.wired.com/2017/02/diehard-coders-just-saved-nasas-earth-science-data</a:t>
            </a:r>
            <a:r>
              <a:rPr lang="en-US" sz="1200" dirty="0" smtClean="0">
                <a:hlinkClick r:id="rId2"/>
              </a:rPr>
              <a:t>/</a:t>
            </a:r>
            <a:r>
              <a:rPr lang="en-US" sz="1200" dirty="0" smtClean="0"/>
              <a:t> </a:t>
            </a:r>
            <a:endParaRPr lang="en-US" sz="1200" dirty="0"/>
          </a:p>
        </p:txBody>
      </p:sp>
      <p:pic>
        <p:nvPicPr>
          <p:cNvPr id="2" name="Picture 1" descr="nasa-wired-magazin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3013" y="898624"/>
            <a:ext cx="6621280" cy="5297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75470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5" name="Title 1"/>
          <p:cNvSpPr>
            <a:spLocks noGrp="1"/>
          </p:cNvSpPr>
          <p:nvPr>
            <p:ph type="title"/>
          </p:nvPr>
        </p:nvSpPr>
        <p:spPr>
          <a:xfrm>
            <a:off x="609600" y="36513"/>
            <a:ext cx="7772400" cy="1143000"/>
          </a:xfrm>
        </p:spPr>
        <p:txBody>
          <a:bodyPr/>
          <a:lstStyle/>
          <a:p>
            <a:pPr eaLnBrk="1" hangingPunct="1"/>
            <a:r>
              <a:rPr lang="en-US" sz="2800">
                <a:latin typeface="Arial" charset="0"/>
                <a:ea typeface="ＭＳ Ｐゴシック" charset="0"/>
                <a:cs typeface="ＭＳ Ｐゴシック" charset="0"/>
              </a:rPr>
              <a:t>And our popular culture as well…</a:t>
            </a:r>
          </a:p>
        </p:txBody>
      </p:sp>
      <p:pic>
        <p:nvPicPr>
          <p:cNvPr id="129026" name="Picture 2" descr="pf-kqe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914400"/>
            <a:ext cx="6696075" cy="5113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9027" name="TextBox 6"/>
          <p:cNvSpPr txBox="1">
            <a:spLocks noChangeArrowheads="1"/>
          </p:cNvSpPr>
          <p:nvPr/>
        </p:nvSpPr>
        <p:spPr bwMode="auto">
          <a:xfrm>
            <a:off x="1371600" y="5972175"/>
            <a:ext cx="5803900" cy="2762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1200">
                <a:hlinkClick r:id="rId3"/>
              </a:rPr>
              <a:t>http://f-measure.blogspot.com/2009/02/pink-floyd-hour-with-pink-floyd-kqed-lp.html</a:t>
            </a:r>
            <a:r>
              <a:rPr lang="en-US" sz="120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347154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49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sz="2800" dirty="0">
                <a:latin typeface="Arial" charset="0"/>
                <a:ea typeface="ＭＳ Ｐゴシック" charset="0"/>
                <a:cs typeface="ＭＳ Ｐゴシック" charset="0"/>
              </a:rPr>
              <a:t>Half-Life of Popular Music </a:t>
            </a:r>
            <a:r>
              <a:rPr lang="en-US" sz="2800" dirty="0" err="1">
                <a:latin typeface="Arial" charset="0"/>
                <a:ea typeface="ＭＳ Ｐゴシック" charset="0"/>
                <a:cs typeface="ＭＳ Ｐゴシック" charset="0"/>
              </a:rPr>
              <a:t>Youtube</a:t>
            </a:r>
            <a:r>
              <a:rPr lang="en-US" sz="2800" dirty="0">
                <a:latin typeface="Arial" charset="0"/>
                <a:ea typeface="ＭＳ Ｐゴシック" charset="0"/>
                <a:cs typeface="ＭＳ Ｐゴシック" charset="0"/>
              </a:rPr>
              <a:t> Videos</a:t>
            </a:r>
          </a:p>
        </p:txBody>
      </p:sp>
      <p:pic>
        <p:nvPicPr>
          <p:cNvPr id="130050" name="Picture 3" descr="gones_lm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2013" y="2209800"/>
            <a:ext cx="4395787" cy="238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0051" name="Picture 4" descr="gones_mad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197100"/>
            <a:ext cx="4419600" cy="240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0052" name="TextBox 5"/>
          <p:cNvSpPr txBox="1">
            <a:spLocks noChangeArrowheads="1"/>
          </p:cNvSpPr>
          <p:nvPr/>
        </p:nvSpPr>
        <p:spPr bwMode="auto">
          <a:xfrm>
            <a:off x="2133600" y="5334000"/>
            <a:ext cx="46609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1200"/>
              <a:t>Matthias Prellwitz, Michael L. Nelson, </a:t>
            </a:r>
          </a:p>
          <a:p>
            <a:pPr algn="ctr"/>
            <a:r>
              <a:rPr lang="en-US" sz="1200"/>
              <a:t>Music Video Redundancy and Half-Life in YouTube, </a:t>
            </a:r>
          </a:p>
          <a:p>
            <a:pPr algn="ctr"/>
            <a:r>
              <a:rPr lang="en-US" sz="1200"/>
              <a:t>Proceedings of TPDL 2011</a:t>
            </a:r>
          </a:p>
          <a:p>
            <a:pPr algn="ctr"/>
            <a:r>
              <a:rPr lang="en-US" sz="1200">
                <a:hlinkClick r:id="rId4"/>
              </a:rPr>
              <a:t>http://www.cs.odu.edu/~mln/pubs/tpdl-2011/tpdl-2011-prellwitz.pdf</a:t>
            </a:r>
            <a:r>
              <a:rPr lang="en-US" sz="1200"/>
              <a:t> </a:t>
            </a:r>
          </a:p>
        </p:txBody>
      </p:sp>
      <p:sp>
        <p:nvSpPr>
          <p:cNvPr id="130053" name="TextBox 6"/>
          <p:cNvSpPr txBox="1">
            <a:spLocks noChangeArrowheads="1"/>
          </p:cNvSpPr>
          <p:nvPr/>
        </p:nvSpPr>
        <p:spPr bwMode="auto">
          <a:xfrm>
            <a:off x="1981200" y="4648200"/>
            <a:ext cx="50879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2000"/>
              <a:t>Individual URLs die, but new versions arise</a:t>
            </a:r>
          </a:p>
        </p:txBody>
      </p:sp>
    </p:spTree>
    <p:extLst>
      <p:ext uri="{BB962C8B-B14F-4D97-AF65-F5344CB8AC3E}">
        <p14:creationId xmlns:p14="http://schemas.microsoft.com/office/powerpoint/2010/main" val="20945440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3" name="Rectangle 2"/>
          <p:cNvSpPr>
            <a:spLocks noChangeArrowheads="1"/>
          </p:cNvSpPr>
          <p:nvPr/>
        </p:nvSpPr>
        <p:spPr bwMode="auto">
          <a:xfrm>
            <a:off x="241300" y="1676400"/>
            <a:ext cx="8775700" cy="206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3200" dirty="0">
                <a:latin typeface="Arial"/>
                <a:cs typeface="Arial"/>
              </a:rPr>
              <a:t>So we won’t lose every copy of “Shake It Off”…</a:t>
            </a:r>
          </a:p>
          <a:p>
            <a:pPr algn="ctr"/>
            <a:endParaRPr lang="en-US" sz="3200" dirty="0">
              <a:latin typeface="Arial"/>
              <a:cs typeface="Arial"/>
            </a:endParaRPr>
          </a:p>
          <a:p>
            <a:pPr algn="ctr"/>
            <a:r>
              <a:rPr lang="en-US" sz="3200" dirty="0">
                <a:latin typeface="Arial"/>
                <a:cs typeface="Arial"/>
              </a:rPr>
              <a:t>What about the grist of history?</a:t>
            </a:r>
          </a:p>
          <a:p>
            <a:pPr algn="ctr"/>
            <a:endParaRPr lang="en-US" sz="32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058262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31746" name="Picture 4" descr="bbc-tweets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52400"/>
            <a:ext cx="7772400" cy="593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47" name="TextBox 5"/>
          <p:cNvSpPr txBox="1">
            <a:spLocks noChangeArrowheads="1"/>
          </p:cNvSpPr>
          <p:nvPr/>
        </p:nvSpPr>
        <p:spPr bwMode="auto">
          <a:xfrm>
            <a:off x="2286000" y="6019800"/>
            <a:ext cx="432435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hlinkClick r:id="rId3"/>
              </a:rPr>
              <a:t>http://www.bbc.com/future/story/20120927-the-decaying-web</a:t>
            </a:r>
            <a:r>
              <a:rPr lang="en-US" sz="1200" dirty="0"/>
              <a:t> </a:t>
            </a: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120650" y="1905000"/>
            <a:ext cx="8794750" cy="28003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2200" dirty="0"/>
              <a:t>On January 28 2011, three days into the fierce protests that would </a:t>
            </a:r>
          </a:p>
          <a:p>
            <a:r>
              <a:rPr lang="en-US" sz="2200" dirty="0"/>
              <a:t>eventually oust the Egyptian president Hosni Mubarak, a Twitter</a:t>
            </a:r>
          </a:p>
          <a:p>
            <a:r>
              <a:rPr lang="en-US" sz="2200" dirty="0"/>
              <a:t>user called </a:t>
            </a:r>
            <a:r>
              <a:rPr lang="en-US" sz="2200" dirty="0" err="1"/>
              <a:t>Farrah</a:t>
            </a:r>
            <a:r>
              <a:rPr lang="en-US" sz="2200" dirty="0"/>
              <a:t> posted a link to a picture that supposedly showed</a:t>
            </a:r>
          </a:p>
          <a:p>
            <a:r>
              <a:rPr lang="en-US" sz="2200" dirty="0"/>
              <a:t>an armed man as he ran on a “rooftop during clashes between police</a:t>
            </a:r>
          </a:p>
          <a:p>
            <a:r>
              <a:rPr lang="en-US" sz="2200" dirty="0"/>
              <a:t>and protesters in Suez”. I say supposedly, because both the tweet</a:t>
            </a:r>
          </a:p>
          <a:p>
            <a:r>
              <a:rPr lang="en-US" sz="2200" dirty="0"/>
              <a:t>and the picture it linked to no longer exist.  Instead they have</a:t>
            </a:r>
          </a:p>
          <a:p>
            <a:r>
              <a:rPr lang="en-US" sz="2200" dirty="0"/>
              <a:t>been replaced with error messages that claim the message – and its</a:t>
            </a:r>
          </a:p>
          <a:p>
            <a:r>
              <a:rPr lang="en-US" sz="2200" dirty="0"/>
              <a:t>contents – “doesn’t exist”.</a:t>
            </a:r>
          </a:p>
        </p:txBody>
      </p:sp>
    </p:spTree>
    <p:extLst>
      <p:ext uri="{BB962C8B-B14F-4D97-AF65-F5344CB8AC3E}">
        <p14:creationId xmlns:p14="http://schemas.microsoft.com/office/powerpoint/2010/main" val="15829909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Missing Tweet &amp; Pic</a:t>
            </a:r>
          </a:p>
        </p:txBody>
      </p:sp>
      <p:pic>
        <p:nvPicPr>
          <p:cNvPr id="32770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905000"/>
            <a:ext cx="4114800" cy="3252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1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1905000"/>
            <a:ext cx="4114800" cy="3252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2" name="TextBox 5"/>
          <p:cNvSpPr txBox="1">
            <a:spLocks noChangeArrowheads="1"/>
          </p:cNvSpPr>
          <p:nvPr/>
        </p:nvSpPr>
        <p:spPr bwMode="auto">
          <a:xfrm>
            <a:off x="266700" y="5448300"/>
            <a:ext cx="404336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>
                <a:hlinkClick r:id="rId4"/>
              </a:rPr>
              <a:t>https://twitter.com/Farrah3m/status/31727870736859137</a:t>
            </a:r>
            <a:r>
              <a:rPr lang="en-US" sz="1200"/>
              <a:t> </a:t>
            </a:r>
          </a:p>
        </p:txBody>
      </p:sp>
      <p:sp>
        <p:nvSpPr>
          <p:cNvPr id="32773" name="TextBox 6"/>
          <p:cNvSpPr txBox="1">
            <a:spLocks noChangeArrowheads="1"/>
          </p:cNvSpPr>
          <p:nvPr/>
        </p:nvSpPr>
        <p:spPr bwMode="auto">
          <a:xfrm>
            <a:off x="5867400" y="5410200"/>
            <a:ext cx="18700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hlinkClick r:id="rId5"/>
              </a:rPr>
              <a:t>http://twitpic.com/3uvo6z</a:t>
            </a:r>
            <a:r>
              <a:rPr lang="en-US" sz="1200" dirty="0"/>
              <a:t> </a:t>
            </a:r>
          </a:p>
        </p:txBody>
      </p:sp>
      <p:sp>
        <p:nvSpPr>
          <p:cNvPr id="32774" name="TextBox 7"/>
          <p:cNvSpPr txBox="1">
            <a:spLocks noChangeArrowheads="1"/>
          </p:cNvSpPr>
          <p:nvPr/>
        </p:nvSpPr>
        <p:spPr bwMode="auto">
          <a:xfrm>
            <a:off x="1894989" y="5943600"/>
            <a:ext cx="565882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hlinkClick r:id="rId6"/>
              </a:rPr>
              <a:t>http://ws-dl.blogspot.com/2013/05/2013-05-07-who-is-archiving-your-tweets.html</a:t>
            </a:r>
            <a:r>
              <a:rPr lang="en-US" sz="12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3909136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Title 1"/>
          <p:cNvSpPr>
            <a:spLocks noGrp="1"/>
          </p:cNvSpPr>
          <p:nvPr>
            <p:ph type="title"/>
          </p:nvPr>
        </p:nvSpPr>
        <p:spPr>
          <a:xfrm>
            <a:off x="685800" y="0"/>
            <a:ext cx="7772400" cy="9906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In May 2013, </a:t>
            </a:r>
            <a:r>
              <a:rPr lang="en-US" dirty="0" smtClean="0">
                <a:latin typeface="Arial" charset="0"/>
                <a:ea typeface="ＭＳ Ｐゴシック" charset="0"/>
                <a:cs typeface="ＭＳ Ｐゴシック" charset="0"/>
              </a:rPr>
              <a:t>both are “archived” by </a:t>
            </a:r>
            <a:r>
              <a:rPr lang="en-US" dirty="0" err="1" smtClean="0">
                <a:latin typeface="Arial" charset="0"/>
                <a:ea typeface="ＭＳ Ｐゴシック" charset="0"/>
                <a:cs typeface="ＭＳ Ｐゴシック" charset="0"/>
              </a:rPr>
              <a:t>topsy.com</a:t>
            </a: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3379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1131708"/>
            <a:ext cx="6594475" cy="5211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572777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Title 1"/>
          <p:cNvSpPr>
            <a:spLocks noGrp="1"/>
          </p:cNvSpPr>
          <p:nvPr>
            <p:ph type="title"/>
          </p:nvPr>
        </p:nvSpPr>
        <p:spPr>
          <a:xfrm>
            <a:off x="685800" y="0"/>
            <a:ext cx="7772400" cy="9906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In February 2015, </a:t>
            </a:r>
            <a:r>
              <a:rPr lang="en-US" dirty="0" smtClean="0">
                <a:latin typeface="Arial" charset="0"/>
                <a:ea typeface="ＭＳ Ｐゴシック" charset="0"/>
                <a:cs typeface="ＭＳ Ｐゴシック" charset="0"/>
              </a:rPr>
              <a:t>they’re completely </a:t>
            </a:r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missing.</a:t>
            </a:r>
          </a:p>
        </p:txBody>
      </p:sp>
      <p:pic>
        <p:nvPicPr>
          <p:cNvPr id="34818" name="Picture 4" descr="topsy-404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3038" y="1088026"/>
            <a:ext cx="6253162" cy="537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19" name="TextBox 2"/>
          <p:cNvSpPr txBox="1">
            <a:spLocks noChangeArrowheads="1"/>
          </p:cNvSpPr>
          <p:nvPr/>
        </p:nvSpPr>
        <p:spPr bwMode="auto">
          <a:xfrm>
            <a:off x="3048000" y="5486400"/>
            <a:ext cx="29876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>
                <a:hlinkClick r:id="rId3"/>
              </a:rPr>
              <a:t>http://topsy.com/http://twitpic.com/3uvo6z</a:t>
            </a:r>
            <a:r>
              <a:rPr lang="en-US" sz="120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0399042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Title 1"/>
          <p:cNvSpPr>
            <a:spLocks noGrp="1"/>
          </p:cNvSpPr>
          <p:nvPr>
            <p:ph type="title"/>
          </p:nvPr>
        </p:nvSpPr>
        <p:spPr>
          <a:xfrm>
            <a:off x="685800" y="0"/>
            <a:ext cx="7772400" cy="990600"/>
          </a:xfrm>
        </p:spPr>
        <p:txBody>
          <a:bodyPr>
            <a:normAutofit/>
          </a:bodyPr>
          <a:lstStyle/>
          <a:p>
            <a:pPr eaLnBrk="1" hangingPunct="1"/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In 2016, r</a:t>
            </a:r>
            <a:r>
              <a:rPr lang="en-US" dirty="0" smtClean="0">
                <a:latin typeface="Arial" charset="0"/>
                <a:ea typeface="ＭＳ Ｐゴシック" charset="0"/>
                <a:cs typeface="ＭＳ Ｐゴシック" charset="0"/>
              </a:rPr>
              <a:t>edirecting…</a:t>
            </a: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5842" name="TextBox 2"/>
          <p:cNvSpPr txBox="1">
            <a:spLocks noChangeArrowheads="1"/>
          </p:cNvSpPr>
          <p:nvPr/>
        </p:nvSpPr>
        <p:spPr bwMode="auto">
          <a:xfrm>
            <a:off x="3048000" y="5486400"/>
            <a:ext cx="29876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>
                <a:hlinkClick r:id="rId2"/>
              </a:rPr>
              <a:t>http://topsy.com/http://twitpic.com/3uvo6z</a:t>
            </a:r>
            <a:r>
              <a:rPr lang="en-US" sz="1200"/>
              <a:t> </a:t>
            </a:r>
          </a:p>
        </p:txBody>
      </p:sp>
      <p:pic>
        <p:nvPicPr>
          <p:cNvPr id="35843" name="Picture 1" descr="topsy-redirec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914400"/>
            <a:ext cx="6278563" cy="526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844194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Title 1"/>
          <p:cNvSpPr>
            <a:spLocks noGrp="1"/>
          </p:cNvSpPr>
          <p:nvPr>
            <p:ph type="title"/>
          </p:nvPr>
        </p:nvSpPr>
        <p:spPr>
          <a:xfrm>
            <a:off x="685800" y="0"/>
            <a:ext cx="7772400" cy="990600"/>
          </a:xfrm>
        </p:spPr>
        <p:txBody>
          <a:bodyPr>
            <a:normAutofit/>
          </a:bodyPr>
          <a:lstStyle/>
          <a:p>
            <a:pPr eaLnBrk="1" hangingPunct="1"/>
            <a:r>
              <a:rPr lang="en-US" dirty="0" smtClean="0">
                <a:latin typeface="Arial" charset="0"/>
                <a:ea typeface="ＭＳ Ｐゴシック" charset="0"/>
                <a:cs typeface="ＭＳ Ｐゴシック" charset="0"/>
              </a:rPr>
              <a:t>…to a random (?) </a:t>
            </a:r>
            <a:r>
              <a:rPr lang="en-US" dirty="0" err="1" smtClean="0">
                <a:latin typeface="Arial" charset="0"/>
                <a:ea typeface="ＭＳ Ｐゴシック" charset="0"/>
                <a:cs typeface="ＭＳ Ｐゴシック" charset="0"/>
              </a:rPr>
              <a:t>apple.com</a:t>
            </a:r>
            <a:r>
              <a:rPr lang="en-US" dirty="0" smtClean="0">
                <a:latin typeface="Arial" charset="0"/>
                <a:ea typeface="ＭＳ Ｐゴシック" charset="0"/>
                <a:cs typeface="ＭＳ Ｐゴシック" charset="0"/>
              </a:rPr>
              <a:t> page</a:t>
            </a: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6866" name="TextBox 2"/>
          <p:cNvSpPr txBox="1">
            <a:spLocks noChangeArrowheads="1"/>
          </p:cNvSpPr>
          <p:nvPr/>
        </p:nvSpPr>
        <p:spPr bwMode="auto">
          <a:xfrm>
            <a:off x="3048000" y="5486400"/>
            <a:ext cx="29876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>
                <a:hlinkClick r:id="rId2"/>
              </a:rPr>
              <a:t>http://topsy.com/http://twitpic.com/3uvo6z</a:t>
            </a:r>
            <a:r>
              <a:rPr lang="en-US" sz="1200"/>
              <a:t> </a:t>
            </a:r>
          </a:p>
        </p:txBody>
      </p:sp>
      <p:pic>
        <p:nvPicPr>
          <p:cNvPr id="36867" name="Picture 2" descr="topsy-apple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914400"/>
            <a:ext cx="6324600" cy="529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59494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Title 1"/>
          <p:cNvSpPr>
            <a:spLocks noGrp="1"/>
          </p:cNvSpPr>
          <p:nvPr>
            <p:ph type="title"/>
          </p:nvPr>
        </p:nvSpPr>
        <p:spPr>
          <a:xfrm>
            <a:off x="76200" y="0"/>
            <a:ext cx="9067800" cy="990600"/>
          </a:xfrm>
        </p:spPr>
        <p:txBody>
          <a:bodyPr/>
          <a:lstStyle/>
          <a:p>
            <a:pPr eaLnBrk="1" hangingPunct="1"/>
            <a:r>
              <a:rPr lang="en-US" sz="2800" dirty="0">
                <a:latin typeface="Arial" charset="0"/>
                <a:ea typeface="ＭＳ Ｐゴシック" charset="0"/>
                <a:cs typeface="ＭＳ Ｐゴシック" charset="0"/>
              </a:rPr>
              <a:t>No Server == No HTTP Event == Nothing to Archive</a:t>
            </a:r>
          </a:p>
        </p:txBody>
      </p:sp>
      <p:sp>
        <p:nvSpPr>
          <p:cNvPr id="37890" name="TextBox 2"/>
          <p:cNvSpPr txBox="1">
            <a:spLocks noChangeArrowheads="1"/>
          </p:cNvSpPr>
          <p:nvPr/>
        </p:nvSpPr>
        <p:spPr bwMode="auto">
          <a:xfrm>
            <a:off x="3048000" y="5486400"/>
            <a:ext cx="29876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>
                <a:hlinkClick r:id="rId2"/>
              </a:rPr>
              <a:t>http://topsy.com/http://twitpic.com/3uvo6z</a:t>
            </a:r>
            <a:r>
              <a:rPr lang="en-US" sz="1200"/>
              <a:t> </a:t>
            </a:r>
          </a:p>
        </p:txBody>
      </p:sp>
      <p:pic>
        <p:nvPicPr>
          <p:cNvPr id="37891" name="Picture 1" descr="topsy-server-not-found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873125"/>
            <a:ext cx="6324600" cy="529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888041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38914" name="Picture 3" descr="tpdl-2012-archive-loss-rate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0"/>
            <a:ext cx="8686800" cy="5776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915" name="TextBox 4"/>
          <p:cNvSpPr txBox="1">
            <a:spLocks noChangeArrowheads="1"/>
          </p:cNvSpPr>
          <p:nvPr/>
        </p:nvSpPr>
        <p:spPr bwMode="auto">
          <a:xfrm>
            <a:off x="377825" y="5842000"/>
            <a:ext cx="8689975" cy="1016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/>
              <a:t>Hany M. SalahEldeen, Michael L. Nelson, Losing My Revolution: How Many Resources Shared on Social Media Have Been Lost?, Proceedings of TPDL 2012. </a:t>
            </a:r>
            <a:r>
              <a:rPr lang="en-US" sz="1200">
                <a:hlinkClick r:id="rId3"/>
              </a:rPr>
              <a:t>http://arxiv.org/abs/1209.3026</a:t>
            </a:r>
            <a:r>
              <a:rPr lang="en-US" sz="1200"/>
              <a:t> </a:t>
            </a:r>
          </a:p>
          <a:p>
            <a:endParaRPr lang="en-US" sz="1200"/>
          </a:p>
          <a:p>
            <a:r>
              <a:rPr lang="en-US" sz="1200"/>
              <a:t>Hany SalahEldeen, Michael L. Nelson, Resurrecting My Revolution: Using Social Link Neighborhood in Bringing Context to the Disappearing Web, Proceedings of TPDL 2013. </a:t>
            </a:r>
            <a:r>
              <a:rPr lang="en-US" sz="1200">
                <a:hlinkClick r:id="rId4"/>
              </a:rPr>
              <a:t>http://arxiv.org/abs/1309.2648</a:t>
            </a:r>
            <a:r>
              <a:rPr lang="en-US" sz="1200"/>
              <a:t> </a:t>
            </a:r>
          </a:p>
        </p:txBody>
      </p:sp>
      <p:sp>
        <p:nvSpPr>
          <p:cNvPr id="38916" name="TextBox 5"/>
          <p:cNvSpPr txBox="1">
            <a:spLocks noChangeArrowheads="1"/>
          </p:cNvSpPr>
          <p:nvPr/>
        </p:nvSpPr>
        <p:spPr bwMode="auto">
          <a:xfrm>
            <a:off x="1143000" y="1066800"/>
            <a:ext cx="4073525" cy="5842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600"/>
              <a:t> Missing: 11% year 1,  7%/year afterwards</a:t>
            </a:r>
          </a:p>
          <a:p>
            <a:r>
              <a:rPr lang="en-US" sz="1600"/>
              <a:t>Archived:  7% year 1, 15%/year afterwards</a:t>
            </a:r>
          </a:p>
        </p:txBody>
      </p:sp>
    </p:spTree>
    <p:extLst>
      <p:ext uri="{BB962C8B-B14F-4D97-AF65-F5344CB8AC3E}">
        <p14:creationId xmlns:p14="http://schemas.microsoft.com/office/powerpoint/2010/main" val="40617606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itle 1"/>
          <p:cNvSpPr>
            <a:spLocks noGrp="1"/>
          </p:cNvSpPr>
          <p:nvPr>
            <p:ph type="title"/>
          </p:nvPr>
        </p:nvSpPr>
        <p:spPr>
          <a:xfrm>
            <a:off x="609600" y="2590800"/>
            <a:ext cx="7772400" cy="1143000"/>
          </a:xfrm>
        </p:spPr>
        <p:txBody>
          <a:bodyPr/>
          <a:lstStyle/>
          <a:p>
            <a:pPr eaLnBrk="1" hangingPunct="1"/>
            <a:r>
              <a:rPr lang="en-US" sz="3200" dirty="0">
                <a:latin typeface="Arial" charset="0"/>
                <a:ea typeface="ＭＳ Ｐゴシック" charset="0"/>
                <a:cs typeface="ＭＳ Ｐゴシック" charset="0"/>
              </a:rPr>
              <a:t>Why we need multiple, </a:t>
            </a:r>
            <a:br>
              <a:rPr lang="en-US" sz="3200" dirty="0">
                <a:latin typeface="Arial" charset="0"/>
                <a:ea typeface="ＭＳ Ｐゴシック" charset="0"/>
                <a:cs typeface="ＭＳ Ｐゴシック" charset="0"/>
              </a:rPr>
            </a:br>
            <a:r>
              <a:rPr lang="en-US" sz="3200" dirty="0">
                <a:latin typeface="Arial" charset="0"/>
                <a:ea typeface="ＭＳ Ｐゴシック" charset="0"/>
                <a:cs typeface="ＭＳ Ｐゴシック" charset="0"/>
              </a:rPr>
              <a:t>independent archives…</a:t>
            </a:r>
          </a:p>
        </p:txBody>
      </p:sp>
    </p:spTree>
    <p:extLst>
      <p:ext uri="{BB962C8B-B14F-4D97-AF65-F5344CB8AC3E}">
        <p14:creationId xmlns:p14="http://schemas.microsoft.com/office/powerpoint/2010/main" val="20915881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Title 1"/>
          <p:cNvSpPr>
            <a:spLocks noGrp="1"/>
          </p:cNvSpPr>
          <p:nvPr>
            <p:ph type="title"/>
          </p:nvPr>
        </p:nvSpPr>
        <p:spPr>
          <a:xfrm>
            <a:off x="685800" y="152400"/>
            <a:ext cx="7772400" cy="1143000"/>
          </a:xfrm>
        </p:spPr>
        <p:txBody>
          <a:bodyPr/>
          <a:lstStyle/>
          <a:p>
            <a:pPr eaLnBrk="1" hangingPunct="1"/>
            <a:r>
              <a:rPr lang="en-US" sz="3200">
                <a:latin typeface="Arial" charset="0"/>
                <a:ea typeface="ＭＳ Ｐゴシック" charset="0"/>
                <a:cs typeface="ＭＳ Ｐゴシック" charset="0"/>
              </a:rPr>
              <a:t>A single archive is vulnerable</a:t>
            </a:r>
          </a:p>
        </p:txBody>
      </p:sp>
      <p:pic>
        <p:nvPicPr>
          <p:cNvPr id="20482" name="Picture 3" descr="speeches-archives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1143000"/>
            <a:ext cx="5568950" cy="4630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3" name="TextBox 4"/>
          <p:cNvSpPr txBox="1">
            <a:spLocks noChangeArrowheads="1"/>
          </p:cNvSpPr>
          <p:nvPr/>
        </p:nvSpPr>
        <p:spPr bwMode="auto">
          <a:xfrm>
            <a:off x="1600200" y="5791200"/>
            <a:ext cx="56451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1200">
                <a:hlinkClick r:id="rId3"/>
              </a:rPr>
              <a:t>http://www.bbc.com/news/uk-politics-24924185</a:t>
            </a:r>
            <a:r>
              <a:rPr lang="en-US" sz="1200"/>
              <a:t> </a:t>
            </a:r>
          </a:p>
          <a:p>
            <a:pPr algn="ctr"/>
            <a:r>
              <a:rPr lang="en-US" sz="1200">
                <a:hlinkClick r:id="rId4"/>
              </a:rPr>
              <a:t>http://ws-dl.blogspot.com/2013/11/2013-11-21-conservative-party-speeches.html</a:t>
            </a:r>
            <a:r>
              <a:rPr lang="en-US" sz="120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884338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228600"/>
            <a:ext cx="7772400" cy="1143000"/>
          </a:xfrm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>
              <a:defRPr/>
            </a:pPr>
            <a:r>
              <a:rPr lang="en-US" sz="2000" b="1" dirty="0" smtClean="0">
                <a:solidFill>
                  <a:srgbClr val="000000"/>
                </a:solidFill>
                <a:latin typeface="Arial" charset="0"/>
              </a:rPr>
              <a:t>Houston, Tranquility Base </a:t>
            </a:r>
            <a:r>
              <a:rPr lang="en-US" sz="2000" b="1" dirty="0" err="1" smtClean="0">
                <a:solidFill>
                  <a:srgbClr val="000000"/>
                </a:solidFill>
                <a:latin typeface="Arial" charset="0"/>
              </a:rPr>
              <a:t>Here.</a:t>
            </a:r>
            <a:r>
              <a:rPr lang="en-US" sz="2000" b="1" dirty="0" smtClean="0">
                <a:solidFill>
                  <a:srgbClr val="000000"/>
                </a:solidFill>
                <a:latin typeface="Arial" charset="0"/>
              </a:rPr>
              <a:t> The Eagle has landed.</a:t>
            </a:r>
            <a:endParaRPr lang="en-US" sz="2800" b="1" dirty="0" smtClean="0">
              <a:solidFill>
                <a:srgbClr val="000000"/>
              </a:solidFill>
              <a:latin typeface="Arial" charset="0"/>
            </a:endParaRPr>
          </a:p>
        </p:txBody>
      </p:sp>
      <p:pic>
        <p:nvPicPr>
          <p:cNvPr id="21506" name="Picture 3" descr="ntrs-dow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066800"/>
            <a:ext cx="8077200" cy="4786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7" name="Rectangle 4"/>
          <p:cNvSpPr>
            <a:spLocks noChangeArrowheads="1"/>
          </p:cNvSpPr>
          <p:nvPr/>
        </p:nvSpPr>
        <p:spPr bwMode="auto">
          <a:xfrm>
            <a:off x="1454150" y="5918200"/>
            <a:ext cx="645433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1200" dirty="0">
                <a:latin typeface="Arial"/>
                <a:cs typeface="Arial"/>
              </a:rPr>
              <a:t>see also: </a:t>
            </a:r>
            <a:r>
              <a:rPr lang="en-US" sz="1200" dirty="0">
                <a:latin typeface="Arial"/>
                <a:cs typeface="Arial"/>
                <a:hlinkClick r:id="rId4"/>
              </a:rPr>
              <a:t>http://ws-dl.blogspot.com/2013/03/2013-03-22-ntrs-web-archives-and-why-</a:t>
            </a:r>
            <a:r>
              <a:rPr lang="en-US" sz="1200" dirty="0" smtClean="0">
                <a:latin typeface="Arial"/>
                <a:cs typeface="Arial"/>
                <a:hlinkClick r:id="rId4"/>
              </a:rPr>
              <a:t>we.html</a:t>
            </a:r>
            <a:endParaRPr lang="en-US" sz="1200" dirty="0" smtClean="0">
              <a:latin typeface="Arial"/>
              <a:cs typeface="Arial"/>
            </a:endParaRPr>
          </a:p>
          <a:p>
            <a:pPr algn="ctr"/>
            <a:r>
              <a:rPr lang="en-US" sz="1200" dirty="0" smtClean="0">
                <a:latin typeface="Arial"/>
                <a:cs typeface="Arial"/>
                <a:hlinkClick r:id="rId5"/>
              </a:rPr>
              <a:t>http://ws-dl.blogspot.com/2013/06/2013-06-18-ntrs-memento-and-handles.html</a:t>
            </a:r>
            <a:r>
              <a:rPr lang="en-US" sz="1200" dirty="0" smtClean="0">
                <a:latin typeface="Arial"/>
                <a:cs typeface="Arial"/>
              </a:rPr>
              <a:t> </a:t>
            </a:r>
            <a:endParaRPr lang="en-US" sz="1200" dirty="0">
              <a:latin typeface="Arial"/>
              <a:cs typeface="Arial"/>
            </a:endParaRPr>
          </a:p>
        </p:txBody>
      </p:sp>
      <p:sp>
        <p:nvSpPr>
          <p:cNvPr id="21508" name="Rectangle 5"/>
          <p:cNvSpPr>
            <a:spLocks noChangeArrowheads="1"/>
          </p:cNvSpPr>
          <p:nvPr/>
        </p:nvSpPr>
        <p:spPr bwMode="auto">
          <a:xfrm>
            <a:off x="6946900" y="609600"/>
            <a:ext cx="900113" cy="381000"/>
          </a:xfrm>
          <a:prstGeom prst="rect">
            <a:avLst/>
          </a:prstGeom>
          <a:solidFill>
            <a:srgbClr val="00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09" name="Rectangle 6"/>
          <p:cNvSpPr>
            <a:spLocks noChangeArrowheads="1"/>
          </p:cNvSpPr>
          <p:nvPr/>
        </p:nvSpPr>
        <p:spPr bwMode="auto">
          <a:xfrm>
            <a:off x="2400300" y="609600"/>
            <a:ext cx="2070100" cy="381000"/>
          </a:xfrm>
          <a:prstGeom prst="rect">
            <a:avLst/>
          </a:prstGeom>
          <a:solidFill>
            <a:srgbClr val="00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12092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Title 1"/>
          <p:cNvSpPr>
            <a:spLocks noGrp="1"/>
          </p:cNvSpPr>
          <p:nvPr>
            <p:ph type="title"/>
          </p:nvPr>
        </p:nvSpPr>
        <p:spPr>
          <a:xfrm>
            <a:off x="457200" y="466350"/>
            <a:ext cx="8229600" cy="1143000"/>
          </a:xfrm>
        </p:spPr>
        <p:txBody>
          <a:bodyPr/>
          <a:lstStyle/>
          <a:p>
            <a:pPr eaLnBrk="1" hangingPunct="1"/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23554" name="Picture 3" descr="google-right-to-be-forgotten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217112"/>
            <a:ext cx="7240588" cy="601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5" name="TextBox 4"/>
          <p:cNvSpPr txBox="1">
            <a:spLocks noChangeArrowheads="1"/>
          </p:cNvSpPr>
          <p:nvPr/>
        </p:nvSpPr>
        <p:spPr bwMode="auto">
          <a:xfrm>
            <a:off x="609600" y="6211512"/>
            <a:ext cx="79867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>
                <a:hlinkClick r:id="rId3"/>
              </a:rPr>
              <a:t>http://www.theguardian.com/technology/2015/feb/19/google-acknowledges-some-people-want-right-to-be-forgotten</a:t>
            </a:r>
            <a:r>
              <a:rPr lang="en-US" sz="120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329875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7" name="Picture 3" descr="ia-grindr-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925" y="12700"/>
            <a:ext cx="3735388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78" name="Picture 4" descr="ia-grindr-2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225" y="2743200"/>
            <a:ext cx="3721100" cy="455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79" name="Picture 5" descr="ia-grindr-3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9925" y="12700"/>
            <a:ext cx="3673475" cy="449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80" name="TextBox 6"/>
          <p:cNvSpPr txBox="1">
            <a:spLocks noChangeArrowheads="1"/>
          </p:cNvSpPr>
          <p:nvPr/>
        </p:nvSpPr>
        <p:spPr bwMode="auto">
          <a:xfrm>
            <a:off x="4038600" y="3071813"/>
            <a:ext cx="5029200" cy="378618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ro-RO" sz="1000">
                <a:latin typeface="Courier New" charset="0"/>
                <a:cs typeface="Courier New" charset="0"/>
              </a:rPr>
              <a:t>$ curl –I "http://www.thedailybeast.com/articles/2016/08/11/i-got-three-grindr-dates-in-an-hour-in-the-olympic-village.html"</a:t>
            </a:r>
          </a:p>
          <a:p>
            <a:r>
              <a:rPr lang="ro-RO" sz="1000">
                <a:latin typeface="Courier New" charset="0"/>
                <a:cs typeface="Courier New" charset="0"/>
              </a:rPr>
              <a:t>HTTP/1.1 301 Moved Permanently</a:t>
            </a:r>
          </a:p>
          <a:p>
            <a:r>
              <a:rPr lang="ro-RO" sz="1000">
                <a:latin typeface="Courier New" charset="0"/>
                <a:cs typeface="Courier New" charset="0"/>
              </a:rPr>
              <a:t>Access-Control-Allow-Origin: *</a:t>
            </a:r>
          </a:p>
          <a:p>
            <a:r>
              <a:rPr lang="ro-RO" sz="1000">
                <a:latin typeface="Courier New" charset="0"/>
                <a:cs typeface="Courier New" charset="0"/>
              </a:rPr>
              <a:t>Age: 0</a:t>
            </a:r>
          </a:p>
          <a:p>
            <a:r>
              <a:rPr lang="ro-RO" sz="1000">
                <a:latin typeface="Courier New" charset="0"/>
                <a:cs typeface="Courier New" charset="0"/>
              </a:rPr>
              <a:t>Cache-Control: max-age=60</a:t>
            </a:r>
          </a:p>
          <a:p>
            <a:r>
              <a:rPr lang="ro-RO" sz="1000">
                <a:latin typeface="Courier New" charset="0"/>
                <a:cs typeface="Courier New" charset="0"/>
              </a:rPr>
              <a:t>Content-Type: text/html; charset=iso-8859-1</a:t>
            </a:r>
          </a:p>
          <a:p>
            <a:r>
              <a:rPr lang="en-US" sz="1000">
                <a:latin typeface="Courier New" charset="0"/>
                <a:cs typeface="Courier New" charset="0"/>
              </a:rPr>
              <a:t>Date: Thu, 18 Aug 2016 01:13:46 GMT</a:t>
            </a:r>
          </a:p>
          <a:p>
            <a:r>
              <a:rPr lang="en-US" sz="1000">
                <a:latin typeface="Courier New" charset="0"/>
                <a:cs typeface="Courier New" charset="0"/>
              </a:rPr>
              <a:t>Location: </a:t>
            </a:r>
            <a:r>
              <a:rPr lang="en-US" sz="1000" b="1">
                <a:latin typeface="Courier New" charset="0"/>
                <a:cs typeface="Courier New" charset="0"/>
              </a:rPr>
              <a:t>http://www.thedailybeast.com/articles/2016/08/11/a-note-from-the-editors.html</a:t>
            </a:r>
            <a:endParaRPr lang="en-US" sz="1000">
              <a:latin typeface="Courier New" charset="0"/>
              <a:cs typeface="Courier New" charset="0"/>
            </a:endParaRPr>
          </a:p>
          <a:p>
            <a:r>
              <a:rPr lang="en-US" sz="1000">
                <a:latin typeface="Courier New" charset="0"/>
                <a:cs typeface="Courier New" charset="0"/>
              </a:rPr>
              <a:t>RealAge: 0</a:t>
            </a:r>
          </a:p>
          <a:p>
            <a:r>
              <a:rPr lang="en-US" sz="1000">
                <a:latin typeface="Courier New" charset="0"/>
                <a:cs typeface="Courier New" charset="0"/>
              </a:rPr>
              <a:t>Server: Apache</a:t>
            </a:r>
          </a:p>
          <a:p>
            <a:r>
              <a:rPr lang="en-US" sz="1000">
                <a:latin typeface="Courier New" charset="0"/>
                <a:cs typeface="Courier New" charset="0"/>
              </a:rPr>
              <a:t>Vary: Accept-Encoding, User-Agent</a:t>
            </a:r>
          </a:p>
          <a:p>
            <a:r>
              <a:rPr lang="en-US" sz="1000">
                <a:latin typeface="Courier New" charset="0"/>
                <a:cs typeface="Courier New" charset="0"/>
              </a:rPr>
              <a:t>Via: 1.1 varnish</a:t>
            </a:r>
          </a:p>
          <a:p>
            <a:r>
              <a:rPr lang="en-US" sz="1000">
                <a:latin typeface="Courier New" charset="0"/>
                <a:cs typeface="Courier New" charset="0"/>
              </a:rPr>
              <a:t>X-BackEnd: default</a:t>
            </a:r>
          </a:p>
          <a:p>
            <a:r>
              <a:rPr lang="en-US" sz="1000">
                <a:latin typeface="Courier New" charset="0"/>
                <a:cs typeface="Courier New" charset="0"/>
              </a:rPr>
              <a:t>X-Cache: MISS</a:t>
            </a:r>
          </a:p>
          <a:p>
            <a:r>
              <a:rPr lang="en-US" sz="1000">
                <a:latin typeface="Courier New" charset="0"/>
                <a:cs typeface="Courier New" charset="0"/>
              </a:rPr>
              <a:t>X-Cacheable: YES</a:t>
            </a:r>
          </a:p>
          <a:p>
            <a:r>
              <a:rPr lang="en-US" sz="1000">
                <a:latin typeface="Courier New" charset="0"/>
                <a:cs typeface="Courier New" charset="0"/>
              </a:rPr>
              <a:t>X-Restarts: 0</a:t>
            </a:r>
          </a:p>
          <a:p>
            <a:r>
              <a:rPr lang="en-US" sz="1000">
                <a:latin typeface="Courier New" charset="0"/>
                <a:cs typeface="Courier New" charset="0"/>
              </a:rPr>
              <a:t>X-UA-Device: pc</a:t>
            </a:r>
          </a:p>
          <a:p>
            <a:r>
              <a:rPr lang="en-US" sz="1000">
                <a:latin typeface="Courier New" charset="0"/>
                <a:cs typeface="Courier New" charset="0"/>
              </a:rPr>
              <a:t>X-Varnish: 995407903</a:t>
            </a:r>
          </a:p>
          <a:p>
            <a:r>
              <a:rPr lang="en-US" sz="1000">
                <a:latin typeface="Courier New" charset="0"/>
                <a:cs typeface="Courier New" charset="0"/>
              </a:rPr>
              <a:t>Connection: keep-alive</a:t>
            </a:r>
          </a:p>
          <a:p>
            <a:endParaRPr lang="en-US" sz="1000">
              <a:latin typeface="Courier New" charset="0"/>
              <a:cs typeface="Courier New" charset="0"/>
            </a:endParaRPr>
          </a:p>
          <a:p>
            <a:endParaRPr lang="en-US" sz="1000">
              <a:latin typeface="Courier New" charset="0"/>
              <a:cs typeface="Courier New" charset="0"/>
            </a:endParaRPr>
          </a:p>
          <a:p>
            <a:endParaRPr lang="en-US" sz="1000">
              <a:latin typeface="Courier New" charset="0"/>
              <a:cs typeface="Courier New" charset="0"/>
            </a:endParaRPr>
          </a:p>
        </p:txBody>
      </p:sp>
      <p:sp>
        <p:nvSpPr>
          <p:cNvPr id="24581" name="TextBox 7"/>
          <p:cNvSpPr txBox="1">
            <a:spLocks noChangeArrowheads="1"/>
          </p:cNvSpPr>
          <p:nvPr/>
        </p:nvSpPr>
        <p:spPr bwMode="auto">
          <a:xfrm>
            <a:off x="349250" y="6553200"/>
            <a:ext cx="833755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000">
                <a:hlinkClick r:id="rId5"/>
              </a:rPr>
              <a:t>http://www.usnews.com/news/articles/2016-08-17/wayback-machine-wont-censor-archive-for-taste-director-says-after-olympics-article-scrubbed</a:t>
            </a:r>
            <a:r>
              <a:rPr lang="en-US" sz="100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2436991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52400" y="-152400"/>
            <a:ext cx="8839200" cy="1143000"/>
          </a:xfrm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dirty="0" smtClean="0">
                <a:solidFill>
                  <a:schemeClr val="tx1"/>
                </a:solidFill>
                <a:latin typeface="Arial" charset="0"/>
              </a:rPr>
              <a:t>But who pays for those extra archives?</a:t>
            </a:r>
          </a:p>
        </p:txBody>
      </p:sp>
      <p:pic>
        <p:nvPicPr>
          <p:cNvPr id="25602" name="Picture 3" descr="webcitati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4800" y="838200"/>
            <a:ext cx="6019800" cy="525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0180" name="Rectangle 4"/>
          <p:cNvSpPr>
            <a:spLocks noChangeArrowheads="1"/>
          </p:cNvSpPr>
          <p:nvPr/>
        </p:nvSpPr>
        <p:spPr bwMode="auto">
          <a:xfrm>
            <a:off x="533400" y="5651500"/>
            <a:ext cx="8361363" cy="5810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1600" dirty="0">
                <a:latin typeface="Arial"/>
                <a:cs typeface="Arial"/>
              </a:rPr>
              <a:t>1TB endowment = ~$4700:  </a:t>
            </a:r>
            <a:r>
              <a:rPr lang="en-US" sz="1600" dirty="0">
                <a:latin typeface="Arial"/>
                <a:cs typeface="Arial"/>
                <a:hlinkClick r:id="rId4"/>
              </a:rPr>
              <a:t>http://blog.dshr.org/2011/02/paying-for-long-term-storage.html</a:t>
            </a:r>
            <a:r>
              <a:rPr lang="en-US" sz="1600" dirty="0">
                <a:latin typeface="Arial"/>
                <a:cs typeface="Arial"/>
              </a:rPr>
              <a:t> </a:t>
            </a:r>
          </a:p>
          <a:p>
            <a:pPr algn="ctr">
              <a:defRPr/>
            </a:pPr>
            <a:r>
              <a:rPr lang="en-US" sz="1600" dirty="0">
                <a:latin typeface="Arial"/>
                <a:cs typeface="Arial"/>
              </a:rPr>
              <a:t>see also: </a:t>
            </a:r>
            <a:r>
              <a:rPr lang="en-US" sz="1600" dirty="0">
                <a:latin typeface="Arial"/>
                <a:cs typeface="Arial"/>
                <a:hlinkClick r:id="rId5"/>
              </a:rPr>
              <a:t>http://blog.dshr.org/2011/01/memento-marketplace-for-archiving.html</a:t>
            </a:r>
            <a:r>
              <a:rPr lang="en-US" sz="1600" dirty="0">
                <a:latin typeface="Arial"/>
                <a:cs typeface="Arial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51590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Archives </a:t>
            </a:r>
            <a:r>
              <a:rPr lang="en-US" dirty="0" smtClean="0">
                <a:latin typeface="Arial" charset="0"/>
                <a:ea typeface="ＭＳ Ｐゴシック" charset="0"/>
                <a:cs typeface="ＭＳ Ｐゴシック" charset="0"/>
              </a:rPr>
              <a:t>aren’t </a:t>
            </a:r>
            <a:r>
              <a:rPr lang="en-US" i="1" dirty="0" smtClean="0">
                <a:latin typeface="Arial" charset="0"/>
                <a:ea typeface="ＭＳ Ｐゴシック" charset="0"/>
                <a:cs typeface="ＭＳ Ｐゴシック" charset="0"/>
              </a:rPr>
              <a:t>magic</a:t>
            </a:r>
            <a:r>
              <a:rPr lang="en-US" dirty="0" smtClean="0">
                <a:latin typeface="Arial" charset="0"/>
                <a:ea typeface="ＭＳ Ｐゴシック" charset="0"/>
                <a:cs typeface="ＭＳ Ｐゴシック" charset="0"/>
              </a:rPr>
              <a:t> web sites</a:t>
            </a:r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/>
            </a:r>
            <a:br>
              <a:rPr lang="en-US" dirty="0">
                <a:latin typeface="Arial" charset="0"/>
                <a:ea typeface="ＭＳ Ｐゴシック" charset="0"/>
                <a:cs typeface="ＭＳ Ｐゴシック" charset="0"/>
              </a:rPr>
            </a:br>
            <a:r>
              <a:rPr lang="en-US" sz="2000" dirty="0">
                <a:latin typeface="Arial" charset="0"/>
                <a:ea typeface="ＭＳ Ｐゴシック" charset="0"/>
                <a:cs typeface="ＭＳ Ｐゴシック" charset="0"/>
              </a:rPr>
              <a:t>They’re </a:t>
            </a:r>
            <a:r>
              <a:rPr lang="en-US" sz="2000" dirty="0" smtClean="0">
                <a:latin typeface="Arial" charset="0"/>
                <a:ea typeface="ＭＳ Ｐゴシック" charset="0"/>
                <a:cs typeface="ＭＳ Ｐゴシック" charset="0"/>
              </a:rPr>
              <a:t>just web sites</a:t>
            </a:r>
            <a:r>
              <a:rPr lang="en-US" sz="2000" dirty="0">
                <a:latin typeface="Arial" charset="0"/>
                <a:ea typeface="ＭＳ Ｐゴシック" charset="0"/>
                <a:cs typeface="ＭＳ Ｐゴシック" charset="0"/>
              </a:rPr>
              <a:t>.</a:t>
            </a:r>
          </a:p>
        </p:txBody>
      </p:sp>
      <p:pic>
        <p:nvPicPr>
          <p:cNvPr id="117762" name="Picture 3" descr="mummify-working.tif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541" y="1752600"/>
            <a:ext cx="4483100" cy="3375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285750" y="5359400"/>
            <a:ext cx="8507413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1800" dirty="0"/>
              <a:t>If you used Mummify, you’re now left with a bunch of defunct, shortened links like: </a:t>
            </a:r>
          </a:p>
          <a:p>
            <a:pPr algn="ctr"/>
            <a:r>
              <a:rPr lang="en-US" sz="1800" dirty="0">
                <a:hlinkClick r:id="rId3"/>
              </a:rPr>
              <a:t>https://mummify.it/XbmcMfE3</a:t>
            </a:r>
            <a:r>
              <a:rPr lang="en-US" sz="1800" dirty="0"/>
              <a:t> </a:t>
            </a:r>
          </a:p>
        </p:txBody>
      </p:sp>
      <p:pic>
        <p:nvPicPr>
          <p:cNvPr id="2" name="Picture 1" descr="mummify-it-2016-03.tif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1540" y="1774825"/>
            <a:ext cx="3344623" cy="335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81981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Don’t Throw Away the Original URL –</a:t>
            </a:r>
            <a:br>
              <a:rPr lang="en-US" dirty="0" smtClean="0"/>
            </a:br>
            <a:r>
              <a:rPr lang="en-US" dirty="0" smtClean="0"/>
              <a:t>Use Robust Links!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965200" y="1536700"/>
            <a:ext cx="5356154" cy="95410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Courier New"/>
                <a:cs typeface="Courier New"/>
              </a:rPr>
              <a:t>&lt;a </a:t>
            </a:r>
            <a:r>
              <a:rPr lang="en-US" sz="1400" dirty="0" err="1" smtClean="0">
                <a:latin typeface="Courier New"/>
                <a:cs typeface="Courier New"/>
              </a:rPr>
              <a:t>href</a:t>
            </a:r>
            <a:r>
              <a:rPr lang="en-US" sz="1400" dirty="0" smtClean="0">
                <a:latin typeface="Courier New"/>
                <a:cs typeface="Courier New"/>
              </a:rPr>
              <a:t>="http://www.w3.org/" </a:t>
            </a:r>
          </a:p>
          <a:p>
            <a:r>
              <a:rPr lang="en-US" sz="1400" dirty="0" smtClean="0">
                <a:latin typeface="Courier New"/>
                <a:cs typeface="Courier New"/>
              </a:rPr>
              <a:t>   data-</a:t>
            </a:r>
            <a:r>
              <a:rPr lang="en-US" sz="1400" dirty="0" err="1" smtClean="0">
                <a:latin typeface="Courier New"/>
                <a:cs typeface="Courier New"/>
              </a:rPr>
              <a:t>versionurl</a:t>
            </a:r>
            <a:r>
              <a:rPr lang="en-US" sz="1400" dirty="0" smtClean="0">
                <a:latin typeface="Courier New"/>
                <a:cs typeface="Courier New"/>
              </a:rPr>
              <a:t>="https://</a:t>
            </a:r>
            <a:r>
              <a:rPr lang="en-US" sz="1400" dirty="0" err="1" smtClean="0">
                <a:latin typeface="Courier New"/>
                <a:cs typeface="Courier New"/>
              </a:rPr>
              <a:t>archive.today</a:t>
            </a:r>
            <a:r>
              <a:rPr lang="en-US" sz="1400" dirty="0" smtClean="0">
                <a:latin typeface="Courier New"/>
                <a:cs typeface="Courier New"/>
              </a:rPr>
              <a:t>/r7cov" </a:t>
            </a:r>
          </a:p>
          <a:p>
            <a:r>
              <a:rPr lang="en-US" sz="1400" dirty="0" smtClean="0">
                <a:latin typeface="Courier New"/>
                <a:cs typeface="Courier New"/>
              </a:rPr>
              <a:t>   data-</a:t>
            </a:r>
            <a:r>
              <a:rPr lang="en-US" sz="1400" dirty="0" err="1" smtClean="0">
                <a:latin typeface="Courier New"/>
                <a:cs typeface="Courier New"/>
              </a:rPr>
              <a:t>versiondate</a:t>
            </a:r>
            <a:r>
              <a:rPr lang="en-US" sz="1400" dirty="0" smtClean="0">
                <a:latin typeface="Courier New"/>
                <a:cs typeface="Courier New"/>
              </a:rPr>
              <a:t>="2015-01-21"&gt;</a:t>
            </a:r>
          </a:p>
          <a:p>
            <a:r>
              <a:rPr lang="en-US" sz="1400" dirty="0">
                <a:latin typeface="Courier New"/>
                <a:cs typeface="Courier New"/>
              </a:rPr>
              <a:t> </a:t>
            </a:r>
            <a:r>
              <a:rPr lang="en-US" sz="1400" dirty="0" smtClean="0">
                <a:latin typeface="Courier New"/>
                <a:cs typeface="Courier New"/>
              </a:rPr>
              <a:t>  </a:t>
            </a:r>
            <a:r>
              <a:rPr lang="en-US" sz="1400" b="1" dirty="0" smtClean="0">
                <a:latin typeface="Courier New"/>
                <a:cs typeface="Courier New"/>
              </a:rPr>
              <a:t>my robust link to the live web</a:t>
            </a:r>
            <a:r>
              <a:rPr lang="en-US" sz="1400" dirty="0" smtClean="0">
                <a:latin typeface="Courier New"/>
                <a:cs typeface="Courier New"/>
              </a:rPr>
              <a:t>&lt;/a&gt;</a:t>
            </a:r>
            <a:endParaRPr lang="en-US" sz="1400" dirty="0">
              <a:latin typeface="Courier New"/>
              <a:cs typeface="Courier New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65200" y="2984500"/>
            <a:ext cx="4925196" cy="95410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Courier New"/>
                <a:cs typeface="Courier New"/>
              </a:rPr>
              <a:t>&lt;a </a:t>
            </a:r>
            <a:r>
              <a:rPr lang="en-US" sz="1400" dirty="0" err="1" smtClean="0">
                <a:latin typeface="Courier New"/>
                <a:cs typeface="Courier New"/>
              </a:rPr>
              <a:t>href</a:t>
            </a:r>
            <a:r>
              <a:rPr lang="en-US" sz="1400" dirty="0" smtClean="0">
                <a:latin typeface="Courier New"/>
                <a:cs typeface="Courier New"/>
              </a:rPr>
              <a:t>="https://</a:t>
            </a:r>
            <a:r>
              <a:rPr lang="en-US" sz="1400" dirty="0" err="1" smtClean="0">
                <a:latin typeface="Courier New"/>
                <a:cs typeface="Courier New"/>
              </a:rPr>
              <a:t>archive.today</a:t>
            </a:r>
            <a:r>
              <a:rPr lang="en-US" sz="1400" dirty="0" smtClean="0">
                <a:latin typeface="Courier New"/>
                <a:cs typeface="Courier New"/>
              </a:rPr>
              <a:t>/r7cov" </a:t>
            </a:r>
          </a:p>
          <a:p>
            <a:r>
              <a:rPr lang="en-US" sz="1400" dirty="0" smtClean="0">
                <a:latin typeface="Courier New"/>
                <a:cs typeface="Courier New"/>
              </a:rPr>
              <a:t>   data-</a:t>
            </a:r>
            <a:r>
              <a:rPr lang="en-US" sz="1400" dirty="0" err="1" smtClean="0">
                <a:latin typeface="Courier New"/>
                <a:cs typeface="Courier New"/>
              </a:rPr>
              <a:t>originalurl</a:t>
            </a:r>
            <a:r>
              <a:rPr lang="en-US" sz="1400" dirty="0" smtClean="0">
                <a:latin typeface="Courier New"/>
                <a:cs typeface="Courier New"/>
              </a:rPr>
              <a:t>="http://www.w3.org/" </a:t>
            </a:r>
          </a:p>
          <a:p>
            <a:r>
              <a:rPr lang="en-US" sz="1400" dirty="0" smtClean="0">
                <a:latin typeface="Courier New"/>
                <a:cs typeface="Courier New"/>
              </a:rPr>
              <a:t>   data-</a:t>
            </a:r>
            <a:r>
              <a:rPr lang="en-US" sz="1400" dirty="0" err="1" smtClean="0">
                <a:latin typeface="Courier New"/>
                <a:cs typeface="Courier New"/>
              </a:rPr>
              <a:t>versiondate</a:t>
            </a:r>
            <a:r>
              <a:rPr lang="en-US" sz="1400" dirty="0" smtClean="0">
                <a:latin typeface="Courier New"/>
                <a:cs typeface="Courier New"/>
              </a:rPr>
              <a:t>="2015-01-21"&gt;</a:t>
            </a:r>
          </a:p>
          <a:p>
            <a:r>
              <a:rPr lang="en-US" sz="1400" dirty="0">
                <a:latin typeface="Courier New"/>
                <a:cs typeface="Courier New"/>
              </a:rPr>
              <a:t> </a:t>
            </a:r>
            <a:r>
              <a:rPr lang="en-US" sz="1400" dirty="0" smtClean="0">
                <a:latin typeface="Courier New"/>
                <a:cs typeface="Courier New"/>
              </a:rPr>
              <a:t>  </a:t>
            </a:r>
            <a:r>
              <a:rPr lang="en-US" sz="1400" b="1" dirty="0" smtClean="0">
                <a:latin typeface="Courier New"/>
                <a:cs typeface="Courier New"/>
              </a:rPr>
              <a:t>my robust link to an archived version</a:t>
            </a:r>
            <a:r>
              <a:rPr lang="en-US" sz="1400" dirty="0" smtClean="0">
                <a:latin typeface="Courier New"/>
                <a:cs typeface="Courier New"/>
              </a:rPr>
              <a:t>&lt;/a&gt;</a:t>
            </a:r>
            <a:endParaRPr lang="en-US" sz="1400" dirty="0">
              <a:latin typeface="Courier New"/>
              <a:cs typeface="Courier New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65200" y="4419600"/>
            <a:ext cx="6864504" cy="181588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Courier New"/>
                <a:cs typeface="Courier New"/>
              </a:rPr>
              <a:t>&lt;!DOCTYPE html&gt; </a:t>
            </a:r>
          </a:p>
          <a:p>
            <a:r>
              <a:rPr lang="en-US" sz="1400" dirty="0" smtClean="0">
                <a:latin typeface="Courier New"/>
                <a:cs typeface="Courier New"/>
              </a:rPr>
              <a:t>&lt;html </a:t>
            </a:r>
            <a:r>
              <a:rPr lang="en-US" sz="1400" dirty="0" err="1" smtClean="0">
                <a:latin typeface="Courier New"/>
                <a:cs typeface="Courier New"/>
              </a:rPr>
              <a:t>lang</a:t>
            </a:r>
            <a:r>
              <a:rPr lang="en-US" sz="1400" dirty="0" smtClean="0">
                <a:latin typeface="Courier New"/>
                <a:cs typeface="Courier New"/>
              </a:rPr>
              <a:t>="en" </a:t>
            </a:r>
            <a:r>
              <a:rPr lang="en-US" sz="1400" dirty="0" err="1" smtClean="0">
                <a:latin typeface="Courier New"/>
                <a:cs typeface="Courier New"/>
              </a:rPr>
              <a:t>itemscope</a:t>
            </a:r>
            <a:r>
              <a:rPr lang="en-US" sz="1400" dirty="0" smtClean="0">
                <a:latin typeface="Courier New"/>
                <a:cs typeface="Courier New"/>
              </a:rPr>
              <a:t> </a:t>
            </a:r>
            <a:r>
              <a:rPr lang="en-US" sz="1400" dirty="0" err="1" smtClean="0">
                <a:latin typeface="Courier New"/>
                <a:cs typeface="Courier New"/>
              </a:rPr>
              <a:t>itemtype</a:t>
            </a:r>
            <a:r>
              <a:rPr lang="en-US" sz="1400" dirty="0" smtClean="0">
                <a:latin typeface="Courier New"/>
                <a:cs typeface="Courier New"/>
              </a:rPr>
              <a:t>="http://</a:t>
            </a:r>
            <a:r>
              <a:rPr lang="en-US" sz="1400" dirty="0" err="1" smtClean="0">
                <a:latin typeface="Courier New"/>
                <a:cs typeface="Courier New"/>
              </a:rPr>
              <a:t>schema.org</a:t>
            </a:r>
            <a:r>
              <a:rPr lang="en-US" sz="1400" dirty="0" smtClean="0">
                <a:latin typeface="Courier New"/>
                <a:cs typeface="Courier New"/>
              </a:rPr>
              <a:t>/</a:t>
            </a:r>
            <a:r>
              <a:rPr lang="en-US" sz="1400" dirty="0" err="1" smtClean="0">
                <a:latin typeface="Courier New"/>
                <a:cs typeface="Courier New"/>
              </a:rPr>
              <a:t>WebPage</a:t>
            </a:r>
            <a:r>
              <a:rPr lang="en-US" sz="1400" dirty="0" smtClean="0">
                <a:latin typeface="Courier New"/>
                <a:cs typeface="Courier New"/>
              </a:rPr>
              <a:t>" </a:t>
            </a:r>
          </a:p>
          <a:p>
            <a:r>
              <a:rPr lang="en-US" sz="1400" dirty="0">
                <a:latin typeface="Courier New"/>
                <a:cs typeface="Courier New"/>
              </a:rPr>
              <a:t> </a:t>
            </a:r>
            <a:r>
              <a:rPr lang="en-US" sz="1400" dirty="0" err="1" smtClean="0">
                <a:latin typeface="Courier New"/>
                <a:cs typeface="Courier New"/>
              </a:rPr>
              <a:t>itemid</a:t>
            </a:r>
            <a:r>
              <a:rPr lang="en-US" sz="1400" dirty="0" smtClean="0">
                <a:latin typeface="Courier New"/>
                <a:cs typeface="Courier New"/>
              </a:rPr>
              <a:t>="http://</a:t>
            </a:r>
            <a:r>
              <a:rPr lang="en-US" sz="1400" dirty="0" err="1" smtClean="0">
                <a:latin typeface="Courier New"/>
                <a:cs typeface="Courier New"/>
              </a:rPr>
              <a:t>robustlinks.mementoweb.org</a:t>
            </a:r>
            <a:r>
              <a:rPr lang="en-US" sz="1400" dirty="0" smtClean="0">
                <a:latin typeface="Courier New"/>
                <a:cs typeface="Courier New"/>
              </a:rPr>
              <a:t>/spec/"&gt; </a:t>
            </a:r>
          </a:p>
          <a:p>
            <a:r>
              <a:rPr lang="en-US" sz="1400" dirty="0" smtClean="0">
                <a:latin typeface="Courier New"/>
                <a:cs typeface="Courier New"/>
              </a:rPr>
              <a:t>&lt;head&gt; </a:t>
            </a:r>
          </a:p>
          <a:p>
            <a:r>
              <a:rPr lang="en-US" sz="1400" dirty="0" smtClean="0">
                <a:latin typeface="Courier New"/>
                <a:cs typeface="Courier New"/>
              </a:rPr>
              <a:t>&lt;meta charset="utf-8" /&gt; </a:t>
            </a:r>
          </a:p>
          <a:p>
            <a:r>
              <a:rPr lang="en-US" sz="1400" dirty="0" smtClean="0">
                <a:latin typeface="Courier New"/>
                <a:cs typeface="Courier New"/>
              </a:rPr>
              <a:t>&lt;meta </a:t>
            </a:r>
            <a:r>
              <a:rPr lang="en-US" sz="1400" dirty="0" err="1" smtClean="0">
                <a:latin typeface="Courier New"/>
                <a:cs typeface="Courier New"/>
              </a:rPr>
              <a:t>itemprop</a:t>
            </a:r>
            <a:r>
              <a:rPr lang="en-US" sz="1400" dirty="0" smtClean="0">
                <a:latin typeface="Courier New"/>
                <a:cs typeface="Courier New"/>
              </a:rPr>
              <a:t>="</a:t>
            </a:r>
            <a:r>
              <a:rPr lang="en-US" sz="1400" dirty="0" err="1" smtClean="0">
                <a:latin typeface="Courier New"/>
                <a:cs typeface="Courier New"/>
              </a:rPr>
              <a:t>dateModified</a:t>
            </a:r>
            <a:r>
              <a:rPr lang="en-US" sz="1400" dirty="0" smtClean="0">
                <a:latin typeface="Courier New"/>
                <a:cs typeface="Courier New"/>
              </a:rPr>
              <a:t>" content="2015-02-02"&gt; </a:t>
            </a:r>
          </a:p>
          <a:p>
            <a:r>
              <a:rPr lang="en-US" sz="1400" dirty="0" smtClean="0">
                <a:latin typeface="Courier New"/>
                <a:cs typeface="Courier New"/>
              </a:rPr>
              <a:t>&lt;meta </a:t>
            </a:r>
            <a:r>
              <a:rPr lang="en-US" sz="1400" dirty="0" err="1" smtClean="0">
                <a:latin typeface="Courier New"/>
                <a:cs typeface="Courier New"/>
              </a:rPr>
              <a:t>itemprop</a:t>
            </a:r>
            <a:r>
              <a:rPr lang="en-US" sz="1400" dirty="0" smtClean="0">
                <a:latin typeface="Courier New"/>
                <a:cs typeface="Courier New"/>
              </a:rPr>
              <a:t>="</a:t>
            </a:r>
            <a:r>
              <a:rPr lang="en-US" sz="1400" dirty="0" err="1" smtClean="0">
                <a:latin typeface="Courier New"/>
                <a:cs typeface="Courier New"/>
              </a:rPr>
              <a:t>datePublished</a:t>
            </a:r>
            <a:r>
              <a:rPr lang="en-US" sz="1400" dirty="0" smtClean="0">
                <a:latin typeface="Courier New"/>
                <a:cs typeface="Courier New"/>
              </a:rPr>
              <a:t>" content="2015-01-23"&gt; </a:t>
            </a:r>
          </a:p>
          <a:p>
            <a:r>
              <a:rPr lang="en-US" sz="1400" dirty="0" smtClean="0">
                <a:latin typeface="Courier New"/>
                <a:cs typeface="Courier New"/>
              </a:rPr>
              <a:t>&lt;title&gt;</a:t>
            </a:r>
            <a:r>
              <a:rPr lang="en-US" sz="1400" b="1" dirty="0" smtClean="0">
                <a:latin typeface="Courier New"/>
                <a:cs typeface="Courier New"/>
              </a:rPr>
              <a:t>Page Level Metadata Is The Least You Can Do</a:t>
            </a:r>
            <a:r>
              <a:rPr lang="en-US" sz="1400" dirty="0" smtClean="0">
                <a:latin typeface="Courier New"/>
                <a:cs typeface="Courier New"/>
              </a:rPr>
              <a:t>&lt;/title&gt;</a:t>
            </a:r>
            <a:endParaRPr lang="en-US" sz="1400" dirty="0">
              <a:latin typeface="Courier New"/>
              <a:cs typeface="Courier New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98500" y="6450568"/>
            <a:ext cx="74815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Arial"/>
                <a:cs typeface="Arial"/>
              </a:rPr>
              <a:t>More examples / scenarios at: </a:t>
            </a:r>
            <a:r>
              <a:rPr lang="en-US" dirty="0" smtClean="0">
                <a:latin typeface="Arial"/>
                <a:cs typeface="Arial"/>
                <a:hlinkClick r:id="rId2"/>
              </a:rPr>
              <a:t>http://robustlinks.mementoweb.org/spec/</a:t>
            </a:r>
            <a:r>
              <a:rPr lang="en-US" dirty="0" smtClean="0">
                <a:latin typeface="Arial"/>
                <a:cs typeface="Arial"/>
              </a:rPr>
              <a:t> </a:t>
            </a:r>
            <a:endParaRPr lang="en-US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1889506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Economics Working Against Archives</a:t>
            </a:r>
          </a:p>
        </p:txBody>
      </p:sp>
      <p:sp>
        <p:nvSpPr>
          <p:cNvPr id="28674" name="TextBox 3"/>
          <p:cNvSpPr txBox="1">
            <a:spLocks noChangeArrowheads="1"/>
          </p:cNvSpPr>
          <p:nvPr/>
        </p:nvSpPr>
        <p:spPr bwMode="auto">
          <a:xfrm>
            <a:off x="533400" y="2286000"/>
            <a:ext cx="8156575" cy="341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i="1" dirty="0" smtClean="0"/>
              <a:t>“In </a:t>
            </a:r>
            <a:r>
              <a:rPr lang="en-US" i="1" dirty="0"/>
              <a:t>the paper world in order to monetize their content the </a:t>
            </a:r>
          </a:p>
          <a:p>
            <a:r>
              <a:rPr lang="en-US" i="1" dirty="0"/>
              <a:t>copyright owner had to maximize the number of copies </a:t>
            </a:r>
          </a:p>
          <a:p>
            <a:r>
              <a:rPr lang="en-US" i="1" dirty="0"/>
              <a:t>of it. In the Web world, in order to monetize their content </a:t>
            </a:r>
          </a:p>
          <a:p>
            <a:r>
              <a:rPr lang="en-US" i="1" dirty="0"/>
              <a:t>the copyright owner has to minimize the number of copies.</a:t>
            </a:r>
            <a:r>
              <a:rPr lang="en-US" dirty="0"/>
              <a:t> </a:t>
            </a:r>
          </a:p>
          <a:p>
            <a:r>
              <a:rPr lang="en-US" dirty="0"/>
              <a:t>Thus the fundamental economic motivation for Web </a:t>
            </a:r>
          </a:p>
          <a:p>
            <a:r>
              <a:rPr lang="en-US" dirty="0"/>
              <a:t>content militates against its preservation in the ways </a:t>
            </a:r>
          </a:p>
          <a:p>
            <a:r>
              <a:rPr lang="en-US" dirty="0"/>
              <a:t>that Herbert and I would like</a:t>
            </a:r>
            <a:r>
              <a:rPr lang="en-US" dirty="0" smtClean="0"/>
              <a:t>.”</a:t>
            </a:r>
            <a:endParaRPr lang="en-US" dirty="0"/>
          </a:p>
          <a:p>
            <a:endParaRPr lang="en-US" dirty="0"/>
          </a:p>
          <a:p>
            <a:r>
              <a:rPr lang="en-US" dirty="0"/>
              <a:t>--David Rosenthal</a:t>
            </a:r>
          </a:p>
        </p:txBody>
      </p:sp>
      <p:sp>
        <p:nvSpPr>
          <p:cNvPr id="28675" name="TextBox 4"/>
          <p:cNvSpPr txBox="1">
            <a:spLocks noChangeArrowheads="1"/>
          </p:cNvSpPr>
          <p:nvPr/>
        </p:nvSpPr>
        <p:spPr bwMode="auto">
          <a:xfrm>
            <a:off x="2514600" y="5715000"/>
            <a:ext cx="38211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>
                <a:hlinkClick r:id="rId2"/>
              </a:rPr>
              <a:t>http://blog.dshr.org/2015/02/the-evanescent-web.html</a:t>
            </a:r>
            <a:r>
              <a:rPr lang="en-US" sz="120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4968345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Title 1"/>
          <p:cNvSpPr>
            <a:spLocks noGrp="1"/>
          </p:cNvSpPr>
          <p:nvPr>
            <p:ph type="title"/>
          </p:nvPr>
        </p:nvSpPr>
        <p:spPr>
          <a:xfrm>
            <a:off x="609600" y="2590800"/>
            <a:ext cx="7772400" cy="1143000"/>
          </a:xfrm>
        </p:spPr>
        <p:txBody>
          <a:bodyPr/>
          <a:lstStyle/>
          <a:p>
            <a:pPr eaLnBrk="1" hangingPunct="1"/>
            <a:r>
              <a:rPr lang="en-US" sz="3200">
                <a:latin typeface="Arial" charset="0"/>
                <a:ea typeface="ＭＳ Ｐゴシック" charset="0"/>
                <a:cs typeface="ＭＳ Ｐゴシック" charset="0"/>
              </a:rPr>
              <a:t>“We’ll use the cloud!”</a:t>
            </a:r>
          </a:p>
        </p:txBody>
      </p:sp>
    </p:spTree>
    <p:extLst>
      <p:ext uri="{BB962C8B-B14F-4D97-AF65-F5344CB8AC3E}">
        <p14:creationId xmlns:p14="http://schemas.microsoft.com/office/powerpoint/2010/main" val="40725106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1" name="Picture 2" descr="no-clou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1900" y="314535"/>
            <a:ext cx="4127500" cy="332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2" name="TextBox 3"/>
          <p:cNvSpPr txBox="1">
            <a:spLocks noChangeArrowheads="1"/>
          </p:cNvSpPr>
          <p:nvPr/>
        </p:nvSpPr>
        <p:spPr bwMode="auto">
          <a:xfrm>
            <a:off x="2844824" y="3500987"/>
            <a:ext cx="3429144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900" dirty="0">
                <a:hlinkClick r:id="rId3"/>
              </a:rPr>
              <a:t>https://www.chriswatterston.com/blog/my-there-no-cloud-sticker</a:t>
            </a:r>
            <a:r>
              <a:rPr lang="en-US" sz="900" dirty="0"/>
              <a:t>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21615" y="4542088"/>
            <a:ext cx="891534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>
                <a:latin typeface="Arial"/>
                <a:cs typeface="Arial"/>
              </a:rPr>
              <a:t>"...when all costs are taken in to account, </a:t>
            </a:r>
            <a:endParaRPr lang="en-US" sz="2000" dirty="0" smtClean="0">
              <a:latin typeface="Arial"/>
              <a:cs typeface="Arial"/>
            </a:endParaRPr>
          </a:p>
          <a:p>
            <a:pPr algn="ctr"/>
            <a:r>
              <a:rPr lang="en-US" sz="2000" i="1" u="sng" dirty="0" smtClean="0">
                <a:latin typeface="Arial"/>
                <a:cs typeface="Arial"/>
              </a:rPr>
              <a:t>cloud </a:t>
            </a:r>
            <a:r>
              <a:rPr lang="en-US" sz="2000" i="1" u="sng" dirty="0">
                <a:latin typeface="Arial"/>
                <a:cs typeface="Arial"/>
              </a:rPr>
              <a:t>storage is not </a:t>
            </a:r>
            <a:r>
              <a:rPr lang="en-US" sz="2000" i="1" u="sng" dirty="0" smtClean="0">
                <a:latin typeface="Arial"/>
                <a:cs typeface="Arial"/>
              </a:rPr>
              <a:t>cheaper </a:t>
            </a:r>
            <a:r>
              <a:rPr lang="en-US" sz="2000" i="1" u="sng" dirty="0">
                <a:latin typeface="Arial"/>
                <a:cs typeface="Arial"/>
              </a:rPr>
              <a:t>for long-term preservation than doing it yourself </a:t>
            </a:r>
            <a:endParaRPr lang="en-US" sz="2000" i="1" u="sng" dirty="0" smtClean="0">
              <a:latin typeface="Arial"/>
              <a:cs typeface="Arial"/>
            </a:endParaRPr>
          </a:p>
          <a:p>
            <a:pPr algn="ctr"/>
            <a:r>
              <a:rPr lang="en-US" sz="2000" dirty="0" smtClean="0">
                <a:latin typeface="Arial"/>
                <a:cs typeface="Arial"/>
              </a:rPr>
              <a:t>once you get </a:t>
            </a:r>
            <a:r>
              <a:rPr lang="en-US" sz="2000" dirty="0">
                <a:latin typeface="Arial"/>
                <a:cs typeface="Arial"/>
              </a:rPr>
              <a:t>to a reasonable scale</a:t>
            </a:r>
            <a:r>
              <a:rPr lang="en-US" sz="2000" dirty="0" smtClean="0">
                <a:latin typeface="Arial"/>
                <a:cs typeface="Arial"/>
              </a:rPr>
              <a:t>.”</a:t>
            </a:r>
          </a:p>
          <a:p>
            <a:pPr algn="ctr"/>
            <a:r>
              <a:rPr lang="en-US" sz="1200" dirty="0" smtClean="0">
                <a:latin typeface="Arial"/>
                <a:cs typeface="Arial"/>
                <a:hlinkClick r:id="rId4"/>
              </a:rPr>
              <a:t>http://blog.dshr.org/2014/11/talk-costs-why-do-we-care.html</a:t>
            </a:r>
            <a:r>
              <a:rPr lang="en-US" sz="1200" dirty="0" smtClean="0">
                <a:latin typeface="Arial"/>
                <a:cs typeface="Arial"/>
              </a:rPr>
              <a:t> </a:t>
            </a:r>
            <a:endParaRPr lang="en-US" sz="12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278623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2"/>
          <p:cNvSpPr>
            <a:spLocks noChangeArrowheads="1"/>
          </p:cNvSpPr>
          <p:nvPr/>
        </p:nvSpPr>
        <p:spPr bwMode="auto">
          <a:xfrm>
            <a:off x="2111875" y="1981200"/>
            <a:ext cx="5034551" cy="584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3200" dirty="0">
                <a:latin typeface="Arial"/>
                <a:cs typeface="Arial"/>
              </a:rPr>
              <a:t>Historicity of Web Archives</a:t>
            </a:r>
          </a:p>
        </p:txBody>
      </p:sp>
    </p:spTree>
    <p:extLst>
      <p:ext uri="{BB962C8B-B14F-4D97-AF65-F5344CB8AC3E}">
        <p14:creationId xmlns:p14="http://schemas.microsoft.com/office/powerpoint/2010/main" val="40596036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2"/>
          <p:cNvSpPr>
            <a:spLocks noChangeArrowheads="1"/>
          </p:cNvSpPr>
          <p:nvPr/>
        </p:nvSpPr>
        <p:spPr bwMode="auto">
          <a:xfrm>
            <a:off x="395288" y="1981200"/>
            <a:ext cx="8467725" cy="212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3200" dirty="0">
                <a:latin typeface="Arial"/>
                <a:cs typeface="Arial"/>
              </a:rPr>
              <a:t>Malaysia Airlines Flight 17 (MH17)</a:t>
            </a:r>
          </a:p>
          <a:p>
            <a:pPr algn="ctr"/>
            <a:endParaRPr lang="en-US" sz="3200" dirty="0">
              <a:latin typeface="Arial"/>
              <a:cs typeface="Arial"/>
            </a:endParaRPr>
          </a:p>
          <a:p>
            <a:pPr algn="ctr"/>
            <a:r>
              <a:rPr lang="en-US" sz="1200" dirty="0">
                <a:latin typeface="Arial"/>
                <a:cs typeface="Arial"/>
                <a:hlinkClick r:id="rId3"/>
              </a:rPr>
              <a:t>http://web.archive.org/web/20140717152222/http://vk.com/strelkov_info</a:t>
            </a:r>
            <a:r>
              <a:rPr lang="en-US" sz="1200" dirty="0">
                <a:latin typeface="Arial"/>
                <a:cs typeface="Arial"/>
              </a:rPr>
              <a:t> </a:t>
            </a:r>
          </a:p>
          <a:p>
            <a:pPr algn="ctr"/>
            <a:r>
              <a:rPr lang="en-US" sz="1200" dirty="0">
                <a:latin typeface="Arial"/>
                <a:cs typeface="Arial"/>
                <a:hlinkClick r:id="rId4"/>
              </a:rPr>
              <a:t>http://www.csmonitor.com/World/Europe/2014/0717/Web-evidence-points-to-pro-Russia-rebels-in-downing-of-MH17-video</a:t>
            </a:r>
            <a:endParaRPr lang="en-US" sz="1200" dirty="0">
              <a:latin typeface="Arial"/>
              <a:cs typeface="Arial"/>
            </a:endParaRPr>
          </a:p>
          <a:p>
            <a:pPr algn="ctr"/>
            <a:r>
              <a:rPr lang="en-US" sz="1200" dirty="0">
                <a:latin typeface="Arial"/>
                <a:cs typeface="Arial"/>
                <a:hlinkClick r:id="rId5"/>
              </a:rPr>
              <a:t>http://www.newyorker.com/magazine/2015/01/26/cobweb</a:t>
            </a:r>
            <a:r>
              <a:rPr lang="en-US" sz="1200" dirty="0">
                <a:latin typeface="Arial"/>
                <a:cs typeface="Arial"/>
              </a:rPr>
              <a:t>  </a:t>
            </a:r>
          </a:p>
          <a:p>
            <a:pPr algn="ctr"/>
            <a:endParaRPr lang="en-US" sz="32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691270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5" name="Picture 4" descr="mh17-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166206"/>
            <a:ext cx="6483350" cy="5929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746057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3" name="Picture 3" descr="mh17-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152400"/>
            <a:ext cx="6324600" cy="5784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034" name="TextBox 1"/>
          <p:cNvSpPr txBox="1">
            <a:spLocks noChangeArrowheads="1"/>
          </p:cNvSpPr>
          <p:nvPr/>
        </p:nvSpPr>
        <p:spPr bwMode="auto">
          <a:xfrm>
            <a:off x="2819400" y="5943600"/>
            <a:ext cx="336708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400"/>
              <a:t>(not really archived as well as you think)</a:t>
            </a:r>
          </a:p>
        </p:txBody>
      </p:sp>
      <p:pic>
        <p:nvPicPr>
          <p:cNvPr id="4" name="Picture 3" descr="vcu-4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8585" y="2343238"/>
            <a:ext cx="3293019" cy="2634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61720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Title 1"/>
          <p:cNvSpPr>
            <a:spLocks noGrp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pPr eaLnBrk="1" hangingPunct="1"/>
            <a:r>
              <a:rPr lang="en-US" sz="3200">
                <a:latin typeface="Arial" charset="0"/>
                <a:ea typeface="ＭＳ Ｐゴシック" charset="0"/>
                <a:cs typeface="ＭＳ Ｐゴシック" charset="0"/>
              </a:rPr>
              <a:t>Ed and I Discuss Who Has What…</a:t>
            </a:r>
          </a:p>
        </p:txBody>
      </p:sp>
      <p:pic>
        <p:nvPicPr>
          <p:cNvPr id="46082" name="Picture 3" descr="twitter-mh17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884238"/>
            <a:ext cx="6705600" cy="5059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083" name="TextBox 4"/>
          <p:cNvSpPr txBox="1">
            <a:spLocks noChangeArrowheads="1"/>
          </p:cNvSpPr>
          <p:nvPr/>
        </p:nvSpPr>
        <p:spPr bwMode="auto">
          <a:xfrm>
            <a:off x="2209800" y="5943600"/>
            <a:ext cx="456565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>
                <a:hlinkClick r:id="rId3"/>
              </a:rPr>
              <a:t>https://twitter.com/phonedude_mln/status/490171976389238784</a:t>
            </a:r>
            <a:r>
              <a:rPr lang="en-US" sz="120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85296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Title 1"/>
          <p:cNvSpPr>
            <a:spLocks noGrp="1"/>
          </p:cNvSpPr>
          <p:nvPr>
            <p:ph type="title"/>
          </p:nvPr>
        </p:nvSpPr>
        <p:spPr>
          <a:xfrm>
            <a:off x="685800" y="-152400"/>
            <a:ext cx="7772400" cy="1143000"/>
          </a:xfrm>
        </p:spPr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Remember MH17?</a:t>
            </a:r>
          </a:p>
        </p:txBody>
      </p:sp>
      <p:sp>
        <p:nvSpPr>
          <p:cNvPr id="47106" name="TextBox 4"/>
          <p:cNvSpPr txBox="1">
            <a:spLocks noChangeArrowheads="1"/>
          </p:cNvSpPr>
          <p:nvPr/>
        </p:nvSpPr>
        <p:spPr bwMode="auto">
          <a:xfrm>
            <a:off x="2209800" y="5943600"/>
            <a:ext cx="456565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>
                <a:hlinkClick r:id="rId2"/>
              </a:rPr>
              <a:t>https://twitter.com/phonedude_mln/status/490171976389238784</a:t>
            </a:r>
            <a:r>
              <a:rPr lang="en-US" sz="1200"/>
              <a:t> </a:t>
            </a:r>
          </a:p>
        </p:txBody>
      </p:sp>
      <p:pic>
        <p:nvPicPr>
          <p:cNvPr id="47107" name="Picture 2" descr="alex-mh17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00" y="0"/>
            <a:ext cx="90916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56298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Title 1"/>
          <p:cNvSpPr>
            <a:spLocks noGrp="1"/>
          </p:cNvSpPr>
          <p:nvPr>
            <p:ph type="title"/>
          </p:nvPr>
        </p:nvSpPr>
        <p:spPr>
          <a:xfrm>
            <a:off x="0" y="63500"/>
            <a:ext cx="9144000" cy="1143000"/>
          </a:xfrm>
        </p:spPr>
        <p:txBody>
          <a:bodyPr/>
          <a:lstStyle/>
          <a:p>
            <a:pPr eaLnBrk="1" hangingPunct="1"/>
            <a:r>
              <a:rPr lang="en-US" sz="3200">
                <a:latin typeface="Arial" charset="0"/>
                <a:ea typeface="ＭＳ Ｐゴシック" charset="0"/>
                <a:cs typeface="ＭＳ Ｐゴシック" charset="0"/>
              </a:rPr>
              <a:t>Alex is now 404.</a:t>
            </a:r>
            <a:br>
              <a:rPr lang="en-US" sz="3200">
                <a:latin typeface="Arial" charset="0"/>
                <a:ea typeface="ＭＳ Ｐゴシック" charset="0"/>
                <a:cs typeface="ＭＳ Ｐゴシック" charset="0"/>
              </a:rPr>
            </a:br>
            <a:r>
              <a:rPr lang="en-US" sz="2700">
                <a:latin typeface="Arial" charset="0"/>
                <a:ea typeface="ＭＳ Ｐゴシック" charset="0"/>
                <a:cs typeface="ＭＳ Ｐゴシック" charset="0"/>
              </a:rPr>
              <a:t>Would multiple archives have convinced him?  </a:t>
            </a:r>
          </a:p>
        </p:txBody>
      </p:sp>
      <p:sp>
        <p:nvSpPr>
          <p:cNvPr id="48130" name="TextBox 4"/>
          <p:cNvSpPr txBox="1">
            <a:spLocks noChangeArrowheads="1"/>
          </p:cNvSpPr>
          <p:nvPr/>
        </p:nvSpPr>
        <p:spPr bwMode="auto">
          <a:xfrm>
            <a:off x="3511550" y="5984875"/>
            <a:ext cx="220345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>
                <a:hlinkClick r:id="rId2"/>
              </a:rPr>
              <a:t>https://twitter.com/quicknquiet</a:t>
            </a:r>
            <a:r>
              <a:rPr lang="en-US" sz="1200"/>
              <a:t> </a:t>
            </a:r>
          </a:p>
        </p:txBody>
      </p:sp>
      <p:pic>
        <p:nvPicPr>
          <p:cNvPr id="48131" name="Picture 3" descr="alex-404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1219200"/>
            <a:ext cx="6400800" cy="4829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934569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Title 1"/>
          <p:cNvSpPr>
            <a:spLocks noGrp="1"/>
          </p:cNvSpPr>
          <p:nvPr>
            <p:ph type="title"/>
          </p:nvPr>
        </p:nvSpPr>
        <p:spPr>
          <a:xfrm>
            <a:off x="0" y="2590800"/>
            <a:ext cx="9067800" cy="1143000"/>
          </a:xfrm>
        </p:spPr>
        <p:txBody>
          <a:bodyPr/>
          <a:lstStyle/>
          <a:p>
            <a:pPr eaLnBrk="1" hangingPunct="1"/>
            <a:r>
              <a:rPr lang="en-US" sz="2800">
                <a:latin typeface="Arial" charset="0"/>
                <a:ea typeface="ＭＳ Ｐゴシック" charset="0"/>
                <a:cs typeface="ＭＳ Ｐゴシック" charset="0"/>
              </a:rPr>
              <a:t>Do we really have </a:t>
            </a:r>
            <a:br>
              <a:rPr lang="en-US" sz="2800">
                <a:latin typeface="Arial" charset="0"/>
                <a:ea typeface="ＭＳ Ｐゴシック" charset="0"/>
                <a:cs typeface="ＭＳ Ｐゴシック" charset="0"/>
              </a:rPr>
            </a:br>
            <a:r>
              <a:rPr lang="en-US" sz="2800">
                <a:latin typeface="Arial" charset="0"/>
                <a:ea typeface="ＭＳ Ｐゴシック" charset="0"/>
                <a:cs typeface="ＭＳ Ｐゴシック" charset="0"/>
              </a:rPr>
              <a:t>“a perfect tool to produce `evidence’ of any kind”?</a:t>
            </a:r>
          </a:p>
        </p:txBody>
      </p:sp>
    </p:spTree>
    <p:extLst>
      <p:ext uri="{BB962C8B-B14F-4D97-AF65-F5344CB8AC3E}">
        <p14:creationId xmlns:p14="http://schemas.microsoft.com/office/powerpoint/2010/main" val="31957849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Title 1"/>
          <p:cNvSpPr>
            <a:spLocks noGrp="1"/>
          </p:cNvSpPr>
          <p:nvPr>
            <p:ph type="title"/>
          </p:nvPr>
        </p:nvSpPr>
        <p:spPr>
          <a:xfrm>
            <a:off x="0" y="63500"/>
            <a:ext cx="9144000" cy="1143000"/>
          </a:xfrm>
        </p:spPr>
        <p:txBody>
          <a:bodyPr>
            <a:normAutofit/>
          </a:bodyPr>
          <a:lstStyle/>
          <a:p>
            <a:r>
              <a:rPr lang="en-US" dirty="0" smtClean="0">
                <a:latin typeface="Arial" charset="0"/>
                <a:ea typeface="ＭＳ Ｐゴシック" charset="0"/>
                <a:cs typeface="ＭＳ Ｐゴシック" charset="0"/>
              </a:rPr>
              <a:t>@gary4205 </a:t>
            </a:r>
            <a:r>
              <a:rPr lang="en-US" dirty="0" err="1" smtClean="0">
                <a:latin typeface="Arial" charset="0"/>
                <a:ea typeface="ＭＳ Ｐゴシック" charset="0"/>
                <a:cs typeface="ＭＳ Ｐゴシック" charset="0"/>
              </a:rPr>
              <a:t>mansplains</a:t>
            </a:r>
            <a:r>
              <a:rPr lang="en-US" dirty="0" smtClean="0">
                <a:latin typeface="Arial" charset="0"/>
                <a:ea typeface="ＭＳ Ｐゴシック" charset="0"/>
                <a:cs typeface="ＭＳ Ｐゴシック" charset="0"/>
              </a:rPr>
              <a:t> to @</a:t>
            </a:r>
            <a:r>
              <a:rPr lang="en-US" dirty="0" err="1" smtClean="0">
                <a:latin typeface="Arial" charset="0"/>
                <a:ea typeface="ＭＳ Ｐゴシック" charset="0"/>
                <a:cs typeface="ＭＳ Ｐゴシック" charset="0"/>
              </a:rPr>
              <a:t>AstroKatie</a:t>
            </a: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0178" name="TextBox 4"/>
          <p:cNvSpPr txBox="1">
            <a:spLocks noChangeArrowheads="1"/>
          </p:cNvSpPr>
          <p:nvPr/>
        </p:nvSpPr>
        <p:spPr bwMode="auto">
          <a:xfrm>
            <a:off x="2514600" y="6019800"/>
            <a:ext cx="417195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>
                <a:hlinkClick r:id="rId2"/>
              </a:rPr>
              <a:t>https://twitter.com/AstroKatie/status/765344020184739840</a:t>
            </a:r>
            <a:r>
              <a:rPr lang="en-US" sz="1200"/>
              <a:t> </a:t>
            </a:r>
          </a:p>
        </p:txBody>
      </p:sp>
      <p:pic>
        <p:nvPicPr>
          <p:cNvPr id="50179" name="Picture 1" descr="astrokatie-original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1066800"/>
            <a:ext cx="5889625" cy="502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916021" y="6502060"/>
            <a:ext cx="740459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Arial"/>
                <a:cs typeface="Arial"/>
              </a:rPr>
              <a:t>see also: </a:t>
            </a:r>
            <a:r>
              <a:rPr lang="en-US" sz="1200" dirty="0" smtClean="0">
                <a:latin typeface="Arial"/>
                <a:cs typeface="Arial"/>
                <a:hlinkClick r:id="rId4"/>
              </a:rPr>
              <a:t>http://www.someecards.com/news/so-that-happened/mansplain-astronaught-jessica-meir-twitter/</a:t>
            </a:r>
            <a:r>
              <a:rPr lang="en-US" sz="1200" dirty="0" smtClean="0">
                <a:latin typeface="Arial"/>
                <a:cs typeface="Arial"/>
              </a:rPr>
              <a:t> </a:t>
            </a:r>
            <a:endParaRPr lang="en-US" sz="12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936384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Title 1"/>
          <p:cNvSpPr>
            <a:spLocks noGrp="1"/>
          </p:cNvSpPr>
          <p:nvPr>
            <p:ph type="title"/>
          </p:nvPr>
        </p:nvSpPr>
        <p:spPr>
          <a:xfrm>
            <a:off x="0" y="63500"/>
            <a:ext cx="9144000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But can you prove he didn’t say this?</a:t>
            </a:r>
          </a:p>
        </p:txBody>
      </p:sp>
      <p:pic>
        <p:nvPicPr>
          <p:cNvPr id="51202" name="Picture 2" descr="astrokatie-nickelback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1143000"/>
            <a:ext cx="6019800" cy="5124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929325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Title 1"/>
          <p:cNvSpPr>
            <a:spLocks noGrp="1"/>
          </p:cNvSpPr>
          <p:nvPr>
            <p:ph type="title"/>
          </p:nvPr>
        </p:nvSpPr>
        <p:spPr>
          <a:xfrm>
            <a:off x="0" y="63500"/>
            <a:ext cx="9144000" cy="1143000"/>
          </a:xfrm>
        </p:spPr>
        <p:txBody>
          <a:bodyPr/>
          <a:lstStyle/>
          <a:p>
            <a:pPr eaLnBrk="1" hangingPunct="1"/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Or that she didn’t say this?</a:t>
            </a:r>
            <a:r>
              <a:rPr lang="en-US" sz="3200" dirty="0">
                <a:latin typeface="Arial" charset="0"/>
                <a:ea typeface="ＭＳ Ｐゴシック" charset="0"/>
                <a:cs typeface="ＭＳ Ｐゴシック" charset="0"/>
              </a:rPr>
              <a:t/>
            </a:r>
            <a:br>
              <a:rPr lang="en-US" sz="3200" dirty="0">
                <a:latin typeface="Arial" charset="0"/>
                <a:ea typeface="ＭＳ Ｐゴシック" charset="0"/>
                <a:cs typeface="ＭＳ Ｐゴシック" charset="0"/>
              </a:rPr>
            </a:br>
            <a:r>
              <a:rPr lang="en-US" sz="1600" dirty="0">
                <a:latin typeface="Arial" charset="0"/>
                <a:ea typeface="ＭＳ Ｐゴシック" charset="0"/>
                <a:cs typeface="ＭＳ Ｐゴシック" charset="0"/>
              </a:rPr>
              <a:t>(remember: black hats can use tools created by white hats)</a:t>
            </a:r>
          </a:p>
        </p:txBody>
      </p:sp>
      <p:pic>
        <p:nvPicPr>
          <p:cNvPr id="52226" name="Picture 1" descr="astrokatie-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1143000"/>
            <a:ext cx="5724525" cy="5086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458041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latin typeface="Arial" charset="0"/>
                <a:ea typeface="ＭＳ Ｐゴシック" charset="0"/>
                <a:cs typeface="ＭＳ Ｐゴシック" charset="0"/>
              </a:rPr>
              <a:t>Assessing the Quality of Web Archiving</a:t>
            </a: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649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65872"/>
            <a:ext cx="8229600" cy="4525963"/>
          </a:xfrm>
        </p:spPr>
        <p:txBody>
          <a:bodyPr>
            <a:normAutofit/>
          </a:bodyPr>
          <a:lstStyle/>
          <a:p>
            <a:pPr algn="ctr" eaLnBrk="1" hangingPunct="1">
              <a:buFontTx/>
              <a:buNone/>
            </a:pPr>
            <a:r>
              <a:rPr lang="en-US" sz="2800" dirty="0">
                <a:latin typeface="Arial" charset="0"/>
                <a:ea typeface="ＭＳ Ｐゴシック" charset="0"/>
                <a:cs typeface="ＭＳ Ｐゴシック" charset="0"/>
              </a:rPr>
              <a:t>"Hooray!  It's in the archive!"</a:t>
            </a:r>
          </a:p>
          <a:p>
            <a:pPr algn="ctr" eaLnBrk="1" hangingPunct="1">
              <a:buFontTx/>
              <a:buNone/>
            </a:pPr>
            <a:endParaRPr lang="en-US" sz="28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algn="ctr" eaLnBrk="1" hangingPunct="1">
              <a:buFontTx/>
              <a:buNone/>
            </a:pPr>
            <a:r>
              <a:rPr lang="en-US" sz="2800" dirty="0">
                <a:latin typeface="Arial" charset="0"/>
                <a:ea typeface="ＭＳ Ｐゴシック" charset="0"/>
                <a:cs typeface="ＭＳ Ｐゴシック" charset="0"/>
              </a:rPr>
              <a:t>vs. </a:t>
            </a:r>
          </a:p>
          <a:p>
            <a:pPr algn="ctr" eaLnBrk="1" hangingPunct="1">
              <a:buFontTx/>
              <a:buNone/>
            </a:pPr>
            <a:endParaRPr lang="en-US" sz="28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algn="ctr" eaLnBrk="1" hangingPunct="1">
              <a:buFontTx/>
              <a:buNone/>
            </a:pPr>
            <a:r>
              <a:rPr lang="en-US" sz="2800" dirty="0">
                <a:latin typeface="Arial" charset="0"/>
                <a:ea typeface="ＭＳ Ｐゴシック" charset="0"/>
                <a:cs typeface="ＭＳ Ｐゴシック" charset="0"/>
              </a:rPr>
              <a:t>"How well was it archived?"</a:t>
            </a:r>
          </a:p>
        </p:txBody>
      </p:sp>
      <p:sp>
        <p:nvSpPr>
          <p:cNvPr id="106499" name="Rectangle 4"/>
          <p:cNvSpPr>
            <a:spLocks noChangeArrowheads="1"/>
          </p:cNvSpPr>
          <p:nvPr/>
        </p:nvSpPr>
        <p:spPr bwMode="auto">
          <a:xfrm>
            <a:off x="609600" y="1814994"/>
            <a:ext cx="7874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1400" dirty="0">
                <a:latin typeface="Arial"/>
                <a:cs typeface="Arial"/>
              </a:rPr>
              <a:t>current:</a:t>
            </a:r>
          </a:p>
        </p:txBody>
      </p:sp>
      <p:sp>
        <p:nvSpPr>
          <p:cNvPr id="106500" name="Rectangle 5"/>
          <p:cNvSpPr>
            <a:spLocks noChangeArrowheads="1"/>
          </p:cNvSpPr>
          <p:nvPr/>
        </p:nvSpPr>
        <p:spPr bwMode="auto">
          <a:xfrm>
            <a:off x="457200" y="3972407"/>
            <a:ext cx="1163638" cy="738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1400" dirty="0">
                <a:latin typeface="Arial"/>
                <a:cs typeface="Arial"/>
              </a:rPr>
              <a:t>the question</a:t>
            </a:r>
          </a:p>
          <a:p>
            <a:r>
              <a:rPr lang="en-US" sz="1400" dirty="0">
                <a:latin typeface="Arial"/>
                <a:cs typeface="Arial"/>
              </a:rPr>
              <a:t>we should </a:t>
            </a:r>
          </a:p>
          <a:p>
            <a:r>
              <a:rPr lang="en-US" sz="1400" dirty="0">
                <a:latin typeface="Arial"/>
                <a:cs typeface="Arial"/>
              </a:rPr>
              <a:t>be asking:</a:t>
            </a:r>
          </a:p>
        </p:txBody>
      </p:sp>
    </p:spTree>
    <p:extLst>
      <p:ext uri="{BB962C8B-B14F-4D97-AF65-F5344CB8AC3E}">
        <p14:creationId xmlns:p14="http://schemas.microsoft.com/office/powerpoint/2010/main" val="11259917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anchor="ctr"/>
          <a:lstStyle/>
          <a:p>
            <a:r>
              <a:rPr lang="en-US" sz="2800" dirty="0">
                <a:solidFill>
                  <a:srgbClr val="000000"/>
                </a:solidFill>
                <a:latin typeface="Arial" charset="0"/>
              </a:rPr>
              <a:t>Temporal Drift</a:t>
            </a:r>
          </a:p>
        </p:txBody>
      </p:sp>
      <p:pic>
        <p:nvPicPr>
          <p:cNvPr id="109571" name="Picture 3" descr="katrina-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2120900"/>
            <a:ext cx="1701800" cy="1328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9575" name="Rectangle 7"/>
          <p:cNvSpPr>
            <a:spLocks noChangeArrowheads="1"/>
          </p:cNvSpPr>
          <p:nvPr/>
        </p:nvSpPr>
        <p:spPr bwMode="auto">
          <a:xfrm>
            <a:off x="622300" y="3560763"/>
            <a:ext cx="1679166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1600">
                <a:latin typeface="Arial"/>
                <a:cs typeface="Arial"/>
              </a:rPr>
              <a:t>August 27, 2005</a:t>
            </a:r>
          </a:p>
          <a:p>
            <a:pPr eaLnBrk="0" hangingPunct="0"/>
            <a:r>
              <a:rPr lang="en-US" sz="1600">
                <a:latin typeface="Arial"/>
                <a:cs typeface="Arial"/>
              </a:rPr>
              <a:t>11:16 a.m. EDT </a:t>
            </a:r>
          </a:p>
          <a:p>
            <a:pPr eaLnBrk="0" hangingPunct="0"/>
            <a:r>
              <a:rPr lang="en-US" sz="1600">
                <a:latin typeface="Arial"/>
                <a:cs typeface="Arial"/>
                <a:hlinkClick r:id="rId4"/>
              </a:rPr>
              <a:t>link</a:t>
            </a:r>
            <a:endParaRPr lang="en-US" sz="160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387303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anchor="ctr"/>
          <a:lstStyle/>
          <a:p>
            <a:r>
              <a:rPr lang="en-US" sz="2800" dirty="0">
                <a:solidFill>
                  <a:srgbClr val="000000"/>
                </a:solidFill>
                <a:latin typeface="Arial" charset="0"/>
              </a:rPr>
              <a:t>Temporal Drift: Now 3 Hours in the Past</a:t>
            </a:r>
          </a:p>
        </p:txBody>
      </p:sp>
      <p:pic>
        <p:nvPicPr>
          <p:cNvPr id="111619" name="Picture 3" descr="katrina-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2120900"/>
            <a:ext cx="1701800" cy="1328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1620" name="Picture 4" descr="cnn-spread-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4300" y="2133600"/>
            <a:ext cx="1701800" cy="1357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1623" name="Rectangle 7"/>
          <p:cNvSpPr>
            <a:spLocks noChangeArrowheads="1"/>
          </p:cNvSpPr>
          <p:nvPr/>
        </p:nvSpPr>
        <p:spPr bwMode="auto">
          <a:xfrm>
            <a:off x="622300" y="3560763"/>
            <a:ext cx="1679166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1600">
                <a:latin typeface="Arial"/>
                <a:cs typeface="Arial"/>
              </a:rPr>
              <a:t>August 27, 2005</a:t>
            </a:r>
          </a:p>
          <a:p>
            <a:pPr eaLnBrk="0" hangingPunct="0"/>
            <a:r>
              <a:rPr lang="en-US" sz="1600">
                <a:latin typeface="Arial"/>
                <a:cs typeface="Arial"/>
              </a:rPr>
              <a:t>11:16 a.m. EDT </a:t>
            </a:r>
          </a:p>
          <a:p>
            <a:pPr eaLnBrk="0" hangingPunct="0"/>
            <a:r>
              <a:rPr lang="en-US" sz="1600">
                <a:latin typeface="Arial"/>
                <a:cs typeface="Arial"/>
                <a:hlinkClick r:id="rId5"/>
              </a:rPr>
              <a:t>link</a:t>
            </a:r>
            <a:endParaRPr lang="en-US" sz="1600">
              <a:latin typeface="Arial"/>
              <a:cs typeface="Arial"/>
            </a:endParaRPr>
          </a:p>
        </p:txBody>
      </p:sp>
      <p:sp>
        <p:nvSpPr>
          <p:cNvPr id="111624" name="Rectangle 8"/>
          <p:cNvSpPr>
            <a:spLocks noChangeArrowheads="1"/>
          </p:cNvSpPr>
          <p:nvPr/>
        </p:nvSpPr>
        <p:spPr bwMode="auto">
          <a:xfrm>
            <a:off x="2624138" y="3560763"/>
            <a:ext cx="1679166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1600">
                <a:latin typeface="Arial"/>
                <a:cs typeface="Arial"/>
              </a:rPr>
              <a:t>August 27, 2005</a:t>
            </a:r>
          </a:p>
          <a:p>
            <a:pPr eaLnBrk="0" hangingPunct="0"/>
            <a:r>
              <a:rPr lang="en-US" sz="1600">
                <a:solidFill>
                  <a:schemeClr val="accent2"/>
                </a:solidFill>
                <a:latin typeface="Arial"/>
                <a:cs typeface="Arial"/>
              </a:rPr>
              <a:t>8:00 a.m. EDT</a:t>
            </a:r>
            <a:r>
              <a:rPr lang="en-US" sz="1600">
                <a:latin typeface="Arial"/>
                <a:cs typeface="Arial"/>
              </a:rPr>
              <a:t> </a:t>
            </a:r>
          </a:p>
          <a:p>
            <a:pPr eaLnBrk="0" hangingPunct="0"/>
            <a:r>
              <a:rPr lang="en-US" sz="1600">
                <a:latin typeface="Arial"/>
                <a:cs typeface="Arial"/>
                <a:hlinkClick r:id="rId6"/>
              </a:rPr>
              <a:t>link</a:t>
            </a:r>
            <a:endParaRPr lang="en-US" sz="1600">
              <a:latin typeface="Arial"/>
              <a:cs typeface="Arial"/>
            </a:endParaRPr>
          </a:p>
        </p:txBody>
      </p:sp>
      <p:sp>
        <p:nvSpPr>
          <p:cNvPr id="111626" name="Line 10"/>
          <p:cNvSpPr>
            <a:spLocks noChangeShapeType="1"/>
          </p:cNvSpPr>
          <p:nvPr/>
        </p:nvSpPr>
        <p:spPr bwMode="auto">
          <a:xfrm flipV="1">
            <a:off x="1841500" y="2819400"/>
            <a:ext cx="8128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24277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anchor="ctr"/>
          <a:lstStyle/>
          <a:p>
            <a:r>
              <a:rPr lang="en-US" sz="2800" dirty="0">
                <a:solidFill>
                  <a:srgbClr val="000000"/>
                </a:solidFill>
                <a:latin typeface="Arial" charset="0"/>
              </a:rPr>
              <a:t>Temporal Drift: Now 17 Days in the Future</a:t>
            </a:r>
          </a:p>
        </p:txBody>
      </p:sp>
      <p:pic>
        <p:nvPicPr>
          <p:cNvPr id="113667" name="Picture 3" descr="katrina-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2120900"/>
            <a:ext cx="1701800" cy="1328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3668" name="Picture 4" descr="cnn-spread-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4300" y="2133600"/>
            <a:ext cx="1701800" cy="1357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3669" name="Picture 5" descr="cnn-spread-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4700" y="2133600"/>
            <a:ext cx="1676400" cy="1338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3671" name="Rectangle 7"/>
          <p:cNvSpPr>
            <a:spLocks noChangeArrowheads="1"/>
          </p:cNvSpPr>
          <p:nvPr/>
        </p:nvSpPr>
        <p:spPr bwMode="auto">
          <a:xfrm>
            <a:off x="622300" y="3560763"/>
            <a:ext cx="1679166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1600">
                <a:latin typeface="Arial"/>
                <a:cs typeface="Arial"/>
              </a:rPr>
              <a:t>August 27, 2005</a:t>
            </a:r>
          </a:p>
          <a:p>
            <a:pPr eaLnBrk="0" hangingPunct="0"/>
            <a:r>
              <a:rPr lang="en-US" sz="1600">
                <a:latin typeface="Arial"/>
                <a:cs typeface="Arial"/>
              </a:rPr>
              <a:t>11:16 a.m. EDT </a:t>
            </a:r>
          </a:p>
          <a:p>
            <a:pPr eaLnBrk="0" hangingPunct="0"/>
            <a:r>
              <a:rPr lang="en-US" sz="1600">
                <a:latin typeface="Arial"/>
                <a:cs typeface="Arial"/>
                <a:hlinkClick r:id="rId6"/>
              </a:rPr>
              <a:t>link</a:t>
            </a:r>
            <a:endParaRPr lang="en-US" sz="1600">
              <a:latin typeface="Arial"/>
              <a:cs typeface="Arial"/>
            </a:endParaRPr>
          </a:p>
        </p:txBody>
      </p:sp>
      <p:sp>
        <p:nvSpPr>
          <p:cNvPr id="113672" name="Rectangle 8"/>
          <p:cNvSpPr>
            <a:spLocks noChangeArrowheads="1"/>
          </p:cNvSpPr>
          <p:nvPr/>
        </p:nvSpPr>
        <p:spPr bwMode="auto">
          <a:xfrm>
            <a:off x="2624138" y="3560763"/>
            <a:ext cx="1679166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1600">
                <a:latin typeface="Arial"/>
                <a:cs typeface="Arial"/>
              </a:rPr>
              <a:t>August 27, 2005</a:t>
            </a:r>
          </a:p>
          <a:p>
            <a:pPr eaLnBrk="0" hangingPunct="0"/>
            <a:r>
              <a:rPr lang="en-US" sz="1600">
                <a:latin typeface="Arial"/>
                <a:cs typeface="Arial"/>
              </a:rPr>
              <a:t>8:00 a.m. EDT </a:t>
            </a:r>
          </a:p>
          <a:p>
            <a:pPr eaLnBrk="0" hangingPunct="0"/>
            <a:r>
              <a:rPr lang="en-US" sz="1600">
                <a:latin typeface="Arial"/>
                <a:cs typeface="Arial"/>
                <a:hlinkClick r:id="rId7"/>
              </a:rPr>
              <a:t>link</a:t>
            </a:r>
            <a:endParaRPr lang="en-US" sz="1600">
              <a:latin typeface="Arial"/>
              <a:cs typeface="Arial"/>
            </a:endParaRPr>
          </a:p>
        </p:txBody>
      </p:sp>
      <p:sp>
        <p:nvSpPr>
          <p:cNvPr id="113673" name="Line 9"/>
          <p:cNvSpPr>
            <a:spLocks noChangeShapeType="1"/>
          </p:cNvSpPr>
          <p:nvPr/>
        </p:nvSpPr>
        <p:spPr bwMode="auto">
          <a:xfrm flipV="1">
            <a:off x="1841500" y="2819400"/>
            <a:ext cx="8128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3674" name="Line 10"/>
          <p:cNvSpPr>
            <a:spLocks noChangeShapeType="1"/>
          </p:cNvSpPr>
          <p:nvPr/>
        </p:nvSpPr>
        <p:spPr bwMode="auto">
          <a:xfrm flipV="1">
            <a:off x="3771900" y="2819400"/>
            <a:ext cx="8128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3675" name="Rectangle 11"/>
          <p:cNvSpPr>
            <a:spLocks noChangeArrowheads="1"/>
          </p:cNvSpPr>
          <p:nvPr/>
        </p:nvSpPr>
        <p:spPr bwMode="auto">
          <a:xfrm>
            <a:off x="4381500" y="3560763"/>
            <a:ext cx="2044049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1600">
                <a:solidFill>
                  <a:schemeClr val="accent2"/>
                </a:solidFill>
                <a:latin typeface="Arial"/>
                <a:cs typeface="Arial"/>
              </a:rPr>
              <a:t>September 13</a:t>
            </a:r>
            <a:r>
              <a:rPr lang="en-US" sz="1600">
                <a:latin typeface="Arial"/>
                <a:cs typeface="Arial"/>
              </a:rPr>
              <a:t>, 2005</a:t>
            </a:r>
          </a:p>
          <a:p>
            <a:pPr eaLnBrk="0" hangingPunct="0"/>
            <a:r>
              <a:rPr lang="en-US" sz="1600">
                <a:latin typeface="Arial"/>
                <a:cs typeface="Arial"/>
              </a:rPr>
              <a:t>8:12 a.m. EDT </a:t>
            </a:r>
          </a:p>
          <a:p>
            <a:pPr eaLnBrk="0" hangingPunct="0"/>
            <a:r>
              <a:rPr lang="en-US" sz="1600">
                <a:latin typeface="Arial"/>
                <a:cs typeface="Arial"/>
                <a:hlinkClick r:id="rId8"/>
              </a:rPr>
              <a:t>link</a:t>
            </a:r>
            <a:endParaRPr lang="en-US" sz="160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995754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177800" y="609600"/>
            <a:ext cx="8737600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anchor="ctr"/>
          <a:lstStyle/>
          <a:p>
            <a:r>
              <a:rPr lang="en-US" sz="2800" dirty="0">
                <a:solidFill>
                  <a:srgbClr val="000000"/>
                </a:solidFill>
                <a:latin typeface="Arial" charset="0"/>
              </a:rPr>
              <a:t>Temporal Drift: Now 23 (or 6) Days in the Future</a:t>
            </a:r>
          </a:p>
        </p:txBody>
      </p:sp>
      <p:pic>
        <p:nvPicPr>
          <p:cNvPr id="115715" name="Picture 3" descr="katrina-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2120900"/>
            <a:ext cx="1701800" cy="1328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5716" name="Picture 4" descr="cnn-spread-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4300" y="2133600"/>
            <a:ext cx="1701800" cy="1357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5717" name="Picture 5" descr="cnn-spread-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4700" y="2133600"/>
            <a:ext cx="1676400" cy="1338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5718" name="Picture 6" descr="cnn-spread-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5100" y="2133600"/>
            <a:ext cx="1663700" cy="1327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5719" name="Rectangle 7"/>
          <p:cNvSpPr>
            <a:spLocks noChangeArrowheads="1"/>
          </p:cNvSpPr>
          <p:nvPr/>
        </p:nvSpPr>
        <p:spPr bwMode="auto">
          <a:xfrm>
            <a:off x="622300" y="3560763"/>
            <a:ext cx="1679166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1600">
                <a:latin typeface="Arial"/>
                <a:cs typeface="Arial"/>
              </a:rPr>
              <a:t>August 27, 2005</a:t>
            </a:r>
          </a:p>
          <a:p>
            <a:pPr eaLnBrk="0" hangingPunct="0"/>
            <a:r>
              <a:rPr lang="en-US" sz="1600">
                <a:latin typeface="Arial"/>
                <a:cs typeface="Arial"/>
              </a:rPr>
              <a:t>11:16 a.m. EDT </a:t>
            </a:r>
          </a:p>
          <a:p>
            <a:pPr eaLnBrk="0" hangingPunct="0"/>
            <a:r>
              <a:rPr lang="en-US" sz="1600">
                <a:latin typeface="Arial"/>
                <a:cs typeface="Arial"/>
                <a:hlinkClick r:id="rId7"/>
              </a:rPr>
              <a:t>link</a:t>
            </a:r>
            <a:endParaRPr lang="en-US" sz="1600">
              <a:latin typeface="Arial"/>
              <a:cs typeface="Arial"/>
            </a:endParaRPr>
          </a:p>
        </p:txBody>
      </p:sp>
      <p:sp>
        <p:nvSpPr>
          <p:cNvPr id="115720" name="Rectangle 8"/>
          <p:cNvSpPr>
            <a:spLocks noChangeArrowheads="1"/>
          </p:cNvSpPr>
          <p:nvPr/>
        </p:nvSpPr>
        <p:spPr bwMode="auto">
          <a:xfrm>
            <a:off x="2624138" y="3560763"/>
            <a:ext cx="1679166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1600">
                <a:latin typeface="Arial"/>
                <a:cs typeface="Arial"/>
              </a:rPr>
              <a:t>August 27, 2005</a:t>
            </a:r>
          </a:p>
          <a:p>
            <a:pPr eaLnBrk="0" hangingPunct="0"/>
            <a:r>
              <a:rPr lang="en-US" sz="1600">
                <a:latin typeface="Arial"/>
                <a:cs typeface="Arial"/>
              </a:rPr>
              <a:t>8:00 a.m. EDT </a:t>
            </a:r>
          </a:p>
          <a:p>
            <a:pPr eaLnBrk="0" hangingPunct="0"/>
            <a:r>
              <a:rPr lang="en-US" sz="1600">
                <a:latin typeface="Arial"/>
                <a:cs typeface="Arial"/>
                <a:hlinkClick r:id="rId8"/>
              </a:rPr>
              <a:t>link</a:t>
            </a:r>
            <a:endParaRPr lang="en-US" sz="1600">
              <a:latin typeface="Arial"/>
              <a:cs typeface="Arial"/>
            </a:endParaRPr>
          </a:p>
        </p:txBody>
      </p:sp>
      <p:sp>
        <p:nvSpPr>
          <p:cNvPr id="115721" name="Line 9"/>
          <p:cNvSpPr>
            <a:spLocks noChangeShapeType="1"/>
          </p:cNvSpPr>
          <p:nvPr/>
        </p:nvSpPr>
        <p:spPr bwMode="auto">
          <a:xfrm flipV="1">
            <a:off x="1841500" y="2819400"/>
            <a:ext cx="8128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600">
              <a:latin typeface="Arial"/>
              <a:cs typeface="Arial"/>
            </a:endParaRPr>
          </a:p>
        </p:txBody>
      </p:sp>
      <p:sp>
        <p:nvSpPr>
          <p:cNvPr id="115722" name="Line 10"/>
          <p:cNvSpPr>
            <a:spLocks noChangeShapeType="1"/>
          </p:cNvSpPr>
          <p:nvPr/>
        </p:nvSpPr>
        <p:spPr bwMode="auto">
          <a:xfrm flipV="1">
            <a:off x="3771900" y="2819400"/>
            <a:ext cx="8128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600">
              <a:latin typeface="Arial"/>
              <a:cs typeface="Arial"/>
            </a:endParaRPr>
          </a:p>
        </p:txBody>
      </p:sp>
      <p:sp>
        <p:nvSpPr>
          <p:cNvPr id="115723" name="Rectangle 11"/>
          <p:cNvSpPr>
            <a:spLocks noChangeArrowheads="1"/>
          </p:cNvSpPr>
          <p:nvPr/>
        </p:nvSpPr>
        <p:spPr bwMode="auto">
          <a:xfrm>
            <a:off x="4381500" y="3560763"/>
            <a:ext cx="2044049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1600">
                <a:latin typeface="Arial"/>
                <a:cs typeface="Arial"/>
              </a:rPr>
              <a:t>September 13, 2005</a:t>
            </a:r>
          </a:p>
          <a:p>
            <a:pPr eaLnBrk="0" hangingPunct="0"/>
            <a:r>
              <a:rPr lang="en-US" sz="1600">
                <a:latin typeface="Arial"/>
                <a:cs typeface="Arial"/>
              </a:rPr>
              <a:t>8:12 a.m. EDT </a:t>
            </a:r>
          </a:p>
          <a:p>
            <a:pPr eaLnBrk="0" hangingPunct="0"/>
            <a:r>
              <a:rPr lang="en-US" sz="1600">
                <a:latin typeface="Arial"/>
                <a:cs typeface="Arial"/>
                <a:hlinkClick r:id="rId9"/>
              </a:rPr>
              <a:t>link</a:t>
            </a:r>
            <a:endParaRPr lang="en-US" sz="1600">
              <a:latin typeface="Arial"/>
              <a:cs typeface="Arial"/>
            </a:endParaRPr>
          </a:p>
        </p:txBody>
      </p:sp>
      <p:sp>
        <p:nvSpPr>
          <p:cNvPr id="115724" name="Line 12"/>
          <p:cNvSpPr>
            <a:spLocks noChangeShapeType="1"/>
          </p:cNvSpPr>
          <p:nvPr/>
        </p:nvSpPr>
        <p:spPr bwMode="auto">
          <a:xfrm flipV="1">
            <a:off x="5702300" y="2819400"/>
            <a:ext cx="8128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600">
              <a:latin typeface="Arial"/>
              <a:cs typeface="Arial"/>
            </a:endParaRPr>
          </a:p>
        </p:txBody>
      </p:sp>
      <p:sp>
        <p:nvSpPr>
          <p:cNvPr id="115725" name="Rectangle 13"/>
          <p:cNvSpPr>
            <a:spLocks noChangeArrowheads="1"/>
          </p:cNvSpPr>
          <p:nvPr/>
        </p:nvSpPr>
        <p:spPr bwMode="auto">
          <a:xfrm>
            <a:off x="6502400" y="3541713"/>
            <a:ext cx="2044049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1600">
                <a:solidFill>
                  <a:schemeClr val="accent2"/>
                </a:solidFill>
                <a:latin typeface="Arial"/>
                <a:cs typeface="Arial"/>
              </a:rPr>
              <a:t>September 19</a:t>
            </a:r>
            <a:r>
              <a:rPr lang="en-US" sz="1600">
                <a:latin typeface="Arial"/>
                <a:cs typeface="Arial"/>
              </a:rPr>
              <a:t>, 2005</a:t>
            </a:r>
          </a:p>
          <a:p>
            <a:pPr eaLnBrk="0" hangingPunct="0"/>
            <a:r>
              <a:rPr lang="en-US" sz="1600">
                <a:latin typeface="Arial"/>
                <a:cs typeface="Arial"/>
              </a:rPr>
              <a:t>8:25 a.m. EDT </a:t>
            </a:r>
          </a:p>
          <a:p>
            <a:pPr eaLnBrk="0" hangingPunct="0"/>
            <a:r>
              <a:rPr lang="en-US" sz="1600">
                <a:latin typeface="Arial"/>
                <a:cs typeface="Arial"/>
                <a:hlinkClick r:id="rId10"/>
              </a:rPr>
              <a:t>link</a:t>
            </a:r>
            <a:endParaRPr lang="en-US" sz="1600">
              <a:latin typeface="Arial"/>
              <a:cs typeface="Arial"/>
            </a:endParaRPr>
          </a:p>
        </p:txBody>
      </p:sp>
      <p:sp>
        <p:nvSpPr>
          <p:cNvPr id="115726" name="Rectangle 14"/>
          <p:cNvSpPr>
            <a:spLocks noChangeArrowheads="1"/>
          </p:cNvSpPr>
          <p:nvPr/>
        </p:nvSpPr>
        <p:spPr bwMode="auto">
          <a:xfrm>
            <a:off x="784225" y="4932363"/>
            <a:ext cx="6753672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600">
                <a:latin typeface="Arial"/>
                <a:cs typeface="Arial"/>
              </a:rPr>
              <a:t>10+ clicks in the archive results in median drift of ~45 days (standard UI) </a:t>
            </a:r>
          </a:p>
          <a:p>
            <a:r>
              <a:rPr lang="en-US" sz="1600">
                <a:latin typeface="Arial"/>
                <a:cs typeface="Arial"/>
              </a:rPr>
              <a:t>or ~15 days with Memento.  ~2% of the sessions have drift of &gt; 1 year.</a:t>
            </a:r>
          </a:p>
          <a:p>
            <a:r>
              <a:rPr lang="en-US" sz="1600">
                <a:latin typeface="Arial"/>
                <a:cs typeface="Arial"/>
              </a:rPr>
              <a:t>see: </a:t>
            </a:r>
            <a:r>
              <a:rPr lang="en-US" sz="1600">
                <a:latin typeface="Arial"/>
                <a:cs typeface="Arial"/>
                <a:hlinkClick r:id="rId11"/>
              </a:rPr>
              <a:t>http://www.cs.odu.edu/~mln/pubs/jcdl-2013/jcdl93-ainsworth.pdf</a:t>
            </a:r>
            <a:r>
              <a:rPr lang="en-US" sz="1600">
                <a:latin typeface="Arial"/>
                <a:cs typeface="Arial"/>
              </a:rPr>
              <a:t> </a:t>
            </a:r>
          </a:p>
          <a:p>
            <a:endParaRPr lang="en-US" sz="160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915389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5726" grpId="0"/>
    </p:bldLst>
  </p:timing>
</p:sld>
</file>

<file path=ppt/slides/slide2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685800" y="2692400"/>
            <a:ext cx="7772400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anchor="ctr"/>
          <a:lstStyle/>
          <a:p>
            <a:r>
              <a:rPr lang="en-US" sz="2800" dirty="0">
                <a:solidFill>
                  <a:srgbClr val="000000"/>
                </a:solidFill>
                <a:latin typeface="Arial" charset="0"/>
              </a:rPr>
              <a:t>Sometimes the Live Web </a:t>
            </a:r>
            <a:br>
              <a:rPr lang="en-US" sz="2800" dirty="0">
                <a:solidFill>
                  <a:srgbClr val="000000"/>
                </a:solidFill>
                <a:latin typeface="Arial" charset="0"/>
              </a:rPr>
            </a:br>
            <a:r>
              <a:rPr lang="en-US" sz="2800" dirty="0">
                <a:solidFill>
                  <a:srgbClr val="000000"/>
                </a:solidFill>
                <a:latin typeface="Arial" charset="0"/>
              </a:rPr>
              <a:t>"Leaks" Into the Archive…</a:t>
            </a:r>
          </a:p>
        </p:txBody>
      </p:sp>
    </p:spTree>
    <p:extLst>
      <p:ext uri="{BB962C8B-B14F-4D97-AF65-F5344CB8AC3E}">
        <p14:creationId xmlns:p14="http://schemas.microsoft.com/office/powerpoint/2010/main" val="32639166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170" name="Picture 2" descr="live-web-leaka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900" y="571500"/>
            <a:ext cx="8915400" cy="5772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5171" name="Rectangle 3"/>
          <p:cNvSpPr>
            <a:spLocks noChangeArrowheads="1"/>
          </p:cNvSpPr>
          <p:nvPr/>
        </p:nvSpPr>
        <p:spPr bwMode="auto">
          <a:xfrm>
            <a:off x="555625" y="6367463"/>
            <a:ext cx="79978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dirty="0">
                <a:latin typeface="Arial"/>
                <a:cs typeface="Arial"/>
              </a:rPr>
              <a:t>see: </a:t>
            </a:r>
            <a:r>
              <a:rPr lang="en-US" dirty="0">
                <a:latin typeface="Arial"/>
                <a:cs typeface="Arial"/>
                <a:hlinkClick r:id="rId4"/>
              </a:rPr>
              <a:t>http://ws-dl.blogspot.com/2012/10/2012-10-10-zombies-in-archives.html</a:t>
            </a:r>
            <a:r>
              <a:rPr lang="en-US" dirty="0">
                <a:latin typeface="Arial"/>
                <a:cs typeface="Arial"/>
              </a:rPr>
              <a:t> </a:t>
            </a:r>
          </a:p>
        </p:txBody>
      </p:sp>
      <p:sp>
        <p:nvSpPr>
          <p:cNvPr id="135172" name="Text Box 4"/>
          <p:cNvSpPr txBox="1">
            <a:spLocks noChangeArrowheads="1"/>
          </p:cNvSpPr>
          <p:nvPr/>
        </p:nvSpPr>
        <p:spPr bwMode="auto">
          <a:xfrm>
            <a:off x="1169988" y="1597025"/>
            <a:ext cx="1930186" cy="461665"/>
          </a:xfrm>
          <a:prstGeom prst="rect">
            <a:avLst/>
          </a:prstGeom>
          <a:solidFill>
            <a:schemeClr val="bg1"/>
          </a:solidFill>
          <a:ln w="38100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400" dirty="0">
                <a:latin typeface="Arial"/>
                <a:cs typeface="Arial"/>
              </a:rPr>
              <a:t>Sept 3, 2008</a:t>
            </a:r>
          </a:p>
        </p:txBody>
      </p:sp>
      <p:sp>
        <p:nvSpPr>
          <p:cNvPr id="135173" name="Text Box 5"/>
          <p:cNvSpPr txBox="1">
            <a:spLocks noChangeArrowheads="1"/>
          </p:cNvSpPr>
          <p:nvPr/>
        </p:nvSpPr>
        <p:spPr bwMode="auto">
          <a:xfrm>
            <a:off x="7908925" y="4346575"/>
            <a:ext cx="869349" cy="461665"/>
          </a:xfrm>
          <a:prstGeom prst="rect">
            <a:avLst/>
          </a:prstGeom>
          <a:solidFill>
            <a:schemeClr val="bg1"/>
          </a:solidFill>
          <a:ln w="38100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400">
                <a:latin typeface="Arial"/>
                <a:cs typeface="Arial"/>
              </a:rPr>
              <a:t>2012</a:t>
            </a:r>
          </a:p>
        </p:txBody>
      </p:sp>
    </p:spTree>
    <p:extLst>
      <p:ext uri="{BB962C8B-B14F-4D97-AF65-F5344CB8AC3E}">
        <p14:creationId xmlns:p14="http://schemas.microsoft.com/office/powerpoint/2010/main" val="15183815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5" name="Rectangle 4"/>
          <p:cNvSpPr>
            <a:spLocks noChangeArrowheads="1"/>
          </p:cNvSpPr>
          <p:nvPr/>
        </p:nvSpPr>
        <p:spPr bwMode="auto">
          <a:xfrm>
            <a:off x="395646" y="2419350"/>
            <a:ext cx="8387633" cy="2246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3200" dirty="0">
                <a:latin typeface="Arial"/>
                <a:cs typeface="Arial"/>
              </a:rPr>
              <a:t>Not All Mementos Are Created Equal: </a:t>
            </a:r>
          </a:p>
          <a:p>
            <a:pPr algn="ctr"/>
            <a:r>
              <a:rPr lang="en-US" sz="3200" dirty="0">
                <a:latin typeface="Arial"/>
                <a:cs typeface="Arial"/>
              </a:rPr>
              <a:t>Measuring The Impact Of Missing Resources</a:t>
            </a:r>
          </a:p>
          <a:p>
            <a:pPr algn="ctr"/>
            <a:r>
              <a:rPr lang="en-US" sz="3200" dirty="0">
                <a:latin typeface="Arial"/>
                <a:cs typeface="Arial"/>
              </a:rPr>
              <a:t>JCDL 2014</a:t>
            </a:r>
          </a:p>
          <a:p>
            <a:pPr algn="ctr"/>
            <a:endParaRPr lang="en-US" sz="3200" dirty="0">
              <a:latin typeface="Arial"/>
              <a:cs typeface="Arial"/>
            </a:endParaRPr>
          </a:p>
          <a:p>
            <a:pPr algn="ctr"/>
            <a:r>
              <a:rPr lang="en-US" sz="1200" dirty="0">
                <a:latin typeface="Arial"/>
                <a:cs typeface="Arial"/>
                <a:hlinkClick r:id="rId3"/>
              </a:rPr>
              <a:t>http://www.cs.odu.edu/~mln/pubs/jcdl-2014/jcdl-2014-brunelle-damage.pdf</a:t>
            </a:r>
            <a:r>
              <a:rPr lang="en-US" sz="1200" dirty="0">
                <a:latin typeface="Arial"/>
                <a:cs typeface="Arial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935751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93825"/>
            <a:ext cx="9142413" cy="3086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110594" name="Rectangle 5"/>
          <p:cNvSpPr>
            <a:spLocks noChangeArrowheads="1"/>
          </p:cNvSpPr>
          <p:nvPr/>
        </p:nvSpPr>
        <p:spPr bwMode="auto">
          <a:xfrm>
            <a:off x="750888" y="4340225"/>
            <a:ext cx="1377950" cy="1004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/>
              <a:t>M = 0.17</a:t>
            </a:r>
          </a:p>
          <a:p>
            <a:r>
              <a:rPr lang="en-US"/>
              <a:t>D = 0.09</a:t>
            </a:r>
          </a:p>
          <a:p>
            <a:r>
              <a:rPr lang="en-US" sz="1200"/>
              <a:t>(live web)</a:t>
            </a:r>
            <a:endParaRPr lang="en-US"/>
          </a:p>
        </p:txBody>
      </p:sp>
      <p:sp>
        <p:nvSpPr>
          <p:cNvPr id="110595" name="Rectangle 8"/>
          <p:cNvSpPr>
            <a:spLocks noChangeArrowheads="1"/>
          </p:cNvSpPr>
          <p:nvPr/>
        </p:nvSpPr>
        <p:spPr bwMode="auto">
          <a:xfrm>
            <a:off x="3886200" y="4343400"/>
            <a:ext cx="1377950" cy="1004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/>
              <a:t>M = 0.24</a:t>
            </a:r>
          </a:p>
          <a:p>
            <a:r>
              <a:rPr lang="en-US"/>
              <a:t>D = 0.41</a:t>
            </a:r>
          </a:p>
          <a:p>
            <a:r>
              <a:rPr lang="en-US" sz="1200"/>
              <a:t>(missing main)</a:t>
            </a:r>
          </a:p>
        </p:txBody>
      </p:sp>
      <p:sp>
        <p:nvSpPr>
          <p:cNvPr id="110596" name="Rectangle 9"/>
          <p:cNvSpPr>
            <a:spLocks noChangeArrowheads="1"/>
          </p:cNvSpPr>
          <p:nvPr/>
        </p:nvSpPr>
        <p:spPr bwMode="auto">
          <a:xfrm>
            <a:off x="7010400" y="4343400"/>
            <a:ext cx="2001838" cy="1004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/>
              <a:t>M = 0.29</a:t>
            </a:r>
          </a:p>
          <a:p>
            <a:r>
              <a:rPr lang="en-US"/>
              <a:t>D = 0.36</a:t>
            </a:r>
          </a:p>
          <a:p>
            <a:r>
              <a:rPr lang="en-US" sz="1200"/>
              <a:t>(missing logo + navigation)</a:t>
            </a:r>
            <a:endParaRPr lang="en-US"/>
          </a:p>
        </p:txBody>
      </p:sp>
      <p:sp>
        <p:nvSpPr>
          <p:cNvPr id="20491" name="Rectangle 11"/>
          <p:cNvSpPr>
            <a:spLocks noGrp="1" noChangeArrowheads="1"/>
          </p:cNvSpPr>
          <p:nvPr>
            <p:ph type="title"/>
          </p:nvPr>
        </p:nvSpPr>
        <p:spPr>
          <a:xfrm>
            <a:off x="457200" y="165100"/>
            <a:ext cx="8228013" cy="1166813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35268" rIns="0" bIns="0">
            <a:normAutofit/>
          </a:bodyPr>
          <a:lstStyle/>
          <a:p>
            <a:pPr defTabSz="457200" eaLnBrk="1" hangingPunct="1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US" dirty="0" smtClean="0"/>
              <a:t>Synthetic Damage:</a:t>
            </a:r>
            <a:br>
              <a:rPr lang="en-US" dirty="0" smtClean="0"/>
            </a:br>
            <a:r>
              <a:rPr lang="en-US" dirty="0" smtClean="0"/>
              <a:t>Removing Images From </a:t>
            </a:r>
            <a:r>
              <a:rPr lang="en-US" dirty="0" err="1" smtClean="0"/>
              <a:t>xkcd.com</a:t>
            </a:r>
            <a:endParaRPr lang="en-US" dirty="0" smtClean="0"/>
          </a:p>
        </p:txBody>
      </p:sp>
      <p:sp>
        <p:nvSpPr>
          <p:cNvPr id="110598" name="Text Box 12"/>
          <p:cNvSpPr txBox="1">
            <a:spLocks noChangeArrowheads="1"/>
          </p:cNvSpPr>
          <p:nvPr/>
        </p:nvSpPr>
        <p:spPr bwMode="auto">
          <a:xfrm>
            <a:off x="1676400" y="5638800"/>
            <a:ext cx="55022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i="1"/>
              <a:t>damage (D) differs from % missing (M)!</a:t>
            </a:r>
          </a:p>
        </p:txBody>
      </p:sp>
    </p:spTree>
    <p:extLst>
      <p:ext uri="{BB962C8B-B14F-4D97-AF65-F5344CB8AC3E}">
        <p14:creationId xmlns:p14="http://schemas.microsoft.com/office/powerpoint/2010/main" val="4142880743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6250" y="-22225"/>
            <a:ext cx="3560763" cy="6858000"/>
          </a:xfrm>
          <a:prstGeom prst="rect">
            <a:avLst/>
          </a:prstGeom>
          <a:noFill/>
          <a:ln w="18360">
            <a:solidFill>
              <a:srgbClr val="333333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0"/>
            <a:ext cx="3681413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112643" name="WordArt 4"/>
          <p:cNvSpPr>
            <a:spLocks noChangeArrowheads="1" noChangeShapeType="1" noTextEdit="1"/>
          </p:cNvSpPr>
          <p:nvPr/>
        </p:nvSpPr>
        <p:spPr bwMode="auto">
          <a:xfrm>
            <a:off x="1911350" y="912813"/>
            <a:ext cx="1079500" cy="5810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9360">
                  <a:solidFill>
                    <a:srgbClr val="000000"/>
                  </a:solidFill>
                  <a:miter lim="800000"/>
                  <a:headEnd/>
                  <a:tailEnd/>
                </a:ln>
                <a:solidFill>
                  <a:srgbClr val="FFFFFF"/>
                </a:solidFill>
                <a:latin typeface="Arial Black"/>
                <a:ea typeface="Arial Black"/>
                <a:cs typeface="Arial Black"/>
              </a:rPr>
              <a:t>33%</a:t>
            </a:r>
          </a:p>
        </p:txBody>
      </p:sp>
      <p:sp>
        <p:nvSpPr>
          <p:cNvPr id="112644" name="WordArt 5"/>
          <p:cNvSpPr>
            <a:spLocks noChangeArrowheads="1" noChangeShapeType="1" noTextEdit="1"/>
          </p:cNvSpPr>
          <p:nvPr/>
        </p:nvSpPr>
        <p:spPr bwMode="auto">
          <a:xfrm>
            <a:off x="3073400" y="912813"/>
            <a:ext cx="1077913" cy="5810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9360">
                  <a:solidFill>
                    <a:srgbClr val="000000"/>
                  </a:solidFill>
                  <a:miter lim="800000"/>
                  <a:headEnd/>
                  <a:tailEnd/>
                </a:ln>
                <a:solidFill>
                  <a:srgbClr val="FFFFFF"/>
                </a:solidFill>
                <a:latin typeface="Arial Black"/>
                <a:ea typeface="Arial Black"/>
                <a:cs typeface="Arial Black"/>
              </a:rPr>
              <a:t>26%</a:t>
            </a:r>
          </a:p>
        </p:txBody>
      </p:sp>
      <p:sp>
        <p:nvSpPr>
          <p:cNvPr id="112645" name="WordArt 6"/>
          <p:cNvSpPr>
            <a:spLocks noChangeArrowheads="1" noChangeShapeType="1" noTextEdit="1"/>
          </p:cNvSpPr>
          <p:nvPr/>
        </p:nvSpPr>
        <p:spPr bwMode="auto">
          <a:xfrm>
            <a:off x="4400550" y="912813"/>
            <a:ext cx="1077913" cy="5810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9360">
                  <a:solidFill>
                    <a:srgbClr val="000000"/>
                  </a:solidFill>
                  <a:miter lim="800000"/>
                  <a:headEnd/>
                  <a:tailEnd/>
                </a:ln>
                <a:solidFill>
                  <a:srgbClr val="FFFFFF"/>
                </a:solidFill>
                <a:latin typeface="Arial Black"/>
                <a:ea typeface="Arial Black"/>
                <a:cs typeface="Arial Black"/>
              </a:rPr>
              <a:t>29%</a:t>
            </a:r>
          </a:p>
        </p:txBody>
      </p:sp>
      <p:sp>
        <p:nvSpPr>
          <p:cNvPr id="112646" name="WordArt 7"/>
          <p:cNvSpPr>
            <a:spLocks noChangeArrowheads="1" noChangeShapeType="1" noTextEdit="1"/>
          </p:cNvSpPr>
          <p:nvPr/>
        </p:nvSpPr>
        <p:spPr bwMode="auto">
          <a:xfrm>
            <a:off x="5559425" y="895350"/>
            <a:ext cx="1079500" cy="5810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9360">
                  <a:solidFill>
                    <a:srgbClr val="000000"/>
                  </a:solidFill>
                  <a:miter lim="800000"/>
                  <a:headEnd/>
                  <a:tailEnd/>
                </a:ln>
                <a:solidFill>
                  <a:srgbClr val="FFFFFF"/>
                </a:solidFill>
                <a:latin typeface="Arial Black"/>
                <a:ea typeface="Arial Black"/>
                <a:cs typeface="Arial Black"/>
              </a:rPr>
              <a:t>84%</a:t>
            </a:r>
          </a:p>
        </p:txBody>
      </p:sp>
      <p:sp>
        <p:nvSpPr>
          <p:cNvPr id="112647" name="WordArt 8"/>
          <p:cNvSpPr>
            <a:spLocks noChangeArrowheads="1" noChangeShapeType="1" noTextEdit="1"/>
          </p:cNvSpPr>
          <p:nvPr/>
        </p:nvSpPr>
        <p:spPr bwMode="auto">
          <a:xfrm>
            <a:off x="6851650" y="895350"/>
            <a:ext cx="1077913" cy="5810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9360">
                  <a:solidFill>
                    <a:srgbClr val="000000"/>
                  </a:solidFill>
                  <a:miter lim="800000"/>
                  <a:headEnd/>
                  <a:tailEnd/>
                </a:ln>
                <a:solidFill>
                  <a:srgbClr val="FFFFFF"/>
                </a:solidFill>
                <a:latin typeface="Arial Black"/>
                <a:ea typeface="Arial Black"/>
                <a:cs typeface="Arial Black"/>
              </a:rPr>
              <a:t>15%</a:t>
            </a:r>
          </a:p>
        </p:txBody>
      </p:sp>
      <p:sp>
        <p:nvSpPr>
          <p:cNvPr id="112648" name="WordArt 9"/>
          <p:cNvSpPr>
            <a:spLocks noChangeArrowheads="1" noChangeShapeType="1" noTextEdit="1"/>
          </p:cNvSpPr>
          <p:nvPr/>
        </p:nvSpPr>
        <p:spPr bwMode="auto">
          <a:xfrm>
            <a:off x="8145463" y="960438"/>
            <a:ext cx="877887" cy="4984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9360">
                  <a:solidFill>
                    <a:srgbClr val="000000"/>
                  </a:solidFill>
                  <a:miter lim="800000"/>
                  <a:headEnd/>
                  <a:tailEnd/>
                </a:ln>
                <a:solidFill>
                  <a:srgbClr val="FFFFFF"/>
                </a:solidFill>
                <a:latin typeface="Arial Black"/>
                <a:ea typeface="Arial Black"/>
                <a:cs typeface="Arial Black"/>
              </a:rPr>
              <a:t>1%</a:t>
            </a:r>
          </a:p>
        </p:txBody>
      </p:sp>
      <p:sp>
        <p:nvSpPr>
          <p:cNvPr id="112649" name="Rectangle 10"/>
          <p:cNvSpPr>
            <a:spLocks noChangeArrowheads="1"/>
          </p:cNvSpPr>
          <p:nvPr/>
        </p:nvSpPr>
        <p:spPr bwMode="auto">
          <a:xfrm>
            <a:off x="0" y="533400"/>
            <a:ext cx="1895621" cy="50167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2000" dirty="0">
                <a:latin typeface="Arial"/>
                <a:cs typeface="Arial"/>
              </a:rPr>
              <a:t>Was missing </a:t>
            </a:r>
          </a:p>
          <a:p>
            <a:r>
              <a:rPr lang="en-US" sz="2000" dirty="0">
                <a:latin typeface="Arial"/>
                <a:cs typeface="Arial"/>
              </a:rPr>
              <a:t>resource</a:t>
            </a:r>
          </a:p>
          <a:p>
            <a:r>
              <a:rPr lang="en-US" sz="2000" dirty="0">
                <a:latin typeface="Arial"/>
                <a:cs typeface="Arial"/>
              </a:rPr>
              <a:t>important?</a:t>
            </a:r>
            <a:r>
              <a:rPr lang="en-US" sz="2000" dirty="0"/>
              <a:t>  </a:t>
            </a:r>
          </a:p>
          <a:p>
            <a:r>
              <a:rPr lang="en-US" sz="2000" dirty="0">
                <a:latin typeface="Courier New" charset="0"/>
              </a:rPr>
              <a:t>&lt;</a:t>
            </a:r>
            <a:r>
              <a:rPr lang="en-US" sz="2000" dirty="0" err="1">
                <a:latin typeface="Courier New" charset="0"/>
              </a:rPr>
              <a:t>img</a:t>
            </a:r>
            <a:r>
              <a:rPr lang="en-US" sz="2000" dirty="0">
                <a:latin typeface="Courier New" charset="0"/>
              </a:rPr>
              <a:t>&gt;</a:t>
            </a:r>
            <a:r>
              <a:rPr lang="en-US" sz="2000" dirty="0">
                <a:latin typeface="Arial"/>
                <a:cs typeface="Arial"/>
              </a:rPr>
              <a:t>and </a:t>
            </a:r>
          </a:p>
          <a:p>
            <a:r>
              <a:rPr lang="en-US" sz="2000" dirty="0">
                <a:latin typeface="Courier New" charset="0"/>
              </a:rPr>
              <a:t>&lt;embed&gt;</a:t>
            </a:r>
            <a:r>
              <a:rPr lang="en-US" sz="2000" dirty="0"/>
              <a:t> </a:t>
            </a:r>
          </a:p>
          <a:p>
            <a:r>
              <a:rPr lang="en-US" sz="2000" dirty="0">
                <a:latin typeface="Arial"/>
                <a:cs typeface="Arial"/>
              </a:rPr>
              <a:t>can leave hints </a:t>
            </a:r>
          </a:p>
          <a:p>
            <a:r>
              <a:rPr lang="en-US" sz="2000" dirty="0">
                <a:latin typeface="Arial"/>
                <a:cs typeface="Arial"/>
              </a:rPr>
              <a:t>about size and </a:t>
            </a:r>
          </a:p>
          <a:p>
            <a:r>
              <a:rPr lang="en-US" sz="2000" dirty="0">
                <a:latin typeface="Arial"/>
                <a:cs typeface="Arial"/>
              </a:rPr>
              <a:t>centrality.</a:t>
            </a:r>
          </a:p>
          <a:p>
            <a:endParaRPr lang="en-US" sz="2000" dirty="0"/>
          </a:p>
          <a:p>
            <a:r>
              <a:rPr lang="en-US" sz="2000" dirty="0">
                <a:latin typeface="Arial"/>
                <a:cs typeface="Arial"/>
              </a:rPr>
              <a:t>For CSS, we </a:t>
            </a:r>
          </a:p>
          <a:p>
            <a:r>
              <a:rPr lang="en-US" sz="2000" dirty="0">
                <a:latin typeface="Arial"/>
                <a:cs typeface="Arial"/>
              </a:rPr>
              <a:t>look at the </a:t>
            </a:r>
          </a:p>
          <a:p>
            <a:r>
              <a:rPr lang="en-US" sz="2000" dirty="0">
                <a:latin typeface="Arial"/>
                <a:cs typeface="Arial"/>
              </a:rPr>
              <a:t>distribution of </a:t>
            </a:r>
          </a:p>
          <a:p>
            <a:r>
              <a:rPr lang="en-US" sz="2000" dirty="0">
                <a:latin typeface="Arial"/>
                <a:cs typeface="Arial"/>
              </a:rPr>
              <a:t>background </a:t>
            </a:r>
          </a:p>
          <a:p>
            <a:r>
              <a:rPr lang="en-US" sz="2000" dirty="0">
                <a:latin typeface="Arial"/>
                <a:cs typeface="Arial"/>
              </a:rPr>
              <a:t>color in page </a:t>
            </a:r>
          </a:p>
          <a:p>
            <a:r>
              <a:rPr lang="en-US" sz="2000" dirty="0">
                <a:latin typeface="Arial"/>
                <a:cs typeface="Arial"/>
              </a:rPr>
              <a:t>divided into</a:t>
            </a:r>
          </a:p>
          <a:p>
            <a:r>
              <a:rPr lang="en-US" sz="2000" dirty="0">
                <a:latin typeface="Arial"/>
                <a:cs typeface="Arial"/>
              </a:rPr>
              <a:t>vertical thirds.</a:t>
            </a:r>
          </a:p>
        </p:txBody>
      </p:sp>
    </p:spTree>
    <p:extLst>
      <p:ext uri="{BB962C8B-B14F-4D97-AF65-F5344CB8AC3E}">
        <p14:creationId xmlns:p14="http://schemas.microsoft.com/office/powerpoint/2010/main" val="3892601590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89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228600"/>
            <a:ext cx="89916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Weights from </a:t>
            </a:r>
            <a:r>
              <a:rPr lang="en-US" dirty="0" err="1">
                <a:latin typeface="Arial" charset="0"/>
                <a:ea typeface="ＭＳ Ｐゴシック" charset="0"/>
                <a:cs typeface="ＭＳ Ｐゴシック" charset="0"/>
              </a:rPr>
              <a:t>Turker</a:t>
            </a:r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 Assessment of Damage </a:t>
            </a:r>
          </a:p>
        </p:txBody>
      </p:sp>
      <p:pic>
        <p:nvPicPr>
          <p:cNvPr id="114690" name="Picture 4" descr="mt-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1219200"/>
            <a:ext cx="5562600" cy="3890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4691" name="Rectangle 5"/>
          <p:cNvSpPr>
            <a:spLocks noChangeArrowheads="1"/>
          </p:cNvSpPr>
          <p:nvPr/>
        </p:nvSpPr>
        <p:spPr bwMode="auto">
          <a:xfrm>
            <a:off x="152400" y="5257800"/>
            <a:ext cx="3471863" cy="82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1600">
                <a:latin typeface="Arial"/>
                <a:cs typeface="Arial"/>
              </a:rPr>
              <a:t>first: establish that Turkers </a:t>
            </a:r>
          </a:p>
          <a:p>
            <a:r>
              <a:rPr lang="en-US" sz="1600">
                <a:latin typeface="Arial"/>
                <a:cs typeface="Arial"/>
              </a:rPr>
              <a:t>can determine damaged vs. </a:t>
            </a:r>
          </a:p>
          <a:p>
            <a:r>
              <a:rPr lang="en-US" sz="1600">
                <a:latin typeface="Arial"/>
                <a:cs typeface="Arial"/>
              </a:rPr>
              <a:t>undamaged pages (81% of the time)</a:t>
            </a:r>
          </a:p>
        </p:txBody>
      </p:sp>
      <p:sp>
        <p:nvSpPr>
          <p:cNvPr id="114692" name="Rectangle 6"/>
          <p:cNvSpPr>
            <a:spLocks noChangeArrowheads="1"/>
          </p:cNvSpPr>
          <p:nvPr/>
        </p:nvSpPr>
        <p:spPr bwMode="auto">
          <a:xfrm>
            <a:off x="5486400" y="5257800"/>
            <a:ext cx="3486150" cy="82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1600">
                <a:latin typeface="Arial"/>
                <a:cs typeface="Arial"/>
              </a:rPr>
              <a:t>second: find weights that match </a:t>
            </a:r>
          </a:p>
          <a:p>
            <a:r>
              <a:rPr lang="en-US" sz="1600">
                <a:latin typeface="Arial"/>
                <a:cs typeface="Arial"/>
              </a:rPr>
              <a:t>Turker's rankings of (real) differently </a:t>
            </a:r>
          </a:p>
          <a:p>
            <a:r>
              <a:rPr lang="en-US" sz="1600">
                <a:latin typeface="Arial"/>
                <a:cs typeface="Arial"/>
              </a:rPr>
              <a:t>damaged versions of the same page</a:t>
            </a:r>
          </a:p>
        </p:txBody>
      </p:sp>
    </p:spTree>
    <p:extLst>
      <p:ext uri="{BB962C8B-B14F-4D97-AF65-F5344CB8AC3E}">
        <p14:creationId xmlns:p14="http://schemas.microsoft.com/office/powerpoint/2010/main" val="23098638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3050"/>
            <a:ext cx="8153400" cy="1146175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35268" rIns="0" bIns="0">
            <a:noAutofit/>
          </a:bodyPr>
          <a:lstStyle/>
          <a:p>
            <a:pPr defTabSz="457200" eaLnBrk="1" hangingPunct="1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US" sz="3200" dirty="0" smtClean="0"/>
              <a:t>Good News: </a:t>
            </a:r>
            <a:br>
              <a:rPr lang="en-US" sz="3200" dirty="0" smtClean="0"/>
            </a:br>
            <a:r>
              <a:rPr lang="en-US" sz="3200" dirty="0" smtClean="0"/>
              <a:t>Although %Missing (M) is steady/increasing, </a:t>
            </a:r>
            <a:br>
              <a:rPr lang="en-US" sz="3200" dirty="0" smtClean="0"/>
            </a:br>
            <a:r>
              <a:rPr lang="en-US" sz="3200" dirty="0" smtClean="0"/>
              <a:t>weighted Damage (D) is decreasing</a:t>
            </a:r>
          </a:p>
        </p:txBody>
      </p:sp>
      <p:pic>
        <p:nvPicPr>
          <p:cNvPr id="1638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7700" y="1972965"/>
            <a:ext cx="5702300" cy="41154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66700" y="6010870"/>
            <a:ext cx="885801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Arial"/>
                <a:cs typeface="Arial"/>
                <a:hlinkClick r:id="rId4"/>
              </a:rPr>
              <a:t>https://ws-dl.blogspot.com/2016/04/2016-04-15-how-i-learned-not-to-</a:t>
            </a:r>
            <a:r>
              <a:rPr lang="en-US" dirty="0" smtClean="0">
                <a:latin typeface="Arial"/>
                <a:cs typeface="Arial"/>
                <a:hlinkClick r:id="rId4"/>
              </a:rPr>
              <a:t>work.html</a:t>
            </a:r>
            <a:endParaRPr lang="en-US" dirty="0" smtClean="0">
              <a:latin typeface="Arial"/>
              <a:cs typeface="Arial"/>
            </a:endParaRPr>
          </a:p>
          <a:p>
            <a:pPr algn="ctr"/>
            <a:r>
              <a:rPr lang="en-US" dirty="0">
                <a:latin typeface="Arial"/>
                <a:cs typeface="Arial"/>
                <a:hlinkClick r:id="rId5"/>
              </a:rPr>
              <a:t>https://ws-dl.blogspot.com/2018/09/2018-09-03-lets-compare-memento-</a:t>
            </a:r>
            <a:r>
              <a:rPr lang="en-US" dirty="0" smtClean="0">
                <a:latin typeface="Arial"/>
                <a:cs typeface="Arial"/>
                <a:hlinkClick r:id="rId5"/>
              </a:rPr>
              <a:t>damage.html</a:t>
            </a:r>
            <a:r>
              <a:rPr lang="en-US" dirty="0" smtClean="0">
                <a:latin typeface="Arial"/>
                <a:cs typeface="Arial"/>
              </a:rPr>
              <a:t> </a:t>
            </a:r>
            <a:endParaRPr lang="en-US" dirty="0">
              <a:latin typeface="Arial"/>
              <a:cs typeface="Arial"/>
            </a:endParaRPr>
          </a:p>
          <a:p>
            <a:pPr algn="ctr"/>
            <a:endParaRPr lang="en-US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99428342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1" name="Rectangle 2"/>
          <p:cNvSpPr>
            <a:spLocks noChangeArrowheads="1"/>
          </p:cNvSpPr>
          <p:nvPr/>
        </p:nvSpPr>
        <p:spPr bwMode="auto">
          <a:xfrm>
            <a:off x="674691" y="2133600"/>
            <a:ext cx="7886694" cy="2246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3200" dirty="0">
                <a:latin typeface="Arial"/>
                <a:cs typeface="Arial"/>
              </a:rPr>
              <a:t>A Framework for Evaluation of </a:t>
            </a:r>
          </a:p>
          <a:p>
            <a:pPr algn="ctr"/>
            <a:r>
              <a:rPr lang="en-US" sz="3200" dirty="0">
                <a:latin typeface="Arial"/>
                <a:cs typeface="Arial"/>
              </a:rPr>
              <a:t>Composite Memento Temporal </a:t>
            </a:r>
            <a:r>
              <a:rPr lang="en-US" sz="3200" dirty="0" smtClean="0">
                <a:latin typeface="Arial"/>
                <a:cs typeface="Arial"/>
              </a:rPr>
              <a:t>Coherence</a:t>
            </a:r>
          </a:p>
          <a:p>
            <a:pPr algn="ctr"/>
            <a:r>
              <a:rPr lang="en-US" sz="3200" dirty="0" smtClean="0">
                <a:latin typeface="Arial"/>
                <a:cs typeface="Arial"/>
              </a:rPr>
              <a:t>Hypertext 2015</a:t>
            </a:r>
            <a:endParaRPr lang="en-US" sz="3200" dirty="0">
              <a:latin typeface="Arial"/>
              <a:cs typeface="Arial"/>
            </a:endParaRPr>
          </a:p>
          <a:p>
            <a:pPr algn="ctr"/>
            <a:endParaRPr lang="en-US" sz="3200" dirty="0">
              <a:latin typeface="Arial"/>
              <a:cs typeface="Arial"/>
            </a:endParaRPr>
          </a:p>
          <a:p>
            <a:pPr algn="ctr"/>
            <a:r>
              <a:rPr lang="en-US" sz="1200" dirty="0" smtClean="0">
                <a:latin typeface="Arial"/>
                <a:cs typeface="Arial"/>
                <a:hlinkClick r:id="rId3"/>
              </a:rPr>
              <a:t>http://ws-dl.blogspot.com/2015/12/2015-12-08-evaluating-temporal.html</a:t>
            </a:r>
            <a:r>
              <a:rPr lang="en-US" sz="1200" dirty="0" smtClean="0">
                <a:latin typeface="Arial"/>
                <a:cs typeface="Arial"/>
              </a:rPr>
              <a:t> </a:t>
            </a:r>
            <a:endParaRPr lang="en-US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270289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09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As Presented by IA</a:t>
            </a:r>
          </a:p>
        </p:txBody>
      </p:sp>
      <p:pic>
        <p:nvPicPr>
          <p:cNvPr id="119810" name="Content Placeholder 3" descr="wunderground-plain.png"/>
          <p:cNvPicPr>
            <a:picLocks noGrp="1" noChangeAspect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16" b="38293"/>
          <a:stretch>
            <a:fillRect/>
          </a:stretch>
        </p:blipFill>
        <p:spPr>
          <a:xfrm>
            <a:off x="685800" y="1752600"/>
            <a:ext cx="7772400" cy="4114800"/>
          </a:xfrm>
        </p:spPr>
      </p:pic>
      <p:sp>
        <p:nvSpPr>
          <p:cNvPr id="119811" name="Rectangle 4"/>
          <p:cNvSpPr>
            <a:spLocks noChangeArrowheads="1"/>
          </p:cNvSpPr>
          <p:nvPr/>
        </p:nvSpPr>
        <p:spPr bwMode="auto">
          <a:xfrm>
            <a:off x="306388" y="5943600"/>
            <a:ext cx="8380412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900">
                <a:hlinkClick r:id="rId4"/>
              </a:rPr>
              <a:t>http://web.archive.org/web/20041209190926/http://www.wunderground.org/cgi-bin/findWeather/getForecast?query=50593</a:t>
            </a:r>
            <a:r>
              <a:rPr lang="en-US" sz="900"/>
              <a:t> (now 404, but that's a different story…) </a:t>
            </a:r>
          </a:p>
        </p:txBody>
      </p:sp>
    </p:spTree>
    <p:extLst>
      <p:ext uri="{BB962C8B-B14F-4D97-AF65-F5344CB8AC3E}">
        <p14:creationId xmlns:p14="http://schemas.microsoft.com/office/powerpoint/2010/main" val="20222422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7" name="Title 1"/>
          <p:cNvSpPr>
            <a:spLocks noGrp="1"/>
          </p:cNvSpPr>
          <p:nvPr>
            <p:ph type="title" idx="4294967295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Not Everything Is 200412091900926</a:t>
            </a:r>
          </a:p>
        </p:txBody>
      </p:sp>
      <p:pic>
        <p:nvPicPr>
          <p:cNvPr id="121858" name="Content Placeholder 3" descr="wunderground-marked.png"/>
          <p:cNvPicPr>
            <a:picLocks noGrp="1" noChangeAspect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14" b="38293"/>
          <a:stretch>
            <a:fillRect/>
          </a:stretch>
        </p:blipFill>
        <p:spPr/>
      </p:pic>
      <p:sp>
        <p:nvSpPr>
          <p:cNvPr id="25604" name="Rectangle 4"/>
          <p:cNvSpPr>
            <a:spLocks noChangeArrowheads="1"/>
          </p:cNvSpPr>
          <p:nvPr/>
        </p:nvSpPr>
        <p:spPr bwMode="auto">
          <a:xfrm>
            <a:off x="2819400" y="5791200"/>
            <a:ext cx="1715884" cy="461665"/>
          </a:xfrm>
          <a:prstGeom prst="rect">
            <a:avLst/>
          </a:prstGeom>
          <a:solidFill>
            <a:srgbClr val="FFFF00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dirty="0">
                <a:latin typeface="Arial"/>
                <a:cs typeface="Arial"/>
              </a:rPr>
              <a:t>+ 9 months</a:t>
            </a:r>
          </a:p>
        </p:txBody>
      </p:sp>
    </p:spTree>
    <p:extLst>
      <p:ext uri="{BB962C8B-B14F-4D97-AF65-F5344CB8AC3E}">
        <p14:creationId xmlns:p14="http://schemas.microsoft.com/office/powerpoint/2010/main" val="22939988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4" grpId="0" animBg="1"/>
    </p:bldLst>
  </p:timing>
</p:sld>
</file>

<file path=ppt/slides/slide2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5" name="Title 1"/>
          <p:cNvSpPr>
            <a:spLocks noGrp="1"/>
          </p:cNvSpPr>
          <p:nvPr>
            <p:ph type="title" idx="4294967295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dirty="0" smtClean="0">
                <a:latin typeface="Arial" charset="0"/>
                <a:ea typeface="ＭＳ Ｐゴシック" charset="0"/>
                <a:cs typeface="ＭＳ Ｐゴシック" charset="0"/>
              </a:rPr>
              <a:t>Only 1 in 5 pages complete and without violations</a:t>
            </a: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graphicFrame>
        <p:nvGraphicFramePr>
          <p:cNvPr id="41027" name="Group 67"/>
          <p:cNvGraphicFramePr>
            <a:graphicFrameLocks noGrp="1"/>
          </p:cNvGraphicFramePr>
          <p:nvPr>
            <p:ph idx="4294967295"/>
          </p:nvPr>
        </p:nvGraphicFramePr>
        <p:xfrm>
          <a:off x="457200" y="1711325"/>
          <a:ext cx="8077200" cy="3840317"/>
        </p:xfrm>
        <a:graphic>
          <a:graphicData uri="http://schemas.openxmlformats.org/drawingml/2006/table">
            <a:tbl>
              <a:tblPr/>
              <a:tblGrid>
                <a:gridCol w="3025775"/>
                <a:gridCol w="1292225"/>
                <a:gridCol w="1187450"/>
                <a:gridCol w="1298575"/>
                <a:gridCol w="1273175"/>
              </a:tblGrid>
              <a:tr h="914340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Description</a:t>
                      </a:r>
                    </a:p>
                  </a:txBody>
                  <a:tcPr marT="45711" marB="4571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Closest Single Archive</a:t>
                      </a: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Closest</a:t>
                      </a:r>
                    </a:p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Multi-Archive</a:t>
                      </a: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Bracket</a:t>
                      </a:r>
                    </a:p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Single </a:t>
                      </a:r>
                    </a:p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Archive</a:t>
                      </a: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Bracket</a:t>
                      </a:r>
                    </a:p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Multi-Archive</a:t>
                      </a: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365728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Completeness</a:t>
                      </a: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R="365760" marT="45711" marB="4571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R="365760" marT="45711" marB="4571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R="365760" marT="45711" marB="4571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R="365760" marT="45711" marB="4571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365728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  Mean complete</a:t>
                      </a: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76.1%</a:t>
                      </a:r>
                    </a:p>
                  </a:txBody>
                  <a:tcPr marR="365760" marT="45711" marB="4571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80.2%</a:t>
                      </a:r>
                    </a:p>
                  </a:txBody>
                  <a:tcPr marR="365760" marT="45711" marB="4571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76.2%</a:t>
                      </a:r>
                    </a:p>
                  </a:txBody>
                  <a:tcPr marR="365760" marT="45711" marB="4571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80.3%</a:t>
                      </a:r>
                    </a:p>
                  </a:txBody>
                  <a:tcPr marR="365760" marT="45711" marB="4571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365728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  Mean missing</a:t>
                      </a: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23.9%</a:t>
                      </a:r>
                    </a:p>
                  </a:txBody>
                  <a:tcPr marR="365760" marT="45711" marB="4571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19.8%</a:t>
                      </a:r>
                    </a:p>
                  </a:txBody>
                  <a:tcPr marR="365760" marT="45711" marB="4571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23.8%</a:t>
                      </a:r>
                    </a:p>
                  </a:txBody>
                  <a:tcPr marR="365760" marT="45711" marB="4571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19.7%</a:t>
                      </a:r>
                    </a:p>
                  </a:txBody>
                  <a:tcPr marR="365760" marT="45711" marB="4571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365728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Temporal Coherence</a:t>
                      </a: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R="365760" marT="45711" marB="4571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R="365760" marT="45711" marB="4571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R="365760" marT="45711" marB="4571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R="365760" marT="45711" marB="4571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365728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  Mean prima facie coherent </a:t>
                      </a: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41.0%</a:t>
                      </a:r>
                    </a:p>
                  </a:txBody>
                  <a:tcPr marR="365760" marT="45711" marB="4571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40.9%</a:t>
                      </a:r>
                    </a:p>
                  </a:txBody>
                  <a:tcPr marR="365760" marT="45711" marB="4571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54.7%</a:t>
                      </a:r>
                    </a:p>
                  </a:txBody>
                  <a:tcPr marR="365760" marT="45711" marB="4571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54.6%</a:t>
                      </a:r>
                    </a:p>
                  </a:txBody>
                  <a:tcPr marR="365760" marT="45711" marB="4571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365728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  Mean possibly coherent </a:t>
                      </a: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27.3%</a:t>
                      </a:r>
                    </a:p>
                  </a:txBody>
                  <a:tcPr marR="365760" marT="45711" marB="4571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27.3%</a:t>
                      </a:r>
                    </a:p>
                  </a:txBody>
                  <a:tcPr marR="365760" marT="45711" marB="4571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12.8%</a:t>
                      </a:r>
                    </a:p>
                  </a:txBody>
                  <a:tcPr marR="365760" marT="45711" marB="4571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14.2%</a:t>
                      </a:r>
                    </a:p>
                  </a:txBody>
                  <a:tcPr marR="365760" marT="45711" marB="4571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365728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  Mean probably violative </a:t>
                      </a: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2.5%</a:t>
                      </a:r>
                    </a:p>
                  </a:txBody>
                  <a:tcPr marR="365760" marT="45711" marB="4571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5.3%</a:t>
                      </a:r>
                    </a:p>
                  </a:txBody>
                  <a:tcPr marR="365760" marT="45711" marB="4571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2.5%</a:t>
                      </a:r>
                    </a:p>
                  </a:txBody>
                  <a:tcPr marR="365760" marT="45711" marB="4571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5.3%</a:t>
                      </a:r>
                    </a:p>
                  </a:txBody>
                  <a:tcPr marR="365760" marT="45711" marB="4571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365728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  Mean prima facie violative </a:t>
                      </a: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5.3%</a:t>
                      </a:r>
                    </a:p>
                  </a:txBody>
                  <a:tcPr marR="365760" marT="45711" marB="4571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5.3%</a:t>
                      </a:r>
                    </a:p>
                  </a:txBody>
                  <a:tcPr marR="365760" marT="45711" marB="4571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6.2%</a:t>
                      </a:r>
                    </a:p>
                  </a:txBody>
                  <a:tcPr marR="365760" marT="45711" marB="4571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6.2%</a:t>
                      </a:r>
                    </a:p>
                  </a:txBody>
                  <a:tcPr marR="365760" marT="45711" marB="4571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</a:tbl>
          </a:graphicData>
        </a:graphic>
      </p:graphicFrame>
      <p:sp>
        <p:nvSpPr>
          <p:cNvPr id="123968" name="Rectangle 68"/>
          <p:cNvSpPr>
            <a:spLocks noChangeArrowheads="1"/>
          </p:cNvSpPr>
          <p:nvPr/>
        </p:nvSpPr>
        <p:spPr bwMode="auto">
          <a:xfrm>
            <a:off x="3581400" y="5181600"/>
            <a:ext cx="2286000" cy="38100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3969" name="Text Box 69"/>
          <p:cNvSpPr txBox="1">
            <a:spLocks noChangeArrowheads="1"/>
          </p:cNvSpPr>
          <p:nvPr/>
        </p:nvSpPr>
        <p:spPr bwMode="auto">
          <a:xfrm>
            <a:off x="457200" y="5715000"/>
            <a:ext cx="8456613" cy="49530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i="1" dirty="0"/>
              <a:t>At least 5% of pages can be shown to be temporal violations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883512" y="6442088"/>
            <a:ext cx="74856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Arial"/>
                <a:cs typeface="Arial"/>
                <a:hlinkClick r:id="rId3"/>
              </a:rPr>
              <a:t>http://ws-dl.blogspot.com/2015/12/2015-12-08-evaluating-temporal.html</a:t>
            </a:r>
            <a:r>
              <a:rPr lang="en-US" dirty="0" smtClean="0">
                <a:latin typeface="Arial"/>
                <a:cs typeface="Arial"/>
              </a:rPr>
              <a:t> </a:t>
            </a:r>
            <a:endParaRPr lang="en-US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168849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/>
          <a:p>
            <a:r>
              <a:rPr lang="en-US" dirty="0" smtClean="0"/>
              <a:t>Closing Observations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52827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Wrong Metaphor for Web Archives</a:t>
            </a:r>
          </a:p>
        </p:txBody>
      </p:sp>
      <p:pic>
        <p:nvPicPr>
          <p:cNvPr id="30723" name="Picture 3" descr="NewYorkPublicLibrar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1143000"/>
            <a:ext cx="6426200" cy="4819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972639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Web Archives Are Not Destinations</a:t>
            </a:r>
          </a:p>
        </p:txBody>
      </p:sp>
      <p:pic>
        <p:nvPicPr>
          <p:cNvPr id="32771" name="Picture 3" descr="cn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600200"/>
            <a:ext cx="4495800" cy="2827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772" name="Picture 4" descr="cnn-all-archiv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1600200"/>
            <a:ext cx="3657600" cy="2854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773" name="Rectangle 5"/>
          <p:cNvSpPr>
            <a:spLocks noChangeArrowheads="1"/>
          </p:cNvSpPr>
          <p:nvPr/>
        </p:nvSpPr>
        <p:spPr bwMode="auto">
          <a:xfrm>
            <a:off x="847725" y="4491038"/>
            <a:ext cx="228887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dirty="0">
                <a:latin typeface="Arial"/>
                <a:cs typeface="Arial"/>
              </a:rPr>
              <a:t>This is a destination.</a:t>
            </a:r>
          </a:p>
        </p:txBody>
      </p:sp>
      <p:sp>
        <p:nvSpPr>
          <p:cNvPr id="32774" name="Rectangle 6"/>
          <p:cNvSpPr>
            <a:spLocks noChangeArrowheads="1"/>
          </p:cNvSpPr>
          <p:nvPr/>
        </p:nvSpPr>
        <p:spPr bwMode="auto">
          <a:xfrm>
            <a:off x="4987925" y="4495800"/>
            <a:ext cx="267389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dirty="0">
                <a:latin typeface="Arial"/>
                <a:cs typeface="Arial"/>
              </a:rPr>
              <a:t>This is not a destination.</a:t>
            </a:r>
          </a:p>
        </p:txBody>
      </p:sp>
      <p:pic>
        <p:nvPicPr>
          <p:cNvPr id="32775" name="Picture 7" descr="cnn-coffee-stain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1600200"/>
            <a:ext cx="3810000" cy="2867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776" name="Text Box 8"/>
          <p:cNvSpPr txBox="1">
            <a:spLocks noChangeArrowheads="1"/>
          </p:cNvSpPr>
          <p:nvPr/>
        </p:nvSpPr>
        <p:spPr bwMode="auto">
          <a:xfrm>
            <a:off x="1524000" y="5562600"/>
            <a:ext cx="6044518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2000" dirty="0">
                <a:latin typeface="Arial"/>
                <a:cs typeface="Arial"/>
              </a:rPr>
              <a:t>Memento is about linking the past and present </a:t>
            </a:r>
            <a:r>
              <a:rPr lang="en-US" sz="2000" dirty="0" smtClean="0">
                <a:latin typeface="Arial"/>
                <a:cs typeface="Arial"/>
              </a:rPr>
              <a:t>web,</a:t>
            </a:r>
          </a:p>
          <a:p>
            <a:r>
              <a:rPr lang="en-US" sz="2000" dirty="0" smtClean="0">
                <a:latin typeface="Arial"/>
                <a:cs typeface="Arial"/>
              </a:rPr>
              <a:t>archives as infrastructure.</a:t>
            </a:r>
            <a:endParaRPr lang="en-US" sz="20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392711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Turn Archiving Into A Social Activity…</a:t>
            </a:r>
          </a:p>
        </p:txBody>
      </p:sp>
      <p:pic>
        <p:nvPicPr>
          <p:cNvPr id="36867" name="Picture 3" descr="disqu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752600"/>
            <a:ext cx="4267200" cy="3209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868" name="Rectangle 4"/>
          <p:cNvSpPr>
            <a:spLocks noChangeArrowheads="1"/>
          </p:cNvSpPr>
          <p:nvPr/>
        </p:nvSpPr>
        <p:spPr bwMode="auto">
          <a:xfrm>
            <a:off x="3048000" y="3124200"/>
            <a:ext cx="1371600" cy="685800"/>
          </a:xfrm>
          <a:prstGeom prst="rect">
            <a:avLst/>
          </a:prstGeom>
          <a:noFill/>
          <a:ln w="38100">
            <a:solidFill>
              <a:srgbClr val="DE2515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6869" name="Rectangle 5"/>
          <p:cNvSpPr>
            <a:spLocks noChangeArrowheads="1"/>
          </p:cNvSpPr>
          <p:nvPr/>
        </p:nvSpPr>
        <p:spPr bwMode="auto">
          <a:xfrm>
            <a:off x="0" y="2362200"/>
            <a:ext cx="3048000" cy="762000"/>
          </a:xfrm>
          <a:prstGeom prst="rect">
            <a:avLst/>
          </a:prstGeom>
          <a:noFill/>
          <a:ln w="38100">
            <a:solidFill>
              <a:srgbClr val="DE2515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36870" name="Picture 6" descr="mourdock-share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1752600"/>
            <a:ext cx="4248150" cy="3195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871" name="Rectangle 7"/>
          <p:cNvSpPr>
            <a:spLocks noChangeArrowheads="1"/>
          </p:cNvSpPr>
          <p:nvPr/>
        </p:nvSpPr>
        <p:spPr bwMode="auto">
          <a:xfrm>
            <a:off x="4572000" y="2514600"/>
            <a:ext cx="685800" cy="1752600"/>
          </a:xfrm>
          <a:prstGeom prst="rect">
            <a:avLst/>
          </a:prstGeom>
          <a:noFill/>
          <a:ln w="38100">
            <a:solidFill>
              <a:srgbClr val="DE2515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6872" name="Rectangle 8"/>
          <p:cNvSpPr>
            <a:spLocks noChangeArrowheads="1"/>
          </p:cNvSpPr>
          <p:nvPr/>
        </p:nvSpPr>
        <p:spPr bwMode="auto">
          <a:xfrm>
            <a:off x="3048000" y="5741988"/>
            <a:ext cx="276918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1400" dirty="0">
                <a:latin typeface="Arial"/>
                <a:cs typeface="Arial"/>
              </a:rPr>
              <a:t>see also: </a:t>
            </a:r>
            <a:r>
              <a:rPr lang="en-US" sz="1400" dirty="0">
                <a:latin typeface="Arial"/>
                <a:cs typeface="Arial"/>
                <a:hlinkClick r:id="rId5"/>
              </a:rPr>
              <a:t>http://xkcd.com/1034/</a:t>
            </a:r>
            <a:r>
              <a:rPr lang="en-US" sz="1400" dirty="0">
                <a:latin typeface="Arial"/>
                <a:cs typeface="Arial"/>
              </a:rPr>
              <a:t>, </a:t>
            </a:r>
          </a:p>
          <a:p>
            <a:r>
              <a:rPr lang="en-US" sz="1400" dirty="0">
                <a:latin typeface="Arial"/>
                <a:cs typeface="Arial"/>
                <a:hlinkClick r:id="rId6"/>
              </a:rPr>
              <a:t>Marshall &amp; Shipman, JCDL 2011</a:t>
            </a:r>
            <a:endParaRPr lang="en-US" sz="14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521245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…But Don't Use the "A" Word</a:t>
            </a:r>
          </a:p>
        </p:txBody>
      </p:sp>
      <p:sp>
        <p:nvSpPr>
          <p:cNvPr id="41988" name="Rectangle 4"/>
          <p:cNvSpPr>
            <a:spLocks noChangeArrowheads="1"/>
          </p:cNvSpPr>
          <p:nvPr/>
        </p:nvSpPr>
        <p:spPr bwMode="auto">
          <a:xfrm>
            <a:off x="0" y="1752600"/>
            <a:ext cx="4454525" cy="314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rial"/>
                <a:cs typeface="Arial"/>
              </a:rPr>
              <a:t>Ed: Are there any zombies out there?</a:t>
            </a:r>
          </a:p>
          <a:p>
            <a:r>
              <a:rPr lang="en-US" sz="2000" dirty="0">
                <a:latin typeface="Arial"/>
                <a:cs typeface="Arial"/>
              </a:rPr>
              <a:t>Shaun: Don't say that!</a:t>
            </a:r>
          </a:p>
          <a:p>
            <a:r>
              <a:rPr lang="en-US" sz="2000" dirty="0">
                <a:latin typeface="Arial"/>
                <a:cs typeface="Arial"/>
              </a:rPr>
              <a:t>Ed: What?</a:t>
            </a:r>
          </a:p>
          <a:p>
            <a:r>
              <a:rPr lang="en-US" sz="2000" dirty="0">
                <a:latin typeface="Arial"/>
                <a:cs typeface="Arial"/>
              </a:rPr>
              <a:t>Shaun: That.</a:t>
            </a:r>
          </a:p>
          <a:p>
            <a:r>
              <a:rPr lang="en-US" sz="2000" dirty="0">
                <a:latin typeface="Arial"/>
                <a:cs typeface="Arial"/>
              </a:rPr>
              <a:t>Ed: What?</a:t>
            </a:r>
          </a:p>
          <a:p>
            <a:r>
              <a:rPr lang="en-US" sz="2000" dirty="0">
                <a:solidFill>
                  <a:srgbClr val="FF0000"/>
                </a:solidFill>
                <a:latin typeface="Arial"/>
                <a:cs typeface="Arial"/>
              </a:rPr>
              <a:t>Shaun: That. The Z word. Don't say it.</a:t>
            </a:r>
            <a:endParaRPr lang="en-US" sz="2000" dirty="0">
              <a:latin typeface="Arial"/>
              <a:cs typeface="Arial"/>
            </a:endParaRPr>
          </a:p>
          <a:p>
            <a:r>
              <a:rPr lang="en-US" sz="2000" dirty="0">
                <a:latin typeface="Arial"/>
                <a:cs typeface="Arial"/>
              </a:rPr>
              <a:t>Ed: Why not?</a:t>
            </a:r>
          </a:p>
          <a:p>
            <a:r>
              <a:rPr lang="en-US" sz="2000" dirty="0">
                <a:latin typeface="Arial"/>
                <a:cs typeface="Arial"/>
              </a:rPr>
              <a:t>Shaun: Because it's ridiculous!</a:t>
            </a:r>
          </a:p>
          <a:p>
            <a:endParaRPr lang="en-US" sz="2000" dirty="0">
              <a:latin typeface="Arial"/>
              <a:cs typeface="Arial"/>
            </a:endParaRPr>
          </a:p>
          <a:p>
            <a:r>
              <a:rPr lang="en-US" sz="2000" dirty="0">
                <a:latin typeface="Arial"/>
                <a:cs typeface="Arial"/>
              </a:rPr>
              <a:t>— Shaun of the Dead </a:t>
            </a:r>
          </a:p>
        </p:txBody>
      </p:sp>
      <p:pic>
        <p:nvPicPr>
          <p:cNvPr id="41992" name="Picture 8" descr="in-the-event-of-a-zombie-attack_50290cd18172b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1600200"/>
            <a:ext cx="4724400" cy="3779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610175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Pinterest: Anonymous Mementos</a:t>
            </a:r>
          </a:p>
        </p:txBody>
      </p:sp>
      <p:pic>
        <p:nvPicPr>
          <p:cNvPr id="38915" name="Picture 3" descr="pinterest-bot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1219200"/>
            <a:ext cx="6705600" cy="5045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916" name="Rectangle 4"/>
          <p:cNvSpPr>
            <a:spLocks noChangeArrowheads="1"/>
          </p:cNvSpPr>
          <p:nvPr/>
        </p:nvSpPr>
        <p:spPr bwMode="auto">
          <a:xfrm>
            <a:off x="914400" y="2057400"/>
            <a:ext cx="7660871" cy="101566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1200" dirty="0">
                <a:latin typeface="Arial"/>
                <a:cs typeface="Arial"/>
                <a:hlinkClick r:id="rId4"/>
              </a:rPr>
              <a:t>http://media-cache-ec3.pinterest.com/upload/47639708527755289_AhxhItiQ_c.jpg</a:t>
            </a:r>
            <a:endParaRPr lang="en-US" sz="1200" dirty="0">
              <a:latin typeface="Arial"/>
              <a:cs typeface="Arial"/>
            </a:endParaRPr>
          </a:p>
          <a:p>
            <a:r>
              <a:rPr lang="en-US" sz="1200" dirty="0">
                <a:latin typeface="Arial"/>
                <a:cs typeface="Arial"/>
              </a:rPr>
              <a:t>is a memento of:</a:t>
            </a:r>
          </a:p>
          <a:p>
            <a:r>
              <a:rPr lang="en-US" sz="1200" dirty="0">
                <a:latin typeface="Arial"/>
                <a:cs typeface="Arial"/>
                <a:hlinkClick r:id="rId5"/>
              </a:rPr>
              <a:t>http://3.bp.blogspot.com/_d0vByWRfhvU/S_Ygk_oX4xI/AAAAAAAACCQ/LXgC3S0KYEo/s400/_MG_8091.jpg</a:t>
            </a:r>
            <a:endParaRPr lang="en-US" sz="1200" dirty="0">
              <a:latin typeface="Arial"/>
              <a:cs typeface="Arial"/>
            </a:endParaRPr>
          </a:p>
          <a:p>
            <a:r>
              <a:rPr lang="en-US" sz="1200" dirty="0">
                <a:latin typeface="Arial"/>
                <a:cs typeface="Arial"/>
              </a:rPr>
              <a:t>but there is no machine-readable indication of this relationship</a:t>
            </a:r>
          </a:p>
          <a:p>
            <a:r>
              <a:rPr lang="en-US" sz="1200" dirty="0" err="1">
                <a:latin typeface="Arial"/>
                <a:cs typeface="Arial"/>
              </a:rPr>
              <a:t>repins</a:t>
            </a:r>
            <a:r>
              <a:rPr lang="en-US" sz="1200" dirty="0">
                <a:latin typeface="Arial"/>
                <a:cs typeface="Arial"/>
              </a:rPr>
              <a:t> are by-reference</a:t>
            </a:r>
          </a:p>
        </p:txBody>
      </p:sp>
    </p:spTree>
    <p:extLst>
      <p:ext uri="{BB962C8B-B14F-4D97-AF65-F5344CB8AC3E}">
        <p14:creationId xmlns:p14="http://schemas.microsoft.com/office/powerpoint/2010/main" val="36743104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0" y="127000"/>
            <a:ext cx="9144000" cy="1143000"/>
          </a:xfrm>
          <a:prstGeom prst="rect">
            <a:avLst/>
          </a:prstGeom>
          <a:solidFill>
            <a:srgbClr val="FFFFFF"/>
          </a:solid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/>
          <a:p>
            <a:r>
              <a:rPr lang="en-US" sz="2800" dirty="0" smtClean="0">
                <a:solidFill>
                  <a:srgbClr val="000000"/>
                </a:solidFill>
                <a:latin typeface="Arial" charset="0"/>
              </a:rPr>
              <a:t>When all </a:t>
            </a:r>
            <a:r>
              <a:rPr lang="en-US" sz="2800" dirty="0">
                <a:solidFill>
                  <a:srgbClr val="000000"/>
                </a:solidFill>
                <a:latin typeface="Arial" charset="0"/>
              </a:rPr>
              <a:t>e</a:t>
            </a:r>
            <a:r>
              <a:rPr lang="en-US" sz="2800" dirty="0" smtClean="0">
                <a:solidFill>
                  <a:srgbClr val="000000"/>
                </a:solidFill>
                <a:latin typeface="Arial" charset="0"/>
              </a:rPr>
              <a:t>lse </a:t>
            </a:r>
            <a:r>
              <a:rPr lang="en-US" sz="2800" dirty="0">
                <a:solidFill>
                  <a:srgbClr val="000000"/>
                </a:solidFill>
                <a:latin typeface="Arial" charset="0"/>
              </a:rPr>
              <a:t>f</a:t>
            </a:r>
            <a:r>
              <a:rPr lang="en-US" sz="2800" dirty="0" smtClean="0">
                <a:solidFill>
                  <a:srgbClr val="000000"/>
                </a:solidFill>
                <a:latin typeface="Arial" charset="0"/>
              </a:rPr>
              <a:t>ails, justify project with: </a:t>
            </a:r>
            <a:br>
              <a:rPr lang="en-US" sz="2800" dirty="0" smtClean="0">
                <a:solidFill>
                  <a:srgbClr val="000000"/>
                </a:solidFill>
                <a:latin typeface="Arial" charset="0"/>
              </a:rPr>
            </a:br>
            <a:r>
              <a:rPr lang="en-US" sz="2800" dirty="0" smtClean="0">
                <a:solidFill>
                  <a:srgbClr val="000000"/>
                </a:solidFill>
                <a:latin typeface="Arial" charset="0"/>
              </a:rPr>
              <a:t>“web </a:t>
            </a:r>
            <a:r>
              <a:rPr lang="en-US" sz="2800" dirty="0">
                <a:solidFill>
                  <a:srgbClr val="000000"/>
                </a:solidFill>
                <a:latin typeface="Arial" charset="0"/>
              </a:rPr>
              <a:t>a</a:t>
            </a:r>
            <a:r>
              <a:rPr lang="en-US" sz="2800" dirty="0" smtClean="0">
                <a:solidFill>
                  <a:srgbClr val="000000"/>
                </a:solidFill>
                <a:latin typeface="Arial" charset="0"/>
              </a:rPr>
              <a:t>rchiving </a:t>
            </a:r>
            <a:r>
              <a:rPr lang="en-US" sz="2800" i="1" dirty="0" smtClean="0">
                <a:solidFill>
                  <a:srgbClr val="000000"/>
                </a:solidFill>
                <a:latin typeface="Arial" charset="0"/>
              </a:rPr>
              <a:t>is</a:t>
            </a:r>
            <a:r>
              <a:rPr lang="en-US" sz="2800" dirty="0" smtClean="0">
                <a:solidFill>
                  <a:srgbClr val="000000"/>
                </a:solidFill>
                <a:latin typeface="Arial" charset="0"/>
              </a:rPr>
              <a:t> Big Data”</a:t>
            </a:r>
            <a:endParaRPr lang="en-US" sz="2800" dirty="0">
              <a:solidFill>
                <a:srgbClr val="000000"/>
              </a:solidFill>
              <a:latin typeface="Arial" charset="0"/>
            </a:endParaRPr>
          </a:p>
        </p:txBody>
      </p:sp>
      <p:pic>
        <p:nvPicPr>
          <p:cNvPr id="10245" name="Picture 5" descr="www-siz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900" y="1169988"/>
            <a:ext cx="7099300" cy="5611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630751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3793</TotalTime>
  <Words>15350</Words>
  <Application>Microsoft Macintosh PowerPoint</Application>
  <PresentationFormat>On-screen Show (4:3)</PresentationFormat>
  <Paragraphs>1747</Paragraphs>
  <Slides>239</Slides>
  <Notes>151</Notes>
  <HiddenSlides>17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239</vt:i4>
      </vt:variant>
    </vt:vector>
  </HeadingPairs>
  <TitlesOfParts>
    <vt:vector size="240" baseType="lpstr">
      <vt:lpstr>Office Theme</vt:lpstr>
      <vt:lpstr>The W3C Web Architecture,  the Memento Protocol, and  Research Issues With Web Archiving</vt:lpstr>
      <vt:lpstr>Administrivia</vt:lpstr>
      <vt:lpstr>“All I want to do is zoom-a-zoom-zoom-zoom…”</vt:lpstr>
      <vt:lpstr>To Do For Next Week…</vt:lpstr>
      <vt:lpstr>Email decision tree</vt:lpstr>
      <vt:lpstr>Course Requirements</vt:lpstr>
      <vt:lpstr>Picking a paper / topic</vt:lpstr>
      <vt:lpstr>Presentation expectations are high</vt:lpstr>
      <vt:lpstr>HTTP Mechanics and the Web Architecture</vt:lpstr>
      <vt:lpstr>Defining the Web / HTTP</vt:lpstr>
      <vt:lpstr>Uniform Resource Identifiers</vt:lpstr>
      <vt:lpstr>From RFC 2396</vt:lpstr>
      <vt:lpstr>URI Schemes</vt:lpstr>
      <vt:lpstr>Important Web Architecture Concepts</vt:lpstr>
      <vt:lpstr>Modern Browsers  (aka “user-agents”) are nice…</vt:lpstr>
      <vt:lpstr>Talking to HTTP servers with “curl”</vt:lpstr>
      <vt:lpstr>default curl returns  message body, no headers…</vt:lpstr>
      <vt:lpstr>curl –i shows  response headers + message body:</vt:lpstr>
      <vt:lpstr>curl -v shows more * = TCP activity &gt; = what the user-agent (i.e., curl) sent &lt; = what the server sent</vt:lpstr>
      <vt:lpstr>curl has many,  many flags…</vt:lpstr>
      <vt:lpstr>PowerPoint Presentation</vt:lpstr>
      <vt:lpstr>PowerPoint Presentation</vt:lpstr>
      <vt:lpstr>curl/wget/lynx are awesome  but they are still user-agents,  and the nature of user-agents  is to hide details.  use  “telnet” or “openssl” to expose details </vt:lpstr>
      <vt:lpstr>GET</vt:lpstr>
      <vt:lpstr>HEAD</vt:lpstr>
      <vt:lpstr>OPTIONS  (many methods)</vt:lpstr>
      <vt:lpstr>OPTIONS (fewer methods)</vt:lpstr>
      <vt:lpstr>https is supplanting http  this is mostly a good thing*  but it does mean we can’t use telnet for “https” sites  * https://www.theverge.com/2018/2/8/16991254/chrome-not-secure-marked-http-encryption-ssl  </vt:lpstr>
      <vt:lpstr>bye bye “telnet to port 80”</vt:lpstr>
      <vt:lpstr>hello “openssl to port 443”</vt:lpstr>
      <vt:lpstr>HTTP semantics don’t change</vt:lpstr>
      <vt:lpstr>Response Codes</vt:lpstr>
      <vt:lpstr>501 - Method Not Implemented</vt:lpstr>
      <vt:lpstr>301 - Moved Permanently</vt:lpstr>
      <vt:lpstr>301- Moved Permanently</vt:lpstr>
      <vt:lpstr>302 - Found</vt:lpstr>
      <vt:lpstr>303 - See Other</vt:lpstr>
      <vt:lpstr>404 - Not Found</vt:lpstr>
      <vt:lpstr>401 - Unauthorized</vt:lpstr>
      <vt:lpstr>400 - Bad Request</vt:lpstr>
      <vt:lpstr>505 - HTTP Version Not Supported</vt:lpstr>
      <vt:lpstr>505 - HTTP Version Not Supported</vt:lpstr>
      <vt:lpstr>Many, Many Response Codes…</vt:lpstr>
      <vt:lpstr>Date/Time Format</vt:lpstr>
      <vt:lpstr>REST</vt:lpstr>
      <vt:lpstr>HATEOAS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W3C Web Architecture: Resource – URI - Representation</vt:lpstr>
      <vt:lpstr>W3C Web Architecture: Resource – URI - Representation</vt:lpstr>
      <vt:lpstr>Resources</vt:lpstr>
      <vt:lpstr>Resources have Representations</vt:lpstr>
      <vt:lpstr>Resources have Representations that Change over Time</vt:lpstr>
      <vt:lpstr>Only the Current Representation is Available from a Resource</vt:lpstr>
      <vt:lpstr>Old Representations are Lost Forever</vt:lpstr>
      <vt:lpstr>Archived Resources Exist</vt:lpstr>
      <vt:lpstr>Archived Resources</vt:lpstr>
      <vt:lpstr>Finding Archived Resources</vt:lpstr>
      <vt:lpstr>Finding Archived Resources</vt:lpstr>
      <vt:lpstr>Navigating Archived Resources</vt:lpstr>
      <vt:lpstr>Navigating Archived Resources</vt:lpstr>
      <vt:lpstr>Current and Past Web are Not Integrated</vt:lpstr>
      <vt:lpstr>TBL on Generic vs. Specific Resources</vt:lpstr>
      <vt:lpstr>In The Beginning… there was the inode</vt:lpstr>
      <vt:lpstr>Limited Time Semantics…</vt:lpstr>
      <vt:lpstr>Time Semantics Becoming Less,  Not More Available </vt:lpstr>
      <vt:lpstr>The Past Links to the Present…</vt:lpstr>
      <vt:lpstr>The Past Links to the Present…</vt:lpstr>
      <vt:lpstr>But the Present Does Not Link to the Past</vt:lpstr>
      <vt:lpstr>Linking the Past and the Present</vt:lpstr>
      <vt:lpstr>Normal HTTP Flow</vt:lpstr>
      <vt:lpstr>Normal HTTP Flow</vt:lpstr>
      <vt:lpstr>The Web without a Time Dimension</vt:lpstr>
      <vt:lpstr>The Web without a Time Dimension</vt:lpstr>
      <vt:lpstr>The Web without a Time Dimension</vt:lpstr>
      <vt:lpstr>The Web with Time Dimension added by Memento</vt:lpstr>
      <vt:lpstr>The Web with Time Dimension added by Memento</vt:lpstr>
      <vt:lpstr>PowerPoint Presentation</vt:lpstr>
      <vt:lpstr>Memento HTTP Flow</vt:lpstr>
      <vt:lpstr>Memento HTTP Flow</vt:lpstr>
      <vt:lpstr>Memento HTTP Flow</vt:lpstr>
      <vt:lpstr>Memento HTTP Flow</vt:lpstr>
      <vt:lpstr>Memento HTTP Flow</vt:lpstr>
      <vt:lpstr>Memento HTTP Flow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Time Travel with Memento for Chrome</vt:lpstr>
      <vt:lpstr>Time Travel with Mink</vt:lpstr>
      <vt:lpstr>Time Travel: Read Like It's 2004</vt:lpstr>
      <vt:lpstr>Time Travel: Scroll To The Bottom, First Reference</vt:lpstr>
      <vt:lpstr>Time Travel: Link In 2014 Redirects To Main Site</vt:lpstr>
      <vt:lpstr>Time Travel: Set For September 15, 2004</vt:lpstr>
      <vt:lpstr>Time Travel: Right Click On The Link</vt:lpstr>
      <vt:lpstr>Time Travel: The Report @ 2004-10-12</vt:lpstr>
      <vt:lpstr>Time Travel: Second Reference</vt:lpstr>
      <vt:lpstr>Time Travel: Second Reference In 2014</vt:lpstr>
      <vt:lpstr>Time Travel: Right Click On The Link</vt:lpstr>
      <vt:lpstr>Time Travel: Page @ 2004-12-11</vt:lpstr>
      <vt:lpstr>Time Travel: Fifth Reference</vt:lpstr>
      <vt:lpstr>Time Travel: Current Page Is 404</vt:lpstr>
      <vt:lpstr>Time Travel: Right Link On The Link</vt:lpstr>
      <vt:lpstr>Time Travel: Page As Of 2004-10-12</vt:lpstr>
      <vt:lpstr>A More Fun Example…</vt:lpstr>
      <vt:lpstr>Fixing 404 Pages: Google Results Page</vt:lpstr>
      <vt:lpstr>Fixing 404 Pages: Result Page </vt:lpstr>
      <vt:lpstr>Fixing 404 Pages: Scrolling Down</vt:lpstr>
      <vt:lpstr>Fixing 404 Pages: Server Up, Page 404</vt:lpstr>
      <vt:lpstr>Fixing 404 Pages: Using Memento For Chrome</vt:lpstr>
      <vt:lpstr>Fixing 404 Pages: Archived Page 2011-04-16</vt:lpstr>
      <vt:lpstr>Fixing 404 Pages: Get Most Recent Archived Version</vt:lpstr>
      <vt:lpstr>Fixing 404 Pages: 2013-10-18 Version (404 Imminent)</vt:lpstr>
      <vt:lpstr>Proactive Archiving: Page Not Archived</vt:lpstr>
      <vt:lpstr>Proactive Archiving: "Archive Now?" Bar</vt:lpstr>
      <vt:lpstr>Proactive Archiving: Submit to Archive.org</vt:lpstr>
      <vt:lpstr>Proactive Archiving: Archived @ Archive.org</vt:lpstr>
      <vt:lpstr>Proactive Archiving: Submit to Archive.today</vt:lpstr>
      <vt:lpstr>Proactive Archiving: Archive.today Progress Page</vt:lpstr>
      <vt:lpstr>Proactive Archiving: Archived @ Archive.today </vt:lpstr>
      <vt:lpstr>Proactive Archiving</vt:lpstr>
      <vt:lpstr>“If you see something, save something” (if you haven’t installed Mink yet…)</vt:lpstr>
      <vt:lpstr>Push to multiple archives….</vt:lpstr>
      <vt:lpstr>Push to multiple archives….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Integrating Multiple Archives more info: http://mementoweb.org/  https://tools.ietf.org/html/rfc7089 </vt:lpstr>
      <vt:lpstr>www.odu.edu is archived in six archives…</vt:lpstr>
      <vt:lpstr>Long Tail of Archives</vt:lpstr>
      <vt:lpstr>Long Tail of Archives</vt:lpstr>
      <vt:lpstr>Memento Aggregator</vt:lpstr>
      <vt:lpstr>Memento Aggregator</vt:lpstr>
      <vt:lpstr>Memento Aggregator</vt:lpstr>
      <vt:lpstr>Memento Aggregator</vt:lpstr>
      <vt:lpstr>Memento Aggregator</vt:lpstr>
      <vt:lpstr>Memento Aggregator</vt:lpstr>
      <vt:lpstr>Using Only Top-k Archives  for URI Lookup Yields Good Results</vt:lpstr>
      <vt:lpstr>PowerPoint Presentation</vt:lpstr>
      <vt:lpstr>Why Care About The Past?</vt:lpstr>
      <vt:lpstr>PowerPoint Presentation</vt:lpstr>
      <vt:lpstr>vs.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Archiving Moves At Hurricane Speed, Most News Stories Move Faster</vt:lpstr>
      <vt:lpstr>PowerPoint Presentation</vt:lpstr>
      <vt:lpstr>PowerPoint Presentation</vt:lpstr>
      <vt:lpstr>PowerPoint Presentation</vt:lpstr>
      <vt:lpstr>PowerPoint Presentation</vt:lpstr>
      <vt:lpstr>A Youtube video of a TV show where celebrities read “mean” Tweets about themselves</vt:lpstr>
      <vt:lpstr>Our scholarly record is in jeopardy…</vt:lpstr>
      <vt:lpstr>As is our legal record…</vt:lpstr>
      <vt:lpstr>As is our scientific record…</vt:lpstr>
      <vt:lpstr>And our popular culture as well…</vt:lpstr>
      <vt:lpstr>Half-Life of Popular Music Youtube Videos</vt:lpstr>
      <vt:lpstr>PowerPoint Presentation</vt:lpstr>
      <vt:lpstr>PowerPoint Presentation</vt:lpstr>
      <vt:lpstr>Missing Tweet &amp; Pic</vt:lpstr>
      <vt:lpstr>In May 2013, both are “archived” by topsy.com</vt:lpstr>
      <vt:lpstr>In February 2015, they’re completely missing.</vt:lpstr>
      <vt:lpstr>In 2016, redirecting…</vt:lpstr>
      <vt:lpstr>…to a random (?) apple.com page</vt:lpstr>
      <vt:lpstr>No Server == No HTTP Event == Nothing to Archive</vt:lpstr>
      <vt:lpstr>PowerPoint Presentation</vt:lpstr>
      <vt:lpstr>Why we need multiple,  independent archives…</vt:lpstr>
      <vt:lpstr>A single archive is vulnerable</vt:lpstr>
      <vt:lpstr>Houston, Tranquility Base Here. The Eagle has landed.</vt:lpstr>
      <vt:lpstr>PowerPoint Presentation</vt:lpstr>
      <vt:lpstr>PowerPoint Presentation</vt:lpstr>
      <vt:lpstr>But who pays for those extra archives?</vt:lpstr>
      <vt:lpstr>Archives aren’t magic web sites They’re just web sites.</vt:lpstr>
      <vt:lpstr>Don’t Throw Away the Original URL – Use Robust Links!</vt:lpstr>
      <vt:lpstr>Economics Working Against Archives</vt:lpstr>
      <vt:lpstr>“We’ll use the cloud!”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Ed and I Discuss Who Has What…</vt:lpstr>
      <vt:lpstr>Remember MH17?</vt:lpstr>
      <vt:lpstr>Alex is now 404. Would multiple archives have convinced him?  </vt:lpstr>
      <vt:lpstr>Do we really have  “a perfect tool to produce `evidence’ of any kind”?</vt:lpstr>
      <vt:lpstr>@gary4205 mansplains to @AstroKatie</vt:lpstr>
      <vt:lpstr>But can you prove he didn’t say this?</vt:lpstr>
      <vt:lpstr>Or that she didn’t say this? (remember: black hats can use tools created by white hats)</vt:lpstr>
      <vt:lpstr>Assessing the Quality of Web Archiving</vt:lpstr>
      <vt:lpstr>Temporal Drift</vt:lpstr>
      <vt:lpstr>Temporal Drift: Now 3 Hours in the Past</vt:lpstr>
      <vt:lpstr>Temporal Drift: Now 17 Days in the Future</vt:lpstr>
      <vt:lpstr>Temporal Drift: Now 23 (or 6) Days in the Future</vt:lpstr>
      <vt:lpstr>Sometimes the Live Web  "Leaks" Into the Archive…</vt:lpstr>
      <vt:lpstr>PowerPoint Presentation</vt:lpstr>
      <vt:lpstr>PowerPoint Presentation</vt:lpstr>
      <vt:lpstr>Synthetic Damage: Removing Images From xkcd.com</vt:lpstr>
      <vt:lpstr>PowerPoint Presentation</vt:lpstr>
      <vt:lpstr>Weights from Turker Assessment of Damage </vt:lpstr>
      <vt:lpstr>Good News:  Although %Missing (M) is steady/increasing,  weighted Damage (D) is decreasing</vt:lpstr>
      <vt:lpstr>PowerPoint Presentation</vt:lpstr>
      <vt:lpstr>As Presented by IA</vt:lpstr>
      <vt:lpstr>Not Everything Is 200412091900926</vt:lpstr>
      <vt:lpstr>Only 1 in 5 pages complete and without violations</vt:lpstr>
      <vt:lpstr>Closing Observations</vt:lpstr>
      <vt:lpstr>Wrong Metaphor for Web Archives</vt:lpstr>
      <vt:lpstr>Web Archives Are Not Destinations</vt:lpstr>
      <vt:lpstr>Turn Archiving Into A Social Activity…</vt:lpstr>
      <vt:lpstr>…But Don't Use the "A" Word</vt:lpstr>
      <vt:lpstr>Pinterest: Anonymous Mementos</vt:lpstr>
      <vt:lpstr>When all else fails, justify project with:  “web archiving is Big Data”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Memento Protocol and  Research Issues With Web Archiving</dc:title>
  <dc:creator>Office 2004 Test Drive User</dc:creator>
  <cp:lastModifiedBy>Office 2004 Test Drive User</cp:lastModifiedBy>
  <cp:revision>33</cp:revision>
  <dcterms:created xsi:type="dcterms:W3CDTF">2017-09-06T16:07:26Z</dcterms:created>
  <dcterms:modified xsi:type="dcterms:W3CDTF">2020-09-03T17:17:06Z</dcterms:modified>
</cp:coreProperties>
</file>