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6"/>
  </p:notesMasterIdLst>
  <p:sldIdLst>
    <p:sldId id="256" r:id="rId2"/>
    <p:sldId id="258" r:id="rId3"/>
    <p:sldId id="284" r:id="rId4"/>
    <p:sldId id="306" r:id="rId5"/>
    <p:sldId id="308" r:id="rId6"/>
    <p:sldId id="309" r:id="rId7"/>
    <p:sldId id="310" r:id="rId8"/>
    <p:sldId id="311" r:id="rId9"/>
    <p:sldId id="312" r:id="rId10"/>
    <p:sldId id="313" r:id="rId11"/>
    <p:sldId id="314" r:id="rId12"/>
    <p:sldId id="315" r:id="rId13"/>
    <p:sldId id="317" r:id="rId14"/>
    <p:sldId id="316" r:id="rId15"/>
    <p:sldId id="318" r:id="rId16"/>
    <p:sldId id="324" r:id="rId17"/>
    <p:sldId id="319" r:id="rId18"/>
    <p:sldId id="325" r:id="rId19"/>
    <p:sldId id="320" r:id="rId20"/>
    <p:sldId id="321" r:id="rId21"/>
    <p:sldId id="326" r:id="rId22"/>
    <p:sldId id="327" r:id="rId23"/>
    <p:sldId id="328" r:id="rId24"/>
    <p:sldId id="329" r:id="rId25"/>
  </p:sldIdLst>
  <p:sldSz cx="9144000" cy="6858000" type="screen4x3"/>
  <p:notesSz cx="6858000" cy="9144000"/>
  <p:custDataLst>
    <p:tags r:id="rId2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93D81CF-94F2-401A-BA57-92F5A7B2D0C5}" styleName="Средний стиль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FECB4D8-DB02-4DC6-A0A2-4F2EBAE1DC90}" styleName="Средний стиль 1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9DCAF9ED-07DC-4A11-8D7F-57B35C25682E}" styleName="Средний стиль 1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9231" autoAdjust="0"/>
    <p:restoredTop sz="94660"/>
  </p:normalViewPr>
  <p:slideViewPr>
    <p:cSldViewPr snapToGrid="0" snapToObjects="1">
      <p:cViewPr>
        <p:scale>
          <a:sx n="90" d="100"/>
          <a:sy n="90" d="100"/>
        </p:scale>
        <p:origin x="-1392" y="-5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notesMaster" Target="notesMasters/notesMaster1.xml"/><Relationship Id="rId27" Type="http://schemas.openxmlformats.org/officeDocument/2006/relationships/printerSettings" Target="printerSettings/printerSettings1.bin"/><Relationship Id="rId28" Type="http://schemas.openxmlformats.org/officeDocument/2006/relationships/tags" Target="tags/tag1.xml"/><Relationship Id="rId29" Type="http://schemas.openxmlformats.org/officeDocument/2006/relationships/presProps" Target="presProps.xml"/><Relationship Id="rId30" Type="http://schemas.openxmlformats.org/officeDocument/2006/relationships/viewProps" Target="viewProps.xml"/><Relationship Id="rId31" Type="http://schemas.openxmlformats.org/officeDocument/2006/relationships/theme" Target="theme/theme1.xml"/><Relationship Id="rId3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5FC9AE-0638-B24D-97FA-087EE5C524AF}" type="datetimeFigureOut">
              <a:rPr lang="ru-RU" smtClean="0"/>
              <a:t>14.03.12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947AC8-C9A0-414E-9EE4-4C80DB84A9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23865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947AC8-C9A0-414E-9EE4-4C80DB84A997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38249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C5678-EE20-4FA5-88E2-6E0BD67A2E26}" type="datetime1">
              <a:rPr lang="en-US" smtClean="0"/>
              <a:t>14.03.12</a:t>
            </a:fld>
            <a:endParaRPr lang="en-US" dirty="0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 dirty="0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Овал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A9B540C-44DA-4F69-89C9-7C84606640D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Название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D738E-8962-435F-8C43-147B8DD7E819}" type="datetime1">
              <a:rPr lang="en-US" smtClean="0"/>
              <a:t>14.03.12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Прямоугольник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CAEA93-55E7-4DA9-90C2-089A26EEFEC4}" type="datetime1">
              <a:rPr lang="en-US" smtClean="0"/>
              <a:t>14.03.12</a:t>
            </a:fld>
            <a:endParaRPr lang="en-US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E34CF3C7-6809-4F39-BD67-A75817BDDE0A}" type="datetime1">
              <a:rPr lang="en-US" smtClean="0"/>
              <a:t>14.03.12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Содержимое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Содержимое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AEB24-CE78-465C-A726-91D0868FA48F}" type="datetime1">
              <a:rPr lang="en-US" smtClean="0"/>
              <a:t>14.03.12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Содержимое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Содержимое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Овал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Овал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Название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AADF0-1749-4E8B-9691-B44A5F8C0895}" type="datetime1">
              <a:rPr lang="en-US" smtClean="0"/>
              <a:t>14.03.12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F628A-A867-4937-BBE5-207DB6F9C51A}" type="datetime1">
              <a:rPr lang="en-US" smtClean="0"/>
              <a:t>14.03.12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Содержимое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BBB94-68E6-4675-A946-F1C5994EDBD7}" type="datetime1">
              <a:rPr lang="en-US" smtClean="0"/>
              <a:t>14.03.12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ая соединительная линия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Овал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Чтобы добавить рисунок, перетащите его на заполнитель или щелкните значок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DC3B8377-21E3-4835-B75D-4E2847E2750F}" type="datetime1">
              <a:rPr lang="en-US" smtClean="0"/>
              <a:t>14.03.12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51B39-B140-43FE-96DB-472A2B59CE7C}" type="datetime1">
              <a:rPr lang="en-US" smtClean="0"/>
              <a:t>14.03.12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00BB2-27C5-458B-ABCE-839C88CF47CE}" type="datetime1">
              <a:rPr lang="en-US" smtClean="0"/>
              <a:t>14.03.12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B0C4986D-6BE9-4264-908F-02DB36FD8D6C}" type="datetime1">
              <a:rPr lang="en-US" smtClean="0"/>
              <a:t>14.03.12</a:t>
            </a:fld>
            <a:endParaRPr lang="en-US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Footer Text</a:t>
            </a:r>
            <a:endParaRPr lang="en-US" dirty="0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A9B540C-44DA-4F69-89C9-7C84606640D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4" Type="http://schemas.openxmlformats.org/officeDocument/2006/relationships/image" Target="../media/image3.png"/><Relationship Id="rId1" Type="http://schemas.openxmlformats.org/officeDocument/2006/relationships/tags" Target="../tags/tag2.xml"/><Relationship Id="rId2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tags" Target="../tags/tag3.xml"/><Relationship Id="rId2" Type="http://schemas.openxmlformats.org/officeDocument/2006/relationships/slideLayout" Target="../slideLayouts/slideLayout2.xml"/><Relationship Id="rId3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tags" Target="../tags/tag4.xml"/><Relationship Id="rId2" Type="http://schemas.openxmlformats.org/officeDocument/2006/relationships/slideLayout" Target="../slideLayouts/slideLayout2.xml"/><Relationship Id="rId3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1" Type="http://schemas.openxmlformats.org/officeDocument/2006/relationships/tags" Target="../tags/tag5.xml"/><Relationship Id="rId2" Type="http://schemas.openxmlformats.org/officeDocument/2006/relationships/tags" Target="../tags/tag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Relationship Id="rId3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tags" Target="../tags/tag7.xml"/><Relationship Id="rId2" Type="http://schemas.openxmlformats.org/officeDocument/2006/relationships/slideLayout" Target="../slideLayouts/slideLayout2.xml"/><Relationship Id="rId3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1" Type="http://schemas.openxmlformats.org/officeDocument/2006/relationships/tags" Target="../tags/tag8.xml"/><Relationship Id="rId2" Type="http://schemas.openxmlformats.org/officeDocument/2006/relationships/tags" Target="../tags/tag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slideLayout" Target="../slideLayouts/slideLayout2.xml"/><Relationship Id="rId3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tags" Target="../tags/tag11.xml"/><Relationship Id="rId2" Type="http://schemas.openxmlformats.org/officeDocument/2006/relationships/slideLayout" Target="../slideLayouts/slideLayout2.xml"/><Relationship Id="rId3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slideLayout" Target="../slideLayouts/slideLayout2.xml"/><Relationship Id="rId3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tags" Target="../tags/tag13.xml"/><Relationship Id="rId2" Type="http://schemas.openxmlformats.org/officeDocument/2006/relationships/slideLayout" Target="../slideLayouts/slideLayout2.xml"/><Relationship Id="rId3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17.png"/><Relationship Id="rId5" Type="http://schemas.openxmlformats.org/officeDocument/2006/relationships/image" Target="../media/image18.png"/><Relationship Id="rId1" Type="http://schemas.openxmlformats.org/officeDocument/2006/relationships/tags" Target="../tags/tag14.xml"/><Relationship Id="rId2" Type="http://schemas.openxmlformats.org/officeDocument/2006/relationships/tags" Target="../tags/tag1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19.png"/><Relationship Id="rId5" Type="http://schemas.openxmlformats.org/officeDocument/2006/relationships/image" Target="../media/image20.png"/><Relationship Id="rId1" Type="http://schemas.openxmlformats.org/officeDocument/2006/relationships/tags" Target="../tags/tag16.xml"/><Relationship Id="rId2" Type="http://schemas.openxmlformats.org/officeDocument/2006/relationships/tags" Target="../tags/tag1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tags" Target="../tags/tag20.xml"/><Relationship Id="rId4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6" Type="http://schemas.openxmlformats.org/officeDocument/2006/relationships/image" Target="../media/image22.png"/><Relationship Id="rId7" Type="http://schemas.openxmlformats.org/officeDocument/2006/relationships/image" Target="../media/image23.png"/><Relationship Id="rId1" Type="http://schemas.openxmlformats.org/officeDocument/2006/relationships/tags" Target="../tags/tag18.xml"/><Relationship Id="rId2" Type="http://schemas.openxmlformats.org/officeDocument/2006/relationships/tags" Target="../tags/tag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tags" Target="../tags/tag21.xml"/><Relationship Id="rId2" Type="http://schemas.openxmlformats.org/officeDocument/2006/relationships/slideLayout" Target="../slideLayouts/slideLayout2.xml"/><Relationship Id="rId3" Type="http://schemas.openxmlformats.org/officeDocument/2006/relationships/image" Target="../media/image24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tags" Target="../tags/tag22.xml"/><Relationship Id="rId2" Type="http://schemas.openxmlformats.org/officeDocument/2006/relationships/slideLayout" Target="../slideLayouts/slideLayout2.xml"/><Relationship Id="rId3" Type="http://schemas.openxmlformats.org/officeDocument/2006/relationships/image" Target="../media/image25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slideLayout" Target="../slideLayouts/slideLayout2.xml"/><Relationship Id="rId3" Type="http://schemas.openxmlformats.org/officeDocument/2006/relationships/image" Target="../media/image26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sz="2400" dirty="0" smtClean="0"/>
              <a:t>Игорь </a:t>
            </a:r>
            <a:r>
              <a:rPr lang="ru-RU" sz="2400" dirty="0" err="1" smtClean="0"/>
              <a:t>Куралёнок</a:t>
            </a:r>
            <a:endParaRPr lang="ru-RU" sz="2400" dirty="0" smtClean="0"/>
          </a:p>
          <a:p>
            <a:r>
              <a:rPr lang="ru-RU" dirty="0" smtClean="0"/>
              <a:t>к.ф.-м.н., Яндекс/СПбГУ</a:t>
            </a:r>
            <a:endParaRPr lang="ru-RU" dirty="0"/>
          </a:p>
        </p:txBody>
      </p:sp>
      <p:sp>
        <p:nvSpPr>
          <p:cNvPr id="2" name="Название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Машинное обучение</a:t>
            </a:r>
            <a:r>
              <a:rPr lang="en-US" dirty="0" smtClean="0"/>
              <a:t>: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целевые функции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351017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 smtClean="0"/>
              <a:t>План</a:t>
            </a:r>
            <a:endParaRPr lang="ru-RU" sz="4000" dirty="0"/>
          </a:p>
        </p:txBody>
      </p:sp>
      <p:sp>
        <p:nvSpPr>
          <p:cNvPr id="20" name="Содержимое 19"/>
          <p:cNvSpPr>
            <a:spLocks noGrp="1"/>
          </p:cNvSpPr>
          <p:nvPr>
            <p:ph sz="quarter" idx="1"/>
          </p:nvPr>
        </p:nvSpPr>
        <p:spPr>
          <a:xfrm>
            <a:off x="301752" y="1608666"/>
            <a:ext cx="8503920" cy="4332111"/>
          </a:xfrm>
        </p:spPr>
        <p:txBody>
          <a:bodyPr>
            <a:normAutofit lnSpcReduction="10000"/>
          </a:bodyPr>
          <a:lstStyle/>
          <a:p>
            <a:r>
              <a:rPr lang="ru-RU" sz="2400" dirty="0" smtClean="0"/>
              <a:t>Целевые функции</a:t>
            </a:r>
          </a:p>
          <a:p>
            <a:pPr lvl="1"/>
            <a:r>
              <a:rPr lang="ru-RU" sz="1900" dirty="0" smtClean="0"/>
              <a:t>Экстремумы средних значений</a:t>
            </a:r>
          </a:p>
          <a:p>
            <a:pPr lvl="1"/>
            <a:r>
              <a:rPr lang="en-US" sz="1900" dirty="0" err="1" smtClean="0"/>
              <a:t>Lq</a:t>
            </a:r>
            <a:endParaRPr lang="en-US" sz="1900" dirty="0" smtClean="0"/>
          </a:p>
          <a:p>
            <a:pPr lvl="1"/>
            <a:r>
              <a:rPr lang="ru-RU" sz="1900" dirty="0" smtClean="0"/>
              <a:t>Вероятности</a:t>
            </a:r>
          </a:p>
          <a:p>
            <a:pPr lvl="1"/>
            <a:r>
              <a:rPr lang="ru-RU" sz="1900" dirty="0" err="1" smtClean="0"/>
              <a:t>Байесовы</a:t>
            </a:r>
            <a:r>
              <a:rPr lang="ru-RU" sz="1900" dirty="0" smtClean="0"/>
              <a:t> методы</a:t>
            </a:r>
            <a:endParaRPr lang="ru-RU" sz="1900" dirty="0" smtClean="0"/>
          </a:p>
          <a:p>
            <a:pPr lvl="1"/>
            <a:r>
              <a:rPr lang="ru-RU" sz="1900" dirty="0" smtClean="0"/>
              <a:t>Максимизация апостериори (</a:t>
            </a:r>
            <a:r>
              <a:rPr lang="en-US" sz="1900" dirty="0" smtClean="0"/>
              <a:t>MAP</a:t>
            </a:r>
            <a:r>
              <a:rPr lang="ru-RU" sz="1900" dirty="0" smtClean="0"/>
              <a:t>)</a:t>
            </a:r>
            <a:endParaRPr lang="en-US" sz="1900" dirty="0" smtClean="0"/>
          </a:p>
          <a:p>
            <a:pPr lvl="1"/>
            <a:r>
              <a:rPr lang="ru-RU" sz="1900" dirty="0" smtClean="0"/>
              <a:t>Метод максимального правдоподобия</a:t>
            </a:r>
            <a:r>
              <a:rPr lang="en-US" sz="1900" dirty="0" smtClean="0"/>
              <a:t> (ML</a:t>
            </a:r>
            <a:r>
              <a:rPr lang="en-US" sz="1900" dirty="0"/>
              <a:t>E</a:t>
            </a:r>
            <a:r>
              <a:rPr lang="en-US" sz="1900" dirty="0" smtClean="0"/>
              <a:t>)</a:t>
            </a:r>
            <a:endParaRPr lang="ru-RU" sz="1900" dirty="0" smtClean="0"/>
          </a:p>
          <a:p>
            <a:pPr lvl="1"/>
            <a:r>
              <a:rPr lang="en-US" sz="1900" dirty="0" smtClean="0"/>
              <a:t>EM-</a:t>
            </a:r>
            <a:r>
              <a:rPr lang="ru-RU" sz="1900" dirty="0" smtClean="0"/>
              <a:t>оптимизаци</a:t>
            </a:r>
            <a:r>
              <a:rPr lang="ru-RU" sz="1900" dirty="0"/>
              <a:t>я</a:t>
            </a:r>
            <a:endParaRPr lang="ru-RU" sz="1900" dirty="0" smtClean="0"/>
          </a:p>
          <a:p>
            <a:pPr lvl="1"/>
            <a:r>
              <a:rPr lang="ru-RU" sz="1900" dirty="0" smtClean="0"/>
              <a:t>Принцип максимальной </a:t>
            </a:r>
            <a:r>
              <a:rPr lang="ru-RU" sz="1900" dirty="0" smtClean="0"/>
              <a:t>энтропии</a:t>
            </a:r>
            <a:r>
              <a:rPr lang="en-US" sz="1900" dirty="0" smtClean="0"/>
              <a:t> (PME)</a:t>
            </a:r>
            <a:endParaRPr lang="ru-RU" sz="1900" dirty="0" smtClean="0"/>
          </a:p>
          <a:p>
            <a:pPr lvl="1"/>
            <a:r>
              <a:rPr lang="ru-RU" sz="1900" dirty="0" smtClean="0"/>
              <a:t>Минимальная длина описания (</a:t>
            </a:r>
            <a:r>
              <a:rPr lang="en-US" sz="1900" dirty="0" smtClean="0"/>
              <a:t>MDL)</a:t>
            </a:r>
            <a:endParaRPr lang="ru-RU" sz="1900" dirty="0" smtClean="0"/>
          </a:p>
          <a:p>
            <a:pPr lvl="1"/>
            <a:r>
              <a:rPr lang="ru-RU" sz="1900" dirty="0" smtClean="0"/>
              <a:t>Что делать, когда целевая функция «плохая»</a:t>
            </a:r>
          </a:p>
          <a:p>
            <a:r>
              <a:rPr lang="ru-RU" sz="2400" dirty="0" smtClean="0"/>
              <a:t>Разбор </a:t>
            </a:r>
            <a:r>
              <a:rPr lang="ru-RU" sz="2400" dirty="0" smtClean="0"/>
              <a:t>д/з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9943806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 smtClean="0"/>
              <a:t>Целевые функции</a:t>
            </a:r>
            <a:endParaRPr lang="ru-RU" sz="4000" dirty="0"/>
          </a:p>
        </p:txBody>
      </p:sp>
      <p:sp>
        <p:nvSpPr>
          <p:cNvPr id="20" name="Содержимое 19"/>
          <p:cNvSpPr>
            <a:spLocks noGrp="1"/>
          </p:cNvSpPr>
          <p:nvPr>
            <p:ph sz="quarter" idx="1"/>
          </p:nvPr>
        </p:nvSpPr>
        <p:spPr>
          <a:xfrm>
            <a:off x="451557" y="2911680"/>
            <a:ext cx="8226777" cy="329720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dirty="0" smtClean="0"/>
              <a:t>Целевая функция – это то, что стоит под </a:t>
            </a:r>
            <a:r>
              <a:rPr lang="en-US" sz="2000" dirty="0" err="1" smtClean="0"/>
              <a:t>argmax</a:t>
            </a:r>
            <a:r>
              <a:rPr lang="ru-RU" sz="2000" dirty="0" smtClean="0"/>
              <a:t>.</a:t>
            </a:r>
            <a:endParaRPr lang="ru-RU" sz="2000" dirty="0" smtClean="0"/>
          </a:p>
          <a:p>
            <a:r>
              <a:rPr lang="ru-RU" sz="2000" dirty="0" smtClean="0"/>
              <a:t>С </a:t>
            </a:r>
            <a:r>
              <a:rPr lang="ru-RU" sz="2000" dirty="0" smtClean="0"/>
              <a:t>точки зрения оптимизации функции, имеющие одинаковые оптимальные </a:t>
            </a:r>
            <a:r>
              <a:rPr lang="ru-RU" sz="2000" dirty="0" smtClean="0"/>
              <a:t>значения</a:t>
            </a:r>
            <a:r>
              <a:rPr lang="en-US" sz="2000" dirty="0" smtClean="0"/>
              <a:t>,</a:t>
            </a:r>
            <a:r>
              <a:rPr lang="ru-RU" sz="2000" dirty="0" smtClean="0"/>
              <a:t> эквивалентны.</a:t>
            </a:r>
            <a:endParaRPr lang="en-US" sz="2000" dirty="0"/>
          </a:p>
          <a:p>
            <a:r>
              <a:rPr lang="ru-RU" sz="2000" dirty="0" smtClean="0"/>
              <a:t>Преобразования </a:t>
            </a:r>
            <a:r>
              <a:rPr lang="ru-RU" sz="2000" dirty="0" smtClean="0"/>
              <a:t>оставляющие экстремумы:</a:t>
            </a:r>
          </a:p>
          <a:p>
            <a:pPr lvl="1"/>
            <a:r>
              <a:rPr lang="ru-RU" sz="1500" dirty="0" smtClean="0"/>
              <a:t>монотонные преобразования</a:t>
            </a:r>
            <a:r>
              <a:rPr lang="en-US" sz="1500" dirty="0" smtClean="0"/>
              <a:t>;</a:t>
            </a:r>
            <a:endParaRPr lang="ru-RU" sz="1500" dirty="0" smtClean="0"/>
          </a:p>
          <a:p>
            <a:pPr lvl="1"/>
            <a:r>
              <a:rPr lang="ru-RU" sz="1500" dirty="0"/>
              <a:t>ш</a:t>
            </a:r>
            <a:r>
              <a:rPr lang="ru-RU" sz="1500" dirty="0" smtClean="0"/>
              <a:t>ансы (</a:t>
            </a:r>
            <a:r>
              <a:rPr lang="en-US" sz="1500" dirty="0" smtClean="0"/>
              <a:t>odds);</a:t>
            </a:r>
            <a:endParaRPr lang="ru-RU" sz="1500" dirty="0" smtClean="0"/>
          </a:p>
          <a:p>
            <a:pPr lvl="1"/>
            <a:r>
              <a:rPr lang="ru-RU" sz="1500" dirty="0" smtClean="0"/>
              <a:t>сглаживания</a:t>
            </a:r>
            <a:r>
              <a:rPr lang="en-US" sz="1500" dirty="0" smtClean="0"/>
              <a:t>;</a:t>
            </a:r>
            <a:endParaRPr lang="ru-RU" sz="1500" dirty="0" smtClean="0"/>
          </a:p>
          <a:p>
            <a:pPr lvl="1"/>
            <a:r>
              <a:rPr lang="en-US" sz="1500" dirty="0"/>
              <a:t>e</a:t>
            </a:r>
            <a:r>
              <a:rPr lang="en-US" sz="1500" dirty="0" smtClean="0"/>
              <a:t>tc.</a:t>
            </a:r>
            <a:endParaRPr lang="ru-RU" sz="1500" dirty="0" smtClean="0"/>
          </a:p>
          <a:p>
            <a:r>
              <a:rPr lang="ru-RU" sz="2000" dirty="0" smtClean="0"/>
              <a:t>Можно оставлять экстремум «примерно» </a:t>
            </a:r>
            <a:r>
              <a:rPr lang="ru-RU" sz="2000" dirty="0" smtClean="0">
                <a:sym typeface="Wingdings"/>
              </a:rPr>
              <a:t>:).</a:t>
            </a:r>
          </a:p>
          <a:p>
            <a:r>
              <a:rPr lang="ru-RU" sz="2000" dirty="0" smtClean="0">
                <a:sym typeface="Wingdings"/>
              </a:rPr>
              <a:t>Не всегда совпадает с </a:t>
            </a:r>
            <a:r>
              <a:rPr lang="en-US" sz="2000" dirty="0" smtClean="0">
                <a:sym typeface="Wingdings"/>
              </a:rPr>
              <a:t>KPI</a:t>
            </a:r>
            <a:endParaRPr lang="ru-RU" sz="2000" dirty="0" smtClean="0"/>
          </a:p>
        </p:txBody>
      </p:sp>
      <p:pic>
        <p:nvPicPr>
          <p:cNvPr id="4" name="Изображение 3" descr="TP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629154" y="1821744"/>
            <a:ext cx="3484931" cy="630253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pattFill prst="pct5">
                  <a:fgClr>
                    <a:srgbClr val="FFFFFF">
                      <a:alpha val="0"/>
                    </a:srgbClr>
                  </a:fgClr>
                  <a:bgClr>
                    <a:srgbClr val="FFFFFF">
                      <a:alpha val="0"/>
                    </a:srgbClr>
                  </a:bgClr>
                </a:patt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5968700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Средние значения</a:t>
            </a:r>
            <a:endParaRPr lang="ru-RU" dirty="0"/>
          </a:p>
        </p:txBody>
      </p:sp>
      <p:pic>
        <p:nvPicPr>
          <p:cNvPr id="8" name="Изображение 7" descr="TP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28914" y="1755232"/>
            <a:ext cx="4884616" cy="1151657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pattFill prst="pct5">
                  <a:fgClr>
                    <a:srgbClr val="FFFFFF">
                      <a:alpha val="0"/>
                    </a:srgbClr>
                  </a:fgClr>
                  <a:bgClr>
                    <a:srgbClr val="FFFFFF">
                      <a:alpha val="0"/>
                    </a:srgbClr>
                  </a:bgClr>
                </a:patt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Содержимое 6"/>
          <p:cNvSpPr>
            <a:spLocks noGrp="1"/>
          </p:cNvSpPr>
          <p:nvPr>
            <p:ph sz="quarter" idx="1"/>
          </p:nvPr>
        </p:nvSpPr>
        <p:spPr>
          <a:xfrm>
            <a:off x="301752" y="3090334"/>
            <a:ext cx="8503920" cy="3008714"/>
          </a:xfrm>
        </p:spPr>
        <p:txBody>
          <a:bodyPr/>
          <a:lstStyle/>
          <a:p>
            <a:r>
              <a:rPr lang="ru-RU" dirty="0" smtClean="0"/>
              <a:t>Естественно делать по точкам</a:t>
            </a:r>
          </a:p>
          <a:p>
            <a:r>
              <a:rPr lang="ru-RU" dirty="0" smtClean="0"/>
              <a:t>Важна независимость </a:t>
            </a:r>
            <a:r>
              <a:rPr lang="en-US" dirty="0" smtClean="0"/>
              <a:t>Xi (!)</a:t>
            </a:r>
          </a:p>
          <a:p>
            <a:r>
              <a:rPr lang="ru-RU" dirty="0" smtClean="0"/>
              <a:t>За все «хорошее» или против всего «плохого»</a:t>
            </a:r>
          </a:p>
        </p:txBody>
      </p:sp>
    </p:spTree>
    <p:extLst>
      <p:ext uri="{BB962C8B-B14F-4D97-AF65-F5344CB8AC3E}">
        <p14:creationId xmlns:p14="http://schemas.microsoft.com/office/powerpoint/2010/main" val="24106860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Нет других средних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01752" y="4557888"/>
            <a:ext cx="8503920" cy="1541159"/>
          </a:xfrm>
        </p:spPr>
        <p:txBody>
          <a:bodyPr>
            <a:normAutofit fontScale="92500" lnSpcReduction="20000"/>
          </a:bodyPr>
          <a:lstStyle/>
          <a:p>
            <a:endParaRPr lang="ru-RU" dirty="0"/>
          </a:p>
          <a:p>
            <a:pPr>
              <a:buFont typeface="Symbol" charset="0"/>
              <a:buChar char=""/>
            </a:pPr>
            <a:r>
              <a:rPr lang="ru-RU" dirty="0" smtClean="0"/>
              <a:t> Часто необходимо подобрать пространство в котором делать усреднение</a:t>
            </a:r>
          </a:p>
          <a:p>
            <a:pPr>
              <a:buFont typeface="Symbol" charset="0"/>
              <a:buChar char=""/>
            </a:pPr>
            <a:r>
              <a:rPr lang="ru-RU" dirty="0" smtClean="0"/>
              <a:t> Например можно играться со степенями</a:t>
            </a:r>
          </a:p>
        </p:txBody>
      </p:sp>
      <p:pic>
        <p:nvPicPr>
          <p:cNvPr id="12" name="Изображение 11" descr="TP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54327" y="1622778"/>
            <a:ext cx="5380463" cy="2843561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pattFill prst="pct5">
                  <a:fgClr>
                    <a:srgbClr val="FFFFFF">
                      <a:alpha val="0"/>
                    </a:srgbClr>
                  </a:fgClr>
                  <a:bgClr>
                    <a:srgbClr val="FFFFFF">
                      <a:alpha val="0"/>
                    </a:srgbClr>
                  </a:bgClr>
                </a:patt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1906325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Lq</a:t>
            </a:r>
            <a:r>
              <a:rPr lang="ru-RU" dirty="0" smtClean="0"/>
              <a:t> для задач с мучителем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01752" y="1763890"/>
            <a:ext cx="8503920" cy="117122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Перейдем в пространство </a:t>
            </a:r>
            <a:r>
              <a:rPr lang="en-US" dirty="0" smtClean="0"/>
              <a:t>          </a:t>
            </a:r>
            <a:r>
              <a:rPr lang="ru-RU" dirty="0" smtClean="0"/>
              <a:t>где </a:t>
            </a:r>
            <a:r>
              <a:rPr lang="en-US" dirty="0" smtClean="0"/>
              <a:t>n – </a:t>
            </a:r>
            <a:r>
              <a:rPr lang="ru-RU" dirty="0" smtClean="0"/>
              <a:t>количество точек в </a:t>
            </a:r>
            <a:r>
              <a:rPr lang="en-US" dirty="0" smtClean="0"/>
              <a:t>X,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</p:txBody>
      </p:sp>
      <p:pic>
        <p:nvPicPr>
          <p:cNvPr id="5" name="Изображение 4" descr="TP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29225" y="1763890"/>
            <a:ext cx="689223" cy="424138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pattFill prst="pct5">
                  <a:fgClr>
                    <a:srgbClr val="FFFFFF">
                      <a:alpha val="0"/>
                    </a:srgbClr>
                  </a:fgClr>
                  <a:bgClr>
                    <a:srgbClr val="FFFFFF">
                      <a:alpha val="0"/>
                    </a:srgbClr>
                  </a:bgClr>
                </a:patt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5" name="Изображение 14" descr="TP_tmp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82726" y="2935111"/>
            <a:ext cx="7492998" cy="1905000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pattFill prst="pct5">
                  <a:fgClr>
                    <a:srgbClr val="FFFFFF">
                      <a:alpha val="0"/>
                    </a:srgbClr>
                  </a:fgClr>
                  <a:bgClr>
                    <a:srgbClr val="FFFFFF">
                      <a:alpha val="0"/>
                    </a:srgbClr>
                  </a:bgClr>
                </a:patt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2848313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Свойства </a:t>
            </a:r>
            <a:r>
              <a:rPr lang="en-US" dirty="0" err="1" smtClean="0"/>
              <a:t>Lq</a:t>
            </a:r>
            <a:endParaRPr lang="ru-RU" dirty="0"/>
          </a:p>
        </p:txBody>
      </p:sp>
      <p:pic>
        <p:nvPicPr>
          <p:cNvPr id="4" name="Изображение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333" y="1524001"/>
            <a:ext cx="1495778" cy="4914699"/>
          </a:xfrm>
          <a:prstGeom prst="rect">
            <a:avLst/>
          </a:prstGeom>
        </p:spPr>
      </p:pic>
      <p:pic>
        <p:nvPicPr>
          <p:cNvPr id="9" name="Изображение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5000" y="1524001"/>
            <a:ext cx="4318000" cy="431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0128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L0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Понятный физический смысл (сколько неточных ответов)</a:t>
            </a:r>
          </a:p>
          <a:p>
            <a:r>
              <a:rPr lang="ru-RU" dirty="0" smtClean="0"/>
              <a:t>Кусочно</a:t>
            </a:r>
            <a:r>
              <a:rPr lang="ru-RU" dirty="0"/>
              <a:t>-</a:t>
            </a:r>
            <a:r>
              <a:rPr lang="ru-RU" dirty="0" smtClean="0"/>
              <a:t>постоянна</a:t>
            </a:r>
            <a:endParaRPr lang="ru-RU" dirty="0"/>
          </a:p>
          <a:p>
            <a:r>
              <a:rPr lang="ru-RU" dirty="0" smtClean="0"/>
              <a:t>Разрешается только перебором</a:t>
            </a:r>
          </a:p>
          <a:p>
            <a:r>
              <a:rPr lang="ru-RU" dirty="0" smtClean="0"/>
              <a:t>Чем ближе </a:t>
            </a:r>
            <a:r>
              <a:rPr lang="en-US" dirty="0" smtClean="0"/>
              <a:t>q </a:t>
            </a:r>
            <a:r>
              <a:rPr lang="ru-RU" dirty="0" smtClean="0"/>
              <a:t>к 0</a:t>
            </a:r>
            <a:r>
              <a:rPr lang="en-US" dirty="0" smtClean="0"/>
              <a:t>, </a:t>
            </a:r>
            <a:r>
              <a:rPr lang="ru-RU" dirty="0" smtClean="0"/>
              <a:t>тем более похоже на </a:t>
            </a:r>
            <a:r>
              <a:rPr lang="en-US" dirty="0" smtClean="0"/>
              <a:t>L0</a:t>
            </a:r>
          </a:p>
          <a:p>
            <a:r>
              <a:rPr lang="ru-RU" dirty="0" smtClean="0"/>
              <a:t>Часто вместо </a:t>
            </a:r>
            <a:r>
              <a:rPr lang="en-US" dirty="0" smtClean="0"/>
              <a:t>L0 </a:t>
            </a:r>
            <a:r>
              <a:rPr lang="ru-RU" dirty="0" smtClean="0"/>
              <a:t>используют </a:t>
            </a:r>
            <a:r>
              <a:rPr lang="en-US" dirty="0"/>
              <a:t>L</a:t>
            </a:r>
            <a:r>
              <a:rPr lang="en-US" dirty="0" smtClean="0"/>
              <a:t>1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543277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Примеры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Чем больше риск, тем больше </a:t>
            </a:r>
            <a:r>
              <a:rPr lang="en-US" dirty="0" smtClean="0"/>
              <a:t>q (</a:t>
            </a:r>
            <a:r>
              <a:rPr lang="ru-RU" dirty="0" smtClean="0"/>
              <a:t>пациенты)</a:t>
            </a:r>
            <a:endParaRPr lang="en-US" dirty="0" smtClean="0"/>
          </a:p>
          <a:p>
            <a:r>
              <a:rPr lang="ru-RU" dirty="0" smtClean="0"/>
              <a:t>Чем ценнее точное предсказание тем меньше </a:t>
            </a:r>
            <a:r>
              <a:rPr lang="en-US" dirty="0" smtClean="0"/>
              <a:t>q</a:t>
            </a:r>
            <a:r>
              <a:rPr lang="ru-RU" dirty="0" smtClean="0"/>
              <a:t> (подсказки)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768643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Вероятностные/стохастические модели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01752" y="2921000"/>
            <a:ext cx="8503920" cy="3178048"/>
          </a:xfrm>
        </p:spPr>
        <p:txBody>
          <a:bodyPr/>
          <a:lstStyle/>
          <a:p>
            <a:r>
              <a:rPr lang="ru-RU" dirty="0" smtClean="0"/>
              <a:t>Вероятности естественны для </a:t>
            </a:r>
            <a:r>
              <a:rPr lang="en-US" dirty="0" smtClean="0"/>
              <a:t>ML</a:t>
            </a:r>
            <a:endParaRPr lang="ru-RU" dirty="0" smtClean="0"/>
          </a:p>
          <a:p>
            <a:r>
              <a:rPr lang="ru-RU" dirty="0" smtClean="0"/>
              <a:t>Интересно найти параметры, которые наиболее вероятны при наблюдаемых данных</a:t>
            </a:r>
          </a:p>
          <a:p>
            <a:r>
              <a:rPr lang="ru-RU" dirty="0" smtClean="0"/>
              <a:t>Обычно непонятно как это распределение построить напрямую</a:t>
            </a:r>
            <a:endParaRPr lang="ru-RU" dirty="0"/>
          </a:p>
        </p:txBody>
      </p:sp>
      <p:pic>
        <p:nvPicPr>
          <p:cNvPr id="5" name="Изображение 4" descr="TP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863783" y="1821744"/>
            <a:ext cx="3410784" cy="630254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pattFill prst="pct5">
                  <a:fgClr>
                    <a:srgbClr val="FFFFFF">
                      <a:alpha val="0"/>
                    </a:srgbClr>
                  </a:fgClr>
                  <a:bgClr>
                    <a:srgbClr val="FFFFFF">
                      <a:alpha val="0"/>
                    </a:srgbClr>
                  </a:bgClr>
                </a:patt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8445782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Байесовские методы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01752" y="3273778"/>
            <a:ext cx="8503920" cy="1566333"/>
          </a:xfrm>
        </p:spPr>
        <p:txBody>
          <a:bodyPr/>
          <a:lstStyle/>
          <a:p>
            <a:r>
              <a:rPr lang="ru-RU" dirty="0" smtClean="0"/>
              <a:t>Да, внизу интеграл, мы надеемся, что его можно взять и он не 0</a:t>
            </a:r>
          </a:p>
          <a:p>
            <a:r>
              <a:rPr lang="ru-RU" dirty="0" smtClean="0"/>
              <a:t>Решающая функция не </a:t>
            </a:r>
            <a:r>
              <a:rPr lang="en-US" dirty="0" smtClean="0"/>
              <a:t>f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8" name="Изображение 7" descr="TP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40349" y="1821744"/>
            <a:ext cx="5857651" cy="926844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pattFill prst="pct5">
                  <a:fgClr>
                    <a:srgbClr val="FFFFFF">
                      <a:alpha val="0"/>
                    </a:srgbClr>
                  </a:fgClr>
                  <a:bgClr>
                    <a:srgbClr val="FFFFFF">
                      <a:alpha val="0"/>
                    </a:srgbClr>
                  </a:bgClr>
                </a:patt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Изображение 8" descr="TP_tmp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40349" y="4840111"/>
            <a:ext cx="5857651" cy="926844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pattFill prst="pct5">
                  <a:fgClr>
                    <a:srgbClr val="FFFFFF">
                      <a:alpha val="0"/>
                    </a:srgbClr>
                  </a:fgClr>
                  <a:bgClr>
                    <a:srgbClr val="FFFFFF">
                      <a:alpha val="0"/>
                    </a:srgbClr>
                  </a:bgClr>
                </a:patt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4923045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Байесовские методы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Задаем априорное распределение параметров (например </a:t>
            </a:r>
            <a:r>
              <a:rPr lang="en-US" dirty="0" smtClean="0"/>
              <a:t>N(0,1))</a:t>
            </a:r>
          </a:p>
          <a:p>
            <a:r>
              <a:rPr lang="ru-RU" dirty="0" smtClean="0"/>
              <a:t>Вычисляем вероятность </a:t>
            </a:r>
            <a:r>
              <a:rPr lang="en-US" dirty="0" smtClean="0"/>
              <a:t>X, </a:t>
            </a:r>
            <a:r>
              <a:rPr lang="ru-RU" dirty="0" smtClean="0"/>
              <a:t>считая что точки независимы</a:t>
            </a:r>
            <a:r>
              <a:rPr lang="en-US" dirty="0" smtClean="0"/>
              <a:t> </a:t>
            </a:r>
            <a:r>
              <a:rPr lang="ru-RU" dirty="0" smtClean="0"/>
              <a:t>и одинаково распределены</a:t>
            </a:r>
          </a:p>
          <a:p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r>
              <a:rPr lang="ru-RU" dirty="0" smtClean="0"/>
              <a:t>Получаем распределение из которого можно </a:t>
            </a:r>
            <a:r>
              <a:rPr lang="ru-RU" dirty="0" err="1" smtClean="0"/>
              <a:t>посамплить</a:t>
            </a:r>
            <a:endParaRPr lang="ru-RU" dirty="0" smtClean="0"/>
          </a:p>
          <a:p>
            <a:r>
              <a:rPr lang="ru-RU" dirty="0" smtClean="0"/>
              <a:t>Усредняем </a:t>
            </a:r>
            <a:r>
              <a:rPr lang="ru-RU" dirty="0" err="1" smtClean="0"/>
              <a:t>посампленное</a:t>
            </a:r>
            <a:endParaRPr lang="ru-RU" dirty="0" smtClean="0"/>
          </a:p>
          <a:p>
            <a:endParaRPr lang="ru-RU" dirty="0"/>
          </a:p>
        </p:txBody>
      </p:sp>
      <p:pic>
        <p:nvPicPr>
          <p:cNvPr id="5" name="Изображение 4" descr="TP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976672" y="3488267"/>
            <a:ext cx="3175773" cy="759424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pattFill prst="pct5">
                  <a:fgClr>
                    <a:srgbClr val="FFFFFF">
                      <a:alpha val="0"/>
                    </a:srgbClr>
                  </a:fgClr>
                  <a:bgClr>
                    <a:srgbClr val="FFFFFF">
                      <a:alpha val="0"/>
                    </a:srgbClr>
                  </a:bgClr>
                </a:patt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5012390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Байесовские методы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 smtClean="0"/>
              <a:t>Pros:</a:t>
            </a:r>
          </a:p>
          <a:p>
            <a:r>
              <a:rPr lang="ru-RU" dirty="0" smtClean="0"/>
              <a:t>Все честно с точностью до входных данных</a:t>
            </a:r>
          </a:p>
          <a:p>
            <a:r>
              <a:rPr lang="ru-RU" dirty="0" smtClean="0"/>
              <a:t>Можно использовать информацию о предыдущем обучении (задавая </a:t>
            </a:r>
            <a:r>
              <a:rPr lang="en-US" dirty="0" smtClean="0"/>
              <a:t>prior)</a:t>
            </a:r>
            <a:endParaRPr lang="ru-RU" dirty="0" smtClean="0"/>
          </a:p>
          <a:p>
            <a:r>
              <a:rPr lang="ru-RU" dirty="0" smtClean="0"/>
              <a:t>Можно понять погрешность предсказания (даже если она не выводится аналитически)</a:t>
            </a:r>
          </a:p>
          <a:p>
            <a:pPr marL="0" indent="0">
              <a:buNone/>
            </a:pPr>
            <a:r>
              <a:rPr lang="en-US" dirty="0" smtClean="0"/>
              <a:t>Cons:</a:t>
            </a:r>
            <a:endParaRPr lang="ru-RU" dirty="0"/>
          </a:p>
          <a:p>
            <a:r>
              <a:rPr lang="ru-RU" dirty="0" smtClean="0"/>
              <a:t>Все сильно зависит от выбора </a:t>
            </a:r>
            <a:r>
              <a:rPr lang="en-US" dirty="0" smtClean="0"/>
              <a:t>prior</a:t>
            </a:r>
          </a:p>
          <a:p>
            <a:r>
              <a:rPr lang="ru-RU" dirty="0" smtClean="0"/>
              <a:t>Сложная решающая функция</a:t>
            </a:r>
          </a:p>
          <a:p>
            <a:r>
              <a:rPr lang="ru-RU" dirty="0" smtClean="0"/>
              <a:t>Необходимо эффективное </a:t>
            </a:r>
            <a:r>
              <a:rPr lang="ru-RU" dirty="0" err="1" smtClean="0"/>
              <a:t>сэмплирование</a:t>
            </a:r>
            <a:r>
              <a:rPr lang="ru-RU" dirty="0" smtClean="0"/>
              <a:t> пространства решений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784826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Максимум апостериори (</a:t>
            </a:r>
            <a:r>
              <a:rPr lang="ru-RU" dirty="0"/>
              <a:t>Б</a:t>
            </a:r>
            <a:r>
              <a:rPr lang="ru-RU" dirty="0" smtClean="0"/>
              <a:t>айес по-простому</a:t>
            </a:r>
            <a:r>
              <a:rPr lang="ru-RU" dirty="0"/>
              <a:t>)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Хочется попроще</a:t>
            </a:r>
            <a:endParaRPr lang="en-US" dirty="0" smtClean="0"/>
          </a:p>
          <a:p>
            <a:r>
              <a:rPr lang="ru-RU" dirty="0" smtClean="0"/>
              <a:t>Для оценки ошибок есть </a:t>
            </a:r>
            <a:r>
              <a:rPr lang="ru-RU" dirty="0" err="1" smtClean="0"/>
              <a:t>бутстраппинг</a:t>
            </a:r>
            <a:endParaRPr lang="ru-RU" dirty="0" smtClean="0"/>
          </a:p>
          <a:p>
            <a:r>
              <a:rPr lang="ru-RU" dirty="0" smtClean="0"/>
              <a:t>Ансамбли можно сделать другими способами и включить в решающую функцию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5" name="Изображение 4" descr="TP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474508" y="3886649"/>
            <a:ext cx="4189333" cy="630254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pattFill prst="pct5">
                  <a:fgClr>
                    <a:srgbClr val="FFFFFF">
                      <a:alpha val="0"/>
                    </a:srgbClr>
                  </a:fgClr>
                  <a:bgClr>
                    <a:srgbClr val="FFFFFF">
                      <a:alpha val="0"/>
                    </a:srgbClr>
                  </a:bgClr>
                </a:patt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4508650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dirty="0" smtClean="0"/>
              <a:t>Метод максимального правдоподобия</a:t>
            </a:r>
            <a:br>
              <a:rPr lang="ru-RU" sz="2800" dirty="0" smtClean="0"/>
            </a:br>
            <a:r>
              <a:rPr lang="ru-RU" sz="2800" dirty="0" smtClean="0"/>
              <a:t>(Байес совсем по-простому)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01752" y="2511778"/>
            <a:ext cx="8503920" cy="3587270"/>
          </a:xfrm>
        </p:spPr>
        <p:txBody>
          <a:bodyPr/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ru-RU" dirty="0" smtClean="0"/>
              <a:t>Лень придумывать </a:t>
            </a:r>
            <a:r>
              <a:rPr lang="en-US" dirty="0" smtClean="0"/>
              <a:t>prior</a:t>
            </a:r>
          </a:p>
          <a:p>
            <a:r>
              <a:rPr lang="ru-RU" dirty="0" smtClean="0"/>
              <a:t>Нет информации о предыдущих экспериментах</a:t>
            </a:r>
          </a:p>
          <a:p>
            <a:r>
              <a:rPr lang="ru-RU" dirty="0" smtClean="0"/>
              <a:t>Быстро меняющиеся условия</a:t>
            </a:r>
            <a:endParaRPr lang="ru-RU" dirty="0"/>
          </a:p>
        </p:txBody>
      </p:sp>
      <p:pic>
        <p:nvPicPr>
          <p:cNvPr id="12" name="Изображение 11" descr="TP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89140" y="1574064"/>
            <a:ext cx="3792749" cy="2435993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pattFill prst="pct5">
                  <a:fgClr>
                    <a:srgbClr val="FFFFFF">
                      <a:alpha val="0"/>
                    </a:srgbClr>
                  </a:fgClr>
                  <a:bgClr>
                    <a:srgbClr val="FFFFFF">
                      <a:alpha val="0"/>
                    </a:srgbClr>
                  </a:bgClr>
                </a:patt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3601679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dirty="0"/>
              <a:t>ММП: не все точки одинаково полезны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01752" y="4066599"/>
            <a:ext cx="8503920" cy="2032448"/>
          </a:xfrm>
        </p:spPr>
        <p:txBody>
          <a:bodyPr>
            <a:normAutofit/>
          </a:bodyPr>
          <a:lstStyle/>
          <a:p>
            <a:r>
              <a:rPr lang="ru-RU" dirty="0" smtClean="0"/>
              <a:t>Важность точек может быть разной</a:t>
            </a:r>
          </a:p>
          <a:p>
            <a:r>
              <a:rPr lang="ru-RU" dirty="0" smtClean="0"/>
              <a:t>Введем «вес» для каждой точки</a:t>
            </a:r>
          </a:p>
          <a:p>
            <a:r>
              <a:rPr lang="ru-RU" dirty="0" smtClean="0"/>
              <a:t>Будем выбирать точки случайно, с вероятностью пропорциональной весу</a:t>
            </a:r>
            <a:endParaRPr lang="ru-RU" dirty="0"/>
          </a:p>
        </p:txBody>
      </p:sp>
      <p:pic>
        <p:nvPicPr>
          <p:cNvPr id="6" name="Изображение 5" descr="TP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74012" y="1842175"/>
            <a:ext cx="5190323" cy="2224424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pattFill prst="pct5">
                  <a:fgClr>
                    <a:srgbClr val="FFFFFF">
                      <a:alpha val="0"/>
                    </a:srgbClr>
                  </a:fgClr>
                  <a:bgClr>
                    <a:srgbClr val="FFFFFF">
                      <a:alpha val="0"/>
                    </a:srgbClr>
                  </a:bgClr>
                </a:patt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7924955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ММП: </a:t>
            </a:r>
            <a:r>
              <a:rPr lang="ru-RU" dirty="0" err="1" smtClean="0"/>
              <a:t>консистентность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Идентификация (все функции разные)</a:t>
            </a:r>
          </a:p>
          <a:p>
            <a:r>
              <a:rPr lang="ru-RU" dirty="0" smtClean="0"/>
              <a:t>Множество функций компактно</a:t>
            </a:r>
          </a:p>
          <a:p>
            <a:r>
              <a:rPr lang="ru-RU" dirty="0" smtClean="0"/>
              <a:t>Функции непрерывны с вероятностью 1</a:t>
            </a:r>
            <a:endParaRPr lang="en-US" dirty="0" smtClean="0"/>
          </a:p>
          <a:p>
            <a:r>
              <a:rPr lang="ru-RU" dirty="0" smtClean="0"/>
              <a:t>Существует мажорирующая интегрируемая </a:t>
            </a:r>
            <a:r>
              <a:rPr lang="en-US" dirty="0" smtClean="0"/>
              <a:t>D</a:t>
            </a:r>
          </a:p>
          <a:p>
            <a:endParaRPr lang="en-US" dirty="0"/>
          </a:p>
          <a:p>
            <a:pPr>
              <a:buFont typeface="Symbol" charset="0"/>
              <a:buChar char=""/>
            </a:pPr>
            <a:r>
              <a:rPr lang="ru-RU" dirty="0" smtClean="0"/>
              <a:t> при увеличении количества точек </a:t>
            </a:r>
            <a:r>
              <a:rPr lang="en-US" dirty="0" smtClean="0"/>
              <a:t>L </a:t>
            </a:r>
            <a:r>
              <a:rPr lang="ru-RU" dirty="0" smtClean="0"/>
              <a:t>сходится</a:t>
            </a:r>
          </a:p>
          <a:p>
            <a:pPr>
              <a:buFont typeface="Symbol" charset="0"/>
              <a:buChar char=""/>
            </a:pPr>
            <a:endParaRPr lang="en-US" dirty="0" smtClean="0"/>
          </a:p>
          <a:p>
            <a:pPr marL="0" indent="0">
              <a:buNone/>
            </a:pPr>
            <a:endParaRPr lang="ru-RU" dirty="0" smtClean="0"/>
          </a:p>
          <a:p>
            <a:endParaRPr lang="ru-RU" dirty="0"/>
          </a:p>
        </p:txBody>
      </p:sp>
      <p:pic>
        <p:nvPicPr>
          <p:cNvPr id="6" name="Изображение 5" descr="TP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46649" y="3667446"/>
            <a:ext cx="2706383" cy="407811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pattFill prst="pct5">
                  <a:fgClr>
                    <a:srgbClr val="FFFFFF">
                      <a:alpha val="0"/>
                    </a:srgbClr>
                  </a:fgClr>
                  <a:bgClr>
                    <a:srgbClr val="FFFFFF">
                      <a:alpha val="0"/>
                    </a:srgbClr>
                  </a:bgClr>
                </a:patt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3" name="Изображение 12" descr="TP_tmp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71509" y="4722957"/>
            <a:ext cx="4856660" cy="481959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pattFill prst="pct5">
                  <a:fgClr>
                    <a:srgbClr val="FFFFFF">
                      <a:alpha val="0"/>
                    </a:srgbClr>
                  </a:fgClr>
                  <a:bgClr>
                    <a:srgbClr val="FFFFFF">
                      <a:alpha val="0"/>
                    </a:srgbClr>
                  </a:bgClr>
                </a:patt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3318880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ММП: асимптотическая нормальность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01752" y="1552221"/>
            <a:ext cx="8503920" cy="3135715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Первые 2 производные </a:t>
            </a:r>
            <a:r>
              <a:rPr lang="en-US" dirty="0" smtClean="0"/>
              <a:t>L </a:t>
            </a:r>
            <a:r>
              <a:rPr lang="ru-RU" dirty="0" smtClean="0"/>
              <a:t>определены</a:t>
            </a:r>
          </a:p>
          <a:p>
            <a:endParaRPr lang="ru-RU" dirty="0" smtClean="0"/>
          </a:p>
          <a:p>
            <a:endParaRPr lang="en-US" dirty="0" smtClean="0"/>
          </a:p>
          <a:p>
            <a:endParaRPr lang="ru-RU" dirty="0" smtClean="0"/>
          </a:p>
          <a:p>
            <a:endParaRPr lang="en-US" dirty="0"/>
          </a:p>
          <a:p>
            <a:r>
              <a:rPr lang="ru-RU" dirty="0" smtClean="0"/>
              <a:t>Матрица </a:t>
            </a:r>
            <a:r>
              <a:rPr lang="en-US" dirty="0" smtClean="0"/>
              <a:t>I </a:t>
            </a:r>
            <a:r>
              <a:rPr lang="ru-RU" dirty="0" smtClean="0"/>
              <a:t>не ноль</a:t>
            </a:r>
            <a:r>
              <a:rPr lang="en-US" dirty="0" smtClean="0"/>
              <a:t>, </a:t>
            </a:r>
            <a:r>
              <a:rPr lang="ru-RU" dirty="0" smtClean="0"/>
              <a:t>непрерывная функция лямбды</a:t>
            </a:r>
            <a:endParaRPr lang="en-US" dirty="0" smtClean="0"/>
          </a:p>
          <a:p>
            <a:r>
              <a:rPr lang="ru-RU" dirty="0" smtClean="0"/>
              <a:t>Выполняется </a:t>
            </a:r>
            <a:r>
              <a:rPr lang="ru-RU" dirty="0" err="1" smtClean="0"/>
              <a:t>консистентность</a:t>
            </a:r>
            <a:endParaRPr lang="ru-RU" dirty="0" smtClean="0"/>
          </a:p>
          <a:p>
            <a:r>
              <a:rPr lang="ru-RU" dirty="0" smtClean="0"/>
              <a:t>И все остальное хорошо</a:t>
            </a:r>
          </a:p>
          <a:p>
            <a:endParaRPr lang="ru-RU" dirty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11" name="Изображение 10" descr="TP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845246" y="2002334"/>
            <a:ext cx="3447857" cy="1445876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pattFill prst="pct5">
                  <a:fgClr>
                    <a:srgbClr val="FFFFFF">
                      <a:alpha val="0"/>
                    </a:srgbClr>
                  </a:fgClr>
                  <a:bgClr>
                    <a:srgbClr val="FFFFFF">
                      <a:alpha val="0"/>
                    </a:srgbClr>
                  </a:bgClr>
                </a:patt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Изображение 8" descr="TP_tmp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89140" y="4838025"/>
            <a:ext cx="4560069" cy="519032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pattFill prst="pct5">
                  <a:fgClr>
                    <a:srgbClr val="FFFFFF">
                      <a:alpha val="0"/>
                    </a:srgbClr>
                  </a:fgClr>
                  <a:bgClr>
                    <a:srgbClr val="FFFFFF">
                      <a:alpha val="0"/>
                    </a:srgbClr>
                  </a:bgClr>
                </a:patt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2402169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EM-</a:t>
            </a:r>
            <a:r>
              <a:rPr lang="ru-RU" dirty="0" smtClean="0"/>
              <a:t>метод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i="1" dirty="0" err="1"/>
              <a:t>Dempster</a:t>
            </a:r>
            <a:r>
              <a:rPr lang="en-US" sz="2000" i="1" dirty="0"/>
              <a:t>, A.P.; Laird, N.M.; Rubin, D.B. (1977)</a:t>
            </a:r>
            <a:r>
              <a:rPr lang="en-US" sz="2000" i="1" dirty="0" smtClean="0"/>
              <a:t>.</a:t>
            </a:r>
          </a:p>
          <a:p>
            <a:pPr marL="0" indent="0">
              <a:buNone/>
            </a:pPr>
            <a:r>
              <a:rPr lang="en-US" sz="2000" dirty="0" smtClean="0"/>
              <a:t>"</a:t>
            </a:r>
            <a:r>
              <a:rPr lang="en-US" sz="2000" dirty="0"/>
              <a:t>Maximum Likelihood from Incomplete Data via the EM </a:t>
            </a:r>
            <a:r>
              <a:rPr lang="en-US" sz="2000" dirty="0" smtClean="0"/>
              <a:t>Algorithm”</a:t>
            </a:r>
          </a:p>
          <a:p>
            <a:endParaRPr lang="en-US" sz="2000" dirty="0" smtClean="0"/>
          </a:p>
          <a:p>
            <a:endParaRPr lang="en-US" sz="2000" dirty="0" smtClean="0"/>
          </a:p>
          <a:p>
            <a:endParaRPr lang="en-US" sz="2400" dirty="0" smtClean="0"/>
          </a:p>
          <a:p>
            <a:endParaRPr lang="en-US" sz="2400" dirty="0"/>
          </a:p>
          <a:p>
            <a:r>
              <a:rPr lang="en-US" sz="2400" dirty="0" smtClean="0"/>
              <a:t>E</a:t>
            </a:r>
            <a:r>
              <a:rPr lang="ru-RU" sz="2400" dirty="0" smtClean="0"/>
              <a:t>(</a:t>
            </a:r>
            <a:r>
              <a:rPr lang="en-US" sz="2400" dirty="0" err="1" smtClean="0"/>
              <a:t>xpectation</a:t>
            </a:r>
            <a:r>
              <a:rPr lang="en-US" sz="2400" dirty="0" smtClean="0"/>
              <a:t>)-</a:t>
            </a:r>
            <a:r>
              <a:rPr lang="ru-RU" sz="2400" dirty="0" smtClean="0"/>
              <a:t>шаг</a:t>
            </a:r>
          </a:p>
          <a:p>
            <a:endParaRPr lang="en-US" sz="2000" dirty="0" smtClean="0"/>
          </a:p>
          <a:p>
            <a:endParaRPr lang="ru-RU" sz="2000" dirty="0"/>
          </a:p>
          <a:p>
            <a:r>
              <a:rPr lang="ru-RU" sz="2400" dirty="0" smtClean="0"/>
              <a:t>М</a:t>
            </a:r>
            <a:r>
              <a:rPr lang="en-US" sz="2400" dirty="0" smtClean="0"/>
              <a:t>(</a:t>
            </a:r>
            <a:r>
              <a:rPr lang="en-US" sz="2400" dirty="0" err="1" smtClean="0"/>
              <a:t>aximization</a:t>
            </a:r>
            <a:r>
              <a:rPr lang="en-US" sz="2400" dirty="0" smtClean="0"/>
              <a:t>)</a:t>
            </a:r>
            <a:r>
              <a:rPr lang="ru-RU" sz="2400" dirty="0" smtClean="0"/>
              <a:t>-шаг</a:t>
            </a:r>
            <a:endParaRPr lang="ru-RU" sz="2400" dirty="0"/>
          </a:p>
        </p:txBody>
      </p:sp>
      <p:pic>
        <p:nvPicPr>
          <p:cNvPr id="16" name="Изображение 15" descr="TP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410703" y="2533620"/>
            <a:ext cx="3854419" cy="1233414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pattFill prst="pct5">
                  <a:fgClr>
                    <a:srgbClr val="FFFFFF">
                      <a:alpha val="0"/>
                    </a:srgbClr>
                  </a:fgClr>
                  <a:bgClr>
                    <a:srgbClr val="FFFFFF">
                      <a:alpha val="0"/>
                    </a:srgbClr>
                  </a:bgClr>
                </a:patt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1" name="Изображение 20" descr="TP_tmp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318198" y="4478131"/>
            <a:ext cx="4039430" cy="370024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pattFill prst="pct5">
                  <a:fgClr>
                    <a:srgbClr val="FFFFFF">
                      <a:alpha val="0"/>
                    </a:srgbClr>
                  </a:fgClr>
                  <a:bgClr>
                    <a:srgbClr val="FFFFFF">
                      <a:alpha val="0"/>
                    </a:srgbClr>
                  </a:bgClr>
                </a:patt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0" name="Изображение 19" descr="TP_tmp.pn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780728" y="5737068"/>
            <a:ext cx="3114370" cy="524201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pattFill prst="pct5">
                  <a:fgClr>
                    <a:srgbClr val="FFFFFF">
                      <a:alpha val="0"/>
                    </a:srgbClr>
                  </a:fgClr>
                  <a:bgClr>
                    <a:srgbClr val="FFFFFF">
                      <a:alpha val="0"/>
                    </a:srgbClr>
                  </a:bgClr>
                </a:patt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4743676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Принцип максимальной энтропии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Много Больцмана </a:t>
            </a:r>
            <a:r>
              <a:rPr lang="ru-RU" dirty="0" smtClean="0">
                <a:sym typeface="Wingdings"/>
              </a:rPr>
              <a:t>, но кто придумал – не понятно (если найдете, скажу спасибо!)</a:t>
            </a:r>
            <a:endParaRPr lang="en-US" dirty="0" smtClean="0"/>
          </a:p>
          <a:p>
            <a:r>
              <a:rPr lang="ru-RU" dirty="0" smtClean="0"/>
              <a:t>Кажется, что энтропия умеет сама только увеличиваться</a:t>
            </a:r>
          </a:p>
          <a:p>
            <a:r>
              <a:rPr lang="ru-RU" dirty="0" smtClean="0"/>
              <a:t>Если оставить систему в покое, то может быть она </a:t>
            </a:r>
            <a:r>
              <a:rPr lang="ru-RU" dirty="0" err="1" smtClean="0"/>
              <a:t>прийдет</a:t>
            </a:r>
            <a:r>
              <a:rPr lang="ru-RU" dirty="0" smtClean="0"/>
              <a:t> к максимуму энтропии</a:t>
            </a:r>
          </a:p>
          <a:p>
            <a:r>
              <a:rPr lang="ru-RU" dirty="0" smtClean="0"/>
              <a:t>Будем считать, что система живет уже давно </a:t>
            </a:r>
            <a:r>
              <a:rPr lang="ru-RU" dirty="0" smtClean="0">
                <a:sym typeface="Wingdings"/>
              </a:rPr>
              <a:t></a:t>
            </a:r>
          </a:p>
          <a:p>
            <a:r>
              <a:rPr lang="ru-RU" dirty="0" smtClean="0">
                <a:sym typeface="Wingdings"/>
              </a:rPr>
              <a:t>Найдем такие параметры системы, которые обеспечивают максимальную энтропию, сохраняя априорно заданные параметры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456509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Принцип максимальной энтропии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01752" y="4035778"/>
            <a:ext cx="8503920" cy="2063269"/>
          </a:xfrm>
        </p:spPr>
        <p:txBody>
          <a:bodyPr>
            <a:normAutofit fontScale="92500"/>
          </a:bodyPr>
          <a:lstStyle/>
          <a:p>
            <a:r>
              <a:rPr lang="ru-RU" dirty="0" smtClean="0"/>
              <a:t>Выразим априорные свойства в виде ограничений</a:t>
            </a:r>
          </a:p>
          <a:p>
            <a:r>
              <a:rPr lang="ru-RU" dirty="0" smtClean="0"/>
              <a:t>Найдем распределение обладающее максимальной энтропией</a:t>
            </a:r>
            <a:r>
              <a:rPr lang="en-US" dirty="0" smtClean="0"/>
              <a:t> (</a:t>
            </a:r>
            <a:r>
              <a:rPr lang="ru-RU" dirty="0" smtClean="0"/>
              <a:t>в данном случае Гиббса)</a:t>
            </a:r>
            <a:endParaRPr lang="en-US" dirty="0" smtClean="0"/>
          </a:p>
          <a:p>
            <a:r>
              <a:rPr lang="ru-RU" dirty="0" smtClean="0"/>
              <a:t>Когда хочется своего </a:t>
            </a:r>
            <a:r>
              <a:rPr lang="en-US" dirty="0" smtClean="0"/>
              <a:t>p(</a:t>
            </a:r>
            <a:r>
              <a:rPr lang="en-US" dirty="0" err="1" smtClean="0"/>
              <a:t>x|I</a:t>
            </a:r>
            <a:r>
              <a:rPr lang="en-US" dirty="0" smtClean="0"/>
              <a:t>) </a:t>
            </a:r>
            <a:r>
              <a:rPr lang="ru-RU" dirty="0" smtClean="0"/>
              <a:t>решение будет другое </a:t>
            </a:r>
            <a:r>
              <a:rPr lang="ru-RU" dirty="0" smtClean="0">
                <a:sym typeface="Wingdings"/>
              </a:rPr>
              <a:t></a:t>
            </a:r>
            <a:endParaRPr lang="ru-RU" dirty="0"/>
          </a:p>
        </p:txBody>
      </p:sp>
      <p:pic>
        <p:nvPicPr>
          <p:cNvPr id="8" name="Изображение 7" descr="TP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95977" y="1502715"/>
            <a:ext cx="3951578" cy="2533063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pattFill prst="pct5">
                  <a:fgClr>
                    <a:srgbClr val="FFFFFF">
                      <a:alpha val="0"/>
                    </a:srgbClr>
                  </a:fgClr>
                  <a:bgClr>
                    <a:srgbClr val="FFFFFF">
                      <a:alpha val="0"/>
                    </a:srgbClr>
                  </a:bgClr>
                </a:patt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8902794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Минимальная длина описания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Формализация бритвы Оккама</a:t>
            </a:r>
          </a:p>
          <a:p>
            <a:r>
              <a:rPr lang="ru-RU" dirty="0" smtClean="0"/>
              <a:t>Колмогоров/</a:t>
            </a:r>
            <a:r>
              <a:rPr lang="en-US" dirty="0" err="1" smtClean="0"/>
              <a:t>Solomonoff</a:t>
            </a:r>
            <a:endParaRPr lang="en-US" dirty="0" smtClean="0"/>
          </a:p>
          <a:p>
            <a:r>
              <a:rPr lang="ru-RU" dirty="0" smtClean="0"/>
              <a:t>Введем сложность по Колмогорову</a:t>
            </a:r>
          </a:p>
          <a:p>
            <a:r>
              <a:rPr lang="ru-RU" dirty="0" smtClean="0"/>
              <a:t>Найдем оптимальное решение</a:t>
            </a:r>
            <a:endParaRPr lang="en-US" dirty="0" smtClean="0"/>
          </a:p>
          <a:p>
            <a:r>
              <a:rPr lang="ru-RU" dirty="0" smtClean="0"/>
              <a:t>По хорошему вероятность = 1</a:t>
            </a:r>
            <a:endParaRPr lang="ru-RU" dirty="0"/>
          </a:p>
        </p:txBody>
      </p:sp>
      <p:pic>
        <p:nvPicPr>
          <p:cNvPr id="10" name="Изображение 9" descr="TP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641047" y="4310824"/>
            <a:ext cx="3809104" cy="761821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pattFill prst="pct5">
                  <a:fgClr>
                    <a:srgbClr val="FFFFFF">
                      <a:alpha val="0"/>
                    </a:srgbClr>
                  </a:fgClr>
                  <a:bgClr>
                    <a:srgbClr val="FFFFFF">
                      <a:alpha val="0"/>
                    </a:srgbClr>
                  </a:bgClr>
                </a:patt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748037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Когда целевая функция «плохая»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Можно попробовать провести сглаживание:</a:t>
            </a:r>
            <a:endParaRPr lang="ru-RU" dirty="0"/>
          </a:p>
        </p:txBody>
      </p:sp>
      <p:pic>
        <p:nvPicPr>
          <p:cNvPr id="7" name="Изображение 6" descr="TP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58938" y="2899713"/>
            <a:ext cx="5573321" cy="1483546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pattFill prst="pct5">
                  <a:fgClr>
                    <a:srgbClr val="FFFFFF">
                      <a:alpha val="0"/>
                    </a:srgbClr>
                  </a:fgClr>
                  <a:bgClr>
                    <a:srgbClr val="FFFFFF">
                      <a:alpha val="0"/>
                    </a:srgbClr>
                  </a:bgClr>
                </a:patt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1840620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Как выбрать </a:t>
            </a:r>
            <a:r>
              <a:rPr lang="ru-RU" dirty="0" err="1" smtClean="0"/>
              <a:t>таргет</a:t>
            </a:r>
            <a:r>
              <a:rPr lang="ru-RU" dirty="0" smtClean="0"/>
              <a:t>?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Чувство прекрасного</a:t>
            </a:r>
          </a:p>
          <a:p>
            <a:r>
              <a:rPr lang="ru-RU" dirty="0" smtClean="0"/>
              <a:t>Возможность применять математику:</a:t>
            </a:r>
          </a:p>
          <a:p>
            <a:pPr lvl="1"/>
            <a:r>
              <a:rPr lang="ru-RU" dirty="0" smtClean="0"/>
              <a:t>Скорость вычисления (для разных обходов)</a:t>
            </a:r>
          </a:p>
          <a:p>
            <a:pPr lvl="1"/>
            <a:r>
              <a:rPr lang="ru-RU" dirty="0" smtClean="0"/>
              <a:t>Дифференцируемость (градиентные методы)</a:t>
            </a:r>
          </a:p>
          <a:p>
            <a:r>
              <a:rPr lang="ru-RU" dirty="0" smtClean="0"/>
              <a:t>Наличие «интересных» внутренних параметров</a:t>
            </a:r>
          </a:p>
          <a:p>
            <a:r>
              <a:rPr lang="ru-RU" dirty="0" smtClean="0"/>
              <a:t>Возможность проверить осмысленность промежуточных результатов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428895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IRSTSOLAR@C02GN21RDV7T3PP7" val="4429"/>
  <p:tag name="DEFAULTDISPLAYSOURCE" val="\documentclass{article}&#10;&#10;\pagestyle{empty}&#10;&#10;\begin{document}&#10;&#10;&#10;\end{document}"/>
  <p:tag name="EMBEDFONTS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&#10;\usepackage{amssymb,amsmath}&#10;&#10;\pagestyle{empty}&#10;\newcommand{\argmax}[1]{\underset{#1}{\operatorname{argmax}}}&#10;&#10;\begin{document}&#10;$$&#10;F_0 = \argmax{F}~T(X|F)&#10;$$&#10;&#10;\end{document}"/>
  <p:tag name="FILENAME" val="TP_tmp"/>
  <p:tag name="FORMAT" val="png16m"/>
  <p:tag name="RES" val="1200"/>
  <p:tag name="BLEND" val="0"/>
  <p:tag name="TRANSPARENT" val="1"/>
  <p:tag name="TBUG" val="0"/>
  <p:tag name="ALLOWFS" val="0"/>
  <p:tag name="ORIGWIDTH" val="94"/>
  <p:tag name="PICTUREFILESIZE" val="722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&#10;\usepackage{amssymb,amsmath}&#10;&#10;\pagestyle{empty}&#10;\newcommand{\argmax}[1]{\underset{#1}{\operatorname{argmax}}}&#10;&#10;\begin{document}&#10;$$&#10;F_0 = \argmax{F}~\frac{1}{n} \sum_{i=1}^{n} T(X_i|F)&#10;$$&#10;&#10;\end{document}"/>
  <p:tag name="FILENAME" val="TP_tmp"/>
  <p:tag name="FORMAT" val="png16m"/>
  <p:tag name="RES" val="1200"/>
  <p:tag name="BLEND" val="0"/>
  <p:tag name="TRANSPARENT" val="1"/>
  <p:tag name="TBUG" val="0"/>
  <p:tag name="ALLOWFS" val="0"/>
  <p:tag name="ORIGWIDTH" val="123"/>
  <p:tag name="PICTUREFILESIZE" val="12198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&#10;\usepackage{amssymb,amsmath}&#10;&#10;\pagestyle{empty}&#10;\newcommand{\argmax}[1]{\underset{#1}{\operatorname{argmax}}}&#10;&#10;\begin{document}&#10;\begin{eqnarray*}&#10;\sqrt[n]{\prod_{i=1}^{n} x_i}= e^{\frac{1}{n}\sum_{i=1}^n ln~x_i} \sim \sum_{i=1}^n~ln~x_i\\&#10;\frac{2ab}{a+b}=\frac{1}{\frac{1}{2}\left(\frac{1}{a} + \frac{1}{b}\right)} \sim -\sum_{i=1}^n~\frac{1}{x_i} \\&#10;M(\{x_i\}) = f^{-1}(\frac{1}{n}\sum_{i=1}^n~f(x_i)) \sim \frac{1}{n} \sum_{i=1}^n~f(x_i) \\&#10;\end{eqnarray*}&#10;&#10;\end{document}"/>
  <p:tag name="FILENAME" val="TP_tmp"/>
  <p:tag name="FORMAT" val="png16m"/>
  <p:tag name="RES" val="1200"/>
  <p:tag name="BLEND" val="0"/>
  <p:tag name="TRANSPARENT" val="1"/>
  <p:tag name="TBUG" val="0"/>
  <p:tag name="ALLOWFS" val="0"/>
  <p:tag name="ORIGWIDTH" val="193"/>
  <p:tag name="PICTUREFILESIZE" val="4899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&#10;\usepackage{amssymb,amsmath}&#10;&#10;\pagestyle{empty}&#10;\newcommand{\argmax}[1]{\underset{#1}{\operatorname{argmax}}}&#10;&#10;\begin{document}&#10;$$&#10;\mathbb{R}^n&#10;$$&#10;&#10;\end{document}"/>
  <p:tag name="FILENAME" val="TP_tmp"/>
  <p:tag name="FORMAT" val="png16m"/>
  <p:tag name="RES" val="1200"/>
  <p:tag name="BLEND" val="0"/>
  <p:tag name="TRANSPARENT" val="1"/>
  <p:tag name="TBUG" val="0"/>
  <p:tag name="ALLOWFS" val="0"/>
  <p:tag name="ORIGWIDTH" val="13"/>
  <p:tag name="PICTUREFILESIZE" val="1443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&#10;\usepackage{amssymb,amsmath}&#10;&#10;\pagestyle{empty}&#10;\newcommand{\argmin}[1]{\underset{#1}{\operatorname{argmin}}}&#10;&#10;\begin{document}&#10;\begin{eqnarray*}&#10;F_0 = \argmin{F}~\|F(X) - y\|_2 = \argmin{F}~\sum (F(x_i) - y_i)^2 \\&#10;\argmin{F} \|F(X) - y\|_q = \argmin{F} \sqrt[q]{\frac{1}{n}\sum_{i=0}^n~|F(x_i)-y_i|^q}&#10;\end{eqnarray*}&#10;\end{document}"/>
  <p:tag name="FILENAME" val="TP_tmp"/>
  <p:tag name="FORMAT" val="png16m"/>
  <p:tag name="RES" val="1200"/>
  <p:tag name="BLEND" val="0"/>
  <p:tag name="TRANSPARENT" val="1"/>
  <p:tag name="TBUG" val="0"/>
  <p:tag name="ALLOWFS" val="0"/>
  <p:tag name="ORIGWIDTH" val="236"/>
  <p:tag name="PICTUREFILESIZE" val="3757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&#10;\usepackage{amssymb,amsmath}&#10;&#10;\pagestyle{empty}&#10;\newcommand{\argmax}[1]{\underset{#1}{\operatorname{argmax}}}&#10;&#10;\begin{document}&#10;$$&#10;F_0 = \argmax{F}~p(F|X)&#10;$$&#10;&#10;\end{document}"/>
  <p:tag name="FILENAME" val="TP_tmp"/>
  <p:tag name="FORMAT" val="png16m"/>
  <p:tag name="RES" val="1200"/>
  <p:tag name="BLEND" val="0"/>
  <p:tag name="TRANSPARENT" val="1"/>
  <p:tag name="TBUG" val="0"/>
  <p:tag name="ALLOWFS" val="0"/>
  <p:tag name="ORIGWIDTH" val="92"/>
  <p:tag name="PICTUREFILESIZE" val="7398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&#10;\usepackage{amssymb,amsmath}&#10;&#10;\pagestyle{empty}&#10;\newcommand{\argmax}[1]{\underset{#1}{\operatorname{argmax}}}&#10;&#10;\begin{document}&#10;\begin{eqnarray*}&#10;p(f|X) = \frac{p(X|f) p(f)}{p(X)} \sim p(X|f) p(f)&#10;\end{eqnarray*}&#10;\end{document}"/>
  <p:tag name="FILENAME" val="TP_tmp"/>
  <p:tag name="FORMAT" val="png16m"/>
  <p:tag name="RES" val="1200"/>
  <p:tag name="BLEND" val="0"/>
  <p:tag name="TRANSPARENT" val="1"/>
  <p:tag name="TBUG" val="0"/>
  <p:tag name="ALLOWFS" val="0"/>
  <p:tag name="ORIGWIDTH" val="158"/>
  <p:tag name="PICTUREFILESIZE" val="14742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&#10;\usepackage{amssymb,amsmath}&#10;&#10;\pagestyle{empty}&#10;\newcommand{\argmax}[1]{\underset{#1}{\operatorname{argmax}}}&#10;&#10;\begin{document}&#10;\begin{eqnarray*}&#10;F(x)=p(x|X) = \int_f p(x|f) p(f|X) df&#10;\end{eqnarray*}&#10;\end{document}"/>
  <p:tag name="FILENAME" val="TP_tmp"/>
  <p:tag name="FORMAT" val="png16m"/>
  <p:tag name="RES" val="1200"/>
  <p:tag name="BLEND" val="0"/>
  <p:tag name="TRANSPARENT" val="1"/>
  <p:tag name="TBUG" val="0"/>
  <p:tag name="ALLOWFS" val="0"/>
  <p:tag name="ORIGWIDTH" val="158"/>
  <p:tag name="PICTUREFILESIZE" val="1288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&#10;\usepackage{amssymb,amsmath}&#10;&#10;\pagestyle{empty}&#10;\newcommand{\argmax}[1]{\underset{#1}{\operatorname{argmax}}}&#10;&#10;\begin{document}&#10;\begin{eqnarray*}&#10;p(X|F) = \prod_i p(x_i|F)&#10;\end{eqnarray*}&#10;\end{document}"/>
  <p:tag name="FILENAME" val="TP_tmp"/>
  <p:tag name="FORMAT" val="png16m"/>
  <p:tag name="RES" val="1200"/>
  <p:tag name="BLEND" val="0"/>
  <p:tag name="TRANSPARENT" val="1"/>
  <p:tag name="TBUG" val="0"/>
  <p:tag name="ALLOWFS" val="0"/>
  <p:tag name="ORIGWIDTH" val="92"/>
  <p:tag name="PICTUREFILESIZE" val="7397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&#10;\usepackage{amssymb,amsmath}&#10;&#10;\pagestyle{empty}&#10;\newcommand{\argmax}[1]{\underset{#1}{\operatorname{argmax}}}&#10;&#10;\begin{document}&#10;$$&#10;F_0 = \argmax{F}~p(X|F) p(F) &#10;$$&#10;&#10;\end{document}"/>
  <p:tag name="FILENAME" val="TP_tmp"/>
  <p:tag name="FORMAT" val="png16m"/>
  <p:tag name="RES" val="1200"/>
  <p:tag name="BLEND" val="0"/>
  <p:tag name="TRANSPARENT" val="1"/>
  <p:tag name="TBUG" val="0"/>
  <p:tag name="ALLOWFS" val="0"/>
  <p:tag name="ORIGWIDTH" val="113"/>
  <p:tag name="PICTUREFILESIZE" val="8737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&#10;\usepackage{amssymb,amsmath}&#10;&#10;\pagestyle{empty}&#10;\newcommand{\argmax}[1]{\underset{#1}{\operatorname{argmax}}}&#10;&#10;\begin{document}&#10;\begin{eqnarray*}&#10;F_0 &amp; =  \argmax{F}~p(X|F)  \\&#10;&amp; = \argmax{F} \prod_i p(x_i|F) \\&#10;&amp; = \argmax{F} \sum_i \ln p(x_i|F) \\&#10;&amp; = \argmax{F}~L(X,F)&#10;\end{eqnarray*}&#10;\end{document}"/>
  <p:tag name="FILENAME" val="TP_tmp"/>
  <p:tag name="FORMAT" val="png16m"/>
  <p:tag name="RES" val="1200"/>
  <p:tag name="BLEND" val="0"/>
  <p:tag name="TRANSPARENT" val="1"/>
  <p:tag name="TBUG" val="0"/>
  <p:tag name="ALLOWFS" val="0"/>
  <p:tag name="ORIGWIDTH" val="123"/>
  <p:tag name="PICTUREFILESIZE" val="32667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&#10;\usepackage{amssymb,amsmath}&#10;&#10;\pagestyle{empty}&#10;\newcommand{\argmax}[1]{\underset{#1}{\operatorname{argmax}}}&#10;&#10;\begin{document}&#10;\begin{eqnarray*}&#10;F_0 &amp; = \argmax{F} \prod_i p(x_i|F)^{n(\frac{w_i}{Z}N)} \\&#10;&amp; = \argmax{F} \prod_i p(x_i|F)^{w_i} \\&#10;&amp; = \argmax{F} \sum_i w_i \ln p(x_i|F)&#10;\end{eqnarray*}&#10;\end{document}"/>
  <p:tag name="FILENAME" val="TP_tmp"/>
  <p:tag name="FORMAT" val="png16m"/>
  <p:tag name="RES" val="1200"/>
  <p:tag name="BLEND" val="0"/>
  <p:tag name="TRANSPARENT" val="1"/>
  <p:tag name="TBUG" val="0"/>
  <p:tag name="ALLOWFS" val="0"/>
  <p:tag name="ORIGWIDTH" val="140"/>
  <p:tag name="PICTUREFILESIZE" val="30057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&#10;\usepackage{amssymb,amsmath}&#10;&#10;\pagestyle{empty}&#10;\newcommand{\argmax}[1]{\underset{#1}{\operatorname{argmax}}}&#10;&#10;\begin{document}&#10;\begin{eqnarray*}&#10;| \ln F(x) | &lt; D(x) \\&#10;\end{eqnarray*}&#10;\end{document}"/>
  <p:tag name="FILENAME" val="TP_tmp"/>
  <p:tag name="FORMAT" val="png16m"/>
  <p:tag name="RES" val="1200"/>
  <p:tag name="BLEND" val="0"/>
  <p:tag name="TRANSPARENT" val="1"/>
  <p:tag name="TBUG" val="0"/>
  <p:tag name="ALLOWFS" val="0"/>
  <p:tag name="ORIGWIDTH" val="73"/>
  <p:tag name="PICTUREFILESIZE" val="4582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&#10;\usepackage{amssymb,amsmath}&#10;&#10;\pagestyle{empty}&#10;\newcommand{\argmax}[1]{\underset{#1}{\operatorname{argmax}}}&#10;&#10;\begin{document}&#10;\begin{eqnarray*}&#10;\sup \| L(x,F) - L(x,F_0) \| \overset{a.s.}{\rightarrow} 0 \\&#10;\end{eqnarray*}&#10;\end{document}"/>
  <p:tag name="FILENAME" val="TP_tmp"/>
  <p:tag name="FORMAT" val="png16m"/>
  <p:tag name="RES" val="1200"/>
  <p:tag name="BLEND" val="0"/>
  <p:tag name="TRANSPARENT" val="1"/>
  <p:tag name="TBUG" val="0"/>
  <p:tag name="ALLOWFS" val="0"/>
  <p:tag name="ORIGWIDTH" val="131"/>
  <p:tag name="PICTUREFILESIZE" val="8263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&#10;\usepackage{amssymb,amsmath}&#10;&#10;\pagestyle{empty}&#10;\newcommand{\argmax}[1]{\underset{#1}{\operatorname{argmax}}}&#10;&#10;\begin{document}&#10;\begin{eqnarray*}&#10;F = F(x,\lambda) \\&#10;i_{j,k}= \mu_X \left(\frac{\partial^2 L}{\partial\lambda_j\partial\lambda_k}\right) \\&#10;\end{eqnarray*}&#10;\end{document}"/>
  <p:tag name="FILENAME" val="TP_tmp"/>
  <p:tag name="FORMAT" val="png16m"/>
  <p:tag name="RES" val="1200"/>
  <p:tag name="BLEND" val="0"/>
  <p:tag name="TRANSPARENT" val="1"/>
  <p:tag name="TBUG" val="0"/>
  <p:tag name="ALLOWFS" val="0"/>
  <p:tag name="ORIGWIDTH" val="93"/>
  <p:tag name="PICTUREFILESIZE" val="15004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&#10;\usepackage{amssymb,amsmath}&#10;&#10;\pagestyle{empty}&#10;\newcommand{\argmax}[1]{\underset{#1}{\operatorname{argmax}}}&#10;&#10;\begin{document}&#10;\begin{eqnarray*}&#10;\sqrt{n}\left(\lambda_{mle} - \lambda_0\right) \overset{d}{\rightarrow} \mathcal{N}(0, I^{-1}) \\&#10;\end{eqnarray*}&#10;\end{document}"/>
  <p:tag name="FILENAME" val="TP_tmp"/>
  <p:tag name="FORMAT" val="png16m"/>
  <p:tag name="RES" val="1200"/>
  <p:tag name="BLEND" val="0"/>
  <p:tag name="TRANSPARENT" val="1"/>
  <p:tag name="TBUG" val="0"/>
  <p:tag name="ALLOWFS" val="0"/>
  <p:tag name="ORIGWIDTH" val="123"/>
  <p:tag name="PICTUREFILESIZE" val="8710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&#10;\usepackage{amssymb,amsmath}&#10;&#10;\pagestyle{empty}&#10;\newcommand{\argmax}[1]{\underset{#1}{\operatorname{argmax}}}&#10;&#10;\begin{document}&#10;\begin{eqnarray*}&#10;F_0 &amp; = \argmax{Z,\lambda}~L(X,Z,\lambda) \\&#10;&amp; = \argmax{Z,\lambda} \sum_i p(X, z_i, \lambda) \\&#10;\end{eqnarray*}&#10;\end{document}"/>
  <p:tag name="FILENAME" val="TP_tmp"/>
  <p:tag name="FORMAT" val="png16m"/>
  <p:tag name="RES" val="1200"/>
  <p:tag name="BLEND" val="0"/>
  <p:tag name="TRANSPARENT" val="1"/>
  <p:tag name="TBUG" val="0"/>
  <p:tag name="ALLOWFS" val="0"/>
  <p:tag name="ORIGWIDTH" val="125"/>
  <p:tag name="PICTUREFILESIZE" val="19949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&#10;\usepackage{amssymb,amsmath}&#10;&#10;\pagestyle{empty}&#10;\newcommand{\argmax}[1]{\underset{#1}{\operatorname{argmax}}}&#10;&#10;\begin{document}&#10;\begin{eqnarray*}&#10;Q(\lambda|\lambda_t) = \mu_{Z|X, \lambda_t}\left(L(X, z, \lambda)\right)&#10;\end{eqnarray*}&#10;\end{document}"/>
  <p:tag name="FILENAME" val="TP_tmp"/>
  <p:tag name="FORMAT" val="png16m"/>
  <p:tag name="RES" val="1200"/>
  <p:tag name="BLEND" val="0"/>
  <p:tag name="TRANSPARENT" val="1"/>
  <p:tag name="TBUG" val="0"/>
  <p:tag name="ALLOWFS" val="0"/>
  <p:tag name="ORIGWIDTH" val="131"/>
  <p:tag name="PICTUREFILESIZE" val="9662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&#10;\usepackage{amssymb,amsmath}&#10;&#10;\pagestyle{empty}&#10;\newcommand{\argmax}[1]{\underset{#1}{\operatorname{argmax}}}&#10;&#10;\begin{document}&#10;\begin{eqnarray*}&#10;\lambda_{t+1} = \argmax{\lambda}~Q(\lambda|\lambda_t)&#10;\end{eqnarray*}&#10;\end{document}"/>
  <p:tag name="FILENAME" val="TP_tmp"/>
  <p:tag name="FORMAT" val="png16m"/>
  <p:tag name="RES" val="1200"/>
  <p:tag name="BLEND" val="0"/>
  <p:tag name="TRANSPARENT" val="1"/>
  <p:tag name="TBUG" val="0"/>
  <p:tag name="ALLOWFS" val="0"/>
  <p:tag name="ORIGWIDTH" val="101"/>
  <p:tag name="PICTUREFILESIZE" val="8106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&#10;\usepackage{amssymb,amsmath}&#10;&#10;\pagestyle{empty}&#10;\newcommand{\argmax}[1]{\underset{#1}{\operatorname{argmax}}}&#10;&#10;\begin{document}&#10;\begin{eqnarray*}&#10;\sum_{i} p(x_i|I) f_k(x_i) = f^0_k ,&amp;k=1 \ldots m \\&#10;p(x|I)  = \frac{1}{Z} e^{\sum_{k} \lambda_k f_k(x)}&amp;\\&#10;Z = \sum_{i} e^{\sum_k \lambda_k f_k(x_i)} &amp;\\&#10;f^0_k = \frac{\partial}{\partial \lambda_k} \log Z &amp; \\&#10;\end{eqnarray*}&#10;\end{document}"/>
  <p:tag name="FILENAME" val="TP_tmp"/>
  <p:tag name="FORMAT" val="png16m"/>
  <p:tag name="RES" val="1200"/>
  <p:tag name="BLEND" val="0"/>
  <p:tag name="TRANSPARENT" val="1"/>
  <p:tag name="TBUG" val="0"/>
  <p:tag name="ALLOWFS" val="0"/>
  <p:tag name="ORIGWIDTH" val="156"/>
  <p:tag name="PICTUREFILESIZE" val="41835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&#10;\usepackage{amssymb,amsmath}&#10;&#10;\pagestyle{empty}&#10;\newcommand{\argmin}[1]{\underset{#1}{\operatorname{argmin}}}&#10;&#10;\begin{document}&#10;\begin{eqnarray*}&#10;F_0 = \argmin{F:p(X|F)\ge\epsilon}~C(F) \\&#10;\end{eqnarray*}&#10;\end{document}"/>
  <p:tag name="FILENAME" val="TP_tmp"/>
  <p:tag name="FORMAT" val="png16m"/>
  <p:tag name="RES" val="1200"/>
  <p:tag name="BLEND" val="0"/>
  <p:tag name="TRANSPARENT" val="1"/>
  <p:tag name="TBUG" val="0"/>
  <p:tag name="ALLOWFS" val="0"/>
  <p:tag name="ORIGWIDTH" val="95"/>
  <p:tag name="PICTUREFILESIZE" val="8972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&#10;\usepackage{amssymb,amsmath}&#10;&#10;\pagestyle{empty}&#10;\newcommand{\argmin}[1]{\underset{#1}{\operatorname{argmin}}}&#10;\newcommand{\argmax}[1]{\underset{#1}{\operatorname{argmax}}}&#10;\begin{document}&#10;\begin{eqnarray*}&#10;F_0 &amp;= \argmax{F}~UT(X|F) \\&#10;&amp;=\argmax{F}~\mu_{x \sim p(F)} \left(UT(x)\right)&#10;\end{eqnarray*}&#10;\end{document}"/>
  <p:tag name="FILENAME" val="TP_tmp"/>
  <p:tag name="FORMAT" val="png16m"/>
  <p:tag name="RES" val="1200"/>
  <p:tag name="BLEND" val="0"/>
  <p:tag name="TRANSPARENT" val="1"/>
  <p:tag name="TBUG" val="0"/>
  <p:tag name="ALLOWFS" val="0"/>
  <p:tag name="ORIGWIDTH" val="139"/>
  <p:tag name="PICTUREFILESIZE" val="18747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Официальная">
  <a:themeElements>
    <a:clrScheme name="Официальная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Официальная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Официальная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Официальная.thmx</Template>
  <TotalTime>15039</TotalTime>
  <Words>685</Words>
  <Application>Microsoft Macintosh PowerPoint</Application>
  <PresentationFormat>Экран (4:3)</PresentationFormat>
  <Paragraphs>140</Paragraphs>
  <Slides>24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Официальная</vt:lpstr>
      <vt:lpstr>Машинное обучение: целевые функции</vt:lpstr>
      <vt:lpstr>План</vt:lpstr>
      <vt:lpstr>Целевые функции</vt:lpstr>
      <vt:lpstr>Средние значения</vt:lpstr>
      <vt:lpstr>Нет других средних</vt:lpstr>
      <vt:lpstr>Lq для задач с мучителем</vt:lpstr>
      <vt:lpstr>Свойства Lq</vt:lpstr>
      <vt:lpstr>L0</vt:lpstr>
      <vt:lpstr>Примеры</vt:lpstr>
      <vt:lpstr>Вероятностные/стохастические модели</vt:lpstr>
      <vt:lpstr>Байесовские методы</vt:lpstr>
      <vt:lpstr>Байесовские методы</vt:lpstr>
      <vt:lpstr>Байесовские методы</vt:lpstr>
      <vt:lpstr>Максимум апостериори (Байес по-простому)</vt:lpstr>
      <vt:lpstr>Метод максимального правдоподобия (Байес совсем по-простому)</vt:lpstr>
      <vt:lpstr>ММП: не все точки одинаково полезны</vt:lpstr>
      <vt:lpstr>ММП: консистентность</vt:lpstr>
      <vt:lpstr>ММП: асимптотическая нормальность</vt:lpstr>
      <vt:lpstr>EM-метод</vt:lpstr>
      <vt:lpstr>Принцип максимальной энтропии</vt:lpstr>
      <vt:lpstr>Принцип максимальной энтропии</vt:lpstr>
      <vt:lpstr>Минимальная длина описания</vt:lpstr>
      <vt:lpstr>Когда целевая функция «плохая»</vt:lpstr>
      <vt:lpstr>Как выбрать таргет?</vt:lpstr>
    </vt:vector>
  </TitlesOfParts>
  <Company>Яндекс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Машинное обучение: начало</dc:title>
  <dc:creator>Игорь Кураленок</dc:creator>
  <cp:lastModifiedBy>Игорь Кураленок</cp:lastModifiedBy>
  <cp:revision>120</cp:revision>
  <dcterms:created xsi:type="dcterms:W3CDTF">2012-02-15T11:29:49Z</dcterms:created>
  <dcterms:modified xsi:type="dcterms:W3CDTF">2012-03-16T07:05:29Z</dcterms:modified>
</cp:coreProperties>
</file>