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6" r:id="rId4"/>
    <p:sldId id="258" r:id="rId6"/>
    <p:sldId id="260" r:id="rId7"/>
    <p:sldId id="3931" r:id="rId8"/>
    <p:sldId id="3912" r:id="rId9"/>
    <p:sldId id="3911" r:id="rId10"/>
    <p:sldId id="3932" r:id="rId11"/>
    <p:sldId id="4022" r:id="rId12"/>
    <p:sldId id="3978" r:id="rId13"/>
    <p:sldId id="4001" r:id="rId14"/>
    <p:sldId id="4023" r:id="rId15"/>
    <p:sldId id="3934" r:id="rId16"/>
    <p:sldId id="3977" r:id="rId17"/>
    <p:sldId id="3979" r:id="rId18"/>
    <p:sldId id="3980" r:id="rId19"/>
    <p:sldId id="3918" r:id="rId20"/>
    <p:sldId id="3981" r:id="rId21"/>
    <p:sldId id="3982" r:id="rId22"/>
    <p:sldId id="3983" r:id="rId23"/>
    <p:sldId id="3984" r:id="rId24"/>
    <p:sldId id="3985" r:id="rId25"/>
    <p:sldId id="3986" r:id="rId26"/>
    <p:sldId id="3992" r:id="rId27"/>
    <p:sldId id="3993" r:id="rId28"/>
    <p:sldId id="3923" r:id="rId29"/>
    <p:sldId id="3928" r:id="rId30"/>
    <p:sldId id="3990" r:id="rId31"/>
    <p:sldId id="3989" r:id="rId32"/>
    <p:sldId id="4000" r:id="rId33"/>
    <p:sldId id="3930" r:id="rId34"/>
  </p:sldIdLst>
  <p:sldSz cx="9144000" cy="6858000" type="screen4x3"/>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9713"/>
    <a:srgbClr val="E768F2"/>
    <a:srgbClr val="5097D2"/>
    <a:srgbClr val="8439BD"/>
    <a:srgbClr val="9753CB"/>
    <a:srgbClr val="00B050"/>
    <a:srgbClr val="41AEB5"/>
    <a:srgbClr val="4FB6BF"/>
    <a:srgbClr val="7D9D62"/>
    <a:srgbClr val="DDA4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1" d="100"/>
          <a:sy n="81" d="100"/>
        </p:scale>
        <p:origin x="725" y="77"/>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8" Type="http://schemas.openxmlformats.org/officeDocument/2006/relationships/tags" Target="tags/tag4.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085AD-9CCB-4501-968E-F8C54DC398F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32F2E3-86D6-4ADE-90CF-7517D1731C3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32F2E3-86D6-4ADE-90CF-7517D1731C3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2505075"/>
            <a:ext cx="3868340"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365125"/>
            <a:ext cx="5800725"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3E7D87FA-338E-4A48-90AB-913B06C702E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52AB75B-BF16-4DAC-83BE-992C165D9B1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825625"/>
            <a:ext cx="38862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2505075"/>
            <a:ext cx="3868340"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2505075"/>
            <a:ext cx="3887391"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6C3FA9A-038D-4708-91C0-ACE04CC9624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54BD74B-A7ED-497F-B928-9909B457B94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3FA9A-038D-4708-91C0-ACE04CC96244}"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4BD74B-A7ED-497F-B928-9909B457B94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D87FA-338E-4A48-90AB-913B06C702EF}"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AB75B-BF16-4DAC-83BE-992C165D9B1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0.png"/><Relationship Id="rId7" Type="http://schemas.openxmlformats.org/officeDocument/2006/relationships/tags" Target="../tags/tag1.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15.png"/><Relationship Id="rId3" Type="http://schemas.openxmlformats.org/officeDocument/2006/relationships/image" Target="../media/image11.png"/><Relationship Id="rId2" Type="http://schemas.openxmlformats.org/officeDocument/2006/relationships/image" Target="../media/image9.png"/><Relationship Id="rId10" Type="http://schemas.openxmlformats.org/officeDocument/2006/relationships/notesSlide" Target="../notesSlides/notesSlide10.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3.png"/><Relationship Id="rId7" Type="http://schemas.openxmlformats.org/officeDocument/2006/relationships/tags" Target="../tags/tag2.xml"/><Relationship Id="rId6" Type="http://schemas.microsoft.com/office/2007/relationships/media" Target="../media/media2.mp4"/><Relationship Id="rId5" Type="http://schemas.openxmlformats.org/officeDocument/2006/relationships/video" Target="../media/media2.mp4"/><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0" Type="http://schemas.openxmlformats.org/officeDocument/2006/relationships/notesSlide" Target="../notesSlides/notesSlide13.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15.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1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13.xml"/><Relationship Id="rId4" Type="http://schemas.openxmlformats.org/officeDocument/2006/relationships/image" Target="../media/image26.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openxmlformats.org/officeDocument/2006/relationships/image" Target="../media/image27.jpe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3.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image" Target="../media/image14.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2.xml"/><Relationship Id="rId7" Type="http://schemas.openxmlformats.org/officeDocument/2006/relationships/image" Target="../media/image18.jpe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7.png"/><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545" y="-635"/>
            <a:ext cx="2655455" cy="51435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7" y="981075"/>
            <a:ext cx="1070623" cy="1038315"/>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82494" y="783129"/>
            <a:ext cx="3735497" cy="5638423"/>
          </a:xfrm>
          <a:prstGeom prst="rect">
            <a:avLst/>
          </a:prstGeom>
        </p:spPr>
      </p:pic>
      <p:sp>
        <p:nvSpPr>
          <p:cNvPr id="12" name="文本框 11"/>
          <p:cNvSpPr txBox="1"/>
          <p:nvPr/>
        </p:nvSpPr>
        <p:spPr>
          <a:xfrm>
            <a:off x="1446253" y="2492177"/>
            <a:ext cx="5607719" cy="1614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生物分离工程</a:t>
            </a:r>
            <a:endPar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细胞破碎</a:t>
            </a:r>
            <a:endPar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sp>
        <p:nvSpPr>
          <p:cNvPr id="13" name="文本框 12"/>
          <p:cNvSpPr txBox="1"/>
          <p:nvPr/>
        </p:nvSpPr>
        <p:spPr>
          <a:xfrm>
            <a:off x="6894093" y="6059198"/>
            <a:ext cx="1844906" cy="4603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srgbClr val="FFB81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2021/5/16</a:t>
            </a:r>
            <a:endParaRPr kumimoji="0" lang="en-US" altLang="zh-CN" sz="2400" b="1" i="0" u="none" strike="noStrike" kern="0" cap="none" spc="0" normalizeH="0" baseline="0" noProof="0" dirty="0">
              <a:ln>
                <a:noFill/>
              </a:ln>
              <a:solidFill>
                <a:srgbClr val="FFB81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sp>
        <p:nvSpPr>
          <p:cNvPr id="15" name="矩形 14"/>
          <p:cNvSpPr/>
          <p:nvPr/>
        </p:nvSpPr>
        <p:spPr>
          <a:xfrm>
            <a:off x="2386667" y="4241234"/>
            <a:ext cx="3782060" cy="59880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650"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18041223 李梦涵</a:t>
            </a:r>
            <a:r>
              <a:rPr kumimoji="0" lang="zh-CN" altLang="en-US"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      </a:t>
            </a:r>
            <a:r>
              <a:rPr kumimoji="0" lang="en-US" altLang="zh-CN"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18041220 </a:t>
            </a:r>
            <a:r>
              <a:rPr kumimoji="0" lang="zh-CN" altLang="en-US"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海娜</a:t>
            </a:r>
            <a:endParaRPr kumimoji="0" lang="zh-CN" altLang="en-US"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650"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18041129 </a:t>
            </a:r>
            <a:r>
              <a:rPr lang="zh-CN" altLang="en-US" sz="1650"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张雨涵     </a:t>
            </a:r>
            <a:r>
              <a:rPr kumimoji="0" lang="en-US" altLang="zh-CN"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 18041201 </a:t>
            </a:r>
            <a:r>
              <a:rPr kumimoji="0" lang="zh-CN" altLang="en-US"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白桦</a:t>
            </a:r>
            <a:endParaRPr kumimoji="0" lang="zh-CN" altLang="en-US" sz="1650"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by="(-#ppt_w*2)" calcmode="lin" valueType="num">
                                      <p:cBhvr rctx="PPT">
                                        <p:cTn id="23" dur="500" autoRev="1" fill="hold">
                                          <p:stCondLst>
                                            <p:cond delay="0"/>
                                          </p:stCondLst>
                                        </p:cTn>
                                        <p:tgtEl>
                                          <p:spTgt spid="12"/>
                                        </p:tgtEl>
                                        <p:attrNameLst>
                                          <p:attrName>ppt_w</p:attrName>
                                        </p:attrNameLst>
                                      </p:cBhvr>
                                    </p:anim>
                                    <p:anim by="(#ppt_w*0.50)" calcmode="lin" valueType="num">
                                      <p:cBhvr>
                                        <p:cTn id="24" dur="500" decel="50000" autoRev="1" fill="hold">
                                          <p:stCondLst>
                                            <p:cond delay="0"/>
                                          </p:stCondLst>
                                        </p:cTn>
                                        <p:tgtEl>
                                          <p:spTgt spid="12"/>
                                        </p:tgtEl>
                                        <p:attrNameLst>
                                          <p:attrName>ppt_x</p:attrName>
                                        </p:attrNameLst>
                                      </p:cBhvr>
                                    </p:anim>
                                    <p:anim from="(-#ppt_h/2)" to="(#ppt_y)" calcmode="lin" valueType="num">
                                      <p:cBhvr>
                                        <p:cTn id="25" dur="1000" fill="hold">
                                          <p:stCondLst>
                                            <p:cond delay="0"/>
                                          </p:stCondLst>
                                        </p:cTn>
                                        <p:tgtEl>
                                          <p:spTgt spid="12"/>
                                        </p:tgtEl>
                                        <p:attrNameLst>
                                          <p:attrName>ppt_y</p:attrName>
                                        </p:attrNameLst>
                                      </p:cBhvr>
                                    </p:anim>
                                    <p:animRot by="21600000">
                                      <p:cBhvr>
                                        <p:cTn id="26" dur="1000" fill="hold">
                                          <p:stCondLst>
                                            <p:cond delay="0"/>
                                          </p:stCondLst>
                                        </p:cTn>
                                        <p:tgtEl>
                                          <p:spTgt spid="12"/>
                                        </p:tgtEl>
                                        <p:attrNameLst>
                                          <p:attrName>r</p:attrName>
                                        </p:attrNameLst>
                                      </p:cBhvr>
                                    </p:animRot>
                                  </p:childTnLst>
                                </p:cTn>
                              </p:par>
                            </p:childTnLst>
                          </p:cTn>
                        </p:par>
                        <p:par>
                          <p:cTn id="27" fill="hold">
                            <p:stCondLst>
                              <p:cond delay="2900"/>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390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by="(-#ppt_w*2)" calcmode="lin" valueType="num">
                                      <p:cBhvr rctx="PPT">
                                        <p:cTn id="36" dur="500" autoRev="1" fill="hold">
                                          <p:stCondLst>
                                            <p:cond delay="0"/>
                                          </p:stCondLst>
                                        </p:cTn>
                                        <p:tgtEl>
                                          <p:spTgt spid="13"/>
                                        </p:tgtEl>
                                        <p:attrNameLst>
                                          <p:attrName>ppt_w</p:attrName>
                                        </p:attrNameLst>
                                      </p:cBhvr>
                                    </p:anim>
                                    <p:anim by="(#ppt_w*0.50)" calcmode="lin" valueType="num">
                                      <p:cBhvr>
                                        <p:cTn id="37" dur="500" decel="50000" autoRev="1" fill="hold">
                                          <p:stCondLst>
                                            <p:cond delay="0"/>
                                          </p:stCondLst>
                                        </p:cTn>
                                        <p:tgtEl>
                                          <p:spTgt spid="13"/>
                                        </p:tgtEl>
                                        <p:attrNameLst>
                                          <p:attrName>ppt_x</p:attrName>
                                        </p:attrNameLst>
                                      </p:cBhvr>
                                    </p:anim>
                                    <p:anim from="(-#ppt_h/2)" to="(#ppt_y)" calcmode="lin" valueType="num">
                                      <p:cBhvr>
                                        <p:cTn id="38" dur="1000" fill="hold">
                                          <p:stCondLst>
                                            <p:cond delay="0"/>
                                          </p:stCondLst>
                                        </p:cTn>
                                        <p:tgtEl>
                                          <p:spTgt spid="13"/>
                                        </p:tgtEl>
                                        <p:attrNameLst>
                                          <p:attrName>ppt_y</p:attrName>
                                        </p:attrNameLst>
                                      </p:cBhvr>
                                    </p:anim>
                                    <p:animRot by="21600000">
                                      <p:cBhvr>
                                        <p:cTn id="39"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8000"/>
          </a:xfrm>
          <a:prstGeom prst="rect">
            <a:avLst/>
          </a:prstGeom>
        </p:spPr>
      </p:pic>
      <p:sp>
        <p:nvSpPr>
          <p:cNvPr id="5" name="文本框 4"/>
          <p:cNvSpPr txBox="1"/>
          <p:nvPr/>
        </p:nvSpPr>
        <p:spPr>
          <a:xfrm>
            <a:off x="918369" y="174943"/>
            <a:ext cx="3794760"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lang="zh-CN" altLang="en-US" sz="3000" b="1"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②</a:t>
            </a: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  超声波法</a:t>
            </a:r>
            <a:endPar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615" y="15875"/>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635" y="175101"/>
            <a:ext cx="1671161" cy="909161"/>
          </a:xfrm>
          <a:prstGeom prst="rect">
            <a:avLst/>
          </a:prstGeom>
        </p:spPr>
      </p:pic>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1" y="2153126"/>
            <a:ext cx="828199" cy="718185"/>
          </a:xfrm>
          <a:prstGeom prst="rect">
            <a:avLst/>
          </a:prstGeom>
        </p:spPr>
      </p:pic>
      <p:pic>
        <p:nvPicPr>
          <p:cNvPr id="9" name="46f5795fca6f66a39fff0a0f3c18d967">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1116965" y="1407795"/>
            <a:ext cx="6910070" cy="52495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p:cTn id="16" dur="1000" fill="hold"/>
                                        <p:tgtEl>
                                          <p:spTgt spid="55"/>
                                        </p:tgtEl>
                                        <p:attrNameLst>
                                          <p:attrName>ppt_w</p:attrName>
                                        </p:attrNameLst>
                                      </p:cBhvr>
                                      <p:tavLst>
                                        <p:tav tm="0">
                                          <p:val>
                                            <p:fltVal val="0"/>
                                          </p:val>
                                        </p:tav>
                                        <p:tav tm="100000">
                                          <p:val>
                                            <p:strVal val="#ppt_w"/>
                                          </p:val>
                                        </p:tav>
                                      </p:tavLst>
                                    </p:anim>
                                    <p:anim calcmode="lin" valueType="num">
                                      <p:cBhvr>
                                        <p:cTn id="17" dur="1000" fill="hold"/>
                                        <p:tgtEl>
                                          <p:spTgt spid="55"/>
                                        </p:tgtEl>
                                        <p:attrNameLst>
                                          <p:attrName>ppt_h</p:attrName>
                                        </p:attrNameLst>
                                      </p:cBhvr>
                                      <p:tavLst>
                                        <p:tav tm="0">
                                          <p:val>
                                            <p:fltVal val="0"/>
                                          </p:val>
                                        </p:tav>
                                        <p:tav tm="100000">
                                          <p:val>
                                            <p:strVal val="#ppt_h"/>
                                          </p:val>
                                        </p:tav>
                                      </p:tavLst>
                                    </p:anim>
                                    <p:anim calcmode="lin" valueType="num">
                                      <p:cBhvr>
                                        <p:cTn id="18" dur="1000" fill="hold"/>
                                        <p:tgtEl>
                                          <p:spTgt spid="55"/>
                                        </p:tgtEl>
                                        <p:attrNameLst>
                                          <p:attrName>style.rotation</p:attrName>
                                        </p:attrNameLst>
                                      </p:cBhvr>
                                      <p:tavLst>
                                        <p:tav tm="0">
                                          <p:val>
                                            <p:fltVal val="90"/>
                                          </p:val>
                                        </p:tav>
                                        <p:tav tm="100000">
                                          <p:val>
                                            <p:fltVal val="0"/>
                                          </p:val>
                                        </p:tav>
                                      </p:tavLst>
                                    </p:anim>
                                    <p:animEffect transition="in" filter="fade">
                                      <p:cBhvr>
                                        <p:cTn id="19" dur="1000"/>
                                        <p:tgtEl>
                                          <p:spTgt spid="55"/>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26" fill="hold" display="1">
                  <p:stCondLst>
                    <p:cond delay="indefinite"/>
                  </p:stCondLst>
                  <p:endCondLst>
                    <p:cond evt="onNext">
                      <p:tgtEl>
                        <p:sldTgt/>
                      </p:tgtEl>
                    </p:cond>
                    <p:cond evt="onPrev">
                      <p:tgtEl>
                        <p:sldTgt/>
                      </p:tgtEl>
                    </p:cond>
                  </p:endCondLst>
                </p:cTn>
                <p:tgtEl>
                  <p:spTgt spid="9"/>
                </p:tgtEl>
              </p:cMediaNode>
            </p:video>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additive="base">
                                        <p:cTn id="31"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72390"/>
            <a:ext cx="9144000" cy="6930390"/>
          </a:xfrm>
          <a:prstGeom prst="rect">
            <a:avLst/>
          </a:prstGeom>
        </p:spPr>
      </p:pic>
      <p:sp>
        <p:nvSpPr>
          <p:cNvPr id="5" name="文本框 4"/>
          <p:cNvSpPr txBox="1"/>
          <p:nvPr/>
        </p:nvSpPr>
        <p:spPr>
          <a:xfrm>
            <a:off x="697389" y="181293"/>
            <a:ext cx="3794760"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②  超声波法</a:t>
            </a:r>
            <a:endPar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 y="22225"/>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695" y="22066"/>
            <a:ext cx="1671161" cy="909161"/>
          </a:xfrm>
          <a:prstGeom prst="rect">
            <a:avLst/>
          </a:prstGeom>
        </p:spPr>
      </p:pic>
      <p:sp>
        <p:nvSpPr>
          <p:cNvPr id="50" name="矩形 49"/>
          <p:cNvSpPr>
            <a:spLocks noChangeArrowheads="1"/>
          </p:cNvSpPr>
          <p:nvPr/>
        </p:nvSpPr>
        <p:spPr bwMode="auto">
          <a:xfrm>
            <a:off x="288290" y="711200"/>
            <a:ext cx="8626475" cy="6202680"/>
          </a:xfrm>
          <a:prstGeom prst="rect">
            <a:avLst/>
          </a:prstGeom>
          <a:noFill/>
          <a:ln w="25400" cap="rnd" cmpd="sng">
            <a:noFill/>
            <a:prstDash val="solid"/>
            <a:miter lim="800000"/>
          </a:ln>
          <a:extLst>
            <a:ext uri="{909E8E84-426E-40DD-AFC4-6F175D3DCCD1}">
              <a14:hiddenFill xmlns:a14="http://schemas.microsoft.com/office/drawing/2010/main">
                <a:solidFill>
                  <a:srgbClr val="FFFFFF"/>
                </a:solidFill>
              </a14:hiddenFill>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fontAlgn="auto">
              <a:lnSpc>
                <a:spcPct val="130000"/>
              </a:lnSpc>
              <a:spcBef>
                <a:spcPts val="20"/>
              </a:spcBef>
              <a:spcAft>
                <a:spcPts val="0"/>
              </a:spcAft>
              <a:buFont typeface="Wingdings" panose="05000000000000000000" charset="0"/>
              <a:buChar char="u"/>
            </a:pPr>
            <a:r>
              <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案例2  超声粉碎法提取嗜酸乳杆菌中的半乳糖苷酶</a:t>
            </a: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r>
              <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乳糖苷酶存在于人体肠道中，可分解牛乳中半乳糖为葡萄糖和半乳糖，在婴幼儿肠道内活性高，成人肠道中乳糖苷酶活性急剧下降，由此导致乳糖在大肠中积累成为肠道微生物的发酵基质，引起腹泻、腹胀、腹部疼痛和肠胃气胀等不适症状，这种现象称为乳糖不忍耐症(lactose intolerance)。嗜酸乳杆菌具有产生一定β半乳糖苷酶的能力，该酶处于胞内，需要对细胞破壁提取。本案例采用超声粉碎法破壁法对其进行提取。其工艺流程如图所示。</a:t>
            </a: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zh-CN" altLang="zh-CN" sz="1800" kern="100" noProof="0" dirty="0">
                <a:ln>
                  <a:noFill/>
                </a:ln>
                <a:effectLst/>
                <a:uLnTx/>
                <a:uFillTx/>
                <a:latin typeface="华文中宋" panose="02010600040101010101" charset="-122"/>
                <a:ea typeface="华文中宋" panose="02010600040101010101" charset="-122"/>
                <a:cs typeface="华文中宋" panose="02010600040101010101" charset="-122"/>
                <a:sym typeface="+mn-ea"/>
              </a:rPr>
              <a:t>案例分析</a:t>
            </a:r>
            <a:r>
              <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通过单因素试验和正交试验选出了超声波破碎的最佳工艺条件，实验表明嗜酸乳杆菌A和嗜酸乳杆菌B的粉碎条件不同，差别较大的是工作时间和间歇时间，所得酶活也不同。本案例中超声粉碎法破壁的主要特点是:①以磷酸盐缓冲液稀释菌泥有利于β半乳糖苷酶活性的测定;②所得的β半乳糖苷酶活性高。</a:t>
            </a:r>
            <a:endParaRPr kumimoji="0" lang="zh-CN" altLang="zh-CN" sz="18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2" name="图片 1"/>
          <p:cNvPicPr>
            <a:picLocks noChangeAspect="1"/>
          </p:cNvPicPr>
          <p:nvPr/>
        </p:nvPicPr>
        <p:blipFill>
          <a:blip r:embed="rId4"/>
          <a:stretch>
            <a:fillRect/>
          </a:stretch>
        </p:blipFill>
        <p:spPr>
          <a:xfrm>
            <a:off x="3049588" y="3291681"/>
            <a:ext cx="3044190" cy="207740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3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696754" y="1016318"/>
            <a:ext cx="499062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③  </a:t>
            </a:r>
            <a:r>
              <a:rPr kumimoji="0"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珠磨法</a:t>
            </a:r>
            <a:endParaRPr kumimoji="0"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7708106" y="981551"/>
            <a:ext cx="1377315" cy="749141"/>
          </a:xfrm>
          <a:prstGeom prst="rect">
            <a:avLst/>
          </a:prstGeom>
        </p:spPr>
      </p:pic>
      <p:grpSp>
        <p:nvGrpSpPr>
          <p:cNvPr id="15" name="组合 14"/>
          <p:cNvGrpSpPr/>
          <p:nvPr/>
        </p:nvGrpSpPr>
        <p:grpSpPr>
          <a:xfrm>
            <a:off x="223838" y="1255697"/>
            <a:ext cx="8734425" cy="4653915"/>
            <a:chOff x="298450" y="531262"/>
            <a:chExt cx="11645900" cy="6205220"/>
          </a:xfrm>
        </p:grpSpPr>
        <p:sp>
          <p:nvSpPr>
            <p:cNvPr id="69" name="任意多边形 68"/>
            <p:cNvSpPr/>
            <p:nvPr/>
          </p:nvSpPr>
          <p:spPr>
            <a:xfrm>
              <a:off x="471805" y="918612"/>
              <a:ext cx="11472545" cy="581787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ED9127"/>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70" name="文本框 69"/>
            <p:cNvSpPr txBox="1"/>
            <p:nvPr/>
          </p:nvSpPr>
          <p:spPr>
            <a:xfrm>
              <a:off x="298450" y="1482090"/>
              <a:ext cx="1060450" cy="9423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03</a:t>
              </a:r>
              <a:endParaRPr kumimoji="0" lang="en-US" altLang="zh-CN" sz="400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73" name="矩形 1"/>
            <p:cNvSpPr>
              <a:spLocks noChangeArrowheads="1"/>
            </p:cNvSpPr>
            <p:nvPr/>
          </p:nvSpPr>
          <p:spPr bwMode="auto">
            <a:xfrm>
              <a:off x="1458595" y="1044977"/>
              <a:ext cx="10242550" cy="3168227"/>
            </a:xfrm>
            <a:prstGeom prst="rect">
              <a:avLst/>
            </a:prstGeom>
            <a:noFill/>
            <a:ln w="9525">
              <a:noFill/>
              <a:bevel/>
            </a:ln>
          </p:spPr>
          <p:txBody>
            <a:bodyPr wrap="square">
              <a:spAutoFit/>
            </a:bodyPr>
            <a:lstStyle/>
            <a:p>
              <a:pPr marL="457200" indent="-457200">
                <a:lnSpc>
                  <a:spcPct val="11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工作原理：</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利用固体间研磨剪切力和撞击使细胞破碎。是最有效的一种细胞物理破碎法。</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1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适用范围：</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适用于绝大多真菌菌丝和藻类等微生物细胞的破碎。</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10000"/>
                </a:lnSpc>
                <a:buFont typeface="Wingdings" panose="05000000000000000000" charset="0"/>
                <a:buChar char="u"/>
              </a:pP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与</a:t>
              </a:r>
              <a:r>
                <a:rPr lang="zh-CN" altLang="zh-CN" sz="2250" u="sng"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高压匀浆法</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相比，影响破碎率的操作参数较多，操作过程的优化设计较复杂。</a:t>
              </a:r>
              <a:r>
                <a:rPr lang="zh-CN" altLang="en-US" sz="2250" dirty="0">
                  <a:sym typeface="+mn-ea"/>
                </a:rPr>
                <a:t> </a:t>
              </a:r>
              <a:endParaRPr lang="zh-CN" altLang="en-US" sz="2250" dirty="0">
                <a:sym typeface="+mn-ea"/>
              </a:endParaRPr>
            </a:p>
          </p:txBody>
        </p:sp>
        <p:pic>
          <p:nvPicPr>
            <p:cNvPr id="158" name="图片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070" y="531262"/>
              <a:ext cx="1422400" cy="1422400"/>
            </a:xfrm>
            <a:prstGeom prst="rect">
              <a:avLst/>
            </a:prstGeom>
          </p:spPr>
        </p:pic>
      </p:grpSp>
      <p:pic>
        <p:nvPicPr>
          <p:cNvPr id="2" name="图片 6" descr="2021-05-16 10:58:54.703000"/>
          <p:cNvPicPr>
            <a:picLocks noChangeAspect="1"/>
          </p:cNvPicPr>
          <p:nvPr/>
        </p:nvPicPr>
        <p:blipFill>
          <a:blip r:embed="rId5"/>
          <a:srcRect t="23838" b="4618"/>
          <a:stretch>
            <a:fillRect/>
          </a:stretch>
        </p:blipFill>
        <p:spPr>
          <a:xfrm>
            <a:off x="1879600" y="4017010"/>
            <a:ext cx="5552440" cy="249936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696754" y="1016318"/>
            <a:ext cx="438483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④  研磨法</a:t>
            </a:r>
            <a:endPar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214" y="922973"/>
            <a:ext cx="1582103" cy="860108"/>
          </a:xfrm>
          <a:prstGeom prst="rect">
            <a:avLst/>
          </a:prstGeom>
        </p:spPr>
      </p:pic>
      <p:grpSp>
        <p:nvGrpSpPr>
          <p:cNvPr id="14" name="组合 13"/>
          <p:cNvGrpSpPr/>
          <p:nvPr/>
        </p:nvGrpSpPr>
        <p:grpSpPr>
          <a:xfrm>
            <a:off x="395764" y="1344672"/>
            <a:ext cx="8222456" cy="4306253"/>
            <a:chOff x="667385" y="1189011"/>
            <a:chExt cx="10963275" cy="5741670"/>
          </a:xfrm>
        </p:grpSpPr>
        <p:sp>
          <p:nvSpPr>
            <p:cNvPr id="2" name="任意多边形 1"/>
            <p:cNvSpPr/>
            <p:nvPr/>
          </p:nvSpPr>
          <p:spPr>
            <a:xfrm>
              <a:off x="1036320" y="1583981"/>
              <a:ext cx="10594340" cy="534670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ADDCE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3" name="文本框 2"/>
            <p:cNvSpPr txBox="1"/>
            <p:nvPr/>
          </p:nvSpPr>
          <p:spPr>
            <a:xfrm>
              <a:off x="667385" y="1583690"/>
              <a:ext cx="1147630" cy="952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04</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8" name="文本框 7"/>
            <p:cNvSpPr txBox="1"/>
            <p:nvPr/>
          </p:nvSpPr>
          <p:spPr>
            <a:xfrm>
              <a:off x="2429510" y="1853856"/>
              <a:ext cx="9034780" cy="1137073"/>
            </a:xfrm>
            <a:prstGeom prst="rect">
              <a:avLst/>
            </a:prstGeom>
            <a:noFill/>
          </p:spPr>
          <p:txBody>
            <a:bodyPr wrap="square" rtlCol="0">
              <a:spAutoFit/>
            </a:bodyPr>
            <a:lstStyle/>
            <a:p>
              <a:pPr marL="457200" marR="0" lvl="0" indent="-457200" algn="l" defTabSz="914400" rtl="0" eaLnBrk="1" fontAlgn="auto" latinLnBrk="0" hangingPunct="1">
                <a:lnSpc>
                  <a:spcPct val="11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工作原理：</a:t>
              </a:r>
              <a:r>
                <a:rPr kumimoji="0" lang="zh-CN" altLang="zh-CN" sz="2250" i="0"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rPr>
                <a:t>利用研钵操作简单，适用于实验室研究。</a:t>
              </a:r>
              <a:endParaRPr kumimoji="0" lang="zh-CN" altLang="zh-CN" sz="2250" i="0"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endParaRPr>
            </a:p>
          </p:txBody>
        </p:sp>
        <p:pic>
          <p:nvPicPr>
            <p:cNvPr id="157" name="图片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871" y="1189011"/>
              <a:ext cx="1178228" cy="1178228"/>
            </a:xfrm>
            <a:prstGeom prst="rect">
              <a:avLst/>
            </a:prstGeom>
          </p:spPr>
        </p:pic>
      </p:grpSp>
      <p:pic>
        <p:nvPicPr>
          <p:cNvPr id="9" name="af70d77c3ba05b36f2fe5c6e4ae2f677">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779145" y="849630"/>
            <a:ext cx="7714615" cy="51581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30" fill="hold" display="1">
                  <p:stCondLst>
                    <p:cond delay="indefinite"/>
                  </p:stCondLst>
                  <p:endCondLst>
                    <p:cond evt="onNext">
                      <p:tgtEl>
                        <p:sldTgt/>
                      </p:tgtEl>
                    </p:cond>
                    <p:cond evt="onPrev">
                      <p:tgtEl>
                        <p:sldTgt/>
                      </p:tgtEl>
                    </p:cond>
                  </p:endCondLst>
                </p:cTn>
                <p:tgtEl>
                  <p:spTgt spid="9"/>
                </p:tgtEl>
              </p:cMediaNode>
            </p:vide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697389" y="244158"/>
            <a:ext cx="499062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⑤  撞击破碎</a:t>
            </a:r>
            <a:endPar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 y="8509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7433786" y="427831"/>
            <a:ext cx="1377315" cy="749141"/>
          </a:xfrm>
          <a:prstGeom prst="rect">
            <a:avLst/>
          </a:prstGeom>
        </p:spPr>
      </p:pic>
      <p:grpSp>
        <p:nvGrpSpPr>
          <p:cNvPr id="15" name="组合 14"/>
          <p:cNvGrpSpPr/>
          <p:nvPr/>
        </p:nvGrpSpPr>
        <p:grpSpPr>
          <a:xfrm>
            <a:off x="635" y="723265"/>
            <a:ext cx="8957945" cy="5581015"/>
            <a:chOff x="0" y="455062"/>
            <a:chExt cx="11944350" cy="6281420"/>
          </a:xfrm>
        </p:grpSpPr>
        <p:sp>
          <p:nvSpPr>
            <p:cNvPr id="69" name="任意多边形 68"/>
            <p:cNvSpPr/>
            <p:nvPr/>
          </p:nvSpPr>
          <p:spPr>
            <a:xfrm>
              <a:off x="471805" y="1287547"/>
              <a:ext cx="11472545" cy="5448935"/>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ED9127"/>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70" name="文本框 69"/>
            <p:cNvSpPr txBox="1"/>
            <p:nvPr/>
          </p:nvSpPr>
          <p:spPr>
            <a:xfrm>
              <a:off x="0" y="1482891"/>
              <a:ext cx="1060450" cy="79545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05</a:t>
              </a:r>
              <a:endParaRPr kumimoji="0" lang="en-US" altLang="zh-CN" sz="400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73" name="矩形 1"/>
            <p:cNvSpPr>
              <a:spLocks noChangeArrowheads="1"/>
            </p:cNvSpPr>
            <p:nvPr/>
          </p:nvSpPr>
          <p:spPr bwMode="auto">
            <a:xfrm>
              <a:off x="929640" y="1482492"/>
              <a:ext cx="10895965" cy="4311731"/>
            </a:xfrm>
            <a:prstGeom prst="rect">
              <a:avLst/>
            </a:prstGeom>
            <a:noFill/>
            <a:ln w="9525">
              <a:noFill/>
              <a:bevel/>
            </a:ln>
          </p:spPr>
          <p:txBody>
            <a:bodyPr wrap="square">
              <a:spAutoFit/>
            </a:bodyPr>
            <a:lstStyle/>
            <a:p>
              <a:pPr marL="457200" indent="-457200">
                <a:lnSpc>
                  <a:spcPct val="12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工作原理：</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细胞悬浮液</a:t>
              </a:r>
              <a:r>
                <a:rPr lang="zh-CN" altLang="zh-CN" sz="2250" kern="10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以喷雾状高速冻结</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（冻结速度为数千℃/min），形成粒径小于50μm的微粒子。高速载气（如氮气，流速约300m/s）将冻结的微粒子送入破碎室，高速撞击撞击板，使冻结的细胞发生破碎。</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20000"/>
                </a:lnSpc>
                <a:buFont typeface="Wingdings" panose="05000000000000000000" charset="0"/>
                <a:buChar char="u"/>
              </a:pPr>
              <a:r>
                <a:rPr lang="zh-CN" altLang="zh-CN" sz="2250" b="1" kern="100" noProof="0" dirty="0">
                  <a:ln>
                    <a:noFill/>
                  </a:ln>
                  <a:effectLst/>
                  <a:uLnTx/>
                  <a:uFillTx/>
                  <a:latin typeface="华文中宋" panose="02010600040101010101" charset="-122"/>
                  <a:ea typeface="华文中宋" panose="02010600040101010101" charset="-122"/>
                  <a:cs typeface="华文中宋" panose="02010600040101010101" charset="-122"/>
                  <a:sym typeface="+mn-ea"/>
                </a:rPr>
                <a:t>优点：</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细胞破碎仅发生在与撞击板</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nSpc>
                  <a:spcPct val="120000"/>
                </a:lnSpc>
                <a:buFont typeface="Wingdings" panose="05000000000000000000" charset="0"/>
                <a:buNone/>
              </a:pP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    撞击的一瞬间，细胞破碎程度均匀，</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nSpc>
                  <a:spcPct val="120000"/>
                </a:lnSpc>
                <a:buFont typeface="Wingdings" panose="05000000000000000000" charset="0"/>
                <a:buNone/>
              </a:pP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    可避免细胞反复受力发生过度破碎。</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2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适用范围：</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撞击破碎适于微生物</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nSpc>
                  <a:spcPct val="120000"/>
                </a:lnSpc>
                <a:buFont typeface="Wingdings" panose="05000000000000000000" charset="0"/>
                <a:buNone/>
              </a:pP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                    细胞和植物细胞的破碎。</a:t>
              </a:r>
              <a:endParaRPr lang="zh-CN" altLang="en-US" sz="2250" dirty="0">
                <a:sym typeface="+mn-ea"/>
              </a:endParaRPr>
            </a:p>
          </p:txBody>
        </p:sp>
        <p:pic>
          <p:nvPicPr>
            <p:cNvPr id="158" name="图片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880" y="455062"/>
              <a:ext cx="1422400" cy="1422400"/>
            </a:xfrm>
            <a:prstGeom prst="rect">
              <a:avLst/>
            </a:prstGeom>
          </p:spPr>
        </p:pic>
      </p:grpSp>
      <p:pic>
        <p:nvPicPr>
          <p:cNvPr id="2" name="图片 1" descr="2021-05-16 18:07:50.309000"/>
          <p:cNvPicPr>
            <a:picLocks noChangeAspect="1"/>
          </p:cNvPicPr>
          <p:nvPr/>
        </p:nvPicPr>
        <p:blipFill>
          <a:blip r:embed="rId5"/>
          <a:srcRect t="9456" b="14005"/>
          <a:stretch>
            <a:fillRect/>
          </a:stretch>
        </p:blipFill>
        <p:spPr>
          <a:xfrm>
            <a:off x="5687378" y="3318510"/>
            <a:ext cx="3055144" cy="220360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3" presetClass="entr" presetSubtype="1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696754" y="1016318"/>
            <a:ext cx="438483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⑥  冻结-融化法</a:t>
            </a:r>
            <a:endPar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214" y="922973"/>
            <a:ext cx="1582103" cy="860108"/>
          </a:xfrm>
          <a:prstGeom prst="rect">
            <a:avLst/>
          </a:prstGeom>
        </p:spPr>
      </p:pic>
      <p:grpSp>
        <p:nvGrpSpPr>
          <p:cNvPr id="14" name="组合 13"/>
          <p:cNvGrpSpPr/>
          <p:nvPr/>
        </p:nvGrpSpPr>
        <p:grpSpPr>
          <a:xfrm>
            <a:off x="395764" y="1344672"/>
            <a:ext cx="8222456" cy="4306253"/>
            <a:chOff x="667385" y="1189011"/>
            <a:chExt cx="10963275" cy="5741670"/>
          </a:xfrm>
        </p:grpSpPr>
        <p:sp>
          <p:nvSpPr>
            <p:cNvPr id="2" name="任意多边形 1"/>
            <p:cNvSpPr/>
            <p:nvPr/>
          </p:nvSpPr>
          <p:spPr>
            <a:xfrm>
              <a:off x="1036320" y="1583981"/>
              <a:ext cx="10594340" cy="534670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ADDCE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3" name="文本框 2"/>
            <p:cNvSpPr txBox="1"/>
            <p:nvPr/>
          </p:nvSpPr>
          <p:spPr>
            <a:xfrm>
              <a:off x="667385" y="1583690"/>
              <a:ext cx="1147630" cy="952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06</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8" name="文本框 7"/>
            <p:cNvSpPr txBox="1"/>
            <p:nvPr/>
          </p:nvSpPr>
          <p:spPr>
            <a:xfrm>
              <a:off x="1691005" y="2506001"/>
              <a:ext cx="9507855" cy="3445933"/>
            </a:xfrm>
            <a:prstGeom prst="rect">
              <a:avLst/>
            </a:prstGeom>
            <a:noFill/>
          </p:spPr>
          <p:txBody>
            <a:bodyPr wrap="square" rtlCol="0">
              <a:spAutoFit/>
            </a:bodyPr>
            <a:lstStyle/>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工作原理：</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将细胞急剧冻结至-20℃～-15℃，使之凝固，然后在室温缓慢融化，此冻结-融化操作反复进行多次，使细胞受到破坏。</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rPr>
                <a:t>适用范围</a:t>
              </a:r>
              <a:r>
                <a:rPr kumimoji="0" lang="zh-CN" altLang="zh-CN" sz="2250" i="0"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rPr>
                <a:t>：</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适用于比较脆弱的菌体。</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rPr>
                <a:t>缺点：</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反复冻融会使蛋白质变性，从而影响活性蛋白质的回收率。</a:t>
              </a:r>
              <a:endParaRPr kumimoji="0" lang="zh-CN" altLang="zh-CN" sz="2250" i="0"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endParaRPr>
            </a:p>
          </p:txBody>
        </p:sp>
        <p:pic>
          <p:nvPicPr>
            <p:cNvPr id="157" name="图片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871" y="1189011"/>
              <a:ext cx="1178228" cy="11782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051" y="2001896"/>
            <a:ext cx="4795899" cy="2854208"/>
          </a:xfrm>
          <a:prstGeom prst="rect">
            <a:avLst/>
          </a:prstGeom>
        </p:spPr>
      </p:pic>
      <p:sp>
        <p:nvSpPr>
          <p:cNvPr id="10" name="文本框 9"/>
          <p:cNvSpPr txBox="1"/>
          <p:nvPr/>
        </p:nvSpPr>
        <p:spPr>
          <a:xfrm>
            <a:off x="2826544" y="3083243"/>
            <a:ext cx="3490913" cy="714375"/>
          </a:xfrm>
          <a:prstGeom prst="rect">
            <a:avLst/>
          </a:prstGeom>
          <a:noFill/>
        </p:spPr>
        <p:txBody>
          <a:bodyPr wrap="square" rtlCol="0">
            <a:spAutoFit/>
          </a:bodyPr>
          <a:lstStyle/>
          <a:p>
            <a:pPr marL="0" marR="0" lvl="0" indent="0" algn="ctr" defTabSz="913765" rtl="0" eaLnBrk="1" fontAlgn="auto" latinLnBrk="0" hangingPunct="1">
              <a:lnSpc>
                <a:spcPct val="100000"/>
              </a:lnSpc>
              <a:spcBef>
                <a:spcPct val="0"/>
              </a:spcBef>
              <a:spcAft>
                <a:spcPts val="0"/>
              </a:spcAft>
              <a:buClrTx/>
              <a:buSzTx/>
              <a:buFontTx/>
              <a:buNone/>
              <a:defRPr/>
            </a:pPr>
            <a:r>
              <a:rPr lang="zh-CN" altLang="en-US" sz="4050" b="1"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三、非机械法</a:t>
            </a:r>
            <a:endParaRPr kumimoji="0" lang="zh-CN" altLang="en-US" sz="405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8" y="1444343"/>
            <a:ext cx="1115106" cy="1115106"/>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180" y="2605255"/>
            <a:ext cx="1115106" cy="1115106"/>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71" y="4759981"/>
            <a:ext cx="910786" cy="910786"/>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520" y="1239011"/>
            <a:ext cx="683675" cy="68367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475" y="1036234"/>
            <a:ext cx="3666752" cy="1993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1500"/>
                            </p:stCondLst>
                            <p:childTnLst>
                              <p:par>
                                <p:cTn id="21" presetID="3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8000"/>
          </a:xfrm>
          <a:prstGeom prst="rect">
            <a:avLst/>
          </a:prstGeom>
        </p:spPr>
      </p:pic>
      <p:sp>
        <p:nvSpPr>
          <p:cNvPr id="5" name="文本框 4"/>
          <p:cNvSpPr txBox="1"/>
          <p:nvPr/>
        </p:nvSpPr>
        <p:spPr>
          <a:xfrm>
            <a:off x="833279" y="315278"/>
            <a:ext cx="3690461"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lang="en-US" altLang="zh-CN" sz="3000" b="1"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化学法 / 非机械法</a:t>
            </a:r>
            <a:endParaRPr kumimoji="0" lang="zh-CN" altLang="en-US" sz="30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 y="8509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332" y="5489208"/>
            <a:ext cx="1986611" cy="1080002"/>
          </a:xfrm>
          <a:prstGeom prst="rect">
            <a:avLst/>
          </a:prstGeom>
        </p:spPr>
      </p:pic>
      <p:sp>
        <p:nvSpPr>
          <p:cNvPr id="32" name="文本框 31"/>
          <p:cNvSpPr txBox="1"/>
          <p:nvPr/>
        </p:nvSpPr>
        <p:spPr>
          <a:xfrm>
            <a:off x="2377916" y="1915954"/>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① 碱处理法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01" y="4662170"/>
            <a:ext cx="2502218" cy="2502218"/>
          </a:xfrm>
          <a:prstGeom prst="rect">
            <a:avLst/>
          </a:prstGeom>
        </p:spPr>
      </p:pic>
      <p:sp>
        <p:nvSpPr>
          <p:cNvPr id="3" name="文本框 2"/>
          <p:cNvSpPr txBox="1"/>
          <p:nvPr/>
        </p:nvSpPr>
        <p:spPr>
          <a:xfrm>
            <a:off x="2377916" y="2442210"/>
            <a:ext cx="3515201" cy="497205"/>
          </a:xfrm>
          <a:prstGeom prst="rect">
            <a:avLst/>
          </a:prstGeom>
          <a:noFill/>
        </p:spPr>
        <p:txBody>
          <a:bodyPr wrap="square" rtlCol="0">
            <a:spAutoFit/>
          </a:bodyPr>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② 酶解法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8" name="文本框 7"/>
          <p:cNvSpPr txBox="1"/>
          <p:nvPr/>
        </p:nvSpPr>
        <p:spPr>
          <a:xfrm>
            <a:off x="2377916" y="2968466"/>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③ 渗透冲击法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9" name="文本框 8"/>
          <p:cNvSpPr txBox="1"/>
          <p:nvPr/>
        </p:nvSpPr>
        <p:spPr>
          <a:xfrm>
            <a:off x="2377916" y="3492818"/>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④ 增溶法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10" name="文本框 9"/>
          <p:cNvSpPr txBox="1"/>
          <p:nvPr/>
        </p:nvSpPr>
        <p:spPr>
          <a:xfrm>
            <a:off x="2377916" y="4066699"/>
            <a:ext cx="3515201" cy="497205"/>
          </a:xfrm>
          <a:prstGeom prst="rect">
            <a:avLst/>
          </a:prstGeom>
          <a:noFill/>
        </p:spPr>
        <p:txBody>
          <a:bodyPr wrap="square" rtlCol="0">
            <a:spAutoFit/>
          </a:bodyPr>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⑤ 脂溶法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13" name="左大括号 12"/>
          <p:cNvSpPr/>
          <p:nvPr/>
        </p:nvSpPr>
        <p:spPr>
          <a:xfrm>
            <a:off x="1892618" y="2088356"/>
            <a:ext cx="169069" cy="2242661"/>
          </a:xfrm>
          <a:prstGeom prst="leftBrace">
            <a:avLst>
              <a:gd name="adj1" fmla="val 536134"/>
              <a:gd name="adj2" fmla="val 47903"/>
            </a:avLst>
          </a:prstGeom>
          <a:ln w="28575" cmpd="sng">
            <a:solidFill>
              <a:schemeClr val="tx1">
                <a:lumMod val="75000"/>
                <a:lumOff val="2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childTnLst>
                          </p:cTn>
                        </p:par>
                        <p:par>
                          <p:cTn id="41" fill="hold">
                            <p:stCondLst>
                              <p:cond delay="4000"/>
                            </p:stCondLst>
                            <p:childTnLst>
                              <p:par>
                                <p:cTn id="42" presetID="31"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1000" fill="hold"/>
                                        <p:tgtEl>
                                          <p:spTgt spid="7"/>
                                        </p:tgtEl>
                                        <p:attrNameLst>
                                          <p:attrName>ppt_w</p:attrName>
                                        </p:attrNameLst>
                                      </p:cBhvr>
                                      <p:tavLst>
                                        <p:tav tm="0">
                                          <p:val>
                                            <p:fltVal val="0"/>
                                          </p:val>
                                        </p:tav>
                                        <p:tav tm="100000">
                                          <p:val>
                                            <p:strVal val="#ppt_w"/>
                                          </p:val>
                                        </p:tav>
                                      </p:tavLst>
                                    </p:anim>
                                    <p:anim calcmode="lin" valueType="num">
                                      <p:cBhvr>
                                        <p:cTn id="45" dur="1000" fill="hold"/>
                                        <p:tgtEl>
                                          <p:spTgt spid="7"/>
                                        </p:tgtEl>
                                        <p:attrNameLst>
                                          <p:attrName>ppt_h</p:attrName>
                                        </p:attrNameLst>
                                      </p:cBhvr>
                                      <p:tavLst>
                                        <p:tav tm="0">
                                          <p:val>
                                            <p:fltVal val="0"/>
                                          </p:val>
                                        </p:tav>
                                        <p:tav tm="100000">
                                          <p:val>
                                            <p:strVal val="#ppt_h"/>
                                          </p:val>
                                        </p:tav>
                                      </p:tavLst>
                                    </p:anim>
                                    <p:anim calcmode="lin" valueType="num">
                                      <p:cBhvr>
                                        <p:cTn id="46" dur="1000" fill="hold"/>
                                        <p:tgtEl>
                                          <p:spTgt spid="7"/>
                                        </p:tgtEl>
                                        <p:attrNameLst>
                                          <p:attrName>style.rotation</p:attrName>
                                        </p:attrNameLst>
                                      </p:cBhvr>
                                      <p:tavLst>
                                        <p:tav tm="0">
                                          <p:val>
                                            <p:fltVal val="90"/>
                                          </p:val>
                                        </p:tav>
                                        <p:tav tm="100000">
                                          <p:val>
                                            <p:fltVal val="0"/>
                                          </p:val>
                                        </p:tav>
                                      </p:tavLst>
                                    </p:anim>
                                    <p:animEffect transition="in" filter="fade">
                                      <p:cBhvr>
                                        <p:cTn id="4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 grpId="0"/>
      <p:bldP spid="8" grpId="0"/>
      <p:bldP spid="9" grpId="0"/>
      <p:bldP spid="10" grpId="0"/>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696754" y="1016318"/>
            <a:ext cx="499062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①  </a:t>
            </a:r>
            <a:r>
              <a:rPr kumimoji="0"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碱处理法</a:t>
            </a:r>
            <a:endParaRPr kumimoji="0"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7171055" y="435610"/>
            <a:ext cx="1903095" cy="1035685"/>
          </a:xfrm>
          <a:prstGeom prst="rect">
            <a:avLst/>
          </a:prstGeom>
        </p:spPr>
      </p:pic>
      <p:grpSp>
        <p:nvGrpSpPr>
          <p:cNvPr id="15" name="组合 14"/>
          <p:cNvGrpSpPr/>
          <p:nvPr/>
        </p:nvGrpSpPr>
        <p:grpSpPr>
          <a:xfrm>
            <a:off x="223838" y="1336183"/>
            <a:ext cx="8734425" cy="4573429"/>
            <a:chOff x="298450" y="638577"/>
            <a:chExt cx="11645900" cy="6097905"/>
          </a:xfrm>
        </p:grpSpPr>
        <p:sp>
          <p:nvSpPr>
            <p:cNvPr id="69" name="任意多边形 68"/>
            <p:cNvSpPr/>
            <p:nvPr/>
          </p:nvSpPr>
          <p:spPr>
            <a:xfrm>
              <a:off x="471805" y="1287547"/>
              <a:ext cx="11472545" cy="5448935"/>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ED9127"/>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70" name="文本框 69"/>
            <p:cNvSpPr txBox="1"/>
            <p:nvPr/>
          </p:nvSpPr>
          <p:spPr>
            <a:xfrm>
              <a:off x="298450" y="1482090"/>
              <a:ext cx="1060450" cy="94234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01</a:t>
              </a:r>
              <a:endParaRPr kumimoji="0" lang="en-US" altLang="zh-CN" sz="400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73" name="矩形 1"/>
            <p:cNvSpPr>
              <a:spLocks noChangeArrowheads="1"/>
            </p:cNvSpPr>
            <p:nvPr/>
          </p:nvSpPr>
          <p:spPr bwMode="auto">
            <a:xfrm>
              <a:off x="1457960" y="2551832"/>
              <a:ext cx="9683115" cy="1783927"/>
            </a:xfrm>
            <a:prstGeom prst="rect">
              <a:avLst/>
            </a:prstGeom>
            <a:noFill/>
            <a:ln w="9525">
              <a:noFill/>
              <a:bevel/>
            </a:ln>
          </p:spPr>
          <p:txBody>
            <a:bodyPr wrap="square">
              <a:spAutoFit/>
            </a:bodyPr>
            <a:lstStyle/>
            <a:p>
              <a:pPr marL="457200" indent="-457200">
                <a:lnSpc>
                  <a:spcPct val="12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工作原理：</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利用碱性物质和细胞壁上的脂质发生皂化反应，使其破裂，成本低，但是反应激烈，不具有选择性，产物易失活。</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158" name="图片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40" y="638577"/>
              <a:ext cx="1422400" cy="14224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687229" y="244158"/>
            <a:ext cx="438483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②  酶解法</a:t>
            </a:r>
            <a:endPar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8509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7264" y="46673"/>
            <a:ext cx="1582103" cy="860108"/>
          </a:xfrm>
          <a:prstGeom prst="rect">
            <a:avLst/>
          </a:prstGeom>
        </p:spPr>
      </p:pic>
      <p:grpSp>
        <p:nvGrpSpPr>
          <p:cNvPr id="14" name="组合 13"/>
          <p:cNvGrpSpPr/>
          <p:nvPr/>
        </p:nvGrpSpPr>
        <p:grpSpPr>
          <a:xfrm>
            <a:off x="79375" y="797560"/>
            <a:ext cx="8751570" cy="5465445"/>
            <a:chOff x="225425" y="995336"/>
            <a:chExt cx="11405235" cy="5935345"/>
          </a:xfrm>
        </p:grpSpPr>
        <p:sp>
          <p:nvSpPr>
            <p:cNvPr id="2" name="任意多边形 1"/>
            <p:cNvSpPr/>
            <p:nvPr/>
          </p:nvSpPr>
          <p:spPr>
            <a:xfrm>
              <a:off x="477826" y="1458744"/>
              <a:ext cx="11152834" cy="5471937"/>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ADDCE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3" name="文本框 2"/>
            <p:cNvSpPr txBox="1"/>
            <p:nvPr/>
          </p:nvSpPr>
          <p:spPr>
            <a:xfrm>
              <a:off x="225425" y="1774190"/>
              <a:ext cx="1147630" cy="77579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02</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8" name="文本框 7"/>
            <p:cNvSpPr txBox="1"/>
            <p:nvPr/>
          </p:nvSpPr>
          <p:spPr>
            <a:xfrm>
              <a:off x="1016559" y="1707688"/>
              <a:ext cx="10614101" cy="3707953"/>
            </a:xfrm>
            <a:prstGeom prst="rect">
              <a:avLst/>
            </a:prstGeom>
            <a:noFill/>
          </p:spPr>
          <p:txBody>
            <a:bodyPr wrap="square" rtlCol="0">
              <a:spAutoFit/>
            </a:bodyPr>
            <a:lstStyle/>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工作原理：</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利用特异性酶使细胞壁溶解，从而使细胞破碎。</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分类：</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分为</a:t>
              </a:r>
              <a:r>
                <a:rPr kumimoji="0" lang="zh-CN" altLang="zh-CN" sz="2250" i="0" u="sng"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外加酶法</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和</a:t>
              </a:r>
              <a:r>
                <a:rPr kumimoji="0" lang="zh-CN" altLang="zh-CN" sz="2250" i="0" u="sng"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自溶法</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914400" marR="0" lvl="1" indent="-457200" algn="l" defTabSz="914400" rtl="0" eaLnBrk="1" fontAlgn="auto" latinLnBrk="0" hangingPunct="1">
                <a:lnSpc>
                  <a:spcPct val="120000"/>
                </a:lnSpc>
                <a:spcBef>
                  <a:spcPts val="0"/>
                </a:spcBef>
                <a:spcAft>
                  <a:spcPts val="0"/>
                </a:spcAft>
                <a:buClrTx/>
                <a:buSzTx/>
                <a:buFont typeface="Wingdings" panose="05000000000000000000" charset="0"/>
                <a:buChar char="Ø"/>
                <a:defRPr/>
              </a:pPr>
              <a:r>
                <a:rPr kumimoji="0" lang="zh-CN" altLang="zh-CN" i="0" strike="noStrike" kern="100" cap="none" spc="0" normalizeH="0" baseline="0" noProof="0" dirty="0">
                  <a:ln>
                    <a:noFill/>
                  </a:ln>
                  <a:solidFill>
                    <a:schemeClr val="tx1">
                      <a:lumMod val="75000"/>
                      <a:lumOff val="25000"/>
                    </a:schemeClr>
                  </a:solidFill>
                  <a:effectLst/>
                  <a:uLnTx/>
                  <a:uFillTx/>
                  <a:latin typeface="幼圆" panose="02010509060101010101" charset="-122"/>
                  <a:ea typeface="幼圆" panose="02010509060101010101" charset="-122"/>
                  <a:cs typeface="华文中宋" panose="02010600040101010101" charset="-122"/>
                </a:rPr>
                <a:t>自溶法：通过诱发微生物产生过剩的溶胞酶或激发自身溶胞酶的活力，以达到细胞自溶的目的。</a:t>
              </a:r>
              <a:endParaRPr kumimoji="0" lang="zh-CN" altLang="zh-CN" i="0" strike="noStrike" kern="100" cap="none" spc="0" normalizeH="0" baseline="0" noProof="0" dirty="0">
                <a:ln>
                  <a:noFill/>
                </a:ln>
                <a:solidFill>
                  <a:schemeClr val="tx1">
                    <a:lumMod val="75000"/>
                    <a:lumOff val="25000"/>
                  </a:schemeClr>
                </a:solidFill>
                <a:effectLst/>
                <a:uLnTx/>
                <a:uFillTx/>
                <a:latin typeface="幼圆" panose="02010509060101010101" charset="-122"/>
                <a:ea typeface="幼圆" panose="02010509060101010101" charset="-122"/>
                <a:cs typeface="华文中宋" panose="02010600040101010101" charset="-122"/>
              </a:endParaRPr>
            </a:p>
            <a:p>
              <a:pPr marL="914400" marR="0" lvl="1" indent="-457200" algn="l" defTabSz="914400" rtl="0" eaLnBrk="1" fontAlgn="auto" latinLnBrk="0" hangingPunct="1">
                <a:lnSpc>
                  <a:spcPct val="120000"/>
                </a:lnSpc>
                <a:spcBef>
                  <a:spcPts val="0"/>
                </a:spcBef>
                <a:spcAft>
                  <a:spcPts val="0"/>
                </a:spcAft>
                <a:buClrTx/>
                <a:buSzTx/>
                <a:buFont typeface="Wingdings" panose="05000000000000000000" charset="0"/>
                <a:buChar char="Ø"/>
                <a:defRPr/>
              </a:pPr>
              <a:endParaRPr kumimoji="0" lang="zh-CN" altLang="zh-CN" sz="900" i="0" strike="noStrike" kern="100" cap="none" spc="0" normalizeH="0" baseline="0" noProof="0" dirty="0">
                <a:ln>
                  <a:noFill/>
                </a:ln>
                <a:solidFill>
                  <a:schemeClr val="tx1">
                    <a:lumMod val="75000"/>
                    <a:lumOff val="25000"/>
                  </a:schemeClr>
                </a:solidFill>
                <a:effectLst/>
                <a:uLnTx/>
                <a:uFillTx/>
                <a:latin typeface="幼圆" panose="02010509060101010101" charset="-122"/>
                <a:ea typeface="幼圆" panose="02010509060101010101" charset="-122"/>
                <a:cs typeface="华文中宋" panose="02010600040101010101" charset="-122"/>
              </a:endParaRP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优点：</a:t>
              </a:r>
              <a:r>
                <a:rPr kumimoji="0" lang="zh-CN" altLang="zh-CN" sz="2250" i="0" strike="noStrike" kern="1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rPr>
                <a:t>选择性</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释放产物，条件</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R="0" lvl="0" indent="0" algn="l" defTabSz="914400" rtl="0" eaLnBrk="1" fontAlgn="auto" latinLnBrk="0" hangingPunct="1">
                <a:lnSpc>
                  <a:spcPct val="120000"/>
                </a:lnSpc>
                <a:spcBef>
                  <a:spcPts val="0"/>
                </a:spcBef>
                <a:spcAft>
                  <a:spcPts val="0"/>
                </a:spcAft>
                <a:buClrTx/>
                <a:buSzTx/>
                <a:buFont typeface="Wingdings" panose="05000000000000000000" charset="0"/>
                <a:buNone/>
                <a:defRPr/>
              </a:pP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             温和，核酸泄出量少，</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R="0" lvl="0" indent="0" algn="l" defTabSz="914400" rtl="0" eaLnBrk="1" fontAlgn="auto" latinLnBrk="0" hangingPunct="1">
                <a:lnSpc>
                  <a:spcPct val="120000"/>
                </a:lnSpc>
                <a:spcBef>
                  <a:spcPts val="0"/>
                </a:spcBef>
                <a:spcAft>
                  <a:spcPts val="0"/>
                </a:spcAft>
                <a:buClrTx/>
                <a:buSzTx/>
                <a:buFont typeface="Wingdings" panose="05000000000000000000" charset="0"/>
                <a:buNone/>
                <a:defRPr/>
              </a:pP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             细胞外形完整。</a:t>
              </a:r>
              <a:endPar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2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缺点：</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成本高，存在产物抑制。</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p:txBody>
        </p:sp>
        <p:pic>
          <p:nvPicPr>
            <p:cNvPr id="157" name="图片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80000">
              <a:off x="547236" y="995336"/>
              <a:ext cx="1178228" cy="1178228"/>
            </a:xfrm>
            <a:prstGeom prst="rect">
              <a:avLst/>
            </a:prstGeom>
          </p:spPr>
        </p:pic>
      </p:grpSp>
      <p:pic>
        <p:nvPicPr>
          <p:cNvPr id="9" name="图片 7" descr="2021-05-16 11:02:15.221000"/>
          <p:cNvPicPr>
            <a:picLocks noChangeAspect="1"/>
          </p:cNvPicPr>
          <p:nvPr/>
        </p:nvPicPr>
        <p:blipFill>
          <a:blip r:embed="rId5"/>
          <a:stretch>
            <a:fillRect/>
          </a:stretch>
        </p:blipFill>
        <p:spPr>
          <a:xfrm>
            <a:off x="5095240" y="3011805"/>
            <a:ext cx="3735705" cy="28174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par>
                          <p:cTn id="22" fill="hold">
                            <p:stCondLst>
                              <p:cond delay="1500"/>
                            </p:stCondLst>
                            <p:childTnLst>
                              <p:par>
                                <p:cTn id="23" presetID="31"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95196" y="2682830"/>
            <a:ext cx="3359597" cy="1391723"/>
          </a:xfrm>
          <a:prstGeom prst="rect">
            <a:avLst/>
          </a:prstGeom>
        </p:spPr>
      </p:pic>
      <p:sp>
        <p:nvSpPr>
          <p:cNvPr id="6" name="文本框 5"/>
          <p:cNvSpPr txBox="1"/>
          <p:nvPr/>
        </p:nvSpPr>
        <p:spPr>
          <a:xfrm>
            <a:off x="634112" y="2582320"/>
            <a:ext cx="1100981" cy="1614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目</a:t>
            </a:r>
            <a:endParaRPr kumimoji="0" lang="en-US" altLang="zh-CN"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录</a:t>
            </a:r>
            <a:endPar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6268" y="-133278"/>
            <a:ext cx="2513894" cy="2513894"/>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716" y="1299687"/>
            <a:ext cx="883671" cy="883671"/>
          </a:xfrm>
          <a:prstGeom prst="rect">
            <a:avLst/>
          </a:prstGeom>
        </p:spPr>
      </p:pic>
      <p:sp>
        <p:nvSpPr>
          <p:cNvPr id="10" name="文本框 9"/>
          <p:cNvSpPr txBox="1"/>
          <p:nvPr/>
        </p:nvSpPr>
        <p:spPr>
          <a:xfrm>
            <a:off x="2648175" y="1604639"/>
            <a:ext cx="2351081" cy="46037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一、细胞破碎</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sp>
        <p:nvSpPr>
          <p:cNvPr id="11" name="文本框 10"/>
          <p:cNvSpPr txBox="1"/>
          <p:nvPr/>
        </p:nvSpPr>
        <p:spPr>
          <a:xfrm>
            <a:off x="2648014" y="2319508"/>
            <a:ext cx="2351081" cy="46037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二、机械法</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935" y="1985355"/>
            <a:ext cx="883671" cy="883671"/>
          </a:xfrm>
          <a:prstGeom prst="rect">
            <a:avLst/>
          </a:prstGeom>
        </p:spPr>
      </p:pic>
      <p:pic>
        <p:nvPicPr>
          <p:cNvPr id="26" name="图片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425" y="2694719"/>
            <a:ext cx="883671" cy="883671"/>
          </a:xfrm>
          <a:prstGeom prst="rect">
            <a:avLst/>
          </a:prstGeom>
        </p:spPr>
      </p:pic>
      <p:sp>
        <p:nvSpPr>
          <p:cNvPr id="27" name="文本框 26"/>
          <p:cNvSpPr txBox="1"/>
          <p:nvPr/>
        </p:nvSpPr>
        <p:spPr>
          <a:xfrm>
            <a:off x="2647884" y="3013481"/>
            <a:ext cx="2351081" cy="460375"/>
          </a:xfrm>
          <a:prstGeom prst="rect">
            <a:avLst/>
          </a:prstGeom>
          <a:noFill/>
        </p:spPr>
        <p:txBody>
          <a:bodyPr wrap="square" rtlCol="0">
            <a:spAutoFit/>
          </a:bodyPr>
          <a:lstStyle/>
          <a:p>
            <a:pPr lvl="0" defTabSz="913765">
              <a:spcBef>
                <a:spcPct val="0"/>
              </a:spcBef>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三、非机械法</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sp>
        <p:nvSpPr>
          <p:cNvPr id="28" name="文本框 27"/>
          <p:cNvSpPr txBox="1"/>
          <p:nvPr/>
        </p:nvSpPr>
        <p:spPr>
          <a:xfrm>
            <a:off x="2647950" y="3701891"/>
            <a:ext cx="3353276" cy="460375"/>
          </a:xfrm>
          <a:prstGeom prst="rect">
            <a:avLst/>
          </a:prstGeom>
          <a:noFill/>
        </p:spPr>
        <p:txBody>
          <a:bodyPr wrap="square" rtlCol="0">
            <a:spAutoFit/>
          </a:bodyPr>
          <a:lstStyle/>
          <a:p>
            <a:pPr lvl="0" defTabSz="913765">
              <a:spcBef>
                <a:spcPct val="0"/>
              </a:spcBef>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四、细胞破碎率的评价</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644" y="3382768"/>
            <a:ext cx="883671" cy="883671"/>
          </a:xfrm>
          <a:prstGeom prst="rect">
            <a:avLst/>
          </a:prstGeom>
        </p:spPr>
      </p:pic>
      <p:sp>
        <p:nvSpPr>
          <p:cNvPr id="2" name="文本框 1"/>
          <p:cNvSpPr txBox="1"/>
          <p:nvPr/>
        </p:nvSpPr>
        <p:spPr>
          <a:xfrm>
            <a:off x="2647723" y="4389862"/>
            <a:ext cx="2351081" cy="460375"/>
          </a:xfrm>
          <a:prstGeom prst="rect">
            <a:avLst/>
          </a:prstGeom>
          <a:noFill/>
        </p:spPr>
        <p:txBody>
          <a:bodyPr wrap="square" rtlCol="0">
            <a:spAutoFit/>
          </a:bodyPr>
          <a:p>
            <a:pPr lvl="0" defTabSz="913765">
              <a:spcBef>
                <a:spcPct val="0"/>
              </a:spcBef>
              <a:defRPr/>
            </a:pPr>
            <a:r>
              <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五、思考问题</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0644" y="4070949"/>
            <a:ext cx="883671" cy="88367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6" presetClass="entr" presetSubtype="0" fill="hold" grpId="0" nodeType="with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 by="(-#ppt_w*2)" calcmode="lin" valueType="num">
                                      <p:cBhvr rctx="PPT">
                                        <p:cTn id="15" dur="500" autoRev="1" fill="hold">
                                          <p:stCondLst>
                                            <p:cond delay="0"/>
                                          </p:stCondLst>
                                        </p:cTn>
                                        <p:tgtEl>
                                          <p:spTgt spid="6"/>
                                        </p:tgtEl>
                                        <p:attrNameLst>
                                          <p:attrName>ppt_w</p:attrName>
                                        </p:attrNameLst>
                                      </p:cBhvr>
                                    </p:anim>
                                    <p:anim by="(#ppt_w*0.50)" calcmode="lin" valueType="num">
                                      <p:cBhvr>
                                        <p:cTn id="16" dur="500" decel="50000" autoRev="1" fill="hold">
                                          <p:stCondLst>
                                            <p:cond delay="0"/>
                                          </p:stCondLst>
                                        </p:cTn>
                                        <p:tgtEl>
                                          <p:spTgt spid="6"/>
                                        </p:tgtEl>
                                        <p:attrNameLst>
                                          <p:attrName>ppt_x</p:attrName>
                                        </p:attrNameLst>
                                      </p:cBhvr>
                                    </p:anim>
                                    <p:anim from="(-#ppt_h/2)" to="(#ppt_y)" calcmode="lin" valueType="num">
                                      <p:cBhvr>
                                        <p:cTn id="17" dur="1000" fill="hold">
                                          <p:stCondLst>
                                            <p:cond delay="0"/>
                                          </p:stCondLst>
                                        </p:cTn>
                                        <p:tgtEl>
                                          <p:spTgt spid="6"/>
                                        </p:tgtEl>
                                        <p:attrNameLst>
                                          <p:attrName>ppt_y</p:attrName>
                                        </p:attrNameLst>
                                      </p:cBhvr>
                                    </p:anim>
                                    <p:animRot by="21600000">
                                      <p:cBhvr>
                                        <p:cTn id="18" dur="1000" fill="hold">
                                          <p:stCondLst>
                                            <p:cond delay="0"/>
                                          </p:stCondLst>
                                        </p:cTn>
                                        <p:tgtEl>
                                          <p:spTgt spid="6"/>
                                        </p:tgtEl>
                                        <p:attrNameLst>
                                          <p:attrName>r</p:attrName>
                                        </p:attrNameLst>
                                      </p:cBhvr>
                                    </p:animRot>
                                  </p:childTnLst>
                                </p:cTn>
                              </p:par>
                            </p:childTnLst>
                          </p:cTn>
                        </p:par>
                        <p:par>
                          <p:cTn id="19" fill="hold">
                            <p:stCondLst>
                              <p:cond delay="0"/>
                            </p:stCondLst>
                            <p:childTnLst>
                              <p:par>
                                <p:cTn id="20" presetID="53" presetClass="entr" presetSubtype="16"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childTnLst>
                          </p:cTn>
                        </p:par>
                        <p:par>
                          <p:cTn id="45" fill="hold">
                            <p:stCondLst>
                              <p:cond delay="500"/>
                            </p:stCondLst>
                            <p:childTnLst>
                              <p:par>
                                <p:cTn id="46" presetID="50" presetClass="entr" presetSubtype="0" decel="100000" fill="hold" grpId="0" nodeType="afterEffect">
                                  <p:stCondLst>
                                    <p:cond delay="0"/>
                                  </p:stCondLst>
                                  <p:childTnLst>
                                    <p:set>
                                      <p:cBhvr>
                                        <p:cTn id="47" dur="500"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strVal val="#ppt_w+.3"/>
                                          </p:val>
                                        </p:tav>
                                        <p:tav tm="100000">
                                          <p:val>
                                            <p:strVal val="#ppt_w"/>
                                          </p:val>
                                        </p:tav>
                                      </p:tavLst>
                                    </p:anim>
                                    <p:anim calcmode="lin" valueType="num">
                                      <p:cBhvr>
                                        <p:cTn id="49" dur="500" fill="hold"/>
                                        <p:tgtEl>
                                          <p:spTgt spid="10"/>
                                        </p:tgtEl>
                                        <p:attrNameLst>
                                          <p:attrName>ppt_h</p:attrName>
                                        </p:attrNameLst>
                                      </p:cBhvr>
                                      <p:tavLst>
                                        <p:tav tm="0">
                                          <p:val>
                                            <p:strVal val="#ppt_h"/>
                                          </p:val>
                                        </p:tav>
                                        <p:tav tm="100000">
                                          <p:val>
                                            <p:strVal val="#ppt_h"/>
                                          </p:val>
                                        </p:tav>
                                      </p:tavLst>
                                    </p:anim>
                                    <p:animEffect transition="in" filter="fade">
                                      <p:cBhvr>
                                        <p:cTn id="50" dur="500"/>
                                        <p:tgtEl>
                                          <p:spTgt spid="10"/>
                                        </p:tgtEl>
                                      </p:cBhvr>
                                    </p:animEffect>
                                  </p:childTnLst>
                                </p:cTn>
                              </p:par>
                            </p:childTnLst>
                          </p:cTn>
                        </p:par>
                        <p:par>
                          <p:cTn id="51" fill="hold">
                            <p:stCondLst>
                              <p:cond delay="1000"/>
                            </p:stCondLst>
                            <p:childTnLst>
                              <p:par>
                                <p:cTn id="52" presetID="50" presetClass="entr" presetSubtype="0" decel="100000" fill="hold" grpId="0" nodeType="afterEffect">
                                  <p:stCondLst>
                                    <p:cond delay="250"/>
                                  </p:stCondLst>
                                  <p:childTnLst>
                                    <p:set>
                                      <p:cBhvr>
                                        <p:cTn id="53" dur="500"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strVal val="#ppt_w+.3"/>
                                          </p:val>
                                        </p:tav>
                                        <p:tav tm="100000">
                                          <p:val>
                                            <p:strVal val="#ppt_w"/>
                                          </p:val>
                                        </p:tav>
                                      </p:tavLst>
                                    </p:anim>
                                    <p:anim calcmode="lin" valueType="num">
                                      <p:cBhvr>
                                        <p:cTn id="55" dur="500" fill="hold"/>
                                        <p:tgtEl>
                                          <p:spTgt spid="11"/>
                                        </p:tgtEl>
                                        <p:attrNameLst>
                                          <p:attrName>ppt_h</p:attrName>
                                        </p:attrNameLst>
                                      </p:cBhvr>
                                      <p:tavLst>
                                        <p:tav tm="0">
                                          <p:val>
                                            <p:strVal val="#ppt_h"/>
                                          </p:val>
                                        </p:tav>
                                        <p:tav tm="100000">
                                          <p:val>
                                            <p:strVal val="#ppt_h"/>
                                          </p:val>
                                        </p:tav>
                                      </p:tavLst>
                                    </p:anim>
                                    <p:animEffect transition="in" filter="fade">
                                      <p:cBhvr>
                                        <p:cTn id="56" dur="500"/>
                                        <p:tgtEl>
                                          <p:spTgt spid="11"/>
                                        </p:tgtEl>
                                      </p:cBhvr>
                                    </p:animEffect>
                                  </p:childTnLst>
                                </p:cTn>
                              </p:par>
                            </p:childTnLst>
                          </p:cTn>
                        </p:par>
                        <p:par>
                          <p:cTn id="57" fill="hold">
                            <p:stCondLst>
                              <p:cond delay="1750"/>
                            </p:stCondLst>
                            <p:childTnLst>
                              <p:par>
                                <p:cTn id="58" presetID="50" presetClass="entr" presetSubtype="0" decel="100000" fill="hold" grpId="0" nodeType="afterEffect">
                                  <p:stCondLst>
                                    <p:cond delay="0"/>
                                  </p:stCondLst>
                                  <p:childTnLst>
                                    <p:set>
                                      <p:cBhvr>
                                        <p:cTn id="59" dur="500"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strVal val="#ppt_w+.3"/>
                                          </p:val>
                                        </p:tav>
                                        <p:tav tm="100000">
                                          <p:val>
                                            <p:strVal val="#ppt_w"/>
                                          </p:val>
                                        </p:tav>
                                      </p:tavLst>
                                    </p:anim>
                                    <p:anim calcmode="lin" valueType="num">
                                      <p:cBhvr>
                                        <p:cTn id="61" dur="500" fill="hold"/>
                                        <p:tgtEl>
                                          <p:spTgt spid="27"/>
                                        </p:tgtEl>
                                        <p:attrNameLst>
                                          <p:attrName>ppt_h</p:attrName>
                                        </p:attrNameLst>
                                      </p:cBhvr>
                                      <p:tavLst>
                                        <p:tav tm="0">
                                          <p:val>
                                            <p:strVal val="#ppt_h"/>
                                          </p:val>
                                        </p:tav>
                                        <p:tav tm="100000">
                                          <p:val>
                                            <p:strVal val="#ppt_h"/>
                                          </p:val>
                                        </p:tav>
                                      </p:tavLst>
                                    </p:anim>
                                    <p:animEffect transition="in" filter="fade">
                                      <p:cBhvr>
                                        <p:cTn id="62" dur="500"/>
                                        <p:tgtEl>
                                          <p:spTgt spid="27"/>
                                        </p:tgtEl>
                                      </p:cBhvr>
                                    </p:animEffect>
                                  </p:childTnLst>
                                </p:cTn>
                              </p:par>
                            </p:childTnLst>
                          </p:cTn>
                        </p:par>
                        <p:par>
                          <p:cTn id="63" fill="hold">
                            <p:stCondLst>
                              <p:cond delay="2250"/>
                            </p:stCondLst>
                            <p:childTnLst>
                              <p:par>
                                <p:cTn id="64" presetID="50" presetClass="entr" presetSubtype="0" decel="100000" fill="hold" grpId="0" nodeType="afterEffect">
                                  <p:stCondLst>
                                    <p:cond delay="250"/>
                                  </p:stCondLst>
                                  <p:childTnLst>
                                    <p:set>
                                      <p:cBhvr>
                                        <p:cTn id="65" dur="500" fill="hold">
                                          <p:stCondLst>
                                            <p:cond delay="0"/>
                                          </p:stCondLst>
                                        </p:cTn>
                                        <p:tgtEl>
                                          <p:spTgt spid="28"/>
                                        </p:tgtEl>
                                        <p:attrNameLst>
                                          <p:attrName>style.visibility</p:attrName>
                                        </p:attrNameLst>
                                      </p:cBhvr>
                                      <p:to>
                                        <p:strVal val="visible"/>
                                      </p:to>
                                    </p:set>
                                    <p:anim calcmode="lin" valueType="num">
                                      <p:cBhvr>
                                        <p:cTn id="66" dur="500" fill="hold"/>
                                        <p:tgtEl>
                                          <p:spTgt spid="28"/>
                                        </p:tgtEl>
                                        <p:attrNameLst>
                                          <p:attrName>ppt_w</p:attrName>
                                        </p:attrNameLst>
                                      </p:cBhvr>
                                      <p:tavLst>
                                        <p:tav tm="0">
                                          <p:val>
                                            <p:strVal val="#ppt_w+.3"/>
                                          </p:val>
                                        </p:tav>
                                        <p:tav tm="100000">
                                          <p:val>
                                            <p:strVal val="#ppt_w"/>
                                          </p:val>
                                        </p:tav>
                                      </p:tavLst>
                                    </p:anim>
                                    <p:anim calcmode="lin" valueType="num">
                                      <p:cBhvr>
                                        <p:cTn id="67" dur="500" fill="hold"/>
                                        <p:tgtEl>
                                          <p:spTgt spid="28"/>
                                        </p:tgtEl>
                                        <p:attrNameLst>
                                          <p:attrName>ppt_h</p:attrName>
                                        </p:attrNameLst>
                                      </p:cBhvr>
                                      <p:tavLst>
                                        <p:tav tm="0">
                                          <p:val>
                                            <p:strVal val="#ppt_h"/>
                                          </p:val>
                                        </p:tav>
                                        <p:tav tm="100000">
                                          <p:val>
                                            <p:strVal val="#ppt_h"/>
                                          </p:val>
                                        </p:tav>
                                      </p:tavLst>
                                    </p:anim>
                                    <p:animEffect transition="in" filter="fade">
                                      <p:cBhvr>
                                        <p:cTn id="68" dur="500"/>
                                        <p:tgtEl>
                                          <p:spTgt spid="28"/>
                                        </p:tgtEl>
                                      </p:cBhvr>
                                    </p:animEffect>
                                  </p:childTnLst>
                                </p:cTn>
                              </p:par>
                            </p:childTnLst>
                          </p:cTn>
                        </p:par>
                        <p:par>
                          <p:cTn id="69" fill="hold">
                            <p:stCondLst>
                              <p:cond delay="3000"/>
                            </p:stCondLst>
                            <p:childTnLst>
                              <p:par>
                                <p:cTn id="70" presetID="50" presetClass="entr" presetSubtype="0" decel="100000" fill="hold" grpId="0" nodeType="afterEffect">
                                  <p:stCondLst>
                                    <p:cond delay="250"/>
                                  </p:stCondLst>
                                  <p:childTnLst>
                                    <p:set>
                                      <p:cBhvr>
                                        <p:cTn id="71" dur="500"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strVal val="#ppt_w+.3"/>
                                          </p:val>
                                        </p:tav>
                                        <p:tav tm="100000">
                                          <p:val>
                                            <p:strVal val="#ppt_w"/>
                                          </p:val>
                                        </p:tav>
                                      </p:tavLst>
                                    </p:anim>
                                    <p:anim calcmode="lin" valueType="num">
                                      <p:cBhvr>
                                        <p:cTn id="73" dur="500" fill="hold"/>
                                        <p:tgtEl>
                                          <p:spTgt spid="2"/>
                                        </p:tgtEl>
                                        <p:attrNameLst>
                                          <p:attrName>ppt_h</p:attrName>
                                        </p:attrNameLst>
                                      </p:cBhvr>
                                      <p:tavLst>
                                        <p:tav tm="0">
                                          <p:val>
                                            <p:strVal val="#ppt_h"/>
                                          </p:val>
                                        </p:tav>
                                        <p:tav tm="100000">
                                          <p:val>
                                            <p:strVal val="#ppt_h"/>
                                          </p:val>
                                        </p:tav>
                                      </p:tavLst>
                                    </p:anim>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27" grpId="0"/>
      <p:bldP spid="28"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696754" y="1016318"/>
            <a:ext cx="499062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③  渗透冲击法</a:t>
            </a:r>
            <a:endPar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7708106" y="981551"/>
            <a:ext cx="1377315" cy="749141"/>
          </a:xfrm>
          <a:prstGeom prst="rect">
            <a:avLst/>
          </a:prstGeom>
        </p:spPr>
      </p:pic>
      <p:grpSp>
        <p:nvGrpSpPr>
          <p:cNvPr id="15" name="组合 14"/>
          <p:cNvGrpSpPr/>
          <p:nvPr/>
        </p:nvGrpSpPr>
        <p:grpSpPr>
          <a:xfrm>
            <a:off x="223838" y="1336183"/>
            <a:ext cx="8734425" cy="4573429"/>
            <a:chOff x="298450" y="638577"/>
            <a:chExt cx="11645900" cy="6097905"/>
          </a:xfrm>
        </p:grpSpPr>
        <p:sp>
          <p:nvSpPr>
            <p:cNvPr id="69" name="任意多边形 68"/>
            <p:cNvSpPr/>
            <p:nvPr/>
          </p:nvSpPr>
          <p:spPr>
            <a:xfrm>
              <a:off x="471805" y="1287547"/>
              <a:ext cx="11472545" cy="5448935"/>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ED9127"/>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70" name="文本框 69"/>
            <p:cNvSpPr txBox="1"/>
            <p:nvPr/>
          </p:nvSpPr>
          <p:spPr>
            <a:xfrm>
              <a:off x="298450" y="1482090"/>
              <a:ext cx="1060450" cy="178392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03</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73" name="矩形 1"/>
            <p:cNvSpPr>
              <a:spLocks noChangeArrowheads="1"/>
            </p:cNvSpPr>
            <p:nvPr/>
          </p:nvSpPr>
          <p:spPr bwMode="auto">
            <a:xfrm>
              <a:off x="1358900" y="1926357"/>
              <a:ext cx="9683115" cy="3999653"/>
            </a:xfrm>
            <a:prstGeom prst="rect">
              <a:avLst/>
            </a:prstGeom>
            <a:noFill/>
            <a:ln w="9525">
              <a:noFill/>
              <a:bevel/>
            </a:ln>
          </p:spPr>
          <p:txBody>
            <a:bodyPr wrap="square">
              <a:spAutoFit/>
            </a:bodyPr>
            <a:lstStyle/>
            <a:p>
              <a:pPr marL="457200" indent="-457200">
                <a:lnSpc>
                  <a:spcPct val="12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工作原理：</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将细胞置于高渗透压的介质中，使之脱水收缩，达到平衡后，将介质突然稀释或将细胞转置于低渗透压的水或缓冲溶液中，在渗透压的作用下，外界的水向细胞内渗透，使细胞变得肿胀，膨胀到一定程度，细胞破裂。</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20000"/>
                </a:lnSpc>
                <a:buFont typeface="Wingdings" panose="05000000000000000000" charset="0"/>
                <a:buChar char="u"/>
              </a:pPr>
              <a:r>
                <a:rPr lang="zh-CN" altLang="zh-CN" sz="2250" b="1" kern="100" noProof="0" dirty="0">
                  <a:ln>
                    <a:noFill/>
                  </a:ln>
                  <a:effectLst/>
                  <a:uLnTx/>
                  <a:uFillTx/>
                  <a:latin typeface="华文中宋" panose="02010600040101010101" charset="-122"/>
                  <a:ea typeface="华文中宋" panose="02010600040101010101" charset="-122"/>
                  <a:cs typeface="华文中宋" panose="02010600040101010101" charset="-122"/>
                  <a:sym typeface="+mn-ea"/>
                </a:rPr>
                <a:t>适用范围：</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适用于不具有细胞壁或细胞壁强度较弱细胞的破碎。</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158" name="图片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40" y="638577"/>
              <a:ext cx="1422400" cy="14224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696754" y="1016318"/>
            <a:ext cx="438483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④  增溶法</a:t>
            </a:r>
            <a:endPar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214" y="922973"/>
            <a:ext cx="1582103" cy="860108"/>
          </a:xfrm>
          <a:prstGeom prst="rect">
            <a:avLst/>
          </a:prstGeom>
        </p:spPr>
      </p:pic>
      <p:grpSp>
        <p:nvGrpSpPr>
          <p:cNvPr id="14" name="组合 13"/>
          <p:cNvGrpSpPr/>
          <p:nvPr/>
        </p:nvGrpSpPr>
        <p:grpSpPr>
          <a:xfrm>
            <a:off x="395764" y="1344672"/>
            <a:ext cx="8222456" cy="4306253"/>
            <a:chOff x="667385" y="1189011"/>
            <a:chExt cx="10963275" cy="5741670"/>
          </a:xfrm>
        </p:grpSpPr>
        <p:sp>
          <p:nvSpPr>
            <p:cNvPr id="2" name="任意多边形 1"/>
            <p:cNvSpPr/>
            <p:nvPr/>
          </p:nvSpPr>
          <p:spPr>
            <a:xfrm>
              <a:off x="1036320" y="1583981"/>
              <a:ext cx="10594340" cy="534670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ADDCE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3" name="文本框 2"/>
            <p:cNvSpPr txBox="1"/>
            <p:nvPr/>
          </p:nvSpPr>
          <p:spPr>
            <a:xfrm>
              <a:off x="667385" y="1583690"/>
              <a:ext cx="1147630" cy="952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04</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8" name="文本框 7"/>
            <p:cNvSpPr txBox="1"/>
            <p:nvPr/>
          </p:nvSpPr>
          <p:spPr>
            <a:xfrm>
              <a:off x="1298575" y="2578391"/>
              <a:ext cx="9873615" cy="3353647"/>
            </a:xfrm>
            <a:prstGeom prst="rect">
              <a:avLst/>
            </a:prstGeom>
            <a:noFill/>
          </p:spPr>
          <p:txBody>
            <a:bodyPr wrap="square" rtlCol="0">
              <a:spAutoFit/>
            </a:bodyPr>
            <a:lstStyle/>
            <a:p>
              <a:pPr marL="457200" marR="0" lvl="0" indent="-457200" algn="l" defTabSz="914400" rtl="0" eaLnBrk="1" fontAlgn="auto" latinLnBrk="0" hangingPunct="1">
                <a:lnSpc>
                  <a:spcPct val="14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工作原理：</a:t>
              </a:r>
              <a:endPar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endParaRPr>
            </a:p>
            <a:p>
              <a:pPr marR="0" lvl="0" indent="0" algn="l" defTabSz="914400" rtl="0" eaLnBrk="1" fontAlgn="auto" latinLnBrk="0" hangingPunct="1">
                <a:lnSpc>
                  <a:spcPct val="140000"/>
                </a:lnSpc>
                <a:spcBef>
                  <a:spcPts val="0"/>
                </a:spcBef>
                <a:spcAft>
                  <a:spcPts val="0"/>
                </a:spcAft>
                <a:buClrTx/>
                <a:buSzTx/>
                <a:buFont typeface="Wingdings" panose="05000000000000000000" charset="0"/>
                <a:buNone/>
                <a:defRPr/>
              </a:pP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增溶法：利用表面活性剂能够与细胞壁中脂质发生反应使其溶解，使细胞破碎。</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40000"/>
                </a:lnSpc>
                <a:spcBef>
                  <a:spcPts val="0"/>
                </a:spcBef>
                <a:spcAft>
                  <a:spcPts val="0"/>
                </a:spcAft>
                <a:buClrTx/>
                <a:buSzTx/>
                <a:buFont typeface="Wingdings" panose="05000000000000000000" charset="0"/>
                <a:buChar char="u"/>
                <a:defRPr/>
              </a:pPr>
              <a:endParaRPr kumimoji="0" lang="en-US"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40000"/>
                </a:lnSpc>
                <a:spcBef>
                  <a:spcPts val="0"/>
                </a:spcBef>
                <a:spcAft>
                  <a:spcPts val="0"/>
                </a:spcAft>
                <a:buClrTx/>
                <a:buSzTx/>
                <a:buFont typeface="Wingdings" panose="05000000000000000000" charset="0"/>
                <a:buChar char="u"/>
                <a:defRPr/>
              </a:pPr>
              <a:r>
                <a:rPr lang="zh-CN" altLang="zh-CN" sz="2250" b="1" kern="10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优点：</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反应条件温和，成本适中。</a:t>
              </a:r>
              <a:endParaRPr kumimoji="0" lang="en-US"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p:txBody>
        </p:sp>
        <p:pic>
          <p:nvPicPr>
            <p:cNvPr id="157" name="图片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871" y="1189011"/>
              <a:ext cx="1178228" cy="11782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8000"/>
          </a:xfrm>
          <a:prstGeom prst="rect">
            <a:avLst/>
          </a:prstGeom>
        </p:spPr>
      </p:pic>
      <p:sp>
        <p:nvSpPr>
          <p:cNvPr id="5" name="文本框 4"/>
          <p:cNvSpPr txBox="1"/>
          <p:nvPr/>
        </p:nvSpPr>
        <p:spPr>
          <a:xfrm>
            <a:off x="696754" y="1016318"/>
            <a:ext cx="499062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⑤  脂溶法</a:t>
            </a:r>
            <a:endParaRPr kumimoji="0" 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60000">
            <a:off x="7708106" y="981551"/>
            <a:ext cx="1377315" cy="749141"/>
          </a:xfrm>
          <a:prstGeom prst="rect">
            <a:avLst/>
          </a:prstGeom>
        </p:spPr>
      </p:pic>
      <p:grpSp>
        <p:nvGrpSpPr>
          <p:cNvPr id="15" name="组合 14"/>
          <p:cNvGrpSpPr/>
          <p:nvPr/>
        </p:nvGrpSpPr>
        <p:grpSpPr>
          <a:xfrm>
            <a:off x="223838" y="1336183"/>
            <a:ext cx="8734425" cy="4573429"/>
            <a:chOff x="298450" y="638577"/>
            <a:chExt cx="11645900" cy="6097905"/>
          </a:xfrm>
        </p:grpSpPr>
        <p:sp>
          <p:nvSpPr>
            <p:cNvPr id="69" name="任意多边形 68"/>
            <p:cNvSpPr/>
            <p:nvPr/>
          </p:nvSpPr>
          <p:spPr>
            <a:xfrm>
              <a:off x="471805" y="1287547"/>
              <a:ext cx="11472545" cy="5448935"/>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ED9127"/>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70" name="文本框 69"/>
            <p:cNvSpPr txBox="1"/>
            <p:nvPr/>
          </p:nvSpPr>
          <p:spPr>
            <a:xfrm>
              <a:off x="298450" y="1482090"/>
              <a:ext cx="1060450" cy="178392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05</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73" name="矩形 1"/>
            <p:cNvSpPr>
              <a:spLocks noChangeArrowheads="1"/>
            </p:cNvSpPr>
            <p:nvPr/>
          </p:nvSpPr>
          <p:spPr bwMode="auto">
            <a:xfrm>
              <a:off x="1358900" y="1926357"/>
              <a:ext cx="9683115" cy="3445933"/>
            </a:xfrm>
            <a:prstGeom prst="rect">
              <a:avLst/>
            </a:prstGeom>
            <a:noFill/>
            <a:ln w="9525">
              <a:noFill/>
              <a:bevel/>
            </a:ln>
          </p:spPr>
          <p:txBody>
            <a:bodyPr wrap="square">
              <a:spAutoFit/>
            </a:bodyPr>
            <a:lstStyle/>
            <a:p>
              <a:pPr marL="457200" indent="-457200">
                <a:lnSpc>
                  <a:spcPct val="120000"/>
                </a:lnSpc>
                <a:buFont typeface="Wingdings" panose="05000000000000000000" charset="0"/>
                <a:buChar char="u"/>
              </a:pPr>
              <a:r>
                <a:rPr lang="zh-CN" altLang="zh-CN" sz="2250" b="1" kern="100" noProof="0" dirty="0">
                  <a:ln>
                    <a:noFill/>
                  </a:ln>
                  <a:solidFill>
                    <a:schemeClr val="tx1"/>
                  </a:solidFill>
                  <a:effectLst/>
                  <a:uLnTx/>
                  <a:uFillTx/>
                  <a:latin typeface="华文中宋" panose="02010600040101010101" charset="-122"/>
                  <a:ea typeface="华文中宋" panose="02010600040101010101" charset="-122"/>
                  <a:cs typeface="华文中宋" panose="02010600040101010101" charset="-122"/>
                  <a:sym typeface="+mn-ea"/>
                </a:rPr>
                <a:t>工作原理：</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用苯、甲苯等</a:t>
              </a:r>
              <a:r>
                <a:rPr lang="zh-CN" altLang="zh-CN" sz="2250" kern="10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脂溶性溶剂</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可以溶解细胞膜上的脂质化合物并使细胞壁溶胀，从而细胞结构受到破坏。</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20000"/>
                </a:lnSpc>
                <a:buFont typeface="Wingdings" panose="05000000000000000000" charset="0"/>
                <a:buChar char="u"/>
              </a:pP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20000"/>
                </a:lnSpc>
                <a:buFont typeface="Wingdings" panose="05000000000000000000" charset="0"/>
                <a:buChar char="u"/>
              </a:pPr>
              <a:r>
                <a:rPr lang="zh-CN" altLang="zh-CN" sz="2250" b="1" kern="100" noProof="0" dirty="0">
                  <a:ln>
                    <a:noFill/>
                  </a:ln>
                  <a:effectLst/>
                  <a:uLnTx/>
                  <a:uFillTx/>
                  <a:latin typeface="华文中宋" panose="02010600040101010101" charset="-122"/>
                  <a:ea typeface="华文中宋" panose="02010600040101010101" charset="-122"/>
                  <a:cs typeface="华文中宋" panose="02010600040101010101" charset="-122"/>
                  <a:sym typeface="+mn-ea"/>
                </a:rPr>
                <a:t>优点：</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反应条件适中，成本低。</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nSpc>
                  <a:spcPct val="120000"/>
                </a:lnSpc>
                <a:buFont typeface="Wingdings" panose="05000000000000000000" charset="0"/>
                <a:buChar char="u"/>
              </a:pPr>
              <a:r>
                <a:rPr lang="zh-CN" altLang="zh-CN" sz="2250" b="1" kern="100" noProof="0" dirty="0">
                  <a:ln>
                    <a:noFill/>
                  </a:ln>
                  <a:effectLst/>
                  <a:uLnTx/>
                  <a:uFillTx/>
                  <a:latin typeface="华文中宋" panose="02010600040101010101" charset="-122"/>
                  <a:ea typeface="华文中宋" panose="02010600040101010101" charset="-122"/>
                  <a:cs typeface="华文中宋" panose="02010600040101010101" charset="-122"/>
                  <a:sym typeface="+mn-ea"/>
                </a:rPr>
                <a:t>缺点：</a:t>
              </a:r>
              <a:r>
                <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有机溶剂存在污染和与毒性。</a:t>
              </a:r>
              <a:endParaRPr lang="zh-CN" altLang="zh-CN" sz="225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158" name="图片 1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740" y="638577"/>
              <a:ext cx="1422400" cy="14224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90"/>
                                          </p:val>
                                        </p:tav>
                                        <p:tav tm="100000">
                                          <p:val>
                                            <p:fltVal val="0"/>
                                          </p:val>
                                        </p:tav>
                                      </p:tavLst>
                                    </p:anim>
                                    <p:animEffect transition="in" filter="fade">
                                      <p:cBhvr>
                                        <p:cTn id="19" dur="1000"/>
                                        <p:tgtEl>
                                          <p:spTgt spid="7"/>
                                        </p:tgtEl>
                                      </p:cBhvr>
                                    </p:animEffect>
                                  </p:childTnLst>
                                </p:cTn>
                              </p:par>
                              <p:par>
                                <p:cTn id="20" presetID="2" presetClass="entr" presetSubtype="8"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0-#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051" y="2001896"/>
            <a:ext cx="4795899" cy="2854208"/>
          </a:xfrm>
          <a:prstGeom prst="rect">
            <a:avLst/>
          </a:prstGeom>
        </p:spPr>
      </p:pic>
      <p:sp>
        <p:nvSpPr>
          <p:cNvPr id="10" name="文本框 9"/>
          <p:cNvSpPr txBox="1"/>
          <p:nvPr/>
        </p:nvSpPr>
        <p:spPr>
          <a:xfrm>
            <a:off x="2609374" y="2771775"/>
            <a:ext cx="3925253" cy="1337945"/>
          </a:xfrm>
          <a:prstGeom prst="rect">
            <a:avLst/>
          </a:prstGeom>
          <a:noFill/>
        </p:spPr>
        <p:txBody>
          <a:bodyPr wrap="square" rtlCol="0">
            <a:spAutoFit/>
          </a:bodyPr>
          <a:lstStyle/>
          <a:p>
            <a:pPr lvl="0" algn="ctr" defTabSz="913765">
              <a:spcBef>
                <a:spcPct val="0"/>
              </a:spcBef>
              <a:defRPr/>
            </a:pPr>
            <a:r>
              <a:rPr lang="zh-CN" altLang="en-US" sz="4050" b="1"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四、细胞破碎率评价</a:t>
            </a:r>
            <a:endParaRPr lang="zh-CN" altLang="en-US" sz="4050" b="1"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8" y="1444343"/>
            <a:ext cx="1115106" cy="1115106"/>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180" y="2605255"/>
            <a:ext cx="1115106" cy="1115106"/>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71" y="4759981"/>
            <a:ext cx="910786" cy="910786"/>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520" y="1239011"/>
            <a:ext cx="683675" cy="68367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475" y="1036234"/>
            <a:ext cx="3666752" cy="1993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1500"/>
                            </p:stCondLst>
                            <p:childTnLst>
                              <p:par>
                                <p:cTn id="21" presetID="3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8000"/>
          </a:xfrm>
          <a:prstGeom prst="rect">
            <a:avLst/>
          </a:prstGeom>
        </p:spPr>
      </p:pic>
      <p:sp>
        <p:nvSpPr>
          <p:cNvPr id="5" name="文本框 4"/>
          <p:cNvSpPr txBox="1"/>
          <p:nvPr/>
        </p:nvSpPr>
        <p:spPr>
          <a:xfrm>
            <a:off x="696754" y="1016318"/>
            <a:ext cx="3794760"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细胞破碎率的评价</a:t>
            </a:r>
            <a:endParaRPr kumimoji="0"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540" y="909161"/>
            <a:ext cx="1671161" cy="909161"/>
          </a:xfrm>
          <a:prstGeom prst="rect">
            <a:avLst/>
          </a:prstGeom>
        </p:spPr>
      </p:pic>
      <p:sp>
        <p:nvSpPr>
          <p:cNvPr id="50" name="矩形 49"/>
          <p:cNvSpPr>
            <a:spLocks noChangeArrowheads="1"/>
          </p:cNvSpPr>
          <p:nvPr/>
        </p:nvSpPr>
        <p:spPr bwMode="auto">
          <a:xfrm>
            <a:off x="979646" y="1730216"/>
            <a:ext cx="7427595" cy="3402965"/>
          </a:xfrm>
          <a:prstGeom prst="rect">
            <a:avLst/>
          </a:prstGeom>
          <a:noFill/>
          <a:ln w="25400" cap="rnd" cmpd="sng">
            <a:solidFill>
              <a:schemeClr val="tx1">
                <a:lumMod val="65000"/>
                <a:lumOff val="35000"/>
                <a:alpha val="70000"/>
              </a:schemeClr>
            </a:solidFill>
            <a:prstDash val="solid"/>
            <a:miter lim="800000"/>
          </a:ln>
          <a:extLst>
            <a:ext uri="{909E8E84-426E-40DD-AFC4-6F175D3DCCD1}">
              <a14:hiddenFill xmlns:a14="http://schemas.microsoft.com/office/drawing/2010/main">
                <a:solidFill>
                  <a:srgbClr val="FFFFFF"/>
                </a:solidFill>
              </a14:hiddenFill>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fontAlgn="auto">
              <a:lnSpc>
                <a:spcPct val="130000"/>
              </a:lnSpc>
              <a:spcBef>
                <a:spcPts val="20"/>
              </a:spcBef>
              <a:spcAft>
                <a:spcPts val="0"/>
              </a:spcAft>
              <a:buFont typeface="Wingdings" panose="05000000000000000000" charset="0"/>
              <a:buChar char="u"/>
            </a:pPr>
            <a:endParaRPr kumimoji="0" lang="zh-CN" altLang="zh-CN" sz="12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细胞破碎率：用α表示</a:t>
            </a:r>
            <a:endPar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675"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ctr" fontAlgn="auto">
              <a:lnSpc>
                <a:spcPct val="130000"/>
              </a:lnSpc>
              <a:spcBef>
                <a:spcPts val="20"/>
              </a:spcBef>
              <a:spcAft>
                <a:spcPts val="0"/>
              </a:spcAft>
              <a:buFont typeface="Wingdings" panose="05000000000000000000" charset="0"/>
              <a:buNone/>
            </a:pPr>
            <a:r>
              <a:rPr kumimoji="0" lang="zh-CN" altLang="zh-CN" sz="2700" i="0" u="sng"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α＝（A</a:t>
            </a:r>
            <a:r>
              <a:rPr kumimoji="0" lang="zh-CN" altLang="zh-CN" sz="2700" i="0" u="sng" strike="noStrike" kern="100" cap="none" spc="0" normalizeH="0" baseline="-25000" noProof="0" dirty="0">
                <a:ln>
                  <a:noFill/>
                </a:ln>
                <a:effectLst/>
                <a:uLnTx/>
                <a:uFillTx/>
                <a:latin typeface="华文中宋" panose="02010600040101010101" charset="-122"/>
                <a:ea typeface="华文中宋" panose="02010600040101010101" charset="-122"/>
                <a:cs typeface="华文中宋" panose="02010600040101010101" charset="-122"/>
                <a:sym typeface="+mn-ea"/>
              </a:rPr>
              <a:t>2</a:t>
            </a:r>
            <a:r>
              <a:rPr kumimoji="0" lang="zh-CN" altLang="zh-CN" sz="2700" i="0" u="sng"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-A</a:t>
            </a:r>
            <a:r>
              <a:rPr kumimoji="0" lang="zh-CN" altLang="zh-CN" sz="2700" i="0" u="sng" strike="noStrike" kern="100" cap="none" spc="0" normalizeH="0" baseline="-25000" noProof="0" dirty="0">
                <a:ln>
                  <a:noFill/>
                </a:ln>
                <a:effectLst/>
                <a:uLnTx/>
                <a:uFillTx/>
                <a:latin typeface="华文中宋" panose="02010600040101010101" charset="-122"/>
                <a:ea typeface="华文中宋" panose="02010600040101010101" charset="-122"/>
                <a:cs typeface="华文中宋" panose="02010600040101010101" charset="-122"/>
                <a:sym typeface="+mn-ea"/>
              </a:rPr>
              <a:t>1</a:t>
            </a:r>
            <a:r>
              <a:rPr kumimoji="0" lang="zh-CN" altLang="zh-CN" sz="2700" i="0" u="sng"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）/A</a:t>
            </a:r>
            <a:r>
              <a:rPr kumimoji="0" lang="zh-CN" altLang="zh-CN" sz="2700" i="0" u="sng" strike="noStrike" kern="100" cap="none" spc="0" normalizeH="0" baseline="-25000" noProof="0" dirty="0">
                <a:ln>
                  <a:noFill/>
                </a:ln>
                <a:effectLst/>
                <a:uLnTx/>
                <a:uFillTx/>
                <a:latin typeface="华文中宋" panose="02010600040101010101" charset="-122"/>
                <a:ea typeface="华文中宋" panose="02010600040101010101" charset="-122"/>
                <a:cs typeface="华文中宋" panose="02010600040101010101" charset="-122"/>
                <a:sym typeface="+mn-ea"/>
              </a:rPr>
              <a:t>1</a:t>
            </a:r>
            <a:r>
              <a:rPr kumimoji="0" lang="zh-CN" altLang="zh-CN" sz="2700" i="0" u="sng"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×100%  ​ </a:t>
            </a:r>
            <a:endParaRPr kumimoji="0" lang="zh-CN" altLang="zh-CN" sz="2700" i="0" u="sng"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800" i="0" u="sng"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其中，A</a:t>
            </a:r>
            <a:r>
              <a:rPr kumimoji="0" lang="zh-CN" altLang="zh-CN" sz="2250" i="0" u="none" strike="noStrike" kern="100" cap="none" spc="0" normalizeH="0" baseline="-25000" noProof="0" dirty="0">
                <a:ln>
                  <a:noFill/>
                </a:ln>
                <a:effectLst/>
                <a:uLnTx/>
                <a:uFillTx/>
                <a:latin typeface="华文中宋" panose="02010600040101010101" charset="-122"/>
                <a:ea typeface="华文中宋" panose="02010600040101010101" charset="-122"/>
                <a:cs typeface="华文中宋" panose="02010600040101010101" charset="-122"/>
                <a:sym typeface="+mn-ea"/>
              </a:rPr>
              <a:t>1</a:t>
            </a: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为破碎前的细胞数</a:t>
            </a:r>
            <a:endPar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a:t>
            </a:r>
            <a:r>
              <a:rPr kumimoji="0" lang="zh-CN" altLang="zh-CN" sz="21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a:t>
            </a:r>
            <a:r>
              <a:rPr kumimoji="0" lang="zh-CN" altLang="zh-CN" sz="15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a:t>
            </a: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A</a:t>
            </a:r>
            <a:r>
              <a:rPr kumimoji="0" lang="zh-CN" altLang="zh-CN" sz="2250" i="0" u="none" strike="noStrike" kern="100" cap="none" spc="0" normalizeH="0" baseline="-25000" noProof="0" dirty="0">
                <a:ln>
                  <a:noFill/>
                </a:ln>
                <a:effectLst/>
                <a:uLnTx/>
                <a:uFillTx/>
                <a:latin typeface="华文中宋" panose="02010600040101010101" charset="-122"/>
                <a:ea typeface="华文中宋" panose="02010600040101010101" charset="-122"/>
                <a:cs typeface="华文中宋" panose="02010600040101010101" charset="-122"/>
                <a:sym typeface="+mn-ea"/>
              </a:rPr>
              <a:t>2</a:t>
            </a: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为破碎后的细胞数</a:t>
            </a:r>
            <a:endPar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观察计数时，常用显微镜观察计数。</a:t>
            </a:r>
            <a:endParaRPr kumimoji="0" lang="zh-CN" altLang="zh-CN" sz="225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20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1" y="2153126"/>
            <a:ext cx="828199" cy="7181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left)">
                                      <p:cBhvr>
                                        <p:cTn id="16" dur="500"/>
                                        <p:tgtEl>
                                          <p:spTgt spid="50"/>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1000" fill="hold"/>
                                        <p:tgtEl>
                                          <p:spTgt spid="55"/>
                                        </p:tgtEl>
                                        <p:attrNameLst>
                                          <p:attrName>ppt_w</p:attrName>
                                        </p:attrNameLst>
                                      </p:cBhvr>
                                      <p:tavLst>
                                        <p:tav tm="0">
                                          <p:val>
                                            <p:fltVal val="0"/>
                                          </p:val>
                                        </p:tav>
                                        <p:tav tm="100000">
                                          <p:val>
                                            <p:strVal val="#ppt_w"/>
                                          </p:val>
                                        </p:tav>
                                      </p:tavLst>
                                    </p:anim>
                                    <p:anim calcmode="lin" valueType="num">
                                      <p:cBhvr>
                                        <p:cTn id="21" dur="1000" fill="hold"/>
                                        <p:tgtEl>
                                          <p:spTgt spid="55"/>
                                        </p:tgtEl>
                                        <p:attrNameLst>
                                          <p:attrName>ppt_h</p:attrName>
                                        </p:attrNameLst>
                                      </p:cBhvr>
                                      <p:tavLst>
                                        <p:tav tm="0">
                                          <p:val>
                                            <p:fltVal val="0"/>
                                          </p:val>
                                        </p:tav>
                                        <p:tav tm="100000">
                                          <p:val>
                                            <p:strVal val="#ppt_h"/>
                                          </p:val>
                                        </p:tav>
                                      </p:tavLst>
                                    </p:anim>
                                    <p:anim calcmode="lin" valueType="num">
                                      <p:cBhvr>
                                        <p:cTn id="22" dur="1000" fill="hold"/>
                                        <p:tgtEl>
                                          <p:spTgt spid="55"/>
                                        </p:tgtEl>
                                        <p:attrNameLst>
                                          <p:attrName>style.rotation</p:attrName>
                                        </p:attrNameLst>
                                      </p:cBhvr>
                                      <p:tavLst>
                                        <p:tav tm="0">
                                          <p:val>
                                            <p:fltVal val="90"/>
                                          </p:val>
                                        </p:tav>
                                        <p:tav tm="100000">
                                          <p:val>
                                            <p:fltVal val="0"/>
                                          </p:val>
                                        </p:tav>
                                      </p:tavLst>
                                    </p:anim>
                                    <p:animEffect transition="in" filter="fade">
                                      <p:cBhvr>
                                        <p:cTn id="23" dur="1000"/>
                                        <p:tgtEl>
                                          <p:spTgt spid="55"/>
                                        </p:tgtEl>
                                      </p:cBhvr>
                                    </p:animEffect>
                                  </p:childTnLst>
                                </p:cTn>
                              </p:par>
                            </p:childTnLst>
                          </p:cTn>
                        </p:par>
                        <p:par>
                          <p:cTn id="24" fill="hold">
                            <p:stCondLst>
                              <p:cond delay="2000"/>
                            </p:stCondLst>
                            <p:childTnLst>
                              <p:par>
                                <p:cTn id="25" presetID="31"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0"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051" y="2001896"/>
            <a:ext cx="4795899" cy="2854208"/>
          </a:xfrm>
          <a:prstGeom prst="rect">
            <a:avLst/>
          </a:prstGeom>
        </p:spPr>
      </p:pic>
      <p:sp>
        <p:nvSpPr>
          <p:cNvPr id="10" name="文本框 9"/>
          <p:cNvSpPr txBox="1"/>
          <p:nvPr/>
        </p:nvSpPr>
        <p:spPr>
          <a:xfrm>
            <a:off x="2920365" y="3083243"/>
            <a:ext cx="3302794" cy="714375"/>
          </a:xfrm>
          <a:prstGeom prst="rect">
            <a:avLst/>
          </a:prstGeom>
          <a:noFill/>
        </p:spPr>
        <p:txBody>
          <a:bodyPr wrap="square" rtlCol="0">
            <a:spAutoFit/>
          </a:bodyPr>
          <a:lstStyle/>
          <a:p>
            <a:pPr lvl="0" algn="ctr" defTabSz="913765">
              <a:spcBef>
                <a:spcPct val="0"/>
              </a:spcBef>
              <a:defRPr/>
            </a:pPr>
            <a:r>
              <a:rPr lang="zh-CN" altLang="en-US" sz="4050" b="1"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五、思考问题</a:t>
            </a:r>
            <a:endParaRPr kumimoji="0" lang="zh-CN" altLang="en-US" sz="405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8" y="1444343"/>
            <a:ext cx="1115106" cy="1115106"/>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180" y="2605255"/>
            <a:ext cx="1115106" cy="1115106"/>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71" y="4759981"/>
            <a:ext cx="910786" cy="910786"/>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520" y="1239011"/>
            <a:ext cx="683675" cy="68367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475" y="1036234"/>
            <a:ext cx="3666752" cy="1993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1500"/>
                            </p:stCondLst>
                            <p:childTnLst>
                              <p:par>
                                <p:cTn id="21" presetID="3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w="22225" cap="rnd">
            <a:solidFill>
              <a:srgbClr val="FDE050"/>
            </a:solidFill>
            <a:prstDash val="solid"/>
            <a:round/>
          </a:ln>
        </p:spPr>
      </p:pic>
      <p:sp>
        <p:nvSpPr>
          <p:cNvPr id="5" name="文本框 4"/>
          <p:cNvSpPr txBox="1"/>
          <p:nvPr/>
        </p:nvSpPr>
        <p:spPr>
          <a:xfrm>
            <a:off x="677007" y="382605"/>
            <a:ext cx="271128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思考问题</a:t>
            </a:r>
            <a:endParaRPr kumimoji="0" lang="zh-CN" altLang="en-US" sz="30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85" y="22352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0000">
            <a:off x="7644130" y="362109"/>
            <a:ext cx="1415891" cy="770096"/>
          </a:xfrm>
          <a:prstGeom prst="rect">
            <a:avLst/>
          </a:prstGeom>
        </p:spPr>
      </p:pic>
      <p:sp>
        <p:nvSpPr>
          <p:cNvPr id="12" name="文本框 11"/>
          <p:cNvSpPr txBox="1"/>
          <p:nvPr/>
        </p:nvSpPr>
        <p:spPr>
          <a:xfrm>
            <a:off x="4571524" y="2294096"/>
            <a:ext cx="3836194" cy="805815"/>
          </a:xfrm>
          <a:prstGeom prst="rect">
            <a:avLst/>
          </a:prstGeom>
          <a:noFill/>
        </p:spPr>
        <p:txBody>
          <a:bodyPr wrap="square" lIns="68559" tIns="34279" rIns="68559" bIns="34279"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0" noProof="0" dirty="0">
                <a:ln>
                  <a:noFill/>
                </a:ln>
                <a:solidFill>
                  <a:srgbClr val="392F2F"/>
                </a:solidFill>
                <a:effectLst/>
                <a:uLnTx/>
                <a:uFillTx/>
                <a:sym typeface="Calibri" panose="020F0502020204030204" pitchFamily="34" charset="0"/>
              </a:rPr>
              <a:t>根据G+、G-细胞壁结构的区别，如何进行酶法破碎？</a:t>
            </a:r>
            <a:endParaRPr lang="zh-CN" altLang="en-US" sz="2400" b="0" noProof="0" dirty="0">
              <a:ln>
                <a:noFill/>
              </a:ln>
              <a:solidFill>
                <a:srgbClr val="392F2F"/>
              </a:solidFill>
              <a:effectLst/>
              <a:uLnTx/>
              <a:uFillTx/>
              <a:sym typeface="Calibri" panose="020F0502020204030204" pitchFamily="34" charset="0"/>
            </a:endParaRPr>
          </a:p>
        </p:txBody>
      </p:sp>
      <p:sp>
        <p:nvSpPr>
          <p:cNvPr id="13" name="文本框 12"/>
          <p:cNvSpPr txBox="1"/>
          <p:nvPr/>
        </p:nvSpPr>
        <p:spPr>
          <a:xfrm>
            <a:off x="4571524" y="3607118"/>
            <a:ext cx="3835718" cy="805815"/>
          </a:xfrm>
          <a:prstGeom prst="rect">
            <a:avLst/>
          </a:prstGeom>
          <a:noFill/>
        </p:spPr>
        <p:txBody>
          <a:bodyPr wrap="square" lIns="68559" tIns="34279" rIns="68559" bIns="34279" rtlCol="0">
            <a:spAutoFit/>
          </a:bodyPr>
          <a:lstStyle>
            <a:defPPr>
              <a:defRPr lang="zh-CN"/>
            </a:defPPr>
            <a:lvl1pPr algn="ctr">
              <a:defRPr sz="3200" b="1">
                <a:solidFill>
                  <a:srgbClr val="808080"/>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sz="2400" b="0" noProof="0" dirty="0">
                <a:ln>
                  <a:noFill/>
                </a:ln>
                <a:solidFill>
                  <a:srgbClr val="392F2F"/>
                </a:solidFill>
                <a:effectLst/>
                <a:uLnTx/>
                <a:uFillTx/>
                <a:sym typeface="Calibri" panose="020F0502020204030204" pitchFamily="34" charset="0"/>
              </a:rPr>
              <a:t>如何区分机械破碎和非机械破碎？</a:t>
            </a:r>
            <a:endParaRPr sz="2400" b="0" noProof="0" dirty="0">
              <a:ln>
                <a:noFill/>
              </a:ln>
              <a:solidFill>
                <a:srgbClr val="392F2F"/>
              </a:solidFill>
              <a:effectLst/>
              <a:uLnTx/>
              <a:uFillTx/>
              <a:sym typeface="Calibri" panose="020F0502020204030204" pitchFamily="34" charset="0"/>
            </a:endParaRPr>
          </a:p>
        </p:txBody>
      </p:sp>
      <p:sp>
        <p:nvSpPr>
          <p:cNvPr id="16" name="椭圆 31"/>
          <p:cNvSpPr/>
          <p:nvPr/>
        </p:nvSpPr>
        <p:spPr>
          <a:xfrm>
            <a:off x="3774422" y="2516141"/>
            <a:ext cx="678134" cy="3623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2225" cap="rnd">
            <a:solidFill>
              <a:srgbClr val="FDE05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300" normalizeH="0" baseline="0" noProof="0" dirty="0">
                <a:ln>
                  <a:noFill/>
                </a:ln>
                <a:solidFill>
                  <a:schemeClr val="tx1"/>
                </a:solidFill>
                <a:effectLst/>
                <a:uLnTx/>
                <a:uFillTx/>
                <a:latin typeface="华光黑变_CNKI" panose="02000500000000000000" charset="-122"/>
                <a:ea typeface="华光黑变_CNKI" panose="02000500000000000000" charset="-122"/>
                <a:cs typeface="+mn-ea"/>
                <a:sym typeface="HappyZcool-2016" panose="02010600030101010101" pitchFamily="2" charset="-122"/>
              </a:rPr>
              <a:t>一</a:t>
            </a:r>
            <a:endParaRPr kumimoji="0" lang="zh-CN" altLang="en-US" sz="2700" b="1" i="0" u="none" strike="noStrike" kern="1200" cap="none" spc="-300" normalizeH="0" baseline="0" noProof="0" dirty="0">
              <a:ln>
                <a:noFill/>
              </a:ln>
              <a:solidFill>
                <a:schemeClr val="tx1"/>
              </a:solidFill>
              <a:effectLst/>
              <a:uLnTx/>
              <a:uFillTx/>
              <a:latin typeface="华光黑变_CNKI" panose="02000500000000000000" charset="-122"/>
              <a:ea typeface="华光黑变_CNKI" panose="02000500000000000000" charset="-122"/>
              <a:cs typeface="+mn-ea"/>
              <a:sym typeface="HappyZcool-2016" panose="02010600030101010101" pitchFamily="2" charset="-122"/>
            </a:endParaRPr>
          </a:p>
        </p:txBody>
      </p:sp>
      <p:sp>
        <p:nvSpPr>
          <p:cNvPr id="17" name="椭圆 31"/>
          <p:cNvSpPr/>
          <p:nvPr/>
        </p:nvSpPr>
        <p:spPr>
          <a:xfrm>
            <a:off x="3774422" y="3829288"/>
            <a:ext cx="678134" cy="36236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2225" cap="rnd">
            <a:solidFill>
              <a:srgbClr val="FDE050"/>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59" tIns="34279" rIns="68559" bIns="34279"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700" b="1" spc="-300" noProof="0" dirty="0">
                <a:ln>
                  <a:noFill/>
                </a:ln>
                <a:solidFill>
                  <a:schemeClr val="tx1"/>
                </a:solidFill>
                <a:effectLst/>
                <a:uLnTx/>
                <a:uFillTx/>
                <a:latin typeface="华光黑变_CNKI" panose="02000500000000000000" charset="-122"/>
                <a:ea typeface="华光黑变_CNKI" panose="02000500000000000000" charset="-122"/>
                <a:cs typeface="+mn-ea"/>
                <a:sym typeface="HappyZcool-2016" panose="02010600030101010101" pitchFamily="2" charset="-122"/>
              </a:rPr>
              <a:t>二</a:t>
            </a:r>
            <a:endParaRPr kumimoji="0" lang="zh-CN" altLang="en-US" sz="2700" b="1" i="0" u="none" strike="noStrike" kern="1200" cap="none" spc="-300" normalizeH="0" baseline="0" noProof="0" dirty="0">
              <a:ln>
                <a:noFill/>
              </a:ln>
              <a:solidFill>
                <a:schemeClr val="tx1"/>
              </a:solidFill>
              <a:effectLst/>
              <a:uLnTx/>
              <a:uFillTx/>
              <a:latin typeface="华光黑变_CNKI" panose="02000500000000000000" charset="-122"/>
              <a:ea typeface="华光黑变_CNKI" panose="02000500000000000000" charset="-122"/>
              <a:cs typeface="+mn-ea"/>
              <a:sym typeface="HappyZcool-2016" panose="02010600030101010101" pitchFamily="2" charset="-122"/>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461" y="2569845"/>
            <a:ext cx="3368993" cy="22102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31" presetClass="entr" presetSubtype="0" fill="hold" nodeType="withEffect">
                                  <p:stCondLst>
                                    <p:cond delay="0"/>
                                  </p:stCondLst>
                                  <p:childTnLst>
                                    <p:set>
                                      <p:cBhvr>
                                        <p:cTn id="14" dur="500"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anim calcmode="lin" valueType="num">
                                      <p:cBhvr>
                                        <p:cTn id="17" dur="500" fill="hold"/>
                                        <p:tgtEl>
                                          <p:spTgt spid="21"/>
                                        </p:tgtEl>
                                        <p:attrNameLst>
                                          <p:attrName>style.rotation</p:attrName>
                                        </p:attrNameLst>
                                      </p:cBhvr>
                                      <p:tavLst>
                                        <p:tav tm="0">
                                          <p:val>
                                            <p:fltVal val="90"/>
                                          </p:val>
                                        </p:tav>
                                        <p:tav tm="100000">
                                          <p:val>
                                            <p:fltVal val="0"/>
                                          </p:val>
                                        </p:tav>
                                      </p:tavLst>
                                    </p:anim>
                                    <p:animEffect transition="in" filter="fade">
                                      <p:cBhvr>
                                        <p:cTn id="18" dur="500"/>
                                        <p:tgtEl>
                                          <p:spTgt spid="21"/>
                                        </p:tgtEl>
                                      </p:cBhvr>
                                    </p:animEffect>
                                  </p:childTnLst>
                                </p:cTn>
                              </p:par>
                              <p:par>
                                <p:cTn id="19" presetID="25"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24" dur="1000" fill="hold"/>
                                        <p:tgtEl>
                                          <p:spTgt spid="1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6"/>
                                        </p:tgtEl>
                                      </p:cBhvr>
                                    </p:animEffect>
                                  </p:childTnLst>
                                </p:cTn>
                              </p:par>
                            </p:childTnLst>
                          </p:cTn>
                        </p:par>
                        <p:par>
                          <p:cTn id="29" fill="hold">
                            <p:stCondLst>
                              <p:cond delay="500"/>
                            </p:stCondLst>
                            <p:childTnLst>
                              <p:par>
                                <p:cTn id="30" presetID="25" presetClass="entr" presetSubtype="0" fill="hold" grpId="0" nodeType="afterEffect">
                                  <p:stCondLst>
                                    <p:cond delay="25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childTnLst>
                          </p:cTn>
                        </p:par>
                        <p:par>
                          <p:cTn id="45" fill="hold">
                            <p:stCondLst>
                              <p:cond delay="1750"/>
                            </p:stCondLst>
                            <p:childTnLst>
                              <p:par>
                                <p:cTn id="46" presetID="53" presetClass="entr" presetSubtype="16"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par>
                          <p:cTn id="51" fill="hold">
                            <p:stCondLst>
                              <p:cond delay="2250"/>
                            </p:stCondLst>
                            <p:childTnLst>
                              <p:par>
                                <p:cTn id="52" presetID="31" presetClass="entr" presetSubtype="0"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6" grpId="0" bldLvl="0" animBg="1"/>
      <p:bldP spid="17"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698818" y="382905"/>
            <a:ext cx="7020401" cy="449580"/>
          </a:xfrm>
          <a:prstGeom prst="rect">
            <a:avLst/>
          </a:prstGeom>
          <a:noFill/>
        </p:spPr>
        <p:txBody>
          <a:bodyPr wrap="square" rtlCol="0">
            <a:spAutoFit/>
          </a:bodyPr>
          <a:lstStyle/>
          <a:p>
            <a:pPr marL="0" marR="0" lvl="0" indent="0" algn="l" defTabSz="913765" rtl="0" eaLnBrk="1" fontAlgn="auto" latinLnBrk="0" hangingPunct="1">
              <a:lnSpc>
                <a:spcPct val="100000"/>
              </a:lnSpc>
              <a:spcAft>
                <a:spcPts val="0"/>
              </a:spcAft>
              <a:buClrTx/>
              <a:buSzTx/>
              <a:buFontTx/>
              <a:buNone/>
              <a:defRPr/>
            </a:pPr>
            <a:r>
              <a:rPr lang="zh-CN" altLang="en-US" sz="2325" b="1" noProof="0" dirty="0">
                <a:ln>
                  <a:noFill/>
                </a:ln>
                <a:solidFill>
                  <a:srgbClr val="392F2F"/>
                </a:solidFill>
                <a:effectLst/>
                <a:uLnTx/>
                <a:uFillTx/>
                <a:sym typeface="Calibri" panose="020F0502020204030204" pitchFamily="34" charset="0"/>
              </a:rPr>
              <a:t>①  根据G+、G-的区别，如何进行酶法破碎</a:t>
            </a:r>
            <a:endPar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 y="203835"/>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700" y="255746"/>
            <a:ext cx="1671161" cy="909161"/>
          </a:xfrm>
          <a:prstGeom prst="rect">
            <a:avLst/>
          </a:prstGeom>
        </p:spPr>
      </p:pic>
      <p:sp>
        <p:nvSpPr>
          <p:cNvPr id="50" name="矩形 49"/>
          <p:cNvSpPr>
            <a:spLocks noChangeArrowheads="1"/>
          </p:cNvSpPr>
          <p:nvPr/>
        </p:nvSpPr>
        <p:spPr bwMode="auto">
          <a:xfrm>
            <a:off x="405765" y="1818323"/>
            <a:ext cx="8259604" cy="3231515"/>
          </a:xfrm>
          <a:prstGeom prst="rect">
            <a:avLst/>
          </a:prstGeom>
          <a:noFill/>
          <a:ln w="25400" cap="rnd" cmpd="sng">
            <a:noFill/>
            <a:prstDash val="solid"/>
            <a:miter lim="800000"/>
          </a:ln>
          <a:extLst>
            <a:ext uri="{909E8E84-426E-40DD-AFC4-6F175D3DCCD1}">
              <a14:hiddenFill xmlns:a14="http://schemas.microsoft.com/office/drawing/2010/main">
                <a:solidFill>
                  <a:srgbClr val="FFFFFF"/>
                </a:solidFill>
              </a14:hiddenFill>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457200" indent="-457200" algn="l" fontAlgn="auto">
              <a:lnSpc>
                <a:spcPct val="140000"/>
              </a:lnSpc>
              <a:spcBef>
                <a:spcPts val="0"/>
              </a:spcBef>
              <a:spcAft>
                <a:spcPts val="0"/>
              </a:spcAft>
              <a:buClrTx/>
              <a:buSzTx/>
              <a:buFont typeface="Wingdings" panose="05000000000000000000" charset="0"/>
              <a:buChar char="u"/>
              <a:defRPr/>
            </a:pPr>
            <a:r>
              <a:rPr lang="en-US" altLang="zh-CN" sz="2100" b="1"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革兰氏染色法：</a:t>
            </a:r>
            <a:r>
              <a:rPr lang="zh-CN"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1884年被发明，用于细菌的形态观察和分类，根据革兰氏染色反应的基本特征</a:t>
            </a:r>
            <a:endParaRPr kumimoji="0" lang="zh-CN" altLang="zh-CN" sz="210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indent="-457200" algn="l" fontAlgn="auto">
              <a:lnSpc>
                <a:spcPct val="140000"/>
              </a:lnSpc>
              <a:spcBef>
                <a:spcPts val="0"/>
              </a:spcBef>
              <a:spcAft>
                <a:spcPts val="0"/>
              </a:spcAft>
              <a:buClrTx/>
              <a:buSzTx/>
              <a:buFont typeface="Wingdings" panose="05000000000000000000" charset="0"/>
              <a:buChar char="u"/>
              <a:defRPr/>
            </a:pPr>
            <a:r>
              <a:rPr lang="en-US" altLang="zh-CN" sz="2100" b="1"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分类：</a:t>
            </a:r>
            <a:r>
              <a:rPr lang="zh-CN"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细菌分为两大类：</a:t>
            </a:r>
            <a:r>
              <a:rPr lang="zh-CN" altLang="zh-CN" sz="2100" u="sng"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革兰氏阳性（G+）</a:t>
            </a:r>
            <a:r>
              <a:rPr lang="zh-CN"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和</a:t>
            </a:r>
            <a:r>
              <a:rPr lang="zh-CN" altLang="zh-CN" sz="2100" u="sng"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革兰氏阴性（G-）</a:t>
            </a:r>
            <a:r>
              <a:rPr lang="zh-CN"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a:t>
            </a:r>
            <a:endParaRPr lang="zh-CN"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gn="l" fontAlgn="auto">
              <a:lnSpc>
                <a:spcPct val="140000"/>
              </a:lnSpc>
              <a:spcBef>
                <a:spcPts val="0"/>
              </a:spcBef>
              <a:spcAft>
                <a:spcPts val="0"/>
              </a:spcAft>
              <a:buClrTx/>
              <a:buSzTx/>
              <a:buFont typeface="Wingdings" panose="05000000000000000000" charset="0"/>
              <a:buChar char="u"/>
              <a:defRPr/>
            </a:pPr>
            <a:endParaRPr kumimoji="0" lang="en-US" altLang="zh-CN" sz="210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indent="-457200" algn="l" fontAlgn="auto">
              <a:lnSpc>
                <a:spcPct val="140000"/>
              </a:lnSpc>
              <a:spcBef>
                <a:spcPts val="0"/>
              </a:spcBef>
              <a:spcAft>
                <a:spcPts val="0"/>
              </a:spcAft>
              <a:buClrTx/>
              <a:buSzTx/>
              <a:buFont typeface="Wingdings" panose="05000000000000000000" charset="0"/>
              <a:buChar char="u"/>
              <a:defRPr/>
            </a:pPr>
            <a:r>
              <a:rPr lang="en-US" altLang="zh-CN" sz="2100" b="1"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染色机理：</a:t>
            </a:r>
            <a:r>
              <a:rPr lang="en-US"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革兰氏阳性</a:t>
            </a:r>
            <a:endParaRPr lang="en-US"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40000"/>
              </a:lnSpc>
              <a:spcBef>
                <a:spcPts val="0"/>
              </a:spcBef>
              <a:spcAft>
                <a:spcPts val="0"/>
              </a:spcAft>
              <a:buClrTx/>
              <a:buSzTx/>
              <a:buFont typeface="Wingdings" panose="05000000000000000000" charset="0"/>
              <a:buNone/>
              <a:defRPr/>
            </a:pPr>
            <a:r>
              <a:rPr lang="en-US"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细菌与阴性细菌在</a:t>
            </a:r>
            <a:r>
              <a:rPr lang="en-US" altLang="zh-CN" sz="2100" kern="10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细胞壁</a:t>
            </a:r>
            <a:endParaRPr lang="en-US" altLang="zh-CN" sz="2100" kern="10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40000"/>
              </a:lnSpc>
              <a:spcBef>
                <a:spcPts val="0"/>
              </a:spcBef>
              <a:spcAft>
                <a:spcPts val="0"/>
              </a:spcAft>
              <a:buClrTx/>
              <a:buSzTx/>
              <a:buFont typeface="Wingdings" panose="05000000000000000000" charset="0"/>
              <a:buNone/>
              <a:defRPr/>
            </a:pPr>
            <a:r>
              <a:rPr lang="en-US" altLang="zh-CN"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的结构与组成上的不同</a:t>
            </a:r>
            <a:r>
              <a:rPr lang="zh-CN" altLang="en-US" sz="2100"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a:t>
            </a:r>
            <a:endParaRPr kumimoji="0" lang="zh-CN" altLang="en-US" sz="2100" i="0" u="none"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2" name="图片 1" descr="mmexport1621224818194"/>
          <p:cNvPicPr>
            <a:picLocks noChangeAspect="1"/>
          </p:cNvPicPr>
          <p:nvPr/>
        </p:nvPicPr>
        <p:blipFill>
          <a:blip r:embed="rId4"/>
          <a:stretch>
            <a:fillRect/>
          </a:stretch>
        </p:blipFill>
        <p:spPr>
          <a:xfrm>
            <a:off x="3726656" y="3723005"/>
            <a:ext cx="5045393" cy="20493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childTnLst>
                          </p:cTn>
                        </p:par>
                        <p:par>
                          <p:cTn id="17" fill="hold">
                            <p:stCondLst>
                              <p:cond delay="1000"/>
                            </p:stCondLst>
                            <p:childTnLst>
                              <p:par>
                                <p:cTn id="18" presetID="3"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706914" y="343853"/>
            <a:ext cx="6622733" cy="449580"/>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2325" b="1" i="0" u="none" strike="noStrike" kern="1200" cap="none" spc="0" normalizeH="0" baseline="0" noProof="0" dirty="0">
                <a:ln>
                  <a:noFill/>
                </a:ln>
                <a:solidFill>
                  <a:srgbClr val="392F2F"/>
                </a:solidFill>
                <a:effectLst/>
                <a:uLnTx/>
                <a:uFillTx/>
                <a:sym typeface="HappyZcool-2016" panose="02010600030101010101" pitchFamily="2" charset="-122"/>
              </a:rPr>
              <a:t>革兰氏阳性（G+）和革兰氏阴性（G-）</a:t>
            </a:r>
            <a:endParaRPr kumimoji="0" lang="zh-CN" altLang="en-US" sz="2325" b="1" i="0" u="none" strike="noStrike" kern="1200" cap="none" spc="0" normalizeH="0" baseline="0" noProof="0" dirty="0">
              <a:ln>
                <a:noFill/>
              </a:ln>
              <a:solidFill>
                <a:srgbClr val="392F2F"/>
              </a:solidFill>
              <a:effectLst/>
              <a:uLnTx/>
              <a:uFillTx/>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 y="184785"/>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8700" y="236696"/>
            <a:ext cx="1671161" cy="909161"/>
          </a:xfrm>
          <a:prstGeom prst="rect">
            <a:avLst/>
          </a:prstGeom>
        </p:spPr>
      </p:pic>
      <p:graphicFrame>
        <p:nvGraphicFramePr>
          <p:cNvPr id="9" name="表格 8"/>
          <p:cNvGraphicFramePr/>
          <p:nvPr>
            <p:custDataLst>
              <p:tags r:id="rId4"/>
            </p:custDataLst>
          </p:nvPr>
        </p:nvGraphicFramePr>
        <p:xfrm>
          <a:off x="207169" y="2051685"/>
          <a:ext cx="8776970" cy="2392680"/>
        </p:xfrm>
        <a:graphic>
          <a:graphicData uri="http://schemas.openxmlformats.org/drawingml/2006/table">
            <a:tbl>
              <a:tblPr firstRow="1" bandRow="1">
                <a:tableStyleId>{C4B1156A-380E-4F78-BDF5-A606A8083BF9}</a:tableStyleId>
              </a:tblPr>
              <a:tblGrid>
                <a:gridCol w="410845"/>
                <a:gridCol w="659765"/>
                <a:gridCol w="709295"/>
                <a:gridCol w="1120775"/>
                <a:gridCol w="1193800"/>
                <a:gridCol w="814705"/>
                <a:gridCol w="805180"/>
                <a:gridCol w="733425"/>
                <a:gridCol w="733425"/>
                <a:gridCol w="798195"/>
                <a:gridCol w="797560"/>
              </a:tblGrid>
              <a:tr h="349885">
                <a:tc gridSpan="2">
                  <a:txBody>
                    <a:bodyPr/>
                    <a:p>
                      <a:pPr algn="ctr">
                        <a:buNone/>
                      </a:pPr>
                      <a:endParaRPr lang="zh-CN" altLang="en-US" sz="1350"/>
                    </a:p>
                  </a:txBody>
                  <a:tcPr marL="68580" marR="68580" marT="34290" marB="34290" anchor="ctr" anchorCtr="0"/>
                </a:tc>
                <a:tc hMerge="1">
                  <a:tcPr anchor="ctr" anchorCtr="0"/>
                </a:tc>
                <a:tc gridSpan="4">
                  <a:txBody>
                    <a:bodyPr/>
                    <a:p>
                      <a:pPr algn="ctr">
                        <a:buNone/>
                      </a:pPr>
                      <a:r>
                        <a:rPr lang="zh-CN" altLang="en-US" sz="1800"/>
                        <a:t>结构</a:t>
                      </a:r>
                      <a:endParaRPr lang="zh-CN" altLang="en-US" sz="1800"/>
                    </a:p>
                  </a:txBody>
                  <a:tcPr marL="68580" marR="68580" marT="34290" marB="34290" anchor="ctr" anchorCtr="0"/>
                </a:tc>
                <a:tc hMerge="1">
                  <a:tcPr anchor="ctr" anchorCtr="0"/>
                </a:tc>
                <a:tc hMerge="1">
                  <a:tcPr anchor="ctr" anchorCtr="0"/>
                </a:tc>
                <a:tc hMerge="1">
                  <a:tcPr anchor="ctr" anchorCtr="0"/>
                </a:tc>
                <a:tc gridSpan="5">
                  <a:txBody>
                    <a:bodyPr/>
                    <a:p>
                      <a:pPr algn="ctr">
                        <a:buNone/>
                      </a:pPr>
                      <a:r>
                        <a:rPr lang="zh-CN" altLang="en-US" sz="1800"/>
                        <a:t>组成</a:t>
                      </a:r>
                      <a:endParaRPr lang="zh-CN" altLang="en-US" sz="1800"/>
                    </a:p>
                  </a:txBody>
                  <a:tcPr marL="68580" marR="68580" marT="34290" marB="34290" anchor="ctr" anchorCtr="0"/>
                </a:tc>
                <a:tc hMerge="1">
                  <a:tcPr anchor="ctr" anchorCtr="0"/>
                </a:tc>
                <a:tc hMerge="1">
                  <a:tcPr anchor="ctr" anchorCtr="0"/>
                </a:tc>
                <a:tc hMerge="1">
                  <a:tcPr anchor="ctr" anchorCtr="0"/>
                </a:tc>
                <a:tc hMerge="1">
                  <a:tcPr anchor="ctr" anchorCtr="0"/>
                </a:tc>
              </a:tr>
              <a:tr h="525780">
                <a:tc rowSpan="2" gridSpan="2">
                  <a:txBody>
                    <a:bodyPr/>
                    <a:p>
                      <a:pPr algn="ctr">
                        <a:buNone/>
                      </a:pPr>
                      <a:r>
                        <a:rPr lang="en-US" altLang="zh-CN" sz="1350" b="1"/>
                        <a:t>G+</a:t>
                      </a:r>
                      <a:endParaRPr lang="en-US" altLang="zh-CN" sz="1350" b="1"/>
                    </a:p>
                  </a:txBody>
                  <a:tcPr marL="68580" marR="68580" marT="34290" marB="34290" anchor="ctr" anchorCtr="0"/>
                </a:tc>
                <a:tc rowSpan="2" hMerge="1">
                  <a:tcPr/>
                </a:tc>
                <a:tc>
                  <a:txBody>
                    <a:bodyPr/>
                    <a:p>
                      <a:pPr algn="ctr">
                        <a:buNone/>
                      </a:pPr>
                      <a:r>
                        <a:rPr lang="zh-CN" altLang="en-US" sz="1500" b="1"/>
                        <a:t>厚度</a:t>
                      </a:r>
                      <a:endParaRPr lang="zh-CN" altLang="en-US" sz="1500" b="1"/>
                    </a:p>
                    <a:p>
                      <a:pPr algn="ctr">
                        <a:buNone/>
                      </a:pPr>
                      <a:r>
                        <a:rPr lang="zh-CN" altLang="en-US" sz="1500" b="1"/>
                        <a:t>（</a:t>
                      </a:r>
                      <a:r>
                        <a:rPr lang="en-US" altLang="zh-CN" sz="1500" b="1"/>
                        <a:t>mm</a:t>
                      </a:r>
                      <a:r>
                        <a:rPr lang="zh-CN" altLang="en-US" sz="1500" b="1"/>
                        <a:t>）</a:t>
                      </a:r>
                      <a:endParaRPr lang="zh-CN" altLang="en-US" sz="1500" b="1"/>
                    </a:p>
                  </a:txBody>
                  <a:tcPr marL="68580" marR="68580" marT="34290" marB="34290" anchor="ctr" anchorCtr="0"/>
                </a:tc>
                <a:tc>
                  <a:txBody>
                    <a:bodyPr/>
                    <a:p>
                      <a:pPr algn="ctr">
                        <a:buNone/>
                      </a:pPr>
                      <a:r>
                        <a:rPr lang="zh-CN" altLang="en-US" sz="1500" b="1"/>
                        <a:t>层次</a:t>
                      </a:r>
                      <a:endParaRPr lang="zh-CN" altLang="en-US" sz="1500" b="1"/>
                    </a:p>
                  </a:txBody>
                  <a:tcPr marL="68580" marR="68580" marT="34290" marB="34290" anchor="ctr" anchorCtr="0"/>
                </a:tc>
                <a:tc>
                  <a:txBody>
                    <a:bodyPr/>
                    <a:p>
                      <a:pPr algn="ctr">
                        <a:buNone/>
                      </a:pPr>
                      <a:r>
                        <a:rPr lang="zh-CN" altLang="en-US" sz="1500" b="1"/>
                        <a:t>肽聚糖关系</a:t>
                      </a:r>
                      <a:endParaRPr lang="zh-CN" altLang="en-US" sz="1500" b="1"/>
                    </a:p>
                  </a:txBody>
                  <a:tcPr marL="68580" marR="68580" marT="34290" marB="34290" anchor="ctr" anchorCtr="0"/>
                </a:tc>
                <a:tc>
                  <a:txBody>
                    <a:bodyPr/>
                    <a:p>
                      <a:pPr algn="ctr">
                        <a:buNone/>
                      </a:pPr>
                      <a:r>
                        <a:rPr lang="zh-CN" altLang="en-US" sz="1500" b="1"/>
                        <a:t>与细胞膜关系</a:t>
                      </a:r>
                      <a:endParaRPr lang="zh-CN" altLang="en-US" sz="1500" b="1"/>
                    </a:p>
                  </a:txBody>
                  <a:tcPr marL="68580" marR="68580" marT="34290" marB="34290" anchor="ctr" anchorCtr="0"/>
                </a:tc>
                <a:tc>
                  <a:txBody>
                    <a:bodyPr/>
                    <a:p>
                      <a:pPr algn="ctr">
                        <a:buNone/>
                      </a:pPr>
                      <a:r>
                        <a:rPr lang="zh-CN" altLang="en-US" sz="1500" b="1"/>
                        <a:t>肽聚糖</a:t>
                      </a:r>
                      <a:endParaRPr lang="zh-CN" altLang="en-US" sz="1500" b="1"/>
                    </a:p>
                  </a:txBody>
                  <a:tcPr marL="68580" marR="68580" marT="34290" marB="34290" anchor="ctr" anchorCtr="0"/>
                </a:tc>
                <a:tc>
                  <a:txBody>
                    <a:bodyPr/>
                    <a:p>
                      <a:pPr algn="ctr">
                        <a:buNone/>
                      </a:pPr>
                      <a:r>
                        <a:rPr lang="zh-CN" altLang="en-US" sz="1500" b="1"/>
                        <a:t>磷壁酸</a:t>
                      </a:r>
                      <a:endParaRPr lang="zh-CN" altLang="en-US" sz="1500" b="1"/>
                    </a:p>
                  </a:txBody>
                  <a:tcPr marL="68580" marR="68580" marT="34290" marB="34290" anchor="ctr" anchorCtr="0"/>
                </a:tc>
                <a:tc>
                  <a:txBody>
                    <a:bodyPr/>
                    <a:p>
                      <a:pPr algn="ctr">
                        <a:buNone/>
                      </a:pPr>
                      <a:r>
                        <a:rPr lang="zh-CN" altLang="en-US" sz="1500" b="1"/>
                        <a:t>多糖</a:t>
                      </a:r>
                      <a:endParaRPr lang="zh-CN" altLang="en-US" sz="1500" b="1"/>
                    </a:p>
                  </a:txBody>
                  <a:tcPr marL="68580" marR="68580" marT="34290" marB="34290" anchor="ctr" anchorCtr="0"/>
                </a:tc>
                <a:tc>
                  <a:txBody>
                    <a:bodyPr/>
                    <a:p>
                      <a:pPr algn="ctr">
                        <a:buNone/>
                      </a:pPr>
                      <a:r>
                        <a:rPr lang="zh-CN" altLang="en-US" sz="1500" b="1"/>
                        <a:t>蛋白质</a:t>
                      </a:r>
                      <a:endParaRPr lang="zh-CN" altLang="en-US" sz="1500" b="1"/>
                    </a:p>
                  </a:txBody>
                  <a:tcPr marL="68580" marR="68580" marT="34290" marB="34290" anchor="ctr" anchorCtr="0"/>
                </a:tc>
                <a:tc>
                  <a:txBody>
                    <a:bodyPr/>
                    <a:p>
                      <a:pPr algn="ctr">
                        <a:buNone/>
                      </a:pPr>
                      <a:r>
                        <a:rPr lang="zh-CN" altLang="en-US" sz="1500" b="1"/>
                        <a:t>脂多糖</a:t>
                      </a:r>
                      <a:endParaRPr lang="zh-CN" altLang="en-US" sz="1500" b="1"/>
                    </a:p>
                  </a:txBody>
                  <a:tcPr marL="68580" marR="68580" marT="34290" marB="34290" anchor="ctr" anchorCtr="0"/>
                </a:tc>
              </a:tr>
              <a:tr h="699135">
                <a:tc vMerge="1" gridSpan="2">
                  <a:tcPr/>
                </a:tc>
                <a:tc vMerge="1" hMerge="1">
                  <a:tcPr/>
                </a:tc>
                <a:tc>
                  <a:txBody>
                    <a:bodyPr/>
                    <a:p>
                      <a:pPr algn="ctr">
                        <a:buNone/>
                      </a:pPr>
                      <a:r>
                        <a:rPr lang="en-US" altLang="zh-CN" sz="1350"/>
                        <a:t>20-80</a:t>
                      </a:r>
                      <a:endParaRPr lang="en-US" altLang="zh-CN" sz="1350"/>
                    </a:p>
                  </a:txBody>
                  <a:tcPr marL="68580" marR="68580" marT="34290" marB="34290" anchor="ctr" anchorCtr="0"/>
                </a:tc>
                <a:tc>
                  <a:txBody>
                    <a:bodyPr/>
                    <a:p>
                      <a:pPr algn="ctr">
                        <a:buNone/>
                      </a:pPr>
                      <a:r>
                        <a:rPr lang="zh-CN" altLang="en-US" sz="1350"/>
                        <a:t>单层</a:t>
                      </a:r>
                      <a:endParaRPr lang="zh-CN" altLang="en-US" sz="1350"/>
                    </a:p>
                  </a:txBody>
                  <a:tcPr marL="68580" marR="68580" marT="34290" marB="34290" anchor="ctr" anchorCtr="0"/>
                </a:tc>
                <a:tc>
                  <a:txBody>
                    <a:bodyPr/>
                    <a:p>
                      <a:pPr algn="ctr">
                        <a:buNone/>
                      </a:pPr>
                      <a:r>
                        <a:rPr lang="zh-CN" altLang="en-US" sz="1350"/>
                        <a:t>多层，</a:t>
                      </a:r>
                      <a:r>
                        <a:rPr lang="en-US" altLang="zh-CN" sz="1350"/>
                        <a:t>75%</a:t>
                      </a:r>
                      <a:r>
                        <a:rPr lang="zh-CN" altLang="en-US" sz="1350"/>
                        <a:t>亚单位交联，网络紧密坚固</a:t>
                      </a:r>
                      <a:endParaRPr lang="zh-CN" altLang="en-US" sz="1350"/>
                    </a:p>
                  </a:txBody>
                  <a:tcPr marL="68580" marR="68580" marT="34290" marB="34290" anchor="ctr" anchorCtr="0"/>
                </a:tc>
                <a:tc>
                  <a:txBody>
                    <a:bodyPr/>
                    <a:p>
                      <a:pPr algn="ctr">
                        <a:buNone/>
                      </a:pPr>
                      <a:r>
                        <a:rPr lang="zh-CN" altLang="en-US" sz="1350"/>
                        <a:t>不紧密</a:t>
                      </a:r>
                      <a:endParaRPr lang="zh-CN" altLang="en-US" sz="1350"/>
                    </a:p>
                  </a:txBody>
                  <a:tcPr marL="68580" marR="68580" marT="34290" marB="34290" anchor="ctr" anchorCtr="0"/>
                </a:tc>
                <a:tc>
                  <a:txBody>
                    <a:bodyPr/>
                    <a:p>
                      <a:pPr algn="ctr">
                        <a:buNone/>
                      </a:pPr>
                      <a:r>
                        <a:rPr lang="zh-CN" altLang="en-US" sz="1350"/>
                        <a:t>占细胞干重的</a:t>
                      </a:r>
                      <a:r>
                        <a:rPr lang="en-US" altLang="zh-CN" sz="1350"/>
                        <a:t>60%-90%</a:t>
                      </a:r>
                      <a:endParaRPr lang="en-US" altLang="zh-CN" sz="1350"/>
                    </a:p>
                  </a:txBody>
                  <a:tcPr marL="68580" marR="68580" marT="34290" marB="34290" anchor="ctr" anchorCtr="0"/>
                </a:tc>
                <a:tc>
                  <a:txBody>
                    <a:bodyPr/>
                    <a:p>
                      <a:pPr algn="ctr">
                        <a:buNone/>
                      </a:pPr>
                      <a:r>
                        <a:rPr lang="zh-CN" altLang="en-US" sz="1350"/>
                        <a:t>有或无</a:t>
                      </a:r>
                      <a:endParaRPr lang="zh-CN" altLang="en-US" sz="1350"/>
                    </a:p>
                  </a:txBody>
                  <a:tcPr marL="68580" marR="68580" marT="34290" marB="34290" anchor="ctr" anchorCtr="0"/>
                </a:tc>
                <a:tc>
                  <a:txBody>
                    <a:bodyPr/>
                    <a:p>
                      <a:pPr algn="ctr">
                        <a:buNone/>
                      </a:pPr>
                      <a:r>
                        <a:rPr lang="zh-CN" altLang="en-US" sz="1350"/>
                        <a:t>有</a:t>
                      </a:r>
                      <a:endParaRPr lang="zh-CN" altLang="en-US" sz="1350"/>
                    </a:p>
                  </a:txBody>
                  <a:tcPr marL="68580" marR="68580" marT="34290" marB="34290" anchor="ctr" anchorCtr="0"/>
                </a:tc>
                <a:tc>
                  <a:txBody>
                    <a:bodyPr/>
                    <a:p>
                      <a:pPr algn="ctr">
                        <a:buNone/>
                      </a:pPr>
                      <a:r>
                        <a:rPr lang="zh-CN" altLang="en-US" sz="1350">
                          <a:sym typeface="+mn-ea"/>
                        </a:rPr>
                        <a:t>有或无</a:t>
                      </a:r>
                      <a:endParaRPr lang="zh-CN" altLang="en-US" sz="1350"/>
                    </a:p>
                  </a:txBody>
                  <a:tcPr marL="68580" marR="68580" marT="34290" marB="34290" anchor="ctr" anchorCtr="0"/>
                </a:tc>
                <a:tc>
                  <a:txBody>
                    <a:bodyPr/>
                    <a:p>
                      <a:pPr algn="ctr">
                        <a:buNone/>
                      </a:pPr>
                      <a:r>
                        <a:rPr lang="zh-CN" altLang="en-US" sz="1350"/>
                        <a:t>无</a:t>
                      </a:r>
                      <a:endParaRPr lang="zh-CN" altLang="en-US" sz="1350"/>
                    </a:p>
                  </a:txBody>
                  <a:tcPr marL="68580" marR="68580" marT="34290" marB="34290" anchor="ctr" anchorCtr="0"/>
                </a:tc>
              </a:tr>
              <a:tr h="393065">
                <a:tc rowSpan="2">
                  <a:txBody>
                    <a:bodyPr/>
                    <a:p>
                      <a:pPr algn="ctr">
                        <a:buNone/>
                      </a:pPr>
                      <a:r>
                        <a:rPr lang="en-US" altLang="zh-CN" sz="1350" b="1"/>
                        <a:t>G-</a:t>
                      </a:r>
                      <a:endParaRPr lang="en-US" altLang="zh-CN" sz="1350" b="1"/>
                    </a:p>
                  </a:txBody>
                  <a:tcPr marL="68580" marR="68580" marT="34290" marB="34290" anchor="ctr" anchorCtr="0"/>
                </a:tc>
                <a:tc>
                  <a:txBody>
                    <a:bodyPr/>
                    <a:p>
                      <a:pPr algn="ctr">
                        <a:buNone/>
                      </a:pPr>
                      <a:r>
                        <a:rPr lang="zh-CN" altLang="en-US" sz="1350" b="1"/>
                        <a:t>内壁层</a:t>
                      </a:r>
                      <a:endParaRPr lang="zh-CN" altLang="en-US" sz="1350" b="1"/>
                    </a:p>
                  </a:txBody>
                  <a:tcPr marL="68580" marR="68580" marT="34290" marB="34290" anchor="ctr" anchorCtr="0"/>
                </a:tc>
                <a:tc>
                  <a:txBody>
                    <a:bodyPr/>
                    <a:p>
                      <a:pPr algn="ctr">
                        <a:buNone/>
                      </a:pPr>
                      <a:r>
                        <a:rPr lang="en-US" altLang="zh-CN" sz="1350"/>
                        <a:t>2-3</a:t>
                      </a:r>
                      <a:endParaRPr lang="en-US" altLang="zh-CN" sz="1350"/>
                    </a:p>
                  </a:txBody>
                  <a:tcPr marL="68580" marR="68580" marT="34290" marB="34290" anchor="ctr" anchorCtr="0"/>
                </a:tc>
                <a:tc rowSpan="2">
                  <a:txBody>
                    <a:bodyPr/>
                    <a:p>
                      <a:pPr algn="ctr">
                        <a:buNone/>
                      </a:pPr>
                      <a:r>
                        <a:rPr lang="zh-CN" altLang="en-US" sz="1350"/>
                        <a:t>多层</a:t>
                      </a:r>
                      <a:endParaRPr lang="zh-CN" altLang="en-US" sz="1350"/>
                    </a:p>
                  </a:txBody>
                  <a:tcPr marL="68580" marR="68580" marT="34290" marB="34290" anchor="ctr" anchorCtr="0"/>
                </a:tc>
                <a:tc rowSpan="2">
                  <a:txBody>
                    <a:bodyPr/>
                    <a:p>
                      <a:pPr algn="ctr">
                        <a:buNone/>
                      </a:pPr>
                      <a:r>
                        <a:rPr lang="zh-CN" altLang="en-US" sz="1350"/>
                        <a:t>单层，</a:t>
                      </a:r>
                      <a:r>
                        <a:rPr lang="en-US" altLang="zh-CN" sz="1350"/>
                        <a:t>30%</a:t>
                      </a:r>
                      <a:endParaRPr lang="en-US" altLang="zh-CN" sz="1350"/>
                    </a:p>
                    <a:p>
                      <a:pPr algn="ctr">
                        <a:buNone/>
                      </a:pPr>
                      <a:r>
                        <a:rPr lang="zh-CN" altLang="en-US" sz="1350"/>
                        <a:t>亚单位交联</a:t>
                      </a:r>
                      <a:endParaRPr lang="zh-CN" altLang="en-US" sz="1350"/>
                    </a:p>
                    <a:p>
                      <a:pPr algn="ctr">
                        <a:buNone/>
                      </a:pPr>
                      <a:r>
                        <a:rPr lang="zh-CN" altLang="en-US" sz="1350"/>
                        <a:t>网络较疏松</a:t>
                      </a:r>
                      <a:endParaRPr lang="zh-CN" altLang="en-US" sz="1350"/>
                    </a:p>
                  </a:txBody>
                  <a:tcPr marL="68580" marR="68580" marT="34290" marB="34290" anchor="ctr" anchorCtr="0"/>
                </a:tc>
                <a:tc rowSpan="2">
                  <a:txBody>
                    <a:bodyPr/>
                    <a:p>
                      <a:pPr algn="ctr">
                        <a:buNone/>
                      </a:pPr>
                      <a:r>
                        <a:rPr lang="zh-CN" altLang="en-US" sz="1350"/>
                        <a:t>紧密</a:t>
                      </a:r>
                      <a:endParaRPr lang="zh-CN" altLang="en-US" sz="1350"/>
                    </a:p>
                  </a:txBody>
                  <a:tcPr marL="68580" marR="68580" marT="34290" marB="34290" anchor="ctr" anchorCtr="0"/>
                </a:tc>
                <a:tc>
                  <a:txBody>
                    <a:bodyPr/>
                    <a:p>
                      <a:pPr algn="ctr">
                        <a:buNone/>
                      </a:pPr>
                      <a:r>
                        <a:rPr lang="en-US" altLang="zh-CN" sz="1350"/>
                        <a:t>5%-10%</a:t>
                      </a:r>
                      <a:endParaRPr lang="en-US" altLang="zh-CN" sz="1350"/>
                    </a:p>
                  </a:txBody>
                  <a:tcPr marL="68580" marR="68580" marT="34290" marB="34290" anchor="ctr" anchorCtr="0"/>
                </a:tc>
                <a:tc>
                  <a:txBody>
                    <a:bodyPr/>
                    <a:p>
                      <a:pPr algn="ctr">
                        <a:buNone/>
                      </a:pPr>
                      <a:r>
                        <a:rPr lang="zh-CN" altLang="en-US" sz="1350"/>
                        <a:t>无</a:t>
                      </a:r>
                      <a:endParaRPr lang="zh-CN" altLang="en-US" sz="1350"/>
                    </a:p>
                  </a:txBody>
                  <a:tcPr marL="68580" marR="68580" marT="34290" marB="34290" anchor="ctr" anchorCtr="0"/>
                </a:tc>
                <a:tc>
                  <a:txBody>
                    <a:bodyPr/>
                    <a:p>
                      <a:pPr algn="ctr">
                        <a:buNone/>
                      </a:pPr>
                      <a:r>
                        <a:rPr lang="zh-CN" altLang="en-US" sz="1350"/>
                        <a:t>无</a:t>
                      </a:r>
                      <a:endParaRPr lang="zh-CN" altLang="en-US" sz="1350"/>
                    </a:p>
                  </a:txBody>
                  <a:tcPr marL="68580" marR="68580" marT="34290" marB="34290" anchor="ctr" anchorCtr="0"/>
                </a:tc>
                <a:tc>
                  <a:txBody>
                    <a:bodyPr/>
                    <a:p>
                      <a:pPr algn="ctr">
                        <a:buNone/>
                      </a:pPr>
                      <a:r>
                        <a:rPr lang="zh-CN" altLang="en-US" sz="1350"/>
                        <a:t>无</a:t>
                      </a:r>
                      <a:endParaRPr lang="zh-CN" altLang="en-US" sz="1350"/>
                    </a:p>
                  </a:txBody>
                  <a:tcPr marL="68580" marR="68580" marT="34290" marB="34290" anchor="ctr" anchorCtr="0"/>
                </a:tc>
                <a:tc>
                  <a:txBody>
                    <a:bodyPr/>
                    <a:p>
                      <a:pPr algn="ctr">
                        <a:buNone/>
                      </a:pPr>
                      <a:r>
                        <a:rPr lang="zh-CN" altLang="en-US" sz="1350"/>
                        <a:t>有</a:t>
                      </a:r>
                      <a:endParaRPr lang="zh-CN" altLang="en-US" sz="1350"/>
                    </a:p>
                  </a:txBody>
                  <a:tcPr marL="68580" marR="68580" marT="34290" marB="34290" anchor="ctr" anchorCtr="0"/>
                </a:tc>
              </a:tr>
              <a:tr h="424815">
                <a:tc vMerge="1">
                  <a:tcPr/>
                </a:tc>
                <a:tc>
                  <a:txBody>
                    <a:bodyPr/>
                    <a:p>
                      <a:pPr algn="ctr">
                        <a:buNone/>
                      </a:pPr>
                      <a:r>
                        <a:rPr lang="zh-CN" altLang="en-US" sz="1350" b="1">
                          <a:sym typeface="+mn-ea"/>
                        </a:rPr>
                        <a:t>内壁层</a:t>
                      </a:r>
                      <a:endParaRPr lang="zh-CN" altLang="en-US" sz="1350" b="1">
                        <a:sym typeface="+mn-ea"/>
                      </a:endParaRPr>
                    </a:p>
                  </a:txBody>
                  <a:tcPr marL="68580" marR="68580" marT="34290" marB="34290" anchor="ctr" anchorCtr="0"/>
                </a:tc>
                <a:tc>
                  <a:txBody>
                    <a:bodyPr/>
                    <a:p>
                      <a:pPr algn="ctr">
                        <a:buNone/>
                      </a:pPr>
                      <a:r>
                        <a:rPr lang="en-US" altLang="zh-CN" sz="1350"/>
                        <a:t>8</a:t>
                      </a:r>
                      <a:endParaRPr lang="en-US" altLang="zh-CN" sz="1350"/>
                    </a:p>
                  </a:txBody>
                  <a:tcPr marL="68580" marR="68580" marT="34290" marB="34290" anchor="ctr" anchorCtr="0"/>
                </a:tc>
                <a:tc vMerge="1">
                  <a:tcPr anchor="ctr" anchorCtr="0"/>
                </a:tc>
                <a:tc vMerge="1">
                  <a:tcPr anchor="ctr" anchorCtr="0"/>
                </a:tc>
                <a:tc vMerge="1">
                  <a:tcPr anchor="ctr" anchorCtr="0"/>
                </a:tc>
                <a:tc>
                  <a:txBody>
                    <a:bodyPr/>
                    <a:p>
                      <a:pPr algn="ctr">
                        <a:buNone/>
                      </a:pPr>
                      <a:r>
                        <a:rPr lang="zh-CN" altLang="en-US" sz="1350"/>
                        <a:t>无</a:t>
                      </a:r>
                      <a:endParaRPr lang="zh-CN" altLang="en-US" sz="1350"/>
                    </a:p>
                  </a:txBody>
                  <a:tcPr marL="68580" marR="68580" marT="34290" marB="34290" anchor="ctr" anchorCtr="0"/>
                </a:tc>
                <a:tc>
                  <a:txBody>
                    <a:bodyPr/>
                    <a:p>
                      <a:pPr algn="ctr">
                        <a:buNone/>
                      </a:pPr>
                      <a:r>
                        <a:rPr lang="zh-CN" altLang="en-US" sz="1350"/>
                        <a:t>无</a:t>
                      </a:r>
                      <a:endParaRPr lang="zh-CN" altLang="en-US" sz="1350"/>
                    </a:p>
                  </a:txBody>
                  <a:tcPr marL="68580" marR="68580" marT="34290" marB="34290" anchor="ctr" anchorCtr="0"/>
                </a:tc>
                <a:tc>
                  <a:txBody>
                    <a:bodyPr/>
                    <a:p>
                      <a:pPr algn="ctr">
                        <a:buNone/>
                      </a:pPr>
                      <a:r>
                        <a:rPr lang="zh-CN" altLang="en-US" sz="1350"/>
                        <a:t>无</a:t>
                      </a:r>
                      <a:endParaRPr lang="zh-CN" altLang="en-US" sz="1350"/>
                    </a:p>
                  </a:txBody>
                  <a:tcPr marL="68580" marR="68580" marT="34290" marB="34290" anchor="ctr" anchorCtr="0"/>
                </a:tc>
                <a:tc>
                  <a:txBody>
                    <a:bodyPr/>
                    <a:p>
                      <a:pPr algn="ctr">
                        <a:buNone/>
                      </a:pPr>
                      <a:r>
                        <a:rPr lang="zh-CN" altLang="en-US" sz="1350"/>
                        <a:t>有</a:t>
                      </a:r>
                      <a:endParaRPr lang="zh-CN" altLang="en-US" sz="1350"/>
                    </a:p>
                  </a:txBody>
                  <a:tcPr marL="68580" marR="68580" marT="34290" marB="34290" anchor="ctr" anchorCtr="0"/>
                </a:tc>
                <a:tc>
                  <a:txBody>
                    <a:bodyPr/>
                    <a:p>
                      <a:pPr algn="ctr">
                        <a:buNone/>
                      </a:pPr>
                      <a:r>
                        <a:rPr lang="en-US" altLang="zh-CN" sz="1350"/>
                        <a:t>11%-22%</a:t>
                      </a:r>
                      <a:endParaRPr lang="en-US" altLang="zh-CN" sz="1350"/>
                    </a:p>
                  </a:txBody>
                  <a:tcPr marL="68580" marR="68580" marT="34290" marB="3429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7" presetClass="entr" presetSubtype="1" fill="hold" nodeType="withEffect">
                                  <p:stCondLst>
                                    <p:cond delay="0"/>
                                  </p:stCondLst>
                                  <p:childTnLst>
                                    <p:set>
                                      <p:cBhvr>
                                        <p:cTn id="14" dur="1000"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fmla="">
                                          <p:val>
                                            <p:strVal val="#ppt_x"/>
                                          </p:val>
                                        </p:tav>
                                        <p:tav tm="100000" fmla="">
                                          <p:val>
                                            <p:strVal val="#ppt_x"/>
                                          </p:val>
                                        </p:tav>
                                      </p:tavLst>
                                    </p:anim>
                                    <p:anim calcmode="lin" valueType="num">
                                      <p:cBhvr additive="base">
                                        <p:cTn id="16" dur="1000" fill="hold"/>
                                        <p:tgtEl>
                                          <p:spTgt spid="9"/>
                                        </p:tgtEl>
                                        <p:attrNameLst>
                                          <p:attrName>ppt_y</p:attrName>
                                        </p:attrNameLst>
                                      </p:cBhvr>
                                      <p:tavLst>
                                        <p:tav tm="0" fmla="">
                                          <p:val>
                                            <p:strVal val="0-#ppt_h/2"/>
                                          </p:val>
                                        </p:tav>
                                        <p:tav tm="100000" fmla="">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726599" y="334010"/>
            <a:ext cx="6915150" cy="449580"/>
          </a:xfrm>
          <a:prstGeom prst="rect">
            <a:avLst/>
          </a:prstGeom>
          <a:noFill/>
        </p:spPr>
        <p:txBody>
          <a:bodyPr wrap="square" rtlCol="0">
            <a:spAutoFit/>
          </a:bodyPr>
          <a:lstStyle/>
          <a:p>
            <a:pPr marL="0" marR="0" lvl="0" indent="0" algn="l" defTabSz="913765" rtl="0" eaLnBrk="1" fontAlgn="auto" latinLnBrk="0" hangingPunct="1">
              <a:lnSpc>
                <a:spcPct val="100000"/>
              </a:lnSpc>
              <a:spcAft>
                <a:spcPts val="0"/>
              </a:spcAft>
              <a:buClrTx/>
              <a:buSzTx/>
              <a:buFontTx/>
              <a:buNone/>
              <a:defRPr/>
            </a:pPr>
            <a:r>
              <a:rPr lang="zh-CN" altLang="en-US" sz="2325" b="1" noProof="0" dirty="0">
                <a:ln>
                  <a:noFill/>
                </a:ln>
                <a:solidFill>
                  <a:srgbClr val="392F2F"/>
                </a:solidFill>
                <a:effectLst/>
                <a:uLnTx/>
                <a:uFillTx/>
                <a:sym typeface="Calibri" panose="020F0502020204030204" pitchFamily="34" charset="0"/>
              </a:rPr>
              <a:t>②  如何区分</a:t>
            </a:r>
            <a:r>
              <a:rPr lang="zh-CN" altLang="en-US" sz="2325" b="1" u="sng" noProof="0" dirty="0">
                <a:ln>
                  <a:noFill/>
                </a:ln>
                <a:solidFill>
                  <a:srgbClr val="392F2F"/>
                </a:solidFill>
                <a:effectLst/>
                <a:uLnTx/>
                <a:uFillTx/>
                <a:sym typeface="Calibri" panose="020F0502020204030204" pitchFamily="34" charset="0"/>
              </a:rPr>
              <a:t>机械破碎</a:t>
            </a:r>
            <a:r>
              <a:rPr lang="zh-CN" altLang="en-US" sz="2325" b="1" noProof="0" dirty="0">
                <a:ln>
                  <a:noFill/>
                </a:ln>
                <a:solidFill>
                  <a:srgbClr val="392F2F"/>
                </a:solidFill>
                <a:effectLst/>
                <a:uLnTx/>
                <a:uFillTx/>
                <a:sym typeface="Calibri" panose="020F0502020204030204" pitchFamily="34" charset="0"/>
              </a:rPr>
              <a:t>和</a:t>
            </a:r>
            <a:r>
              <a:rPr lang="zh-CN" altLang="en-US" sz="2325" b="1" u="sng" noProof="0" dirty="0">
                <a:ln>
                  <a:noFill/>
                </a:ln>
                <a:solidFill>
                  <a:srgbClr val="392F2F"/>
                </a:solidFill>
                <a:effectLst/>
                <a:uLnTx/>
                <a:uFillTx/>
                <a:sym typeface="Calibri" panose="020F0502020204030204" pitchFamily="34" charset="0"/>
              </a:rPr>
              <a:t>非机械破碎</a:t>
            </a:r>
            <a:endParaRPr lang="zh-CN" altLang="en-US" sz="2325" b="1" u="sng" noProof="0" dirty="0">
              <a:ln>
                <a:noFill/>
              </a:ln>
              <a:solidFill>
                <a:srgbClr val="392F2F"/>
              </a:solidFill>
              <a:effectLst/>
              <a:uLnTx/>
              <a:uFillTx/>
              <a:sym typeface="Calibri" panose="020F0502020204030204" pitchFamily="34" charset="0"/>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45" y="15494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8385" y="206851"/>
            <a:ext cx="1671161" cy="909161"/>
          </a:xfrm>
          <a:prstGeom prst="rect">
            <a:avLst/>
          </a:prstGeom>
        </p:spPr>
      </p:pic>
      <p:sp>
        <p:nvSpPr>
          <p:cNvPr id="50" name="矩形 49"/>
          <p:cNvSpPr>
            <a:spLocks noChangeArrowheads="1"/>
          </p:cNvSpPr>
          <p:nvPr/>
        </p:nvSpPr>
        <p:spPr bwMode="auto">
          <a:xfrm>
            <a:off x="595789" y="1768316"/>
            <a:ext cx="7952423" cy="3463925"/>
          </a:xfrm>
          <a:prstGeom prst="rect">
            <a:avLst/>
          </a:prstGeom>
          <a:noFill/>
          <a:ln w="25400" cap="rnd" cmpd="sng">
            <a:noFill/>
            <a:prstDash val="solid"/>
            <a:miter lim="800000"/>
          </a:ln>
          <a:extLst>
            <a:ext uri="{909E8E84-426E-40DD-AFC4-6F175D3DCCD1}">
              <a14:hiddenFill xmlns:a14="http://schemas.microsoft.com/office/drawing/2010/main">
                <a:solidFill>
                  <a:srgbClr val="FFFFFF"/>
                </a:solidFill>
              </a14:hiddenFill>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457200" indent="-457200" algn="l" fontAlgn="auto">
              <a:lnSpc>
                <a:spcPct val="140000"/>
              </a:lnSpc>
              <a:spcBef>
                <a:spcPts val="0"/>
              </a:spcBef>
              <a:spcAft>
                <a:spcPts val="0"/>
              </a:spcAft>
              <a:buClrTx/>
              <a:buSzTx/>
              <a:buFont typeface="Wingdings" panose="05000000000000000000" charset="0"/>
              <a:buChar char="u"/>
              <a:defRPr/>
            </a:pPr>
            <a:r>
              <a:rPr lang="en-US"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 </a:t>
            </a:r>
            <a:r>
              <a:rPr lang="zh-CN" altLang="zh-CN" sz="2625" kern="10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机械法 </a:t>
            </a:r>
            <a:r>
              <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就是</a:t>
            </a:r>
            <a:r>
              <a:rPr lang="zh-CN" altLang="zh-CN" sz="2625" u="sng"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物理层面</a:t>
            </a:r>
            <a:r>
              <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的应用高压或研磨剂,使细胞悬液在加速碰撞下迅速破碎,应用剪切的作用，压碎细胞。</a:t>
            </a:r>
            <a:endPar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40000"/>
              </a:lnSpc>
              <a:spcBef>
                <a:spcPts val="0"/>
              </a:spcBef>
              <a:spcAft>
                <a:spcPts val="0"/>
              </a:spcAft>
              <a:buClrTx/>
              <a:buSzTx/>
              <a:buFont typeface="Wingdings" panose="05000000000000000000" charset="0"/>
              <a:buNone/>
              <a:defRPr/>
            </a:pPr>
            <a:endPar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a:p>
            <a:pPr marL="457200" indent="-457200" algn="l" fontAlgn="auto">
              <a:lnSpc>
                <a:spcPct val="140000"/>
              </a:lnSpc>
              <a:spcBef>
                <a:spcPts val="0"/>
              </a:spcBef>
              <a:spcAft>
                <a:spcPts val="0"/>
              </a:spcAft>
              <a:buClrTx/>
              <a:buSzTx/>
              <a:buFont typeface="Wingdings" panose="05000000000000000000" charset="0"/>
              <a:buChar char="u"/>
              <a:defRPr/>
            </a:pPr>
            <a:r>
              <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 </a:t>
            </a:r>
            <a:r>
              <a:rPr lang="zh-CN" altLang="zh-CN" sz="2625" kern="10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非机械法 </a:t>
            </a:r>
            <a:r>
              <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运用</a:t>
            </a:r>
            <a:r>
              <a:rPr lang="zh-CN" altLang="zh-CN" sz="2625" u="sng"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化学试剂</a:t>
            </a:r>
            <a:r>
              <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rPr>
              <a:t>对细胞壁和膜的作用，改变通透性。</a:t>
            </a:r>
            <a:endParaRPr lang="zh-CN" altLang="zh-CN" sz="2625" kern="10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0"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051" y="2001896"/>
            <a:ext cx="4795899" cy="2854208"/>
          </a:xfrm>
          <a:prstGeom prst="rect">
            <a:avLst/>
          </a:prstGeom>
        </p:spPr>
      </p:pic>
      <p:sp>
        <p:nvSpPr>
          <p:cNvPr id="10" name="文本框 9"/>
          <p:cNvSpPr txBox="1"/>
          <p:nvPr/>
        </p:nvSpPr>
        <p:spPr>
          <a:xfrm>
            <a:off x="2719864" y="3118009"/>
            <a:ext cx="3704273" cy="645160"/>
          </a:xfrm>
          <a:prstGeom prst="rect">
            <a:avLst/>
          </a:prstGeom>
          <a:noFill/>
        </p:spPr>
        <p:txBody>
          <a:bodyPr wrap="square" rtlCol="0">
            <a:spAutoFit/>
          </a:bodyPr>
          <a:lstStyle/>
          <a:p>
            <a:pPr marL="0" marR="0" lvl="0" indent="0" algn="ctr" defTabSz="913765" rtl="0" eaLnBrk="1" fontAlgn="auto" latinLnBrk="0" hangingPunct="1">
              <a:lnSpc>
                <a:spcPct val="100000"/>
              </a:lnSpc>
              <a:spcBef>
                <a:spcPct val="0"/>
              </a:spcBef>
              <a:spcAft>
                <a:spcPts val="0"/>
              </a:spcAft>
              <a:buClrTx/>
              <a:buSzTx/>
              <a:buFontTx/>
              <a:buNone/>
              <a:defRPr/>
            </a:pPr>
            <a:r>
              <a:rPr lang="zh-CN" altLang="en-US" sz="3600" b="1"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一、细胞破碎</a:t>
            </a:r>
            <a:endParaRPr kumimoji="0" lang="zh-CN" altLang="en-US" sz="36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8" y="1444343"/>
            <a:ext cx="1115106" cy="1115106"/>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180" y="2605255"/>
            <a:ext cx="1115106" cy="1115106"/>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71" y="4759981"/>
            <a:ext cx="910786" cy="910786"/>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520" y="1239011"/>
            <a:ext cx="683675" cy="68367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475" y="1036234"/>
            <a:ext cx="3666752" cy="1993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1500"/>
                            </p:stCondLst>
                            <p:childTnLst>
                              <p:par>
                                <p:cTn id="21" presetID="3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545" y="26670"/>
            <a:ext cx="2655455" cy="5143500"/>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677" y="981075"/>
            <a:ext cx="1070623" cy="1038315"/>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138045" y="700405"/>
            <a:ext cx="3943985" cy="5952490"/>
          </a:xfrm>
          <a:prstGeom prst="rect">
            <a:avLst/>
          </a:prstGeom>
        </p:spPr>
      </p:pic>
      <p:sp>
        <p:nvSpPr>
          <p:cNvPr id="12" name="文本框 11"/>
          <p:cNvSpPr txBox="1"/>
          <p:nvPr/>
        </p:nvSpPr>
        <p:spPr>
          <a:xfrm>
            <a:off x="1257300" y="2912110"/>
            <a:ext cx="5814695" cy="8528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感 谢 观 看</a:t>
            </a:r>
            <a:endParaRPr kumimoji="0" lang="zh-CN" altLang="en-US" sz="4950" b="0" i="0" u="none" strike="noStrike" kern="0" cap="none" spc="0" normalizeH="0" baseline="0" noProof="0" dirty="0">
              <a:ln>
                <a:noFill/>
              </a:ln>
              <a:solidFill>
                <a:srgbClr val="E05A6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sp>
        <p:nvSpPr>
          <p:cNvPr id="13" name="文本框 12"/>
          <p:cNvSpPr txBox="1"/>
          <p:nvPr/>
        </p:nvSpPr>
        <p:spPr>
          <a:xfrm>
            <a:off x="6894093" y="5962202"/>
            <a:ext cx="1844906" cy="4603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CN" sz="2400" b="1" kern="0" noProof="0" dirty="0">
                <a:ln>
                  <a:noFill/>
                </a:ln>
                <a:solidFill>
                  <a:srgbClr val="FFB81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2021/5/16</a:t>
            </a:r>
            <a:endParaRPr kumimoji="0" lang="en-US" altLang="zh-CN" sz="2400" b="1" i="0" u="none" strike="noStrike" kern="0" cap="none" spc="0" normalizeH="0" baseline="0" noProof="0" dirty="0">
              <a:ln>
                <a:noFill/>
              </a:ln>
              <a:solidFill>
                <a:srgbClr val="FFB81D"/>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sp>
        <p:nvSpPr>
          <p:cNvPr id="15" name="矩形 14"/>
          <p:cNvSpPr/>
          <p:nvPr/>
        </p:nvSpPr>
        <p:spPr>
          <a:xfrm>
            <a:off x="1899761" y="3969068"/>
            <a:ext cx="4107180" cy="6451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18041223 李梦涵</a:t>
            </a:r>
            <a:r>
              <a:rPr lang="zh-CN" altLang="en-US"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      </a:t>
            </a:r>
            <a:r>
              <a:rPr lang="en-US" altLang="zh-CN"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18041220 </a:t>
            </a:r>
            <a:r>
              <a:rPr lang="zh-CN" altLang="en-US"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海娜</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18041129 </a:t>
            </a:r>
            <a:r>
              <a:rPr lang="zh-CN" altLang="en-US"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张雨涵     </a:t>
            </a:r>
            <a:r>
              <a:rPr lang="en-US" altLang="zh-CN"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 18041201 </a:t>
            </a:r>
            <a:r>
              <a:rPr lang="zh-CN" altLang="en-US" b="1"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rPr>
              <a:t>白桦</a:t>
            </a:r>
            <a:endParaRPr kumimoji="0" lang="zh-CN" altLang="en-US" b="1" i="0" u="none" strike="noStrike" kern="1200" cap="none" spc="0" normalizeH="0" baseline="0" noProof="0" dirty="0">
              <a:ln>
                <a:noFill/>
              </a:ln>
              <a:solidFill>
                <a:schemeClr val="tx1">
                  <a:lumMod val="85000"/>
                  <a:lumOff val="15000"/>
                </a:schemeClr>
              </a:solidFill>
              <a:effectLst/>
              <a:uLnTx/>
              <a:uFillTx/>
              <a:latin typeface="方正平和简体" panose="03000509000000000000" pitchFamily="65" charset="-122"/>
              <a:ea typeface="方正平和简体" panose="03000509000000000000" pitchFamily="65" charset="-122"/>
              <a:cs typeface="+mn-ea"/>
              <a:sym typeface="HappyZcool-2016"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by="(-#ppt_w*2)" calcmode="lin" valueType="num">
                                      <p:cBhvr rctx="PPT">
                                        <p:cTn id="23" dur="500" autoRev="1" fill="hold">
                                          <p:stCondLst>
                                            <p:cond delay="0"/>
                                          </p:stCondLst>
                                        </p:cTn>
                                        <p:tgtEl>
                                          <p:spTgt spid="12"/>
                                        </p:tgtEl>
                                        <p:attrNameLst>
                                          <p:attrName>ppt_w</p:attrName>
                                        </p:attrNameLst>
                                      </p:cBhvr>
                                    </p:anim>
                                    <p:anim by="(#ppt_w*0.50)" calcmode="lin" valueType="num">
                                      <p:cBhvr>
                                        <p:cTn id="24" dur="500" decel="50000" autoRev="1" fill="hold">
                                          <p:stCondLst>
                                            <p:cond delay="0"/>
                                          </p:stCondLst>
                                        </p:cTn>
                                        <p:tgtEl>
                                          <p:spTgt spid="12"/>
                                        </p:tgtEl>
                                        <p:attrNameLst>
                                          <p:attrName>ppt_x</p:attrName>
                                        </p:attrNameLst>
                                      </p:cBhvr>
                                    </p:anim>
                                    <p:anim from="(-#ppt_h/2)" to="(#ppt_y)" calcmode="lin" valueType="num">
                                      <p:cBhvr>
                                        <p:cTn id="25" dur="1000" fill="hold">
                                          <p:stCondLst>
                                            <p:cond delay="0"/>
                                          </p:stCondLst>
                                        </p:cTn>
                                        <p:tgtEl>
                                          <p:spTgt spid="12"/>
                                        </p:tgtEl>
                                        <p:attrNameLst>
                                          <p:attrName>ppt_y</p:attrName>
                                        </p:attrNameLst>
                                      </p:cBhvr>
                                    </p:anim>
                                    <p:animRot by="21600000">
                                      <p:cBhvr>
                                        <p:cTn id="26" dur="1000" fill="hold">
                                          <p:stCondLst>
                                            <p:cond delay="0"/>
                                          </p:stCondLst>
                                        </p:cTn>
                                        <p:tgtEl>
                                          <p:spTgt spid="12"/>
                                        </p:tgtEl>
                                        <p:attrNameLst>
                                          <p:attrName>r</p:attrName>
                                        </p:attrNameLst>
                                      </p:cBhvr>
                                    </p:animRot>
                                  </p:childTnLst>
                                </p:cTn>
                              </p:par>
                            </p:childTnLst>
                          </p:cTn>
                        </p:par>
                        <p:par>
                          <p:cTn id="27" fill="hold">
                            <p:stCondLst>
                              <p:cond delay="2599"/>
                            </p:stCondLst>
                            <p:childTnLst>
                              <p:par>
                                <p:cTn id="28" presetID="42"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par>
                          <p:cTn id="33" fill="hold">
                            <p:stCondLst>
                              <p:cond delay="3599"/>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13"/>
                                        </p:tgtEl>
                                        <p:attrNameLst>
                                          <p:attrName>style.visibility</p:attrName>
                                        </p:attrNameLst>
                                      </p:cBhvr>
                                      <p:to>
                                        <p:strVal val="visible"/>
                                      </p:to>
                                    </p:set>
                                    <p:anim by="(-#ppt_w*2)" calcmode="lin" valueType="num">
                                      <p:cBhvr rctx="PPT">
                                        <p:cTn id="36" dur="500" autoRev="1" fill="hold">
                                          <p:stCondLst>
                                            <p:cond delay="0"/>
                                          </p:stCondLst>
                                        </p:cTn>
                                        <p:tgtEl>
                                          <p:spTgt spid="13"/>
                                        </p:tgtEl>
                                        <p:attrNameLst>
                                          <p:attrName>ppt_w</p:attrName>
                                        </p:attrNameLst>
                                      </p:cBhvr>
                                    </p:anim>
                                    <p:anim by="(#ppt_w*0.50)" calcmode="lin" valueType="num">
                                      <p:cBhvr>
                                        <p:cTn id="37" dur="500" decel="50000" autoRev="1" fill="hold">
                                          <p:stCondLst>
                                            <p:cond delay="0"/>
                                          </p:stCondLst>
                                        </p:cTn>
                                        <p:tgtEl>
                                          <p:spTgt spid="13"/>
                                        </p:tgtEl>
                                        <p:attrNameLst>
                                          <p:attrName>ppt_x</p:attrName>
                                        </p:attrNameLst>
                                      </p:cBhvr>
                                    </p:anim>
                                    <p:anim from="(-#ppt_h/2)" to="(#ppt_y)" calcmode="lin" valueType="num">
                                      <p:cBhvr>
                                        <p:cTn id="38" dur="1000" fill="hold">
                                          <p:stCondLst>
                                            <p:cond delay="0"/>
                                          </p:stCondLst>
                                        </p:cTn>
                                        <p:tgtEl>
                                          <p:spTgt spid="13"/>
                                        </p:tgtEl>
                                        <p:attrNameLst>
                                          <p:attrName>ppt_y</p:attrName>
                                        </p:attrNameLst>
                                      </p:cBhvr>
                                    </p:anim>
                                    <p:animRot by="21600000">
                                      <p:cBhvr>
                                        <p:cTn id="39" dur="1000" fill="hold">
                                          <p:stCondLst>
                                            <p:cond delay="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8000"/>
          </a:xfrm>
          <a:prstGeom prst="rect">
            <a:avLst/>
          </a:prstGeom>
        </p:spPr>
      </p:pic>
      <p:sp>
        <p:nvSpPr>
          <p:cNvPr id="5" name="文本框 4"/>
          <p:cNvSpPr txBox="1"/>
          <p:nvPr/>
        </p:nvSpPr>
        <p:spPr>
          <a:xfrm>
            <a:off x="696692" y="333710"/>
            <a:ext cx="271128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细胞破碎</a:t>
            </a:r>
            <a:endPar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4625"/>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510" y="98425"/>
            <a:ext cx="1850390" cy="1006475"/>
          </a:xfrm>
          <a:prstGeom prst="rect">
            <a:avLst/>
          </a:prstGeom>
        </p:spPr>
      </p:pic>
      <p:sp>
        <p:nvSpPr>
          <p:cNvPr id="18" name="矩形 17"/>
          <p:cNvSpPr>
            <a:spLocks noChangeArrowheads="1"/>
          </p:cNvSpPr>
          <p:nvPr/>
        </p:nvSpPr>
        <p:spPr bwMode="auto">
          <a:xfrm>
            <a:off x="1020604" y="863759"/>
            <a:ext cx="7102793" cy="246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R="0" lvl="0" defTabSz="914400" rtl="0" eaLnBrk="1" fontAlgn="auto" latinLnBrk="0" hangingPunct="1">
              <a:lnSpc>
                <a:spcPct val="100000"/>
              </a:lnSpc>
              <a:spcBef>
                <a:spcPct val="20000"/>
              </a:spcBef>
              <a:spcAft>
                <a:spcPts val="0"/>
              </a:spcAft>
              <a:buClrTx/>
              <a:buSzTx/>
              <a:buFont typeface="Wingdings" panose="05000000000000000000" charset="0"/>
              <a:buChar char="n"/>
              <a:defRPr/>
            </a:pPr>
            <a:r>
              <a:rPr kumimoji="0" lang="zh-CN" altLang="en-US" sz="2400" b="0" i="0" u="none" strike="noStrike" kern="1200" cap="none" spc="0" normalizeH="0" baseline="0" noProof="0" dirty="0">
                <a:ln>
                  <a:noFill/>
                </a:ln>
                <a:solidFill>
                  <a:srgbClr val="392F2F"/>
                </a:solidFill>
                <a:effectLst/>
                <a:uLnTx/>
                <a:uFillTx/>
                <a:latin typeface="+mn-lt"/>
                <a:ea typeface="+mn-lt"/>
                <a:cs typeface="+mn-cs"/>
                <a:sym typeface="Calibri" panose="020F0502020204030204" pitchFamily="34" charset="0"/>
              </a:rPr>
              <a:t>什么是</a:t>
            </a:r>
            <a:r>
              <a:rPr kumimoji="0" lang="zh-CN" altLang="en-US" sz="2400" b="1" i="0" u="sng" strike="noStrike" kern="1200" cap="none" spc="0" normalizeH="0" baseline="0" noProof="0" dirty="0">
                <a:ln>
                  <a:noFill/>
                </a:ln>
                <a:solidFill>
                  <a:srgbClr val="392F2F"/>
                </a:solidFill>
                <a:effectLst/>
                <a:uLnTx/>
                <a:uFillTx/>
                <a:latin typeface="+mn-lt"/>
                <a:ea typeface="+mn-lt"/>
                <a:cs typeface="+mn-cs"/>
                <a:sym typeface="Calibri" panose="020F0502020204030204" pitchFamily="34" charset="0"/>
              </a:rPr>
              <a:t>细胞破碎</a:t>
            </a:r>
            <a:r>
              <a:rPr kumimoji="0" lang="zh-CN" altLang="en-US" sz="2400" b="0" i="0" u="none" strike="noStrike" kern="1200" cap="none" spc="0" normalizeH="0" baseline="0" noProof="0" dirty="0">
                <a:ln>
                  <a:noFill/>
                </a:ln>
                <a:solidFill>
                  <a:srgbClr val="392F2F"/>
                </a:solidFill>
                <a:effectLst/>
                <a:uLnTx/>
                <a:uFillTx/>
                <a:latin typeface="+mn-lt"/>
                <a:ea typeface="+mn-lt"/>
                <a:cs typeface="+mn-cs"/>
                <a:sym typeface="Calibri" panose="020F0502020204030204" pitchFamily="34" charset="0"/>
              </a:rPr>
              <a:t>？</a:t>
            </a:r>
            <a:endParaRPr kumimoji="0" lang="en-US" altLang="zh-CN" sz="2400" b="0" i="0" u="none" strike="noStrike" kern="1200" cap="none" spc="0" normalizeH="0" baseline="0" noProof="0" dirty="0">
              <a:ln>
                <a:noFill/>
              </a:ln>
              <a:solidFill>
                <a:srgbClr val="392F2F"/>
              </a:solidFill>
              <a:effectLst/>
              <a:uLnTx/>
              <a:uFillTx/>
              <a:latin typeface="+mn-lt"/>
              <a:ea typeface="+mn-lt"/>
              <a:cs typeface="+mn-cs"/>
              <a:sym typeface="Calibri" panose="020F0502020204030204" pitchFamily="34" charset="0"/>
            </a:endParaRPr>
          </a:p>
          <a:p>
            <a:pPr indent="0" algn="l">
              <a:lnSpc>
                <a:spcPct val="125000"/>
              </a:lnSpc>
              <a:buNone/>
            </a:pPr>
            <a:r>
              <a:rPr sz="2100" dirty="0">
                <a:latin typeface="华文细黑" panose="02010600040101010101" charset="-122"/>
                <a:ea typeface="华文细黑" panose="02010600040101010101" charset="-122"/>
                <a:sym typeface="+mn-ea"/>
              </a:rPr>
              <a:t>        </a:t>
            </a:r>
            <a:r>
              <a:rPr sz="1950" dirty="0">
                <a:latin typeface="华文细黑" panose="02010600040101010101" charset="-122"/>
                <a:ea typeface="华文细黑" panose="02010600040101010101" charset="-122"/>
                <a:sym typeface="+mn-ea"/>
              </a:rPr>
              <a:t>细胞破碎，细胞破碎技术是指</a:t>
            </a:r>
            <a:r>
              <a:rPr lang="zh-CN" sz="1950" dirty="0">
                <a:latin typeface="华文细黑" panose="02010600040101010101" charset="-122"/>
                <a:ea typeface="华文细黑" panose="02010600040101010101" charset="-122"/>
                <a:sym typeface="+mn-ea"/>
              </a:rPr>
              <a:t>：</a:t>
            </a:r>
            <a:r>
              <a:rPr sz="1950" u="sng" dirty="0">
                <a:latin typeface="华文细黑" panose="02010600040101010101" charset="-122"/>
                <a:ea typeface="华文细黑" panose="02010600040101010101" charset="-122"/>
                <a:sym typeface="+mn-ea"/>
              </a:rPr>
              <a:t>利用外力破坏细胞膜和细胞壁，使细胞内容物包括目的产物成分释放出来的技术。</a:t>
            </a:r>
            <a:endParaRPr sz="1950" u="sng" dirty="0">
              <a:latin typeface="华文细黑" panose="02010600040101010101" charset="-122"/>
              <a:ea typeface="华文细黑" panose="02010600040101010101" charset="-122"/>
              <a:sym typeface="+mn-ea"/>
            </a:endParaRPr>
          </a:p>
          <a:p>
            <a:pPr indent="0" algn="l">
              <a:lnSpc>
                <a:spcPct val="125000"/>
              </a:lnSpc>
              <a:buNone/>
            </a:pPr>
            <a:r>
              <a:rPr sz="1950" dirty="0">
                <a:latin typeface="华文细黑" panose="02010600040101010101" charset="-122"/>
                <a:ea typeface="华文细黑" panose="02010600040101010101" charset="-122"/>
                <a:sym typeface="+mn-ea"/>
              </a:rPr>
              <a:t>        细胞破碎分离提纯某一种蛋白质时，首先要把蛋白质从组织或细胞中释放出来并保持原来的天然状态，不丧失活性。所以要采用适当的方法将组织和细胞破碎。</a:t>
            </a:r>
            <a:endParaRPr sz="1950" dirty="0">
              <a:latin typeface="华文细黑" panose="02010600040101010101" charset="-122"/>
              <a:ea typeface="华文细黑" panose="02010600040101010101" charset="-122"/>
              <a:sym typeface="+mn-ea"/>
            </a:endParaRPr>
          </a:p>
        </p:txBody>
      </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34977">
            <a:off x="182150" y="2461234"/>
            <a:ext cx="851995" cy="851995"/>
          </a:xfrm>
          <a:prstGeom prst="rect">
            <a:avLst/>
          </a:prstGeom>
        </p:spPr>
      </p:pic>
      <p:pic>
        <p:nvPicPr>
          <p:cNvPr id="2" name="图片 1" descr="3D3083CDA0B7EF269382A6D69F42EFB6"/>
          <p:cNvPicPr>
            <a:picLocks noChangeAspect="1"/>
          </p:cNvPicPr>
          <p:nvPr/>
        </p:nvPicPr>
        <p:blipFill>
          <a:blip r:embed="rId5"/>
          <a:srcRect l="1995" r="-10267"/>
          <a:stretch>
            <a:fillRect/>
          </a:stretch>
        </p:blipFill>
        <p:spPr>
          <a:xfrm>
            <a:off x="2354580" y="3328035"/>
            <a:ext cx="5604510" cy="32962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2500"/>
                            </p:stCondLst>
                            <p:childTnLst>
                              <p:par>
                                <p:cTn id="29" presetID="3" presetClass="entr" presetSubtype="1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5" y="-635"/>
            <a:ext cx="9144000" cy="6858000"/>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4051" y="2001896"/>
            <a:ext cx="4795899" cy="2854208"/>
          </a:xfrm>
          <a:prstGeom prst="rect">
            <a:avLst/>
          </a:prstGeom>
        </p:spPr>
      </p:pic>
      <p:sp>
        <p:nvSpPr>
          <p:cNvPr id="10" name="文本框 9"/>
          <p:cNvSpPr txBox="1"/>
          <p:nvPr/>
        </p:nvSpPr>
        <p:spPr>
          <a:xfrm>
            <a:off x="3045619" y="3083243"/>
            <a:ext cx="3053239" cy="714375"/>
          </a:xfrm>
          <a:prstGeom prst="rect">
            <a:avLst/>
          </a:prstGeom>
          <a:noFill/>
        </p:spPr>
        <p:txBody>
          <a:bodyPr wrap="square" rtlCol="0">
            <a:spAutoFit/>
          </a:bodyPr>
          <a:lstStyle/>
          <a:p>
            <a:pPr marL="0" marR="0" lvl="0" indent="0" algn="ctr" defTabSz="913765" rtl="0" eaLnBrk="1" fontAlgn="auto" latinLnBrk="0" hangingPunct="1">
              <a:lnSpc>
                <a:spcPct val="100000"/>
              </a:lnSpc>
              <a:spcBef>
                <a:spcPct val="0"/>
              </a:spcBef>
              <a:spcAft>
                <a:spcPts val="0"/>
              </a:spcAft>
              <a:buClrTx/>
              <a:buSzTx/>
              <a:buFontTx/>
              <a:buNone/>
              <a:defRPr/>
            </a:pPr>
            <a:r>
              <a:rPr lang="zh-CN" altLang="en-US" sz="4050" b="1"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二、机械法</a:t>
            </a:r>
            <a:endParaRPr kumimoji="0" lang="zh-CN" altLang="en-US" sz="405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238" y="1444343"/>
            <a:ext cx="1115106" cy="1115106"/>
          </a:xfrm>
          <a:prstGeom prst="rect">
            <a:avLst/>
          </a:prstGeom>
          <a:ln>
            <a:noFill/>
          </a:ln>
          <a:effectLst>
            <a:outerShdw blurRad="292100" dist="139700" dir="2700000" algn="tl" rotWithShape="0">
              <a:srgbClr val="333333">
                <a:alpha val="65000"/>
              </a:srgbClr>
            </a:outerShdw>
          </a:effectLst>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180" y="2605255"/>
            <a:ext cx="1115106" cy="1115106"/>
          </a:xfrm>
          <a:prstGeom prst="rect">
            <a:avLst/>
          </a:prstGeom>
          <a:ln>
            <a:noFill/>
          </a:ln>
          <a:effectLst>
            <a:outerShdw blurRad="292100" dist="139700" dir="2700000" algn="tl" rotWithShape="0">
              <a:srgbClr val="333333">
                <a:alpha val="65000"/>
              </a:srgbClr>
            </a:outerShdw>
          </a:effectLst>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5571" y="4759981"/>
            <a:ext cx="910786" cy="910786"/>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4520" y="1239011"/>
            <a:ext cx="683675" cy="683675"/>
          </a:xfrm>
          <a:prstGeom prst="rect">
            <a:avLst/>
          </a:prstGeom>
          <a:ln>
            <a:noFill/>
          </a:ln>
          <a:effectLst>
            <a:outerShdw blurRad="292100" dist="139700" dir="2700000" algn="tl" rotWithShape="0">
              <a:srgbClr val="333333">
                <a:alpha val="65000"/>
              </a:srgbClr>
            </a:outerShdw>
          </a:effectLst>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9475" y="1036234"/>
            <a:ext cx="3666752" cy="19933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fltVal val="0"/>
                                          </p:val>
                                        </p:tav>
                                        <p:tav tm="100000">
                                          <p:val>
                                            <p:strVal val="#ppt_h"/>
                                          </p:val>
                                        </p:tav>
                                      </p:tavLst>
                                    </p:anim>
                                    <p:animEffect transition="in" filter="fade">
                                      <p:cBhvr>
                                        <p:cTn id="15" dur="500"/>
                                        <p:tgtEl>
                                          <p:spTgt spid="18"/>
                                        </p:tgtEl>
                                      </p:cBhvr>
                                    </p:animEffect>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par>
                          <p:cTn id="20" fill="hold">
                            <p:stCondLst>
                              <p:cond delay="1500"/>
                            </p:stCondLst>
                            <p:childTnLst>
                              <p:par>
                                <p:cTn id="21" presetID="3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par>
                                <p:cTn id="33" presetID="3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fltVal val="0"/>
                                          </p:val>
                                        </p:tav>
                                        <p:tav tm="100000">
                                          <p:val>
                                            <p:strVal val="#ppt_w"/>
                                          </p:val>
                                        </p:tav>
                                      </p:tavLst>
                                    </p:anim>
                                    <p:anim calcmode="lin" valueType="num">
                                      <p:cBhvr>
                                        <p:cTn id="36" dur="1000" fill="hold"/>
                                        <p:tgtEl>
                                          <p:spTgt spid="15"/>
                                        </p:tgtEl>
                                        <p:attrNameLst>
                                          <p:attrName>ppt_h</p:attrName>
                                        </p:attrNameLst>
                                      </p:cBhvr>
                                      <p:tavLst>
                                        <p:tav tm="0">
                                          <p:val>
                                            <p:fltVal val="0"/>
                                          </p:val>
                                        </p:tav>
                                        <p:tav tm="100000">
                                          <p:val>
                                            <p:strVal val="#ppt_h"/>
                                          </p:val>
                                        </p:tav>
                                      </p:tavLst>
                                    </p:anim>
                                    <p:anim calcmode="lin" valueType="num">
                                      <p:cBhvr>
                                        <p:cTn id="37" dur="1000" fill="hold"/>
                                        <p:tgtEl>
                                          <p:spTgt spid="15"/>
                                        </p:tgtEl>
                                        <p:attrNameLst>
                                          <p:attrName>style.rotation</p:attrName>
                                        </p:attrNameLst>
                                      </p:cBhvr>
                                      <p:tavLst>
                                        <p:tav tm="0">
                                          <p:val>
                                            <p:fltVal val="90"/>
                                          </p:val>
                                        </p:tav>
                                        <p:tav tm="100000">
                                          <p:val>
                                            <p:fltVal val="0"/>
                                          </p:val>
                                        </p:tav>
                                      </p:tavLst>
                                    </p:anim>
                                    <p:animEffect transition="in" filter="fade">
                                      <p:cBhvr>
                                        <p:cTn id="38" dur="1000"/>
                                        <p:tgtEl>
                                          <p:spTgt spid="15"/>
                                        </p:tgtEl>
                                      </p:cBhvr>
                                    </p:animEffect>
                                  </p:childTnLst>
                                </p:cTn>
                              </p:par>
                              <p:par>
                                <p:cTn id="39" presetID="3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8000"/>
          </a:xfrm>
          <a:prstGeom prst="rect">
            <a:avLst/>
          </a:prstGeom>
        </p:spPr>
      </p:pic>
      <p:sp>
        <p:nvSpPr>
          <p:cNvPr id="5" name="文本框 4"/>
          <p:cNvSpPr txBox="1"/>
          <p:nvPr/>
        </p:nvSpPr>
        <p:spPr>
          <a:xfrm>
            <a:off x="785654" y="234633"/>
            <a:ext cx="3690461"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rPr>
              <a:t>机械法 </a:t>
            </a:r>
            <a:r>
              <a:rPr lang="en-US" altLang="zh-CN" sz="3000" b="1"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 物理破碎法</a:t>
            </a:r>
            <a:endParaRPr kumimoji="0" lang="zh-CN" altLang="en-US" sz="3000" b="1" i="0" u="none" strike="noStrike" kern="1200" cap="none" spc="0" normalizeH="0" baseline="0" noProof="0" dirty="0">
              <a:ln>
                <a:noFill/>
              </a:ln>
              <a:solidFill>
                <a:schemeClr val="tx1">
                  <a:lumMod val="75000"/>
                  <a:lumOff val="25000"/>
                </a:schemeClr>
              </a:solidFill>
              <a:effectLst/>
              <a:uLnTx/>
              <a:uFillTx/>
              <a:latin typeface="方正平和简体" panose="03000509000000000000" pitchFamily="65" charset="-122"/>
              <a:ea typeface="方正平和简体" panose="03000509000000000000" pitchFamily="65" charset="-122"/>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00" y="75565"/>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2332" y="5670183"/>
            <a:ext cx="1986611" cy="1080002"/>
          </a:xfrm>
          <a:prstGeom prst="rect">
            <a:avLst/>
          </a:prstGeom>
        </p:spPr>
      </p:pic>
      <p:sp>
        <p:nvSpPr>
          <p:cNvPr id="32" name="文本框 31"/>
          <p:cNvSpPr txBox="1"/>
          <p:nvPr/>
        </p:nvSpPr>
        <p:spPr>
          <a:xfrm>
            <a:off x="2377916" y="1739265"/>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① 高压匀浆法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01" y="4958715"/>
            <a:ext cx="2502218" cy="2502218"/>
          </a:xfrm>
          <a:prstGeom prst="rect">
            <a:avLst/>
          </a:prstGeom>
        </p:spPr>
      </p:pic>
      <p:sp>
        <p:nvSpPr>
          <p:cNvPr id="3" name="文本框 2"/>
          <p:cNvSpPr txBox="1"/>
          <p:nvPr/>
        </p:nvSpPr>
        <p:spPr>
          <a:xfrm>
            <a:off x="2377916" y="2265521"/>
            <a:ext cx="3515201" cy="497205"/>
          </a:xfrm>
          <a:prstGeom prst="rect">
            <a:avLst/>
          </a:prstGeom>
          <a:noFill/>
        </p:spPr>
        <p:txBody>
          <a:bodyPr wrap="square" rtlCol="0">
            <a:spAutoFit/>
          </a:bodyPr>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② 超声波法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8" name="文本框 7"/>
          <p:cNvSpPr txBox="1"/>
          <p:nvPr/>
        </p:nvSpPr>
        <p:spPr>
          <a:xfrm>
            <a:off x="2377916" y="2791778"/>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③ 珠磨法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9" name="文本框 8"/>
          <p:cNvSpPr txBox="1"/>
          <p:nvPr/>
        </p:nvSpPr>
        <p:spPr>
          <a:xfrm>
            <a:off x="2377916" y="3316129"/>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④ 研磨法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10" name="文本框 9"/>
          <p:cNvSpPr txBox="1"/>
          <p:nvPr/>
        </p:nvSpPr>
        <p:spPr>
          <a:xfrm>
            <a:off x="2377916" y="3890010"/>
            <a:ext cx="3515201" cy="497205"/>
          </a:xfrm>
          <a:prstGeom prst="rect">
            <a:avLst/>
          </a:prstGeom>
          <a:noFill/>
        </p:spPr>
        <p:txBody>
          <a:bodyPr wrap="square" rtlCol="0">
            <a:spAutoFit/>
          </a:bodyPr>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rPr>
              <a:t>⑤ 撞击破碎</a:t>
            </a:r>
            <a:endParaRPr lang="zh-CN" altLang="en-US" sz="2400" dirty="0">
              <a:solidFill>
                <a:schemeClr val="tx1">
                  <a:lumMod val="95000"/>
                  <a:lumOff val="5000"/>
                </a:schemeClr>
              </a:solidFill>
              <a:latin typeface="华光黑变_CNKI" panose="02000500000000000000" charset="-122"/>
              <a:ea typeface="华光黑变_CNKI" panose="02000500000000000000" charset="-122"/>
              <a:sym typeface="+mn-ea"/>
            </a:endParaRPr>
          </a:p>
        </p:txBody>
      </p:sp>
      <p:sp>
        <p:nvSpPr>
          <p:cNvPr id="11" name="文本框 10"/>
          <p:cNvSpPr txBox="1"/>
          <p:nvPr/>
        </p:nvSpPr>
        <p:spPr>
          <a:xfrm>
            <a:off x="2377916" y="4461510"/>
            <a:ext cx="3515201" cy="497205"/>
          </a:xfrm>
          <a:prstGeom prst="rect">
            <a:avLst/>
          </a:prstGeom>
          <a:noFill/>
        </p:spPr>
        <p:txBody>
          <a:bodyPr wrap="square" rtlCol="0">
            <a:spAutoFit/>
          </a:bodyPr>
          <a:lstStyle/>
          <a:p>
            <a:pPr lvl="0" algn="l">
              <a:lnSpc>
                <a:spcPct val="110000"/>
              </a:lnSpc>
              <a:spcBef>
                <a:spcPts val="0"/>
              </a:spcBef>
              <a:spcAft>
                <a:spcPts val="0"/>
              </a:spcAft>
            </a:pPr>
            <a:r>
              <a:rPr lang="zh-CN" altLang="en-US" sz="2400" dirty="0">
                <a:solidFill>
                  <a:schemeClr val="tx1">
                    <a:lumMod val="95000"/>
                    <a:lumOff val="5000"/>
                  </a:schemeClr>
                </a:solidFill>
                <a:latin typeface="华光黑变_CNKI" panose="02000500000000000000" charset="-122"/>
                <a:ea typeface="华光黑变_CNKI" panose="02000500000000000000" charset="-122"/>
                <a:cs typeface="华光黑变_CNKI" panose="02000500000000000000" charset="-122"/>
                <a:sym typeface="+mn-ea"/>
              </a:rPr>
              <a:t>⑥ 冻结-融化法</a:t>
            </a:r>
            <a:endParaRPr lang="zh-CN" altLang="en-US" sz="2400" dirty="0">
              <a:solidFill>
                <a:schemeClr val="tx1">
                  <a:lumMod val="95000"/>
                  <a:lumOff val="5000"/>
                </a:schemeClr>
              </a:solidFill>
              <a:latin typeface="华光黑变_CNKI" panose="02000500000000000000" charset="-122"/>
              <a:ea typeface="华光黑变_CNKI" panose="02000500000000000000" charset="-122"/>
              <a:cs typeface="华光黑变_CNKI" panose="02000500000000000000" charset="-122"/>
              <a:sym typeface="+mn-ea"/>
            </a:endParaRPr>
          </a:p>
        </p:txBody>
      </p:sp>
      <p:sp>
        <p:nvSpPr>
          <p:cNvPr id="13" name="左大括号 12"/>
          <p:cNvSpPr/>
          <p:nvPr/>
        </p:nvSpPr>
        <p:spPr>
          <a:xfrm>
            <a:off x="1892618" y="1942624"/>
            <a:ext cx="281940" cy="2837021"/>
          </a:xfrm>
          <a:prstGeom prst="leftBrace">
            <a:avLst>
              <a:gd name="adj1" fmla="val 536134"/>
              <a:gd name="adj2" fmla="val 47903"/>
            </a:avLst>
          </a:prstGeom>
          <a:ln w="28575" cmpd="sng">
            <a:solidFill>
              <a:schemeClr val="tx1">
                <a:lumMod val="75000"/>
                <a:lumOff val="25000"/>
              </a:schemeClr>
            </a:solidFill>
            <a:prstDash val="soli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par>
                                <p:cTn id="45" presetID="31" presetClass="entr" presetSubtype="0" fill="hold" nodeType="withEffect">
                                  <p:stCondLst>
                                    <p:cond delay="0"/>
                                  </p:stCondLst>
                                  <p:childTnLst>
                                    <p:set>
                                      <p:cBhvr>
                                        <p:cTn id="46" dur="500"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 calcmode="lin" valueType="num">
                                      <p:cBhvr>
                                        <p:cTn id="49" dur="500" fill="hold"/>
                                        <p:tgtEl>
                                          <p:spTgt spid="7"/>
                                        </p:tgtEl>
                                        <p:attrNameLst>
                                          <p:attrName>style.rotation</p:attrName>
                                        </p:attrNameLst>
                                      </p:cBhvr>
                                      <p:tavLst>
                                        <p:tav tm="0">
                                          <p:val>
                                            <p:fltVal val="90"/>
                                          </p:val>
                                        </p:tav>
                                        <p:tav tm="100000">
                                          <p:val>
                                            <p:fltVal val="0"/>
                                          </p:val>
                                        </p:tav>
                                      </p:tavLst>
                                    </p:anim>
                                    <p:animEffect transition="in" filter="fade">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 grpId="0"/>
      <p:bldP spid="8" grpId="0"/>
      <p:bldP spid="9" grpId="0"/>
      <p:bldP spid="10" grpId="0"/>
      <p:bldP spid="11" grpId="0"/>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文本框 4"/>
          <p:cNvSpPr txBox="1"/>
          <p:nvPr/>
        </p:nvSpPr>
        <p:spPr>
          <a:xfrm>
            <a:off x="696754" y="1016318"/>
            <a:ext cx="3794760"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①  </a:t>
            </a:r>
            <a:r>
              <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高压匀浆法</a:t>
            </a:r>
            <a:endPar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540" y="909161"/>
            <a:ext cx="1671161" cy="909161"/>
          </a:xfrm>
          <a:prstGeom prst="rect">
            <a:avLst/>
          </a:prstGeom>
        </p:spPr>
      </p:pic>
      <p:sp>
        <p:nvSpPr>
          <p:cNvPr id="50" name="矩形 49"/>
          <p:cNvSpPr>
            <a:spLocks noChangeArrowheads="1"/>
          </p:cNvSpPr>
          <p:nvPr/>
        </p:nvSpPr>
        <p:spPr bwMode="auto">
          <a:xfrm>
            <a:off x="990600" y="1818323"/>
            <a:ext cx="7775734" cy="1875155"/>
          </a:xfrm>
          <a:prstGeom prst="rect">
            <a:avLst/>
          </a:prstGeom>
          <a:noFill/>
          <a:ln w="25400" cap="rnd" cmpd="sng">
            <a:solidFill>
              <a:schemeClr val="tx1">
                <a:lumMod val="65000"/>
                <a:lumOff val="35000"/>
                <a:alpha val="70000"/>
              </a:schemeClr>
            </a:solidFill>
            <a:prstDash val="solid"/>
            <a:miter lim="800000"/>
          </a:ln>
          <a:extLst>
            <a:ext uri="{909E8E84-426E-40DD-AFC4-6F175D3DCCD1}">
              <a14:hiddenFill xmlns:a14="http://schemas.microsoft.com/office/drawing/2010/main">
                <a:solidFill>
                  <a:srgbClr val="FFFFFF"/>
                </a:solidFill>
              </a14:hiddenFill>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fontAlgn="auto">
              <a:lnSpc>
                <a:spcPct val="130000"/>
              </a:lnSpc>
              <a:spcBef>
                <a:spcPts val="20"/>
              </a:spcBef>
              <a:spcAft>
                <a:spcPts val="0"/>
              </a:spcAft>
              <a:buFont typeface="Wingdings" panose="05000000000000000000" charset="0"/>
              <a:buChar char="u"/>
            </a:pP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工作原理：借助</a:t>
            </a:r>
            <a:r>
              <a:rPr kumimoji="0" lang="zh-CN" altLang="zh-CN" sz="2250" i="0" u="none" strike="noStrike" kern="1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高压匀化作用</a:t>
            </a: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的</a:t>
            </a:r>
            <a:r>
              <a:rPr kumimoji="0" lang="zh-CN" altLang="zh-CN" sz="2250" i="0" u="none" strike="noStrike" kern="1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液体剪切作用</a:t>
            </a: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使细胞破碎。</a:t>
            </a:r>
            <a:endPar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适用范围：高压匀浆法适用于酵母和细菌细胞的破碎。</a:t>
            </a:r>
            <a:endPar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             </a:t>
            </a:r>
            <a:r>
              <a:rPr kumimoji="0" lang="zh-CN" altLang="zh-CN" sz="150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 </a:t>
            </a: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     不适用于丝状真菌，较小的革兰氏阳性菌。</a:t>
            </a:r>
            <a:endPar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rPr>
              <a:t>影响因素：压力、循环操作次数和温度。 </a:t>
            </a:r>
            <a:endParaRPr kumimoji="0" lang="zh-CN" altLang="zh-CN" sz="2250" i="0" u="none"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55" name="图片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1" y="2153126"/>
            <a:ext cx="828199" cy="718185"/>
          </a:xfrm>
          <a:prstGeom prst="rect">
            <a:avLst/>
          </a:prstGeom>
        </p:spPr>
      </p:pic>
      <p:pic>
        <p:nvPicPr>
          <p:cNvPr id="2" name="图片 5" descr="2021-05-16 10:57:37.286000"/>
          <p:cNvPicPr>
            <a:picLocks noChangeAspect="1"/>
          </p:cNvPicPr>
          <p:nvPr/>
        </p:nvPicPr>
        <p:blipFill>
          <a:blip r:embed="rId5"/>
          <a:srcRect t="9592"/>
          <a:stretch>
            <a:fillRect/>
          </a:stretch>
        </p:blipFill>
        <p:spPr>
          <a:xfrm>
            <a:off x="6251258" y="4461193"/>
            <a:ext cx="2704624" cy="1834515"/>
          </a:xfrm>
          <a:prstGeom prst="rect">
            <a:avLst/>
          </a:prstGeom>
        </p:spPr>
      </p:pic>
      <p:pic>
        <p:nvPicPr>
          <p:cNvPr id="3" name="图片 4" descr="2021-05-16 10:57:37.261000"/>
          <p:cNvPicPr>
            <a:picLocks noChangeAspect="1"/>
          </p:cNvPicPr>
          <p:nvPr/>
        </p:nvPicPr>
        <p:blipFill>
          <a:blip r:embed="rId6"/>
          <a:stretch>
            <a:fillRect/>
          </a:stretch>
        </p:blipFill>
        <p:spPr>
          <a:xfrm>
            <a:off x="240824" y="4467066"/>
            <a:ext cx="2913698" cy="1828800"/>
          </a:xfrm>
          <a:prstGeom prst="rect">
            <a:avLst/>
          </a:prstGeom>
        </p:spPr>
      </p:pic>
      <p:pic>
        <p:nvPicPr>
          <p:cNvPr id="8" name="图片 7" descr="9F56FCD7F8A2712904475EF382E2537E"/>
          <p:cNvPicPr>
            <a:picLocks noChangeAspect="1"/>
          </p:cNvPicPr>
          <p:nvPr/>
        </p:nvPicPr>
        <p:blipFill>
          <a:blip r:embed="rId7"/>
          <a:stretch>
            <a:fillRect/>
          </a:stretch>
        </p:blipFill>
        <p:spPr>
          <a:xfrm>
            <a:off x="3478213" y="4467066"/>
            <a:ext cx="2458879" cy="18397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 calcmode="lin" valueType="num">
                                      <p:cBhvr>
                                        <p:cTn id="16" dur="1000" fill="hold"/>
                                        <p:tgtEl>
                                          <p:spTgt spid="55"/>
                                        </p:tgtEl>
                                        <p:attrNameLst>
                                          <p:attrName>ppt_w</p:attrName>
                                        </p:attrNameLst>
                                      </p:cBhvr>
                                      <p:tavLst>
                                        <p:tav tm="0">
                                          <p:val>
                                            <p:fltVal val="0"/>
                                          </p:val>
                                        </p:tav>
                                        <p:tav tm="100000">
                                          <p:val>
                                            <p:strVal val="#ppt_w"/>
                                          </p:val>
                                        </p:tav>
                                      </p:tavLst>
                                    </p:anim>
                                    <p:anim calcmode="lin" valueType="num">
                                      <p:cBhvr>
                                        <p:cTn id="17" dur="1000" fill="hold"/>
                                        <p:tgtEl>
                                          <p:spTgt spid="55"/>
                                        </p:tgtEl>
                                        <p:attrNameLst>
                                          <p:attrName>ppt_h</p:attrName>
                                        </p:attrNameLst>
                                      </p:cBhvr>
                                      <p:tavLst>
                                        <p:tav tm="0">
                                          <p:val>
                                            <p:fltVal val="0"/>
                                          </p:val>
                                        </p:tav>
                                        <p:tav tm="100000">
                                          <p:val>
                                            <p:strVal val="#ppt_h"/>
                                          </p:val>
                                        </p:tav>
                                      </p:tavLst>
                                    </p:anim>
                                    <p:anim calcmode="lin" valueType="num">
                                      <p:cBhvr>
                                        <p:cTn id="18" dur="1000" fill="hold"/>
                                        <p:tgtEl>
                                          <p:spTgt spid="55"/>
                                        </p:tgtEl>
                                        <p:attrNameLst>
                                          <p:attrName>style.rotation</p:attrName>
                                        </p:attrNameLst>
                                      </p:cBhvr>
                                      <p:tavLst>
                                        <p:tav tm="0">
                                          <p:val>
                                            <p:fltVal val="90"/>
                                          </p:val>
                                        </p:tav>
                                        <p:tav tm="100000">
                                          <p:val>
                                            <p:fltVal val="0"/>
                                          </p:val>
                                        </p:tav>
                                      </p:tavLst>
                                    </p:anim>
                                    <p:animEffect transition="in" filter="fade">
                                      <p:cBhvr>
                                        <p:cTn id="19" dur="1000"/>
                                        <p:tgtEl>
                                          <p:spTgt spid="55"/>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randombar(horizontal)">
                                      <p:cBhvr>
                                        <p:cTn id="23" dur="500"/>
                                        <p:tgtEl>
                                          <p:spTgt spid="50"/>
                                        </p:tgtEl>
                                      </p:cBhvr>
                                    </p:animEffect>
                                  </p:childTnLst>
                                </p:cTn>
                              </p:par>
                            </p:childTnLst>
                          </p:cTn>
                        </p:par>
                        <p:par>
                          <p:cTn id="24" fill="hold">
                            <p:stCondLst>
                              <p:cond delay="2000"/>
                            </p:stCondLst>
                            <p:childTnLst>
                              <p:par>
                                <p:cTn id="25" presetID="8" presetClass="entr" presetSubtype="32" fill="hold" nodeType="afterEffect">
                                  <p:stCondLst>
                                    <p:cond delay="0"/>
                                  </p:stCondLst>
                                  <p:childTnLst>
                                    <p:set>
                                      <p:cBhvr>
                                        <p:cTn id="26" dur="500" fill="hold">
                                          <p:stCondLst>
                                            <p:cond delay="0"/>
                                          </p:stCondLst>
                                        </p:cTn>
                                        <p:tgtEl>
                                          <p:spTgt spid="3"/>
                                        </p:tgtEl>
                                        <p:attrNameLst>
                                          <p:attrName>style.visibility</p:attrName>
                                        </p:attrNameLst>
                                      </p:cBhvr>
                                      <p:to>
                                        <p:strVal val="visible"/>
                                      </p:to>
                                    </p:set>
                                    <p:animEffect transition="in" filter="diamond(out)">
                                      <p:cBhvr>
                                        <p:cTn id="27" dur="500"/>
                                        <p:tgtEl>
                                          <p:spTgt spid="3"/>
                                        </p:tgtEl>
                                      </p:cBhvr>
                                    </p:animEffect>
                                  </p:childTnLst>
                                </p:cTn>
                              </p:par>
                              <p:par>
                                <p:cTn id="28" presetID="8" presetClass="entr" presetSubtype="32" fill="hold" nodeType="withEffect">
                                  <p:stCondLst>
                                    <p:cond delay="0"/>
                                  </p:stCondLst>
                                  <p:childTnLst>
                                    <p:set>
                                      <p:cBhvr>
                                        <p:cTn id="29" dur="500" fill="hold">
                                          <p:stCondLst>
                                            <p:cond delay="0"/>
                                          </p:stCondLst>
                                        </p:cTn>
                                        <p:tgtEl>
                                          <p:spTgt spid="8"/>
                                        </p:tgtEl>
                                        <p:attrNameLst>
                                          <p:attrName>style.visibility</p:attrName>
                                        </p:attrNameLst>
                                      </p:cBhvr>
                                      <p:to>
                                        <p:strVal val="visible"/>
                                      </p:to>
                                    </p:set>
                                    <p:animEffect transition="in" filter="diamond(out)">
                                      <p:cBhvr>
                                        <p:cTn id="30" dur="500"/>
                                        <p:tgtEl>
                                          <p:spTgt spid="8"/>
                                        </p:tgtEl>
                                      </p:cBhvr>
                                    </p:animEffect>
                                  </p:childTnLst>
                                </p:cTn>
                              </p:par>
                              <p:par>
                                <p:cTn id="31" presetID="8" presetClass="entr" presetSubtype="32" fill="hold" nodeType="withEffect">
                                  <p:stCondLst>
                                    <p:cond delay="0"/>
                                  </p:stCondLst>
                                  <p:childTnLst>
                                    <p:set>
                                      <p:cBhvr>
                                        <p:cTn id="32" dur="500" fill="hold">
                                          <p:stCondLst>
                                            <p:cond delay="0"/>
                                          </p:stCondLst>
                                        </p:cTn>
                                        <p:tgtEl>
                                          <p:spTgt spid="2"/>
                                        </p:tgtEl>
                                        <p:attrNameLst>
                                          <p:attrName>style.visibility</p:attrName>
                                        </p:attrNameLst>
                                      </p:cBhvr>
                                      <p:to>
                                        <p:strVal val="visible"/>
                                      </p:to>
                                    </p:set>
                                    <p:animEffect transition="in" filter="diamond(out)">
                                      <p:cBhvr>
                                        <p:cTn id="33" dur="500"/>
                                        <p:tgtEl>
                                          <p:spTgt spid="2"/>
                                        </p:tgtEl>
                                      </p:cBhvr>
                                    </p:animEffect>
                                  </p:childTnLst>
                                </p:cTn>
                              </p:par>
                              <p:par>
                                <p:cTn id="34" presetID="3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fltVal val="0"/>
                                          </p:val>
                                        </p:tav>
                                        <p:tav tm="100000">
                                          <p:val>
                                            <p:strVal val="#ppt_w"/>
                                          </p:val>
                                        </p:tav>
                                      </p:tavLst>
                                    </p:anim>
                                    <p:anim calcmode="lin" valueType="num">
                                      <p:cBhvr>
                                        <p:cTn id="37" dur="1000" fill="hold"/>
                                        <p:tgtEl>
                                          <p:spTgt spid="7"/>
                                        </p:tgtEl>
                                        <p:attrNameLst>
                                          <p:attrName>ppt_h</p:attrName>
                                        </p:attrNameLst>
                                      </p:cBhvr>
                                      <p:tavLst>
                                        <p:tav tm="0">
                                          <p:val>
                                            <p:fltVal val="0"/>
                                          </p:val>
                                        </p:tav>
                                        <p:tav tm="100000">
                                          <p:val>
                                            <p:strVal val="#ppt_h"/>
                                          </p:val>
                                        </p:tav>
                                      </p:tavLst>
                                    </p:anim>
                                    <p:anim calcmode="lin" valueType="num">
                                      <p:cBhvr>
                                        <p:cTn id="38" dur="1000" fill="hold"/>
                                        <p:tgtEl>
                                          <p:spTgt spid="7"/>
                                        </p:tgtEl>
                                        <p:attrNameLst>
                                          <p:attrName>style.rotation</p:attrName>
                                        </p:attrNameLst>
                                      </p:cBhvr>
                                      <p:tavLst>
                                        <p:tav tm="0">
                                          <p:val>
                                            <p:fltVal val="90"/>
                                          </p:val>
                                        </p:tav>
                                        <p:tav tm="100000">
                                          <p:val>
                                            <p:fltVal val="0"/>
                                          </p:val>
                                        </p:tav>
                                      </p:tavLst>
                                    </p:anim>
                                    <p:animEffect transition="in" filter="fade">
                                      <p:cBhvr>
                                        <p:cTn id="3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35"/>
            <a:ext cx="9144000" cy="6859270"/>
          </a:xfrm>
          <a:prstGeom prst="rect">
            <a:avLst/>
          </a:prstGeom>
        </p:spPr>
      </p:pic>
      <p:sp>
        <p:nvSpPr>
          <p:cNvPr id="5" name="文本框 4"/>
          <p:cNvSpPr txBox="1"/>
          <p:nvPr/>
        </p:nvSpPr>
        <p:spPr>
          <a:xfrm>
            <a:off x="320834" y="195263"/>
            <a:ext cx="3794760"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①  </a:t>
            </a:r>
            <a:r>
              <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高压匀浆法</a:t>
            </a:r>
            <a:endPar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9795" y="195421"/>
            <a:ext cx="1671161" cy="909161"/>
          </a:xfrm>
          <a:prstGeom prst="rect">
            <a:avLst/>
          </a:prstGeom>
        </p:spPr>
      </p:pic>
      <p:sp>
        <p:nvSpPr>
          <p:cNvPr id="50" name="矩形 49"/>
          <p:cNvSpPr>
            <a:spLocks noChangeArrowheads="1"/>
          </p:cNvSpPr>
          <p:nvPr/>
        </p:nvSpPr>
        <p:spPr bwMode="auto">
          <a:xfrm>
            <a:off x="580390" y="748348"/>
            <a:ext cx="7982426" cy="5844540"/>
          </a:xfrm>
          <a:prstGeom prst="rect">
            <a:avLst/>
          </a:prstGeom>
          <a:noFill/>
          <a:ln w="25400" cap="rnd" cmpd="sng">
            <a:noFill/>
            <a:prstDash val="solid"/>
            <a:miter lim="800000"/>
          </a:ln>
          <a:extLst>
            <a:ext uri="{909E8E84-426E-40DD-AFC4-6F175D3DCCD1}">
              <a14:hiddenFill xmlns:a14="http://schemas.microsoft.com/office/drawing/2010/main">
                <a:solidFill>
                  <a:srgbClr val="FFFFFF"/>
                </a:solidFill>
              </a14:hiddenFill>
            </a:ext>
          </a:extLst>
        </p:spPr>
        <p:txBody>
          <a:bodyPr wrap="square" lIns="68573" tIns="34287" rIns="68573" bIns="34287">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l" fontAlgn="auto">
              <a:lnSpc>
                <a:spcPct val="130000"/>
              </a:lnSpc>
              <a:spcBef>
                <a:spcPts val="20"/>
              </a:spcBef>
              <a:spcAft>
                <a:spcPts val="0"/>
              </a:spcAft>
              <a:buFont typeface="Wingdings" panose="05000000000000000000" charset="0"/>
              <a:buChar char="u"/>
            </a:pPr>
            <a:r>
              <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案例1  高压匀浆法破碎螺旋藻细胞制备螺旋藻蛋白粗提液</a:t>
            </a: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indent="0" algn="l" fontAlgn="auto">
              <a:lnSpc>
                <a:spcPct val="130000"/>
              </a:lnSpc>
              <a:spcBef>
                <a:spcPts val="20"/>
              </a:spcBef>
              <a:spcAft>
                <a:spcPts val="0"/>
              </a:spcAft>
              <a:buFont typeface="Wingdings" panose="05000000000000000000" charset="0"/>
              <a:buNone/>
            </a:pPr>
            <a:r>
              <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      螺旋藻(spirulina) 是丝状的多细胞蓝藻，含有多种对人体有益的营养物质而受到广泛的关注。螺旋藻含有丰富的藻蛋白，在化妆品、食品加工等行业中有着巨大的应用潜力，研究还发现藻蛋白对某些疾病有治疗作用。从海藻中提取分离藻胆蛋白是获得藻胆蛋白的主要途径，由于</a:t>
            </a:r>
            <a:r>
              <a:rPr kumimoji="0" lang="zh-CN" altLang="zh-CN" sz="1600" i="0" u="none" strike="noStrike" kern="1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藻蛋白</a:t>
            </a:r>
            <a:r>
              <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为螺旋藻的</a:t>
            </a:r>
            <a:r>
              <a:rPr kumimoji="0" lang="zh-CN" altLang="zh-CN" sz="1600" i="0" u="none" strike="noStrike" kern="1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sym typeface="+mn-ea"/>
              </a:rPr>
              <a:t>胞内产物</a:t>
            </a:r>
            <a:r>
              <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因此，提取纯化藻蛋白采用何种细胞破碎技术是直接影响蛋白质提取率的关键因素之一。工业上常用的方法是高压匀浆法。采用高压匀浆法破碎螺旋藻进行细胞破碎，释放藻蛋白过程中的物理和化学因素包括匀浆次数、匀浆压力、藻细胞密度、缓冲液pH、悬浮液体系等。其工艺流程见图。</a:t>
            </a: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a:p>
            <a:pPr algn="l" fontAlgn="auto">
              <a:lnSpc>
                <a:spcPct val="130000"/>
              </a:lnSpc>
              <a:spcBef>
                <a:spcPts val="20"/>
              </a:spcBef>
              <a:spcAft>
                <a:spcPts val="0"/>
              </a:spcAft>
              <a:buFont typeface="Wingdings" panose="05000000000000000000" charset="0"/>
              <a:buChar char="u"/>
            </a:pPr>
            <a:r>
              <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a:t>
            </a:r>
            <a:r>
              <a:rPr lang="zh-CN" altLang="zh-CN" sz="1600" kern="100" noProof="0" dirty="0">
                <a:ln>
                  <a:noFill/>
                </a:ln>
                <a:effectLst/>
                <a:uLnTx/>
                <a:uFillTx/>
                <a:latin typeface="华文中宋" panose="02010600040101010101" charset="-122"/>
                <a:ea typeface="华文中宋" panose="02010600040101010101" charset="-122"/>
                <a:cs typeface="华文中宋" panose="02010600040101010101" charset="-122"/>
                <a:sym typeface="+mn-ea"/>
              </a:rPr>
              <a:t>案例分析</a:t>
            </a:r>
            <a:r>
              <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rPr>
              <a:t>】高压匀浆器为丹麦APV公司生产的APV 2000柱塞型高压匀浆器，处理量为22L/h，最小试样量100mL/h。在操作压力为80MPa、悬浮体系为pH6. 8的10mmol/L的磷酸盐缓冲溶液、勾浆次数为3次时，螺旋藻细胞破碎率为86%，此条件下可获得蛋白质总含量为73%的粗蛋白液。该工艺的主要特点:①适于工业规模的生产;②所得蛋白质活性高。</a:t>
            </a:r>
            <a:endParaRPr kumimoji="0" lang="zh-CN" altLang="zh-CN" sz="1600" i="0" u="none" strike="noStrike" kern="100" cap="none" spc="0" normalizeH="0" baseline="0" noProof="0" dirty="0">
              <a:ln>
                <a:noFill/>
              </a:ln>
              <a:effectLst/>
              <a:uLnTx/>
              <a:uFillTx/>
              <a:latin typeface="华文中宋" panose="02010600040101010101" charset="-122"/>
              <a:ea typeface="华文中宋" panose="02010600040101010101" charset="-122"/>
              <a:cs typeface="华文中宋" panose="02010600040101010101" charset="-122"/>
              <a:sym typeface="+mn-ea"/>
            </a:endParaRPr>
          </a:p>
        </p:txBody>
      </p:sp>
      <p:pic>
        <p:nvPicPr>
          <p:cNvPr id="10" name="图片 9"/>
          <p:cNvPicPr>
            <a:picLocks noChangeAspect="1"/>
          </p:cNvPicPr>
          <p:nvPr/>
        </p:nvPicPr>
        <p:blipFill>
          <a:blip r:embed="rId4"/>
          <a:stretch>
            <a:fillRect/>
          </a:stretch>
        </p:blipFill>
        <p:spPr>
          <a:xfrm>
            <a:off x="1615440" y="3407410"/>
            <a:ext cx="5634355" cy="14217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3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1595"/>
            <a:ext cx="9144000" cy="6920230"/>
          </a:xfrm>
          <a:prstGeom prst="rect">
            <a:avLst/>
          </a:prstGeom>
        </p:spPr>
      </p:pic>
      <p:sp>
        <p:nvSpPr>
          <p:cNvPr id="5" name="文本框 4"/>
          <p:cNvSpPr txBox="1"/>
          <p:nvPr/>
        </p:nvSpPr>
        <p:spPr>
          <a:xfrm>
            <a:off x="696754" y="1016318"/>
            <a:ext cx="4384834" cy="553085"/>
          </a:xfrm>
          <a:prstGeom prst="rect">
            <a:avLst/>
          </a:prstGeom>
          <a:noFill/>
        </p:spPr>
        <p:txBody>
          <a:bodyPr wrap="square" rtlCol="0">
            <a:spAutoFit/>
          </a:bodyPr>
          <a:lstStyle/>
          <a:p>
            <a:pPr marL="0" marR="0" lvl="0" indent="0" algn="l" defTabSz="913765" rtl="0" eaLnBrk="1" fontAlgn="auto" latinLnBrk="0" hangingPunct="1">
              <a:lnSpc>
                <a:spcPct val="100000"/>
              </a:lnSpc>
              <a:spcBef>
                <a:spcPct val="0"/>
              </a:spcBef>
              <a:spcAft>
                <a:spcPts val="0"/>
              </a:spcAft>
              <a:buClrTx/>
              <a:buSzTx/>
              <a:buFontTx/>
              <a:buNone/>
              <a:defRPr/>
            </a:pP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②</a:t>
            </a:r>
            <a:r>
              <a:rPr kumimoji="0" lang="en-US" altLang="zh-CN"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  </a:t>
            </a:r>
            <a:r>
              <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rPr>
              <a:t>超声波法</a:t>
            </a:r>
            <a:endParaRPr kumimoji="0" lang="zh-CN" altLang="en-US" sz="3000" b="1" i="0" u="none" strike="noStrike" kern="1200" cap="none" spc="0" normalizeH="0" baseline="0" noProof="0" dirty="0">
              <a:ln>
                <a:noFill/>
              </a:ln>
              <a:solidFill>
                <a:schemeClr val="tx1">
                  <a:lumMod val="75000"/>
                  <a:lumOff val="25000"/>
                </a:schemeClr>
              </a:solidFill>
              <a:effectLst/>
              <a:uLnTx/>
              <a:uFillTx/>
              <a:ea typeface="方正平和简体" panose="03000509000000000000" pitchFamily="65" charset="-122"/>
              <a:cs typeface="+mn-lt"/>
              <a:sym typeface="HappyZcool-2016" panose="02010600030101010101" pitchFamily="2" charset="-122"/>
            </a:endParaRPr>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783772" cy="783772"/>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5214" y="922973"/>
            <a:ext cx="1582103" cy="860108"/>
          </a:xfrm>
          <a:prstGeom prst="rect">
            <a:avLst/>
          </a:prstGeom>
        </p:spPr>
      </p:pic>
      <p:grpSp>
        <p:nvGrpSpPr>
          <p:cNvPr id="14" name="组合 13"/>
          <p:cNvGrpSpPr/>
          <p:nvPr/>
        </p:nvGrpSpPr>
        <p:grpSpPr>
          <a:xfrm>
            <a:off x="395764" y="1344672"/>
            <a:ext cx="8222456" cy="4306253"/>
            <a:chOff x="667385" y="1189011"/>
            <a:chExt cx="10963275" cy="5741670"/>
          </a:xfrm>
        </p:grpSpPr>
        <p:sp>
          <p:nvSpPr>
            <p:cNvPr id="2" name="任意多边形 1"/>
            <p:cNvSpPr/>
            <p:nvPr/>
          </p:nvSpPr>
          <p:spPr>
            <a:xfrm>
              <a:off x="1036320" y="1583981"/>
              <a:ext cx="10594340" cy="5346700"/>
            </a:xfrm>
            <a:custGeom>
              <a:avLst/>
              <a:gdLst>
                <a:gd name="connsiteX0" fmla="*/ 135734 w 5735830"/>
                <a:gd name="connsiteY0" fmla="*/ 360201 h 4633519"/>
                <a:gd name="connsiteX1" fmla="*/ 250034 w 5735830"/>
                <a:gd name="connsiteY1" fmla="*/ 1666487 h 4633519"/>
                <a:gd name="connsiteX2" fmla="*/ 201049 w 5735830"/>
                <a:gd name="connsiteY2" fmla="*/ 4262730 h 4633519"/>
                <a:gd name="connsiteX3" fmla="*/ 1376706 w 5735830"/>
                <a:gd name="connsiteY3" fmla="*/ 4475001 h 4633519"/>
                <a:gd name="connsiteX4" fmla="*/ 5344549 w 5735830"/>
                <a:gd name="connsiteY4" fmla="*/ 4491330 h 4633519"/>
                <a:gd name="connsiteX5" fmla="*/ 5360877 w 5735830"/>
                <a:gd name="connsiteY5" fmla="*/ 2613544 h 4633519"/>
                <a:gd name="connsiteX6" fmla="*/ 5507834 w 5735830"/>
                <a:gd name="connsiteY6" fmla="*/ 278558 h 4633519"/>
                <a:gd name="connsiteX7" fmla="*/ 1899220 w 5735830"/>
                <a:gd name="connsiteY7" fmla="*/ 294887 h 4633519"/>
                <a:gd name="connsiteX8" fmla="*/ 152063 w 5735830"/>
                <a:gd name="connsiteY8" fmla="*/ 972 h 4633519"/>
                <a:gd name="connsiteX9" fmla="*/ 86749 w 5735830"/>
                <a:gd name="connsiteY9" fmla="*/ 409187 h 4633519"/>
                <a:gd name="connsiteX10" fmla="*/ 135734 w 5735830"/>
                <a:gd name="connsiteY10" fmla="*/ 360201 h 4633519"/>
                <a:gd name="connsiteX0-1" fmla="*/ 92877 w 5741958"/>
                <a:gd name="connsiteY0-2" fmla="*/ 409187 h 4633519"/>
                <a:gd name="connsiteX1-3" fmla="*/ 256162 w 5741958"/>
                <a:gd name="connsiteY1-4" fmla="*/ 1666487 h 4633519"/>
                <a:gd name="connsiteX2-5" fmla="*/ 207177 w 5741958"/>
                <a:gd name="connsiteY2-6" fmla="*/ 4262730 h 4633519"/>
                <a:gd name="connsiteX3-7" fmla="*/ 1382834 w 5741958"/>
                <a:gd name="connsiteY3-8" fmla="*/ 4475001 h 4633519"/>
                <a:gd name="connsiteX4-9" fmla="*/ 5350677 w 5741958"/>
                <a:gd name="connsiteY4-10" fmla="*/ 4491330 h 4633519"/>
                <a:gd name="connsiteX5-11" fmla="*/ 5367005 w 5741958"/>
                <a:gd name="connsiteY5-12" fmla="*/ 2613544 h 4633519"/>
                <a:gd name="connsiteX6-13" fmla="*/ 5513962 w 5741958"/>
                <a:gd name="connsiteY6-14" fmla="*/ 278558 h 4633519"/>
                <a:gd name="connsiteX7-15" fmla="*/ 1905348 w 5741958"/>
                <a:gd name="connsiteY7-16" fmla="*/ 294887 h 4633519"/>
                <a:gd name="connsiteX8-17" fmla="*/ 158191 w 5741958"/>
                <a:gd name="connsiteY8-18" fmla="*/ 972 h 4633519"/>
                <a:gd name="connsiteX9-19" fmla="*/ 92877 w 5741958"/>
                <a:gd name="connsiteY9-20" fmla="*/ 409187 h 4633519"/>
                <a:gd name="connsiteX0-21" fmla="*/ 92877 w 5741958"/>
                <a:gd name="connsiteY0-22" fmla="*/ 768415 h 4633519"/>
                <a:gd name="connsiteX1-23" fmla="*/ 256162 w 5741958"/>
                <a:gd name="connsiteY1-24" fmla="*/ 1666487 h 4633519"/>
                <a:gd name="connsiteX2-25" fmla="*/ 207177 w 5741958"/>
                <a:gd name="connsiteY2-26" fmla="*/ 4262730 h 4633519"/>
                <a:gd name="connsiteX3-27" fmla="*/ 1382834 w 5741958"/>
                <a:gd name="connsiteY3-28" fmla="*/ 4475001 h 4633519"/>
                <a:gd name="connsiteX4-29" fmla="*/ 5350677 w 5741958"/>
                <a:gd name="connsiteY4-30" fmla="*/ 4491330 h 4633519"/>
                <a:gd name="connsiteX5-31" fmla="*/ 5367005 w 5741958"/>
                <a:gd name="connsiteY5-32" fmla="*/ 2613544 h 4633519"/>
                <a:gd name="connsiteX6-33" fmla="*/ 5513962 w 5741958"/>
                <a:gd name="connsiteY6-34" fmla="*/ 278558 h 4633519"/>
                <a:gd name="connsiteX7-35" fmla="*/ 1905348 w 5741958"/>
                <a:gd name="connsiteY7-36" fmla="*/ 294887 h 4633519"/>
                <a:gd name="connsiteX8-37" fmla="*/ 158191 w 5741958"/>
                <a:gd name="connsiteY8-38" fmla="*/ 972 h 4633519"/>
                <a:gd name="connsiteX9-39" fmla="*/ 92877 w 5741958"/>
                <a:gd name="connsiteY9-40" fmla="*/ 768415 h 4633519"/>
                <a:gd name="connsiteX0-41" fmla="*/ 3451 w 5652532"/>
                <a:gd name="connsiteY0-42" fmla="*/ 654617 h 4519721"/>
                <a:gd name="connsiteX1-43" fmla="*/ 166736 w 5652532"/>
                <a:gd name="connsiteY1-44" fmla="*/ 1552689 h 4519721"/>
                <a:gd name="connsiteX2-45" fmla="*/ 117751 w 5652532"/>
                <a:gd name="connsiteY2-46" fmla="*/ 4148932 h 4519721"/>
                <a:gd name="connsiteX3-47" fmla="*/ 1293408 w 5652532"/>
                <a:gd name="connsiteY3-48" fmla="*/ 4361203 h 4519721"/>
                <a:gd name="connsiteX4-49" fmla="*/ 5261251 w 5652532"/>
                <a:gd name="connsiteY4-50" fmla="*/ 4377532 h 4519721"/>
                <a:gd name="connsiteX5-51" fmla="*/ 5277579 w 5652532"/>
                <a:gd name="connsiteY5-52" fmla="*/ 2499746 h 4519721"/>
                <a:gd name="connsiteX6-53" fmla="*/ 5424536 w 5652532"/>
                <a:gd name="connsiteY6-54" fmla="*/ 164760 h 4519721"/>
                <a:gd name="connsiteX7-55" fmla="*/ 1815922 w 5652532"/>
                <a:gd name="connsiteY7-56" fmla="*/ 181089 h 4519721"/>
                <a:gd name="connsiteX8-57" fmla="*/ 346351 w 5652532"/>
                <a:gd name="connsiteY8-58" fmla="*/ 1474 h 4519721"/>
                <a:gd name="connsiteX9-59" fmla="*/ 3451 w 5652532"/>
                <a:gd name="connsiteY9-60" fmla="*/ 654617 h 4519721"/>
                <a:gd name="connsiteX0-61" fmla="*/ 3451 w 5613197"/>
                <a:gd name="connsiteY0-62" fmla="*/ 698621 h 4563725"/>
                <a:gd name="connsiteX1-63" fmla="*/ 166736 w 5613197"/>
                <a:gd name="connsiteY1-64" fmla="*/ 1596693 h 4563725"/>
                <a:gd name="connsiteX2-65" fmla="*/ 117751 w 5613197"/>
                <a:gd name="connsiteY2-66" fmla="*/ 4192936 h 4563725"/>
                <a:gd name="connsiteX3-67" fmla="*/ 1293408 w 5613197"/>
                <a:gd name="connsiteY3-68" fmla="*/ 4405207 h 4563725"/>
                <a:gd name="connsiteX4-69" fmla="*/ 5261251 w 5613197"/>
                <a:gd name="connsiteY4-70" fmla="*/ 4421536 h 4563725"/>
                <a:gd name="connsiteX5-71" fmla="*/ 5277579 w 5613197"/>
                <a:gd name="connsiteY5-72" fmla="*/ 2543750 h 4563725"/>
                <a:gd name="connsiteX6-73" fmla="*/ 5424536 w 5613197"/>
                <a:gd name="connsiteY6-74" fmla="*/ 208764 h 4563725"/>
                <a:gd name="connsiteX7-75" fmla="*/ 2354765 w 5613197"/>
                <a:gd name="connsiteY7-76" fmla="*/ 94464 h 4563725"/>
                <a:gd name="connsiteX8-77" fmla="*/ 346351 w 5613197"/>
                <a:gd name="connsiteY8-78" fmla="*/ 45478 h 4563725"/>
                <a:gd name="connsiteX9-79" fmla="*/ 3451 w 5613197"/>
                <a:gd name="connsiteY9-80" fmla="*/ 698621 h 4563725"/>
                <a:gd name="connsiteX0-81" fmla="*/ 3451 w 5554564"/>
                <a:gd name="connsiteY0-82" fmla="*/ 677467 h 4542571"/>
                <a:gd name="connsiteX1-83" fmla="*/ 166736 w 5554564"/>
                <a:gd name="connsiteY1-84" fmla="*/ 1575539 h 4542571"/>
                <a:gd name="connsiteX2-85" fmla="*/ 117751 w 5554564"/>
                <a:gd name="connsiteY2-86" fmla="*/ 4171782 h 4542571"/>
                <a:gd name="connsiteX3-87" fmla="*/ 1293408 w 5554564"/>
                <a:gd name="connsiteY3-88" fmla="*/ 4384053 h 4542571"/>
                <a:gd name="connsiteX4-89" fmla="*/ 5261251 w 5554564"/>
                <a:gd name="connsiteY4-90" fmla="*/ 4400382 h 4542571"/>
                <a:gd name="connsiteX5-91" fmla="*/ 5277579 w 5554564"/>
                <a:gd name="connsiteY5-92" fmla="*/ 2522596 h 4542571"/>
                <a:gd name="connsiteX6-93" fmla="*/ 5424536 w 5554564"/>
                <a:gd name="connsiteY6-94" fmla="*/ 187610 h 4542571"/>
                <a:gd name="connsiteX7-95" fmla="*/ 2354765 w 5554564"/>
                <a:gd name="connsiteY7-96" fmla="*/ 73310 h 4542571"/>
                <a:gd name="connsiteX8-97" fmla="*/ 346351 w 5554564"/>
                <a:gd name="connsiteY8-98" fmla="*/ 24324 h 4542571"/>
                <a:gd name="connsiteX9-99" fmla="*/ 3451 w 5554564"/>
                <a:gd name="connsiteY9-100" fmla="*/ 677467 h 4542571"/>
                <a:gd name="connsiteX0-101" fmla="*/ 3451 w 5682000"/>
                <a:gd name="connsiteY0-102" fmla="*/ 700982 h 4563669"/>
                <a:gd name="connsiteX1-103" fmla="*/ 166736 w 5682000"/>
                <a:gd name="connsiteY1-104" fmla="*/ 1599054 h 4563669"/>
                <a:gd name="connsiteX2-105" fmla="*/ 117751 w 5682000"/>
                <a:gd name="connsiteY2-106" fmla="*/ 4195297 h 4563669"/>
                <a:gd name="connsiteX3-107" fmla="*/ 1293408 w 5682000"/>
                <a:gd name="connsiteY3-108" fmla="*/ 4407568 h 4563669"/>
                <a:gd name="connsiteX4-109" fmla="*/ 5261251 w 5682000"/>
                <a:gd name="connsiteY4-110" fmla="*/ 4423897 h 4563669"/>
                <a:gd name="connsiteX5-111" fmla="*/ 5489850 w 5682000"/>
                <a:gd name="connsiteY5-112" fmla="*/ 2578768 h 4563669"/>
                <a:gd name="connsiteX6-113" fmla="*/ 5424536 w 5682000"/>
                <a:gd name="connsiteY6-114" fmla="*/ 211125 h 4563669"/>
                <a:gd name="connsiteX7-115" fmla="*/ 2354765 w 5682000"/>
                <a:gd name="connsiteY7-116" fmla="*/ 96825 h 4563669"/>
                <a:gd name="connsiteX8-117" fmla="*/ 346351 w 5682000"/>
                <a:gd name="connsiteY8-118" fmla="*/ 47839 h 4563669"/>
                <a:gd name="connsiteX9-119" fmla="*/ 3451 w 5682000"/>
                <a:gd name="connsiteY9-120" fmla="*/ 700982 h 4563669"/>
                <a:gd name="connsiteX0-121" fmla="*/ 3451 w 5687062"/>
                <a:gd name="connsiteY0-122" fmla="*/ 700982 h 4602114"/>
                <a:gd name="connsiteX1-123" fmla="*/ 166736 w 5687062"/>
                <a:gd name="connsiteY1-124" fmla="*/ 1599054 h 4602114"/>
                <a:gd name="connsiteX2-125" fmla="*/ 117751 w 5687062"/>
                <a:gd name="connsiteY2-126" fmla="*/ 4195297 h 4602114"/>
                <a:gd name="connsiteX3-127" fmla="*/ 1293408 w 5687062"/>
                <a:gd name="connsiteY3-128" fmla="*/ 4407568 h 4602114"/>
                <a:gd name="connsiteX4-129" fmla="*/ 5146951 w 5687062"/>
                <a:gd name="connsiteY4-130" fmla="*/ 4472883 h 4602114"/>
                <a:gd name="connsiteX5-131" fmla="*/ 5489850 w 5687062"/>
                <a:gd name="connsiteY5-132" fmla="*/ 2578768 h 4602114"/>
                <a:gd name="connsiteX6-133" fmla="*/ 5424536 w 5687062"/>
                <a:gd name="connsiteY6-134" fmla="*/ 211125 h 4602114"/>
                <a:gd name="connsiteX7-135" fmla="*/ 2354765 w 5687062"/>
                <a:gd name="connsiteY7-136" fmla="*/ 96825 h 4602114"/>
                <a:gd name="connsiteX8-137" fmla="*/ 346351 w 5687062"/>
                <a:gd name="connsiteY8-138" fmla="*/ 47839 h 4602114"/>
                <a:gd name="connsiteX9-139" fmla="*/ 3451 w 5687062"/>
                <a:gd name="connsiteY9-140" fmla="*/ 700982 h 4602114"/>
                <a:gd name="connsiteX0-141" fmla="*/ 3451 w 5687062"/>
                <a:gd name="connsiteY0-142" fmla="*/ 700982 h 4630183"/>
                <a:gd name="connsiteX1-143" fmla="*/ 166736 w 5687062"/>
                <a:gd name="connsiteY1-144" fmla="*/ 1599054 h 4630183"/>
                <a:gd name="connsiteX2-145" fmla="*/ 117751 w 5687062"/>
                <a:gd name="connsiteY2-146" fmla="*/ 4195297 h 4630183"/>
                <a:gd name="connsiteX3-147" fmla="*/ 1750608 w 5687062"/>
                <a:gd name="connsiteY3-148" fmla="*/ 4489211 h 4630183"/>
                <a:gd name="connsiteX4-149" fmla="*/ 5146951 w 5687062"/>
                <a:gd name="connsiteY4-150" fmla="*/ 4472883 h 4630183"/>
                <a:gd name="connsiteX5-151" fmla="*/ 5489850 w 5687062"/>
                <a:gd name="connsiteY5-152" fmla="*/ 2578768 h 4630183"/>
                <a:gd name="connsiteX6-153" fmla="*/ 5424536 w 5687062"/>
                <a:gd name="connsiteY6-154" fmla="*/ 211125 h 4630183"/>
                <a:gd name="connsiteX7-155" fmla="*/ 2354765 w 5687062"/>
                <a:gd name="connsiteY7-156" fmla="*/ 96825 h 4630183"/>
                <a:gd name="connsiteX8-157" fmla="*/ 346351 w 5687062"/>
                <a:gd name="connsiteY8-158" fmla="*/ 47839 h 4630183"/>
                <a:gd name="connsiteX9-159" fmla="*/ 3451 w 5687062"/>
                <a:gd name="connsiteY9-160" fmla="*/ 700982 h 4630183"/>
                <a:gd name="connsiteX0-161" fmla="*/ 39466 w 5723077"/>
                <a:gd name="connsiteY0-162" fmla="*/ 700982 h 4630183"/>
                <a:gd name="connsiteX1-163" fmla="*/ 55794 w 5723077"/>
                <a:gd name="connsiteY1-164" fmla="*/ 1958282 h 4630183"/>
                <a:gd name="connsiteX2-165" fmla="*/ 153766 w 5723077"/>
                <a:gd name="connsiteY2-166" fmla="*/ 4195297 h 4630183"/>
                <a:gd name="connsiteX3-167" fmla="*/ 1786623 w 5723077"/>
                <a:gd name="connsiteY3-168" fmla="*/ 4489211 h 4630183"/>
                <a:gd name="connsiteX4-169" fmla="*/ 5182966 w 5723077"/>
                <a:gd name="connsiteY4-170" fmla="*/ 4472883 h 4630183"/>
                <a:gd name="connsiteX5-171" fmla="*/ 5525865 w 5723077"/>
                <a:gd name="connsiteY5-172" fmla="*/ 2578768 h 4630183"/>
                <a:gd name="connsiteX6-173" fmla="*/ 5460551 w 5723077"/>
                <a:gd name="connsiteY6-174" fmla="*/ 211125 h 4630183"/>
                <a:gd name="connsiteX7-175" fmla="*/ 2390780 w 5723077"/>
                <a:gd name="connsiteY7-176" fmla="*/ 96825 h 4630183"/>
                <a:gd name="connsiteX8-177" fmla="*/ 382366 w 5723077"/>
                <a:gd name="connsiteY8-178" fmla="*/ 47839 h 4630183"/>
                <a:gd name="connsiteX9-179" fmla="*/ 39466 w 5723077"/>
                <a:gd name="connsiteY9-180" fmla="*/ 700982 h 4630183"/>
                <a:gd name="connsiteX0-181" fmla="*/ 39466 w 5723077"/>
                <a:gd name="connsiteY0-182" fmla="*/ 700982 h 4598647"/>
                <a:gd name="connsiteX1-183" fmla="*/ 55794 w 5723077"/>
                <a:gd name="connsiteY1-184" fmla="*/ 1958282 h 4598647"/>
                <a:gd name="connsiteX2-185" fmla="*/ 153766 w 5723077"/>
                <a:gd name="connsiteY2-186" fmla="*/ 4195297 h 4598647"/>
                <a:gd name="connsiteX3-187" fmla="*/ 1786623 w 5723077"/>
                <a:gd name="connsiteY3-188" fmla="*/ 4489211 h 4598647"/>
                <a:gd name="connsiteX4-189" fmla="*/ 5182966 w 5723077"/>
                <a:gd name="connsiteY4-190" fmla="*/ 4472883 h 4598647"/>
                <a:gd name="connsiteX5-191" fmla="*/ 5525865 w 5723077"/>
                <a:gd name="connsiteY5-192" fmla="*/ 2578768 h 4598647"/>
                <a:gd name="connsiteX6-193" fmla="*/ 5460551 w 5723077"/>
                <a:gd name="connsiteY6-194" fmla="*/ 211125 h 4598647"/>
                <a:gd name="connsiteX7-195" fmla="*/ 2390780 w 5723077"/>
                <a:gd name="connsiteY7-196" fmla="*/ 96825 h 4598647"/>
                <a:gd name="connsiteX8-197" fmla="*/ 382366 w 5723077"/>
                <a:gd name="connsiteY8-198" fmla="*/ 47839 h 4598647"/>
                <a:gd name="connsiteX9-199" fmla="*/ 39466 w 5723077"/>
                <a:gd name="connsiteY9-200" fmla="*/ 700982 h 4598647"/>
                <a:gd name="connsiteX0-201" fmla="*/ 39466 w 5716643"/>
                <a:gd name="connsiteY0-202" fmla="*/ 700982 h 4625148"/>
                <a:gd name="connsiteX1-203" fmla="*/ 55794 w 5716643"/>
                <a:gd name="connsiteY1-204" fmla="*/ 1958282 h 4625148"/>
                <a:gd name="connsiteX2-205" fmla="*/ 153766 w 5716643"/>
                <a:gd name="connsiteY2-206" fmla="*/ 4195297 h 4625148"/>
                <a:gd name="connsiteX3-207" fmla="*/ 1786623 w 5716643"/>
                <a:gd name="connsiteY3-208" fmla="*/ 4489211 h 4625148"/>
                <a:gd name="connsiteX4-209" fmla="*/ 5328776 w 5716643"/>
                <a:gd name="connsiteY4-210" fmla="*/ 4508802 h 4625148"/>
                <a:gd name="connsiteX5-211" fmla="*/ 5525865 w 5716643"/>
                <a:gd name="connsiteY5-212" fmla="*/ 2578768 h 4625148"/>
                <a:gd name="connsiteX6-213" fmla="*/ 5460551 w 5716643"/>
                <a:gd name="connsiteY6-214" fmla="*/ 211125 h 4625148"/>
                <a:gd name="connsiteX7-215" fmla="*/ 2390780 w 5716643"/>
                <a:gd name="connsiteY7-216" fmla="*/ 96825 h 4625148"/>
                <a:gd name="connsiteX8-217" fmla="*/ 382366 w 5716643"/>
                <a:gd name="connsiteY8-218" fmla="*/ 47839 h 4625148"/>
                <a:gd name="connsiteX9-219" fmla="*/ 39466 w 5716643"/>
                <a:gd name="connsiteY9-220" fmla="*/ 700982 h 4625148"/>
                <a:gd name="connsiteX0-221" fmla="*/ 39466 w 5715854"/>
                <a:gd name="connsiteY0-222" fmla="*/ 700982 h 4573748"/>
                <a:gd name="connsiteX1-223" fmla="*/ 55794 w 5715854"/>
                <a:gd name="connsiteY1-224" fmla="*/ 1958282 h 4573748"/>
                <a:gd name="connsiteX2-225" fmla="*/ 153766 w 5715854"/>
                <a:gd name="connsiteY2-226" fmla="*/ 4195297 h 4573748"/>
                <a:gd name="connsiteX3-227" fmla="*/ 1786623 w 5715854"/>
                <a:gd name="connsiteY3-228" fmla="*/ 4489211 h 4573748"/>
                <a:gd name="connsiteX4-229" fmla="*/ 5347003 w 5715854"/>
                <a:gd name="connsiteY4-230" fmla="*/ 4436964 h 4573748"/>
                <a:gd name="connsiteX5-231" fmla="*/ 5525865 w 5715854"/>
                <a:gd name="connsiteY5-232" fmla="*/ 2578768 h 4573748"/>
                <a:gd name="connsiteX6-233" fmla="*/ 5460551 w 5715854"/>
                <a:gd name="connsiteY6-234" fmla="*/ 211125 h 4573748"/>
                <a:gd name="connsiteX7-235" fmla="*/ 2390780 w 5715854"/>
                <a:gd name="connsiteY7-236" fmla="*/ 96825 h 4573748"/>
                <a:gd name="connsiteX8-237" fmla="*/ 382366 w 5715854"/>
                <a:gd name="connsiteY8-238" fmla="*/ 47839 h 4573748"/>
                <a:gd name="connsiteX9-239" fmla="*/ 39466 w 5715854"/>
                <a:gd name="connsiteY9-240" fmla="*/ 700982 h 4573748"/>
                <a:gd name="connsiteX0-241" fmla="*/ 39466 w 5628110"/>
                <a:gd name="connsiteY0-242" fmla="*/ 658040 h 4530806"/>
                <a:gd name="connsiteX1-243" fmla="*/ 55794 w 5628110"/>
                <a:gd name="connsiteY1-244" fmla="*/ 1915340 h 4530806"/>
                <a:gd name="connsiteX2-245" fmla="*/ 153766 w 5628110"/>
                <a:gd name="connsiteY2-246" fmla="*/ 4152355 h 4530806"/>
                <a:gd name="connsiteX3-247" fmla="*/ 1786623 w 5628110"/>
                <a:gd name="connsiteY3-248" fmla="*/ 4446269 h 4530806"/>
                <a:gd name="connsiteX4-249" fmla="*/ 5347003 w 5628110"/>
                <a:gd name="connsiteY4-250" fmla="*/ 4394022 h 4530806"/>
                <a:gd name="connsiteX5-251" fmla="*/ 5525865 w 5628110"/>
                <a:gd name="connsiteY5-252" fmla="*/ 2535826 h 4530806"/>
                <a:gd name="connsiteX6-253" fmla="*/ 5460551 w 5628110"/>
                <a:gd name="connsiteY6-254" fmla="*/ 168183 h 4530806"/>
                <a:gd name="connsiteX7-255" fmla="*/ 2390780 w 5628110"/>
                <a:gd name="connsiteY7-256" fmla="*/ 53883 h 4530806"/>
                <a:gd name="connsiteX8-257" fmla="*/ 382366 w 5628110"/>
                <a:gd name="connsiteY8-258" fmla="*/ 4897 h 4530806"/>
                <a:gd name="connsiteX9-259" fmla="*/ 39466 w 5628110"/>
                <a:gd name="connsiteY9-260" fmla="*/ 658040 h 4530806"/>
                <a:gd name="connsiteX0-261" fmla="*/ 39466 w 5628110"/>
                <a:gd name="connsiteY0-262" fmla="*/ 658040 h 4530806"/>
                <a:gd name="connsiteX1-263" fmla="*/ 55794 w 5628110"/>
                <a:gd name="connsiteY1-264" fmla="*/ 1915340 h 4530806"/>
                <a:gd name="connsiteX2-265" fmla="*/ 153766 w 5628110"/>
                <a:gd name="connsiteY2-266" fmla="*/ 4152355 h 4530806"/>
                <a:gd name="connsiteX3-267" fmla="*/ 1786623 w 5628110"/>
                <a:gd name="connsiteY3-268" fmla="*/ 4446269 h 4530806"/>
                <a:gd name="connsiteX4-269" fmla="*/ 5347003 w 5628110"/>
                <a:gd name="connsiteY4-270" fmla="*/ 4394022 h 4530806"/>
                <a:gd name="connsiteX5-271" fmla="*/ 5525865 w 5628110"/>
                <a:gd name="connsiteY5-272" fmla="*/ 2535826 h 4530806"/>
                <a:gd name="connsiteX6-273" fmla="*/ 5460551 w 5628110"/>
                <a:gd name="connsiteY6-274" fmla="*/ 168183 h 4530806"/>
                <a:gd name="connsiteX7-275" fmla="*/ 2390780 w 5628110"/>
                <a:gd name="connsiteY7-276" fmla="*/ 53883 h 4530806"/>
                <a:gd name="connsiteX8-277" fmla="*/ 473498 w 5628110"/>
                <a:gd name="connsiteY8-278" fmla="*/ 4897 h 4530806"/>
                <a:gd name="connsiteX9-279" fmla="*/ 39466 w 5628110"/>
                <a:gd name="connsiteY9-280" fmla="*/ 658040 h 4530806"/>
                <a:gd name="connsiteX0-281" fmla="*/ 39466 w 5628110"/>
                <a:gd name="connsiteY0-282" fmla="*/ 658040 h 4530806"/>
                <a:gd name="connsiteX1-283" fmla="*/ 55794 w 5628110"/>
                <a:gd name="connsiteY1-284" fmla="*/ 1915340 h 4530806"/>
                <a:gd name="connsiteX2-285" fmla="*/ 153766 w 5628110"/>
                <a:gd name="connsiteY2-286" fmla="*/ 4152355 h 4530806"/>
                <a:gd name="connsiteX3-287" fmla="*/ 1786623 w 5628110"/>
                <a:gd name="connsiteY3-288" fmla="*/ 4446269 h 4530806"/>
                <a:gd name="connsiteX4-289" fmla="*/ 5347003 w 5628110"/>
                <a:gd name="connsiteY4-290" fmla="*/ 4394022 h 4530806"/>
                <a:gd name="connsiteX5-291" fmla="*/ 5525865 w 5628110"/>
                <a:gd name="connsiteY5-292" fmla="*/ 2535826 h 4530806"/>
                <a:gd name="connsiteX6-293" fmla="*/ 5460551 w 5628110"/>
                <a:gd name="connsiteY6-294" fmla="*/ 168183 h 4530806"/>
                <a:gd name="connsiteX7-295" fmla="*/ 2390780 w 5628110"/>
                <a:gd name="connsiteY7-296" fmla="*/ 53883 h 4530806"/>
                <a:gd name="connsiteX8-297" fmla="*/ 473498 w 5628110"/>
                <a:gd name="connsiteY8-298" fmla="*/ 4897 h 4530806"/>
                <a:gd name="connsiteX9-299" fmla="*/ 277859 w 5628110"/>
                <a:gd name="connsiteY9-300" fmla="*/ 887092 h 4530806"/>
                <a:gd name="connsiteX0-301" fmla="*/ 39466 w 5628110"/>
                <a:gd name="connsiteY0-302" fmla="*/ 658040 h 4530806"/>
                <a:gd name="connsiteX1-303" fmla="*/ 55794 w 5628110"/>
                <a:gd name="connsiteY1-304" fmla="*/ 1915340 h 4530806"/>
                <a:gd name="connsiteX2-305" fmla="*/ 153766 w 5628110"/>
                <a:gd name="connsiteY2-306" fmla="*/ 4152355 h 4530806"/>
                <a:gd name="connsiteX3-307" fmla="*/ 1786623 w 5628110"/>
                <a:gd name="connsiteY3-308" fmla="*/ 4446269 h 4530806"/>
                <a:gd name="connsiteX4-309" fmla="*/ 5347003 w 5628110"/>
                <a:gd name="connsiteY4-310" fmla="*/ 4394022 h 4530806"/>
                <a:gd name="connsiteX5-311" fmla="*/ 5525865 w 5628110"/>
                <a:gd name="connsiteY5-312" fmla="*/ 2535826 h 4530806"/>
                <a:gd name="connsiteX6-313" fmla="*/ 5460551 w 5628110"/>
                <a:gd name="connsiteY6-314" fmla="*/ 168183 h 4530806"/>
                <a:gd name="connsiteX7-315" fmla="*/ 2390780 w 5628110"/>
                <a:gd name="connsiteY7-316" fmla="*/ 53883 h 4530806"/>
                <a:gd name="connsiteX8-317" fmla="*/ 473498 w 5628110"/>
                <a:gd name="connsiteY8-318" fmla="*/ 4897 h 4530806"/>
                <a:gd name="connsiteX0-319" fmla="*/ 39466 w 5628110"/>
                <a:gd name="connsiteY0-320" fmla="*/ 896635 h 4530806"/>
                <a:gd name="connsiteX1-321" fmla="*/ 55794 w 5628110"/>
                <a:gd name="connsiteY1-322" fmla="*/ 1915340 h 4530806"/>
                <a:gd name="connsiteX2-323" fmla="*/ 153766 w 5628110"/>
                <a:gd name="connsiteY2-324" fmla="*/ 4152355 h 4530806"/>
                <a:gd name="connsiteX3-325" fmla="*/ 1786623 w 5628110"/>
                <a:gd name="connsiteY3-326" fmla="*/ 4446269 h 4530806"/>
                <a:gd name="connsiteX4-327" fmla="*/ 5347003 w 5628110"/>
                <a:gd name="connsiteY4-328" fmla="*/ 4394022 h 4530806"/>
                <a:gd name="connsiteX5-329" fmla="*/ 5525865 w 5628110"/>
                <a:gd name="connsiteY5-330" fmla="*/ 2535826 h 4530806"/>
                <a:gd name="connsiteX6-331" fmla="*/ 5460551 w 5628110"/>
                <a:gd name="connsiteY6-332" fmla="*/ 168183 h 4530806"/>
                <a:gd name="connsiteX7-333" fmla="*/ 2390780 w 5628110"/>
                <a:gd name="connsiteY7-334" fmla="*/ 53883 h 4530806"/>
                <a:gd name="connsiteX8-335" fmla="*/ 473498 w 5628110"/>
                <a:gd name="connsiteY8-336" fmla="*/ 4897 h 4530806"/>
                <a:gd name="connsiteX0-337" fmla="*/ 39466 w 5628110"/>
                <a:gd name="connsiteY0-338" fmla="*/ 896635 h 4530806"/>
                <a:gd name="connsiteX1-339" fmla="*/ 55794 w 5628110"/>
                <a:gd name="connsiteY1-340" fmla="*/ 1915340 h 4530806"/>
                <a:gd name="connsiteX2-341" fmla="*/ 153766 w 5628110"/>
                <a:gd name="connsiteY2-342" fmla="*/ 4152355 h 4530806"/>
                <a:gd name="connsiteX3-343" fmla="*/ 1786623 w 5628110"/>
                <a:gd name="connsiteY3-344" fmla="*/ 4446269 h 4530806"/>
                <a:gd name="connsiteX4-345" fmla="*/ 5347003 w 5628110"/>
                <a:gd name="connsiteY4-346" fmla="*/ 4394022 h 4530806"/>
                <a:gd name="connsiteX5-347" fmla="*/ 5525865 w 5628110"/>
                <a:gd name="connsiteY5-348" fmla="*/ 2535826 h 4530806"/>
                <a:gd name="connsiteX6-349" fmla="*/ 5460551 w 5628110"/>
                <a:gd name="connsiteY6-350" fmla="*/ 168183 h 4530806"/>
                <a:gd name="connsiteX7-351" fmla="*/ 2390780 w 5628110"/>
                <a:gd name="connsiteY7-352" fmla="*/ 53883 h 4530806"/>
                <a:gd name="connsiteX8-353" fmla="*/ 845987 w 5628110"/>
                <a:gd name="connsiteY8-354" fmla="*/ 4897 h 45308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5628110" h="4530806">
                  <a:moveTo>
                    <a:pt x="39466" y="896635"/>
                  </a:moveTo>
                  <a:cubicBezTo>
                    <a:pt x="-30151" y="1215042"/>
                    <a:pt x="36744" y="1372720"/>
                    <a:pt x="55794" y="1915340"/>
                  </a:cubicBezTo>
                  <a:cubicBezTo>
                    <a:pt x="74844" y="2457960"/>
                    <a:pt x="-134706" y="3730534"/>
                    <a:pt x="153766" y="4152355"/>
                  </a:cubicBezTo>
                  <a:cubicBezTo>
                    <a:pt x="442238" y="4574177"/>
                    <a:pt x="921084" y="4405991"/>
                    <a:pt x="1786623" y="4446269"/>
                  </a:cubicBezTo>
                  <a:cubicBezTo>
                    <a:pt x="2652162" y="4486547"/>
                    <a:pt x="4942512" y="4640591"/>
                    <a:pt x="5347003" y="4394022"/>
                  </a:cubicBezTo>
                  <a:cubicBezTo>
                    <a:pt x="5751494" y="4147453"/>
                    <a:pt x="5506940" y="3240133"/>
                    <a:pt x="5525865" y="2535826"/>
                  </a:cubicBezTo>
                  <a:cubicBezTo>
                    <a:pt x="5544790" y="1831520"/>
                    <a:pt x="5782574" y="438161"/>
                    <a:pt x="5460551" y="168183"/>
                  </a:cubicBezTo>
                  <a:cubicBezTo>
                    <a:pt x="5138528" y="-101795"/>
                    <a:pt x="3221955" y="81097"/>
                    <a:pt x="2390780" y="53883"/>
                  </a:cubicBezTo>
                  <a:cubicBezTo>
                    <a:pt x="1559605" y="26669"/>
                    <a:pt x="1148065" y="-14153"/>
                    <a:pt x="845987" y="4897"/>
                  </a:cubicBezTo>
                </a:path>
              </a:pathLst>
            </a:custGeom>
            <a:noFill/>
            <a:ln w="25400" cap="rnd">
              <a:solidFill>
                <a:srgbClr val="ADDCE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4D4D4D"/>
                </a:solidFill>
                <a:effectLst/>
                <a:uLnTx/>
                <a:uFillTx/>
                <a:ea typeface="宋体" panose="02010600030101010101" pitchFamily="2" charset="-122"/>
                <a:cs typeface="+mn-lt"/>
              </a:endParaRPr>
            </a:p>
          </p:txBody>
        </p:sp>
        <p:sp>
          <p:nvSpPr>
            <p:cNvPr id="3" name="文本框 2"/>
            <p:cNvSpPr txBox="1"/>
            <p:nvPr/>
          </p:nvSpPr>
          <p:spPr>
            <a:xfrm>
              <a:off x="667385" y="1583690"/>
              <a:ext cx="1147630" cy="95250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rPr>
                <a:t>02</a:t>
              </a:r>
              <a:endParaRPr kumimoji="0" lang="en-US" altLang="zh-CN" sz="4050" b="1" i="0" u="none" strike="noStrike" kern="1200" cap="none" spc="300" normalizeH="0" baseline="0" noProof="0" dirty="0">
                <a:ln>
                  <a:noFill/>
                </a:ln>
                <a:solidFill>
                  <a:srgbClr val="4D4D4D"/>
                </a:solidFill>
                <a:effectLst/>
                <a:uLnTx/>
                <a:uFillTx/>
                <a:ea typeface="方正静蕾简体" panose="02000000000000000000" pitchFamily="2" charset="-122"/>
                <a:cs typeface="+mn-lt"/>
              </a:endParaRPr>
            </a:p>
          </p:txBody>
        </p:sp>
        <p:sp>
          <p:nvSpPr>
            <p:cNvPr id="8" name="文本框 7"/>
            <p:cNvSpPr txBox="1"/>
            <p:nvPr/>
          </p:nvSpPr>
          <p:spPr>
            <a:xfrm>
              <a:off x="1691005" y="2130081"/>
              <a:ext cx="9507855" cy="4692227"/>
            </a:xfrm>
            <a:prstGeom prst="rect">
              <a:avLst/>
            </a:prstGeom>
            <a:noFill/>
          </p:spPr>
          <p:txBody>
            <a:bodyPr wrap="square" rtlCol="0">
              <a:spAutoFit/>
            </a:bodyPr>
            <a:lstStyle/>
            <a:p>
              <a:pPr marL="457200" marR="0" lvl="0" indent="-457200" algn="l" defTabSz="914400" rtl="0" eaLnBrk="1" fontAlgn="auto" latinLnBrk="0" hangingPunct="1">
                <a:lnSpc>
                  <a:spcPct val="11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工作原理：</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在超声波作用下液体发生</a:t>
              </a:r>
              <a:r>
                <a:rPr kumimoji="0" lang="zh-CN" altLang="zh-CN" sz="2250" i="0" strike="noStrike" kern="100" cap="none" spc="0" normalizeH="0" baseline="0" noProof="0" dirty="0">
                  <a:ln>
                    <a:noFill/>
                  </a:ln>
                  <a:solidFill>
                    <a:srgbClr val="FF0000"/>
                  </a:solidFill>
                  <a:effectLst/>
                  <a:uLnTx/>
                  <a:uFillTx/>
                  <a:latin typeface="华文中宋" panose="02010600040101010101" charset="-122"/>
                  <a:ea typeface="华文中宋" panose="02010600040101010101" charset="-122"/>
                  <a:cs typeface="华文中宋" panose="02010600040101010101" charset="-122"/>
                </a:rPr>
                <a:t>空化作用</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，空穴的形成、增大和闭合产生极大的冲击波和剪切力，使细胞破碎。</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1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适用范围：</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超声波破碎很强烈，适用于多数微生物的破碎，对酵母效果不佳；有效能利用率低，破碎过程产生大量的热，对冷却的要求相当苛刻，故不易放大，主要用于实验室规模的细胞破碎。 </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a:p>
              <a:pPr marL="457200" marR="0" lvl="0" indent="-457200" algn="l" defTabSz="914400" rtl="0" eaLnBrk="1" fontAlgn="auto" latinLnBrk="0" hangingPunct="1">
                <a:lnSpc>
                  <a:spcPct val="110000"/>
                </a:lnSpc>
                <a:spcBef>
                  <a:spcPts val="0"/>
                </a:spcBef>
                <a:spcAft>
                  <a:spcPts val="0"/>
                </a:spcAft>
                <a:buClrTx/>
                <a:buSzTx/>
                <a:buFont typeface="Wingdings" panose="05000000000000000000" charset="0"/>
                <a:buChar char="u"/>
                <a:defRPr/>
              </a:pPr>
              <a:r>
                <a:rPr kumimoji="0" lang="zh-CN" altLang="zh-CN" sz="2250" b="1" i="0" strike="noStrike" kern="100" cap="none" spc="0" normalizeH="0" baseline="0" noProof="0" dirty="0">
                  <a:ln>
                    <a:noFill/>
                  </a:ln>
                  <a:solidFill>
                    <a:srgbClr val="000000"/>
                  </a:solidFill>
                  <a:effectLst/>
                  <a:uLnTx/>
                  <a:uFillTx/>
                  <a:latin typeface="华文中宋" panose="02010600040101010101" charset="-122"/>
                  <a:ea typeface="华文中宋" panose="02010600040101010101" charset="-122"/>
                  <a:cs typeface="华文中宋" panose="02010600040101010101" charset="-122"/>
                </a:rPr>
                <a:t>影响因素：</a:t>
              </a:r>
              <a:r>
                <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rPr>
                <a:t>声强、声频、温度、时间、离子强度、pH、细胞类型。</a:t>
              </a:r>
              <a:endParaRPr kumimoji="0" lang="zh-CN" altLang="zh-CN" sz="2250" i="0" strike="noStrike" kern="100" cap="none" spc="0" normalizeH="0" baseline="0" noProof="0" dirty="0">
                <a:ln>
                  <a:noFill/>
                </a:ln>
                <a:solidFill>
                  <a:schemeClr val="tx1">
                    <a:lumMod val="75000"/>
                    <a:lumOff val="25000"/>
                  </a:schemeClr>
                </a:solidFill>
                <a:effectLst/>
                <a:uLnTx/>
                <a:uFillTx/>
                <a:latin typeface="华文中宋" panose="02010600040101010101" charset="-122"/>
                <a:ea typeface="华文中宋" panose="02010600040101010101" charset="-122"/>
                <a:cs typeface="华文中宋" panose="02010600040101010101" charset="-122"/>
              </a:endParaRPr>
            </a:p>
          </p:txBody>
        </p:sp>
        <p:pic>
          <p:nvPicPr>
            <p:cNvPr id="157" name="图片 1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871" y="1189011"/>
              <a:ext cx="1178228" cy="117822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p="http://schemas.openxmlformats.org/presentationml/2006/main">
  <p:tag name="KSO_WM_MEDIACOVER_FLAG" val="1"/>
  <p:tag name="KSO_WM_UNIT_MEDIACOVER_BTN_STATE" val="1"/>
  <p:tag name="KSO_WM_UNIT_MEDIACOVER_BTNRECT" val="5211*3903*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KSO_WM_MEDIACOVER_FLAG" val="1"/>
  <p:tag name="KSO_WM_UNIT_MEDIACOVER_BTN_STATE" val="1"/>
  <p:tag name="KSO_WM_UNIT_MEDIACOVER_BTNRECT" val="5844*3831*460*460"/>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3.xml><?xml version="1.0" encoding="utf-8"?>
<p:tagLst xmlns:p="http://schemas.openxmlformats.org/presentationml/2006/main">
  <p:tag name="KSO_WM_UNIT_TABLE_BEAUTIFY" val="smartTable{acb0ed18-1cd0-44e3-9885-dd91a78d176d}"/>
  <p:tag name="TABLE_ENDDRAG_ORIGIN_RECT" val="921*231"/>
  <p:tag name="TABLE_ENDDRAG_RECT" val="21*125*921*231"/>
</p:tagLst>
</file>

<file path=ppt/tags/tag4.xml><?xml version="1.0" encoding="utf-8"?>
<p:tagLst xmlns:p="http://schemas.openxmlformats.org/presentationml/2006/main">
  <p:tag name="ISPRING_PRESENTATION_TITLE" val="12312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3170</Words>
  <Application>WPS 演示</Application>
  <PresentationFormat>宽屏</PresentationFormat>
  <Paragraphs>336</Paragraphs>
  <Slides>30</Slides>
  <Notes>24</Notes>
  <HiddenSlides>0</HiddenSlides>
  <MMClips>2</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30</vt:i4>
      </vt:variant>
    </vt:vector>
  </HeadingPairs>
  <TitlesOfParts>
    <vt:vector size="48" baseType="lpstr">
      <vt:lpstr>Arial</vt:lpstr>
      <vt:lpstr>宋体</vt:lpstr>
      <vt:lpstr>Wingdings</vt:lpstr>
      <vt:lpstr>方正平和简体</vt:lpstr>
      <vt:lpstr>HappyZcool-2016</vt:lpstr>
      <vt:lpstr>微软雅黑</vt:lpstr>
      <vt:lpstr>Calibri</vt:lpstr>
      <vt:lpstr>Wingdings</vt:lpstr>
      <vt:lpstr>华文细黑</vt:lpstr>
      <vt:lpstr>华光黑变_CNKI</vt:lpstr>
      <vt:lpstr>华文中宋</vt:lpstr>
      <vt:lpstr>方正静蕾简体</vt:lpstr>
      <vt:lpstr>Arial Unicode MS</vt:lpstr>
      <vt:lpstr>等线 Light</vt:lpstr>
      <vt:lpstr>等线</vt:lpstr>
      <vt:lpstr>幼圆</vt:lpstr>
      <vt:lpstr>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123123</dc:title>
  <dc:creator>张 建春</dc:creator>
  <cp:lastModifiedBy>淺缘°莫殇</cp:lastModifiedBy>
  <cp:revision>60</cp:revision>
  <dcterms:created xsi:type="dcterms:W3CDTF">2018-10-17T10:11:00Z</dcterms:created>
  <dcterms:modified xsi:type="dcterms:W3CDTF">2021-05-17T04:50:41Z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0514110D2B1A40478690B872263E3AB1</vt:lpwstr>
  </property>
</Properties>
</file>