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charts/chart1.xml" ContentType="application/vnd.openxmlformats-officedocument.drawingml.chart+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charts/chart2.xml" ContentType="application/vnd.openxmlformats-officedocument.drawingml.chart+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notesMasterIdLst>
    <p:notesMasterId r:id="rId3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strict file@10</c:v>
                </c:pt>
              </c:strCache>
            </c:strRef>
          </c:tx>
          <c:spPr>
            <a:solidFill>
              <a:srgbClr val="56D6E8"/>
            </a:solidFill>
            <a:effectLst/>
          </c:spPr>
          <c:invertIfNegative val="0"/>
          <c:dLbls>
            <c:numFmt formatCode="0.0&quot;%&quot;" sourceLinked="0"/>
            <c:txPr>
              <a:bodyPr/>
              <a:lstStyle/>
              <a:p>
                <a:pPr>
                  <a:defRPr b="0" i="0" strike="noStrike" sz="1050" u="none">
                    <a:solidFill>
                      <a:srgbClr val="E6EDF3"/>
                    </a:solidFill>
                    <a:latin typeface="Arial"/>
                  </a:defRPr>
                </a:pPr>
              </a:p>
            </c:txPr>
            <c:showLegendKey val="0"/>
            <c:showVal val="1"/>
            <c:showCatName val="0"/>
            <c:showSerName val="0"/>
            <c:showPercent val="0"/>
            <c:showBubbleSize val="0"/>
            <c:showLeaderLines val="0"/>
          </c:dLbls>
          <c:dPt>
            <c:idx val="0"/>
            <c:invertIfNegative val="0"/>
            <c:bubble3D val="0"/>
            <c:spPr>
              <a:solidFill>
                <a:srgbClr val="56D6E8"/>
              </a:solidFill>
              <a:effectLst/>
            </c:spPr>
          </c:dPt>
          <c:dPt>
            <c:idx val="1"/>
            <c:invertIfNegative val="0"/>
            <c:bubble3D val="0"/>
            <c:spPr>
              <a:solidFill>
                <a:srgbClr val="3A4353"/>
              </a:solidFill>
              <a:effectLst/>
            </c:spPr>
          </c:dPt>
          <c:dPt>
            <c:idx val="2"/>
            <c:invertIfNegative val="0"/>
            <c:bubble3D val="0"/>
            <c:spPr>
              <a:solidFill>
                <a:srgbClr val="3A4353"/>
              </a:solidFill>
              <a:effectLst/>
            </c:spPr>
          </c:dPt>
          <c:dPt>
            <c:idx val="3"/>
            <c:invertIfNegative val="0"/>
            <c:bubble3D val="0"/>
            <c:spPr>
              <a:solidFill>
                <a:srgbClr val="3A4353"/>
              </a:solidFill>
              <a:effectLst/>
            </c:spPr>
          </c:dPt>
          <c:dPt>
            <c:idx val="4"/>
            <c:invertIfNegative val="0"/>
            <c:bubble3D val="0"/>
            <c:spPr>
              <a:solidFill>
                <a:srgbClr val="3A4353"/>
              </a:solidFill>
              <a:effectLst/>
            </c:spPr>
          </c:dPt>
          <c:dPt>
            <c:idx val="5"/>
            <c:invertIfNegative val="0"/>
            <c:bubble3D val="0"/>
            <c:spPr>
              <a:solidFill>
                <a:srgbClr val="3A4353"/>
              </a:solidFill>
              <a:effectLst/>
            </c:spPr>
          </c:dPt>
          <c:dPt>
            <c:idx val="6"/>
            <c:invertIfNegative val="0"/>
            <c:bubble3D val="0"/>
            <c:spPr>
              <a:solidFill>
                <a:srgbClr val="3A4353"/>
              </a:solidFill>
              <a:effectLst/>
            </c:spPr>
          </c:dPt>
          <c:dPt>
            <c:idx val="7"/>
            <c:invertIfNegative val="0"/>
            <c:bubble3D val="0"/>
            <c:spPr>
              <a:solidFill>
                <a:srgbClr val="3A4353"/>
              </a:solidFill>
              <a:effectLst/>
            </c:spPr>
          </c:dPt>
          <c:cat>
            <c:multiLvlStrRef>
              <c:f>Sheet1!$A$2:$A$9</c:f>
              <c:multiLvlStrCache>
                <c:ptCount val="8"/>
                <c:lvl>
                  <c:pt idx="0">
                    <c:v>ripwire --for</c:v>
                  </c:pt>
                  <c:pt idx="1">
                    <c:v>codebase-memory-mcp 0.9.0</c:v>
                  </c:pt>
                  <c:pt idx="2">
                    <c:v>repowise 0.37.0</c:v>
                  </c:pt>
                  <c:pt idx="3">
                    <c:v>graphify 0.9.34</c:v>
                  </c:pt>
                  <c:pt idx="4">
                    <c:v>aider repo-map 0.86.2</c:v>
                  </c:pt>
                  <c:pt idx="5">
                    <c:v>codeseek 0.1.31 (idents)</c:v>
                  </c:pt>
                  <c:pt idx="6">
                    <c:v>aider (no-persona control)</c:v>
                  </c:pt>
                  <c:pt idx="7">
                    <c:v>codeseek (raw fallback)</c:v>
                  </c:pt>
                </c:lvl>
              </c:multiLvlStrCache>
            </c:multiLvlStrRef>
          </c:cat>
          <c:val>
            <c:numRef>
              <c:f>Sheet1!$B$2:$B$9</c:f>
              <c:numCache>
                <c:formatCode>General</c:formatCode>
                <c:ptCount val="8"/>
                <c:pt idx="0">
                  <c:v>58.3</c:v>
                </c:pt>
                <c:pt idx="1">
                  <c:v>40</c:v>
                </c:pt>
                <c:pt idx="2">
                  <c:v>33.3</c:v>
                </c:pt>
                <c:pt idx="3">
                  <c:v>31.7</c:v>
                </c:pt>
                <c:pt idx="4">
                  <c:v>20</c:v>
                </c:pt>
                <c:pt idx="5">
                  <c:v>15</c:v>
                </c:pt>
                <c:pt idx="6">
                  <c:v>10</c:v>
                </c:pt>
                <c:pt idx="7">
                  <c:v>0</c:v>
                </c:pt>
              </c:numCache>
            </c:numRef>
          </c:val>
        </c:ser>
        <c:dLbls>
          <c:numFmt formatCode="0.0&quot;%&quot;" sourceLinked="0"/>
          <c:txPr>
            <a:bodyPr/>
            <a:lstStyle/>
            <a:p>
              <a:pPr>
                <a:defRPr b="0" i="0" strike="noStrike" sz="1050" u="none">
                  <a:solidFill>
                    <a:srgbClr val="E6EDF3"/>
                  </a:solidFill>
                  <a:latin typeface="Arial"/>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00" b="0" i="0" u="none" strike="noStrike">
                <a:solidFill>
                  <a:srgbClr val="E6EDF3"/>
                </a:solidFill>
                <a:latin typeface="Arial"/>
              </a:defRPr>
            </a:pPr>
            <a:endParaRPr lang="en-US"/>
          </a:p>
        </c:txPr>
        <c:crossAx val="2094734552"/>
        <c:crosses val="autoZero"/>
        <c:auto val="1"/>
        <c:lblAlgn val="ctr"/>
        <c:noMultiLvlLbl val="1"/>
      </c:catAx>
      <c:valAx>
        <c:axId val="2094734552"/>
        <c:scaling>
          <c:orientation val="minMax"/>
          <c:max val="70"/>
          <c:min val="0"/>
        </c:scaling>
        <c:delete val="0"/>
        <c:axPos val="b"/>
        <c:majorGridlines>
          <c:spPr>
            <a:ln w="6350" cap="flat">
              <a:solidFill>
                <a:srgbClr val="232D3D"/>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900" b="0" i="0" u="none" strike="noStrike">
                <a:solidFill>
                  <a:srgbClr val="8B95A5"/>
                </a:solidFill>
                <a:latin typeface="Arial"/>
              </a:defRPr>
            </a:pPr>
            <a:endParaRPr lang="en-US"/>
          </a:p>
        </c:txPr>
        <c:crossAx val="2094734554"/>
        <c:crosses val="autoZero"/>
        <c:crossBetween val="between"/>
      </c:valAx>
      <c:spPr>
        <a:solidFill>
          <a:srgbClr val="0D1117"/>
        </a:solidFill>
        <a:ln>
          <a:noFill/>
        </a:ln>
        <a:effectLst/>
      </c:spPr>
    </c:plotArea>
    <c:plotVisOnly val="1"/>
    <c:dispBlanksAs val="span"/>
  </c:chart>
  <c:spPr>
    <a:solidFill>
      <a:srgbClr val="0D1117"/>
    </a:solidFill>
    <a:ln w="12700" cap="flat">
      <a:solidFill>
        <a:srgbClr val="0D1117"/>
      </a:solid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strict file@10</c:v>
                </c:pt>
              </c:strCache>
            </c:strRef>
          </c:tx>
          <c:spPr>
            <a:solidFill>
              <a:srgbClr val="3A4353"/>
            </a:solidFill>
            <a:effectLst/>
          </c:spPr>
          <c:invertIfNegative val="0"/>
          <c:dLbls>
            <c:numFmt formatCode="0.0" sourceLinked="0"/>
            <c:txPr>
              <a:bodyPr/>
              <a:lstStyle/>
              <a:p>
                <a:pPr>
                  <a:defRPr b="0" i="0" strike="noStrike" sz="1500" u="none">
                    <a:solidFill>
                      <a:srgbClr val="E6EDF3"/>
                    </a:solidFill>
                    <a:latin typeface="Arial"/>
                  </a:defRPr>
                </a:pPr>
              </a:p>
            </c:txPr>
            <c:showLegendKey val="0"/>
            <c:showVal val="1"/>
            <c:showCatName val="0"/>
            <c:showSerName val="0"/>
            <c:showPercent val="0"/>
            <c:showBubbleSize val="0"/>
            <c:showLeaderLines val="0"/>
          </c:dLbls>
          <c:dPt>
            <c:idx val="0"/>
            <c:invertIfNegative val="0"/>
            <c:bubble3D val="0"/>
            <c:spPr>
              <a:solidFill>
                <a:srgbClr val="3A4353"/>
              </a:solidFill>
              <a:effectLst/>
            </c:spPr>
          </c:dPt>
          <c:dPt>
            <c:idx val="1"/>
            <c:invertIfNegative val="0"/>
            <c:bubble3D val="0"/>
            <c:spPr>
              <a:solidFill>
                <a:srgbClr val="4AC26B"/>
              </a:solidFill>
              <a:effectLst/>
            </c:spPr>
          </c:dPt>
          <c:cat>
            <c:multiLvlStrRef>
              <c:f>Sheet1!$A$2:$A$3</c:f>
              <c:multiLvlStrCache>
                <c:ptCount val="2"/>
                <c:lvl>
                  <c:pt idx="0">
                    <c:v>pre-routing baseline</c:v>
                  </c:pt>
                  <c:pt idx="1">
                    <c:v>routed --for (shipping)</c:v>
                  </c:pt>
                </c:lvl>
              </c:multiLvlStrCache>
            </c:multiLvlStrRef>
          </c:cat>
          <c:val>
            <c:numRef>
              <c:f>Sheet1!$B$2:$B$3</c:f>
              <c:numCache>
                <c:formatCode>General</c:formatCode>
                <c:ptCount val="2"/>
                <c:pt idx="0">
                  <c:v>27.6</c:v>
                </c:pt>
                <c:pt idx="1">
                  <c:v>60.9</c:v>
                </c:pt>
              </c:numCache>
            </c:numRef>
          </c:val>
        </c:ser>
        <c:dLbls>
          <c:numFmt formatCode="0.0" sourceLinked="0"/>
          <c:txPr>
            <a:bodyPr/>
            <a:lstStyle/>
            <a:p>
              <a:pPr>
                <a:defRPr b="0" i="0" strike="noStrike" sz="1500" u="none">
                  <a:solidFill>
                    <a:srgbClr val="E6EDF3"/>
                  </a:solidFill>
                  <a:latin typeface="Arial"/>
                </a:defRPr>
              </a:pPr>
            </a:p>
          </c:txPr>
          <c:showLegendKey val="0"/>
          <c:showVal val="1"/>
          <c:showCatName val="0"/>
          <c:showSerName val="0"/>
          <c:showPercent val="0"/>
          <c:showBubbleSize val="0"/>
          <c:showLeaderLines val="0"/>
        </c:dLbls>
        <c:gapWidth val="8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50" b="0" i="0" u="none" strike="noStrike">
                <a:solidFill>
                  <a:srgbClr val="E6EDF3"/>
                </a:solidFill>
                <a:latin typeface="Arial"/>
              </a:defRPr>
            </a:pPr>
            <a:endParaRPr lang="en-US"/>
          </a:p>
        </c:txPr>
        <c:crossAx val="2094734552"/>
        <c:crosses val="autoZero"/>
        <c:auto val="1"/>
        <c:lblAlgn val="ctr"/>
        <c:noMultiLvlLbl val="1"/>
      </c:catAx>
      <c:valAx>
        <c:axId val="2094734552"/>
        <c:scaling>
          <c:orientation val="minMax"/>
          <c:max val="70"/>
          <c:min val="0"/>
        </c:scaling>
        <c:delete val="0"/>
        <c:axPos val="l"/>
        <c:majorGridlines>
          <c:spPr>
            <a:ln w="6350" cap="flat">
              <a:solidFill>
                <a:srgbClr val="232D3D"/>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8B95A5"/>
                </a:solidFill>
                <a:latin typeface="Arial"/>
              </a:defRPr>
            </a:pPr>
            <a:endParaRPr lang="en-US"/>
          </a:p>
        </c:txPr>
        <c:crossAx val="2094734554"/>
        <c:crosses val="autoZero"/>
        <c:crossBetween val="between"/>
      </c:valAx>
      <c:spPr>
        <a:solidFill>
          <a:srgbClr val="0D1117"/>
        </a:solidFill>
        <a:ln>
          <a:noFill/>
        </a:ln>
        <a:effectLst/>
      </c:spPr>
    </c:plotArea>
    <c:plotVisOnly val="1"/>
    <c:dispBlanksAs val="span"/>
  </c:chart>
  <c:spPr>
    <a:solidFill>
      <a:srgbClr val="0D1117"/>
    </a:solidFill>
    <a:ln w="12700" cap="flat">
      <a:solidFill>
        <a:srgbClr val="0D1117"/>
      </a:solid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(cover)
- "25 vendored tree-sitter grammars" — CHANGELOG.md [0.6.2], "### Added — GDScript (`.gd`), the 25th vendored grammar (parser version 108)", PR #233 ("Thanks to @sclyde."). README.md on main a5229aca: "25 vendored grammars"; third_party/deps/ holds 24 grammar projects, tree-sitter-typescript supplying two (typescript and tsx). Astro (#320) adds no grammar: it rides the TypeScript one.
- Before GDScript: 24 — merged: #126 (merge commit 1ad9184a, 2026-09-11), which vendors the Kotlin grammar (PR #126 body: "vendored fwcd/tree-sitter-kotlin grammar"). Before #126 the count was 23. On main 40a1895b: README.md, "24 vendored grammars", and third_party/deps/ holds a kotlin/ directory.
- The 23 it builds on: commit 680a0a3d,"It is 23: 22 upstream projects under third_party/deps/, with tree-sitter-typescript supplying both typescript and tsx"; PR #106's title, "Dart: a 23rd grammar …"; README.md, "23 vendored grammars".
- The wave under "The ripgrep of AI context.": present/assets/paddle-out.png, rendered from docs/assets/paddle-out.svg (commit 680a0a3d; PR #133 moved the wave from the README hero to this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(grammar count and language row)
- "25 vendored grammars", GDScript and Astro in the language row — CHANGELOG.md [0.6.2] "### Added — GDScript (`.gd`), the 25th vendored grammar (parser version 108)" (#233, @sclyde); CHANGELOG.md [0.6.4] "### Added — Astro (`.astro`) frontmatter is indexed on the TypeScript grammar (#320, #67)". The language row wraps to three lines at 12 pt; check it is not clipped in the render.
- Before GDScript: "24 vendored grammars" and Kotlin in the language row — merged: #126 (merge commit 1ad9184a, 2026-09-11); PR body, "Adds Kotlin (.kt) language support: vendored fwcd/tree-sitter-kotlin grammar". Before #126: 23 (commit 680a0a3d) and no Kotlin. README.md on main 40a1895b says "24 vendored grammars".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(the two live-repo figures on this slide — both re-derived 2026-09-11 on main 40a1895b, because they move with the tree)
- --pattern: `git archive 40a1895b | tar -x -C DIR; ripwire DIR --pattern='VERIFY($X)' --no-cache` → hits="116" eligible_files="896" skipped_files="0" of_files="1961", grammars= naming 13 objects over 11 languages. It read 101 hits over 625 eligible files when the slide was written on 2026-09-06; the tree has grown since.
- --lint: `ripwire DIR --lint --no-cache` over the same archive → 39 rule rows, 31 with count&gt;0, of which 16 carry shown_rows="0", totalling 588 findings. It read 14 of 31 and 368 findings on 2026-09-06.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(0.6.0 at a glance). Window: after the v0.5.0 tag (commit bacfa3b7, 2026-09-07) through main 40a1895b. Merge dates read with gh: #83 2026-09-09, #92 2026-09-10, #106 (merge commit 6f91fed2) 2026-09-10, #127, #134, #136 (d752d953), #137 (f22081b0), #138 (688cc321), #135 (1187b7f3), #126 (1ad9184a), #141 (d8e788b1) and #140 (40a1895b) all 2026-09-11.
- Title words “faster where it hurt”: the draft 0.6.0 release notes' heading. “Rip'n Fast”: README.md's H1, “Rip'n Fast. Fewer Tokens. Better Code.”
A NEW LANGUAGE
- Dart: merge commit 6f91fed2, “merge(dart): a 23rd grammar …” — “On flutter/packages (3,706 .dart files) this indexes 71,726 Dart symbols and none of that corpus's 289 degraded parses is a .dart file.” Lane by @calvinchengx (#75).
- Six arrays: 6f91fed2 — “moves six per-language array extents off the spelled-out last enumerator (std::size_t( Lang::Elixir ) + 1) and onto model.h's kLangCount”; with two tallies reverted, --skipped over two .cpp and two .dart files “prints indexed=4 with a single &lt;lang n=cpp …&gt; row: two indexed files gone from the census, with nothing saying a row is missing.”
- Kotlin — merged: #126, merge commit 1ad9184a (2026-09-11); PR body, PR author xCatG: “vendored fwcd/tree-sitter-kotlin grammar … a JVM interop bridge that resolves Kotlin↔Java calls bidirectionally”; “Zero ASan/UBSan/LSan findings across 501 real .kt files (8 local Android/JVM repos) … and ~9,500 additional .kt files across 5 larger real-world corpora (nowinandroid, compose-samples, architecture-samples, ktor, Signal-Android) — deterministic and well-formed on every one”. The quadrant heading “two new languages” is true as of that merge.
RIP'N FAST
- 159.7 → 9.2 s: PR #83 body, table “--grep | 159.7 s | 9.2 s” (warm, llvm-project); cause “recomputed on every still-ambiguous receiver-typed call”, “Each receiver type's cone is now computed once”.
- −19.9%, 194.1 → 155.6 s: PR #127 body table, llvm-project cold map --no-cache, 194.14 → 155.60 CPU s, −19.9%, n=1, output identical. PR #130 body: “22 walks converted”. “byte-identical”: #127 “Every row cmp-identical between the two binaries.”
- −27.6%, 8.13 → 5.88 s: PR #127 body table, go warm --pack-task, n=5, identical. Lane K: src/infra/strkern.h “(NEON/AVX2/scalar); the query-time tokenizer rewritten as mask algebra”.
HONEST WHERE IT COUNTS
- 2,107 → 3: PR #134 body, “memgraph --callers=SafeString::move | 2,107 | 3”.
- 12/12 → 8/12, 2% → 12%, 0 wrong: PR #127 lane Q, “12 landed commits: 12/12 → 8/12 gating, TRUE 2% → 12%, WRONG → 0”.
- 13/25 → 0, 0.797 → 1.000: PR #127 lane R, “harmful 13/25 → 0, precision 0.797 → 1.000”; the brief names the set “the adversarial prose set”.
FEWER TOKENS, NOTHING HIDDEN
- 46,385 → 4,473: PR #92 body, “46,385 → 4,473 tokens (10.4x)”, “Nothing is deleted”, “every disclosure one call away” (title).
- 6 → 50 / 12, 16% → 54%: PR #127 lane H, “kHandoffSymbolsPerFile 6 → 50 code / 12 prose (containment 16 → 54%, additive)”.
- Paging: PR #127 lane H2, “--doc-drift, --flags/--flip, --situ disclose their cuts and page; answer rows never page”; gate-pin note, “the 25-row cap on tests-to-run was RETIRED … the arm now asserts every row listed”.
FOOTER
- PR #127 body: “x86-64 floor is -march=x86-64-v3 (AVX2, BMI1/2, FMA — RHEL 10's own floor). Prebuilt Linux x86 binaries now require AVX2-class CPUs. NEON on arm64.”
- The footer says “x86-64”, not “x86-64 Linux”, because of #137 (merge commit f22081b0, 2026-09-11): PR body, the macOS x86_64 cross-build “picked its flags from CMAKE_SYSTEM_PROCESSOR … Every x86_64 compile line got -mcpu=apple-m1 and no -march at all”, and now gets “-march=x86-64-v3”. So the floor is the x86-64 binaries', both OSes.
- “the installer checks before it downloads and names what is missing” — #138 (merge commit 688cc321, 2026-09-11): PR body, “Before downloading, on x86_64 … Below v3, it stops before the download, lists the missing features, and points to a source build”; and INSTALL.md on main 40a1895b, “From 0.6.0 the prebuilt x86-64 binaries need an x86-64-v3 CPU (AVX2, BMI2, FMA and the rest of that level), roughly Intel Haswell (2013) or AMD Excavator (2015) and newer; the installer checks before it downloads.”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(0.6.1 at a glance). Window: after the v0.6.0 tag through the 0.6.1 release commit. Every PR cited here is MERGED as of 2026-09-14; verified with gh pr view --json state.
TITLE: the release's own theme. 0.6.0's slide was 'faster where it hurt, clearer where it stops'; this round's work was routing and shape rather than ranking, and three of its four quadrants are honesty, so the title says so.
LANGUAGES
- Elixir: #207, from issue #81, lane by @henry-hz. Parser version 95. 'Calls resolve to the module, name and arity they name, instead of by name alone: lexical aliases, filtered imports, default arguments, pipes, captures and delegates.' Nested modules and each target of a multi-target defimpl have separate identities. LIMITS, documented as such and NOT claimed fixed: macro expansion, __using__, and calls inside unquote(...) / bind_quoted:.
- SCIP: #198, by @dpunosevac. 'SCIP writers encode an occurrence's range in one of two ways, and ripwire read only the deprecated one, so every index scip-java writes was silently ignored and --scip changed nothing. It now reads the typed form first, as scip.proto asks. On spring-petclinic the precise overlay went from no matches to 79% of occurrences.' The corpus is named on the slide because the figure is corpus-specific.
IT SAYS WHAT IT COULD NOT PROVE
- 89 of 4,322: #173. 'On ripwire's own tree, over every file:name selector whose selection is all declarations, the binary after #173 shrank 89 of 4,322 answers compared with the one before it, and grew none.' The population is the whole selector set, not a sample, which is why the claim can be one-directional.
- The defect #173 fixed: the widening matched on the name and the enclosing scope, and that scope drops namespaces, so --callers=a/Store.h:putObject counted callB in b/Store.cpp, a caller of a DIFFERENT Store, and a free function matched on its name alone.
- nine listing verbs: #190, #195 — unproven_defs= on --callers, --callees, --impact, --safe-delete, --path, --uses, --mentions, --verify and --affected. 'all but the first two had answered from the declaration alone and printed a clean zero'.
- incompatible="0": #210 — 'on every verb that resolves a focus symbol at all, --edit-check included, where an incompatible="0" beside unproven_defs= is now stated to be an incomplete read rather than a safe edit'.
EVERY NUMBER CARRIES ITS DEFINITION
- graph_unindexed=: #169 — shipped in 0.6.0 with no definition on --lego, --verify and --nonlocal-state, and under --legend=compact on every XML verb except --connect.
- the eight more, and the pins: #185, #189, #203. 'each is defined now, and the compact pins follow the definitions rather than the definitions being trimmed to fit one pin'.
- the budgeted --for: #174 — 'A budgeted --for that drops legend clauses to fit its allowance now names the attributes whose definitions it dropped.'
LLVM SCALE
- 114 MB → 368 KB: #208. 'The call graph keeps, for every call the resolver declines to bind, the list of candidates it declined between. Those lists were stored once per call, so the structure grew with calls x candidates: 27.9 M entries, 114 MB, on llvm-project. One stored copy per distinct list makes that 9,879 distinct lists and 62,359 entries - 368 KB - with every count and every byte of output unchanged.'
- The second row exists so the slide cannot be read as an output change. It is a structure change with byte-identical output, and saying so is the point.
FOOTER (the instruments). From the release notes' Highlights: 'Three readouts, all registered before the work began, and none of them a model's opinion. A frozen bank of 30 retrieval questions, each answered in ONE call on a 2,066-file C++ corpus pinned at one commit, scored on the gold files the question's answer must name. A follow-up ladder over the same bank: six deterministic steps per tool, no model in the loop... And a held-out draw registered separately, so a round cannot be tuned onto the bank it is graded on.'
NOT ON THIS SLIDE, DELIBERATELY: no competitor is named and no comparison is drawn (no head-to-head round has been re-run since this slide was written, and none is drawn here); no flag is named that the shipped --help does not carry (deckcheck); and the shape/routing figures are on the companion slide because they are re-measured on the instruments rather than argued from per-verb byte tables.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(since 0.6.1). Window: after the v0.6.1 tag (2026-09-14) through main a5229aca (merge of #365, 2026-09-30): CHANGELOG.md [0.6.2] to [0.6.5], and [Unreleased] for what main carries into the next release.
LEFT OUT, DELIBERATELY: skill scanning (not a central feature of the tool), any head-to-head figure (none re-measured), and per-verb byte counts.
WHERE AND HOW IT RUNS
- Windows x64: CHANGELOG [0.6.2] '### Added — native Windows x64 (clang-cl, MSVC ABI), behind src/infra/os.h — thanks to @lennix1337 (#44)' and '### Added — Microsoft's cl.exe builds the tree, so both Windows front ends compile and both gate'; CHANGELOG [0.6.3] '### Added — a Windows x64 release asset (preview)'. The caveat is README.md's platform row: the gate suite does not run on Windows, and ASan is compiled there but never executed.
- --lsp: CHANGELOG [0.6.2], '--lsp — a read-only navigation LSP server over stdio (Phase 1)': definition, references, documentSymbol, workspace symbol and hover. 'Thanks to @mpapis.'
- Memory guard: CHANGELOG [Unreleased] '### Added — a memory guard on every root: zero-config, silent on normal runs, a disclosed partial answer past its line (#350, layer 3)', merged with #363 (b90547fa). 'The limit is 65% of the machine's memory (physical RAM, or the cgroup v2 memory.max when lower); --max-memory=N[K|M|G] or RIPWIRE_MAX_MEMORY replaces it'; past the limit 'ripwire exits 5 (new exit code)'.
BETTER ANSWERS
- Function-literal bodies: CHANGELOG [Unreleased] '### Fixed — a name bound to a function literal has a body: no more false bodyless_defs, and quality verbs measure it' (merge 48279226). The CHANGELOG states '--biggest-first, --ensemble and --quality-panel measure 2,083 functions (was 63)' on 'a 583-file TypeScript agent repo'. Re-measured for this slide on the merged binary: 63 → 2,083 over 583 files.
- --metrics: CHANGELOG [Unreleased] '### Changed — --metrics prints one row per definition' (merge 2df0de0a): overloads and a function defined in several #ifdef branches each get their own row with l=. Gate: test/metricscheck.sh.
- Ruby: CHANGELOG [Unreleased] '### Added — Ruby has inheritance edges: class Child &lt; Parent reaches the lego view and the resolver's base walk' (PR #325, merge d38a0e36) and '### Added — RSpec's described_class is the class its example group names, so a spec's calls pin to the class under test (#338)' (merge 3418eba6). Both PRs were contributed by @andriytyurnikov.
- vue-core: CHANGELOG [0.6.2] '### Fixed — a call written outside every named function now has a caller' (#60): 'Measured before the change with the pin census, as the share of call sites with no caller node: 72.8% of vue-core'. A dated pre-change figure from a committed instrument, so it is not re-measured.
HONEST ANSWERS
- rank, then cut: CHANGELOG [0.6.3] '### Changed — --callers, --uses and the --impact import tier rank before they cap' and '### Fixed — body packing, --outline and --pack-signatures rank before they cut, and every cut is named'; CHANGELOG [Unreleased] '### Fixed — three answers that cut silently now say what they left out' (merge ac65b668).
- shallow: CHANGELOG [Unreleased] '### Fixed — the history verbs say so when a clone is shallow' (merge b5ef8317): --owners, --hotspots and --cochange carry shallow="1"; --quality-delta=REV on the boundary commit says it is a shallow clone, not a root commit.
- five false answers: CHANGELOG [Unreleased], merge 1e77b647 — '--flags reads JavaScript and TypeScript process.env switches' (it had answered gates="0" env="0"), '--doc-drift: three false drifts on a Python repository', '--from-trace no longer pairs one file's line with another file's definition in next=', '--connect searches a many-definition terminal from the definition that joins', '--dead-code no longer reports a pytest test method as an internal-linkage orphan'.
QUALITY YOU CAN ACT ON
- placeholder: CHANGELOG [Unreleased] '### Added — --quality-delta placeholder kind (the eleventh): stubs and TODOs a change adds' (merge f6d6cf05): 'Every row is origin="new-symbol" and never gates'.
- --impact depth: CHANGELOG [Unreleased] '### Changed — --impact lists the blast radius nearest first, with its hop depth' (merge 83f30561): rows run by hop depth first, the order is applied before the window cuts, and by_depth= counts reaches= per depth. Gate: test/impactdepthcheck.sh.
- --mcp-tools: CHANGELOG [Unreleased] '### Added — --mcp-tools=LIST: the MCP server can list a subset of its tools' (merge 89f6beb6). The core profile is explore, batch, from_trace, impact, uses, fetch_body, edit_check and quality_delta (8); 'With no flag, or --mcp-tools=full, every byte the server sends is unchanged.'
FOOTER: CHANGELOG [Unreleased] '### Changed — the versions this release moves, stated once': kParserVer 124 → 129, kCacheVersion 25 → 27; 'Every ingest cache written by an earlier build is refused and re-indexed once'. src/ingest_cache.h on main a5229aca: kParserVer = 129, kCacheVersion = 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(the scale rung)
- 182,555 files: PR #127 body, “with llvm-project (182,555 files) as the scale rung”; PR #83 body, “llvm-project (182,555 files)”.
- Kicker “Rip'n Fast”: README.md's H1.
ROW 1, O(C²) CHILD WALKS
- Mechanism: the #127 presentation brief — “indexed ts_node_child(n,i) loops re-walk the child list on every call, which is O(children²)”; “Only wide FLAT child lists trigger it (comments as extras, C/C++ include guards), so no standard corpus could see it.”
- 24 walks, 18 arms at 11–125×: the brief, “24 walks converted to one cursor helper (src/infra/tschildren.h); 18 isolation arms proven red-first at 11–125×”; PR #127 lanes W and W2/W3.
- 22 more at 13–126×: PR #130 body, “22 walks converted, every one proven quadratic on the pre-change binary first … 13x..126x its control under a 16 000-comment flood”; “3 loops stay indexed with the reason written at the loop”; “156 generated fixture × verb pairs and the 21 committed ones are byte-identical”.
- 194.1 → 155.6 s, −19.9%, n = 1: PR #127 body table, llvm-project cold map --no-cache, 194.14 → 155.60. Wall −25%: the brief, “wall −25%”.
ROW 2, THE INHERITANCE CONE
- PR #83 body: “86,667 cones for 2,984 distinct receiver types”; “143 s of 154 s”; table --grep 159.7 s → 9.2 s and default map 248 s → 10 s; “default maps byte-identical pre/post on go and llvm-project”.
ROW 3, THE CACHE THAT EVICTED ITSELF
- The brief: “One llvm root needs 1.76 GB of cache against a 2 GB oldest-first sweep. Once the sweep stopped evicting the working root's own families, a repeated --for went from 274 s to 26 s CPU.” “Two cache-key builders hashed the root with different FNV seeds (one of them truncated), so every root minted two key families. There is one key now.” PR #127 lanes C and C2.
BARS
- PR #127 body table, cold map --no-cache, Δ median: ripwire (own tree) −2.1% (n=5), go −1.7% (n=5), rocksdb −6.7% (n=5), llvm-project −19.9% (n=1). The body: “the cold parse (--no-cache) carries the child-walk and field-id lanes … the O(C²) walks only bite on wide flat child lists, which C/C++ include guards and comment floods produce”. The bars therefore carry both lanes, as that table does.
- Title and footer: all three rows were measured on llvm-project (#127 body and brief; #83 body). Only the child walk is sourced as invisible elsewhere — the brief, “no standard corpus could see it” — so the footer claims that for the first row alone.
WHY LLVM-PROJECT — each item verified on 2026-09-11 against the page named; anything not verified was dropped
- 2012 ACM Software System Award: https://llvm.org/ — “LLVM has been awarded the 2012 ACM Software System Award!”
- Clang (C/C++/Objective-C): https://llvm.org/ lists “Clang (C/C++/Objective-C compiler)” among the sub-projects.
- Chromium: https://chromium.googlesource.com/chromium/src/+/main/docs/clang.md — “Chromium ships a prebuilt clang binary”; “This is the only supported compiler for building Chromium.”
- Android NDK: https://developer.android.com/ndk/guides/other_build_systems — “The Clang compiler in the NDK is useable with only minimal configuration required to define your target environment.” https://developer.android.com/ndk/downloads/revision_history — r18b: “GCC has been removed.”
- Apple: https://developer.apple.com/xcode/cpp/ — “Apple supports C++ with the Apple Clang compiler (included in Xcode)”.
- PS4: https://llvm.org/devmtg/2013-11/slides/Robinson-PS4Toolchain.pdf (Paul T. Robinson, Sony Computer Entertainment, LLVM Dev Meeting 2013) — “Compiler – LLVM with the Clang front end”. Only the PS4 deck was read, so later consoles are not claimed.
- Swift: https://www.swift.org/documentation/swift-compiler/ — “IR generation (implemented in lib/IRGen) lowers SIL to LLVM IR, at which point LLVM can continue to optimize it and generate machine code.”
- Rust: https://rustc-dev-guide.rust-lang.org/overview.html — “Since rustc uses LLVM for code generation, the first step is to convert the MIR to LLVM-IR.”
- Julia: https://docs.julialang.org/en/v1/devdocs/jit/ — “It is primarily built on LLVM's On-Request-Compilation (ORCv2) technology”.
- Zig: https://ziglang.org/download/0.15.1/release-notes.html — “the LLVM backend is still the default” on several targets, and the self-hosted x86 backend “emit[s] slower machine code than the LLVM backend”. Zig also has self-hosted backends, hence “has an LLVM backend”, not “uses only LLVM”.
- Kotlin/Native: https://kotlinlang.org/docs/native-overview.html — “Kotlin/Native includes an LLVM-based backend for the Kotlin compiler”.
- CUDA: https://docs.nvidia.com/cuda/nvvm-ir-spec/ — “The NVVM compiler (which is based on LLVM) generates PTX code from NVVM IR.” https://llvm.org/docs/CompileCudaWithLLVM.html — “This document describes how to compile CUDA code with clang”.
- Metal: the Metal Shading Language Specification, https://developer.apple.com/metal/Metal-Shading-Language-Specification.pdf — “Metal uses clang and LLVM so you get a compiler that delivers optimized performance on the GPU.” Read through a search-index extract of Apple's PDF: the file is larger than the fetch limit.
- MLIR: https://mlir.llvm.org/ (source at github.com/llvm/llvm-project/tree/main/mlir). TensorFlow: https://www.tensorflow.org/mlir — MLIR “unifies the infrastructure required to execute high performance machine learning models in TensorFlow and similar ML frameworks”. OpenAI Triton: https://github.com/triton-lang/triton — “Backend rewritten to use MLIR”; “Triton uses LLVM to generate code for GPUs and CPUs.” Mojo: https://mojolang.org/docs/vision — “KGEN is built using MLIR Core”.
- Emscripten: https://emscripten.org/ — “a complete compiler toolchain to WebAssembly, using LLVM”.
- AMD ROCm: https://rocm.docs.amd.com/projects/llvm-project/en/latest/ — “The AMD llvm-project is a fork of llvm/llvm-project.”
- Intel oneAPI DPC++/C++: https://www.intel.com/content/www/us/en/developer/tools/oneapi/dpc-compiler.html — “Uses well-proven LLVM compiler technology”.
- DROPPED as unverified: XLA/OpenXLA as MLIR-based (the openxla.org pages fetched did not say 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(three stories, all merged to main)
STD::MOVE — PR #134 body (merged 2026-09-11):
- “A C++ call written std::X(...) bound to the repository's lone in-repo definition named X. It bound at full confidence, with no amb= or prov= marker.” “On memgraph, SafeString::move became map row #1 with 2,107 false callers from std::move.” “In ripwire's own graph, std::min/std::max/std::sort bound fastmath and svector members.”
- Table: “memgraph --callers=SafeString::move | 2,107 | 3”; “ripwire --callers=min / max / sort | 131 / 67 / 7 | 5 / 14 / 2”. “The three remaining memgraph callers are two SafeString unit tests and one std::ranges::move; see the first gap below.”
- Fix: “only candidates scoped inside std. Otherwise the call is counted through the existing external path (external=) and gets no edge.”
- Gate: “test/stdqualcheck.sh (35 checks, fresh fixture): pre-fix binary: 19 FAIL / 16 PASS, where the 16 are controls”.
THE PROBE THAT LIED — commits b4ebf0bb and 150fb6d3 (in #127, on main) and test/strkerncheck.sh:
- b4ebf0bb: “Correction of a fact the run-8 commit stated: run 7's probe did NOT execute an AVX2 instruction that Rosetta then survived — clang had folded the one-add probe to a scalar addb despite its volatile (otool: zero ymm/VEX opcodes), so it printed 'ok' on every runtime and never chose the baseline slice.” “the gate disassembles it (otool -tv, or objdump -d) and requires one opcode of each class — ymm, pdep, pext, lzcnt, tzcnt, vfmadd, vcvtph2ps — so a future compiler that folds the probe makes it route to the baseline slice rather than lie”.
- 150fb6d3: “Run 7: the macos-14 runner's Rosetta 2 executed the one-instruction AVX2 probe and then SIGILL'd the v3 slice” (the reason b4ebf0bb corrects); “The probe is now compiled with the floor itself and touches every extension it implies”.
- test/strkerncheck.sh: “clang folded that to a scalar addb despite the volatile (otool: zero ymm/VEX opcodes), so it printed ok on every runtime”.
THE AUDIT'S INSTRUMENT WAS WRONG TWICE — the #127 presentation brief, PR #127's body, commits 209f97a4 and 5723b2c0:
- The brief: “A 14× super-linear reading was a cache-eviction artifact, and the recorded cap sweep had measured retrieval caps on a population of zero.”
- 209f97a4: “run_corpus recorded len(stdout) and discarded returncode”; “The denominator counted 56 rows that emit nothing at all”; “a 10.4 MB cache blob that --batch= then read back, ‘responding’ to 103 of 108 caps”; “Every row now carries a state (ok / rc=N / unparseable / unexpanded / timeout)”; “A run in which NOTHING answered … now refuses to report a split”; “the destination must resolve outside the corpus”.
- PR #127 lane H: “re-derived split 64 of 151 answering rows (was published as 59/195)”.
- 5723b2c0: “fix(cache): the budget sweep pins the root you are working in, and says what it took”.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(three more stories — all merged). #136 merge commit d752d953, #135 merge commit 1187b7f3, #126 merge commit 1ad9184a, all 2026-09-11 and all ancestors of main 40a1895b.
ONE MISSING SEMICOLON — merged: #135, merge commit 1187b7f3 (PR body):
- “A function-like macro invoked without ; as the last member of a class or struct (EXC_NAME(Foo) right before };) sends tree-sitter-cpp's error recovery off course.” “The same shape derails tree-sitter-c and tree-sitter-objc.”
- “On memgraph, one file had 472 of 487 definitions misfiled”; “A 14-line function (PrintFuncSignature) reported cx=749, ccx=920, and it ranked #4 in --hotspots. Before this PR, nothing on the row said anything was wrong.”
- Measurements table: “PrintFuncSignature | a method, cx=749 ccx=920 loc=5479 | a free function, cx=3 ccx=2 loc=15”.
- “--hotspots excludes flagged functions instead of ranking a number the tool itself calls an artifact”; the re-parse “Blank[s] ALL-CAPS function-like macro invocations that sit alone on a line as class/struct/union members” and “Adopt[s] the new tree only if it holds strictly fewer error bytes”; “Only the ALL-CAPS, class-body shape is repaired. Lowercase and namespace-scope macro runs still derail, and the detector keeps flagging them.”
- Gates: “test/extentcheck.sh (55 checks …)” and “test/macroreparsecheck.sh (103 checks)”, “both red on their pre-change binaries”. Those two counts are the PR body's, taken at merge; on main 40a1895b both gates print ALL PASS but neither prints a total, and extentcheck's unit arm now reads “20 rule cases” where the PR body said 19 — so read 55/103 as the merged PR's count, not a re-derive.
22% DECLINED IN SILENCE — merged: #136, merge commit d752d953 (PR body):
- The rule: “a bare-name call with two or more candidates, none in the caller's file or directory, and no narrowing rescue is declined”; “the decline was silent … --callers=X answered count=0 exactly as if nothing called X”.
- “memgraph: 22% of all call references were being discarded this way.” Table: “memgraph (merged tree) | 295,086 | 65,516 | 22.2%”.
- “Header: declined=N”; “declined_calls=K on the --callers, --callees and --impact roots”.
- “every iteration of the resolve loop now ends in exactly one named disposition”; “--pin-census prints the balance”.
- “#134's std:: guard exits the loop with continue, and on the merged tree its refused calls came out uncounted: 1,495 on ripwire and 4,966 on memgraph … They are now counted as external”; both census lines end “unaccounted=0”.
- “test/declinecheck.sh has a fixture covering 17 languages”; “Now it passes 104 checks.” Also the PR body's count at merge; the gate prints “declinecheck: PASS” on main 40a1895b without a total.
- Re-checked on the merged tree: CHANGELOG.md on main 40a1895b, “On main after the std::-qualified call guard … the same --no-cache map declines 65,516 of memgraph's 295,086 call references (22.2%)”, and “both end unaccounted=0”.
A NEW LANGUAGE MUST NOT CHANGE OLD ANSWERS — merged: #126, merge commit 1ad9184a (Kotlin; PR author xCatG):
- The 279 figures are re-verified on the merged tree. Commit 359adca7 (on main via 1ad9184a), “fix(kotlin): the JVM bridge reaches the other language only when the caller's own has no candidate”: “On square/retrofit (306 .java, 16 .kt), Response.java:body is 279 callers on main 766913d0 and 5 on the PR head merged with main (09d8a6a3): 253 Java (caller, callee) pairs deleted by the test-only Kotlin body() functions (five spelled in two test directories, three with bodies), every gauge unmoved.”
- Same commit, the fix: “graph.h keepOwnJvmLanguageCandidates … a Java or Kotlin reference admits the other JVM language's candidates only when its own language offers none”; “Every name the caller's language defines resolves exactly as it did before the bridge existed”.
- The gate line, from the same commit's §14: “(c) the invariant: a Java-only tree against the same tree plus Kotlin definitions spelling the same names. --callers of six Java definitions, the Java interface's implementors and all 23 Java map rows (edges, prov=, amb=) must be identical, plus a mutation deleting the Kotlin interface so Tagged must bridge.”
- On main 40a1895b: test/kotlincheck.sh, “on square/retrofit the test-only Kotlin body() functions … took Response.java's body from 279 callers to 5”; docs/ARCHITECTURE.md, “square/retrofit: Response.body keeps its 279 callers”.
- PR #126 body: “a JVM interop bridge that resolves Kotlin↔Java calls bidirectionally”.
- The earlier draft's “28 of its 48 arms fail on main” was DROPPED, not restated: nothing on main or in #126's body carries it, and kotlincheck's own header says the pre-Kotlin red is trivial — “every .kt file in this fixture leaves the index as why="unsupported-ext" … That trivial red is not what this gate is for.” The card now names §14's invariant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(head-to-head, round 4)
- The timing caveat in the footer is the README's own, added by #141 (merge commit d8e788b1, 2026-09-11) beside both round-4 tables. README.md on main 40a1895b: “Measured 2026-08-08, before the performance work that ships in 0.6.0. ripwire has become faster since — llvm-project's cold parse (182,555 files) fell from 194.1 s to 155.6 s of CPU, and --pack-task on a Go repository from 8.13 s to 5.88 s — but these timing columns have not been re-measured.”
- It changes no number in the table: the strict file@10 bars and the 1.46x margin are accuracy, not timing, and were never re-measured either. The index-cost card (0.31 s / 1.24 s / 3.37 s / 7.82 s / 34.0 s) is a timing column, so the caveat covers it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(the tripwire)
- The src/ census is re-derived, not remembered: `ripwire ./src` on main a5229aca prints files=189 symbols=8020 edges=23968 ambiguous=8947 unresolved=1956 declined=7418 (warm and --no-cache identical). On main 40a1895b (2026-09-11) it read files=166 symbols=5778 edges=17150 ambiguous=7441 unresolved=1658 declined=4803. It read files=153 symbols=5122 edges=14182 ambiguous=5982 unresolved=1598 when the slide was written on 2026-09-06.
- declined= is new in 0.6.0 — #136, merge commit d752d953: a call the resolver refused to guess at is now counted instead of vanishing. It belongs on this slide because it is the same contract the other three rules state.
- The --callers example: `ripwire . --callers=rankGraphTeleport` answered defs="1" count="6" counts_floor="1", with runEval and rankGraph as its first two rows, on main 40a1895b. On main a5229aca: defs="1" count="7" counts_floor="1", with getIndex and rankGraph as its first two rows (a seventh caller, getIndex in src/mcpindex.h, joined since 40a1895b; the slide sample shows the a5229aca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(agent wiring)
- The nine agents after `wrap`: src/wrap.h's agent table on main a5229aca — claude, codex, cursor, windsurf, gemini, opencode, openclaw, hermes, aider. This line named six until 2026-09-30. On the merged binary, `ripwire wrap --help`: names the same nine (CLI-first: claude, codex, opencode, openclaw, hermes; MCP config: cursor, windsurf, gemini; repo-map: aider).
- “33 MCP verbs … 17 read verbs … 13 flagship reflexes … 3 span-addressed edit verbs” — README.md, lane/t10-mcp-coverage: “One stdio server, 33 verbs — 17 read, 13 flagship-reflex, 3 span-addressed edit” (rank_by and affected joined the MCP surface, matching the CLI --rank-by / --affected twins).
- “18 agent skills” — README.md: “skills/ ships eighteen task-shaped skills”; skills/ holds 18 directories.
- “12 orchestrator loops” — README.md: “prompts/ holds twelve self-contained orchestrator prompts”, and prompts/ holds 12 .md files besides its own README.md. This card said 11 until 2026-09-11; test/readmedriftcheck.sh arm (I1) gates the README against the directory, and the deck now states the same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(in the field). README.md on main a5229aca, the collapsed 'Field report' section and its text version — merged: #361 (merge commit 99dc46eb). The README labels it: 'The model's own report of one engagement, on a version before 0.5; not a controlled measurement. Controlled measurements are in docs/EVALS.md.' This slide carries the same three labels: one engagement, the agent's own report, an older version.
WHY NO NUMBERS: the 'Claims you can trust' slide states that no number on this deck lacks a committed instrument behind it. The report's figures (its token-spend estimate, per-call factors, call-site counts, defect counts, agent counts, codebase size) are testimony with no committed instrument, so none is quoted here. The outcomes are.
- --callers card: the report, 'Two tasks had their direction changed by a single call': a task 'chartered to activate a steering behavior the team believed was in production'; one --callers query 'redirecting the task to the real gap (the data provider that behavior needed had never been wired anywhere)'.
- --edit-check card: the same paragraph: a task that 'refactored a widely-shared computation'; --edit-check flagged call sites 'a text search had missed' that 'would otherwise have silently diverged from the canonical path the day the feature was enabled'.
- --quality-delta card: 'all caught by --quality-delta at each agent's "I think I'm done" moment' (a duplicated routine, a hand-duplicated cost function, near-identical functions with a flipped sign); and 'The quality gate as a protocol': agents 'none sharing context, all converged on the same "fix or justify with a written reason" discipline'.
- The boundary card: 'The honest boundary' — 'The engagement's deepest findings did not come from the tool' but from 'bespoke measurement the agents built'; 'The tool is a floor for honesty and orientation, not a substitute for measurement design'; and the 'Known false-positive mode': the contract checker's arity heuristic 'over-counts on defaulted trailing parameters', and the tool's notes 'say to verify by compiling in exactly this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(grammar count only)
- "25 grammars vendored" — CHANGELOG.md [0.6.2], "### Added — GDScript (`.gd`), the 25th vendored grammar (parser version 108)" (#233, @sclyde).
- Before GDScript: 24 — merged: #126, merge commit 1ad9184a (PR body: "vendored fwcd/tree-sitter-kotlin grammar"). Before #126 the count was 23 (commit 680a0a3d); README.md on main 40a1895b says "24 vendored grammars".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1117"/>
        </a:solidFill>
      </p:bgPr>
    </p:bg>
    <p:spTree>
      <p:nvGrpSpPr>
        <p:cNvPr id="1" name=""/>
        <p:cNvGrpSpPr/>
        <p:nvPr/>
      </p:nvGrpSpPr>
      <p:grpSpPr>
        <a:xfrm>
          <a:off x="0" y="0"/>
          <a:ext cx="0" cy="0"/>
          <a:chOff x="0" y="0"/>
          <a:chExt cx="0" cy="0"/>
        </a:xfrm>
      </p:grpSpPr>
      <p:sp>
        <p:nvSpPr>
          <p:cNvPr id="2" name="Shape 0"/>
          <p:cNvSpPr/>
          <p:nvPr/>
        </p:nvSpPr>
        <p:spPr>
          <a:xfrm>
            <a:off x="566928" y="502920"/>
            <a:ext cx="11055096" cy="3429000"/>
          </a:xfrm>
          <a:prstGeom prst="roundRect">
            <a:avLst>
              <a:gd name="adj" fmla="val 3200"/>
            </a:avLst>
          </a:prstGeom>
          <a:solidFill>
            <a:srgbClr val="161D28"/>
          </a:solidFill>
          <a:ln w="9525">
            <a:solidFill>
              <a:srgbClr val="232D3D"/>
            </a:solidFill>
            <a:prstDash val="solid"/>
          </a:ln>
        </p:spPr>
      </p:sp>
      <p:sp>
        <p:nvSpPr>
          <p:cNvPr id="3" name="Shape 1"/>
          <p:cNvSpPr/>
          <p:nvPr/>
        </p:nvSpPr>
        <p:spPr>
          <a:xfrm>
            <a:off x="822960" y="676656"/>
            <a:ext cx="128016" cy="128016"/>
          </a:xfrm>
          <a:prstGeom prst="ellipse">
            <a:avLst/>
          </a:prstGeom>
          <a:solidFill>
            <a:srgbClr val="2A3547"/>
          </a:solidFill>
          <a:ln w="12700">
            <a:solidFill>
              <a:srgbClr val="2A3547"/>
            </a:solidFill>
            <a:prstDash val="solid"/>
          </a:ln>
        </p:spPr>
      </p:sp>
      <p:sp>
        <p:nvSpPr>
          <p:cNvPr id="4" name="Shape 2"/>
          <p:cNvSpPr/>
          <p:nvPr/>
        </p:nvSpPr>
        <p:spPr>
          <a:xfrm>
            <a:off x="1042416" y="676656"/>
            <a:ext cx="128016" cy="128016"/>
          </a:xfrm>
          <a:prstGeom prst="ellipse">
            <a:avLst/>
          </a:prstGeom>
          <a:solidFill>
            <a:srgbClr val="2A3547"/>
          </a:solidFill>
          <a:ln w="12700">
            <a:solidFill>
              <a:srgbClr val="2A3547"/>
            </a:solidFill>
            <a:prstDash val="solid"/>
          </a:ln>
        </p:spPr>
      </p:sp>
      <p:sp>
        <p:nvSpPr>
          <p:cNvPr id="5" name="Shape 3"/>
          <p:cNvSpPr/>
          <p:nvPr/>
        </p:nvSpPr>
        <p:spPr>
          <a:xfrm>
            <a:off x="1261872" y="676656"/>
            <a:ext cx="128016" cy="128016"/>
          </a:xfrm>
          <a:prstGeom prst="ellipse">
            <a:avLst/>
          </a:prstGeom>
          <a:solidFill>
            <a:srgbClr val="2A3547"/>
          </a:solidFill>
          <a:ln w="12700">
            <a:solidFill>
              <a:srgbClr val="2A3547"/>
            </a:solidFill>
            <a:prstDash val="solid"/>
          </a:ln>
        </p:spPr>
      </p:sp>
      <p:sp>
        <p:nvSpPr>
          <p:cNvPr id="6" name="Text 4"/>
          <p:cNvSpPr/>
          <p:nvPr/>
        </p:nvSpPr>
        <p:spPr>
          <a:xfrm>
            <a:off x="932688" y="868680"/>
            <a:ext cx="5486400" cy="1188720"/>
          </a:xfrm>
          <a:prstGeom prst="rect">
            <a:avLst/>
          </a:prstGeom>
          <a:noFill/>
          <a:ln/>
        </p:spPr>
        <p:txBody>
          <a:bodyPr wrap="square" lIns="0" tIns="0" rIns="0" bIns="0" rtlCol="0" anchor="ctr"/>
          <a:lstStyle/>
          <a:p>
            <a:pPr indent="0" marL="0">
              <a:buNone/>
            </a:pPr>
            <a:r>
              <a:rPr lang="en-US" sz="7200" b="1" dirty="0">
                <a:solidFill>
                  <a:srgbClr val="56D6E8"/>
                </a:solidFill>
                <a:latin typeface="Courier New" pitchFamily="34" charset="0"/>
                <a:ea typeface="Courier New" pitchFamily="34" charset="-122"/>
                <a:cs typeface="Courier New" pitchFamily="34" charset="-120"/>
              </a:rPr>
              <a:t>rip</a:t>
            </a:r>
            <a:pPr indent="0" marL="0">
              <a:buNone/>
            </a:pPr>
            <a:r>
              <a:rPr lang="en-US" sz="7200" b="1" dirty="0">
                <a:solidFill>
                  <a:srgbClr val="F2B84B"/>
                </a:solidFill>
                <a:latin typeface="Courier New" pitchFamily="34" charset="0"/>
                <a:ea typeface="Courier New" pitchFamily="34" charset="-122"/>
                <a:cs typeface="Courier New" pitchFamily="34" charset="-120"/>
              </a:rPr>
              <a:t>wire</a:t>
            </a:r>
            <a:endParaRPr lang="en-US" sz="7200" dirty="0"/>
          </a:p>
        </p:txBody>
      </p:sp>
      <p:sp>
        <p:nvSpPr>
          <p:cNvPr id="7" name="Text 5"/>
          <p:cNvSpPr/>
          <p:nvPr/>
        </p:nvSpPr>
        <p:spPr>
          <a:xfrm>
            <a:off x="950976" y="2057400"/>
            <a:ext cx="5486400" cy="502920"/>
          </a:xfrm>
          <a:prstGeom prst="rect">
            <a:avLst/>
          </a:prstGeom>
          <a:noFill/>
          <a:ln/>
        </p:spPr>
        <p:txBody>
          <a:bodyPr wrap="square" lIns="0" tIns="0" rIns="0" bIns="0" rtlCol="0" anchor="ctr"/>
          <a:lstStyle/>
          <a:p>
            <a:pPr indent="0" marL="0">
              <a:buNone/>
            </a:pPr>
            <a:r>
              <a:rPr lang="en-US" sz="2600" b="1" dirty="0">
                <a:solidFill>
                  <a:srgbClr val="E6EDF3"/>
                </a:solidFill>
                <a:latin typeface="Arial" pitchFamily="34" charset="0"/>
                <a:ea typeface="Arial" pitchFamily="34" charset="-122"/>
                <a:cs typeface="Arial" pitchFamily="34" charset="-120"/>
              </a:rPr>
              <a:t>The ripgrep of AI context.</a:t>
            </a:r>
            <a:endParaRPr lang="en-US" sz="2600" dirty="0"/>
          </a:p>
        </p:txBody>
      </p:sp>
      <p:pic>
        <p:nvPicPr>
          <p:cNvPr id="8" name="Image 0" descr="paddle-out wave">    </p:cNvPr>
          <p:cNvPicPr>
            <a:picLocks noChangeAspect="1"/>
          </p:cNvPicPr>
          <p:nvPr/>
        </p:nvPicPr>
        <p:blipFill>
          <a:blip r:embed="rId1"/>
          <a:stretch>
            <a:fillRect/>
          </a:stretch>
        </p:blipFill>
        <p:spPr>
          <a:xfrm>
            <a:off x="896112" y="2724912"/>
            <a:ext cx="4206240" cy="859536"/>
          </a:xfrm>
          <a:prstGeom prst="rect">
            <a:avLst/>
          </a:prstGeom>
        </p:spPr>
      </p:pic>
      <p:sp>
        <p:nvSpPr>
          <p:cNvPr id="9" name="Text 6"/>
          <p:cNvSpPr/>
          <p:nvPr/>
        </p:nvSpPr>
        <p:spPr>
          <a:xfrm>
            <a:off x="6693408" y="1097280"/>
            <a:ext cx="4572000" cy="2377440"/>
          </a:xfrm>
          <a:prstGeom prst="rect">
            <a:avLst/>
          </a:prstGeom>
          <a:noFill/>
          <a:ln/>
        </p:spPr>
        <p:txBody>
          <a:bodyPr wrap="square" lIns="0" tIns="0" rIns="0" bIns="0" rtlCol="0" anchor="ctr"/>
          <a:lstStyle/>
          <a:p>
            <a:pPr indent="0" marL="0">
              <a:buNone/>
            </a:pPr>
            <a:r>
              <a:rPr lang="en-US" sz="1800" dirty="0">
                <a:solidFill>
                  <a:srgbClr val="8B95A5"/>
                </a:solidFill>
                <a:latin typeface="Arial" pitchFamily="34" charset="0"/>
                <a:ea typeface="Arial" pitchFamily="34" charset="-122"/>
                <a:cs typeface="Arial" pitchFamily="34" charset="-120"/>
              </a:rPr>
              <a:t>A zero-runtime-dependency C++23 CLI that maps any codebase into a ranked, deterministic call graph for coding agents — and puts a tripwire on every claim it emits.</a:t>
            </a:r>
            <a:endParaRPr lang="en-US" sz="1800" dirty="0"/>
          </a:p>
        </p:txBody>
      </p:sp>
      <p:sp>
        <p:nvSpPr>
          <p:cNvPr id="10" name="Shape 7"/>
          <p:cNvSpPr/>
          <p:nvPr/>
        </p:nvSpPr>
        <p:spPr>
          <a:xfrm>
            <a:off x="566928" y="4206240"/>
            <a:ext cx="3931920" cy="1783080"/>
          </a:xfrm>
          <a:prstGeom prst="roundRect">
            <a:avLst>
              <a:gd name="adj" fmla="val 4615"/>
            </a:avLst>
          </a:prstGeom>
          <a:solidFill>
            <a:srgbClr val="161D28"/>
          </a:solidFill>
          <a:ln w="9525">
            <a:solidFill>
              <a:srgbClr val="232D3D"/>
            </a:solidFill>
            <a:prstDash val="solid"/>
          </a:ln>
        </p:spPr>
      </p:sp>
      <p:sp>
        <p:nvSpPr>
          <p:cNvPr id="11" name="Text 8"/>
          <p:cNvSpPr/>
          <p:nvPr/>
        </p:nvSpPr>
        <p:spPr>
          <a:xfrm>
            <a:off x="795528" y="4389120"/>
            <a:ext cx="3474720" cy="365760"/>
          </a:xfrm>
          <a:prstGeom prst="rect">
            <a:avLst/>
          </a:prstGeom>
          <a:noFill/>
          <a:ln/>
        </p:spPr>
        <p:txBody>
          <a:bodyPr wrap="square" lIns="0" tIns="0" rIns="0" bIns="0" rtlCol="0" anchor="ctr"/>
          <a:lstStyle/>
          <a:p>
            <a:pPr indent="0" marL="0">
              <a:buNone/>
            </a:pPr>
            <a:r>
              <a:rPr lang="en-US" sz="1500" b="1" dirty="0">
                <a:solidFill>
                  <a:srgbClr val="56D6E8"/>
                </a:solidFill>
                <a:latin typeface="Arial" pitchFamily="34" charset="0"/>
                <a:ea typeface="Arial" pitchFamily="34" charset="-122"/>
                <a:cs typeface="Arial" pitchFamily="34" charset="-120"/>
              </a:rPr>
              <a:t>rip</a:t>
            </a:r>
            <a:pPr indent="0" marL="0">
              <a:buNone/>
            </a:pPr>
            <a:r>
              <a:rPr lang="en-US" sz="1500" b="1" dirty="0">
                <a:solidFill>
                  <a:srgbClr val="E6EDF3"/>
                </a:solidFill>
                <a:latin typeface="Arial" pitchFamily="34" charset="0"/>
                <a:ea typeface="Arial" pitchFamily="34" charset="-122"/>
                <a:cs typeface="Arial" pitchFamily="34" charset="-120"/>
              </a:rPr>
              <a:t> — the speed half</a:t>
            </a:r>
            <a:endParaRPr lang="en-US" sz="1500" dirty="0"/>
          </a:p>
        </p:txBody>
      </p:sp>
      <p:sp>
        <p:nvSpPr>
          <p:cNvPr id="12" name="Text 9"/>
          <p:cNvSpPr/>
          <p:nvPr/>
        </p:nvSpPr>
        <p:spPr>
          <a:xfrm>
            <a:off x="795528" y="4846320"/>
            <a:ext cx="3474720" cy="868680"/>
          </a:xfrm>
          <a:prstGeom prst="rect">
            <a:avLst/>
          </a:prstGeom>
          <a:noFill/>
          <a:ln/>
        </p:spPr>
        <p:txBody>
          <a:bodyPr wrap="square" lIns="0" tIns="0" rIns="0" bIns="0" rtlCol="0" anchor="t"/>
          <a:lstStyle/>
          <a:p>
            <a:pPr indent="0" marL="0">
              <a:buNone/>
            </a:pPr>
            <a:r>
              <a:rPr lang="en-US" sz="1250" dirty="0">
                <a:solidFill>
                  <a:srgbClr val="8B95A5"/>
                </a:solidFill>
                <a:latin typeface="Arial" pitchFamily="34" charset="0"/>
                <a:ea typeface="Arial" pitchFamily="34" charset="-122"/>
                <a:cs typeface="Arial" pitchFamily="34" charset="-120"/>
              </a:rPr>
              <a:t>Structural answers in tens of milliseconds, from a call graph it built itself.</a:t>
            </a:r>
            <a:endParaRPr lang="en-US" sz="1250" dirty="0"/>
          </a:p>
        </p:txBody>
      </p:sp>
      <p:sp>
        <p:nvSpPr>
          <p:cNvPr id="13" name="Shape 10"/>
          <p:cNvSpPr/>
          <p:nvPr/>
        </p:nvSpPr>
        <p:spPr>
          <a:xfrm>
            <a:off x="4773168" y="4206240"/>
            <a:ext cx="6848856" cy="1783080"/>
          </a:xfrm>
          <a:prstGeom prst="roundRect">
            <a:avLst>
              <a:gd name="adj" fmla="val 4615"/>
            </a:avLst>
          </a:prstGeom>
          <a:solidFill>
            <a:srgbClr val="1F1B13"/>
          </a:solidFill>
          <a:ln w="19050">
            <a:solidFill>
              <a:srgbClr val="F2B84B"/>
            </a:solidFill>
            <a:prstDash val="solid"/>
          </a:ln>
        </p:spPr>
      </p:sp>
      <p:sp>
        <p:nvSpPr>
          <p:cNvPr id="14" name="Text 11"/>
          <p:cNvSpPr/>
          <p:nvPr/>
        </p:nvSpPr>
        <p:spPr>
          <a:xfrm>
            <a:off x="5047488" y="4352544"/>
            <a:ext cx="6300216" cy="457200"/>
          </a:xfrm>
          <a:prstGeom prst="rect">
            <a:avLst/>
          </a:prstGeom>
          <a:noFill/>
          <a:ln/>
        </p:spPr>
        <p:txBody>
          <a:bodyPr wrap="square" lIns="0" tIns="0" rIns="0" bIns="0" rtlCol="0" anchor="ctr"/>
          <a:lstStyle/>
          <a:p>
            <a:pPr indent="0" marL="0">
              <a:buNone/>
            </a:pPr>
            <a:r>
              <a:rPr lang="en-US" sz="2000" b="1" dirty="0">
                <a:solidFill>
                  <a:srgbClr val="F2B84B"/>
                </a:solidFill>
                <a:latin typeface="Arial" pitchFamily="34" charset="0"/>
                <a:ea typeface="Arial" pitchFamily="34" charset="-122"/>
                <a:cs typeface="Arial" pitchFamily="34" charset="-120"/>
              </a:rPr>
              <a:t>wire</a:t>
            </a:r>
            <a:pPr indent="0" marL="0">
              <a:buNone/>
            </a:pPr>
            <a:r>
              <a:rPr lang="en-US" sz="2000" b="1" dirty="0">
                <a:solidFill>
                  <a:srgbClr val="E6EDF3"/>
                </a:solidFill>
                <a:latin typeface="Arial" pitchFamily="34" charset="0"/>
                <a:ea typeface="Arial" pitchFamily="34" charset="-122"/>
                <a:cs typeface="Arial" pitchFamily="34" charset="-120"/>
              </a:rPr>
              <a:t> — the other half: honesty</a:t>
            </a:r>
            <a:endParaRPr lang="en-US" sz="2000" dirty="0"/>
          </a:p>
        </p:txBody>
      </p:sp>
      <p:sp>
        <p:nvSpPr>
          <p:cNvPr id="15" name="Text 12"/>
          <p:cNvSpPr/>
          <p:nvPr/>
        </p:nvSpPr>
        <p:spPr>
          <a:xfrm>
            <a:off x="5047488" y="4846320"/>
            <a:ext cx="6300216" cy="566928"/>
          </a:xfrm>
          <a:prstGeom prst="rect">
            <a:avLst/>
          </a:prstGeom>
          <a:noFill/>
          <a:ln/>
        </p:spPr>
        <p:txBody>
          <a:bodyPr wrap="square" lIns="0" tIns="0" rIns="0" bIns="0" rtlCol="0" anchor="t"/>
          <a:lstStyle/>
          <a:p>
            <a:pPr indent="0" marL="0">
              <a:buNone/>
            </a:pPr>
            <a:r>
              <a:rPr lang="en-US" sz="1500" dirty="0">
                <a:solidFill>
                  <a:srgbClr val="E6EDF3"/>
                </a:solidFill>
                <a:latin typeface="Arial" pitchFamily="34" charset="0"/>
                <a:ea typeface="Arial" pitchFamily="34" charset="-122"/>
                <a:cs typeface="Arial" pitchFamily="34" charset="-120"/>
              </a:rPr>
              <a:t>Unprovable totals ship labelled as floors. A zero means none found — never none exists.</a:t>
            </a:r>
            <a:endParaRPr lang="en-US" sz="1500" dirty="0"/>
          </a:p>
        </p:txBody>
      </p:sp>
      <p:sp>
        <p:nvSpPr>
          <p:cNvPr id="16" name="Text 13"/>
          <p:cNvSpPr/>
          <p:nvPr/>
        </p:nvSpPr>
        <p:spPr>
          <a:xfrm>
            <a:off x="5047488" y="5468112"/>
            <a:ext cx="6300216" cy="384048"/>
          </a:xfrm>
          <a:prstGeom prst="rect">
            <a:avLst/>
          </a:prstGeom>
          <a:noFill/>
          <a:ln/>
        </p:spPr>
        <p:txBody>
          <a:bodyPr wrap="square" lIns="0" tIns="0" rIns="0" bIns="0" rtlCol="0" anchor="t"/>
          <a:lstStyle/>
          <a:p>
            <a:pPr indent="0" marL="0">
              <a:buNone/>
            </a:pPr>
            <a:r>
              <a:rPr lang="en-US" sz="1250" dirty="0">
                <a:solidFill>
                  <a:srgbClr val="8B95A5"/>
                </a:solidFill>
                <a:latin typeface="Arial" pitchFamily="34" charset="0"/>
                <a:ea typeface="Arial" pitchFamily="34" charset="-122"/>
                <a:cs typeface="Arial" pitchFamily="34" charset="-120"/>
              </a:rPr>
              <a:t>Every truncation is disclosed, and every guess says how many it chose from.</a:t>
            </a:r>
            <a:endParaRPr lang="en-US" sz="1250" dirty="0"/>
          </a:p>
        </p:txBody>
      </p:sp>
      <p:sp>
        <p:nvSpPr>
          <p:cNvPr id="17" name="Text 14"/>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Apache-2.0  ·  single binary  ·  hermetic build (proven with the network off)  ·  25 vendored tree-sitter grammars</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56D6E8"/>
                </a:solidFill>
                <a:latin typeface="Courier New" pitchFamily="34" charset="0"/>
                <a:ea typeface="Courier New" pitchFamily="34" charset="-122"/>
                <a:cs typeface="Courier New" pitchFamily="34" charset="-120"/>
              </a:rPr>
              <a:t>// the problem</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400" b="1" dirty="0">
                <a:solidFill>
                  <a:srgbClr val="E6EDF3"/>
                </a:solidFill>
                <a:latin typeface="Arial" pitchFamily="34" charset="0"/>
                <a:ea typeface="Arial" pitchFamily="34" charset="-122"/>
                <a:cs typeface="Arial" pitchFamily="34" charset="-120"/>
              </a:rPr>
              <a:t>Your agent reads the whole library to answer one question</a:t>
            </a:r>
            <a:endParaRPr lang="en-US" sz="3400" dirty="0"/>
          </a:p>
        </p:txBody>
      </p:sp>
      <p:sp>
        <p:nvSpPr>
          <p:cNvPr id="4" name="Text 2"/>
          <p:cNvSpPr/>
          <p:nvPr/>
        </p:nvSpPr>
        <p:spPr>
          <a:xfrm>
            <a:off x="566928" y="1783080"/>
            <a:ext cx="5577840" cy="2926080"/>
          </a:xfrm>
          <a:prstGeom prst="rect">
            <a:avLst/>
          </a:prstGeom>
          <a:noFill/>
          <a:ln/>
        </p:spPr>
        <p:txBody>
          <a:bodyPr wrap="square" lIns="0" tIns="0" rIns="0" bIns="0" rtlCol="0" anchor="ctr"/>
          <a:lstStyle/>
          <a:p>
            <a:pPr indent="0" marL="0">
              <a:buNone/>
            </a:pPr>
            <a:r>
              <a:rPr lang="en-US" sz="1650" dirty="0">
                <a:solidFill>
                  <a:srgbClr val="E6EDF3"/>
                </a:solidFill>
                <a:latin typeface="Arial" pitchFamily="34" charset="0"/>
                <a:ea typeface="Arial" pitchFamily="34" charset="-122"/>
                <a:cs typeface="Arial" pitchFamily="34" charset="-120"/>
              </a:rPr>
              <a:t>Blind grep, then whole-file reads. Most of what enters the context window is never used — it is paid for anyway, on every step of every task.
</a:t>
            </a:r>
            <a:pPr indent="0" marL="0">
              <a:buNone/>
            </a:pPr>
            <a:r>
              <a:rPr lang="en-US" sz="1650" dirty="0">
                <a:solidFill>
                  <a:srgbClr val="E6EDF3"/>
                </a:solidFill>
                <a:latin typeface="Arial" pitchFamily="34" charset="0"/>
                <a:ea typeface="Arial" pitchFamily="34" charset="-122"/>
                <a:cs typeface="Arial" pitchFamily="34" charset="-120"/>
              </a:rPr>
              <a:t>And bigger context is not better context: irrelevant text actively degrades the answer. The job is selection — a small, ranked, structural map beats a pile of open files.</a:t>
            </a:r>
            <a:endParaRPr lang="en-US" sz="1650" dirty="0"/>
          </a:p>
        </p:txBody>
      </p:sp>
      <p:sp>
        <p:nvSpPr>
          <p:cNvPr id="5" name="Shape 3"/>
          <p:cNvSpPr/>
          <p:nvPr/>
        </p:nvSpPr>
        <p:spPr>
          <a:xfrm>
            <a:off x="6629400" y="1783080"/>
            <a:ext cx="4892040" cy="1965960"/>
          </a:xfrm>
          <a:prstGeom prst="roundRect">
            <a:avLst>
              <a:gd name="adj" fmla="val 4186"/>
            </a:avLst>
          </a:prstGeom>
          <a:solidFill>
            <a:srgbClr val="161D28"/>
          </a:solidFill>
          <a:ln w="9525">
            <a:solidFill>
              <a:srgbClr val="232D3D"/>
            </a:solidFill>
            <a:prstDash val="solid"/>
          </a:ln>
        </p:spPr>
      </p:sp>
      <p:sp>
        <p:nvSpPr>
          <p:cNvPr id="6" name="Text 4"/>
          <p:cNvSpPr/>
          <p:nvPr/>
        </p:nvSpPr>
        <p:spPr>
          <a:xfrm>
            <a:off x="6720840" y="2011680"/>
            <a:ext cx="4709160" cy="868680"/>
          </a:xfrm>
          <a:prstGeom prst="rect">
            <a:avLst/>
          </a:prstGeom>
          <a:noFill/>
          <a:ln/>
        </p:spPr>
        <p:txBody>
          <a:bodyPr wrap="square" lIns="0" tIns="0" rIns="0" bIns="0" rtlCol="0" anchor="ctr"/>
          <a:lstStyle/>
          <a:p>
            <a:pPr algn="ctr" indent="0" marL="0">
              <a:buNone/>
            </a:pPr>
            <a:r>
              <a:rPr lang="en-US" sz="4400" b="1" dirty="0">
                <a:solidFill>
                  <a:srgbClr val="56D6E8"/>
                </a:solidFill>
                <a:latin typeface="Arial" pitchFamily="34" charset="0"/>
                <a:ea typeface="Arial" pitchFamily="34" charset="-122"/>
                <a:cs typeface="Arial" pitchFamily="34" charset="-120"/>
              </a:rPr>
              <a:t>0.108 s</a:t>
            </a:r>
            <a:endParaRPr lang="en-US" sz="4400" dirty="0"/>
          </a:p>
        </p:txBody>
      </p:sp>
      <p:sp>
        <p:nvSpPr>
          <p:cNvPr id="7" name="Text 5"/>
          <p:cNvSpPr/>
          <p:nvPr/>
        </p:nvSpPr>
        <p:spPr>
          <a:xfrm>
            <a:off x="6720840" y="2825496"/>
            <a:ext cx="4709160" cy="685800"/>
          </a:xfrm>
          <a:prstGeom prst="rect">
            <a:avLst/>
          </a:prstGeom>
          <a:noFill/>
          <a:ln/>
        </p:spPr>
        <p:txBody>
          <a:bodyPr wrap="square" lIns="0" tIns="0" rIns="0" bIns="0" rtlCol="0" anchor="ctr"/>
          <a:lstStyle/>
          <a:p>
            <a:pPr algn="ctr" indent="0" marL="0">
              <a:buNone/>
            </a:pPr>
            <a:r>
              <a:rPr lang="en-US" sz="1250" dirty="0">
                <a:solidFill>
                  <a:srgbClr val="8B95A5"/>
                </a:solidFill>
                <a:latin typeface="Arial" pitchFamily="34" charset="0"/>
                <a:ea typeface="Arial" pitchFamily="34" charset="-122"/>
                <a:cs typeface="Arial" pitchFamily="34" charset="-120"/>
              </a:rPr>
              <a:t>median answer, warm index — round 4, all arms one machine one day, N = 60</a:t>
            </a:r>
            <a:endParaRPr lang="en-US" sz="1250" dirty="0"/>
          </a:p>
        </p:txBody>
      </p:sp>
      <p:sp>
        <p:nvSpPr>
          <p:cNvPr id="8" name="Shape 6"/>
          <p:cNvSpPr/>
          <p:nvPr/>
        </p:nvSpPr>
        <p:spPr>
          <a:xfrm>
            <a:off x="6629400" y="3931920"/>
            <a:ext cx="4892040" cy="1965960"/>
          </a:xfrm>
          <a:prstGeom prst="roundRect">
            <a:avLst>
              <a:gd name="adj" fmla="val 4186"/>
            </a:avLst>
          </a:prstGeom>
          <a:solidFill>
            <a:srgbClr val="161D28"/>
          </a:solidFill>
          <a:ln w="9525">
            <a:solidFill>
              <a:srgbClr val="232D3D"/>
            </a:solidFill>
            <a:prstDash val="solid"/>
          </a:ln>
        </p:spPr>
      </p:sp>
      <p:sp>
        <p:nvSpPr>
          <p:cNvPr id="9" name="Text 7"/>
          <p:cNvSpPr/>
          <p:nvPr/>
        </p:nvSpPr>
        <p:spPr>
          <a:xfrm>
            <a:off x="6720840" y="4160520"/>
            <a:ext cx="4709160" cy="868680"/>
          </a:xfrm>
          <a:prstGeom prst="rect">
            <a:avLst/>
          </a:prstGeom>
          <a:noFill/>
          <a:ln/>
        </p:spPr>
        <p:txBody>
          <a:bodyPr wrap="square" lIns="0" tIns="0" rIns="0" bIns="0" rtlCol="0" anchor="ctr"/>
          <a:lstStyle/>
          <a:p>
            <a:pPr algn="ctr" indent="0" marL="0">
              <a:buNone/>
            </a:pPr>
            <a:r>
              <a:rPr lang="en-US" sz="4400" b="1" dirty="0">
                <a:solidFill>
                  <a:srgbClr val="4AC26B"/>
                </a:solidFill>
                <a:latin typeface="Arial" pitchFamily="34" charset="0"/>
                <a:ea typeface="Arial" pitchFamily="34" charset="-122"/>
                <a:cs typeface="Arial" pitchFamily="34" charset="-120"/>
              </a:rPr>
              <a:t>−39.4%</a:t>
            </a:r>
            <a:endParaRPr lang="en-US" sz="4400" dirty="0"/>
          </a:p>
        </p:txBody>
      </p:sp>
      <p:sp>
        <p:nvSpPr>
          <p:cNvPr id="10" name="Text 8"/>
          <p:cNvSpPr/>
          <p:nvPr/>
        </p:nvSpPr>
        <p:spPr>
          <a:xfrm>
            <a:off x="6720840" y="4974336"/>
            <a:ext cx="4709160" cy="685800"/>
          </a:xfrm>
          <a:prstGeom prst="rect">
            <a:avLst/>
          </a:prstGeom>
          <a:noFill/>
          <a:ln/>
        </p:spPr>
        <p:txBody>
          <a:bodyPr wrap="square" lIns="0" tIns="0" rIns="0" bIns="0" rtlCol="0" anchor="ctr"/>
          <a:lstStyle/>
          <a:p>
            <a:pPr algn="ctr" indent="0" marL="0">
              <a:buNone/>
            </a:pPr>
            <a:r>
              <a:rPr lang="en-US" sz="1250" dirty="0">
                <a:solidFill>
                  <a:srgbClr val="8B95A5"/>
                </a:solidFill>
                <a:latin typeface="Arial" pitchFamily="34" charset="0"/>
                <a:ea typeface="Arial" pitchFamily="34" charset="-122"/>
                <a:cs typeface="Arial" pitchFamily="34" charset="-120"/>
              </a:rPr>
              <a:t>token ceiling vs the un-routed baseline — LocBench cost ledger, N = 243</a:t>
            </a:r>
            <a:endParaRPr lang="en-US" sz="1250" dirty="0"/>
          </a:p>
        </p:txBody>
      </p:sp>
      <p:sp>
        <p:nvSpPr>
          <p:cNvPr id="11" name="Text 9"/>
          <p:cNvSpPr/>
          <p:nvPr/>
        </p:nvSpPr>
        <p:spPr>
          <a:xfrm>
            <a:off x="566928" y="5029200"/>
            <a:ext cx="5577840" cy="1097280"/>
          </a:xfrm>
          <a:prstGeom prst="rect">
            <a:avLst/>
          </a:prstGeom>
          <a:noFill/>
          <a:ln/>
        </p:spPr>
        <p:txBody>
          <a:bodyPr wrap="square" lIns="0" tIns="0" rIns="0" bIns="0" rtlCol="0" anchor="ctr"/>
          <a:lstStyle/>
          <a:p>
            <a:pPr indent="0" marL="0">
              <a:buNone/>
            </a:pPr>
            <a:r>
              <a:rPr lang="en-US" sz="1150" dirty="0">
                <a:solidFill>
                  <a:srgbClr val="8B95A5"/>
                </a:solidFill>
                <a:latin typeface="Arial" pitchFamily="34" charset="0"/>
                <a:ea typeface="Arial" pitchFamily="34" charset="-122"/>
                <a:cs typeface="Arial" pitchFamily="34" charset="-120"/>
              </a:rPr>
              <a:t>Speed caveat travels with the number: ripwire answers from a warm, pre-built index, and round 4 measured its index cost too — 0.31 s, tabulated beside the competitors' rather than omitted. Measured 2026-08-08, before 0.6.0's performance work; not re-measured since.</a:t>
            </a:r>
            <a:endParaRPr lang="en-US" sz="1150" dirty="0"/>
          </a:p>
        </p:txBody>
      </p:sp>
      <p:sp>
        <p:nvSpPr>
          <p:cNvPr id="12" name="Text 10"/>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bench/headtohead/r4-2026-08-06/ · bench/locbench/ — every figure on this deck names its instrument</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56D6E8"/>
                </a:solidFill>
                <a:latin typeface="Courier New" pitchFamily="34" charset="0"/>
                <a:ea typeface="Courier New" pitchFamily="34" charset="-122"/>
                <a:cs typeface="Courier New" pitchFamily="34" charset="-120"/>
              </a:rPr>
              <a:t>// one binary, the whole pipeline</a:t>
            </a:r>
            <a:endParaRPr lang="en-US" sz="1300" dirty="0"/>
          </a:p>
        </p:txBody>
      </p:sp>
      <p:sp>
        <p:nvSpPr>
          <p:cNvPr id="4"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400" b="1" dirty="0">
                <a:solidFill>
                  <a:srgbClr val="E6EDF3"/>
                </a:solidFill>
                <a:latin typeface="Arial" pitchFamily="34" charset="0"/>
                <a:ea typeface="Arial" pitchFamily="34" charset="-122"/>
                <a:cs typeface="Arial" pitchFamily="34" charset="-120"/>
              </a:rPr>
              <a:t>Crawl → parse → resolve → rank → emit. Deterministic, end to end.</a:t>
            </a:r>
            <a:endParaRPr lang="en-US" sz="3400" dirty="0"/>
          </a:p>
        </p:txBody>
      </p:sp>
      <p:sp>
        <p:nvSpPr>
          <p:cNvPr id="5" name="Shape 2"/>
          <p:cNvSpPr/>
          <p:nvPr/>
        </p:nvSpPr>
        <p:spPr>
          <a:xfrm>
            <a:off x="566928" y="2011680"/>
            <a:ext cx="2057400" cy="1371600"/>
          </a:xfrm>
          <a:prstGeom prst="roundRect">
            <a:avLst>
              <a:gd name="adj" fmla="val 6000"/>
            </a:avLst>
          </a:prstGeom>
          <a:solidFill>
            <a:srgbClr val="1B2432"/>
          </a:solidFill>
          <a:ln w="9525">
            <a:solidFill>
              <a:srgbClr val="232D3D"/>
            </a:solidFill>
            <a:prstDash val="solid"/>
          </a:ln>
        </p:spPr>
      </p:sp>
      <p:sp>
        <p:nvSpPr>
          <p:cNvPr id="6" name="Text 3"/>
          <p:cNvSpPr/>
          <p:nvPr/>
        </p:nvSpPr>
        <p:spPr>
          <a:xfrm>
            <a:off x="676656" y="2176272"/>
            <a:ext cx="1837944" cy="411480"/>
          </a:xfrm>
          <a:prstGeom prst="rect">
            <a:avLst/>
          </a:prstGeom>
          <a:noFill/>
          <a:ln/>
        </p:spPr>
        <p:txBody>
          <a:bodyPr wrap="square" lIns="0" tIns="0" rIns="0" bIns="0" rtlCol="0" anchor="ctr"/>
          <a:lstStyle/>
          <a:p>
            <a:pPr indent="0" marL="0">
              <a:buNone/>
            </a:pPr>
            <a:r>
              <a:rPr lang="en-US" sz="1700" b="1" dirty="0">
                <a:solidFill>
                  <a:srgbClr val="56D6E8"/>
                </a:solidFill>
                <a:latin typeface="Courier New" pitchFamily="34" charset="0"/>
                <a:ea typeface="Courier New" pitchFamily="34" charset="-122"/>
                <a:cs typeface="Courier New" pitchFamily="34" charset="-120"/>
              </a:rPr>
              <a:t>crawl</a:t>
            </a:r>
            <a:endParaRPr lang="en-US" sz="1700" dirty="0"/>
          </a:p>
        </p:txBody>
      </p:sp>
      <p:sp>
        <p:nvSpPr>
          <p:cNvPr id="7" name="Text 4"/>
          <p:cNvSpPr/>
          <p:nvPr/>
        </p:nvSpPr>
        <p:spPr>
          <a:xfrm>
            <a:off x="676656" y="2615184"/>
            <a:ext cx="1837944" cy="685800"/>
          </a:xfrm>
          <a:prstGeom prst="rect">
            <a:avLst/>
          </a:prstGeom>
          <a:noFill/>
          <a:ln/>
        </p:spPr>
        <p:txBody>
          <a:bodyPr wrap="square" lIns="0" tIns="0" rIns="0" bIns="0" rtlCol="0" anchor="ctr"/>
          <a:lstStyle/>
          <a:p>
            <a:pPr indent="0" marL="0">
              <a:buNone/>
            </a:pPr>
            <a:r>
              <a:rPr lang="en-US" sz="1150" dirty="0">
                <a:solidFill>
                  <a:srgbClr val="8B95A5"/>
                </a:solidFill>
                <a:latin typeface="Arial" pitchFamily="34" charset="0"/>
                <a:ea typeface="Arial" pitchFamily="34" charset="-122"/>
                <a:cs typeface="Arial" pitchFamily="34" charset="-120"/>
              </a:rPr>
              <a:t>the tree, no VCS needed</a:t>
            </a:r>
            <a:endParaRPr lang="en-US" sz="1150" dirty="0"/>
          </a:p>
        </p:txBody>
      </p:sp>
      <p:sp>
        <p:nvSpPr>
          <p:cNvPr id="8" name="Text 5"/>
          <p:cNvSpPr/>
          <p:nvPr/>
        </p:nvSpPr>
        <p:spPr>
          <a:xfrm>
            <a:off x="2587752" y="2395728"/>
            <a:ext cx="292608" cy="457200"/>
          </a:xfrm>
          <a:prstGeom prst="rect">
            <a:avLst/>
          </a:prstGeom>
          <a:noFill/>
          <a:ln/>
        </p:spPr>
        <p:txBody>
          <a:bodyPr wrap="square" lIns="0" tIns="0" rIns="0" bIns="0" rtlCol="0" anchor="ctr"/>
          <a:lstStyle/>
          <a:p>
            <a:pPr indent="0" marL="0">
              <a:buNone/>
            </a:pPr>
            <a:r>
              <a:rPr lang="en-US" sz="2000" dirty="0">
                <a:solidFill>
                  <a:srgbClr val="8B95A5"/>
                </a:solidFill>
                <a:latin typeface="Arial" pitchFamily="34" charset="0"/>
                <a:ea typeface="Arial" pitchFamily="34" charset="-122"/>
                <a:cs typeface="Arial" pitchFamily="34" charset="-120"/>
              </a:rPr>
              <a:t>→</a:t>
            </a:r>
            <a:endParaRPr lang="en-US" sz="2000" dirty="0"/>
          </a:p>
        </p:txBody>
      </p:sp>
      <p:sp>
        <p:nvSpPr>
          <p:cNvPr id="9" name="Shape 6"/>
          <p:cNvSpPr/>
          <p:nvPr/>
        </p:nvSpPr>
        <p:spPr>
          <a:xfrm>
            <a:off x="2825496" y="2011680"/>
            <a:ext cx="2057400" cy="1371600"/>
          </a:xfrm>
          <a:prstGeom prst="roundRect">
            <a:avLst>
              <a:gd name="adj" fmla="val 6000"/>
            </a:avLst>
          </a:prstGeom>
          <a:solidFill>
            <a:srgbClr val="1B2432"/>
          </a:solidFill>
          <a:ln w="9525">
            <a:solidFill>
              <a:srgbClr val="232D3D"/>
            </a:solidFill>
            <a:prstDash val="solid"/>
          </a:ln>
        </p:spPr>
      </p:sp>
      <p:sp>
        <p:nvSpPr>
          <p:cNvPr id="10" name="Text 7"/>
          <p:cNvSpPr/>
          <p:nvPr/>
        </p:nvSpPr>
        <p:spPr>
          <a:xfrm>
            <a:off x="2935224" y="2176272"/>
            <a:ext cx="1837944" cy="411480"/>
          </a:xfrm>
          <a:prstGeom prst="rect">
            <a:avLst/>
          </a:prstGeom>
          <a:noFill/>
          <a:ln/>
        </p:spPr>
        <p:txBody>
          <a:bodyPr wrap="square" lIns="0" tIns="0" rIns="0" bIns="0" rtlCol="0" anchor="ctr"/>
          <a:lstStyle/>
          <a:p>
            <a:pPr indent="0" marL="0">
              <a:buNone/>
            </a:pPr>
            <a:r>
              <a:rPr lang="en-US" sz="1700" b="1" dirty="0">
                <a:solidFill>
                  <a:srgbClr val="56D6E8"/>
                </a:solidFill>
                <a:latin typeface="Courier New" pitchFamily="34" charset="0"/>
                <a:ea typeface="Courier New" pitchFamily="34" charset="-122"/>
                <a:cs typeface="Courier New" pitchFamily="34" charset="-120"/>
              </a:rPr>
              <a:t>parse</a:t>
            </a:r>
            <a:endParaRPr lang="en-US" sz="1700" dirty="0"/>
          </a:p>
        </p:txBody>
      </p:sp>
      <p:sp>
        <p:nvSpPr>
          <p:cNvPr id="11" name="Text 8"/>
          <p:cNvSpPr/>
          <p:nvPr/>
        </p:nvSpPr>
        <p:spPr>
          <a:xfrm>
            <a:off x="2935224" y="2615184"/>
            <a:ext cx="1837944" cy="685800"/>
          </a:xfrm>
          <a:prstGeom prst="rect">
            <a:avLst/>
          </a:prstGeom>
          <a:noFill/>
          <a:ln/>
        </p:spPr>
        <p:txBody>
          <a:bodyPr wrap="square" lIns="0" tIns="0" rIns="0" bIns="0" rtlCol="0" anchor="ctr"/>
          <a:lstStyle/>
          <a:p>
            <a:pPr indent="0" marL="0">
              <a:buNone/>
            </a:pPr>
            <a:r>
              <a:rPr lang="en-US" sz="1150" dirty="0">
                <a:solidFill>
                  <a:srgbClr val="8B95A5"/>
                </a:solidFill>
                <a:latin typeface="Arial" pitchFamily="34" charset="0"/>
                <a:ea typeface="Arial" pitchFamily="34" charset="-122"/>
                <a:cs typeface="Arial" pitchFamily="34" charset="-120"/>
              </a:rPr>
              <a:t>tree-sitter, 25 vendored grammars</a:t>
            </a:r>
            <a:endParaRPr lang="en-US" sz="1150" dirty="0"/>
          </a:p>
        </p:txBody>
      </p:sp>
      <p:sp>
        <p:nvSpPr>
          <p:cNvPr id="12" name="Text 9"/>
          <p:cNvSpPr/>
          <p:nvPr/>
        </p:nvSpPr>
        <p:spPr>
          <a:xfrm>
            <a:off x="4846320" y="2395728"/>
            <a:ext cx="292608" cy="457200"/>
          </a:xfrm>
          <a:prstGeom prst="rect">
            <a:avLst/>
          </a:prstGeom>
          <a:noFill/>
          <a:ln/>
        </p:spPr>
        <p:txBody>
          <a:bodyPr wrap="square" lIns="0" tIns="0" rIns="0" bIns="0" rtlCol="0" anchor="ctr"/>
          <a:lstStyle/>
          <a:p>
            <a:pPr indent="0" marL="0">
              <a:buNone/>
            </a:pPr>
            <a:r>
              <a:rPr lang="en-US" sz="2000" dirty="0">
                <a:solidFill>
                  <a:srgbClr val="8B95A5"/>
                </a:solidFill>
                <a:latin typeface="Arial" pitchFamily="34" charset="0"/>
                <a:ea typeface="Arial" pitchFamily="34" charset="-122"/>
                <a:cs typeface="Arial" pitchFamily="34" charset="-120"/>
              </a:rPr>
              <a:t>→</a:t>
            </a:r>
            <a:endParaRPr lang="en-US" sz="2000" dirty="0"/>
          </a:p>
        </p:txBody>
      </p:sp>
      <p:sp>
        <p:nvSpPr>
          <p:cNvPr id="13" name="Shape 10"/>
          <p:cNvSpPr/>
          <p:nvPr/>
        </p:nvSpPr>
        <p:spPr>
          <a:xfrm>
            <a:off x="5084064" y="2011680"/>
            <a:ext cx="2057400" cy="1371600"/>
          </a:xfrm>
          <a:prstGeom prst="roundRect">
            <a:avLst>
              <a:gd name="adj" fmla="val 6000"/>
            </a:avLst>
          </a:prstGeom>
          <a:solidFill>
            <a:srgbClr val="1B2432"/>
          </a:solidFill>
          <a:ln w="9525">
            <a:solidFill>
              <a:srgbClr val="232D3D"/>
            </a:solidFill>
            <a:prstDash val="solid"/>
          </a:ln>
        </p:spPr>
      </p:sp>
      <p:sp>
        <p:nvSpPr>
          <p:cNvPr id="14" name="Text 11"/>
          <p:cNvSpPr/>
          <p:nvPr/>
        </p:nvSpPr>
        <p:spPr>
          <a:xfrm>
            <a:off x="5193792" y="2176272"/>
            <a:ext cx="1837944" cy="411480"/>
          </a:xfrm>
          <a:prstGeom prst="rect">
            <a:avLst/>
          </a:prstGeom>
          <a:noFill/>
          <a:ln/>
        </p:spPr>
        <p:txBody>
          <a:bodyPr wrap="square" lIns="0" tIns="0" rIns="0" bIns="0" rtlCol="0" anchor="ctr"/>
          <a:lstStyle/>
          <a:p>
            <a:pPr indent="0" marL="0">
              <a:buNone/>
            </a:pPr>
            <a:r>
              <a:rPr lang="en-US" sz="1700" b="1" dirty="0">
                <a:solidFill>
                  <a:srgbClr val="56D6E8"/>
                </a:solidFill>
                <a:latin typeface="Courier New" pitchFamily="34" charset="0"/>
                <a:ea typeface="Courier New" pitchFamily="34" charset="-122"/>
                <a:cs typeface="Courier New" pitchFamily="34" charset="-120"/>
              </a:rPr>
              <a:t>resolve</a:t>
            </a:r>
            <a:endParaRPr lang="en-US" sz="1700" dirty="0"/>
          </a:p>
        </p:txBody>
      </p:sp>
      <p:sp>
        <p:nvSpPr>
          <p:cNvPr id="15" name="Text 12"/>
          <p:cNvSpPr/>
          <p:nvPr/>
        </p:nvSpPr>
        <p:spPr>
          <a:xfrm>
            <a:off x="5193792" y="2615184"/>
            <a:ext cx="1837944" cy="685800"/>
          </a:xfrm>
          <a:prstGeom prst="rect">
            <a:avLst/>
          </a:prstGeom>
          <a:noFill/>
          <a:ln/>
        </p:spPr>
        <p:txBody>
          <a:bodyPr wrap="square" lIns="0" tIns="0" rIns="0" bIns="0" rtlCol="0" anchor="ctr"/>
          <a:lstStyle/>
          <a:p>
            <a:pPr indent="0" marL="0">
              <a:buNone/>
            </a:pPr>
            <a:r>
              <a:rPr lang="en-US" sz="1150" dirty="0">
                <a:solidFill>
                  <a:srgbClr val="8B95A5"/>
                </a:solidFill>
                <a:latin typeface="Arial" pitchFamily="34" charset="0"/>
                <a:ea typeface="Arial" pitchFamily="34" charset="-122"/>
                <a:cs typeface="Arial" pitchFamily="34" charset="-120"/>
              </a:rPr>
              <a:t>references → call graph</a:t>
            </a:r>
            <a:endParaRPr lang="en-US" sz="1150" dirty="0"/>
          </a:p>
        </p:txBody>
      </p:sp>
      <p:sp>
        <p:nvSpPr>
          <p:cNvPr id="16" name="Text 13"/>
          <p:cNvSpPr/>
          <p:nvPr/>
        </p:nvSpPr>
        <p:spPr>
          <a:xfrm>
            <a:off x="7104888" y="2395728"/>
            <a:ext cx="292608" cy="457200"/>
          </a:xfrm>
          <a:prstGeom prst="rect">
            <a:avLst/>
          </a:prstGeom>
          <a:noFill/>
          <a:ln/>
        </p:spPr>
        <p:txBody>
          <a:bodyPr wrap="square" lIns="0" tIns="0" rIns="0" bIns="0" rtlCol="0" anchor="ctr"/>
          <a:lstStyle/>
          <a:p>
            <a:pPr indent="0" marL="0">
              <a:buNone/>
            </a:pPr>
            <a:r>
              <a:rPr lang="en-US" sz="2000" dirty="0">
                <a:solidFill>
                  <a:srgbClr val="8B95A5"/>
                </a:solidFill>
                <a:latin typeface="Arial" pitchFamily="34" charset="0"/>
                <a:ea typeface="Arial" pitchFamily="34" charset="-122"/>
                <a:cs typeface="Arial" pitchFamily="34" charset="-120"/>
              </a:rPr>
              <a:t>→</a:t>
            </a:r>
            <a:endParaRPr lang="en-US" sz="2000" dirty="0"/>
          </a:p>
        </p:txBody>
      </p:sp>
      <p:sp>
        <p:nvSpPr>
          <p:cNvPr id="17" name="Shape 14"/>
          <p:cNvSpPr/>
          <p:nvPr/>
        </p:nvSpPr>
        <p:spPr>
          <a:xfrm>
            <a:off x="7342632" y="2011680"/>
            <a:ext cx="2057400" cy="1371600"/>
          </a:xfrm>
          <a:prstGeom prst="roundRect">
            <a:avLst>
              <a:gd name="adj" fmla="val 6000"/>
            </a:avLst>
          </a:prstGeom>
          <a:solidFill>
            <a:srgbClr val="1B2432"/>
          </a:solidFill>
          <a:ln w="9525">
            <a:solidFill>
              <a:srgbClr val="232D3D"/>
            </a:solidFill>
            <a:prstDash val="solid"/>
          </a:ln>
        </p:spPr>
      </p:sp>
      <p:sp>
        <p:nvSpPr>
          <p:cNvPr id="18" name="Text 15"/>
          <p:cNvSpPr/>
          <p:nvPr/>
        </p:nvSpPr>
        <p:spPr>
          <a:xfrm>
            <a:off x="7452360" y="2176272"/>
            <a:ext cx="1837944" cy="411480"/>
          </a:xfrm>
          <a:prstGeom prst="rect">
            <a:avLst/>
          </a:prstGeom>
          <a:noFill/>
          <a:ln/>
        </p:spPr>
        <p:txBody>
          <a:bodyPr wrap="square" lIns="0" tIns="0" rIns="0" bIns="0" rtlCol="0" anchor="ctr"/>
          <a:lstStyle/>
          <a:p>
            <a:pPr indent="0" marL="0">
              <a:buNone/>
            </a:pPr>
            <a:r>
              <a:rPr lang="en-US" sz="1700" b="1" dirty="0">
                <a:solidFill>
                  <a:srgbClr val="56D6E8"/>
                </a:solidFill>
                <a:latin typeface="Courier New" pitchFamily="34" charset="0"/>
                <a:ea typeface="Courier New" pitchFamily="34" charset="-122"/>
                <a:cs typeface="Courier New" pitchFamily="34" charset="-120"/>
              </a:rPr>
              <a:t>rank</a:t>
            </a:r>
            <a:endParaRPr lang="en-US" sz="1700" dirty="0"/>
          </a:p>
        </p:txBody>
      </p:sp>
      <p:sp>
        <p:nvSpPr>
          <p:cNvPr id="19" name="Text 16"/>
          <p:cNvSpPr/>
          <p:nvPr/>
        </p:nvSpPr>
        <p:spPr>
          <a:xfrm>
            <a:off x="7452360" y="2615184"/>
            <a:ext cx="1837944" cy="685800"/>
          </a:xfrm>
          <a:prstGeom prst="rect">
            <a:avLst/>
          </a:prstGeom>
          <a:noFill/>
          <a:ln/>
        </p:spPr>
        <p:txBody>
          <a:bodyPr wrap="square" lIns="0" tIns="0" rIns="0" bIns="0" rtlCol="0" anchor="ctr"/>
          <a:lstStyle/>
          <a:p>
            <a:pPr indent="0" marL="0">
              <a:buNone/>
            </a:pPr>
            <a:r>
              <a:rPr lang="en-US" sz="1150" dirty="0">
                <a:solidFill>
                  <a:srgbClr val="8B95A5"/>
                </a:solidFill>
                <a:latin typeface="Arial" pitchFamily="34" charset="0"/>
                <a:ea typeface="Arial" pitchFamily="34" charset="-122"/>
                <a:cs typeface="Arial" pitchFamily="34" charset="-120"/>
              </a:rPr>
              <a:t>Personalized PageRank</a:t>
            </a:r>
            <a:endParaRPr lang="en-US" sz="1150" dirty="0"/>
          </a:p>
        </p:txBody>
      </p:sp>
      <p:sp>
        <p:nvSpPr>
          <p:cNvPr id="20" name="Text 17"/>
          <p:cNvSpPr/>
          <p:nvPr/>
        </p:nvSpPr>
        <p:spPr>
          <a:xfrm>
            <a:off x="9363456" y="2395728"/>
            <a:ext cx="292608" cy="457200"/>
          </a:xfrm>
          <a:prstGeom prst="rect">
            <a:avLst/>
          </a:prstGeom>
          <a:noFill/>
          <a:ln/>
        </p:spPr>
        <p:txBody>
          <a:bodyPr wrap="square" lIns="0" tIns="0" rIns="0" bIns="0" rtlCol="0" anchor="ctr"/>
          <a:lstStyle/>
          <a:p>
            <a:pPr indent="0" marL="0">
              <a:buNone/>
            </a:pPr>
            <a:r>
              <a:rPr lang="en-US" sz="2000" dirty="0">
                <a:solidFill>
                  <a:srgbClr val="8B95A5"/>
                </a:solidFill>
                <a:latin typeface="Arial" pitchFamily="34" charset="0"/>
                <a:ea typeface="Arial" pitchFamily="34" charset="-122"/>
                <a:cs typeface="Arial" pitchFamily="34" charset="-120"/>
              </a:rPr>
              <a:t>→</a:t>
            </a:r>
            <a:endParaRPr lang="en-US" sz="2000" dirty="0"/>
          </a:p>
        </p:txBody>
      </p:sp>
      <p:sp>
        <p:nvSpPr>
          <p:cNvPr id="21" name="Shape 18"/>
          <p:cNvSpPr/>
          <p:nvPr/>
        </p:nvSpPr>
        <p:spPr>
          <a:xfrm>
            <a:off x="9601200" y="2011680"/>
            <a:ext cx="2057400" cy="1371600"/>
          </a:xfrm>
          <a:prstGeom prst="roundRect">
            <a:avLst>
              <a:gd name="adj" fmla="val 6000"/>
            </a:avLst>
          </a:prstGeom>
          <a:solidFill>
            <a:srgbClr val="1B2432"/>
          </a:solidFill>
          <a:ln w="9525">
            <a:solidFill>
              <a:srgbClr val="232D3D"/>
            </a:solidFill>
            <a:prstDash val="solid"/>
          </a:ln>
        </p:spPr>
      </p:sp>
      <p:sp>
        <p:nvSpPr>
          <p:cNvPr id="22" name="Text 19"/>
          <p:cNvSpPr/>
          <p:nvPr/>
        </p:nvSpPr>
        <p:spPr>
          <a:xfrm>
            <a:off x="9710928" y="2176272"/>
            <a:ext cx="1837944" cy="411480"/>
          </a:xfrm>
          <a:prstGeom prst="rect">
            <a:avLst/>
          </a:prstGeom>
          <a:noFill/>
          <a:ln/>
        </p:spPr>
        <p:txBody>
          <a:bodyPr wrap="square" lIns="0" tIns="0" rIns="0" bIns="0" rtlCol="0" anchor="ctr"/>
          <a:lstStyle/>
          <a:p>
            <a:pPr indent="0" marL="0">
              <a:buNone/>
            </a:pPr>
            <a:r>
              <a:rPr lang="en-US" sz="1700" b="1" dirty="0">
                <a:solidFill>
                  <a:srgbClr val="56D6E8"/>
                </a:solidFill>
                <a:latin typeface="Courier New" pitchFamily="34" charset="0"/>
                <a:ea typeface="Courier New" pitchFamily="34" charset="-122"/>
                <a:cs typeface="Courier New" pitchFamily="34" charset="-120"/>
              </a:rPr>
              <a:t>emit</a:t>
            </a:r>
            <a:endParaRPr lang="en-US" sz="1700" dirty="0"/>
          </a:p>
        </p:txBody>
      </p:sp>
      <p:sp>
        <p:nvSpPr>
          <p:cNvPr id="23" name="Text 20"/>
          <p:cNvSpPr/>
          <p:nvPr/>
        </p:nvSpPr>
        <p:spPr>
          <a:xfrm>
            <a:off x="9710928" y="2615184"/>
            <a:ext cx="1837944" cy="685800"/>
          </a:xfrm>
          <a:prstGeom prst="rect">
            <a:avLst/>
          </a:prstGeom>
          <a:noFill/>
          <a:ln/>
        </p:spPr>
        <p:txBody>
          <a:bodyPr wrap="square" lIns="0" tIns="0" rIns="0" bIns="0" rtlCol="0" anchor="ctr"/>
          <a:lstStyle/>
          <a:p>
            <a:pPr indent="0" marL="0">
              <a:buNone/>
            </a:pPr>
            <a:r>
              <a:rPr lang="en-US" sz="1150" dirty="0">
                <a:solidFill>
                  <a:srgbClr val="8B95A5"/>
                </a:solidFill>
                <a:latin typeface="Arial" pitchFamily="34" charset="0"/>
                <a:ea typeface="Arial" pitchFamily="34" charset="-122"/>
                <a:cs typeface="Arial" pitchFamily="34" charset="-120"/>
              </a:rPr>
              <a:t>minified XML, one line</a:t>
            </a:r>
            <a:endParaRPr lang="en-US" sz="1150" dirty="0"/>
          </a:p>
        </p:txBody>
      </p:sp>
      <p:sp>
        <p:nvSpPr>
          <p:cNvPr id="24" name="Shape 21"/>
          <p:cNvSpPr/>
          <p:nvPr/>
        </p:nvSpPr>
        <p:spPr>
          <a:xfrm>
            <a:off x="566928" y="3639312"/>
            <a:ext cx="11055096" cy="713232"/>
          </a:xfrm>
          <a:prstGeom prst="roundRect">
            <a:avLst>
              <a:gd name="adj" fmla="val 11538"/>
            </a:avLst>
          </a:prstGeom>
          <a:solidFill>
            <a:srgbClr val="161D28"/>
          </a:solidFill>
          <a:ln w="9525">
            <a:solidFill>
              <a:srgbClr val="232D3D"/>
            </a:solidFill>
            <a:prstDash val="solid"/>
          </a:ln>
        </p:spPr>
      </p:sp>
      <p:sp>
        <p:nvSpPr>
          <p:cNvPr id="25" name="Text 22"/>
          <p:cNvSpPr/>
          <p:nvPr/>
        </p:nvSpPr>
        <p:spPr>
          <a:xfrm>
            <a:off x="749808" y="3685032"/>
            <a:ext cx="2651760" cy="621792"/>
          </a:xfrm>
          <a:prstGeom prst="rect">
            <a:avLst/>
          </a:prstGeom>
          <a:noFill/>
          <a:ln/>
        </p:spPr>
        <p:txBody>
          <a:bodyPr wrap="square" lIns="0" tIns="0" rIns="0" bIns="0" rtlCol="0" anchor="ctr"/>
          <a:lstStyle/>
          <a:p>
            <a:pPr indent="0" marL="0">
              <a:buNone/>
            </a:pPr>
            <a:r>
              <a:rPr lang="en-US" sz="1350" b="1" dirty="0">
                <a:solidFill>
                  <a:srgbClr val="F2B84B"/>
                </a:solidFill>
                <a:latin typeface="Courier New" pitchFamily="34" charset="0"/>
                <a:ea typeface="Courier New" pitchFamily="34" charset="-122"/>
                <a:cs typeface="Courier New" pitchFamily="34" charset="-120"/>
              </a:rPr>
              <a:t>byte-identical</a:t>
            </a:r>
            <a:endParaRPr lang="en-US" sz="1350" dirty="0"/>
          </a:p>
        </p:txBody>
      </p:sp>
      <p:sp>
        <p:nvSpPr>
          <p:cNvPr id="26" name="Text 23"/>
          <p:cNvSpPr/>
          <p:nvPr/>
        </p:nvSpPr>
        <p:spPr>
          <a:xfrm>
            <a:off x="3493008" y="3685032"/>
            <a:ext cx="7955280" cy="621792"/>
          </a:xfrm>
          <a:prstGeom prst="rect">
            <a:avLst/>
          </a:prstGeom>
          <a:noFill/>
          <a:ln/>
        </p:spPr>
        <p:txBody>
          <a:bodyPr wrap="square" lIns="0" tIns="0" rIns="0" bIns="0" rtlCol="0" anchor="ctr"/>
          <a:lstStyle/>
          <a:p>
            <a:pPr indent="0" marL="0">
              <a:buNone/>
            </a:pPr>
            <a:r>
              <a:rPr lang="en-US" sz="1200" dirty="0">
                <a:solidFill>
                  <a:srgbClr val="E6EDF3"/>
                </a:solidFill>
                <a:latin typeface="Arial" pitchFamily="34" charset="0"/>
                <a:ea typeface="Arial" pitchFamily="34" charset="-122"/>
                <a:cs typeface="Arial" pitchFamily="34" charset="-120"/>
              </a:rPr>
              <a:t>two runs, same bytes — a gate on every push, not a tendency; warm equals cold</a:t>
            </a:r>
            <a:endParaRPr lang="en-US" sz="1200" dirty="0"/>
          </a:p>
        </p:txBody>
      </p:sp>
      <p:sp>
        <p:nvSpPr>
          <p:cNvPr id="27" name="Shape 24"/>
          <p:cNvSpPr/>
          <p:nvPr/>
        </p:nvSpPr>
        <p:spPr>
          <a:xfrm>
            <a:off x="566928" y="4425696"/>
            <a:ext cx="11055096" cy="713232"/>
          </a:xfrm>
          <a:prstGeom prst="roundRect">
            <a:avLst>
              <a:gd name="adj" fmla="val 11538"/>
            </a:avLst>
          </a:prstGeom>
          <a:solidFill>
            <a:srgbClr val="161D28"/>
          </a:solidFill>
          <a:ln w="9525">
            <a:solidFill>
              <a:srgbClr val="232D3D"/>
            </a:solidFill>
            <a:prstDash val="solid"/>
          </a:ln>
        </p:spPr>
      </p:sp>
      <p:sp>
        <p:nvSpPr>
          <p:cNvPr id="28" name="Text 25"/>
          <p:cNvSpPr/>
          <p:nvPr/>
        </p:nvSpPr>
        <p:spPr>
          <a:xfrm>
            <a:off x="749808" y="4471416"/>
            <a:ext cx="2651760" cy="621792"/>
          </a:xfrm>
          <a:prstGeom prst="rect">
            <a:avLst/>
          </a:prstGeom>
          <a:noFill/>
          <a:ln/>
        </p:spPr>
        <p:txBody>
          <a:bodyPr wrap="square" lIns="0" tIns="0" rIns="0" bIns="0" rtlCol="0" anchor="ctr"/>
          <a:lstStyle/>
          <a:p>
            <a:pPr indent="0" marL="0">
              <a:buNone/>
            </a:pPr>
            <a:r>
              <a:rPr lang="en-US" sz="1350" b="1" dirty="0">
                <a:solidFill>
                  <a:srgbClr val="F2B84B"/>
                </a:solidFill>
                <a:latin typeface="Courier New" pitchFamily="34" charset="0"/>
                <a:ea typeface="Courier New" pitchFamily="34" charset="-122"/>
                <a:cs typeface="Courier New" pitchFamily="34" charset="-120"/>
              </a:rPr>
              <a:t>zero runtime deps</a:t>
            </a:r>
            <a:endParaRPr lang="en-US" sz="1350" dirty="0"/>
          </a:p>
        </p:txBody>
      </p:sp>
      <p:sp>
        <p:nvSpPr>
          <p:cNvPr id="29" name="Text 26"/>
          <p:cNvSpPr/>
          <p:nvPr/>
        </p:nvSpPr>
        <p:spPr>
          <a:xfrm>
            <a:off x="3493008" y="4471416"/>
            <a:ext cx="7955280" cy="621792"/>
          </a:xfrm>
          <a:prstGeom prst="rect">
            <a:avLst/>
          </a:prstGeom>
          <a:noFill/>
          <a:ln/>
        </p:spPr>
        <p:txBody>
          <a:bodyPr wrap="square" lIns="0" tIns="0" rIns="0" bIns="0" rtlCol="0" anchor="ctr"/>
          <a:lstStyle/>
          <a:p>
            <a:pPr indent="0" marL="0">
              <a:buNone/>
            </a:pPr>
            <a:r>
              <a:rPr lang="en-US" sz="1200" dirty="0">
                <a:solidFill>
                  <a:srgbClr val="E6EDF3"/>
                </a:solidFill>
                <a:latin typeface="Arial" pitchFamily="34" charset="0"/>
                <a:ea typeface="Arial" pitchFamily="34" charset="-122"/>
                <a:cs typeface="Arial" pitchFamily="34" charset="-120"/>
              </a:rPr>
              <a:t>CMake + a C++23 compiler; builds with the network off — vendored everything</a:t>
            </a:r>
            <a:endParaRPr lang="en-US" sz="1200" dirty="0"/>
          </a:p>
        </p:txBody>
      </p:sp>
      <p:sp>
        <p:nvSpPr>
          <p:cNvPr id="30" name="Shape 27"/>
          <p:cNvSpPr/>
          <p:nvPr/>
        </p:nvSpPr>
        <p:spPr>
          <a:xfrm>
            <a:off x="566928" y="5212080"/>
            <a:ext cx="11055096" cy="713232"/>
          </a:xfrm>
          <a:prstGeom prst="roundRect">
            <a:avLst>
              <a:gd name="adj" fmla="val 11538"/>
            </a:avLst>
          </a:prstGeom>
          <a:solidFill>
            <a:srgbClr val="161D28"/>
          </a:solidFill>
          <a:ln w="9525">
            <a:solidFill>
              <a:srgbClr val="232D3D"/>
            </a:solidFill>
            <a:prstDash val="solid"/>
          </a:ln>
        </p:spPr>
      </p:sp>
      <p:sp>
        <p:nvSpPr>
          <p:cNvPr id="31" name="Text 28"/>
          <p:cNvSpPr/>
          <p:nvPr/>
        </p:nvSpPr>
        <p:spPr>
          <a:xfrm>
            <a:off x="749808" y="5257800"/>
            <a:ext cx="2651760" cy="621792"/>
          </a:xfrm>
          <a:prstGeom prst="rect">
            <a:avLst/>
          </a:prstGeom>
          <a:noFill/>
          <a:ln/>
        </p:spPr>
        <p:txBody>
          <a:bodyPr wrap="square" lIns="0" tIns="0" rIns="0" bIns="0" rtlCol="0" anchor="ctr"/>
          <a:lstStyle/>
          <a:p>
            <a:pPr indent="0" marL="0">
              <a:buNone/>
            </a:pPr>
            <a:r>
              <a:rPr lang="en-US" sz="1350" b="1" dirty="0">
                <a:solidFill>
                  <a:srgbClr val="F2B84B"/>
                </a:solidFill>
                <a:latin typeface="Courier New" pitchFamily="34" charset="0"/>
                <a:ea typeface="Courier New" pitchFamily="34" charset="-122"/>
                <a:cs typeface="Courier New" pitchFamily="34" charset="-120"/>
              </a:rPr>
              <a:t>the languages</a:t>
            </a:r>
            <a:endParaRPr lang="en-US" sz="1350" dirty="0"/>
          </a:p>
        </p:txBody>
      </p:sp>
      <p:sp>
        <p:nvSpPr>
          <p:cNvPr id="32" name="Text 29"/>
          <p:cNvSpPr/>
          <p:nvPr/>
        </p:nvSpPr>
        <p:spPr>
          <a:xfrm>
            <a:off x="3493008" y="5257800"/>
            <a:ext cx="7955280" cy="621792"/>
          </a:xfrm>
          <a:prstGeom prst="rect">
            <a:avLst/>
          </a:prstGeom>
          <a:noFill/>
          <a:ln/>
        </p:spPr>
        <p:txBody>
          <a:bodyPr wrap="square" lIns="0" tIns="0" rIns="0" bIns="0" rtlCol="0" anchor="ctr"/>
          <a:lstStyle/>
          <a:p>
            <a:pPr indent="0" marL="0">
              <a:buNone/>
            </a:pPr>
            <a:r>
              <a:rPr lang="en-US" sz="1200" dirty="0">
                <a:solidFill>
                  <a:srgbClr val="E6EDF3"/>
                </a:solidFill>
                <a:latin typeface="Arial" pitchFamily="34" charset="0"/>
                <a:ea typeface="Arial" pitchFamily="34" charset="-122"/>
                <a:cs typeface="Arial" pitchFamily="34" charset="-120"/>
              </a:rPr>
              <a:t>Rust · C++ · ObjC/C++ · C · Metal · CUDA · Python · Go · Swift · TypeScript · JavaScript · Java · Kotlin · Ruby · PHP · Lua · Elixir · Dart · GDScript · Bash · C# · JSON · TOML · YAML · Markdown — 25 vendored grammars, Astro frontmatter on the TypeScript one; markdown headings are real symbols</a:t>
            </a:r>
            <a:endParaRPr lang="en-US" sz="1200" dirty="0"/>
          </a:p>
        </p:txBody>
      </p:sp>
      <p:sp>
        <p:nvSpPr>
          <p:cNvPr id="33" name="Shape 30"/>
          <p:cNvSpPr/>
          <p:nvPr/>
        </p:nvSpPr>
        <p:spPr>
          <a:xfrm>
            <a:off x="566928" y="5998464"/>
            <a:ext cx="11055096" cy="713232"/>
          </a:xfrm>
          <a:prstGeom prst="roundRect">
            <a:avLst>
              <a:gd name="adj" fmla="val 11538"/>
            </a:avLst>
          </a:prstGeom>
          <a:solidFill>
            <a:srgbClr val="161D28"/>
          </a:solidFill>
          <a:ln w="9525">
            <a:solidFill>
              <a:srgbClr val="232D3D"/>
            </a:solidFill>
            <a:prstDash val="solid"/>
          </a:ln>
        </p:spPr>
      </p:sp>
      <p:sp>
        <p:nvSpPr>
          <p:cNvPr id="34" name="Text 31"/>
          <p:cNvSpPr/>
          <p:nvPr/>
        </p:nvSpPr>
        <p:spPr>
          <a:xfrm>
            <a:off x="749808" y="6044184"/>
            <a:ext cx="2651760" cy="621792"/>
          </a:xfrm>
          <a:prstGeom prst="rect">
            <a:avLst/>
          </a:prstGeom>
          <a:noFill/>
          <a:ln/>
        </p:spPr>
        <p:txBody>
          <a:bodyPr wrap="square" lIns="0" tIns="0" rIns="0" bIns="0" rtlCol="0" anchor="ctr"/>
          <a:lstStyle/>
          <a:p>
            <a:pPr indent="0" marL="0">
              <a:buNone/>
            </a:pPr>
            <a:r>
              <a:rPr lang="en-US" sz="1350" b="1" dirty="0">
                <a:solidFill>
                  <a:srgbClr val="F2B84B"/>
                </a:solidFill>
                <a:latin typeface="Courier New" pitchFamily="34" charset="0"/>
                <a:ea typeface="Courier New" pitchFamily="34" charset="-122"/>
                <a:cs typeface="Courier New" pitchFamily="34" charset="-120"/>
              </a:rPr>
              <a:t>agent-native</a:t>
            </a:r>
            <a:endParaRPr lang="en-US" sz="1350" dirty="0"/>
          </a:p>
        </p:txBody>
      </p:sp>
      <p:sp>
        <p:nvSpPr>
          <p:cNvPr id="35" name="Text 32"/>
          <p:cNvSpPr/>
          <p:nvPr/>
        </p:nvSpPr>
        <p:spPr>
          <a:xfrm>
            <a:off x="3493008" y="6044184"/>
            <a:ext cx="7955280" cy="621792"/>
          </a:xfrm>
          <a:prstGeom prst="rect">
            <a:avLst/>
          </a:prstGeom>
          <a:noFill/>
          <a:ln/>
        </p:spPr>
        <p:txBody>
          <a:bodyPr wrap="square" lIns="0" tIns="0" rIns="0" bIns="0" rtlCol="0" anchor="ctr"/>
          <a:lstStyle/>
          <a:p>
            <a:pPr indent="0" marL="0">
              <a:buNone/>
            </a:pPr>
            <a:r>
              <a:rPr lang="en-US" sz="1200" dirty="0">
                <a:solidFill>
                  <a:srgbClr val="E6EDF3"/>
                </a:solidFill>
                <a:latin typeface="Arial" pitchFamily="34" charset="0"/>
                <a:ea typeface="Arial" pitchFamily="34" charset="-122"/>
                <a:cs typeface="Arial" pitchFamily="34" charset="-120"/>
              </a:rPr>
              <a:t>an MCP server and 185 long flags behind one `--help` that is always the authority</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56D6E8"/>
                </a:solidFill>
                <a:latin typeface="Courier New" pitchFamily="34" charset="0"/>
                <a:ea typeface="Courier New" pitchFamily="34" charset="-122"/>
                <a:cs typeface="Courier New" pitchFamily="34" charset="-120"/>
              </a:rPr>
              <a:t>// every feature, one screen</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400" b="1" dirty="0">
                <a:solidFill>
                  <a:srgbClr val="E6EDF3"/>
                </a:solidFill>
                <a:latin typeface="Arial" pitchFamily="34" charset="0"/>
                <a:ea typeface="Arial" pitchFamily="34" charset="-122"/>
                <a:cs typeface="Arial" pitchFamily="34" charset="-120"/>
              </a:rPr>
              <a:t>Seven families of questions it answers</a:t>
            </a:r>
            <a:endParaRPr lang="en-US" sz="3400" dirty="0"/>
          </a:p>
        </p:txBody>
      </p:sp>
      <p:sp>
        <p:nvSpPr>
          <p:cNvPr id="4" name="Shape 2"/>
          <p:cNvSpPr/>
          <p:nvPr/>
        </p:nvSpPr>
        <p:spPr>
          <a:xfrm>
            <a:off x="566928" y="1691640"/>
            <a:ext cx="11055096" cy="603504"/>
          </a:xfrm>
          <a:prstGeom prst="roundRect">
            <a:avLst>
              <a:gd name="adj" fmla="val 13636"/>
            </a:avLst>
          </a:prstGeom>
          <a:solidFill>
            <a:srgbClr val="161D28"/>
          </a:solidFill>
          <a:ln w="9525">
            <a:solidFill>
              <a:srgbClr val="232D3D"/>
            </a:solidFill>
            <a:prstDash val="solid"/>
          </a:ln>
        </p:spPr>
      </p:sp>
      <p:sp>
        <p:nvSpPr>
          <p:cNvPr id="5" name="Text 3"/>
          <p:cNvSpPr/>
          <p:nvPr/>
        </p:nvSpPr>
        <p:spPr>
          <a:xfrm>
            <a:off x="731520" y="1728216"/>
            <a:ext cx="2148840" cy="530352"/>
          </a:xfrm>
          <a:prstGeom prst="rect">
            <a:avLst/>
          </a:prstGeom>
          <a:noFill/>
          <a:ln/>
        </p:spPr>
        <p:txBody>
          <a:bodyPr wrap="square" lIns="0" tIns="0" rIns="0" bIns="0" rtlCol="0" anchor="ctr"/>
          <a:lstStyle/>
          <a:p>
            <a:pPr indent="0" marL="0">
              <a:buNone/>
            </a:pPr>
            <a:r>
              <a:rPr lang="en-US" sz="1250" b="1" dirty="0">
                <a:solidFill>
                  <a:srgbClr val="E6EDF3"/>
                </a:solidFill>
                <a:latin typeface="Arial" pitchFamily="34" charset="0"/>
                <a:ea typeface="Arial" pitchFamily="34" charset="-122"/>
                <a:cs typeface="Arial" pitchFamily="34" charset="-120"/>
              </a:rPr>
              <a:t>understand cold</a:t>
            </a:r>
            <a:endParaRPr lang="en-US" sz="1250" dirty="0"/>
          </a:p>
        </p:txBody>
      </p:sp>
      <p:sp>
        <p:nvSpPr>
          <p:cNvPr id="6" name="Text 4"/>
          <p:cNvSpPr/>
          <p:nvPr/>
        </p:nvSpPr>
        <p:spPr>
          <a:xfrm>
            <a:off x="2990088" y="1728216"/>
            <a:ext cx="3246120" cy="530352"/>
          </a:xfrm>
          <a:prstGeom prst="rect">
            <a:avLst/>
          </a:prstGeom>
          <a:noFill/>
          <a:ln/>
        </p:spPr>
        <p:txBody>
          <a:bodyPr wrap="square" lIns="0" tIns="0" rIns="0" bIns="0" rtlCol="0" anchor="ctr"/>
          <a:lstStyle/>
          <a:p>
            <a:pPr indent="0" marL="0">
              <a:buNone/>
            </a:pPr>
            <a:r>
              <a:rPr lang="en-US" sz="1100" i="1" dirty="0">
                <a:solidFill>
                  <a:srgbClr val="8B95A5"/>
                </a:solidFill>
                <a:latin typeface="Arial" pitchFamily="34" charset="0"/>
                <a:ea typeface="Arial" pitchFamily="34" charset="-122"/>
                <a:cs typeface="Arial" pitchFamily="34" charset="-120"/>
              </a:rPr>
              <a:t>What is this repo, and what matters in it?</a:t>
            </a:r>
            <a:endParaRPr lang="en-US" sz="1100" dirty="0"/>
          </a:p>
        </p:txBody>
      </p:sp>
      <p:sp>
        <p:nvSpPr>
          <p:cNvPr id="7" name="Text 5"/>
          <p:cNvSpPr/>
          <p:nvPr/>
        </p:nvSpPr>
        <p:spPr>
          <a:xfrm>
            <a:off x="6327648" y="1728216"/>
            <a:ext cx="5166360" cy="530352"/>
          </a:xfrm>
          <a:prstGeom prst="rect">
            <a:avLst/>
          </a:prstGeom>
          <a:noFill/>
          <a:ln/>
        </p:spPr>
        <p:txBody>
          <a:bodyPr wrap="square" lIns="0" tIns="0" rIns="0" bIns="0" rtlCol="0" anchor="ctr"/>
          <a:lstStyle/>
          <a:p>
            <a:pPr indent="0" marL="0">
              <a:buNone/>
            </a:pPr>
            <a:r>
              <a:rPr lang="en-US" sz="900" dirty="0">
                <a:solidFill>
                  <a:srgbClr val="56D6E8"/>
                </a:solidFill>
                <a:latin typeface="Courier New" pitchFamily="34" charset="0"/>
                <a:ea typeface="Courier New" pitchFamily="34" charset="-122"/>
                <a:cs typeface="Courier New" pitchFamily="34" charset="-120"/>
              </a:rPr>
              <a:t>--for  --tree  --lego  --exemplar  --recall  --pack-task  --token-budget</a:t>
            </a:r>
            <a:endParaRPr lang="en-US" sz="900" dirty="0"/>
          </a:p>
        </p:txBody>
      </p:sp>
      <p:sp>
        <p:nvSpPr>
          <p:cNvPr id="8" name="Shape 6"/>
          <p:cNvSpPr/>
          <p:nvPr/>
        </p:nvSpPr>
        <p:spPr>
          <a:xfrm>
            <a:off x="566928" y="2368296"/>
            <a:ext cx="11055096" cy="603504"/>
          </a:xfrm>
          <a:prstGeom prst="roundRect">
            <a:avLst>
              <a:gd name="adj" fmla="val 13636"/>
            </a:avLst>
          </a:prstGeom>
          <a:solidFill>
            <a:srgbClr val="161D28"/>
          </a:solidFill>
          <a:ln w="9525">
            <a:solidFill>
              <a:srgbClr val="232D3D"/>
            </a:solidFill>
            <a:prstDash val="solid"/>
          </a:ln>
        </p:spPr>
      </p:sp>
      <p:sp>
        <p:nvSpPr>
          <p:cNvPr id="9" name="Text 7"/>
          <p:cNvSpPr/>
          <p:nvPr/>
        </p:nvSpPr>
        <p:spPr>
          <a:xfrm>
            <a:off x="731520" y="2404872"/>
            <a:ext cx="2148840" cy="530352"/>
          </a:xfrm>
          <a:prstGeom prst="rect">
            <a:avLst/>
          </a:prstGeom>
          <a:noFill/>
          <a:ln/>
        </p:spPr>
        <p:txBody>
          <a:bodyPr wrap="square" lIns="0" tIns="0" rIns="0" bIns="0" rtlCol="0" anchor="ctr"/>
          <a:lstStyle/>
          <a:p>
            <a:pPr indent="0" marL="0">
              <a:buNone/>
            </a:pPr>
            <a:r>
              <a:rPr lang="en-US" sz="1250" b="1" dirty="0">
                <a:solidFill>
                  <a:srgbClr val="E6EDF3"/>
                </a:solidFill>
                <a:latin typeface="Arial" pitchFamily="34" charset="0"/>
                <a:ea typeface="Arial" pitchFamily="34" charset="-122"/>
                <a:cs typeface="Arial" pitchFamily="34" charset="-120"/>
              </a:rPr>
              <a:t>navigate</a:t>
            </a:r>
            <a:endParaRPr lang="en-US" sz="1250" dirty="0"/>
          </a:p>
        </p:txBody>
      </p:sp>
      <p:sp>
        <p:nvSpPr>
          <p:cNvPr id="10" name="Text 8"/>
          <p:cNvSpPr/>
          <p:nvPr/>
        </p:nvSpPr>
        <p:spPr>
          <a:xfrm>
            <a:off x="2990088" y="2404872"/>
            <a:ext cx="3246120" cy="530352"/>
          </a:xfrm>
          <a:prstGeom prst="rect">
            <a:avLst/>
          </a:prstGeom>
          <a:noFill/>
          <a:ln/>
        </p:spPr>
        <p:txBody>
          <a:bodyPr wrap="square" lIns="0" tIns="0" rIns="0" bIns="0" rtlCol="0" anchor="ctr"/>
          <a:lstStyle/>
          <a:p>
            <a:pPr indent="0" marL="0">
              <a:buNone/>
            </a:pPr>
            <a:r>
              <a:rPr lang="en-US" sz="1100" i="1" dirty="0">
                <a:solidFill>
                  <a:srgbClr val="8B95A5"/>
                </a:solidFill>
                <a:latin typeface="Arial" pitchFamily="34" charset="0"/>
                <a:ea typeface="Arial" pitchFamily="34" charset="-122"/>
                <a:cs typeface="Arial" pitchFamily="34" charset="-120"/>
              </a:rPr>
              <a:t>Who calls this? Safe to change or delete? Which tests?</a:t>
            </a:r>
            <a:endParaRPr lang="en-US" sz="1100" dirty="0"/>
          </a:p>
        </p:txBody>
      </p:sp>
      <p:sp>
        <p:nvSpPr>
          <p:cNvPr id="11" name="Text 9"/>
          <p:cNvSpPr/>
          <p:nvPr/>
        </p:nvSpPr>
        <p:spPr>
          <a:xfrm>
            <a:off x="6327648" y="2404872"/>
            <a:ext cx="5166360" cy="530352"/>
          </a:xfrm>
          <a:prstGeom prst="rect">
            <a:avLst/>
          </a:prstGeom>
          <a:noFill/>
          <a:ln/>
        </p:spPr>
        <p:txBody>
          <a:bodyPr wrap="square" lIns="0" tIns="0" rIns="0" bIns="0" rtlCol="0" anchor="ctr"/>
          <a:lstStyle/>
          <a:p>
            <a:pPr indent="0" marL="0">
              <a:buNone/>
            </a:pPr>
            <a:r>
              <a:rPr lang="en-US" sz="900" dirty="0">
                <a:solidFill>
                  <a:srgbClr val="56D6E8"/>
                </a:solidFill>
                <a:latin typeface="Courier New" pitchFamily="34" charset="0"/>
                <a:ea typeface="Courier New" pitchFamily="34" charset="-122"/>
                <a:cs typeface="Courier New" pitchFamily="34" charset="-120"/>
              </a:rPr>
              <a:t>--callers  --callees  --uses  --impact  --path  --connect  --affected  --situ  --test-gate  --from-trace  --pattern  --safe-delete</a:t>
            </a:r>
            <a:endParaRPr lang="en-US" sz="900" dirty="0"/>
          </a:p>
        </p:txBody>
      </p:sp>
      <p:sp>
        <p:nvSpPr>
          <p:cNvPr id="12" name="Shape 10"/>
          <p:cNvSpPr/>
          <p:nvPr/>
        </p:nvSpPr>
        <p:spPr>
          <a:xfrm>
            <a:off x="566928" y="3044952"/>
            <a:ext cx="11055096" cy="603504"/>
          </a:xfrm>
          <a:prstGeom prst="roundRect">
            <a:avLst>
              <a:gd name="adj" fmla="val 13636"/>
            </a:avLst>
          </a:prstGeom>
          <a:solidFill>
            <a:srgbClr val="161D28"/>
          </a:solidFill>
          <a:ln w="9525">
            <a:solidFill>
              <a:srgbClr val="232D3D"/>
            </a:solidFill>
            <a:prstDash val="solid"/>
          </a:ln>
        </p:spPr>
      </p:sp>
      <p:sp>
        <p:nvSpPr>
          <p:cNvPr id="13" name="Text 11"/>
          <p:cNvSpPr/>
          <p:nvPr/>
        </p:nvSpPr>
        <p:spPr>
          <a:xfrm>
            <a:off x="731520" y="3081528"/>
            <a:ext cx="2148840" cy="530352"/>
          </a:xfrm>
          <a:prstGeom prst="rect">
            <a:avLst/>
          </a:prstGeom>
          <a:noFill/>
          <a:ln/>
        </p:spPr>
        <p:txBody>
          <a:bodyPr wrap="square" lIns="0" tIns="0" rIns="0" bIns="0" rtlCol="0" anchor="ctr"/>
          <a:lstStyle/>
          <a:p>
            <a:pPr indent="0" marL="0">
              <a:buNone/>
            </a:pPr>
            <a:r>
              <a:rPr lang="en-US" sz="1250" b="1" dirty="0">
                <a:solidFill>
                  <a:srgbClr val="E6EDF3"/>
                </a:solidFill>
                <a:latin typeface="Arial" pitchFamily="34" charset="0"/>
                <a:ea typeface="Arial" pitchFamily="34" charset="-122"/>
                <a:cs typeface="Arial" pitchFamily="34" charset="-120"/>
              </a:rPr>
              <a:t>detail ladder</a:t>
            </a:r>
            <a:endParaRPr lang="en-US" sz="1250" dirty="0"/>
          </a:p>
        </p:txBody>
      </p:sp>
      <p:sp>
        <p:nvSpPr>
          <p:cNvPr id="14" name="Text 12"/>
          <p:cNvSpPr/>
          <p:nvPr/>
        </p:nvSpPr>
        <p:spPr>
          <a:xfrm>
            <a:off x="2990088" y="3081528"/>
            <a:ext cx="3246120" cy="530352"/>
          </a:xfrm>
          <a:prstGeom prst="rect">
            <a:avLst/>
          </a:prstGeom>
          <a:noFill/>
          <a:ln/>
        </p:spPr>
        <p:txBody>
          <a:bodyPr wrap="square" lIns="0" tIns="0" rIns="0" bIns="0" rtlCol="0" anchor="ctr"/>
          <a:lstStyle/>
          <a:p>
            <a:pPr indent="0" marL="0">
              <a:buNone/>
            </a:pPr>
            <a:r>
              <a:rPr lang="en-US" sz="1100" i="1" dirty="0">
                <a:solidFill>
                  <a:srgbClr val="8B95A5"/>
                </a:solidFill>
                <a:latin typeface="Arial" pitchFamily="34" charset="0"/>
                <a:ea typeface="Arial" pitchFamily="34" charset="-122"/>
                <a:cs typeface="Arial" pitchFamily="34" charset="-120"/>
              </a:rPr>
              <a:t>Show me more — but only where it pays.</a:t>
            </a:r>
            <a:endParaRPr lang="en-US" sz="1100" dirty="0"/>
          </a:p>
        </p:txBody>
      </p:sp>
      <p:sp>
        <p:nvSpPr>
          <p:cNvPr id="15" name="Text 13"/>
          <p:cNvSpPr/>
          <p:nvPr/>
        </p:nvSpPr>
        <p:spPr>
          <a:xfrm>
            <a:off x="6327648" y="3081528"/>
            <a:ext cx="5166360" cy="530352"/>
          </a:xfrm>
          <a:prstGeom prst="rect">
            <a:avLst/>
          </a:prstGeom>
          <a:noFill/>
          <a:ln/>
        </p:spPr>
        <p:txBody>
          <a:bodyPr wrap="square" lIns="0" tIns="0" rIns="0" bIns="0" rtlCol="0" anchor="ctr"/>
          <a:lstStyle/>
          <a:p>
            <a:pPr indent="0" marL="0">
              <a:buNone/>
            </a:pPr>
            <a:r>
              <a:rPr lang="en-US" sz="900" dirty="0">
                <a:solidFill>
                  <a:srgbClr val="56D6E8"/>
                </a:solidFill>
                <a:latin typeface="Courier New" pitchFamily="34" charset="0"/>
                <a:ea typeface="Courier New" pitchFamily="34" charset="-122"/>
                <a:cs typeface="Courier New" pitchFamily="34" charset="-120"/>
              </a:rPr>
              <a:t>--detail  --pack-signatures  --outline  --expand  --compress</a:t>
            </a:r>
            <a:endParaRPr lang="en-US" sz="900" dirty="0"/>
          </a:p>
        </p:txBody>
      </p:sp>
      <p:sp>
        <p:nvSpPr>
          <p:cNvPr id="16" name="Shape 14"/>
          <p:cNvSpPr/>
          <p:nvPr/>
        </p:nvSpPr>
        <p:spPr>
          <a:xfrm>
            <a:off x="566928" y="3721608"/>
            <a:ext cx="11055096" cy="603504"/>
          </a:xfrm>
          <a:prstGeom prst="roundRect">
            <a:avLst>
              <a:gd name="adj" fmla="val 13636"/>
            </a:avLst>
          </a:prstGeom>
          <a:solidFill>
            <a:srgbClr val="161D28"/>
          </a:solidFill>
          <a:ln w="9525">
            <a:solidFill>
              <a:srgbClr val="232D3D"/>
            </a:solidFill>
            <a:prstDash val="solid"/>
          </a:ln>
        </p:spPr>
      </p:sp>
      <p:sp>
        <p:nvSpPr>
          <p:cNvPr id="17" name="Text 15"/>
          <p:cNvSpPr/>
          <p:nvPr/>
        </p:nvSpPr>
        <p:spPr>
          <a:xfrm>
            <a:off x="731520" y="3758184"/>
            <a:ext cx="2148840" cy="530352"/>
          </a:xfrm>
          <a:prstGeom prst="rect">
            <a:avLst/>
          </a:prstGeom>
          <a:noFill/>
          <a:ln/>
        </p:spPr>
        <p:txBody>
          <a:bodyPr wrap="square" lIns="0" tIns="0" rIns="0" bIns="0" rtlCol="0" anchor="ctr"/>
          <a:lstStyle/>
          <a:p>
            <a:pPr indent="0" marL="0">
              <a:buNone/>
            </a:pPr>
            <a:r>
              <a:rPr lang="en-US" sz="1250" b="1" dirty="0">
                <a:solidFill>
                  <a:srgbClr val="E6EDF3"/>
                </a:solidFill>
                <a:latin typeface="Arial" pitchFamily="34" charset="0"/>
                <a:ea typeface="Arial" pitchFamily="34" charset="-122"/>
                <a:cs typeface="Arial" pitchFamily="34" charset="-120"/>
              </a:rPr>
              <a:t>quality &amp; risk</a:t>
            </a:r>
            <a:endParaRPr lang="en-US" sz="1250" dirty="0"/>
          </a:p>
        </p:txBody>
      </p:sp>
      <p:sp>
        <p:nvSpPr>
          <p:cNvPr id="18" name="Text 16"/>
          <p:cNvSpPr/>
          <p:nvPr/>
        </p:nvSpPr>
        <p:spPr>
          <a:xfrm>
            <a:off x="2990088" y="3758184"/>
            <a:ext cx="3246120" cy="530352"/>
          </a:xfrm>
          <a:prstGeom prst="rect">
            <a:avLst/>
          </a:prstGeom>
          <a:noFill/>
          <a:ln/>
        </p:spPr>
        <p:txBody>
          <a:bodyPr wrap="square" lIns="0" tIns="0" rIns="0" bIns="0" rtlCol="0" anchor="ctr"/>
          <a:lstStyle/>
          <a:p>
            <a:pPr indent="0" marL="0">
              <a:buNone/>
            </a:pPr>
            <a:r>
              <a:rPr lang="en-US" sz="1100" i="1" dirty="0">
                <a:solidFill>
                  <a:srgbClr val="8B95A5"/>
                </a:solidFill>
                <a:latin typeface="Arial" pitchFamily="34" charset="0"/>
                <a:ea typeface="Arial" pitchFamily="34" charset="-122"/>
                <a:cs typeface="Arial" pitchFamily="34" charset="-120"/>
              </a:rPr>
              <a:t>Where is the risk, and did I just add some?</a:t>
            </a:r>
            <a:endParaRPr lang="en-US" sz="1100" dirty="0"/>
          </a:p>
        </p:txBody>
      </p:sp>
      <p:sp>
        <p:nvSpPr>
          <p:cNvPr id="19" name="Text 17"/>
          <p:cNvSpPr/>
          <p:nvPr/>
        </p:nvSpPr>
        <p:spPr>
          <a:xfrm>
            <a:off x="6327648" y="3758184"/>
            <a:ext cx="5166360" cy="530352"/>
          </a:xfrm>
          <a:prstGeom prst="rect">
            <a:avLst/>
          </a:prstGeom>
          <a:noFill/>
          <a:ln/>
        </p:spPr>
        <p:txBody>
          <a:bodyPr wrap="square" lIns="0" tIns="0" rIns="0" bIns="0" rtlCol="0" anchor="ctr"/>
          <a:lstStyle/>
          <a:p>
            <a:pPr indent="0" marL="0">
              <a:buNone/>
            </a:pPr>
            <a:r>
              <a:rPr lang="en-US" sz="900" dirty="0">
                <a:solidFill>
                  <a:srgbClr val="56D6E8"/>
                </a:solidFill>
                <a:latin typeface="Courier New" pitchFamily="34" charset="0"/>
                <a:ea typeface="Courier New" pitchFamily="34" charset="-122"/>
                <a:cs typeface="Courier New" pitchFamily="34" charset="-120"/>
              </a:rPr>
              <a:t>--quality-panel  --quality-delta  --dmm  --biggest-first  --ensemble  --context-ratio  --nonlocal-state  --field-affinity  --hotspots  --lint  --clones</a:t>
            </a:r>
            <a:endParaRPr lang="en-US" sz="900" dirty="0"/>
          </a:p>
        </p:txBody>
      </p:sp>
      <p:sp>
        <p:nvSpPr>
          <p:cNvPr id="20" name="Shape 18"/>
          <p:cNvSpPr/>
          <p:nvPr/>
        </p:nvSpPr>
        <p:spPr>
          <a:xfrm>
            <a:off x="566928" y="4398264"/>
            <a:ext cx="11055096" cy="603504"/>
          </a:xfrm>
          <a:prstGeom prst="roundRect">
            <a:avLst>
              <a:gd name="adj" fmla="val 13636"/>
            </a:avLst>
          </a:prstGeom>
          <a:solidFill>
            <a:srgbClr val="161D28"/>
          </a:solidFill>
          <a:ln w="9525">
            <a:solidFill>
              <a:srgbClr val="232D3D"/>
            </a:solidFill>
            <a:prstDash val="solid"/>
          </a:ln>
        </p:spPr>
      </p:sp>
      <p:sp>
        <p:nvSpPr>
          <p:cNvPr id="21" name="Text 19"/>
          <p:cNvSpPr/>
          <p:nvPr/>
        </p:nvSpPr>
        <p:spPr>
          <a:xfrm>
            <a:off x="731520" y="4434840"/>
            <a:ext cx="2148840" cy="530352"/>
          </a:xfrm>
          <a:prstGeom prst="rect">
            <a:avLst/>
          </a:prstGeom>
          <a:noFill/>
          <a:ln/>
        </p:spPr>
        <p:txBody>
          <a:bodyPr wrap="square" lIns="0" tIns="0" rIns="0" bIns="0" rtlCol="0" anchor="ctr"/>
          <a:lstStyle/>
          <a:p>
            <a:pPr indent="0" marL="0">
              <a:buNone/>
            </a:pPr>
            <a:r>
              <a:rPr lang="en-US" sz="1250" b="1" dirty="0">
                <a:solidFill>
                  <a:srgbClr val="E6EDF3"/>
                </a:solidFill>
                <a:latin typeface="Arial" pitchFamily="34" charset="0"/>
                <a:ea typeface="Arial" pitchFamily="34" charset="-122"/>
                <a:cs typeface="Arial" pitchFamily="34" charset="-120"/>
              </a:rPr>
              <a:t>self-diagnosis</a:t>
            </a:r>
            <a:endParaRPr lang="en-US" sz="1250" dirty="0"/>
          </a:p>
        </p:txBody>
      </p:sp>
      <p:sp>
        <p:nvSpPr>
          <p:cNvPr id="22" name="Text 20"/>
          <p:cNvSpPr/>
          <p:nvPr/>
        </p:nvSpPr>
        <p:spPr>
          <a:xfrm>
            <a:off x="2990088" y="4434840"/>
            <a:ext cx="3246120" cy="530352"/>
          </a:xfrm>
          <a:prstGeom prst="rect">
            <a:avLst/>
          </a:prstGeom>
          <a:noFill/>
          <a:ln/>
        </p:spPr>
        <p:txBody>
          <a:bodyPr wrap="square" lIns="0" tIns="0" rIns="0" bIns="0" rtlCol="0" anchor="ctr"/>
          <a:lstStyle/>
          <a:p>
            <a:pPr indent="0" marL="0">
              <a:buNone/>
            </a:pPr>
            <a:r>
              <a:rPr lang="en-US" sz="1100" i="1" dirty="0">
                <a:solidFill>
                  <a:srgbClr val="8B95A5"/>
                </a:solidFill>
                <a:latin typeface="Arial" pitchFamily="34" charset="0"/>
                <a:ea typeface="Arial" pitchFamily="34" charset="-122"/>
                <a:cs typeface="Arial" pitchFamily="34" charset="-120"/>
              </a:rPr>
              <a:t>Is my setup actually working?</a:t>
            </a:r>
            <a:endParaRPr lang="en-US" sz="1100" dirty="0"/>
          </a:p>
        </p:txBody>
      </p:sp>
      <p:sp>
        <p:nvSpPr>
          <p:cNvPr id="23" name="Text 21"/>
          <p:cNvSpPr/>
          <p:nvPr/>
        </p:nvSpPr>
        <p:spPr>
          <a:xfrm>
            <a:off x="6327648" y="4434840"/>
            <a:ext cx="5166360" cy="530352"/>
          </a:xfrm>
          <a:prstGeom prst="rect">
            <a:avLst/>
          </a:prstGeom>
          <a:noFill/>
          <a:ln/>
        </p:spPr>
        <p:txBody>
          <a:bodyPr wrap="square" lIns="0" tIns="0" rIns="0" bIns="0" rtlCol="0" anchor="ctr"/>
          <a:lstStyle/>
          <a:p>
            <a:pPr indent="0" marL="0">
              <a:buNone/>
            </a:pPr>
            <a:r>
              <a:rPr lang="en-US" sz="900" dirty="0">
                <a:solidFill>
                  <a:srgbClr val="56D6E8"/>
                </a:solidFill>
                <a:latin typeface="Courier New" pitchFamily="34" charset="0"/>
                <a:ea typeface="Courier New" pitchFamily="34" charset="-122"/>
                <a:cs typeface="Courier New" pitchFamily="34" charset="-120"/>
              </a:rPr>
              <a:t>--doctor  --skipped</a:t>
            </a:r>
            <a:endParaRPr lang="en-US" sz="900" dirty="0"/>
          </a:p>
        </p:txBody>
      </p:sp>
      <p:sp>
        <p:nvSpPr>
          <p:cNvPr id="24" name="Shape 22"/>
          <p:cNvSpPr/>
          <p:nvPr/>
        </p:nvSpPr>
        <p:spPr>
          <a:xfrm>
            <a:off x="566928" y="5074920"/>
            <a:ext cx="11055096" cy="603504"/>
          </a:xfrm>
          <a:prstGeom prst="roundRect">
            <a:avLst>
              <a:gd name="adj" fmla="val 13636"/>
            </a:avLst>
          </a:prstGeom>
          <a:solidFill>
            <a:srgbClr val="161D28"/>
          </a:solidFill>
          <a:ln w="9525">
            <a:solidFill>
              <a:srgbClr val="232D3D"/>
            </a:solidFill>
            <a:prstDash val="solid"/>
          </a:ln>
        </p:spPr>
      </p:sp>
      <p:sp>
        <p:nvSpPr>
          <p:cNvPr id="25" name="Text 23"/>
          <p:cNvSpPr/>
          <p:nvPr/>
        </p:nvSpPr>
        <p:spPr>
          <a:xfrm>
            <a:off x="731520" y="5111496"/>
            <a:ext cx="2148840" cy="530352"/>
          </a:xfrm>
          <a:prstGeom prst="rect">
            <a:avLst/>
          </a:prstGeom>
          <a:noFill/>
          <a:ln/>
        </p:spPr>
        <p:txBody>
          <a:bodyPr wrap="square" lIns="0" tIns="0" rIns="0" bIns="0" rtlCol="0" anchor="ctr"/>
          <a:lstStyle/>
          <a:p>
            <a:pPr indent="0" marL="0">
              <a:buNone/>
            </a:pPr>
            <a:r>
              <a:rPr lang="en-US" sz="1250" b="1" dirty="0">
                <a:solidFill>
                  <a:srgbClr val="E6EDF3"/>
                </a:solidFill>
                <a:latin typeface="Arial" pitchFamily="34" charset="0"/>
                <a:ea typeface="Arial" pitchFamily="34" charset="-122"/>
                <a:cs typeface="Arial" pitchFamily="34" charset="-120"/>
              </a:rPr>
              <a:t>security</a:t>
            </a:r>
            <a:endParaRPr lang="en-US" sz="1250" dirty="0"/>
          </a:p>
        </p:txBody>
      </p:sp>
      <p:sp>
        <p:nvSpPr>
          <p:cNvPr id="26" name="Text 24"/>
          <p:cNvSpPr/>
          <p:nvPr/>
        </p:nvSpPr>
        <p:spPr>
          <a:xfrm>
            <a:off x="2990088" y="5111496"/>
            <a:ext cx="3246120" cy="530352"/>
          </a:xfrm>
          <a:prstGeom prst="rect">
            <a:avLst/>
          </a:prstGeom>
          <a:noFill/>
          <a:ln/>
        </p:spPr>
        <p:txBody>
          <a:bodyPr wrap="square" lIns="0" tIns="0" rIns="0" bIns="0" rtlCol="0" anchor="ctr"/>
          <a:lstStyle/>
          <a:p>
            <a:pPr indent="0" marL="0">
              <a:buNone/>
            </a:pPr>
            <a:r>
              <a:rPr lang="en-US" sz="1100" i="1" dirty="0">
                <a:solidFill>
                  <a:srgbClr val="8B95A5"/>
                </a:solidFill>
                <a:latin typeface="Arial" pitchFamily="34" charset="0"/>
                <a:ea typeface="Arial" pitchFamily="34" charset="-122"/>
                <a:cs typeface="Arial" pitchFamily="34" charset="-120"/>
              </a:rPr>
              <a:t>Is this agent skill file safe to install?</a:t>
            </a:r>
            <a:endParaRPr lang="en-US" sz="1100" dirty="0"/>
          </a:p>
        </p:txBody>
      </p:sp>
      <p:sp>
        <p:nvSpPr>
          <p:cNvPr id="27" name="Text 25"/>
          <p:cNvSpPr/>
          <p:nvPr/>
        </p:nvSpPr>
        <p:spPr>
          <a:xfrm>
            <a:off x="6327648" y="5111496"/>
            <a:ext cx="5166360" cy="530352"/>
          </a:xfrm>
          <a:prstGeom prst="rect">
            <a:avLst/>
          </a:prstGeom>
          <a:noFill/>
          <a:ln/>
        </p:spPr>
        <p:txBody>
          <a:bodyPr wrap="square" lIns="0" tIns="0" rIns="0" bIns="0" rtlCol="0" anchor="ctr"/>
          <a:lstStyle/>
          <a:p>
            <a:pPr indent="0" marL="0">
              <a:buNone/>
            </a:pPr>
            <a:r>
              <a:rPr lang="en-US" sz="900" dirty="0">
                <a:solidFill>
                  <a:srgbClr val="56D6E8"/>
                </a:solidFill>
                <a:latin typeface="Courier New" pitchFamily="34" charset="0"/>
                <a:ea typeface="Courier New" pitchFamily="34" charset="-122"/>
                <a:cs typeface="Courier New" pitchFamily="34" charset="-120"/>
              </a:rPr>
              <a:t>--scan-skill  --scan-skills</a:t>
            </a:r>
            <a:endParaRPr lang="en-US" sz="900" dirty="0"/>
          </a:p>
        </p:txBody>
      </p:sp>
      <p:sp>
        <p:nvSpPr>
          <p:cNvPr id="28" name="Shape 26"/>
          <p:cNvSpPr/>
          <p:nvPr/>
        </p:nvSpPr>
        <p:spPr>
          <a:xfrm>
            <a:off x="566928" y="5751576"/>
            <a:ext cx="11055096" cy="603504"/>
          </a:xfrm>
          <a:prstGeom prst="roundRect">
            <a:avLst>
              <a:gd name="adj" fmla="val 13636"/>
            </a:avLst>
          </a:prstGeom>
          <a:solidFill>
            <a:srgbClr val="161D28"/>
          </a:solidFill>
          <a:ln w="9525">
            <a:solidFill>
              <a:srgbClr val="232D3D"/>
            </a:solidFill>
            <a:prstDash val="solid"/>
          </a:ln>
        </p:spPr>
      </p:sp>
      <p:sp>
        <p:nvSpPr>
          <p:cNvPr id="29" name="Text 27"/>
          <p:cNvSpPr/>
          <p:nvPr/>
        </p:nvSpPr>
        <p:spPr>
          <a:xfrm>
            <a:off x="731520" y="5788152"/>
            <a:ext cx="2148840" cy="530352"/>
          </a:xfrm>
          <a:prstGeom prst="rect">
            <a:avLst/>
          </a:prstGeom>
          <a:noFill/>
          <a:ln/>
        </p:spPr>
        <p:txBody>
          <a:bodyPr wrap="square" lIns="0" tIns="0" rIns="0" bIns="0" rtlCol="0" anchor="ctr"/>
          <a:lstStyle/>
          <a:p>
            <a:pPr indent="0" marL="0">
              <a:buNone/>
            </a:pPr>
            <a:r>
              <a:rPr lang="en-US" sz="1250" b="1" dirty="0">
                <a:solidFill>
                  <a:srgbClr val="E6EDF3"/>
                </a:solidFill>
                <a:latin typeface="Arial" pitchFamily="34" charset="0"/>
                <a:ea typeface="Arial" pitchFamily="34" charset="-122"/>
                <a:cs typeface="Arial" pitchFamily="34" charset="-120"/>
              </a:rPr>
              <a:t>knobs &amp; modes</a:t>
            </a:r>
            <a:endParaRPr lang="en-US" sz="1250" dirty="0"/>
          </a:p>
        </p:txBody>
      </p:sp>
      <p:sp>
        <p:nvSpPr>
          <p:cNvPr id="30" name="Text 28"/>
          <p:cNvSpPr/>
          <p:nvPr/>
        </p:nvSpPr>
        <p:spPr>
          <a:xfrm>
            <a:off x="2990088" y="5788152"/>
            <a:ext cx="3246120" cy="530352"/>
          </a:xfrm>
          <a:prstGeom prst="rect">
            <a:avLst/>
          </a:prstGeom>
          <a:noFill/>
          <a:ln/>
        </p:spPr>
        <p:txBody>
          <a:bodyPr wrap="square" lIns="0" tIns="0" rIns="0" bIns="0" rtlCol="0" anchor="ctr"/>
          <a:lstStyle/>
          <a:p>
            <a:pPr indent="0" marL="0">
              <a:buNone/>
            </a:pPr>
            <a:r>
              <a:rPr lang="en-US" sz="1100" i="1" dirty="0">
                <a:solidFill>
                  <a:srgbClr val="8B95A5"/>
                </a:solidFill>
                <a:latin typeface="Arial" pitchFamily="34" charset="0"/>
                <a:ea typeface="Arial" pitchFamily="34" charset="-122"/>
                <a:cs typeface="Arial" pitchFamily="34" charset="-120"/>
              </a:rPr>
              <a:t>Shape, format, cache, budget.</a:t>
            </a:r>
            <a:endParaRPr lang="en-US" sz="1100" dirty="0"/>
          </a:p>
        </p:txBody>
      </p:sp>
      <p:sp>
        <p:nvSpPr>
          <p:cNvPr id="31" name="Text 29"/>
          <p:cNvSpPr/>
          <p:nvPr/>
        </p:nvSpPr>
        <p:spPr>
          <a:xfrm>
            <a:off x="6327648" y="5788152"/>
            <a:ext cx="5166360" cy="530352"/>
          </a:xfrm>
          <a:prstGeom prst="rect">
            <a:avLst/>
          </a:prstGeom>
          <a:noFill/>
          <a:ln/>
        </p:spPr>
        <p:txBody>
          <a:bodyPr wrap="square" lIns="0" tIns="0" rIns="0" bIns="0" rtlCol="0" anchor="ctr"/>
          <a:lstStyle/>
          <a:p>
            <a:pPr indent="0" marL="0">
              <a:buNone/>
            </a:pPr>
            <a:r>
              <a:rPr lang="en-US" sz="900" dirty="0">
                <a:solidFill>
                  <a:srgbClr val="56D6E8"/>
                </a:solidFill>
                <a:latin typeface="Courier New" pitchFamily="34" charset="0"/>
                <a:ea typeface="Courier New" pitchFamily="34" charset="-122"/>
                <a:cs typeface="Courier New" pitchFamily="34" charset="-120"/>
              </a:rPr>
              <a:t>--json  --format  --mcp  --lsp  --max-memory</a:t>
            </a:r>
            <a:endParaRPr lang="en-US" sz="900" dirty="0"/>
          </a:p>
        </p:txBody>
      </p:sp>
      <p:sp>
        <p:nvSpPr>
          <p:cNvPr id="32" name="Text 30"/>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--help is generated from the binary's own flag table — 185 long flags; docs/COMMANDS.md carries an entry for every one of them, 162 with a recorded invocation and its output</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56D6E8"/>
                </a:solidFill>
                <a:latin typeface="Courier New" pitchFamily="34" charset="0"/>
                <a:ea typeface="Courier New" pitchFamily="34" charset="-122"/>
                <a:cs typeface="Courier New" pitchFamily="34" charset="-120"/>
              </a:rPr>
              <a:t>// reach for it at the moment, not the manual</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400" b="1" dirty="0">
                <a:solidFill>
                  <a:srgbClr val="E6EDF3"/>
                </a:solidFill>
                <a:latin typeface="Arial" pitchFamily="34" charset="0"/>
                <a:ea typeface="Arial" pitchFamily="34" charset="-122"/>
                <a:cs typeface="Arial" pitchFamily="34" charset="-120"/>
              </a:rPr>
              <a:t>The reflexes: which verb fires when</a:t>
            </a:r>
            <a:endParaRPr lang="en-US" sz="3400" dirty="0"/>
          </a:p>
        </p:txBody>
      </p:sp>
      <p:sp>
        <p:nvSpPr>
          <p:cNvPr id="4" name="Shape 2"/>
          <p:cNvSpPr/>
          <p:nvPr/>
        </p:nvSpPr>
        <p:spPr>
          <a:xfrm>
            <a:off x="566928" y="1737360"/>
            <a:ext cx="5440680" cy="987552"/>
          </a:xfrm>
          <a:prstGeom prst="roundRect">
            <a:avLst>
              <a:gd name="adj" fmla="val 8333"/>
            </a:avLst>
          </a:prstGeom>
          <a:solidFill>
            <a:srgbClr val="161D28"/>
          </a:solidFill>
          <a:ln w="9525">
            <a:solidFill>
              <a:srgbClr val="232D3D"/>
            </a:solidFill>
            <a:prstDash val="solid"/>
          </a:ln>
        </p:spPr>
      </p:sp>
      <p:sp>
        <p:nvSpPr>
          <p:cNvPr id="5" name="Text 3"/>
          <p:cNvSpPr/>
          <p:nvPr/>
        </p:nvSpPr>
        <p:spPr>
          <a:xfrm>
            <a:off x="731520" y="1810512"/>
            <a:ext cx="5111496" cy="310896"/>
          </a:xfrm>
          <a:prstGeom prst="rect">
            <a:avLst/>
          </a:prstGeom>
          <a:noFill/>
          <a:ln/>
        </p:spPr>
        <p:txBody>
          <a:bodyPr wrap="square" lIns="0" tIns="0" rIns="0" bIns="0" rtlCol="0" anchor="ctr"/>
          <a:lstStyle/>
          <a:p>
            <a:pPr indent="0" marL="0">
              <a:buNone/>
            </a:pPr>
            <a:r>
              <a:rPr lang="en-US" sz="1300" b="1" dirty="0">
                <a:solidFill>
                  <a:srgbClr val="E6EDF3"/>
                </a:solidFill>
                <a:latin typeface="Arial" pitchFamily="34" charset="0"/>
                <a:ea typeface="Arial" pitchFamily="34" charset="-122"/>
                <a:cs typeface="Arial" pitchFamily="34" charset="-120"/>
              </a:rPr>
              <a:t>Landing cold on a task</a:t>
            </a:r>
            <a:endParaRPr lang="en-US" sz="1300" dirty="0"/>
          </a:p>
        </p:txBody>
      </p:sp>
      <p:sp>
        <p:nvSpPr>
          <p:cNvPr id="6" name="Text 4"/>
          <p:cNvSpPr/>
          <p:nvPr/>
        </p:nvSpPr>
        <p:spPr>
          <a:xfrm>
            <a:off x="731520" y="2121408"/>
            <a:ext cx="5111496" cy="274320"/>
          </a:xfrm>
          <a:prstGeom prst="rect">
            <a:avLst/>
          </a:prstGeom>
          <a:noFill/>
          <a:ln/>
        </p:spPr>
        <p:txBody>
          <a:bodyPr wrap="square" lIns="0" tIns="0" rIns="0" bIns="0" rtlCol="0" anchor="ctr"/>
          <a:lstStyle/>
          <a:p>
            <a:pPr indent="0" marL="0">
              <a:buNone/>
            </a:pPr>
            <a:r>
              <a:rPr lang="en-US" sz="1150" dirty="0">
                <a:solidFill>
                  <a:srgbClr val="56D6E8"/>
                </a:solidFill>
                <a:latin typeface="Courier New" pitchFamily="34" charset="0"/>
                <a:ea typeface="Courier New" pitchFamily="34" charset="-122"/>
                <a:cs typeface="Courier New" pitchFamily="34" charset="-120"/>
              </a:rPr>
              <a:t>--for="&lt;task&gt;"  ·  --pack-task</a:t>
            </a:r>
            <a:endParaRPr lang="en-US" sz="1150" dirty="0"/>
          </a:p>
        </p:txBody>
      </p:sp>
      <p:sp>
        <p:nvSpPr>
          <p:cNvPr id="7" name="Text 5"/>
          <p:cNvSpPr/>
          <p:nvPr/>
        </p:nvSpPr>
        <p:spPr>
          <a:xfrm>
            <a:off x="731520" y="2395728"/>
            <a:ext cx="5111496" cy="292608"/>
          </a:xfrm>
          <a:prstGeom prst="rect">
            <a:avLst/>
          </a:prstGeom>
          <a:noFill/>
          <a:ln/>
        </p:spPr>
        <p:txBody>
          <a:bodyPr wrap="square" lIns="0" tIns="0" rIns="0" bIns="0" rtlCol="0" anchor="ctr"/>
          <a:lstStyle/>
          <a:p>
            <a:pPr indent="0" marL="0">
              <a:buNone/>
            </a:pPr>
            <a:r>
              <a:rPr lang="en-US" sz="1050" dirty="0">
                <a:solidFill>
                  <a:srgbClr val="8B95A5"/>
                </a:solidFill>
                <a:latin typeface="Arial" pitchFamily="34" charset="0"/>
                <a:ea typeface="Arial" pitchFamily="34" charset="-122"/>
                <a:cs typeface="Arial" pitchFamily="34" charset="-120"/>
              </a:rPr>
              <a:t>ranked, budgeted context in one call</a:t>
            </a:r>
            <a:endParaRPr lang="en-US" sz="1050" dirty="0"/>
          </a:p>
        </p:txBody>
      </p:sp>
      <p:sp>
        <p:nvSpPr>
          <p:cNvPr id="8" name="Shape 6"/>
          <p:cNvSpPr/>
          <p:nvPr/>
        </p:nvSpPr>
        <p:spPr>
          <a:xfrm>
            <a:off x="6181344" y="1737360"/>
            <a:ext cx="5440680" cy="987552"/>
          </a:xfrm>
          <a:prstGeom prst="roundRect">
            <a:avLst>
              <a:gd name="adj" fmla="val 8333"/>
            </a:avLst>
          </a:prstGeom>
          <a:solidFill>
            <a:srgbClr val="161D28"/>
          </a:solidFill>
          <a:ln w="9525">
            <a:solidFill>
              <a:srgbClr val="232D3D"/>
            </a:solidFill>
            <a:prstDash val="solid"/>
          </a:ln>
        </p:spPr>
      </p:sp>
      <p:sp>
        <p:nvSpPr>
          <p:cNvPr id="9" name="Text 7"/>
          <p:cNvSpPr/>
          <p:nvPr/>
        </p:nvSpPr>
        <p:spPr>
          <a:xfrm>
            <a:off x="6345936" y="1810512"/>
            <a:ext cx="5111496" cy="310896"/>
          </a:xfrm>
          <a:prstGeom prst="rect">
            <a:avLst/>
          </a:prstGeom>
          <a:noFill/>
          <a:ln/>
        </p:spPr>
        <p:txBody>
          <a:bodyPr wrap="square" lIns="0" tIns="0" rIns="0" bIns="0" rtlCol="0" anchor="ctr"/>
          <a:lstStyle/>
          <a:p>
            <a:pPr indent="0" marL="0">
              <a:buNone/>
            </a:pPr>
            <a:r>
              <a:rPr lang="en-US" sz="1300" b="1" dirty="0">
                <a:solidFill>
                  <a:srgbClr val="E6EDF3"/>
                </a:solidFill>
                <a:latin typeface="Arial" pitchFamily="34" charset="0"/>
                <a:ea typeface="Arial" pitchFamily="34" charset="-122"/>
                <a:cs typeface="Arial" pitchFamily="34" charset="-120"/>
              </a:rPr>
              <a:t>Stack trace in hand</a:t>
            </a:r>
            <a:endParaRPr lang="en-US" sz="1300" dirty="0"/>
          </a:p>
        </p:txBody>
      </p:sp>
      <p:sp>
        <p:nvSpPr>
          <p:cNvPr id="10" name="Text 8"/>
          <p:cNvSpPr/>
          <p:nvPr/>
        </p:nvSpPr>
        <p:spPr>
          <a:xfrm>
            <a:off x="6345936" y="2121408"/>
            <a:ext cx="5111496" cy="274320"/>
          </a:xfrm>
          <a:prstGeom prst="rect">
            <a:avLst/>
          </a:prstGeom>
          <a:noFill/>
          <a:ln/>
        </p:spPr>
        <p:txBody>
          <a:bodyPr wrap="square" lIns="0" tIns="0" rIns="0" bIns="0" rtlCol="0" anchor="ctr"/>
          <a:lstStyle/>
          <a:p>
            <a:pPr indent="0" marL="0">
              <a:buNone/>
            </a:pPr>
            <a:r>
              <a:rPr lang="en-US" sz="1150" dirty="0">
                <a:solidFill>
                  <a:srgbClr val="56D6E8"/>
                </a:solidFill>
                <a:latin typeface="Courier New" pitchFamily="34" charset="0"/>
                <a:ea typeface="Courier New" pitchFamily="34" charset="-122"/>
                <a:cs typeface="Courier New" pitchFamily="34" charset="-120"/>
              </a:rPr>
              <a:t>--from-trace</a:t>
            </a:r>
            <a:endParaRPr lang="en-US" sz="1150" dirty="0"/>
          </a:p>
        </p:txBody>
      </p:sp>
      <p:sp>
        <p:nvSpPr>
          <p:cNvPr id="11" name="Text 9"/>
          <p:cNvSpPr/>
          <p:nvPr/>
        </p:nvSpPr>
        <p:spPr>
          <a:xfrm>
            <a:off x="6345936" y="2395728"/>
            <a:ext cx="5111496" cy="292608"/>
          </a:xfrm>
          <a:prstGeom prst="rect">
            <a:avLst/>
          </a:prstGeom>
          <a:noFill/>
          <a:ln/>
        </p:spPr>
        <p:txBody>
          <a:bodyPr wrap="square" lIns="0" tIns="0" rIns="0" bIns="0" rtlCol="0" anchor="ctr"/>
          <a:lstStyle/>
          <a:p>
            <a:pPr indent="0" marL="0">
              <a:buNone/>
            </a:pPr>
            <a:r>
              <a:rPr lang="en-US" sz="1050" dirty="0">
                <a:solidFill>
                  <a:srgbClr val="8B95A5"/>
                </a:solidFill>
                <a:latin typeface="Arial" pitchFamily="34" charset="0"/>
                <a:ea typeface="Arial" pitchFamily="34" charset="-122"/>
                <a:cs typeface="Arial" pitchFamily="34" charset="-120"/>
              </a:rPr>
              <a:t>frames mapped to symbols, innermost body included</a:t>
            </a:r>
            <a:endParaRPr lang="en-US" sz="1050" dirty="0"/>
          </a:p>
        </p:txBody>
      </p:sp>
      <p:sp>
        <p:nvSpPr>
          <p:cNvPr id="12" name="Shape 10"/>
          <p:cNvSpPr/>
          <p:nvPr/>
        </p:nvSpPr>
        <p:spPr>
          <a:xfrm>
            <a:off x="566928" y="2871216"/>
            <a:ext cx="5440680" cy="987552"/>
          </a:xfrm>
          <a:prstGeom prst="roundRect">
            <a:avLst>
              <a:gd name="adj" fmla="val 8333"/>
            </a:avLst>
          </a:prstGeom>
          <a:solidFill>
            <a:srgbClr val="161D28"/>
          </a:solidFill>
          <a:ln w="9525">
            <a:solidFill>
              <a:srgbClr val="232D3D"/>
            </a:solidFill>
            <a:prstDash val="solid"/>
          </a:ln>
        </p:spPr>
      </p:sp>
      <p:sp>
        <p:nvSpPr>
          <p:cNvPr id="13" name="Text 11"/>
          <p:cNvSpPr/>
          <p:nvPr/>
        </p:nvSpPr>
        <p:spPr>
          <a:xfrm>
            <a:off x="731520" y="2944368"/>
            <a:ext cx="5111496" cy="310896"/>
          </a:xfrm>
          <a:prstGeom prst="rect">
            <a:avLst/>
          </a:prstGeom>
          <a:noFill/>
          <a:ln/>
        </p:spPr>
        <p:txBody>
          <a:bodyPr wrap="square" lIns="0" tIns="0" rIns="0" bIns="0" rtlCol="0" anchor="ctr"/>
          <a:lstStyle/>
          <a:p>
            <a:pPr indent="0" marL="0">
              <a:buNone/>
            </a:pPr>
            <a:r>
              <a:rPr lang="en-US" sz="1300" b="1" dirty="0">
                <a:solidFill>
                  <a:srgbClr val="E6EDF3"/>
                </a:solidFill>
                <a:latin typeface="Arial" pitchFamily="34" charset="0"/>
                <a:ea typeface="Arial" pitchFamily="34" charset="-122"/>
                <a:cs typeface="Arial" pitchFamily="34" charset="-120"/>
              </a:rPr>
              <a:t>“Is it safe to change X?”</a:t>
            </a:r>
            <a:endParaRPr lang="en-US" sz="1300" dirty="0"/>
          </a:p>
        </p:txBody>
      </p:sp>
      <p:sp>
        <p:nvSpPr>
          <p:cNvPr id="14" name="Text 12"/>
          <p:cNvSpPr/>
          <p:nvPr/>
        </p:nvSpPr>
        <p:spPr>
          <a:xfrm>
            <a:off x="731520" y="3255264"/>
            <a:ext cx="5111496" cy="274320"/>
          </a:xfrm>
          <a:prstGeom prst="rect">
            <a:avLst/>
          </a:prstGeom>
          <a:noFill/>
          <a:ln/>
        </p:spPr>
        <p:txBody>
          <a:bodyPr wrap="square" lIns="0" tIns="0" rIns="0" bIns="0" rtlCol="0" anchor="ctr"/>
          <a:lstStyle/>
          <a:p>
            <a:pPr indent="0" marL="0">
              <a:buNone/>
            </a:pPr>
            <a:r>
              <a:rPr lang="en-US" sz="1150" dirty="0">
                <a:solidFill>
                  <a:srgbClr val="56D6E8"/>
                </a:solidFill>
                <a:latin typeface="Courier New" pitchFamily="34" charset="0"/>
                <a:ea typeface="Courier New" pitchFamily="34" charset="-122"/>
                <a:cs typeface="Courier New" pitchFamily="34" charset="-120"/>
              </a:rPr>
              <a:t>--impact  ·  --uses</a:t>
            </a:r>
            <a:endParaRPr lang="en-US" sz="1150" dirty="0"/>
          </a:p>
        </p:txBody>
      </p:sp>
      <p:sp>
        <p:nvSpPr>
          <p:cNvPr id="15" name="Text 13"/>
          <p:cNvSpPr/>
          <p:nvPr/>
        </p:nvSpPr>
        <p:spPr>
          <a:xfrm>
            <a:off x="731520" y="3529584"/>
            <a:ext cx="5111496" cy="292608"/>
          </a:xfrm>
          <a:prstGeom prst="rect">
            <a:avLst/>
          </a:prstGeom>
          <a:noFill/>
          <a:ln/>
        </p:spPr>
        <p:txBody>
          <a:bodyPr wrap="square" lIns="0" tIns="0" rIns="0" bIns="0" rtlCol="0" anchor="ctr"/>
          <a:lstStyle/>
          <a:p>
            <a:pPr indent="0" marL="0">
              <a:buNone/>
            </a:pPr>
            <a:r>
              <a:rPr lang="en-US" sz="1050" dirty="0">
                <a:solidFill>
                  <a:srgbClr val="8B95A5"/>
                </a:solidFill>
                <a:latin typeface="Arial" pitchFamily="34" charset="0"/>
                <a:ea typeface="Arial" pitchFamily="34" charset="-122"/>
                <a:cs typeface="Arial" pitchFamily="34" charset="-120"/>
              </a:rPr>
              <a:t>the whole blast radius, not just 1-hop callers</a:t>
            </a:r>
            <a:endParaRPr lang="en-US" sz="1050" dirty="0"/>
          </a:p>
        </p:txBody>
      </p:sp>
      <p:sp>
        <p:nvSpPr>
          <p:cNvPr id="16" name="Shape 14"/>
          <p:cNvSpPr/>
          <p:nvPr/>
        </p:nvSpPr>
        <p:spPr>
          <a:xfrm>
            <a:off x="6181344" y="2871216"/>
            <a:ext cx="5440680" cy="987552"/>
          </a:xfrm>
          <a:prstGeom prst="roundRect">
            <a:avLst>
              <a:gd name="adj" fmla="val 8333"/>
            </a:avLst>
          </a:prstGeom>
          <a:solidFill>
            <a:srgbClr val="161D28"/>
          </a:solidFill>
          <a:ln w="9525">
            <a:solidFill>
              <a:srgbClr val="232D3D"/>
            </a:solidFill>
            <a:prstDash val="solid"/>
          </a:ln>
        </p:spPr>
      </p:sp>
      <p:sp>
        <p:nvSpPr>
          <p:cNvPr id="17" name="Text 15"/>
          <p:cNvSpPr/>
          <p:nvPr/>
        </p:nvSpPr>
        <p:spPr>
          <a:xfrm>
            <a:off x="6345936" y="2944368"/>
            <a:ext cx="5111496" cy="310896"/>
          </a:xfrm>
          <a:prstGeom prst="rect">
            <a:avLst/>
          </a:prstGeom>
          <a:noFill/>
          <a:ln/>
        </p:spPr>
        <p:txBody>
          <a:bodyPr wrap="square" lIns="0" tIns="0" rIns="0" bIns="0" rtlCol="0" anchor="ctr"/>
          <a:lstStyle/>
          <a:p>
            <a:pPr indent="0" marL="0">
              <a:buNone/>
            </a:pPr>
            <a:r>
              <a:rPr lang="en-US" sz="1300" b="1" dirty="0">
                <a:solidFill>
                  <a:srgbClr val="E6EDF3"/>
                </a:solidFill>
                <a:latin typeface="Arial" pitchFamily="34" charset="0"/>
                <a:ea typeface="Arial" pitchFamily="34" charset="-122"/>
                <a:cs typeface="Arial" pitchFamily="34" charset="-120"/>
              </a:rPr>
              <a:t>Just edited a symbol</a:t>
            </a:r>
            <a:endParaRPr lang="en-US" sz="1300" dirty="0"/>
          </a:p>
        </p:txBody>
      </p:sp>
      <p:sp>
        <p:nvSpPr>
          <p:cNvPr id="18" name="Text 16"/>
          <p:cNvSpPr/>
          <p:nvPr/>
        </p:nvSpPr>
        <p:spPr>
          <a:xfrm>
            <a:off x="6345936" y="3255264"/>
            <a:ext cx="5111496" cy="274320"/>
          </a:xfrm>
          <a:prstGeom prst="rect">
            <a:avLst/>
          </a:prstGeom>
          <a:noFill/>
          <a:ln/>
        </p:spPr>
        <p:txBody>
          <a:bodyPr wrap="square" lIns="0" tIns="0" rIns="0" bIns="0" rtlCol="0" anchor="ctr"/>
          <a:lstStyle/>
          <a:p>
            <a:pPr indent="0" marL="0">
              <a:buNone/>
            </a:pPr>
            <a:r>
              <a:rPr lang="en-US" sz="1150" dirty="0">
                <a:solidFill>
                  <a:srgbClr val="56D6E8"/>
                </a:solidFill>
                <a:latin typeface="Courier New" pitchFamily="34" charset="0"/>
                <a:ea typeface="Courier New" pitchFamily="34" charset="-122"/>
                <a:cs typeface="Courier New" pitchFamily="34" charset="-120"/>
              </a:rPr>
              <a:t>--edit-check</a:t>
            </a:r>
            <a:endParaRPr lang="en-US" sz="1150" dirty="0"/>
          </a:p>
        </p:txBody>
      </p:sp>
      <p:sp>
        <p:nvSpPr>
          <p:cNvPr id="19" name="Text 17"/>
          <p:cNvSpPr/>
          <p:nvPr/>
        </p:nvSpPr>
        <p:spPr>
          <a:xfrm>
            <a:off x="6345936" y="3529584"/>
            <a:ext cx="5111496" cy="292608"/>
          </a:xfrm>
          <a:prstGeom prst="rect">
            <a:avLst/>
          </a:prstGeom>
          <a:noFill/>
          <a:ln/>
        </p:spPr>
        <p:txBody>
          <a:bodyPr wrap="square" lIns="0" tIns="0" rIns="0" bIns="0" rtlCol="0" anchor="ctr"/>
          <a:lstStyle/>
          <a:p>
            <a:pPr indent="0" marL="0">
              <a:buNone/>
            </a:pPr>
            <a:r>
              <a:rPr lang="en-US" sz="1050" dirty="0">
                <a:solidFill>
                  <a:srgbClr val="8B95A5"/>
                </a:solidFill>
                <a:latin typeface="Arial" pitchFamily="34" charset="0"/>
                <a:ea typeface="Arial" pitchFamily="34" charset="-122"/>
                <a:cs typeface="Arial" pitchFamily="34" charset="-120"/>
              </a:rPr>
              <a:t>did the contract change, who breaks — ~ms, warm</a:t>
            </a:r>
            <a:endParaRPr lang="en-US" sz="1050" dirty="0"/>
          </a:p>
        </p:txBody>
      </p:sp>
      <p:sp>
        <p:nvSpPr>
          <p:cNvPr id="20" name="Shape 18"/>
          <p:cNvSpPr/>
          <p:nvPr/>
        </p:nvSpPr>
        <p:spPr>
          <a:xfrm>
            <a:off x="566928" y="4005072"/>
            <a:ext cx="5440680" cy="987552"/>
          </a:xfrm>
          <a:prstGeom prst="roundRect">
            <a:avLst>
              <a:gd name="adj" fmla="val 8333"/>
            </a:avLst>
          </a:prstGeom>
          <a:solidFill>
            <a:srgbClr val="161D28"/>
          </a:solidFill>
          <a:ln w="9525">
            <a:solidFill>
              <a:srgbClr val="232D3D"/>
            </a:solidFill>
            <a:prstDash val="solid"/>
          </a:ln>
        </p:spPr>
      </p:sp>
      <p:sp>
        <p:nvSpPr>
          <p:cNvPr id="21" name="Text 19"/>
          <p:cNvSpPr/>
          <p:nvPr/>
        </p:nvSpPr>
        <p:spPr>
          <a:xfrm>
            <a:off x="731520" y="4078224"/>
            <a:ext cx="5111496" cy="310896"/>
          </a:xfrm>
          <a:prstGeom prst="rect">
            <a:avLst/>
          </a:prstGeom>
          <a:noFill/>
          <a:ln/>
        </p:spPr>
        <p:txBody>
          <a:bodyPr wrap="square" lIns="0" tIns="0" rIns="0" bIns="0" rtlCol="0" anchor="ctr"/>
          <a:lstStyle/>
          <a:p>
            <a:pPr indent="0" marL="0">
              <a:buNone/>
            </a:pPr>
            <a:r>
              <a:rPr lang="en-US" sz="1300" b="1" dirty="0">
                <a:solidFill>
                  <a:srgbClr val="E6EDF3"/>
                </a:solidFill>
                <a:latin typeface="Arial" pitchFamily="34" charset="0"/>
                <a:ea typeface="Arial" pitchFamily="34" charset="-122"/>
                <a:cs typeface="Arial" pitchFamily="34" charset="-120"/>
              </a:rPr>
              <a:t>About to write a helper</a:t>
            </a:r>
            <a:endParaRPr lang="en-US" sz="1300" dirty="0"/>
          </a:p>
        </p:txBody>
      </p:sp>
      <p:sp>
        <p:nvSpPr>
          <p:cNvPr id="22" name="Text 20"/>
          <p:cNvSpPr/>
          <p:nvPr/>
        </p:nvSpPr>
        <p:spPr>
          <a:xfrm>
            <a:off x="731520" y="4389120"/>
            <a:ext cx="5111496" cy="274320"/>
          </a:xfrm>
          <a:prstGeom prst="rect">
            <a:avLst/>
          </a:prstGeom>
          <a:noFill/>
          <a:ln/>
        </p:spPr>
        <p:txBody>
          <a:bodyPr wrap="square" lIns="0" tIns="0" rIns="0" bIns="0" rtlCol="0" anchor="ctr"/>
          <a:lstStyle/>
          <a:p>
            <a:pPr indent="0" marL="0">
              <a:buNone/>
            </a:pPr>
            <a:r>
              <a:rPr lang="en-US" sz="1150" dirty="0">
                <a:solidFill>
                  <a:srgbClr val="56D6E8"/>
                </a:solidFill>
                <a:latin typeface="Courier New" pitchFamily="34" charset="0"/>
                <a:ea typeface="Courier New" pitchFamily="34" charset="-122"/>
                <a:cs typeface="Courier New" pitchFamily="34" charset="-120"/>
              </a:rPr>
              <a:t>--exemplar  ·  --grep</a:t>
            </a:r>
            <a:endParaRPr lang="en-US" sz="1150" dirty="0"/>
          </a:p>
        </p:txBody>
      </p:sp>
      <p:sp>
        <p:nvSpPr>
          <p:cNvPr id="23" name="Text 21"/>
          <p:cNvSpPr/>
          <p:nvPr/>
        </p:nvSpPr>
        <p:spPr>
          <a:xfrm>
            <a:off x="731520" y="4663440"/>
            <a:ext cx="5111496" cy="292608"/>
          </a:xfrm>
          <a:prstGeom prst="rect">
            <a:avLst/>
          </a:prstGeom>
          <a:noFill/>
          <a:ln/>
        </p:spPr>
        <p:txBody>
          <a:bodyPr wrap="square" lIns="0" tIns="0" rIns="0" bIns="0" rtlCol="0" anchor="ctr"/>
          <a:lstStyle/>
          <a:p>
            <a:pPr indent="0" marL="0">
              <a:buNone/>
            </a:pPr>
            <a:r>
              <a:rPr lang="en-US" sz="1050" dirty="0">
                <a:solidFill>
                  <a:srgbClr val="8B95A5"/>
                </a:solidFill>
                <a:latin typeface="Arial" pitchFamily="34" charset="0"/>
                <a:ea typeface="Arial" pitchFamily="34" charset="-122"/>
                <a:cs typeface="Arial" pitchFamily="34" charset="-120"/>
              </a:rPr>
              <a:t>imitate the house pattern; catch the duplicate early</a:t>
            </a:r>
            <a:endParaRPr lang="en-US" sz="1050" dirty="0"/>
          </a:p>
        </p:txBody>
      </p:sp>
      <p:sp>
        <p:nvSpPr>
          <p:cNvPr id="24" name="Shape 22"/>
          <p:cNvSpPr/>
          <p:nvPr/>
        </p:nvSpPr>
        <p:spPr>
          <a:xfrm>
            <a:off x="6181344" y="4005072"/>
            <a:ext cx="5440680" cy="987552"/>
          </a:xfrm>
          <a:prstGeom prst="roundRect">
            <a:avLst>
              <a:gd name="adj" fmla="val 8333"/>
            </a:avLst>
          </a:prstGeom>
          <a:solidFill>
            <a:srgbClr val="161D28"/>
          </a:solidFill>
          <a:ln w="9525">
            <a:solidFill>
              <a:srgbClr val="232D3D"/>
            </a:solidFill>
            <a:prstDash val="solid"/>
          </a:ln>
        </p:spPr>
      </p:sp>
      <p:sp>
        <p:nvSpPr>
          <p:cNvPr id="25" name="Text 23"/>
          <p:cNvSpPr/>
          <p:nvPr/>
        </p:nvSpPr>
        <p:spPr>
          <a:xfrm>
            <a:off x="6345936" y="4078224"/>
            <a:ext cx="5111496" cy="310896"/>
          </a:xfrm>
          <a:prstGeom prst="rect">
            <a:avLst/>
          </a:prstGeom>
          <a:noFill/>
          <a:ln/>
        </p:spPr>
        <p:txBody>
          <a:bodyPr wrap="square" lIns="0" tIns="0" rIns="0" bIns="0" rtlCol="0" anchor="ctr"/>
          <a:lstStyle/>
          <a:p>
            <a:pPr indent="0" marL="0">
              <a:buNone/>
            </a:pPr>
            <a:r>
              <a:rPr lang="en-US" sz="1300" b="1" dirty="0">
                <a:solidFill>
                  <a:srgbClr val="E6EDF3"/>
                </a:solidFill>
                <a:latin typeface="Arial" pitchFamily="34" charset="0"/>
                <a:ea typeface="Arial" pitchFamily="34" charset="-122"/>
                <a:cs typeface="Arial" pitchFamily="34" charset="-120"/>
              </a:rPr>
              <a:t>Landing several branches</a:t>
            </a:r>
            <a:endParaRPr lang="en-US" sz="1300" dirty="0"/>
          </a:p>
        </p:txBody>
      </p:sp>
      <p:sp>
        <p:nvSpPr>
          <p:cNvPr id="26" name="Text 24"/>
          <p:cNvSpPr/>
          <p:nvPr/>
        </p:nvSpPr>
        <p:spPr>
          <a:xfrm>
            <a:off x="6345936" y="4389120"/>
            <a:ext cx="5111496" cy="274320"/>
          </a:xfrm>
          <a:prstGeom prst="rect">
            <a:avLst/>
          </a:prstGeom>
          <a:noFill/>
          <a:ln/>
        </p:spPr>
        <p:txBody>
          <a:bodyPr wrap="square" lIns="0" tIns="0" rIns="0" bIns="0" rtlCol="0" anchor="ctr"/>
          <a:lstStyle/>
          <a:p>
            <a:pPr indent="0" marL="0">
              <a:buNone/>
            </a:pPr>
            <a:r>
              <a:rPr lang="en-US" sz="1150" dirty="0">
                <a:solidFill>
                  <a:srgbClr val="56D6E8"/>
                </a:solidFill>
                <a:latin typeface="Courier New" pitchFamily="34" charset="0"/>
                <a:ea typeface="Courier New" pitchFamily="34" charset="-122"/>
                <a:cs typeface="Courier New" pitchFamily="34" charset="-120"/>
              </a:rPr>
              <a:t>--merge-scout</a:t>
            </a:r>
            <a:endParaRPr lang="en-US" sz="1150" dirty="0"/>
          </a:p>
        </p:txBody>
      </p:sp>
      <p:sp>
        <p:nvSpPr>
          <p:cNvPr id="27" name="Text 25"/>
          <p:cNvSpPr/>
          <p:nvPr/>
        </p:nvSpPr>
        <p:spPr>
          <a:xfrm>
            <a:off x="6345936" y="4663440"/>
            <a:ext cx="5111496" cy="292608"/>
          </a:xfrm>
          <a:prstGeom prst="rect">
            <a:avLst/>
          </a:prstGeom>
          <a:noFill/>
          <a:ln/>
        </p:spPr>
        <p:txBody>
          <a:bodyPr wrap="square" lIns="0" tIns="0" rIns="0" bIns="0" rtlCol="0" anchor="ctr"/>
          <a:lstStyle/>
          <a:p>
            <a:pPr indent="0" marL="0">
              <a:buNone/>
            </a:pPr>
            <a:r>
              <a:rPr lang="en-US" sz="1050" dirty="0">
                <a:solidFill>
                  <a:srgbClr val="8B95A5"/>
                </a:solidFill>
                <a:latin typeface="Arial" pitchFamily="34" charset="0"/>
                <a:ea typeface="Arial" pitchFamily="34" charset="-122"/>
                <a:cs typeface="Arial" pitchFamily="34" charset="-120"/>
              </a:rPr>
              <a:t>pairwise conflict sites + a landing order</a:t>
            </a:r>
            <a:endParaRPr lang="en-US" sz="1050" dirty="0"/>
          </a:p>
        </p:txBody>
      </p:sp>
      <p:sp>
        <p:nvSpPr>
          <p:cNvPr id="28" name="Shape 26"/>
          <p:cNvSpPr/>
          <p:nvPr/>
        </p:nvSpPr>
        <p:spPr>
          <a:xfrm>
            <a:off x="566928" y="5138928"/>
            <a:ext cx="5440680" cy="987552"/>
          </a:xfrm>
          <a:prstGeom prst="roundRect">
            <a:avLst>
              <a:gd name="adj" fmla="val 8333"/>
            </a:avLst>
          </a:prstGeom>
          <a:solidFill>
            <a:srgbClr val="161D28"/>
          </a:solidFill>
          <a:ln w="9525">
            <a:solidFill>
              <a:srgbClr val="232D3D"/>
            </a:solidFill>
            <a:prstDash val="solid"/>
          </a:ln>
        </p:spPr>
      </p:sp>
      <p:sp>
        <p:nvSpPr>
          <p:cNvPr id="29" name="Text 27"/>
          <p:cNvSpPr/>
          <p:nvPr/>
        </p:nvSpPr>
        <p:spPr>
          <a:xfrm>
            <a:off x="731520" y="5212080"/>
            <a:ext cx="5111496" cy="310896"/>
          </a:xfrm>
          <a:prstGeom prst="rect">
            <a:avLst/>
          </a:prstGeom>
          <a:noFill/>
          <a:ln/>
        </p:spPr>
        <p:txBody>
          <a:bodyPr wrap="square" lIns="0" tIns="0" rIns="0" bIns="0" rtlCol="0" anchor="ctr"/>
          <a:lstStyle/>
          <a:p>
            <a:pPr indent="0" marL="0">
              <a:buNone/>
            </a:pPr>
            <a:r>
              <a:rPr lang="en-US" sz="1300" b="1" dirty="0">
                <a:solidFill>
                  <a:srgbClr val="E6EDF3"/>
                </a:solidFill>
                <a:latin typeface="Arial" pitchFamily="34" charset="0"/>
                <a:ea typeface="Arial" pitchFamily="34" charset="-122"/>
                <a:cs typeface="Arial" pitchFamily="34" charset="-120"/>
              </a:rPr>
              <a:t>Before you call it done</a:t>
            </a:r>
            <a:endParaRPr lang="en-US" sz="1300" dirty="0"/>
          </a:p>
        </p:txBody>
      </p:sp>
      <p:sp>
        <p:nvSpPr>
          <p:cNvPr id="30" name="Text 28"/>
          <p:cNvSpPr/>
          <p:nvPr/>
        </p:nvSpPr>
        <p:spPr>
          <a:xfrm>
            <a:off x="731520" y="5522976"/>
            <a:ext cx="5111496" cy="274320"/>
          </a:xfrm>
          <a:prstGeom prst="rect">
            <a:avLst/>
          </a:prstGeom>
          <a:noFill/>
          <a:ln/>
        </p:spPr>
        <p:txBody>
          <a:bodyPr wrap="square" lIns="0" tIns="0" rIns="0" bIns="0" rtlCol="0" anchor="ctr"/>
          <a:lstStyle/>
          <a:p>
            <a:pPr indent="0" marL="0">
              <a:buNone/>
            </a:pPr>
            <a:r>
              <a:rPr lang="en-US" sz="1150" dirty="0">
                <a:solidFill>
                  <a:srgbClr val="56D6E8"/>
                </a:solidFill>
                <a:latin typeface="Courier New" pitchFamily="34" charset="0"/>
                <a:ea typeface="Courier New" pitchFamily="34" charset="-122"/>
                <a:cs typeface="Courier New" pitchFamily="34" charset="-120"/>
              </a:rPr>
              <a:t>--quality-delta  ·  --test-gate</a:t>
            </a:r>
            <a:endParaRPr lang="en-US" sz="1150" dirty="0"/>
          </a:p>
        </p:txBody>
      </p:sp>
      <p:sp>
        <p:nvSpPr>
          <p:cNvPr id="31" name="Text 29"/>
          <p:cNvSpPr/>
          <p:nvPr/>
        </p:nvSpPr>
        <p:spPr>
          <a:xfrm>
            <a:off x="731520" y="5797296"/>
            <a:ext cx="5111496" cy="292608"/>
          </a:xfrm>
          <a:prstGeom prst="rect">
            <a:avLst/>
          </a:prstGeom>
          <a:noFill/>
          <a:ln/>
        </p:spPr>
        <p:txBody>
          <a:bodyPr wrap="square" lIns="0" tIns="0" rIns="0" bIns="0" rtlCol="0" anchor="ctr"/>
          <a:lstStyle/>
          <a:p>
            <a:pPr indent="0" marL="0">
              <a:buNone/>
            </a:pPr>
            <a:r>
              <a:rPr lang="en-US" sz="1050" dirty="0">
                <a:solidFill>
                  <a:srgbClr val="8B95A5"/>
                </a:solidFill>
                <a:latin typeface="Arial" pitchFamily="34" charset="0"/>
                <a:ea typeface="Arial" pitchFamily="34" charset="-122"/>
                <a:cs typeface="Arial" pitchFamily="34" charset="-120"/>
              </a:rPr>
              <a:t>only what you made worse; exactly which tests to run</a:t>
            </a:r>
            <a:endParaRPr lang="en-US" sz="1050" dirty="0"/>
          </a:p>
        </p:txBody>
      </p:sp>
      <p:sp>
        <p:nvSpPr>
          <p:cNvPr id="32" name="Shape 30"/>
          <p:cNvSpPr/>
          <p:nvPr/>
        </p:nvSpPr>
        <p:spPr>
          <a:xfrm>
            <a:off x="6181344" y="5138928"/>
            <a:ext cx="5440680" cy="987552"/>
          </a:xfrm>
          <a:prstGeom prst="roundRect">
            <a:avLst>
              <a:gd name="adj" fmla="val 8333"/>
            </a:avLst>
          </a:prstGeom>
          <a:solidFill>
            <a:srgbClr val="161D28"/>
          </a:solidFill>
          <a:ln w="9525">
            <a:solidFill>
              <a:srgbClr val="232D3D"/>
            </a:solidFill>
            <a:prstDash val="solid"/>
          </a:ln>
        </p:spPr>
      </p:sp>
      <p:sp>
        <p:nvSpPr>
          <p:cNvPr id="33" name="Text 31"/>
          <p:cNvSpPr/>
          <p:nvPr/>
        </p:nvSpPr>
        <p:spPr>
          <a:xfrm>
            <a:off x="6345936" y="5212080"/>
            <a:ext cx="5111496" cy="310896"/>
          </a:xfrm>
          <a:prstGeom prst="rect">
            <a:avLst/>
          </a:prstGeom>
          <a:noFill/>
          <a:ln/>
        </p:spPr>
        <p:txBody>
          <a:bodyPr wrap="square" lIns="0" tIns="0" rIns="0" bIns="0" rtlCol="0" anchor="ctr"/>
          <a:lstStyle/>
          <a:p>
            <a:pPr indent="0" marL="0">
              <a:buNone/>
            </a:pPr>
            <a:r>
              <a:rPr lang="en-US" sz="1300" b="1" dirty="0">
                <a:solidFill>
                  <a:srgbClr val="E6EDF3"/>
                </a:solidFill>
                <a:latin typeface="Arial" pitchFamily="34" charset="0"/>
                <a:ea typeface="Arial" pitchFamily="34" charset="-122"/>
                <a:cs typeface="Arial" pitchFamily="34" charset="-120"/>
              </a:rPr>
              <a:t>Handing the area on</a:t>
            </a:r>
            <a:endParaRPr lang="en-US" sz="1300" dirty="0"/>
          </a:p>
        </p:txBody>
      </p:sp>
      <p:sp>
        <p:nvSpPr>
          <p:cNvPr id="34" name="Text 32"/>
          <p:cNvSpPr/>
          <p:nvPr/>
        </p:nvSpPr>
        <p:spPr>
          <a:xfrm>
            <a:off x="6345936" y="5522976"/>
            <a:ext cx="5111496" cy="274320"/>
          </a:xfrm>
          <a:prstGeom prst="rect">
            <a:avLst/>
          </a:prstGeom>
          <a:noFill/>
          <a:ln/>
        </p:spPr>
        <p:txBody>
          <a:bodyPr wrap="square" lIns="0" tIns="0" rIns="0" bIns="0" rtlCol="0" anchor="ctr"/>
          <a:lstStyle/>
          <a:p>
            <a:pPr indent="0" marL="0">
              <a:buNone/>
            </a:pPr>
            <a:r>
              <a:rPr lang="en-US" sz="1150" dirty="0">
                <a:solidFill>
                  <a:srgbClr val="56D6E8"/>
                </a:solidFill>
                <a:latin typeface="Courier New" pitchFamily="34" charset="0"/>
                <a:ea typeface="Courier New" pitchFamily="34" charset="-122"/>
                <a:cs typeface="Courier New" pitchFamily="34" charset="-120"/>
              </a:rPr>
              <a:t>--handoff  ·  --note-add</a:t>
            </a:r>
            <a:endParaRPr lang="en-US" sz="1150" dirty="0"/>
          </a:p>
        </p:txBody>
      </p:sp>
      <p:sp>
        <p:nvSpPr>
          <p:cNvPr id="35" name="Text 33"/>
          <p:cNvSpPr/>
          <p:nvPr/>
        </p:nvSpPr>
        <p:spPr>
          <a:xfrm>
            <a:off x="6345936" y="5797296"/>
            <a:ext cx="5111496" cy="292608"/>
          </a:xfrm>
          <a:prstGeom prst="rect">
            <a:avLst/>
          </a:prstGeom>
          <a:noFill/>
          <a:ln/>
        </p:spPr>
        <p:txBody>
          <a:bodyPr wrap="square" lIns="0" tIns="0" rIns="0" bIns="0" rtlCol="0" anchor="ctr"/>
          <a:lstStyle/>
          <a:p>
            <a:pPr indent="0" marL="0">
              <a:buNone/>
            </a:pPr>
            <a:r>
              <a:rPr lang="en-US" sz="1050" dirty="0">
                <a:solidFill>
                  <a:srgbClr val="8B95A5"/>
                </a:solidFill>
                <a:latin typeface="Arial" pitchFamily="34" charset="0"/>
                <a:ea typeface="Arial" pitchFamily="34" charset="-122"/>
                <a:cs typeface="Arial" pitchFamily="34" charset="-120"/>
              </a:rPr>
              <a:t>the verified-vs-heuristic packet the next agent needs</a:t>
            </a:r>
            <a:endParaRPr lang="en-US" sz="1050" dirty="0"/>
          </a:p>
        </p:txBody>
      </p:sp>
      <p:sp>
        <p:nvSpPr>
          <p:cNvPr id="36" name="Text 34"/>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and --pr-context when you are reviewing someone else's diff — per-file blast radius, tests-to-run, hotspot flags</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56D6E8"/>
                </a:solidFill>
                <a:latin typeface="Courier New" pitchFamily="34" charset="0"/>
                <a:ea typeface="Courier New" pitchFamily="34" charset="-122"/>
                <a:cs typeface="Courier New" pitchFamily="34" charset="-120"/>
              </a:rPr>
              <a:t>// new since 2026-08-15 — each figure re-derived on the binary that ships</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200" b="1" dirty="0">
                <a:solidFill>
                  <a:srgbClr val="E6EDF3"/>
                </a:solidFill>
                <a:latin typeface="Arial" pitchFamily="34" charset="0"/>
                <a:ea typeface="Arial" pitchFamily="34" charset="-122"/>
                <a:cs typeface="Arial" pitchFamily="34" charset="-120"/>
              </a:rPr>
              <a:t>What 2026-08-15 to 2026-08-23 added</a:t>
            </a:r>
            <a:endParaRPr lang="en-US" sz="3200" dirty="0"/>
          </a:p>
        </p:txBody>
      </p:sp>
      <p:sp>
        <p:nvSpPr>
          <p:cNvPr id="4" name="Shape 2"/>
          <p:cNvSpPr/>
          <p:nvPr/>
        </p:nvSpPr>
        <p:spPr>
          <a:xfrm>
            <a:off x="566928" y="1572768"/>
            <a:ext cx="11055096" cy="722376"/>
          </a:xfrm>
          <a:prstGeom prst="roundRect">
            <a:avLst>
              <a:gd name="adj" fmla="val 11392"/>
            </a:avLst>
          </a:prstGeom>
          <a:solidFill>
            <a:srgbClr val="161D28"/>
          </a:solidFill>
          <a:ln w="9525">
            <a:solidFill>
              <a:srgbClr val="232D3D"/>
            </a:solidFill>
            <a:prstDash val="solid"/>
          </a:ln>
        </p:spPr>
      </p:sp>
      <p:sp>
        <p:nvSpPr>
          <p:cNvPr id="5" name="Text 3"/>
          <p:cNvSpPr/>
          <p:nvPr/>
        </p:nvSpPr>
        <p:spPr>
          <a:xfrm>
            <a:off x="731520" y="1618488"/>
            <a:ext cx="2331720" cy="310896"/>
          </a:xfrm>
          <a:prstGeom prst="rect">
            <a:avLst/>
          </a:prstGeom>
          <a:noFill/>
          <a:ln/>
        </p:spPr>
        <p:txBody>
          <a:bodyPr wrap="square" lIns="0" tIns="0" rIns="0" bIns="0" rtlCol="0" anchor="ctr"/>
          <a:lstStyle/>
          <a:p>
            <a:pPr indent="0" marL="0">
              <a:buNone/>
            </a:pPr>
            <a:r>
              <a:rPr lang="en-US" sz="1200" b="1" dirty="0">
                <a:solidFill>
                  <a:srgbClr val="56D6E8"/>
                </a:solidFill>
                <a:latin typeface="Courier New" pitchFamily="34" charset="0"/>
                <a:ea typeface="Courier New" pitchFamily="34" charset="-122"/>
                <a:cs typeface="Courier New" pitchFamily="34" charset="-120"/>
              </a:rPr>
              <a:t>--pattern</a:t>
            </a:r>
            <a:endParaRPr lang="en-US" sz="1200" dirty="0"/>
          </a:p>
        </p:txBody>
      </p:sp>
      <p:sp>
        <p:nvSpPr>
          <p:cNvPr id="6" name="Text 4"/>
          <p:cNvSpPr/>
          <p:nvPr/>
        </p:nvSpPr>
        <p:spPr>
          <a:xfrm>
            <a:off x="731520" y="1938528"/>
            <a:ext cx="2331720" cy="310896"/>
          </a:xfrm>
          <a:prstGeom prst="rect">
            <a:avLst/>
          </a:prstGeom>
          <a:noFill/>
          <a:ln/>
        </p:spPr>
        <p:txBody>
          <a:bodyPr wrap="square" lIns="0" tIns="0" rIns="0" bIns="0" rtlCol="0" anchor="ctr"/>
          <a:lstStyle/>
          <a:p>
            <a:pPr indent="0" marL="0">
              <a:buNone/>
            </a:pPr>
            <a:r>
              <a:rPr lang="en-US" sz="900" i="1" dirty="0">
                <a:solidFill>
                  <a:srgbClr val="8B95A5"/>
                </a:solidFill>
                <a:latin typeface="Arial" pitchFamily="34" charset="0"/>
                <a:ea typeface="Arial" pitchFamily="34" charset="-122"/>
                <a:cs typeface="Arial" pitchFamily="34" charset="-120"/>
              </a:rPr>
              <a:t>search by code SHAPE, not by node kinds</a:t>
            </a:r>
            <a:endParaRPr lang="en-US" sz="900" dirty="0"/>
          </a:p>
        </p:txBody>
      </p:sp>
      <p:sp>
        <p:nvSpPr>
          <p:cNvPr id="7" name="Text 5"/>
          <p:cNvSpPr/>
          <p:nvPr/>
        </p:nvSpPr>
        <p:spPr>
          <a:xfrm>
            <a:off x="3264408" y="1618488"/>
            <a:ext cx="8229600" cy="630936"/>
          </a:xfrm>
          <a:prstGeom prst="rect">
            <a:avLst/>
          </a:prstGeom>
          <a:noFill/>
          <a:ln/>
        </p:spPr>
        <p:txBody>
          <a:bodyPr wrap="square" lIns="0" tIns="0" rIns="0" bIns="0" rtlCol="0" anchor="ctr"/>
          <a:lstStyle/>
          <a:p>
            <a:pPr indent="0" marL="0">
              <a:buNone/>
            </a:pPr>
            <a:r>
              <a:rPr lang="en-US" sz="1050" dirty="0">
                <a:solidFill>
                  <a:srgbClr val="E6EDF3"/>
                </a:solidFill>
                <a:latin typeface="Arial" pitchFamily="34" charset="0"/>
                <a:ea typeface="Arial" pitchFamily="34" charset="-122"/>
                <a:cs typeface="Arial" pitchFamily="34" charset="-120"/>
              </a:rPr>
              <a:t>foo($X, ...) across 13 grammar objects / 11 languages. On this repo VERIFY($X) finds 116 hits over 896 eligible files, each with its enclosing symbol. A pattern no served grammar resolves REFUSES (exit 1) instead of reporting hits=0.</a:t>
            </a:r>
            <a:endParaRPr lang="en-US" sz="1050" dirty="0"/>
          </a:p>
        </p:txBody>
      </p:sp>
      <p:sp>
        <p:nvSpPr>
          <p:cNvPr id="8" name="Shape 6"/>
          <p:cNvSpPr/>
          <p:nvPr/>
        </p:nvSpPr>
        <p:spPr>
          <a:xfrm>
            <a:off x="566928" y="2368296"/>
            <a:ext cx="11055096" cy="722376"/>
          </a:xfrm>
          <a:prstGeom prst="roundRect">
            <a:avLst>
              <a:gd name="adj" fmla="val 11392"/>
            </a:avLst>
          </a:prstGeom>
          <a:solidFill>
            <a:srgbClr val="161D28"/>
          </a:solidFill>
          <a:ln w="9525">
            <a:solidFill>
              <a:srgbClr val="232D3D"/>
            </a:solidFill>
            <a:prstDash val="solid"/>
          </a:ln>
        </p:spPr>
      </p:sp>
      <p:sp>
        <p:nvSpPr>
          <p:cNvPr id="9" name="Text 7"/>
          <p:cNvSpPr/>
          <p:nvPr/>
        </p:nvSpPr>
        <p:spPr>
          <a:xfrm>
            <a:off x="731520" y="2414016"/>
            <a:ext cx="2331720" cy="310896"/>
          </a:xfrm>
          <a:prstGeom prst="rect">
            <a:avLst/>
          </a:prstGeom>
          <a:noFill/>
          <a:ln/>
        </p:spPr>
        <p:txBody>
          <a:bodyPr wrap="square" lIns="0" tIns="0" rIns="0" bIns="0" rtlCol="0" anchor="ctr"/>
          <a:lstStyle/>
          <a:p>
            <a:pPr indent="0" marL="0">
              <a:buNone/>
            </a:pPr>
            <a:r>
              <a:rPr lang="en-US" sz="1200" b="1" dirty="0">
                <a:solidFill>
                  <a:srgbClr val="56D6E8"/>
                </a:solidFill>
                <a:latin typeface="Courier New" pitchFamily="34" charset="0"/>
                <a:ea typeface="Courier New" pitchFamily="34" charset="-122"/>
                <a:cs typeface="Courier New" pitchFamily="34" charset="-120"/>
              </a:rPr>
              <a:t>--safe-delete</a:t>
            </a:r>
            <a:endParaRPr lang="en-US" sz="1200" dirty="0"/>
          </a:p>
        </p:txBody>
      </p:sp>
      <p:sp>
        <p:nvSpPr>
          <p:cNvPr id="10" name="Text 8"/>
          <p:cNvSpPr/>
          <p:nvPr/>
        </p:nvSpPr>
        <p:spPr>
          <a:xfrm>
            <a:off x="731520" y="2734056"/>
            <a:ext cx="2331720" cy="310896"/>
          </a:xfrm>
          <a:prstGeom prst="rect">
            <a:avLst/>
          </a:prstGeom>
          <a:noFill/>
          <a:ln/>
        </p:spPr>
        <p:txBody>
          <a:bodyPr wrap="square" lIns="0" tIns="0" rIns="0" bIns="0" rtlCol="0" anchor="ctr"/>
          <a:lstStyle/>
          <a:p>
            <a:pPr indent="0" marL="0">
              <a:buNone/>
            </a:pPr>
            <a:r>
              <a:rPr lang="en-US" sz="900" i="1" dirty="0">
                <a:solidFill>
                  <a:srgbClr val="8B95A5"/>
                </a:solidFill>
                <a:latin typeface="Arial" pitchFamily="34" charset="0"/>
                <a:ea typeface="Arial" pitchFamily="34" charset="-122"/>
                <a:cs typeface="Arial" pitchFamily="34" charset="-120"/>
              </a:rPr>
              <a:t>“can I delete this?” in one call</a:t>
            </a:r>
            <a:endParaRPr lang="en-US" sz="900" dirty="0"/>
          </a:p>
        </p:txBody>
      </p:sp>
      <p:sp>
        <p:nvSpPr>
          <p:cNvPr id="11" name="Text 9"/>
          <p:cNvSpPr/>
          <p:nvPr/>
        </p:nvSpPr>
        <p:spPr>
          <a:xfrm>
            <a:off x="3264408" y="2414016"/>
            <a:ext cx="8229600" cy="630936"/>
          </a:xfrm>
          <a:prstGeom prst="rect">
            <a:avLst/>
          </a:prstGeom>
          <a:noFill/>
          <a:ln/>
        </p:spPr>
        <p:txBody>
          <a:bodyPr wrap="square" lIns="0" tIns="0" rIns="0" bIns="0" rtlCol="0" anchor="ctr"/>
          <a:lstStyle/>
          <a:p>
            <a:pPr indent="0" marL="0">
              <a:buNone/>
            </a:pPr>
            <a:r>
              <a:rPr lang="en-US" sz="1050" dirty="0">
                <a:solidFill>
                  <a:srgbClr val="E6EDF3"/>
                </a:solidFill>
                <a:latin typeface="Arial" pitchFamily="34" charset="0"/>
                <a:ea typeface="Arial" pitchFamily="34" charset="-122"/>
                <a:cs typeface="Arial" pitchFamily="34" charset="-120"/>
              </a:rPr>
              <a:t>callers + transitive radius + every read/write/import site + how much of that radius a test reaches. risk= names what was FOUND — never a go/no-go verdict.</a:t>
            </a:r>
            <a:endParaRPr lang="en-US" sz="1050" dirty="0"/>
          </a:p>
        </p:txBody>
      </p:sp>
      <p:sp>
        <p:nvSpPr>
          <p:cNvPr id="12" name="Shape 10"/>
          <p:cNvSpPr/>
          <p:nvPr/>
        </p:nvSpPr>
        <p:spPr>
          <a:xfrm>
            <a:off x="566928" y="3163824"/>
            <a:ext cx="11055096" cy="722376"/>
          </a:xfrm>
          <a:prstGeom prst="roundRect">
            <a:avLst>
              <a:gd name="adj" fmla="val 11392"/>
            </a:avLst>
          </a:prstGeom>
          <a:solidFill>
            <a:srgbClr val="161D28"/>
          </a:solidFill>
          <a:ln w="9525">
            <a:solidFill>
              <a:srgbClr val="232D3D"/>
            </a:solidFill>
            <a:prstDash val="solid"/>
          </a:ln>
        </p:spPr>
      </p:sp>
      <p:sp>
        <p:nvSpPr>
          <p:cNvPr id="13" name="Text 11"/>
          <p:cNvSpPr/>
          <p:nvPr/>
        </p:nvSpPr>
        <p:spPr>
          <a:xfrm>
            <a:off x="731520" y="3209544"/>
            <a:ext cx="2331720" cy="310896"/>
          </a:xfrm>
          <a:prstGeom prst="rect">
            <a:avLst/>
          </a:prstGeom>
          <a:noFill/>
          <a:ln/>
        </p:spPr>
        <p:txBody>
          <a:bodyPr wrap="square" lIns="0" tIns="0" rIns="0" bIns="0" rtlCol="0" anchor="ctr"/>
          <a:lstStyle/>
          <a:p>
            <a:pPr indent="0" marL="0">
              <a:buNone/>
            </a:pPr>
            <a:r>
              <a:rPr lang="en-US" sz="1200" b="1" dirty="0">
                <a:solidFill>
                  <a:srgbClr val="56D6E8"/>
                </a:solidFill>
                <a:latin typeface="Courier New" pitchFamily="34" charset="0"/>
                <a:ea typeface="Courier New" pitchFamily="34" charset="-122"/>
                <a:cs typeface="Courier New" pitchFamily="34" charset="-120"/>
              </a:rPr>
              <a:t>--impact importers=</a:t>
            </a:r>
            <a:endParaRPr lang="en-US" sz="1200" dirty="0"/>
          </a:p>
        </p:txBody>
      </p:sp>
      <p:sp>
        <p:nvSpPr>
          <p:cNvPr id="14" name="Text 12"/>
          <p:cNvSpPr/>
          <p:nvPr/>
        </p:nvSpPr>
        <p:spPr>
          <a:xfrm>
            <a:off x="731520" y="3529584"/>
            <a:ext cx="2331720" cy="310896"/>
          </a:xfrm>
          <a:prstGeom prst="rect">
            <a:avLst/>
          </a:prstGeom>
          <a:noFill/>
          <a:ln/>
        </p:spPr>
        <p:txBody>
          <a:bodyPr wrap="square" lIns="0" tIns="0" rIns="0" bIns="0" rtlCol="0" anchor="ctr"/>
          <a:lstStyle/>
          <a:p>
            <a:pPr indent="0" marL="0">
              <a:buNone/>
            </a:pPr>
            <a:r>
              <a:rPr lang="en-US" sz="900" i="1" dirty="0">
                <a:solidFill>
                  <a:srgbClr val="8B95A5"/>
                </a:solidFill>
                <a:latin typeface="Arial" pitchFamily="34" charset="0"/>
                <a:ea typeface="Arial" pitchFamily="34" charset="-122"/>
                <a:cs typeface="Arial" pitchFamily="34" charset="-120"/>
              </a:rPr>
              <a:t>the second, weaker reach</a:t>
            </a:r>
            <a:endParaRPr lang="en-US" sz="900" dirty="0"/>
          </a:p>
        </p:txBody>
      </p:sp>
      <p:sp>
        <p:nvSpPr>
          <p:cNvPr id="15" name="Text 13"/>
          <p:cNvSpPr/>
          <p:nvPr/>
        </p:nvSpPr>
        <p:spPr>
          <a:xfrm>
            <a:off x="3264408" y="3209544"/>
            <a:ext cx="8229600" cy="630936"/>
          </a:xfrm>
          <a:prstGeom prst="rect">
            <a:avLst/>
          </a:prstGeom>
          <a:noFill/>
          <a:ln/>
        </p:spPr>
        <p:txBody>
          <a:bodyPr wrap="square" lIns="0" tIns="0" rIns="0" bIns="0" rtlCol="0" anchor="ctr"/>
          <a:lstStyle/>
          <a:p>
            <a:pPr indent="0" marL="0">
              <a:buNone/>
            </a:pPr>
            <a:r>
              <a:rPr lang="en-US" sz="1050" dirty="0">
                <a:solidFill>
                  <a:srgbClr val="E6EDF3"/>
                </a:solidFill>
                <a:latin typeface="Arial" pitchFamily="34" charset="0"/>
                <a:ea typeface="Arial" pitchFamily="34" charset="-122"/>
                <a:cs typeface="Arial" pitchFamily="34" charset="-120"/>
              </a:rPr>
              <a:t>the files that include/require a file defining SYM, with their own cap pair — NEVER summed into reaches=, because files and symbols are different units. IngestResult: reaches=0, importers=70.</a:t>
            </a:r>
            <a:endParaRPr lang="en-US" sz="1050" dirty="0"/>
          </a:p>
        </p:txBody>
      </p:sp>
      <p:sp>
        <p:nvSpPr>
          <p:cNvPr id="16" name="Shape 14"/>
          <p:cNvSpPr/>
          <p:nvPr/>
        </p:nvSpPr>
        <p:spPr>
          <a:xfrm>
            <a:off x="566928" y="3959352"/>
            <a:ext cx="11055096" cy="722376"/>
          </a:xfrm>
          <a:prstGeom prst="roundRect">
            <a:avLst>
              <a:gd name="adj" fmla="val 11392"/>
            </a:avLst>
          </a:prstGeom>
          <a:solidFill>
            <a:srgbClr val="161D28"/>
          </a:solidFill>
          <a:ln w="9525">
            <a:solidFill>
              <a:srgbClr val="232D3D"/>
            </a:solidFill>
            <a:prstDash val="solid"/>
          </a:ln>
        </p:spPr>
      </p:sp>
      <p:sp>
        <p:nvSpPr>
          <p:cNvPr id="17" name="Text 15"/>
          <p:cNvSpPr/>
          <p:nvPr/>
        </p:nvSpPr>
        <p:spPr>
          <a:xfrm>
            <a:off x="731520" y="4005072"/>
            <a:ext cx="2331720" cy="310896"/>
          </a:xfrm>
          <a:prstGeom prst="rect">
            <a:avLst/>
          </a:prstGeom>
          <a:noFill/>
          <a:ln/>
        </p:spPr>
        <p:txBody>
          <a:bodyPr wrap="square" lIns="0" tIns="0" rIns="0" bIns="0" rtlCol="0" anchor="ctr"/>
          <a:lstStyle/>
          <a:p>
            <a:pPr indent="0" marL="0">
              <a:buNone/>
            </a:pPr>
            <a:r>
              <a:rPr lang="en-US" sz="1200" b="1" dirty="0">
                <a:solidFill>
                  <a:srgbClr val="4AC26B"/>
                </a:solidFill>
                <a:latin typeface="Courier New" pitchFamily="34" charset="0"/>
                <a:ea typeface="Courier New" pitchFamily="34" charset="-122"/>
                <a:cs typeface="Courier New" pitchFamily="34" charset="-120"/>
              </a:rPr>
              <a:t>compact --for bundles</a:t>
            </a:r>
            <a:endParaRPr lang="en-US" sz="1200" dirty="0"/>
          </a:p>
        </p:txBody>
      </p:sp>
      <p:sp>
        <p:nvSpPr>
          <p:cNvPr id="18" name="Text 16"/>
          <p:cNvSpPr/>
          <p:nvPr/>
        </p:nvSpPr>
        <p:spPr>
          <a:xfrm>
            <a:off x="731520" y="4325112"/>
            <a:ext cx="2331720" cy="310896"/>
          </a:xfrm>
          <a:prstGeom prst="rect">
            <a:avLst/>
          </a:prstGeom>
          <a:noFill/>
          <a:ln/>
        </p:spPr>
        <p:txBody>
          <a:bodyPr wrap="square" lIns="0" tIns="0" rIns="0" bIns="0" rtlCol="0" anchor="ctr"/>
          <a:lstStyle/>
          <a:p>
            <a:pPr indent="0" marL="0">
              <a:buNone/>
            </a:pPr>
            <a:r>
              <a:rPr lang="en-US" sz="900" i="1" dirty="0">
                <a:solidFill>
                  <a:srgbClr val="8B95A5"/>
                </a:solidFill>
                <a:latin typeface="Arial" pitchFamily="34" charset="0"/>
                <a:ea typeface="Arial" pitchFamily="34" charset="-122"/>
                <a:cs typeface="Arial" pitchFamily="34" charset="-120"/>
              </a:rPr>
              <a:t>bodies were 52.7% of every conceptual byte</a:t>
            </a:r>
            <a:endParaRPr lang="en-US" sz="900" dirty="0"/>
          </a:p>
        </p:txBody>
      </p:sp>
      <p:sp>
        <p:nvSpPr>
          <p:cNvPr id="19" name="Text 17"/>
          <p:cNvSpPr/>
          <p:nvPr/>
        </p:nvSpPr>
        <p:spPr>
          <a:xfrm>
            <a:off x="3264408" y="4005072"/>
            <a:ext cx="8229600" cy="630936"/>
          </a:xfrm>
          <a:prstGeom prst="rect">
            <a:avLst/>
          </a:prstGeom>
          <a:noFill/>
          <a:ln/>
        </p:spPr>
        <p:txBody>
          <a:bodyPr wrap="square" lIns="0" tIns="0" rIns="0" bIns="0" rtlCol="0" anchor="ctr"/>
          <a:lstStyle/>
          <a:p>
            <a:pPr indent="0" marL="0">
              <a:buNone/>
            </a:pPr>
            <a:r>
              <a:rPr lang="en-US" sz="1050" dirty="0">
                <a:solidFill>
                  <a:srgbClr val="E6EDF3"/>
                </a:solidFill>
                <a:latin typeface="Arial" pitchFamily="34" charset="0"/>
                <a:ea typeface="Arial" pitchFamily="34" charset="-122"/>
                <a:cs typeface="Arial" pitchFamily="34" charset="-120"/>
              </a:rPr>
              <a:t>the subtoken+body route now ships the ranked map plus one-hop edge context, disclosed as bundle=compact bodies=0. 15-query class B: 184,857 B → 95,256 B, −48.5%, all 11 decisive markers still present. --auto-bodies is a permanent opt-out.</a:t>
            </a:r>
            <a:endParaRPr lang="en-US" sz="1050" dirty="0"/>
          </a:p>
        </p:txBody>
      </p:sp>
      <p:sp>
        <p:nvSpPr>
          <p:cNvPr id="20" name="Shape 18"/>
          <p:cNvSpPr/>
          <p:nvPr/>
        </p:nvSpPr>
        <p:spPr>
          <a:xfrm>
            <a:off x="566928" y="4754880"/>
            <a:ext cx="11055096" cy="722376"/>
          </a:xfrm>
          <a:prstGeom prst="roundRect">
            <a:avLst>
              <a:gd name="adj" fmla="val 11392"/>
            </a:avLst>
          </a:prstGeom>
          <a:solidFill>
            <a:srgbClr val="161D28"/>
          </a:solidFill>
          <a:ln w="9525">
            <a:solidFill>
              <a:srgbClr val="232D3D"/>
            </a:solidFill>
            <a:prstDash val="solid"/>
          </a:ln>
        </p:spPr>
      </p:sp>
      <p:sp>
        <p:nvSpPr>
          <p:cNvPr id="21" name="Text 19"/>
          <p:cNvSpPr/>
          <p:nvPr/>
        </p:nvSpPr>
        <p:spPr>
          <a:xfrm>
            <a:off x="731520" y="4800600"/>
            <a:ext cx="2331720" cy="310896"/>
          </a:xfrm>
          <a:prstGeom prst="rect">
            <a:avLst/>
          </a:prstGeom>
          <a:noFill/>
          <a:ln/>
        </p:spPr>
        <p:txBody>
          <a:bodyPr wrap="square" lIns="0" tIns="0" rIns="0" bIns="0" rtlCol="0" anchor="ctr"/>
          <a:lstStyle/>
          <a:p>
            <a:pPr indent="0" marL="0">
              <a:buNone/>
            </a:pPr>
            <a:r>
              <a:rPr lang="en-US" sz="1200" b="1" dirty="0">
                <a:solidFill>
                  <a:srgbClr val="56D6E8"/>
                </a:solidFill>
                <a:latin typeface="Courier New" pitchFamily="34" charset="0"/>
                <a:ea typeface="Courier New" pitchFamily="34" charset="-122"/>
                <a:cs typeface="Courier New" pitchFamily="34" charset="-120"/>
              </a:rPr>
              <a:t>corroborated callers</a:t>
            </a:r>
            <a:endParaRPr lang="en-US" sz="1200" dirty="0"/>
          </a:p>
        </p:txBody>
      </p:sp>
      <p:sp>
        <p:nvSpPr>
          <p:cNvPr id="22" name="Text 20"/>
          <p:cNvSpPr/>
          <p:nvPr/>
        </p:nvSpPr>
        <p:spPr>
          <a:xfrm>
            <a:off x="731520" y="5120640"/>
            <a:ext cx="2331720" cy="310896"/>
          </a:xfrm>
          <a:prstGeom prst="rect">
            <a:avLst/>
          </a:prstGeom>
          <a:noFill/>
          <a:ln/>
        </p:spPr>
        <p:txBody>
          <a:bodyPr wrap="square" lIns="0" tIns="0" rIns="0" bIns="0" rtlCol="0" anchor="ctr"/>
          <a:lstStyle/>
          <a:p>
            <a:pPr indent="0" marL="0">
              <a:buNone/>
            </a:pPr>
            <a:r>
              <a:rPr lang="en-US" sz="900" i="1" dirty="0">
                <a:solidFill>
                  <a:srgbClr val="8B95A5"/>
                </a:solidFill>
                <a:latin typeface="Arial" pitchFamily="34" charset="0"/>
                <a:ea typeface="Arial" pitchFamily="34" charset="-122"/>
                <a:cs typeface="Arial" pitchFamily="34" charset="-120"/>
              </a:rPr>
              <a:t>shared= on --pack-task rows</a:t>
            </a:r>
            <a:endParaRPr lang="en-US" sz="900" dirty="0"/>
          </a:p>
        </p:txBody>
      </p:sp>
      <p:sp>
        <p:nvSpPr>
          <p:cNvPr id="23" name="Text 21"/>
          <p:cNvSpPr/>
          <p:nvPr/>
        </p:nvSpPr>
        <p:spPr>
          <a:xfrm>
            <a:off x="3264408" y="4800600"/>
            <a:ext cx="8229600" cy="630936"/>
          </a:xfrm>
          <a:prstGeom prst="rect">
            <a:avLst/>
          </a:prstGeom>
          <a:noFill/>
          <a:ln/>
        </p:spPr>
        <p:txBody>
          <a:bodyPr wrap="square" lIns="0" tIns="0" rIns="0" bIns="0" rtlCol="0" anchor="ctr"/>
          <a:lstStyle/>
          <a:p>
            <a:pPr indent="0" marL="0">
              <a:buNone/>
            </a:pPr>
            <a:r>
              <a:rPr lang="en-US" sz="1050" dirty="0">
                <a:solidFill>
                  <a:srgbClr val="E6EDF3"/>
                </a:solidFill>
                <a:latin typeface="Arial" pitchFamily="34" charset="0"/>
                <a:ea typeface="Arial" pitchFamily="34" charset="-122"/>
                <a:cs typeface="Arial" pitchFamily="34" charset="-120"/>
              </a:rPr>
              <a:t>a neighbour reached by four of the bundle's anchors sorts above one reached by a single anchor — omitted at 1, which is what every 1-hop row satisfies anyway.</a:t>
            </a:r>
            <a:endParaRPr lang="en-US" sz="1050" dirty="0"/>
          </a:p>
        </p:txBody>
      </p:sp>
      <p:sp>
        <p:nvSpPr>
          <p:cNvPr id="24" name="Shape 22"/>
          <p:cNvSpPr/>
          <p:nvPr/>
        </p:nvSpPr>
        <p:spPr>
          <a:xfrm>
            <a:off x="566928" y="5550408"/>
            <a:ext cx="11055096" cy="722376"/>
          </a:xfrm>
          <a:prstGeom prst="roundRect">
            <a:avLst>
              <a:gd name="adj" fmla="val 11392"/>
            </a:avLst>
          </a:prstGeom>
          <a:solidFill>
            <a:srgbClr val="161D28"/>
          </a:solidFill>
          <a:ln w="9525">
            <a:solidFill>
              <a:srgbClr val="232D3D"/>
            </a:solidFill>
            <a:prstDash val="solid"/>
          </a:ln>
        </p:spPr>
      </p:sp>
      <p:sp>
        <p:nvSpPr>
          <p:cNvPr id="25" name="Text 23"/>
          <p:cNvSpPr/>
          <p:nvPr/>
        </p:nvSpPr>
        <p:spPr>
          <a:xfrm>
            <a:off x="731520" y="5596128"/>
            <a:ext cx="2331720" cy="310896"/>
          </a:xfrm>
          <a:prstGeom prst="rect">
            <a:avLst/>
          </a:prstGeom>
          <a:noFill/>
          <a:ln/>
        </p:spPr>
        <p:txBody>
          <a:bodyPr wrap="square" lIns="0" tIns="0" rIns="0" bIns="0" rtlCol="0" anchor="ctr"/>
          <a:lstStyle/>
          <a:p>
            <a:pPr indent="0" marL="0">
              <a:buNone/>
            </a:pPr>
            <a:r>
              <a:rPr lang="en-US" sz="1200" b="1" dirty="0">
                <a:solidFill>
                  <a:srgbClr val="F2B84B"/>
                </a:solidFill>
                <a:latin typeface="Courier New" pitchFamily="34" charset="0"/>
                <a:ea typeface="Courier New" pitchFamily="34" charset="-122"/>
                <a:cs typeface="Courier New" pitchFamily="34" charset="-120"/>
              </a:rPr>
              <a:t>per-rule --lint roll-up</a:t>
            </a:r>
            <a:endParaRPr lang="en-US" sz="1200" dirty="0"/>
          </a:p>
        </p:txBody>
      </p:sp>
      <p:sp>
        <p:nvSpPr>
          <p:cNvPr id="26" name="Text 24"/>
          <p:cNvSpPr/>
          <p:nvPr/>
        </p:nvSpPr>
        <p:spPr>
          <a:xfrm>
            <a:off x="731520" y="5916168"/>
            <a:ext cx="2331720" cy="310896"/>
          </a:xfrm>
          <a:prstGeom prst="rect">
            <a:avLst/>
          </a:prstGeom>
          <a:noFill/>
          <a:ln/>
        </p:spPr>
        <p:txBody>
          <a:bodyPr wrap="square" lIns="0" tIns="0" rIns="0" bIns="0" rtlCol="0" anchor="ctr"/>
          <a:lstStyle/>
          <a:p>
            <a:pPr indent="0" marL="0">
              <a:buNone/>
            </a:pPr>
            <a:r>
              <a:rPr lang="en-US" sz="900" i="1" dirty="0">
                <a:solidFill>
                  <a:srgbClr val="8B95A5"/>
                </a:solidFill>
                <a:latin typeface="Arial" pitchFamily="34" charset="0"/>
                <a:ea typeface="Arial" pitchFamily="34" charset="-122"/>
                <a:cs typeface="Arial" pitchFamily="34" charset="-120"/>
              </a:rPr>
              <a:t>a capped view stops hiding whole rules</a:t>
            </a:r>
            <a:endParaRPr lang="en-US" sz="900" dirty="0"/>
          </a:p>
        </p:txBody>
      </p:sp>
      <p:sp>
        <p:nvSpPr>
          <p:cNvPr id="27" name="Text 25"/>
          <p:cNvSpPr/>
          <p:nvPr/>
        </p:nvSpPr>
        <p:spPr>
          <a:xfrm>
            <a:off x="3264408" y="5596128"/>
            <a:ext cx="8229600" cy="630936"/>
          </a:xfrm>
          <a:prstGeom prst="rect">
            <a:avLst/>
          </a:prstGeom>
          <a:noFill/>
          <a:ln/>
        </p:spPr>
        <p:txBody>
          <a:bodyPr wrap="square" lIns="0" tIns="0" rIns="0" bIns="0" rtlCol="0" anchor="ctr"/>
          <a:lstStyle/>
          <a:p>
            <a:pPr indent="0" marL="0">
              <a:buNone/>
            </a:pPr>
            <a:r>
              <a:rPr lang="en-US" sz="1050" dirty="0">
                <a:solidFill>
                  <a:srgbClr val="E6EDF3"/>
                </a:solidFill>
                <a:latin typeface="Arial" pitchFamily="34" charset="0"/>
                <a:ea typeface="Arial" pitchFamily="34" charset="-122"/>
                <a:cs typeface="Arial" pitchFamily="34" charset="-120"/>
              </a:rPr>
              <a:t>on this repository 16 of the 31 rules that fired contribute ZERO shown rows — 588 findings whose only evidence is their count=. A rule no corpus language registers carries applicable=0, so its zero is inertness, not a measurement.</a:t>
            </a:r>
            <a:endParaRPr lang="en-US" sz="1050" dirty="0"/>
          </a:p>
        </p:txBody>
      </p:sp>
      <p:sp>
        <p:nvSpPr>
          <p:cNvPr id="28" name="Shape 26"/>
          <p:cNvSpPr/>
          <p:nvPr/>
        </p:nvSpPr>
        <p:spPr>
          <a:xfrm>
            <a:off x="566928" y="6355080"/>
            <a:ext cx="11055096" cy="0"/>
          </a:xfrm>
          <a:prstGeom prst="roundRect">
            <a:avLst>
              <a:gd name="adj" fmla="val Infinity"/>
            </a:avLst>
          </a:prstGeom>
          <a:solidFill>
            <a:srgbClr val="1B2432"/>
          </a:solidFill>
          <a:ln w="9525">
            <a:solidFill>
              <a:srgbClr val="232D3D"/>
            </a:solidFill>
            <a:prstDash val="solid"/>
          </a:ln>
        </p:spPr>
      </p:sp>
      <p:sp>
        <p:nvSpPr>
          <p:cNvPr id="29" name="Text 27"/>
          <p:cNvSpPr/>
          <p:nvPr/>
        </p:nvSpPr>
        <p:spPr>
          <a:xfrm>
            <a:off x="566928" y="6327648"/>
            <a:ext cx="11055096" cy="457200"/>
          </a:xfrm>
          <a:prstGeom prst="rect">
            <a:avLst/>
          </a:prstGeom>
          <a:noFill/>
          <a:ln/>
        </p:spPr>
        <p:txBody>
          <a:bodyPr wrap="square" lIns="0" tIns="0" rIns="0" bIns="0" rtlCol="0" anchor="ctr"/>
          <a:lstStyle/>
          <a:p>
            <a:pPr indent="0" marL="0">
              <a:buNone/>
            </a:pPr>
            <a:r>
              <a:rPr lang="en-US" sz="1000" b="1" dirty="0">
                <a:solidFill>
                  <a:srgbClr val="E6EDF3"/>
                </a:solidFill>
                <a:latin typeface="Arial" pitchFamily="34" charset="0"/>
                <a:ea typeface="Arial" pitchFamily="34" charset="-122"/>
                <a:cs typeface="Arial" pitchFamily="34" charset="-120"/>
              </a:rPr>
              <a:t>And two languages: PHP and Lua, </a:t>
            </a:r>
            <a:pPr indent="0" marL="0">
              <a:buNone/>
            </a:pPr>
            <a:r>
              <a:rPr lang="en-US" sz="1000" dirty="0">
                <a:solidFill>
                  <a:srgbClr val="8B95A5"/>
                </a:solidFill>
                <a:latin typeface="Arial" pitchFamily="34" charset="0"/>
                <a:ea typeface="Arial" pitchFamily="34" charset="-122"/>
                <a:cs typeface="Arial" pitchFamily="34" charset="-120"/>
              </a:rPr>
              <a:t>each shipped with its floor stated rather than implied — PHP's run-time dispatch ($fn(), call_user_func, __call) names its callee at run time and is a declared floor; a Lua corpus reports no inheritance edges, because metatable inheritance has no syntax to read.</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56D6E8"/>
                </a:solidFill>
                <a:latin typeface="Courier New" pitchFamily="34" charset="0"/>
                <a:ea typeface="Courier New" pitchFamily="34" charset="-122"/>
                <a:cs typeface="Courier New" pitchFamily="34" charset="-120"/>
              </a:rPr>
              <a:t>// new since 2026-08-23 — each figure measured, dated, and re-derivable</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200" b="1" dirty="0">
                <a:solidFill>
                  <a:srgbClr val="E6EDF3"/>
                </a:solidFill>
                <a:latin typeface="Arial" pitchFamily="34" charset="0"/>
                <a:ea typeface="Arial" pitchFamily="34" charset="-122"/>
                <a:cs typeface="Arial" pitchFamily="34" charset="-120"/>
              </a:rPr>
              <a:t>What 2026-08-23 to 2026-08-30 added</a:t>
            </a:r>
            <a:endParaRPr lang="en-US" sz="3200" dirty="0"/>
          </a:p>
        </p:txBody>
      </p:sp>
      <p:sp>
        <p:nvSpPr>
          <p:cNvPr id="4" name="Shape 2"/>
          <p:cNvSpPr/>
          <p:nvPr/>
        </p:nvSpPr>
        <p:spPr>
          <a:xfrm>
            <a:off x="566928" y="1572768"/>
            <a:ext cx="11055096" cy="1389888"/>
          </a:xfrm>
          <a:prstGeom prst="roundRect">
            <a:avLst>
              <a:gd name="adj" fmla="val 5921"/>
            </a:avLst>
          </a:prstGeom>
          <a:solidFill>
            <a:srgbClr val="161D28"/>
          </a:solidFill>
          <a:ln w="9525">
            <a:solidFill>
              <a:srgbClr val="232D3D"/>
            </a:solidFill>
            <a:prstDash val="solid"/>
          </a:ln>
        </p:spPr>
      </p:sp>
      <p:sp>
        <p:nvSpPr>
          <p:cNvPr id="5" name="Text 3"/>
          <p:cNvSpPr/>
          <p:nvPr/>
        </p:nvSpPr>
        <p:spPr>
          <a:xfrm>
            <a:off x="731520" y="1664208"/>
            <a:ext cx="2331720" cy="365760"/>
          </a:xfrm>
          <a:prstGeom prst="rect">
            <a:avLst/>
          </a:prstGeom>
          <a:noFill/>
          <a:ln/>
        </p:spPr>
        <p:txBody>
          <a:bodyPr wrap="square" lIns="0" tIns="0" rIns="0" bIns="0" rtlCol="0" anchor="ctr"/>
          <a:lstStyle/>
          <a:p>
            <a:pPr indent="0" marL="0">
              <a:buNone/>
            </a:pPr>
            <a:r>
              <a:rPr lang="en-US" sz="1300" b="1" dirty="0">
                <a:solidFill>
                  <a:srgbClr val="56D6E8"/>
                </a:solidFill>
                <a:latin typeface="Courier New" pitchFamily="34" charset="0"/>
                <a:ea typeface="Courier New" pitchFamily="34" charset="-122"/>
                <a:cs typeface="Courier New" pitchFamily="34" charset="-120"/>
              </a:rPr>
              <a:t>--slice-flow</a:t>
            </a:r>
            <a:endParaRPr lang="en-US" sz="1300" dirty="0"/>
          </a:p>
        </p:txBody>
      </p:sp>
      <p:sp>
        <p:nvSpPr>
          <p:cNvPr id="6" name="Text 4"/>
          <p:cNvSpPr/>
          <p:nvPr/>
        </p:nvSpPr>
        <p:spPr>
          <a:xfrm>
            <a:off x="731520" y="2048256"/>
            <a:ext cx="2331720" cy="777240"/>
          </a:xfrm>
          <a:prstGeom prst="rect">
            <a:avLst/>
          </a:prstGeom>
          <a:noFill/>
          <a:ln/>
        </p:spPr>
        <p:txBody>
          <a:bodyPr wrap="square" lIns="0" tIns="0" rIns="0" bIns="0" rtlCol="0" anchor="ctr"/>
          <a:lstStyle/>
          <a:p>
            <a:pPr indent="0" marL="0">
              <a:buNone/>
            </a:pPr>
            <a:r>
              <a:rPr lang="en-US" sz="900" i="1" dirty="0">
                <a:solidFill>
                  <a:srgbClr val="8B95A5"/>
                </a:solidFill>
                <a:latin typeface="Arial" pitchFamily="34" charset="0"/>
                <a:ea typeface="Arial" pitchFamily="34" charset="-122"/>
                <a:cs typeface="Arial" pitchFamily="34" charset="-120"/>
              </a:rPr>
              <a:t>cross-statement data-flow slicing</a:t>
            </a:r>
            <a:endParaRPr lang="en-US" sz="900" dirty="0"/>
          </a:p>
          <a:p>
            <a:pPr indent="0" marL="0">
              <a:buNone/>
            </a:pPr>
            <a:r>
              <a:rPr lang="en-US" sz="900" i="1" dirty="0">
                <a:solidFill>
                  <a:srgbClr val="8B95A5"/>
                </a:solidFill>
                <a:latin typeface="Arial" pitchFamily="34" charset="0"/>
                <a:ea typeface="Arial" pitchFamily="34" charset="-122"/>
                <a:cs typeface="Arial" pitchFamily="34" charset="-120"/>
              </a:rPr>
              <a:t>(ARISE, arXiv:2605.03117)</a:t>
            </a:r>
            <a:endParaRPr lang="en-US" sz="900" dirty="0"/>
          </a:p>
        </p:txBody>
      </p:sp>
      <p:sp>
        <p:nvSpPr>
          <p:cNvPr id="7" name="Text 5"/>
          <p:cNvSpPr/>
          <p:nvPr/>
        </p:nvSpPr>
        <p:spPr>
          <a:xfrm>
            <a:off x="3264408" y="1664208"/>
            <a:ext cx="8229600" cy="1207008"/>
          </a:xfrm>
          <a:prstGeom prst="rect">
            <a:avLst/>
          </a:prstGeom>
          <a:noFill/>
          <a:ln/>
        </p:spPr>
        <p:txBody>
          <a:bodyPr wrap="square" lIns="0" tIns="0" rIns="0" bIns="0" rtlCol="0" anchor="ctr"/>
          <a:lstStyle/>
          <a:p>
            <a:pPr indent="0" marL="0">
              <a:buNone/>
            </a:pPr>
            <a:r>
              <a:rPr lang="en-US" sz="1100" dirty="0">
                <a:solidFill>
                  <a:srgbClr val="E6EDF3"/>
                </a:solidFill>
                <a:latin typeface="Arial" pitchFamily="34" charset="0"/>
                <a:ea typeface="Arial" pitchFamily="34" charset="-122"/>
                <a:cs typeface="Arial" pitchFamily="34" charset="-120"/>
              </a:rPr>
              <a:t>The paper's own slicer — reaching-definition edges, a seed plus a direction, a bounded BFS that stops at function boundaries — implemented and MEASURED on a registered fix-commit protocol: flow rows lift function-level added-line recall 0.163 → 0.198 at 25% of --expand's whole-body bytes (whose recall is 1.0 by construction). 7 commits / 38 instances, cpp only — a thin corpus, reported as thin.</a:t>
            </a:r>
            <a:endParaRPr lang="en-US" sz="1100" dirty="0"/>
          </a:p>
        </p:txBody>
      </p:sp>
      <p:sp>
        <p:nvSpPr>
          <p:cNvPr id="8" name="Shape 6"/>
          <p:cNvSpPr/>
          <p:nvPr/>
        </p:nvSpPr>
        <p:spPr>
          <a:xfrm>
            <a:off x="566928" y="3127248"/>
            <a:ext cx="11055096" cy="1389888"/>
          </a:xfrm>
          <a:prstGeom prst="roundRect">
            <a:avLst>
              <a:gd name="adj" fmla="val 5921"/>
            </a:avLst>
          </a:prstGeom>
          <a:solidFill>
            <a:srgbClr val="161D28"/>
          </a:solidFill>
          <a:ln w="9525">
            <a:solidFill>
              <a:srgbClr val="232D3D"/>
            </a:solidFill>
            <a:prstDash val="solid"/>
          </a:ln>
        </p:spPr>
      </p:sp>
      <p:sp>
        <p:nvSpPr>
          <p:cNvPr id="9" name="Text 7"/>
          <p:cNvSpPr/>
          <p:nvPr/>
        </p:nvSpPr>
        <p:spPr>
          <a:xfrm>
            <a:off x="731520" y="3218688"/>
            <a:ext cx="2331720" cy="365760"/>
          </a:xfrm>
          <a:prstGeom prst="rect">
            <a:avLst/>
          </a:prstGeom>
          <a:noFill/>
          <a:ln/>
        </p:spPr>
        <p:txBody>
          <a:bodyPr wrap="square" lIns="0" tIns="0" rIns="0" bIns="0" rtlCol="0" anchor="ctr"/>
          <a:lstStyle/>
          <a:p>
            <a:pPr indent="0" marL="0">
              <a:buNone/>
            </a:pPr>
            <a:r>
              <a:rPr lang="en-US" sz="1300" b="1" dirty="0">
                <a:solidFill>
                  <a:srgbClr val="56D6E8"/>
                </a:solidFill>
                <a:latin typeface="Courier New" pitchFamily="34" charset="0"/>
                <a:ea typeface="Courier New" pitchFamily="34" charset="-122"/>
                <a:cs typeface="Courier New" pitchFamily="34" charset="-120"/>
              </a:rPr>
              <a:t>--slice, first numbers</a:t>
            </a:r>
            <a:endParaRPr lang="en-US" sz="1300" dirty="0"/>
          </a:p>
        </p:txBody>
      </p:sp>
      <p:sp>
        <p:nvSpPr>
          <p:cNvPr id="10" name="Text 8"/>
          <p:cNvSpPr/>
          <p:nvPr/>
        </p:nvSpPr>
        <p:spPr>
          <a:xfrm>
            <a:off x="731520" y="3602736"/>
            <a:ext cx="2331720" cy="777240"/>
          </a:xfrm>
          <a:prstGeom prst="rect">
            <a:avLst/>
          </a:prstGeom>
          <a:noFill/>
          <a:ln/>
        </p:spPr>
        <p:txBody>
          <a:bodyPr wrap="square" lIns="0" tIns="0" rIns="0" bIns="0" rtlCol="0" anchor="ctr"/>
          <a:lstStyle/>
          <a:p>
            <a:pPr indent="0" marL="0">
              <a:buNone/>
            </a:pPr>
            <a:r>
              <a:rPr lang="en-US" sz="900" i="1" dirty="0">
                <a:solidFill>
                  <a:srgbClr val="8B95A5"/>
                </a:solidFill>
                <a:latin typeface="Arial" pitchFamily="34" charset="0"/>
                <a:ea typeface="Arial" pitchFamily="34" charset="-122"/>
                <a:cs typeface="Arial" pitchFamily="34" charset="-120"/>
              </a:rPr>
              <a:t>the 2026-08-28 registered contract,</a:t>
            </a:r>
            <a:endParaRPr lang="en-US" sz="900" dirty="0"/>
          </a:p>
          <a:p>
            <a:pPr indent="0" marL="0">
              <a:buNone/>
            </a:pPr>
            <a:r>
              <a:rPr lang="en-US" sz="900" i="1" dirty="0">
                <a:solidFill>
                  <a:srgbClr val="8B95A5"/>
                </a:solidFill>
                <a:latin typeface="Arial" pitchFamily="34" charset="0"/>
                <a:ea typeface="Arial" pitchFamily="34" charset="-122"/>
                <a:cs typeface="Arial" pitchFamily="34" charset="-120"/>
              </a:rPr>
              <a:t>finally measured</a:t>
            </a:r>
            <a:endParaRPr lang="en-US" sz="900" dirty="0"/>
          </a:p>
        </p:txBody>
      </p:sp>
      <p:sp>
        <p:nvSpPr>
          <p:cNvPr id="11" name="Text 9"/>
          <p:cNvSpPr/>
          <p:nvPr/>
        </p:nvSpPr>
        <p:spPr>
          <a:xfrm>
            <a:off x="3264408" y="3218688"/>
            <a:ext cx="8229600" cy="1207008"/>
          </a:xfrm>
          <a:prstGeom prst="rect">
            <a:avLst/>
          </a:prstGeom>
          <a:noFill/>
          <a:ln/>
        </p:spPr>
        <p:txBody>
          <a:bodyPr wrap="square" lIns="0" tIns="0" rIns="0" bIns="0" rtlCol="0" anchor="ctr"/>
          <a:lstStyle/>
          <a:p>
            <a:pPr indent="0" marL="0">
              <a:buNone/>
            </a:pPr>
            <a:r>
              <a:rPr lang="en-US" sz="1100" dirty="0">
                <a:solidFill>
                  <a:srgbClr val="E6EDF3"/>
                </a:solidFill>
                <a:latin typeface="Arial" pitchFamily="34" charset="0"/>
                <a:ea typeface="Arial" pitchFamily="34" charset="-122"/>
                <a:cs typeface="Arial" pitchFamily="34" charset="-120"/>
              </a:rPr>
              <a:t>Per-variable line-recall 0.726, hit-all rate 0.632 — a FLOOR under a noisy relevance oracle: every inspected miss was the protocol's word-regex matching identifiers inside comments and string literals, occurrences the slicer correctly refuses to call variable uses. No inspected instance showed a real occurrence the slice dropped.</a:t>
            </a:r>
            <a:endParaRPr lang="en-US" sz="1100" dirty="0"/>
          </a:p>
        </p:txBody>
      </p:sp>
      <p:sp>
        <p:nvSpPr>
          <p:cNvPr id="12" name="Shape 10"/>
          <p:cNvSpPr/>
          <p:nvPr/>
        </p:nvSpPr>
        <p:spPr>
          <a:xfrm>
            <a:off x="566928" y="4681728"/>
            <a:ext cx="11055096" cy="1389888"/>
          </a:xfrm>
          <a:prstGeom prst="roundRect">
            <a:avLst>
              <a:gd name="adj" fmla="val 5921"/>
            </a:avLst>
          </a:prstGeom>
          <a:solidFill>
            <a:srgbClr val="161D28"/>
          </a:solidFill>
          <a:ln w="9525">
            <a:solidFill>
              <a:srgbClr val="232D3D"/>
            </a:solidFill>
            <a:prstDash val="solid"/>
          </a:ln>
        </p:spPr>
      </p:sp>
      <p:sp>
        <p:nvSpPr>
          <p:cNvPr id="13" name="Text 11"/>
          <p:cNvSpPr/>
          <p:nvPr/>
        </p:nvSpPr>
        <p:spPr>
          <a:xfrm>
            <a:off x="731520" y="4773168"/>
            <a:ext cx="2331720" cy="365760"/>
          </a:xfrm>
          <a:prstGeom prst="rect">
            <a:avLst/>
          </a:prstGeom>
          <a:noFill/>
          <a:ln/>
        </p:spPr>
        <p:txBody>
          <a:bodyPr wrap="square" lIns="0" tIns="0" rIns="0" bIns="0" rtlCol="0" anchor="ctr"/>
          <a:lstStyle/>
          <a:p>
            <a:pPr indent="0" marL="0">
              <a:buNone/>
            </a:pPr>
            <a:r>
              <a:rPr lang="en-US" sz="1300" b="1" dirty="0">
                <a:solidFill>
                  <a:srgbClr val="4AC26B"/>
                </a:solidFill>
                <a:latin typeface="Courier New" pitchFamily="34" charset="0"/>
                <a:ea typeface="Courier New" pitchFamily="34" charset="-122"/>
                <a:cs typeface="Courier New" pitchFamily="34" charset="-120"/>
              </a:rPr>
              <a:t>~1350× on --expand</a:t>
            </a:r>
            <a:endParaRPr lang="en-US" sz="1300" dirty="0"/>
          </a:p>
        </p:txBody>
      </p:sp>
      <p:sp>
        <p:nvSpPr>
          <p:cNvPr id="14" name="Text 12"/>
          <p:cNvSpPr/>
          <p:nvPr/>
        </p:nvSpPr>
        <p:spPr>
          <a:xfrm>
            <a:off x="731520" y="5157216"/>
            <a:ext cx="2331720" cy="777240"/>
          </a:xfrm>
          <a:prstGeom prst="rect">
            <a:avLst/>
          </a:prstGeom>
          <a:noFill/>
          <a:ln/>
        </p:spPr>
        <p:txBody>
          <a:bodyPr wrap="square" lIns="0" tIns="0" rIns="0" bIns="0" rtlCol="0" anchor="ctr"/>
          <a:lstStyle/>
          <a:p>
            <a:pPr indent="0" marL="0">
              <a:buNone/>
            </a:pPr>
            <a:r>
              <a:rPr lang="en-US" sz="900" i="1" dirty="0">
                <a:solidFill>
                  <a:srgbClr val="8B95A5"/>
                </a:solidFill>
                <a:latin typeface="Arial" pitchFamily="34" charset="0"/>
                <a:ea typeface="Arial" pitchFamily="34" charset="-122"/>
                <a:cs typeface="Arial" pitchFamily="34" charset="-120"/>
              </a:rPr>
              <a:t>the secret-redaction sweep was</a:t>
            </a:r>
            <a:endParaRPr lang="en-US" sz="900" dirty="0"/>
          </a:p>
          <a:p>
            <a:pPr indent="0" marL="0">
              <a:buNone/>
            </a:pPr>
            <a:r>
              <a:rPr lang="en-US" sz="900" i="1" dirty="0">
                <a:solidFill>
                  <a:srgbClr val="8B95A5"/>
                </a:solidFill>
                <a:latin typeface="Arial" pitchFamily="34" charset="0"/>
                <a:ea typeface="Arial" pitchFamily="34" charset="-122"/>
                <a:cs typeface="Arial" pitchFamily="34" charset="-120"/>
              </a:rPr>
              <a:t>quadratic in LINE length</a:t>
            </a:r>
            <a:endParaRPr lang="en-US" sz="900" dirty="0"/>
          </a:p>
        </p:txBody>
      </p:sp>
      <p:sp>
        <p:nvSpPr>
          <p:cNvPr id="15" name="Text 13"/>
          <p:cNvSpPr/>
          <p:nvPr/>
        </p:nvSpPr>
        <p:spPr>
          <a:xfrm>
            <a:off x="3264408" y="4773168"/>
            <a:ext cx="8229600" cy="1207008"/>
          </a:xfrm>
          <a:prstGeom prst="rect">
            <a:avLst/>
          </a:prstGeom>
          <a:noFill/>
          <a:ln/>
        </p:spPr>
        <p:txBody>
          <a:bodyPr wrap="square" lIns="0" tIns="0" rIns="0" bIns="0" rtlCol="0" anchor="ctr"/>
          <a:lstStyle/>
          <a:p>
            <a:pPr indent="0" marL="0">
              <a:buNone/>
            </a:pPr>
            <a:r>
              <a:rPr lang="en-US" sz="1100" dirty="0">
                <a:solidFill>
                  <a:srgbClr val="E6EDF3"/>
                </a:solidFill>
                <a:latin typeface="Arial" pitchFamily="34" charset="0"/>
                <a:ea typeface="Arial" pitchFamily="34" charset="-122"/>
                <a:cs typeface="Arial" pitchFamily="34" charset="-120"/>
              </a:rPr>
              <a:t>One selector in a 2.1 MB / 768-line minified yarn bundle NEVER completed — killed at 1,343.9 s of user CPU with an empty output file; 196.7 s is the only clean lower bound — and now answers in 0.46 s warm. The 20 KB single-line fixture: 23.02 s → 0.017 s. A pure memoization, so an output no-op: 120/120 invocations byte-identical; gated on behaviour, the timings a ledger row and never a red-CI threshold.</a:t>
            </a:r>
            <a:endParaRPr lang="en-US" sz="1100" dirty="0"/>
          </a:p>
        </p:txBody>
      </p:sp>
      <p:sp>
        <p:nvSpPr>
          <p:cNvPr id="16" name="Text 14"/>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sources: docs/EVALS.md §--slice-flow (registered protocol + per-instance ledger) · bench/PROFILE.md 2026-08-30 — no number travels without its caveat</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56D6E8"/>
                </a:solidFill>
                <a:latin typeface="Courier New" pitchFamily="34" charset="0"/>
                <a:ea typeface="Courier New" pitchFamily="34" charset="-122"/>
                <a:cs typeface="Courier New" pitchFamily="34" charset="-120"/>
              </a:rPr>
              <a:t>// new since 2026-08-30 — the window this deck did not cover until now</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200" b="1" dirty="0">
                <a:solidFill>
                  <a:srgbClr val="E6EDF3"/>
                </a:solidFill>
                <a:latin typeface="Arial" pitchFamily="34" charset="0"/>
                <a:ea typeface="Arial" pitchFamily="34" charset="-122"/>
                <a:cs typeface="Arial" pitchFamily="34" charset="-120"/>
              </a:rPr>
              <a:t>What 2026-08-30 to 2026-09-06 added</a:t>
            </a:r>
            <a:endParaRPr lang="en-US" sz="3200" dirty="0"/>
          </a:p>
        </p:txBody>
      </p:sp>
      <p:sp>
        <p:nvSpPr>
          <p:cNvPr id="4" name="Shape 2"/>
          <p:cNvSpPr/>
          <p:nvPr/>
        </p:nvSpPr>
        <p:spPr>
          <a:xfrm>
            <a:off x="566928" y="1554480"/>
            <a:ext cx="11055096" cy="1069848"/>
          </a:xfrm>
          <a:prstGeom prst="roundRect">
            <a:avLst>
              <a:gd name="adj" fmla="val 7692"/>
            </a:avLst>
          </a:prstGeom>
          <a:solidFill>
            <a:srgbClr val="161D28"/>
          </a:solidFill>
          <a:ln w="9525">
            <a:solidFill>
              <a:srgbClr val="232D3D"/>
            </a:solidFill>
            <a:prstDash val="solid"/>
          </a:ln>
        </p:spPr>
      </p:sp>
      <p:sp>
        <p:nvSpPr>
          <p:cNvPr id="5" name="Text 3"/>
          <p:cNvSpPr/>
          <p:nvPr/>
        </p:nvSpPr>
        <p:spPr>
          <a:xfrm>
            <a:off x="731520" y="1636776"/>
            <a:ext cx="2331720" cy="457200"/>
          </a:xfrm>
          <a:prstGeom prst="rect">
            <a:avLst/>
          </a:prstGeom>
          <a:noFill/>
          <a:ln/>
        </p:spPr>
        <p:txBody>
          <a:bodyPr wrap="square" lIns="0" tIns="0" rIns="0" bIns="0" rtlCol="0" anchor="ctr"/>
          <a:lstStyle/>
          <a:p>
            <a:pPr indent="0" marL="0">
              <a:buNone/>
            </a:pPr>
            <a:r>
              <a:rPr lang="en-US" sz="1200" b="1" dirty="0">
                <a:solidFill>
                  <a:srgbClr val="4AC26B"/>
                </a:solidFill>
                <a:latin typeface="Courier New" pitchFamily="34" charset="0"/>
                <a:ea typeface="Courier New" pitchFamily="34" charset="-122"/>
                <a:cs typeface="Courier New" pitchFamily="34" charset="-120"/>
              </a:rPr>
              <a:t>.gitignore, honoured</a:t>
            </a:r>
            <a:endParaRPr lang="en-US" sz="1200" dirty="0"/>
          </a:p>
          <a:p>
            <a:pPr indent="0" marL="0">
              <a:buNone/>
            </a:pPr>
            <a:r>
              <a:rPr lang="en-US" sz="1200" b="1" dirty="0">
                <a:solidFill>
                  <a:srgbClr val="4AC26B"/>
                </a:solidFill>
                <a:latin typeface="Courier New" pitchFamily="34" charset="0"/>
                <a:ea typeface="Courier New" pitchFamily="34" charset="-122"/>
                <a:cs typeface="Courier New" pitchFamily="34" charset="-120"/>
              </a:rPr>
              <a:t>by default</a:t>
            </a:r>
            <a:endParaRPr lang="en-US" sz="1200" dirty="0"/>
          </a:p>
        </p:txBody>
      </p:sp>
      <p:sp>
        <p:nvSpPr>
          <p:cNvPr id="6" name="Text 4"/>
          <p:cNvSpPr/>
          <p:nvPr/>
        </p:nvSpPr>
        <p:spPr>
          <a:xfrm>
            <a:off x="731520" y="2103120"/>
            <a:ext cx="2331720" cy="457200"/>
          </a:xfrm>
          <a:prstGeom prst="rect">
            <a:avLst/>
          </a:prstGeom>
          <a:noFill/>
          <a:ln/>
        </p:spPr>
        <p:txBody>
          <a:bodyPr wrap="square" lIns="0" tIns="0" rIns="0" bIns="0" rtlCol="0" anchor="ctr"/>
          <a:lstStyle/>
          <a:p>
            <a:pPr indent="0" marL="0">
              <a:buNone/>
            </a:pPr>
            <a:r>
              <a:rPr lang="en-US" sz="900" i="1" dirty="0">
                <a:solidFill>
                  <a:srgbClr val="8B95A5"/>
                </a:solidFill>
                <a:latin typeface="Arial" pitchFamily="34" charset="0"/>
                <a:ea typeface="Arial" pitchFamily="34" charset="-122"/>
                <a:cs typeface="Arial" pitchFamily="34" charset="-120"/>
              </a:rPr>
              <a:t>named for ripgrep, whose</a:t>
            </a:r>
            <a:endParaRPr lang="en-US" sz="900" dirty="0"/>
          </a:p>
          <a:p>
            <a:pPr indent="0" marL="0">
              <a:buNone/>
            </a:pPr>
            <a:r>
              <a:rPr lang="en-US" sz="900" i="1" dirty="0">
                <a:solidFill>
                  <a:srgbClr val="8B95A5"/>
                </a:solidFill>
                <a:latin typeface="Arial" pitchFamily="34" charset="0"/>
                <a:ea typeface="Arial" pitchFamily="34" charset="-122"/>
                <a:cs typeface="Arial" pitchFamily="34" charset="-120"/>
              </a:rPr>
              <a:t>defining default this is</a:t>
            </a:r>
            <a:endParaRPr lang="en-US" sz="900" dirty="0"/>
          </a:p>
        </p:txBody>
      </p:sp>
      <p:sp>
        <p:nvSpPr>
          <p:cNvPr id="7" name="Text 5"/>
          <p:cNvSpPr/>
          <p:nvPr/>
        </p:nvSpPr>
        <p:spPr>
          <a:xfrm>
            <a:off x="3264408" y="1627632"/>
            <a:ext cx="8229600" cy="923544"/>
          </a:xfrm>
          <a:prstGeom prst="rect">
            <a:avLst/>
          </a:prstGeom>
          <a:noFill/>
          <a:ln/>
        </p:spPr>
        <p:txBody>
          <a:bodyPr wrap="square" lIns="0" tIns="0" rIns="0" bIns="0" rtlCol="0" anchor="ctr"/>
          <a:lstStyle/>
          <a:p>
            <a:pPr indent="0" marL="0">
              <a:buNone/>
            </a:pPr>
            <a:r>
              <a:rPr lang="en-US" sz="1000" dirty="0">
                <a:solidFill>
                  <a:srgbClr val="E6EDF3"/>
                </a:solidFill>
                <a:latin typeface="Arial" pitchFamily="34" charset="0"/>
                <a:ea typeface="Arial" pitchFamily="34" charset="-122"/>
                <a:cs typeface="Arial" pitchFamily="34" charset="-120"/>
              </a:rPr>
              <a:t>The crawl walked ignored files; in a git work tree it now consults git's own rules and skips what the repository already declared uninteresting. This root, three checkouts under an ignored bench/external/: files= 8,674 → 1,522, cold 2.81 s → 0.52 s, warm 0.63 s → 0.10 s — and --no-ignore restores the previous walk exactly. Nothing drops silently: ignored_files= is exact, ignored_dirs= says the walk STOPPED there so those contents are UNKNOWN rather than zero, and both are ABSENT when the rules dropped nothing — so a tree with nothing ignored is byte-identical to what it produced before.</a:t>
            </a:r>
            <a:endParaRPr lang="en-US" sz="1000" dirty="0"/>
          </a:p>
        </p:txBody>
      </p:sp>
      <p:sp>
        <p:nvSpPr>
          <p:cNvPr id="8" name="Shape 6"/>
          <p:cNvSpPr/>
          <p:nvPr/>
        </p:nvSpPr>
        <p:spPr>
          <a:xfrm>
            <a:off x="566928" y="2697480"/>
            <a:ext cx="11055096" cy="1069848"/>
          </a:xfrm>
          <a:prstGeom prst="roundRect">
            <a:avLst>
              <a:gd name="adj" fmla="val 7692"/>
            </a:avLst>
          </a:prstGeom>
          <a:solidFill>
            <a:srgbClr val="161D28"/>
          </a:solidFill>
          <a:ln w="9525">
            <a:solidFill>
              <a:srgbClr val="232D3D"/>
            </a:solidFill>
            <a:prstDash val="solid"/>
          </a:ln>
        </p:spPr>
      </p:sp>
      <p:sp>
        <p:nvSpPr>
          <p:cNvPr id="9" name="Text 7"/>
          <p:cNvSpPr/>
          <p:nvPr/>
        </p:nvSpPr>
        <p:spPr>
          <a:xfrm>
            <a:off x="731520" y="2779776"/>
            <a:ext cx="2331720" cy="457200"/>
          </a:xfrm>
          <a:prstGeom prst="rect">
            <a:avLst/>
          </a:prstGeom>
          <a:noFill/>
          <a:ln/>
        </p:spPr>
        <p:txBody>
          <a:bodyPr wrap="square" lIns="0" tIns="0" rIns="0" bIns="0" rtlCol="0" anchor="ctr"/>
          <a:lstStyle/>
          <a:p>
            <a:pPr indent="0" marL="0">
              <a:buNone/>
            </a:pPr>
            <a:r>
              <a:rPr lang="en-US" sz="1200" b="1" dirty="0">
                <a:solidFill>
                  <a:srgbClr val="56D6E8"/>
                </a:solidFill>
                <a:latin typeface="Courier New" pitchFamily="34" charset="0"/>
                <a:ea typeface="Courier New" pitchFamily="34" charset="-122"/>
                <a:cs typeface="Courier New" pitchFamily="34" charset="-120"/>
              </a:rPr>
              <a:t>--html --color-by</a:t>
            </a:r>
            <a:endParaRPr lang="en-US" sz="1200" dirty="0"/>
          </a:p>
        </p:txBody>
      </p:sp>
      <p:sp>
        <p:nvSpPr>
          <p:cNvPr id="10" name="Text 8"/>
          <p:cNvSpPr/>
          <p:nvPr/>
        </p:nvSpPr>
        <p:spPr>
          <a:xfrm>
            <a:off x="731520" y="3246120"/>
            <a:ext cx="2331720" cy="457200"/>
          </a:xfrm>
          <a:prstGeom prst="rect">
            <a:avLst/>
          </a:prstGeom>
          <a:noFill/>
          <a:ln/>
        </p:spPr>
        <p:txBody>
          <a:bodyPr wrap="square" lIns="0" tIns="0" rIns="0" bIns="0" rtlCol="0" anchor="ctr"/>
          <a:lstStyle/>
          <a:p>
            <a:pPr indent="0" marL="0">
              <a:buNone/>
            </a:pPr>
            <a:r>
              <a:rPr lang="en-US" sz="900" i="1" dirty="0">
                <a:solidFill>
                  <a:srgbClr val="8B95A5"/>
                </a:solidFill>
                <a:latin typeface="Arial" pitchFamily="34" charset="0"/>
                <a:ea typeface="Arial" pitchFamily="34" charset="-122"/>
                <a:cs typeface="Arial" pitchFamily="34" charset="-120"/>
              </a:rPr>
              <a:t>the map, rendered —</a:t>
            </a:r>
            <a:endParaRPr lang="en-US" sz="900" dirty="0"/>
          </a:p>
          <a:p>
            <a:pPr indent="0" marL="0">
              <a:buNone/>
            </a:pPr>
            <a:r>
              <a:rPr lang="en-US" sz="900" i="1" dirty="0">
                <a:solidFill>
                  <a:srgbClr val="8B95A5"/>
                </a:solidFill>
                <a:latin typeface="Arial" pitchFamily="34" charset="0"/>
                <a:ea typeface="Arial" pitchFamily="34" charset="-122"/>
                <a:cs typeface="Arial" pitchFamily="34" charset="-120"/>
              </a:rPr>
              <a:t>no server, no CDN</a:t>
            </a:r>
            <a:endParaRPr lang="en-US" sz="900" dirty="0"/>
          </a:p>
        </p:txBody>
      </p:sp>
      <p:sp>
        <p:nvSpPr>
          <p:cNvPr id="11" name="Text 9"/>
          <p:cNvSpPr/>
          <p:nvPr/>
        </p:nvSpPr>
        <p:spPr>
          <a:xfrm>
            <a:off x="3264408" y="2770632"/>
            <a:ext cx="8229600" cy="923544"/>
          </a:xfrm>
          <a:prstGeom prst="rect">
            <a:avLst/>
          </a:prstGeom>
          <a:noFill/>
          <a:ln/>
        </p:spPr>
        <p:txBody>
          <a:bodyPr wrap="square" lIns="0" tIns="0" rIns="0" bIns="0" rtlCol="0" anchor="ctr"/>
          <a:lstStyle/>
          <a:p>
            <a:pPr indent="0" marL="0">
              <a:buNone/>
            </a:pPr>
            <a:r>
              <a:rPr lang="en-US" sz="1000" dirty="0">
                <a:solidFill>
                  <a:srgbClr val="E6EDF3"/>
                </a:solidFill>
                <a:latin typeface="Arial" pitchFamily="34" charset="0"/>
                <a:ea typeface="Arial" pitchFamily="34" charset="-122"/>
                <a:cs typeface="Arial" pitchFamily="34" charset="-120"/>
              </a:rPr>
              <a:t>One self-contained HTML file: a force-directed call graph you click to recentre. --color-by=lang|community|cx|churn|tested sets the INITIAL colour only — the page embeds all five and keeps a live selector, so switching lens costs no second run. One five-stop blue-to-orange scale rather than the usual green-to-red, so reading it never depends on telling red from green.</a:t>
            </a:r>
            <a:endParaRPr lang="en-US" sz="1000" dirty="0"/>
          </a:p>
        </p:txBody>
      </p:sp>
      <p:sp>
        <p:nvSpPr>
          <p:cNvPr id="12" name="Shape 10"/>
          <p:cNvSpPr/>
          <p:nvPr/>
        </p:nvSpPr>
        <p:spPr>
          <a:xfrm>
            <a:off x="566928" y="3840480"/>
            <a:ext cx="11055096" cy="1069848"/>
          </a:xfrm>
          <a:prstGeom prst="roundRect">
            <a:avLst>
              <a:gd name="adj" fmla="val 7692"/>
            </a:avLst>
          </a:prstGeom>
          <a:solidFill>
            <a:srgbClr val="161D28"/>
          </a:solidFill>
          <a:ln w="9525">
            <a:solidFill>
              <a:srgbClr val="232D3D"/>
            </a:solidFill>
            <a:prstDash val="solid"/>
          </a:ln>
        </p:spPr>
      </p:sp>
      <p:sp>
        <p:nvSpPr>
          <p:cNvPr id="13" name="Text 11"/>
          <p:cNvSpPr/>
          <p:nvPr/>
        </p:nvSpPr>
        <p:spPr>
          <a:xfrm>
            <a:off x="731520" y="3922776"/>
            <a:ext cx="2331720" cy="457200"/>
          </a:xfrm>
          <a:prstGeom prst="rect">
            <a:avLst/>
          </a:prstGeom>
          <a:noFill/>
          <a:ln/>
        </p:spPr>
        <p:txBody>
          <a:bodyPr wrap="square" lIns="0" tIns="0" rIns="0" bIns="0" rtlCol="0" anchor="ctr"/>
          <a:lstStyle/>
          <a:p>
            <a:pPr indent="0" marL="0">
              <a:buNone/>
            </a:pPr>
            <a:r>
              <a:rPr lang="en-US" sz="1200" b="1" dirty="0">
                <a:solidFill>
                  <a:srgbClr val="F2B84B"/>
                </a:solidFill>
                <a:latin typeface="Courier New" pitchFamily="34" charset="0"/>
                <a:ea typeface="Courier New" pitchFamily="34" charset="-122"/>
                <a:cs typeface="Courier New" pitchFamily="34" charset="-120"/>
              </a:rPr>
              <a:t>--eval-retrieval,</a:t>
            </a:r>
            <a:endParaRPr lang="en-US" sz="1200" dirty="0"/>
          </a:p>
          <a:p>
            <a:pPr indent="0" marL="0">
              <a:buNone/>
            </a:pPr>
            <a:r>
              <a:rPr lang="en-US" sz="1200" b="1" dirty="0">
                <a:solidFill>
                  <a:srgbClr val="F2B84B"/>
                </a:solidFill>
                <a:latin typeface="Courier New" pitchFamily="34" charset="0"/>
                <a:ea typeface="Courier New" pitchFamily="34" charset="-122"/>
                <a:cs typeface="Courier New" pitchFamily="34" charset="-120"/>
              </a:rPr>
              <a:t>re-sampled</a:t>
            </a:r>
            <a:endParaRPr lang="en-US" sz="1200" dirty="0"/>
          </a:p>
        </p:txBody>
      </p:sp>
      <p:sp>
        <p:nvSpPr>
          <p:cNvPr id="14" name="Text 12"/>
          <p:cNvSpPr/>
          <p:nvPr/>
        </p:nvSpPr>
        <p:spPr>
          <a:xfrm>
            <a:off x="731520" y="4389120"/>
            <a:ext cx="2331720" cy="457200"/>
          </a:xfrm>
          <a:prstGeom prst="rect">
            <a:avLst/>
          </a:prstGeom>
          <a:noFill/>
          <a:ln/>
        </p:spPr>
        <p:txBody>
          <a:bodyPr wrap="square" lIns="0" tIns="0" rIns="0" bIns="0" rtlCol="0" anchor="ctr"/>
          <a:lstStyle/>
          <a:p>
            <a:pPr indent="0" marL="0">
              <a:buNone/>
            </a:pPr>
            <a:r>
              <a:rPr lang="en-US" sz="900" i="1" dirty="0">
                <a:solidFill>
                  <a:srgbClr val="8B95A5"/>
                </a:solidFill>
                <a:latin typeface="Arial" pitchFamily="34" charset="0"/>
                <a:ea typeface="Arial" pitchFamily="34" charset="-122"/>
                <a:cs typeface="Arial" pitchFamily="34" charset="-120"/>
              </a:rPr>
              <a:t>the sampler was measuring</a:t>
            </a:r>
            <a:endParaRPr lang="en-US" sz="900" dirty="0"/>
          </a:p>
          <a:p>
            <a:pPr indent="0" marL="0">
              <a:buNone/>
            </a:pPr>
            <a:r>
              <a:rPr lang="en-US" sz="900" i="1" dirty="0">
                <a:solidFill>
                  <a:srgbClr val="8B95A5"/>
                </a:solidFill>
                <a:latin typeface="Arial" pitchFamily="34" charset="0"/>
                <a:ea typeface="Arial" pitchFamily="34" charset="-122"/>
                <a:cs typeface="Arial" pitchFamily="34" charset="-120"/>
              </a:rPr>
              <a:t>the corpus, not the ranker</a:t>
            </a:r>
            <a:endParaRPr lang="en-US" sz="900" dirty="0"/>
          </a:p>
        </p:txBody>
      </p:sp>
      <p:sp>
        <p:nvSpPr>
          <p:cNvPr id="15" name="Text 13"/>
          <p:cNvSpPr/>
          <p:nvPr/>
        </p:nvSpPr>
        <p:spPr>
          <a:xfrm>
            <a:off x="3264408" y="3913632"/>
            <a:ext cx="8229600" cy="923544"/>
          </a:xfrm>
          <a:prstGeom prst="rect">
            <a:avLst/>
          </a:prstGeom>
          <a:noFill/>
          <a:ln/>
        </p:spPr>
        <p:txBody>
          <a:bodyPr wrap="square" lIns="0" tIns="0" rIns="0" bIns="0" rtlCol="0" anchor="ctr"/>
          <a:lstStyle/>
          <a:p>
            <a:pPr indent="0" marL="0">
              <a:buNone/>
            </a:pPr>
            <a:r>
              <a:rPr lang="en-US" sz="1000" dirty="0">
                <a:solidFill>
                  <a:srgbClr val="E6EDF3"/>
                </a:solidFill>
                <a:latin typeface="Arial" pitchFamily="34" charset="0"/>
                <a:ea typeface="Arial" pitchFamily="34" charset="-122"/>
                <a:cs typeface="Arial" pitchFamily="34" charset="-120"/>
              </a:rPr>
              <a:t>For fourteen months the gold set was the first 150 doc-commented symbols in PATH order — and bench/ sorts before src/, so adding a docstring to a benchmark harness moved a published number without touching ranking code. One 60-symbol probe, one corpus, only its PATH varied: 0.105 and 0.356 MRR from spelling alone. Now exhaustive — population=3011 scored=3011 rule=exhaustive — and EVERY retrieval figure this project publishes was re-derived under it.</a:t>
            </a:r>
            <a:endParaRPr lang="en-US" sz="1000" dirty="0"/>
          </a:p>
        </p:txBody>
      </p:sp>
      <p:sp>
        <p:nvSpPr>
          <p:cNvPr id="16" name="Shape 14"/>
          <p:cNvSpPr/>
          <p:nvPr/>
        </p:nvSpPr>
        <p:spPr>
          <a:xfrm>
            <a:off x="566928" y="4983480"/>
            <a:ext cx="11055096" cy="1069848"/>
          </a:xfrm>
          <a:prstGeom prst="roundRect">
            <a:avLst>
              <a:gd name="adj" fmla="val 7692"/>
            </a:avLst>
          </a:prstGeom>
          <a:solidFill>
            <a:srgbClr val="161D28"/>
          </a:solidFill>
          <a:ln w="9525">
            <a:solidFill>
              <a:srgbClr val="232D3D"/>
            </a:solidFill>
            <a:prstDash val="solid"/>
          </a:ln>
        </p:spPr>
      </p:sp>
      <p:sp>
        <p:nvSpPr>
          <p:cNvPr id="17" name="Text 15"/>
          <p:cNvSpPr/>
          <p:nvPr/>
        </p:nvSpPr>
        <p:spPr>
          <a:xfrm>
            <a:off x="731520" y="5065776"/>
            <a:ext cx="2331720" cy="457200"/>
          </a:xfrm>
          <a:prstGeom prst="rect">
            <a:avLst/>
          </a:prstGeom>
          <a:noFill/>
          <a:ln/>
        </p:spPr>
        <p:txBody>
          <a:bodyPr wrap="square" lIns="0" tIns="0" rIns="0" bIns="0" rtlCol="0" anchor="ctr"/>
          <a:lstStyle/>
          <a:p>
            <a:pPr indent="0" marL="0">
              <a:buNone/>
            </a:pPr>
            <a:r>
              <a:rPr lang="en-US" sz="1200" b="1" dirty="0">
                <a:solidFill>
                  <a:srgbClr val="56D6E8"/>
                </a:solidFill>
                <a:latin typeface="Courier New" pitchFamily="34" charset="0"/>
                <a:ea typeface="Courier New" pitchFamily="34" charset="-122"/>
                <a:cs typeface="Courier New" pitchFamily="34" charset="-120"/>
              </a:rPr>
              <a:t>--plan-lanes</a:t>
            </a:r>
            <a:endParaRPr lang="en-US" sz="1200" dirty="0"/>
          </a:p>
        </p:txBody>
      </p:sp>
      <p:sp>
        <p:nvSpPr>
          <p:cNvPr id="18" name="Text 16"/>
          <p:cNvSpPr/>
          <p:nvPr/>
        </p:nvSpPr>
        <p:spPr>
          <a:xfrm>
            <a:off x="731520" y="5532120"/>
            <a:ext cx="2331720" cy="457200"/>
          </a:xfrm>
          <a:prstGeom prst="rect">
            <a:avLst/>
          </a:prstGeom>
          <a:noFill/>
          <a:ln/>
        </p:spPr>
        <p:txBody>
          <a:bodyPr wrap="square" lIns="0" tIns="0" rIns="0" bIns="0" rtlCol="0" anchor="ctr"/>
          <a:lstStyle/>
          <a:p>
            <a:pPr indent="0" marL="0">
              <a:buNone/>
            </a:pPr>
            <a:r>
              <a:rPr lang="en-US" sz="900" i="1" dirty="0">
                <a:solidFill>
                  <a:srgbClr val="8B95A5"/>
                </a:solidFill>
                <a:latin typeface="Arial" pitchFamily="34" charset="0"/>
                <a:ea typeface="Arial" pitchFamily="34" charset="-122"/>
                <a:cs typeface="Arial" pitchFamily="34" charset="-120"/>
              </a:rPr>
              <a:t>which lanes would collide,</a:t>
            </a:r>
            <a:endParaRPr lang="en-US" sz="900" dirty="0"/>
          </a:p>
          <a:p>
            <a:pPr indent="0" marL="0">
              <a:buNone/>
            </a:pPr>
            <a:r>
              <a:rPr lang="en-US" sz="900" i="1" dirty="0">
                <a:solidFill>
                  <a:srgbClr val="8B95A5"/>
                </a:solidFill>
                <a:latin typeface="Arial" pitchFamily="34" charset="0"/>
                <a:ea typeface="Arial" pitchFamily="34" charset="-122"/>
                <a:cs typeface="Arial" pitchFamily="34" charset="-120"/>
              </a:rPr>
              <a:t>BEFORE a line is written</a:t>
            </a:r>
            <a:endParaRPr lang="en-US" sz="900" dirty="0"/>
          </a:p>
        </p:txBody>
      </p:sp>
      <p:sp>
        <p:nvSpPr>
          <p:cNvPr id="19" name="Text 17"/>
          <p:cNvSpPr/>
          <p:nvPr/>
        </p:nvSpPr>
        <p:spPr>
          <a:xfrm>
            <a:off x="3264408" y="5056632"/>
            <a:ext cx="8229600" cy="923544"/>
          </a:xfrm>
          <a:prstGeom prst="rect">
            <a:avLst/>
          </a:prstGeom>
          <a:noFill/>
          <a:ln/>
        </p:spPr>
        <p:txBody>
          <a:bodyPr wrap="square" lIns="0" tIns="0" rIns="0" bIns="0" rtlCol="0" anchor="ctr"/>
          <a:lstStyle/>
          <a:p>
            <a:pPr indent="0" marL="0">
              <a:buNone/>
            </a:pPr>
            <a:r>
              <a:rPr lang="en-US" sz="1000" dirty="0">
                <a:solidFill>
                  <a:srgbClr val="E6EDF3"/>
                </a:solidFill>
                <a:latin typeface="Arial" pitchFamily="34" charset="0"/>
                <a:ea typeface="Arial" pitchFamily="34" charset="-122"/>
                <a:cs typeface="Arial" pitchFamily="34" charset="-120"/>
              </a:rPr>
              <a:t>Where --merge-scout says "these branches already conflict", this says "these lanes WOULD conflict if assigned this way" — no ref to resolve, no re-ingest. Each lane now also carries an advisory execution profile (model + reasoning effort) that labels its own evidence basis="structural-only" and versions its policy separately from the schema, so a recommendation cannot quietly claim more than the structure it read.</a:t>
            </a:r>
            <a:endParaRPr lang="en-US" sz="1000" dirty="0"/>
          </a:p>
        </p:txBody>
      </p:sp>
      <p:sp>
        <p:nvSpPr>
          <p:cNvPr id="20" name="Text 18"/>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CHANGELOG.md [Unreleased] carries the ignore-default measurement and its ledger in bench/PROFILE.md · the sampler negative is docs/EVALS.md §7, published as a counterexample against our own published numbers</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56D6E8"/>
                </a:solidFill>
                <a:latin typeface="Courier New" pitchFamily="34" charset="0"/>
                <a:ea typeface="Courier New" pitchFamily="34" charset="-122"/>
                <a:cs typeface="Courier New" pitchFamily="34" charset="-120"/>
              </a:rPr>
              <a:t>// 0.6.0 — everything since v0.5.0 (tagged 2026-09-07); each figure names its PR</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200" b="1" dirty="0">
                <a:solidFill>
                  <a:srgbClr val="E6EDF3"/>
                </a:solidFill>
                <a:latin typeface="Arial" pitchFamily="34" charset="0"/>
                <a:ea typeface="Arial" pitchFamily="34" charset="-122"/>
                <a:cs typeface="Arial" pitchFamily="34" charset="-120"/>
              </a:rPr>
              <a:t>0.6.0: faster where it hurt, clearer where it stops</a:t>
            </a:r>
            <a:endParaRPr lang="en-US" sz="3200" dirty="0"/>
          </a:p>
        </p:txBody>
      </p:sp>
      <p:sp>
        <p:nvSpPr>
          <p:cNvPr id="4" name="Shape 2"/>
          <p:cNvSpPr/>
          <p:nvPr/>
        </p:nvSpPr>
        <p:spPr>
          <a:xfrm>
            <a:off x="566928" y="1572768"/>
            <a:ext cx="5463540" cy="2221992"/>
          </a:xfrm>
          <a:prstGeom prst="roundRect">
            <a:avLst>
              <a:gd name="adj" fmla="val 3704"/>
            </a:avLst>
          </a:prstGeom>
          <a:solidFill>
            <a:srgbClr val="161D28"/>
          </a:solidFill>
          <a:ln w="9525">
            <a:solidFill>
              <a:srgbClr val="232D3D"/>
            </a:solidFill>
            <a:prstDash val="solid"/>
          </a:ln>
        </p:spPr>
      </p:sp>
      <p:sp>
        <p:nvSpPr>
          <p:cNvPr id="5" name="Text 3"/>
          <p:cNvSpPr/>
          <p:nvPr/>
        </p:nvSpPr>
        <p:spPr>
          <a:xfrm>
            <a:off x="749808" y="1682496"/>
            <a:ext cx="5097780" cy="329184"/>
          </a:xfrm>
          <a:prstGeom prst="rect">
            <a:avLst/>
          </a:prstGeom>
          <a:noFill/>
          <a:ln/>
        </p:spPr>
        <p:txBody>
          <a:bodyPr wrap="square" lIns="0" tIns="0" rIns="0" bIns="0" rtlCol="0" anchor="ctr"/>
          <a:lstStyle/>
          <a:p>
            <a:pPr indent="0" marL="0">
              <a:buNone/>
            </a:pPr>
            <a:r>
              <a:rPr lang="en-US" sz="1400" b="1" dirty="0">
                <a:solidFill>
                  <a:srgbClr val="56D6E8"/>
                </a:solidFill>
                <a:latin typeface="Courier New" pitchFamily="34" charset="0"/>
                <a:ea typeface="Courier New" pitchFamily="34" charset="-122"/>
                <a:cs typeface="Courier New" pitchFamily="34" charset="-120"/>
              </a:rPr>
              <a:t>two new languages</a:t>
            </a:r>
            <a:endParaRPr lang="en-US" sz="1400" dirty="0"/>
          </a:p>
        </p:txBody>
      </p:sp>
      <p:sp>
        <p:nvSpPr>
          <p:cNvPr id="6" name="Text 4"/>
          <p:cNvSpPr/>
          <p:nvPr/>
        </p:nvSpPr>
        <p:spPr>
          <a:xfrm>
            <a:off x="749808" y="2084832"/>
            <a:ext cx="1417320" cy="539496"/>
          </a:xfrm>
          <a:prstGeom prst="rect">
            <a:avLst/>
          </a:prstGeom>
          <a:noFill/>
          <a:ln/>
        </p:spPr>
        <p:txBody>
          <a:bodyPr wrap="square" lIns="0" tIns="0" rIns="0" bIns="0" rtlCol="0" anchor="ctr"/>
          <a:lstStyle/>
          <a:p>
            <a:pPr indent="0" marL="0">
              <a:buNone/>
            </a:pPr>
            <a:r>
              <a:rPr lang="en-US" sz="1300" b="1" dirty="0">
                <a:solidFill>
                  <a:srgbClr val="56D6E8"/>
                </a:solidFill>
                <a:latin typeface="Courier New" pitchFamily="34" charset="0"/>
                <a:ea typeface="Courier New" pitchFamily="34" charset="-122"/>
                <a:cs typeface="Courier New" pitchFamily="34" charset="-120"/>
              </a:rPr>
              <a:t>Dart</a:t>
            </a:r>
            <a:endParaRPr lang="en-US" sz="1300" dirty="0"/>
          </a:p>
        </p:txBody>
      </p:sp>
      <p:sp>
        <p:nvSpPr>
          <p:cNvPr id="7" name="Text 5"/>
          <p:cNvSpPr/>
          <p:nvPr/>
        </p:nvSpPr>
        <p:spPr>
          <a:xfrm>
            <a:off x="2258568" y="2084832"/>
            <a:ext cx="358902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the 23rd grammar, by @calvinchengx: 71,726 symbols from flutter/packages' 3,706 .dart files, none among its 289 degraded parses (#75, #106)</a:t>
            </a:r>
            <a:endParaRPr lang="en-US" sz="950" dirty="0"/>
          </a:p>
        </p:txBody>
      </p:sp>
      <p:sp>
        <p:nvSpPr>
          <p:cNvPr id="8" name="Text 6"/>
          <p:cNvSpPr/>
          <p:nvPr/>
        </p:nvSpPr>
        <p:spPr>
          <a:xfrm>
            <a:off x="749808" y="2624328"/>
            <a:ext cx="1417320" cy="539496"/>
          </a:xfrm>
          <a:prstGeom prst="rect">
            <a:avLst/>
          </a:prstGeom>
          <a:noFill/>
          <a:ln/>
        </p:spPr>
        <p:txBody>
          <a:bodyPr wrap="square" lIns="0" tIns="0" rIns="0" bIns="0" rtlCol="0" anchor="ctr"/>
          <a:lstStyle/>
          <a:p>
            <a:pPr indent="0" marL="0">
              <a:buNone/>
            </a:pPr>
            <a:r>
              <a:rPr lang="en-US" sz="1300" b="1" dirty="0">
                <a:solidFill>
                  <a:srgbClr val="56D6E8"/>
                </a:solidFill>
                <a:latin typeface="Courier New" pitchFamily="34" charset="0"/>
                <a:ea typeface="Courier New" pitchFamily="34" charset="-122"/>
                <a:cs typeface="Courier New" pitchFamily="34" charset="-120"/>
              </a:rPr>
              <a:t>Kotlin</a:t>
            </a:r>
            <a:endParaRPr lang="en-US" sz="1300" dirty="0"/>
          </a:p>
        </p:txBody>
      </p:sp>
      <p:sp>
        <p:nvSpPr>
          <p:cNvPr id="9" name="Text 7"/>
          <p:cNvSpPr/>
          <p:nvPr/>
        </p:nvSpPr>
        <p:spPr>
          <a:xfrm>
            <a:off x="2258568" y="2624328"/>
            <a:ext cx="358902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by @xCatG: calls resolve between Kotlin and Java, both ways; no sanitizer finding across 501 real .kt files, deterministic on ~9,500 more (#126)</a:t>
            </a:r>
            <a:endParaRPr lang="en-US" sz="950" dirty="0"/>
          </a:p>
        </p:txBody>
      </p:sp>
      <p:sp>
        <p:nvSpPr>
          <p:cNvPr id="10" name="Text 8"/>
          <p:cNvSpPr/>
          <p:nvPr/>
        </p:nvSpPr>
        <p:spPr>
          <a:xfrm>
            <a:off x="749808" y="3163824"/>
            <a:ext cx="1417320" cy="539496"/>
          </a:xfrm>
          <a:prstGeom prst="rect">
            <a:avLst/>
          </a:prstGeom>
          <a:noFill/>
          <a:ln/>
        </p:spPr>
        <p:txBody>
          <a:bodyPr wrap="square" lIns="0" tIns="0" rIns="0" bIns="0" rtlCol="0" anchor="ctr"/>
          <a:lstStyle/>
          <a:p>
            <a:pPr indent="0" marL="0">
              <a:buNone/>
            </a:pPr>
            <a:r>
              <a:rPr lang="en-US" sz="1300" b="1" dirty="0">
                <a:solidFill>
                  <a:srgbClr val="F2B84B"/>
                </a:solidFill>
                <a:latin typeface="Courier New" pitchFamily="34" charset="0"/>
                <a:ea typeface="Courier New" pitchFamily="34" charset="-122"/>
                <a:cs typeface="Courier New" pitchFamily="34" charset="-120"/>
              </a:rPr>
              <a:t>any language</a:t>
            </a:r>
            <a:endParaRPr lang="en-US" sz="1300" dirty="0"/>
          </a:p>
        </p:txBody>
      </p:sp>
      <p:sp>
        <p:nvSpPr>
          <p:cNvPr id="11" name="Text 9"/>
          <p:cNvSpPr/>
          <p:nvPr/>
        </p:nvSpPr>
        <p:spPr>
          <a:xfrm>
            <a:off x="2258568" y="3163824"/>
            <a:ext cx="358902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Dart's landing caught six per-language arrays sized off the last enum by hand: an appended language dropped out of --skipped's census silently. Fixed for all.</a:t>
            </a:r>
            <a:endParaRPr lang="en-US" sz="950" dirty="0"/>
          </a:p>
        </p:txBody>
      </p:sp>
      <p:sp>
        <p:nvSpPr>
          <p:cNvPr id="12" name="Shape 10"/>
          <p:cNvSpPr/>
          <p:nvPr/>
        </p:nvSpPr>
        <p:spPr>
          <a:xfrm>
            <a:off x="6158484" y="1572768"/>
            <a:ext cx="5463540" cy="2221992"/>
          </a:xfrm>
          <a:prstGeom prst="roundRect">
            <a:avLst>
              <a:gd name="adj" fmla="val 3704"/>
            </a:avLst>
          </a:prstGeom>
          <a:solidFill>
            <a:srgbClr val="161D28"/>
          </a:solidFill>
          <a:ln w="9525">
            <a:solidFill>
              <a:srgbClr val="232D3D"/>
            </a:solidFill>
            <a:prstDash val="solid"/>
          </a:ln>
        </p:spPr>
      </p:sp>
      <p:sp>
        <p:nvSpPr>
          <p:cNvPr id="13" name="Text 11"/>
          <p:cNvSpPr/>
          <p:nvPr/>
        </p:nvSpPr>
        <p:spPr>
          <a:xfrm>
            <a:off x="6341364" y="1682496"/>
            <a:ext cx="5097780" cy="329184"/>
          </a:xfrm>
          <a:prstGeom prst="rect">
            <a:avLst/>
          </a:prstGeom>
          <a:noFill/>
          <a:ln/>
        </p:spPr>
        <p:txBody>
          <a:bodyPr wrap="square" lIns="0" tIns="0" rIns="0" bIns="0" rtlCol="0" anchor="ctr"/>
          <a:lstStyle/>
          <a:p>
            <a:pPr indent="0" marL="0">
              <a:buNone/>
            </a:pPr>
            <a:r>
              <a:rPr lang="en-US" sz="1400" b="1" dirty="0">
                <a:solidFill>
                  <a:srgbClr val="56D6E8"/>
                </a:solidFill>
                <a:latin typeface="Courier New" pitchFamily="34" charset="0"/>
                <a:ea typeface="Courier New" pitchFamily="34" charset="-122"/>
                <a:cs typeface="Courier New" pitchFamily="34" charset="-120"/>
              </a:rPr>
              <a:t>Rip'n Fast</a:t>
            </a:r>
            <a:endParaRPr lang="en-US" sz="1400" dirty="0"/>
          </a:p>
        </p:txBody>
      </p:sp>
      <p:sp>
        <p:nvSpPr>
          <p:cNvPr id="14" name="Text 12"/>
          <p:cNvSpPr/>
          <p:nvPr/>
        </p:nvSpPr>
        <p:spPr>
          <a:xfrm>
            <a:off x="6341364" y="2084832"/>
            <a:ext cx="1691640" cy="539496"/>
          </a:xfrm>
          <a:prstGeom prst="rect">
            <a:avLst/>
          </a:prstGeom>
          <a:noFill/>
          <a:ln/>
        </p:spPr>
        <p:txBody>
          <a:bodyPr wrap="square" lIns="0" tIns="0" rIns="0" bIns="0" rtlCol="0" anchor="ctr"/>
          <a:lstStyle/>
          <a:p>
            <a:pPr indent="0" marL="0">
              <a:buNone/>
            </a:pPr>
            <a:r>
              <a:rPr lang="en-US" sz="1300" b="1" dirty="0">
                <a:solidFill>
                  <a:srgbClr val="4AC26B"/>
                </a:solidFill>
                <a:latin typeface="Courier New" pitchFamily="34" charset="0"/>
                <a:ea typeface="Courier New" pitchFamily="34" charset="-122"/>
                <a:cs typeface="Courier New" pitchFamily="34" charset="-120"/>
              </a:rPr>
              <a:t>159.7 → 9.2 s</a:t>
            </a:r>
            <a:endParaRPr lang="en-US" sz="1300" dirty="0"/>
          </a:p>
        </p:txBody>
      </p:sp>
      <p:sp>
        <p:nvSpPr>
          <p:cNvPr id="15" name="Text 13"/>
          <p:cNvSpPr/>
          <p:nvPr/>
        </p:nvSpPr>
        <p:spPr>
          <a:xfrm>
            <a:off x="8124444" y="2084832"/>
            <a:ext cx="331470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warm --grep on llvm-project: an inheritance cone rebuilt on every still-ambiguous receiver-typed call is now built once per type (#83)</a:t>
            </a:r>
            <a:endParaRPr lang="en-US" sz="950" dirty="0"/>
          </a:p>
        </p:txBody>
      </p:sp>
      <p:sp>
        <p:nvSpPr>
          <p:cNvPr id="16" name="Text 14"/>
          <p:cNvSpPr/>
          <p:nvPr/>
        </p:nvSpPr>
        <p:spPr>
          <a:xfrm>
            <a:off x="6341364" y="2624328"/>
            <a:ext cx="1691640" cy="539496"/>
          </a:xfrm>
          <a:prstGeom prst="rect">
            <a:avLst/>
          </a:prstGeom>
          <a:noFill/>
          <a:ln/>
        </p:spPr>
        <p:txBody>
          <a:bodyPr wrap="square" lIns="0" tIns="0" rIns="0" bIns="0" rtlCol="0" anchor="ctr"/>
          <a:lstStyle/>
          <a:p>
            <a:pPr indent="0" marL="0">
              <a:buNone/>
            </a:pPr>
            <a:r>
              <a:rPr lang="en-US" sz="1300" b="1" dirty="0">
                <a:solidFill>
                  <a:srgbClr val="4AC26B"/>
                </a:solidFill>
                <a:latin typeface="Courier New" pitchFamily="34" charset="0"/>
                <a:ea typeface="Courier New" pitchFamily="34" charset="-122"/>
                <a:cs typeface="Courier New" pitchFamily="34" charset="-120"/>
              </a:rPr>
              <a:t>−19.9% CPU</a:t>
            </a:r>
            <a:endParaRPr lang="en-US" sz="1300" dirty="0"/>
          </a:p>
        </p:txBody>
      </p:sp>
      <p:sp>
        <p:nvSpPr>
          <p:cNvPr id="17" name="Text 15"/>
          <p:cNvSpPr/>
          <p:nvPr/>
        </p:nvSpPr>
        <p:spPr>
          <a:xfrm>
            <a:off x="8124444" y="2624328"/>
            <a:ext cx="331470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cold parse on llvm-project, 194.1 → 155.6 s: child walks that went quadratic now use a cursor, output byte-identical (#127, #130)</a:t>
            </a:r>
            <a:endParaRPr lang="en-US" sz="950" dirty="0"/>
          </a:p>
        </p:txBody>
      </p:sp>
      <p:sp>
        <p:nvSpPr>
          <p:cNvPr id="18" name="Text 16"/>
          <p:cNvSpPr/>
          <p:nvPr/>
        </p:nvSpPr>
        <p:spPr>
          <a:xfrm>
            <a:off x="6341364" y="3163824"/>
            <a:ext cx="1691640" cy="539496"/>
          </a:xfrm>
          <a:prstGeom prst="rect">
            <a:avLst/>
          </a:prstGeom>
          <a:noFill/>
          <a:ln/>
        </p:spPr>
        <p:txBody>
          <a:bodyPr wrap="square" lIns="0" tIns="0" rIns="0" bIns="0" rtlCol="0" anchor="ctr"/>
          <a:lstStyle/>
          <a:p>
            <a:pPr indent="0" marL="0">
              <a:buNone/>
            </a:pPr>
            <a:r>
              <a:rPr lang="en-US" sz="1300" b="1" dirty="0">
                <a:solidFill>
                  <a:srgbClr val="4AC26B"/>
                </a:solidFill>
                <a:latin typeface="Courier New" pitchFamily="34" charset="0"/>
                <a:ea typeface="Courier New" pitchFamily="34" charset="-122"/>
                <a:cs typeface="Courier New" pitchFamily="34" charset="-120"/>
              </a:rPr>
              <a:t>−27.6% CPU</a:t>
            </a:r>
            <a:endParaRPr lang="en-US" sz="1300" dirty="0"/>
          </a:p>
        </p:txBody>
      </p:sp>
      <p:sp>
        <p:nvSpPr>
          <p:cNvPr id="19" name="Text 17"/>
          <p:cNvSpPr/>
          <p:nvPr/>
        </p:nvSpPr>
        <p:spPr>
          <a:xfrm>
            <a:off x="8124444" y="3163824"/>
            <a:ext cx="331470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warm --pack-task on go, 8.13 → 5.88 s: the tokenizer rebuilt on one header of NEON, AVX2 and scalar string kernels (#127)</a:t>
            </a:r>
            <a:endParaRPr lang="en-US" sz="950" dirty="0"/>
          </a:p>
        </p:txBody>
      </p:sp>
      <p:sp>
        <p:nvSpPr>
          <p:cNvPr id="20" name="Shape 18"/>
          <p:cNvSpPr/>
          <p:nvPr/>
        </p:nvSpPr>
        <p:spPr>
          <a:xfrm>
            <a:off x="566928" y="3904488"/>
            <a:ext cx="5463540" cy="2221992"/>
          </a:xfrm>
          <a:prstGeom prst="roundRect">
            <a:avLst>
              <a:gd name="adj" fmla="val 3704"/>
            </a:avLst>
          </a:prstGeom>
          <a:solidFill>
            <a:srgbClr val="161D28"/>
          </a:solidFill>
          <a:ln w="9525">
            <a:solidFill>
              <a:srgbClr val="232D3D"/>
            </a:solidFill>
            <a:prstDash val="solid"/>
          </a:ln>
        </p:spPr>
      </p:sp>
      <p:sp>
        <p:nvSpPr>
          <p:cNvPr id="21" name="Text 19"/>
          <p:cNvSpPr/>
          <p:nvPr/>
        </p:nvSpPr>
        <p:spPr>
          <a:xfrm>
            <a:off x="749808" y="4014216"/>
            <a:ext cx="5097780" cy="329184"/>
          </a:xfrm>
          <a:prstGeom prst="rect">
            <a:avLst/>
          </a:prstGeom>
          <a:noFill/>
          <a:ln/>
        </p:spPr>
        <p:txBody>
          <a:bodyPr wrap="square" lIns="0" tIns="0" rIns="0" bIns="0" rtlCol="0" anchor="ctr"/>
          <a:lstStyle/>
          <a:p>
            <a:pPr indent="0" marL="0">
              <a:buNone/>
            </a:pPr>
            <a:r>
              <a:rPr lang="en-US" sz="1400" b="1" dirty="0">
                <a:solidFill>
                  <a:srgbClr val="F2B84B"/>
                </a:solidFill>
                <a:latin typeface="Courier New" pitchFamily="34" charset="0"/>
                <a:ea typeface="Courier New" pitchFamily="34" charset="-122"/>
                <a:cs typeface="Courier New" pitchFamily="34" charset="-120"/>
              </a:rPr>
              <a:t>honest where it counts</a:t>
            </a:r>
            <a:endParaRPr lang="en-US" sz="1400" dirty="0"/>
          </a:p>
        </p:txBody>
      </p:sp>
      <p:sp>
        <p:nvSpPr>
          <p:cNvPr id="22" name="Text 20"/>
          <p:cNvSpPr/>
          <p:nvPr/>
        </p:nvSpPr>
        <p:spPr>
          <a:xfrm>
            <a:off x="749808" y="4416552"/>
            <a:ext cx="1691640" cy="539496"/>
          </a:xfrm>
          <a:prstGeom prst="rect">
            <a:avLst/>
          </a:prstGeom>
          <a:noFill/>
          <a:ln/>
        </p:spPr>
        <p:txBody>
          <a:bodyPr wrap="square" lIns="0" tIns="0" rIns="0" bIns="0" rtlCol="0" anchor="ctr"/>
          <a:lstStyle/>
          <a:p>
            <a:pPr indent="0" marL="0">
              <a:buNone/>
            </a:pPr>
            <a:r>
              <a:rPr lang="en-US" sz="1300" b="1" dirty="0">
                <a:solidFill>
                  <a:srgbClr val="F2B84B"/>
                </a:solidFill>
                <a:latin typeface="Courier New" pitchFamily="34" charset="0"/>
                <a:ea typeface="Courier New" pitchFamily="34" charset="-122"/>
                <a:cs typeface="Courier New" pitchFamily="34" charset="-120"/>
              </a:rPr>
              <a:t>2,107 → 3</a:t>
            </a:r>
            <a:endParaRPr lang="en-US" sz="1300" dirty="0"/>
          </a:p>
        </p:txBody>
      </p:sp>
      <p:sp>
        <p:nvSpPr>
          <p:cNvPr id="23" name="Text 21"/>
          <p:cNvSpPr/>
          <p:nvPr/>
        </p:nvSpPr>
        <p:spPr>
          <a:xfrm>
            <a:off x="2532888" y="4416552"/>
            <a:ext cx="331470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false callers of memgraph's SafeString::move: a std::move call no longer binds to your own code (#134)</a:t>
            </a:r>
            <a:endParaRPr lang="en-US" sz="950" dirty="0"/>
          </a:p>
        </p:txBody>
      </p:sp>
      <p:sp>
        <p:nvSpPr>
          <p:cNvPr id="24" name="Text 22"/>
          <p:cNvSpPr/>
          <p:nvPr/>
        </p:nvSpPr>
        <p:spPr>
          <a:xfrm>
            <a:off x="749808" y="4956048"/>
            <a:ext cx="1691640" cy="539496"/>
          </a:xfrm>
          <a:prstGeom prst="rect">
            <a:avLst/>
          </a:prstGeom>
          <a:noFill/>
          <a:ln/>
        </p:spPr>
        <p:txBody>
          <a:bodyPr wrap="square" lIns="0" tIns="0" rIns="0" bIns="0" rtlCol="0" anchor="ctr"/>
          <a:lstStyle/>
          <a:p>
            <a:pPr indent="0" marL="0">
              <a:buNone/>
            </a:pPr>
            <a:r>
              <a:rPr lang="en-US" sz="1300" b="1" dirty="0">
                <a:solidFill>
                  <a:srgbClr val="F2B84B"/>
                </a:solidFill>
                <a:latin typeface="Courier New" pitchFamily="34" charset="0"/>
                <a:ea typeface="Courier New" pitchFamily="34" charset="-122"/>
                <a:cs typeface="Courier New" pitchFamily="34" charset="-120"/>
              </a:rPr>
              <a:t>12/12 → 8/12</a:t>
            </a:r>
            <a:endParaRPr lang="en-US" sz="1300" dirty="0"/>
          </a:p>
        </p:txBody>
      </p:sp>
      <p:sp>
        <p:nvSpPr>
          <p:cNvPr id="25" name="Text 23"/>
          <p:cNvSpPr/>
          <p:nvPr/>
        </p:nvSpPr>
        <p:spPr>
          <a:xfrm>
            <a:off x="2532888" y="4956048"/>
            <a:ext cx="331470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commits --quality-delta gated, of 12 landed: true-positive share 2% → 12%, with 0 wrong rows (#127)</a:t>
            </a:r>
            <a:endParaRPr lang="en-US" sz="950" dirty="0"/>
          </a:p>
        </p:txBody>
      </p:sp>
      <p:sp>
        <p:nvSpPr>
          <p:cNvPr id="26" name="Text 24"/>
          <p:cNvSpPr/>
          <p:nvPr/>
        </p:nvSpPr>
        <p:spPr>
          <a:xfrm>
            <a:off x="749808" y="5495544"/>
            <a:ext cx="1691640" cy="539496"/>
          </a:xfrm>
          <a:prstGeom prst="rect">
            <a:avLst/>
          </a:prstGeom>
          <a:noFill/>
          <a:ln/>
        </p:spPr>
        <p:txBody>
          <a:bodyPr wrap="square" lIns="0" tIns="0" rIns="0" bIns="0" rtlCol="0" anchor="ctr"/>
          <a:lstStyle/>
          <a:p>
            <a:pPr indent="0" marL="0">
              <a:buNone/>
            </a:pPr>
            <a:r>
              <a:rPr lang="en-US" sz="1300" b="1" dirty="0">
                <a:solidFill>
                  <a:srgbClr val="F2B84B"/>
                </a:solidFill>
                <a:latin typeface="Courier New" pitchFamily="34" charset="0"/>
                <a:ea typeface="Courier New" pitchFamily="34" charset="-122"/>
                <a:cs typeface="Courier New" pitchFamily="34" charset="-120"/>
              </a:rPr>
              <a:t>13/25 → 0</a:t>
            </a:r>
            <a:endParaRPr lang="en-US" sz="1300" dirty="0"/>
          </a:p>
        </p:txBody>
      </p:sp>
      <p:sp>
        <p:nvSpPr>
          <p:cNvPr id="27" name="Text 25"/>
          <p:cNvSpPr/>
          <p:nvPr/>
        </p:nvSpPr>
        <p:spPr>
          <a:xfrm>
            <a:off x="2532888" y="5495544"/>
            <a:ext cx="331470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harmful --help-task recommendations on the adversarial prose set; precision 0.797 → 1.000 (#127)</a:t>
            </a:r>
            <a:endParaRPr lang="en-US" sz="950" dirty="0"/>
          </a:p>
        </p:txBody>
      </p:sp>
      <p:sp>
        <p:nvSpPr>
          <p:cNvPr id="28" name="Shape 26"/>
          <p:cNvSpPr/>
          <p:nvPr/>
        </p:nvSpPr>
        <p:spPr>
          <a:xfrm>
            <a:off x="6158484" y="3904488"/>
            <a:ext cx="5463540" cy="2221992"/>
          </a:xfrm>
          <a:prstGeom prst="roundRect">
            <a:avLst>
              <a:gd name="adj" fmla="val 3704"/>
            </a:avLst>
          </a:prstGeom>
          <a:solidFill>
            <a:srgbClr val="161D28"/>
          </a:solidFill>
          <a:ln w="9525">
            <a:solidFill>
              <a:srgbClr val="232D3D"/>
            </a:solidFill>
            <a:prstDash val="solid"/>
          </a:ln>
        </p:spPr>
      </p:sp>
      <p:sp>
        <p:nvSpPr>
          <p:cNvPr id="29" name="Text 27"/>
          <p:cNvSpPr/>
          <p:nvPr/>
        </p:nvSpPr>
        <p:spPr>
          <a:xfrm>
            <a:off x="6341364" y="4014216"/>
            <a:ext cx="5097780" cy="329184"/>
          </a:xfrm>
          <a:prstGeom prst="rect">
            <a:avLst/>
          </a:prstGeom>
          <a:noFill/>
          <a:ln/>
        </p:spPr>
        <p:txBody>
          <a:bodyPr wrap="square" lIns="0" tIns="0" rIns="0" bIns="0" rtlCol="0" anchor="ctr"/>
          <a:lstStyle/>
          <a:p>
            <a:pPr indent="0" marL="0">
              <a:buNone/>
            </a:pPr>
            <a:r>
              <a:rPr lang="en-US" sz="1400" b="1" dirty="0">
                <a:solidFill>
                  <a:srgbClr val="4AC26B"/>
                </a:solidFill>
                <a:latin typeface="Courier New" pitchFamily="34" charset="0"/>
                <a:ea typeface="Courier New" pitchFamily="34" charset="-122"/>
                <a:cs typeface="Courier New" pitchFamily="34" charset="-120"/>
              </a:rPr>
              <a:t>fewer tokens, nothing hidden</a:t>
            </a:r>
            <a:endParaRPr lang="en-US" sz="1400" dirty="0"/>
          </a:p>
        </p:txBody>
      </p:sp>
      <p:sp>
        <p:nvSpPr>
          <p:cNvPr id="30" name="Text 28"/>
          <p:cNvSpPr/>
          <p:nvPr/>
        </p:nvSpPr>
        <p:spPr>
          <a:xfrm>
            <a:off x="6341364" y="4416552"/>
            <a:ext cx="1691640" cy="539496"/>
          </a:xfrm>
          <a:prstGeom prst="rect">
            <a:avLst/>
          </a:prstGeom>
          <a:noFill/>
          <a:ln/>
        </p:spPr>
        <p:txBody>
          <a:bodyPr wrap="square" lIns="0" tIns="0" rIns="0" bIns="0" rtlCol="0" anchor="ctr"/>
          <a:lstStyle/>
          <a:p>
            <a:pPr indent="0" marL="0">
              <a:buNone/>
            </a:pPr>
            <a:r>
              <a:rPr lang="en-US" sz="1300" b="1" dirty="0">
                <a:solidFill>
                  <a:srgbClr val="56D6E8"/>
                </a:solidFill>
                <a:latin typeface="Courier New" pitchFamily="34" charset="0"/>
                <a:ea typeface="Courier New" pitchFamily="34" charset="-122"/>
                <a:cs typeface="Courier New" pitchFamily="34" charset="-120"/>
              </a:rPr>
              <a:t>46,385 → 4,473</a:t>
            </a:r>
            <a:endParaRPr lang="en-US" sz="1300" dirty="0"/>
          </a:p>
        </p:txBody>
      </p:sp>
      <p:sp>
        <p:nvSpPr>
          <p:cNvPr id="31" name="Text 29"/>
          <p:cNvSpPr/>
          <p:nvPr/>
        </p:nvSpPr>
        <p:spPr>
          <a:xfrm>
            <a:off x="8124444" y="4416552"/>
            <a:ext cx="331470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tokens for --help: one line per flag now, and every disclosure is still one call away (#92)</a:t>
            </a:r>
            <a:endParaRPr lang="en-US" sz="950" dirty="0"/>
          </a:p>
        </p:txBody>
      </p:sp>
      <p:sp>
        <p:nvSpPr>
          <p:cNvPr id="32" name="Text 30"/>
          <p:cNvSpPr/>
          <p:nvPr/>
        </p:nvSpPr>
        <p:spPr>
          <a:xfrm>
            <a:off x="6341364" y="4956048"/>
            <a:ext cx="1691640" cy="539496"/>
          </a:xfrm>
          <a:prstGeom prst="rect">
            <a:avLst/>
          </a:prstGeom>
          <a:noFill/>
          <a:ln/>
        </p:spPr>
        <p:txBody>
          <a:bodyPr wrap="square" lIns="0" tIns="0" rIns="0" bIns="0" rtlCol="0" anchor="ctr"/>
          <a:lstStyle/>
          <a:p>
            <a:pPr indent="0" marL="0">
              <a:buNone/>
            </a:pPr>
            <a:r>
              <a:rPr lang="en-US" sz="1300" b="1" dirty="0">
                <a:solidFill>
                  <a:srgbClr val="56D6E8"/>
                </a:solidFill>
                <a:latin typeface="Courier New" pitchFamily="34" charset="0"/>
                <a:ea typeface="Courier New" pitchFamily="34" charset="-122"/>
                <a:cs typeface="Courier New" pitchFamily="34" charset="-120"/>
              </a:rPr>
              <a:t>6 → 50</a:t>
            </a:r>
            <a:endParaRPr lang="en-US" sz="1300" dirty="0"/>
          </a:p>
        </p:txBody>
      </p:sp>
      <p:sp>
        <p:nvSpPr>
          <p:cNvPr id="33" name="Text 31"/>
          <p:cNvSpPr/>
          <p:nvPr/>
        </p:nvSpPr>
        <p:spPr>
          <a:xfrm>
            <a:off x="8124444" y="4956048"/>
            <a:ext cx="331470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--handoff symbols per code file (12 per prose file): containment 16% → 54%, purely additive (#127)</a:t>
            </a:r>
            <a:endParaRPr lang="en-US" sz="950" dirty="0"/>
          </a:p>
        </p:txBody>
      </p:sp>
      <p:sp>
        <p:nvSpPr>
          <p:cNvPr id="34" name="Text 32"/>
          <p:cNvSpPr/>
          <p:nvPr/>
        </p:nvSpPr>
        <p:spPr>
          <a:xfrm>
            <a:off x="6341364" y="5495544"/>
            <a:ext cx="1691640" cy="539496"/>
          </a:xfrm>
          <a:prstGeom prst="rect">
            <a:avLst/>
          </a:prstGeom>
          <a:noFill/>
          <a:ln/>
        </p:spPr>
        <p:txBody>
          <a:bodyPr wrap="square" lIns="0" tIns="0" rIns="0" bIns="0" rtlCol="0" anchor="ctr"/>
          <a:lstStyle/>
          <a:p>
            <a:pPr indent="0" marL="0">
              <a:buNone/>
            </a:pPr>
            <a:r>
              <a:rPr lang="en-US" sz="1300" b="1" dirty="0">
                <a:solidFill>
                  <a:srgbClr val="56D6E8"/>
                </a:solidFill>
                <a:latin typeface="Courier New" pitchFamily="34" charset="0"/>
                <a:ea typeface="Courier New" pitchFamily="34" charset="-122"/>
                <a:cs typeface="Courier New" pitchFamily="34" charset="-120"/>
              </a:rPr>
              <a:t>pages, not cuts</a:t>
            </a:r>
            <a:endParaRPr lang="en-US" sz="1300" dirty="0"/>
          </a:p>
        </p:txBody>
      </p:sp>
      <p:sp>
        <p:nvSpPr>
          <p:cNvPr id="35" name="Text 33"/>
          <p:cNvSpPr/>
          <p:nvPr/>
        </p:nvSpPr>
        <p:spPr>
          <a:xfrm>
            <a:off x="8124444" y="5495544"/>
            <a:ext cx="331470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--doc-drift, --flags, --flip and --situ disclose their cuts and page; --situ lists every tests-to-run row (#127)</a:t>
            </a:r>
            <a:endParaRPr lang="en-US" sz="950" dirty="0"/>
          </a:p>
        </p:txBody>
      </p:sp>
      <p:sp>
        <p:nvSpPr>
          <p:cNvPr id="36" name="Text 34"/>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upgrade note: prebuilt x86-64 binaries now need an x86-64-v3 (AVX2-class) CPU, RHEL 10's own floor — the installer checks before it downloads and names what is missing; arm64 uses NEON (#127, #137, #138)</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56D6E8"/>
                </a:solidFill>
                <a:latin typeface="Courier New" pitchFamily="34" charset="0"/>
                <a:ea typeface="Courier New" pitchFamily="34" charset="-122"/>
                <a:cs typeface="Courier New" pitchFamily="34" charset="-120"/>
              </a:rPr>
              <a:t>// 0.6.1 — everything since v0.6.0 (tagged 2026-09-07); each figure names its PR</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000" b="1" dirty="0">
                <a:solidFill>
                  <a:srgbClr val="E6EDF3"/>
                </a:solidFill>
                <a:latin typeface="Arial" pitchFamily="34" charset="0"/>
                <a:ea typeface="Arial" pitchFamily="34" charset="-122"/>
                <a:cs typeface="Arial" pitchFamily="34" charset="-120"/>
              </a:rPr>
              <a:t>0.6.1: it resolves what it names, and says what it cannot prove</a:t>
            </a:r>
            <a:endParaRPr lang="en-US" sz="3000" dirty="0"/>
          </a:p>
        </p:txBody>
      </p:sp>
      <p:sp>
        <p:nvSpPr>
          <p:cNvPr id="4" name="Shape 2"/>
          <p:cNvSpPr/>
          <p:nvPr/>
        </p:nvSpPr>
        <p:spPr>
          <a:xfrm>
            <a:off x="566928" y="1572768"/>
            <a:ext cx="5463540" cy="2221992"/>
          </a:xfrm>
          <a:prstGeom prst="roundRect">
            <a:avLst>
              <a:gd name="adj" fmla="val 3704"/>
            </a:avLst>
          </a:prstGeom>
          <a:solidFill>
            <a:srgbClr val="161D28"/>
          </a:solidFill>
          <a:ln w="9525">
            <a:solidFill>
              <a:srgbClr val="232D3D"/>
            </a:solidFill>
            <a:prstDash val="solid"/>
          </a:ln>
        </p:spPr>
      </p:sp>
      <p:sp>
        <p:nvSpPr>
          <p:cNvPr id="5" name="Text 3"/>
          <p:cNvSpPr/>
          <p:nvPr/>
        </p:nvSpPr>
        <p:spPr>
          <a:xfrm>
            <a:off x="749808" y="1682496"/>
            <a:ext cx="5097780" cy="329184"/>
          </a:xfrm>
          <a:prstGeom prst="rect">
            <a:avLst/>
          </a:prstGeom>
          <a:noFill/>
          <a:ln/>
        </p:spPr>
        <p:txBody>
          <a:bodyPr wrap="square" lIns="0" tIns="0" rIns="0" bIns="0" rtlCol="0" anchor="ctr"/>
          <a:lstStyle/>
          <a:p>
            <a:pPr indent="0" marL="0">
              <a:buNone/>
            </a:pPr>
            <a:r>
              <a:rPr lang="en-US" sz="1400" b="1" dirty="0">
                <a:solidFill>
                  <a:srgbClr val="56D6E8"/>
                </a:solidFill>
                <a:latin typeface="Courier New" pitchFamily="34" charset="0"/>
                <a:ea typeface="Courier New" pitchFamily="34" charset="-122"/>
                <a:cs typeface="Courier New" pitchFamily="34" charset="-120"/>
              </a:rPr>
              <a:t>languages that resolve, not just parse</a:t>
            </a:r>
            <a:endParaRPr lang="en-US" sz="1400" dirty="0"/>
          </a:p>
        </p:txBody>
      </p:sp>
      <p:sp>
        <p:nvSpPr>
          <p:cNvPr id="6" name="Text 4"/>
          <p:cNvSpPr/>
          <p:nvPr/>
        </p:nvSpPr>
        <p:spPr>
          <a:xfrm>
            <a:off x="749808" y="2084832"/>
            <a:ext cx="1783080" cy="809244"/>
          </a:xfrm>
          <a:prstGeom prst="rect">
            <a:avLst/>
          </a:prstGeom>
          <a:noFill/>
          <a:ln/>
        </p:spPr>
        <p:txBody>
          <a:bodyPr wrap="square" lIns="0" tIns="0" rIns="0" bIns="0" rtlCol="0" anchor="ctr"/>
          <a:lstStyle/>
          <a:p>
            <a:pPr indent="0" marL="0">
              <a:buNone/>
            </a:pPr>
            <a:r>
              <a:rPr lang="en-US" sz="1300" b="1" dirty="0">
                <a:solidFill>
                  <a:srgbClr val="56D6E8"/>
                </a:solidFill>
                <a:latin typeface="Courier New" pitchFamily="34" charset="0"/>
                <a:ea typeface="Courier New" pitchFamily="34" charset="-122"/>
                <a:cs typeface="Courier New" pitchFamily="34" charset="-120"/>
              </a:rPr>
              <a:t>module · name · arity</a:t>
            </a:r>
            <a:endParaRPr lang="en-US" sz="1300" dirty="0"/>
          </a:p>
        </p:txBody>
      </p:sp>
      <p:sp>
        <p:nvSpPr>
          <p:cNvPr id="7" name="Text 5"/>
          <p:cNvSpPr/>
          <p:nvPr/>
        </p:nvSpPr>
        <p:spPr>
          <a:xfrm>
            <a:off x="2624328" y="2084832"/>
            <a:ext cx="3223260" cy="809244"/>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Elixir calls resolve to the module, name and arity they name, not by name alone: lexical aliases, filtered imports, default arguments, pipes, captures, delegates. Macro expansion and unquote stay documented limits (@henry-hz, #207)</a:t>
            </a:r>
            <a:endParaRPr lang="en-US" sz="950" dirty="0"/>
          </a:p>
        </p:txBody>
      </p:sp>
      <p:sp>
        <p:nvSpPr>
          <p:cNvPr id="8" name="Text 6"/>
          <p:cNvSpPr/>
          <p:nvPr/>
        </p:nvSpPr>
        <p:spPr>
          <a:xfrm>
            <a:off x="749808" y="2894076"/>
            <a:ext cx="1783080" cy="809244"/>
          </a:xfrm>
          <a:prstGeom prst="rect">
            <a:avLst/>
          </a:prstGeom>
          <a:noFill/>
          <a:ln/>
        </p:spPr>
        <p:txBody>
          <a:bodyPr wrap="square" lIns="0" tIns="0" rIns="0" bIns="0" rtlCol="0" anchor="ctr"/>
          <a:lstStyle/>
          <a:p>
            <a:pPr indent="0" marL="0">
              <a:buNone/>
            </a:pPr>
            <a:r>
              <a:rPr lang="en-US" sz="1300" b="1" dirty="0">
                <a:solidFill>
                  <a:srgbClr val="4AC26B"/>
                </a:solidFill>
                <a:latin typeface="Courier New" pitchFamily="34" charset="0"/>
                <a:ea typeface="Courier New" pitchFamily="34" charset="-122"/>
                <a:cs typeface="Courier New" pitchFamily="34" charset="-120"/>
              </a:rPr>
              <a:t>none → 79%</a:t>
            </a:r>
            <a:endParaRPr lang="en-US" sz="1300" dirty="0"/>
          </a:p>
        </p:txBody>
      </p:sp>
      <p:sp>
        <p:nvSpPr>
          <p:cNvPr id="9" name="Text 7"/>
          <p:cNvSpPr/>
          <p:nvPr/>
        </p:nvSpPr>
        <p:spPr>
          <a:xfrm>
            <a:off x="2624328" y="2894076"/>
            <a:ext cx="3223260" cy="809244"/>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of occurrences matched on spring-petclinic: SCIP encodes a range two ways and ripwire read only the deprecated one, so every scip-java index was silently ignored and --scip changed nothing (@dpunosevac, #198)</a:t>
            </a:r>
            <a:endParaRPr lang="en-US" sz="950" dirty="0"/>
          </a:p>
        </p:txBody>
      </p:sp>
      <p:sp>
        <p:nvSpPr>
          <p:cNvPr id="10" name="Shape 8"/>
          <p:cNvSpPr/>
          <p:nvPr/>
        </p:nvSpPr>
        <p:spPr>
          <a:xfrm>
            <a:off x="6158484" y="1572768"/>
            <a:ext cx="5463540" cy="2221992"/>
          </a:xfrm>
          <a:prstGeom prst="roundRect">
            <a:avLst>
              <a:gd name="adj" fmla="val 3704"/>
            </a:avLst>
          </a:prstGeom>
          <a:solidFill>
            <a:srgbClr val="161D28"/>
          </a:solidFill>
          <a:ln w="9525">
            <a:solidFill>
              <a:srgbClr val="232D3D"/>
            </a:solidFill>
            <a:prstDash val="solid"/>
          </a:ln>
        </p:spPr>
      </p:sp>
      <p:sp>
        <p:nvSpPr>
          <p:cNvPr id="11" name="Text 9"/>
          <p:cNvSpPr/>
          <p:nvPr/>
        </p:nvSpPr>
        <p:spPr>
          <a:xfrm>
            <a:off x="6341364" y="1682496"/>
            <a:ext cx="5097780" cy="329184"/>
          </a:xfrm>
          <a:prstGeom prst="rect">
            <a:avLst/>
          </a:prstGeom>
          <a:noFill/>
          <a:ln/>
        </p:spPr>
        <p:txBody>
          <a:bodyPr wrap="square" lIns="0" tIns="0" rIns="0" bIns="0" rtlCol="0" anchor="ctr"/>
          <a:lstStyle/>
          <a:p>
            <a:pPr indent="0" marL="0">
              <a:buNone/>
            </a:pPr>
            <a:r>
              <a:rPr lang="en-US" sz="1400" b="1" dirty="0">
                <a:solidFill>
                  <a:srgbClr val="F2B84B"/>
                </a:solidFill>
                <a:latin typeface="Courier New" pitchFamily="34" charset="0"/>
                <a:ea typeface="Courier New" pitchFamily="34" charset="-122"/>
                <a:cs typeface="Courier New" pitchFamily="34" charset="-120"/>
              </a:rPr>
              <a:t>it says what it could not prove</a:t>
            </a:r>
            <a:endParaRPr lang="en-US" sz="1400" dirty="0"/>
          </a:p>
        </p:txBody>
      </p:sp>
      <p:sp>
        <p:nvSpPr>
          <p:cNvPr id="12" name="Text 10"/>
          <p:cNvSpPr/>
          <p:nvPr/>
        </p:nvSpPr>
        <p:spPr>
          <a:xfrm>
            <a:off x="6341364" y="2084832"/>
            <a:ext cx="1600200" cy="539496"/>
          </a:xfrm>
          <a:prstGeom prst="rect">
            <a:avLst/>
          </a:prstGeom>
          <a:noFill/>
          <a:ln/>
        </p:spPr>
        <p:txBody>
          <a:bodyPr wrap="square" lIns="0" tIns="0" rIns="0" bIns="0" rtlCol="0" anchor="ctr"/>
          <a:lstStyle/>
          <a:p>
            <a:pPr indent="0" marL="0">
              <a:buNone/>
            </a:pPr>
            <a:r>
              <a:rPr lang="en-US" sz="1300" b="1" dirty="0">
                <a:solidFill>
                  <a:srgbClr val="F2B84B"/>
                </a:solidFill>
                <a:latin typeface="Courier New" pitchFamily="34" charset="0"/>
                <a:ea typeface="Courier New" pitchFamily="34" charset="-122"/>
                <a:cs typeface="Courier New" pitchFamily="34" charset="-120"/>
              </a:rPr>
              <a:t>89 of 4,322</a:t>
            </a:r>
            <a:endParaRPr lang="en-US" sz="1300" dirty="0"/>
          </a:p>
        </p:txBody>
      </p:sp>
      <p:sp>
        <p:nvSpPr>
          <p:cNvPr id="13" name="Text 11"/>
          <p:cNvSpPr/>
          <p:nvPr/>
        </p:nvSpPr>
        <p:spPr>
          <a:xfrm>
            <a:off x="8033004" y="2084832"/>
            <a:ext cx="340614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answers shrank over every file:name selector on ripwire's own tree that selects only declarations — and NONE grew. A header selector kept a definition only when its file is the header or includes it, resolved path-precisely (#173)</a:t>
            </a:r>
            <a:endParaRPr lang="en-US" sz="950" dirty="0"/>
          </a:p>
        </p:txBody>
      </p:sp>
      <p:sp>
        <p:nvSpPr>
          <p:cNvPr id="14" name="Text 12"/>
          <p:cNvSpPr/>
          <p:nvPr/>
        </p:nvSpPr>
        <p:spPr>
          <a:xfrm>
            <a:off x="6341364" y="2624328"/>
            <a:ext cx="1600200" cy="539496"/>
          </a:xfrm>
          <a:prstGeom prst="rect">
            <a:avLst/>
          </a:prstGeom>
          <a:noFill/>
          <a:ln/>
        </p:spPr>
        <p:txBody>
          <a:bodyPr wrap="square" lIns="0" tIns="0" rIns="0" bIns="0" rtlCol="0" anchor="ctr"/>
          <a:lstStyle/>
          <a:p>
            <a:pPr indent="0" marL="0">
              <a:buNone/>
            </a:pPr>
            <a:r>
              <a:rPr lang="en-US" sz="1300" b="1" dirty="0">
                <a:solidFill>
                  <a:srgbClr val="F2B84B"/>
                </a:solidFill>
                <a:latin typeface="Courier New" pitchFamily="34" charset="0"/>
                <a:ea typeface="Courier New" pitchFamily="34" charset="-122"/>
                <a:cs typeface="Courier New" pitchFamily="34" charset="-120"/>
              </a:rPr>
              <a:t>nine listing verbs</a:t>
            </a:r>
            <a:endParaRPr lang="en-US" sz="1300" dirty="0"/>
          </a:p>
        </p:txBody>
      </p:sp>
      <p:sp>
        <p:nvSpPr>
          <p:cNvPr id="15" name="Text 13"/>
          <p:cNvSpPr/>
          <p:nvPr/>
        </p:nvSpPr>
        <p:spPr>
          <a:xfrm>
            <a:off x="8033004" y="2624328"/>
            <a:ext cx="340614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now count what the proof dropped as unproven_defs=; all but two had answered from the declaration alone and printed a clean zero (#190, #195)</a:t>
            </a:r>
            <a:endParaRPr lang="en-US" sz="950" dirty="0"/>
          </a:p>
        </p:txBody>
      </p:sp>
      <p:sp>
        <p:nvSpPr>
          <p:cNvPr id="16" name="Text 14"/>
          <p:cNvSpPr/>
          <p:nvPr/>
        </p:nvSpPr>
        <p:spPr>
          <a:xfrm>
            <a:off x="6341364" y="3163824"/>
            <a:ext cx="1600200" cy="539496"/>
          </a:xfrm>
          <a:prstGeom prst="rect">
            <a:avLst/>
          </a:prstGeom>
          <a:noFill/>
          <a:ln/>
        </p:spPr>
        <p:txBody>
          <a:bodyPr wrap="square" lIns="0" tIns="0" rIns="0" bIns="0" rtlCol="0" anchor="ctr"/>
          <a:lstStyle/>
          <a:p>
            <a:pPr indent="0" marL="0">
              <a:buNone/>
            </a:pPr>
            <a:r>
              <a:rPr lang="en-US" sz="1300" b="1" dirty="0">
                <a:solidFill>
                  <a:srgbClr val="F2B84B"/>
                </a:solidFill>
                <a:latin typeface="Courier New" pitchFamily="34" charset="0"/>
                <a:ea typeface="Courier New" pitchFamily="34" charset="-122"/>
                <a:cs typeface="Courier New" pitchFamily="34" charset="-120"/>
              </a:rPr>
              <a:t>not a safe edit</a:t>
            </a:r>
            <a:endParaRPr lang="en-US" sz="1300" dirty="0"/>
          </a:p>
        </p:txBody>
      </p:sp>
      <p:sp>
        <p:nvSpPr>
          <p:cNvPr id="17" name="Text 15"/>
          <p:cNvSpPr/>
          <p:nvPr/>
        </p:nvSpPr>
        <p:spPr>
          <a:xfrm>
            <a:off x="8033004" y="3163824"/>
            <a:ext cx="340614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an incompatible="0" beside unproven_defs= is now STATED to be an incomplete read, on every verb that resolves a focus symbol, --edit-check included (#210)</a:t>
            </a:r>
            <a:endParaRPr lang="en-US" sz="950" dirty="0"/>
          </a:p>
        </p:txBody>
      </p:sp>
      <p:sp>
        <p:nvSpPr>
          <p:cNvPr id="18" name="Shape 16"/>
          <p:cNvSpPr/>
          <p:nvPr/>
        </p:nvSpPr>
        <p:spPr>
          <a:xfrm>
            <a:off x="566928" y="3904488"/>
            <a:ext cx="5463540" cy="2221992"/>
          </a:xfrm>
          <a:prstGeom prst="roundRect">
            <a:avLst>
              <a:gd name="adj" fmla="val 3704"/>
            </a:avLst>
          </a:prstGeom>
          <a:solidFill>
            <a:srgbClr val="161D28"/>
          </a:solidFill>
          <a:ln w="9525">
            <a:solidFill>
              <a:srgbClr val="232D3D"/>
            </a:solidFill>
            <a:prstDash val="solid"/>
          </a:ln>
        </p:spPr>
      </p:sp>
      <p:sp>
        <p:nvSpPr>
          <p:cNvPr id="19" name="Text 17"/>
          <p:cNvSpPr/>
          <p:nvPr/>
        </p:nvSpPr>
        <p:spPr>
          <a:xfrm>
            <a:off x="749808" y="4014216"/>
            <a:ext cx="5097780" cy="329184"/>
          </a:xfrm>
          <a:prstGeom prst="rect">
            <a:avLst/>
          </a:prstGeom>
          <a:noFill/>
          <a:ln/>
        </p:spPr>
        <p:txBody>
          <a:bodyPr wrap="square" lIns="0" tIns="0" rIns="0" bIns="0" rtlCol="0" anchor="ctr"/>
          <a:lstStyle/>
          <a:p>
            <a:pPr indent="0" marL="0">
              <a:buNone/>
            </a:pPr>
            <a:r>
              <a:rPr lang="en-US" sz="1400" b="1" dirty="0">
                <a:solidFill>
                  <a:srgbClr val="56D6E8"/>
                </a:solidFill>
                <a:latin typeface="Courier New" pitchFamily="34" charset="0"/>
                <a:ea typeface="Courier New" pitchFamily="34" charset="-122"/>
                <a:cs typeface="Courier New" pitchFamily="34" charset="-120"/>
              </a:rPr>
              <a:t>every number carries its definition</a:t>
            </a:r>
            <a:endParaRPr lang="en-US" sz="1400" dirty="0"/>
          </a:p>
        </p:txBody>
      </p:sp>
      <p:sp>
        <p:nvSpPr>
          <p:cNvPr id="20" name="Text 18"/>
          <p:cNvSpPr/>
          <p:nvPr/>
        </p:nvSpPr>
        <p:spPr>
          <a:xfrm>
            <a:off x="749808" y="4416552"/>
            <a:ext cx="1783080" cy="539496"/>
          </a:xfrm>
          <a:prstGeom prst="rect">
            <a:avLst/>
          </a:prstGeom>
          <a:noFill/>
          <a:ln/>
        </p:spPr>
        <p:txBody>
          <a:bodyPr wrap="square" lIns="0" tIns="0" rIns="0" bIns="0" rtlCol="0" anchor="ctr"/>
          <a:lstStyle/>
          <a:p>
            <a:pPr indent="0" marL="0">
              <a:buNone/>
            </a:pPr>
            <a:r>
              <a:rPr lang="en-US" sz="1300" b="1" dirty="0">
                <a:solidFill>
                  <a:srgbClr val="56D6E8"/>
                </a:solidFill>
                <a:latin typeface="Courier New" pitchFamily="34" charset="0"/>
                <a:ea typeface="Courier New" pitchFamily="34" charset="-122"/>
                <a:cs typeface="Courier New" pitchFamily="34" charset="-120"/>
              </a:rPr>
              <a:t>graph_unindexed=</a:t>
            </a:r>
            <a:endParaRPr lang="en-US" sz="1300" dirty="0"/>
          </a:p>
        </p:txBody>
      </p:sp>
      <p:sp>
        <p:nvSpPr>
          <p:cNvPr id="21" name="Text 19"/>
          <p:cNvSpPr/>
          <p:nvPr/>
        </p:nvSpPr>
        <p:spPr>
          <a:xfrm>
            <a:off x="2624328" y="4416552"/>
            <a:ext cx="322326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shipped in 0.6.0 with no definition on three verbs, and under a compact legend on every XML verb but one (#169)</a:t>
            </a:r>
            <a:endParaRPr lang="en-US" sz="950" dirty="0"/>
          </a:p>
        </p:txBody>
      </p:sp>
      <p:sp>
        <p:nvSpPr>
          <p:cNvPr id="22" name="Text 20"/>
          <p:cNvSpPr/>
          <p:nvPr/>
        </p:nvSpPr>
        <p:spPr>
          <a:xfrm>
            <a:off x="749808" y="4956048"/>
            <a:ext cx="1783080" cy="539496"/>
          </a:xfrm>
          <a:prstGeom prst="rect">
            <a:avLst/>
          </a:prstGeom>
          <a:noFill/>
          <a:ln/>
        </p:spPr>
        <p:txBody>
          <a:bodyPr wrap="square" lIns="0" tIns="0" rIns="0" bIns="0" rtlCol="0" anchor="ctr"/>
          <a:lstStyle/>
          <a:p>
            <a:pPr indent="0" marL="0">
              <a:buNone/>
            </a:pPr>
            <a:r>
              <a:rPr lang="en-US" sz="1300" b="1" dirty="0">
                <a:solidFill>
                  <a:srgbClr val="56D6E8"/>
                </a:solidFill>
                <a:latin typeface="Courier New" pitchFamily="34" charset="0"/>
                <a:ea typeface="Courier New" pitchFamily="34" charset="-122"/>
                <a:cs typeface="Courier New" pitchFamily="34" charset="-120"/>
              </a:rPr>
              <a:t>and eight more</a:t>
            </a:r>
            <a:endParaRPr lang="en-US" sz="1300" dirty="0"/>
          </a:p>
        </p:txBody>
      </p:sp>
      <p:sp>
        <p:nvSpPr>
          <p:cNvPr id="23" name="Text 21"/>
          <p:cNvSpPr/>
          <p:nvPr/>
        </p:nvSpPr>
        <p:spPr>
          <a:xfrm>
            <a:off x="2624328" y="4956048"/>
            <a:ext cx="322326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declined_calls=, unproven_defs=, pr_iters=, the map header's counts, --impact's blast-radius counts, --safe-delete's verdict fields and the community structure counts: each defined now (#185, #189, #203)</a:t>
            </a:r>
            <a:endParaRPr lang="en-US" sz="950" dirty="0"/>
          </a:p>
        </p:txBody>
      </p:sp>
      <p:sp>
        <p:nvSpPr>
          <p:cNvPr id="24" name="Text 22"/>
          <p:cNvSpPr/>
          <p:nvPr/>
        </p:nvSpPr>
        <p:spPr>
          <a:xfrm>
            <a:off x="749808" y="5495544"/>
            <a:ext cx="1783080" cy="539496"/>
          </a:xfrm>
          <a:prstGeom prst="rect">
            <a:avLst/>
          </a:prstGeom>
          <a:noFill/>
          <a:ln/>
        </p:spPr>
        <p:txBody>
          <a:bodyPr wrap="square" lIns="0" tIns="0" rIns="0" bIns="0" rtlCol="0" anchor="ctr"/>
          <a:lstStyle/>
          <a:p>
            <a:pPr indent="0" marL="0">
              <a:buNone/>
            </a:pPr>
            <a:r>
              <a:rPr lang="en-US" sz="1300" b="1" dirty="0">
                <a:solidFill>
                  <a:srgbClr val="4AC26B"/>
                </a:solidFill>
                <a:latin typeface="Courier New" pitchFamily="34" charset="0"/>
                <a:ea typeface="Courier New" pitchFamily="34" charset="-122"/>
                <a:cs typeface="Courier New" pitchFamily="34" charset="-120"/>
              </a:rPr>
              <a:t>pins follow prose</a:t>
            </a:r>
            <a:endParaRPr lang="en-US" sz="1300" dirty="0"/>
          </a:p>
        </p:txBody>
      </p:sp>
      <p:sp>
        <p:nvSpPr>
          <p:cNvPr id="25" name="Text 23"/>
          <p:cNvSpPr/>
          <p:nvPr/>
        </p:nvSpPr>
        <p:spPr>
          <a:xfrm>
            <a:off x="2624328" y="5495544"/>
            <a:ext cx="322326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the compact byte pins now follow the definitions, instead of a definition being trimmed to fit one pin; a budgeted --for that drops legend clauses NAMES the attributes it dropped (#174)</a:t>
            </a:r>
            <a:endParaRPr lang="en-US" sz="950" dirty="0"/>
          </a:p>
        </p:txBody>
      </p:sp>
      <p:sp>
        <p:nvSpPr>
          <p:cNvPr id="26" name="Shape 24"/>
          <p:cNvSpPr/>
          <p:nvPr/>
        </p:nvSpPr>
        <p:spPr>
          <a:xfrm>
            <a:off x="6158484" y="3904488"/>
            <a:ext cx="5463540" cy="2221992"/>
          </a:xfrm>
          <a:prstGeom prst="roundRect">
            <a:avLst>
              <a:gd name="adj" fmla="val 3704"/>
            </a:avLst>
          </a:prstGeom>
          <a:solidFill>
            <a:srgbClr val="161D28"/>
          </a:solidFill>
          <a:ln w="9525">
            <a:solidFill>
              <a:srgbClr val="232D3D"/>
            </a:solidFill>
            <a:prstDash val="solid"/>
          </a:ln>
        </p:spPr>
      </p:sp>
      <p:sp>
        <p:nvSpPr>
          <p:cNvPr id="27" name="Text 25"/>
          <p:cNvSpPr/>
          <p:nvPr/>
        </p:nvSpPr>
        <p:spPr>
          <a:xfrm>
            <a:off x="6341364" y="4014216"/>
            <a:ext cx="5097780" cy="329184"/>
          </a:xfrm>
          <a:prstGeom prst="rect">
            <a:avLst/>
          </a:prstGeom>
          <a:noFill/>
          <a:ln/>
        </p:spPr>
        <p:txBody>
          <a:bodyPr wrap="square" lIns="0" tIns="0" rIns="0" bIns="0" rtlCol="0" anchor="ctr"/>
          <a:lstStyle/>
          <a:p>
            <a:pPr indent="0" marL="0">
              <a:buNone/>
            </a:pPr>
            <a:r>
              <a:rPr lang="en-US" sz="1400" b="1" dirty="0">
                <a:solidFill>
                  <a:srgbClr val="4AC26B"/>
                </a:solidFill>
                <a:latin typeface="Courier New" pitchFamily="34" charset="0"/>
                <a:ea typeface="Courier New" pitchFamily="34" charset="-122"/>
                <a:cs typeface="Courier New" pitchFamily="34" charset="-120"/>
              </a:rPr>
              <a:t>it fits in memory at llvm scale</a:t>
            </a:r>
            <a:endParaRPr lang="en-US" sz="1400" dirty="0"/>
          </a:p>
        </p:txBody>
      </p:sp>
      <p:sp>
        <p:nvSpPr>
          <p:cNvPr id="28" name="Text 26"/>
          <p:cNvSpPr/>
          <p:nvPr/>
        </p:nvSpPr>
        <p:spPr>
          <a:xfrm>
            <a:off x="6341364" y="4416552"/>
            <a:ext cx="1783080" cy="809244"/>
          </a:xfrm>
          <a:prstGeom prst="rect">
            <a:avLst/>
          </a:prstGeom>
          <a:noFill/>
          <a:ln/>
        </p:spPr>
        <p:txBody>
          <a:bodyPr wrap="square" lIns="0" tIns="0" rIns="0" bIns="0" rtlCol="0" anchor="ctr"/>
          <a:lstStyle/>
          <a:p>
            <a:pPr indent="0" marL="0">
              <a:buNone/>
            </a:pPr>
            <a:r>
              <a:rPr lang="en-US" sz="1300" b="1" dirty="0">
                <a:solidFill>
                  <a:srgbClr val="4AC26B"/>
                </a:solidFill>
                <a:latin typeface="Courier New" pitchFamily="34" charset="0"/>
                <a:ea typeface="Courier New" pitchFamily="34" charset="-122"/>
                <a:cs typeface="Courier New" pitchFamily="34" charset="-120"/>
              </a:rPr>
              <a:t>114 MB → 368 KB</a:t>
            </a:r>
            <a:endParaRPr lang="en-US" sz="1300" dirty="0"/>
          </a:p>
        </p:txBody>
      </p:sp>
      <p:sp>
        <p:nvSpPr>
          <p:cNvPr id="29" name="Text 27"/>
          <p:cNvSpPr/>
          <p:nvPr/>
        </p:nvSpPr>
        <p:spPr>
          <a:xfrm>
            <a:off x="8215884" y="4416552"/>
            <a:ext cx="3223260" cy="809244"/>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the declined-call index on llvm-project. Candidate lists were stored once per call, so the structure grew with calls x candidates: 27.9 M entries. One copy per DISTINCT list makes it 9,879 lists and 62,359 entries (#208)</a:t>
            </a:r>
            <a:endParaRPr lang="en-US" sz="950" dirty="0"/>
          </a:p>
        </p:txBody>
      </p:sp>
      <p:sp>
        <p:nvSpPr>
          <p:cNvPr id="30" name="Text 28"/>
          <p:cNvSpPr/>
          <p:nvPr/>
        </p:nvSpPr>
        <p:spPr>
          <a:xfrm>
            <a:off x="6341364" y="5225796"/>
            <a:ext cx="1783080" cy="809244"/>
          </a:xfrm>
          <a:prstGeom prst="rect">
            <a:avLst/>
          </a:prstGeom>
          <a:noFill/>
          <a:ln/>
        </p:spPr>
        <p:txBody>
          <a:bodyPr wrap="square" lIns="0" tIns="0" rIns="0" bIns="0" rtlCol="0" anchor="ctr"/>
          <a:lstStyle/>
          <a:p>
            <a:pPr indent="0" marL="0">
              <a:buNone/>
            </a:pPr>
            <a:r>
              <a:rPr lang="en-US" sz="1300" b="1" dirty="0">
                <a:solidFill>
                  <a:srgbClr val="8B95A5"/>
                </a:solidFill>
                <a:latin typeface="Courier New" pitchFamily="34" charset="0"/>
                <a:ea typeface="Courier New" pitchFamily="34" charset="-122"/>
                <a:cs typeface="Courier New" pitchFamily="34" charset="-120"/>
              </a:rPr>
              <a:t>every byte the same</a:t>
            </a:r>
            <a:endParaRPr lang="en-US" sz="1300" dirty="0"/>
          </a:p>
        </p:txBody>
      </p:sp>
      <p:sp>
        <p:nvSpPr>
          <p:cNvPr id="31" name="Text 29"/>
          <p:cNvSpPr/>
          <p:nvPr/>
        </p:nvSpPr>
        <p:spPr>
          <a:xfrm>
            <a:off x="8215884" y="5225796"/>
            <a:ext cx="3223260" cy="809244"/>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counts and output are unchanged by that change — the win is the structure, not the answer (#208)</a:t>
            </a:r>
            <a:endParaRPr lang="en-US" sz="950" dirty="0"/>
          </a:p>
        </p:txBody>
      </p:sp>
      <p:sp>
        <p:nvSpPr>
          <p:cNvPr id="32" name="Text 30"/>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the release ran against instruments registered before the work began: a frozen bank of 30 retrieval questions answered in ONE call on a 2,066-file corpus pinned at one commit, a six-step follow-up ladder with no model in the loop, and a separately registered held-out draw so a round cannot be tuned onto the bank it is graded on</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56D6E8"/>
                </a:solidFill>
                <a:latin typeface="Courier New" pitchFamily="34" charset="0"/>
                <a:ea typeface="Courier New" pitchFamily="34" charset="-122"/>
                <a:cs typeface="Courier New" pitchFamily="34" charset="-120"/>
              </a:rPr>
              <a:t>// since v0.6.1 (2026-09-14): 0.6.2–0.6.5 and main; each row names its PR</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000" b="1" dirty="0">
                <a:solidFill>
                  <a:srgbClr val="E6EDF3"/>
                </a:solidFill>
                <a:latin typeface="Arial" pitchFamily="34" charset="0"/>
                <a:ea typeface="Arial" pitchFamily="34" charset="-122"/>
                <a:cs typeface="Arial" pitchFamily="34" charset="-120"/>
              </a:rPr>
              <a:t>Since 0.6.1: more places it runs, more code it answers for</a:t>
            </a:r>
            <a:endParaRPr lang="en-US" sz="3000" dirty="0"/>
          </a:p>
        </p:txBody>
      </p:sp>
      <p:sp>
        <p:nvSpPr>
          <p:cNvPr id="4" name="Shape 2"/>
          <p:cNvSpPr/>
          <p:nvPr/>
        </p:nvSpPr>
        <p:spPr>
          <a:xfrm>
            <a:off x="566928" y="1572768"/>
            <a:ext cx="5463540" cy="2221992"/>
          </a:xfrm>
          <a:prstGeom prst="roundRect">
            <a:avLst>
              <a:gd name="adj" fmla="val 3704"/>
            </a:avLst>
          </a:prstGeom>
          <a:solidFill>
            <a:srgbClr val="161D28"/>
          </a:solidFill>
          <a:ln w="9525">
            <a:solidFill>
              <a:srgbClr val="232D3D"/>
            </a:solidFill>
            <a:prstDash val="solid"/>
          </a:ln>
        </p:spPr>
      </p:sp>
      <p:sp>
        <p:nvSpPr>
          <p:cNvPr id="5" name="Text 3"/>
          <p:cNvSpPr/>
          <p:nvPr/>
        </p:nvSpPr>
        <p:spPr>
          <a:xfrm>
            <a:off x="749808" y="1682496"/>
            <a:ext cx="5097780" cy="329184"/>
          </a:xfrm>
          <a:prstGeom prst="rect">
            <a:avLst/>
          </a:prstGeom>
          <a:noFill/>
          <a:ln/>
        </p:spPr>
        <p:txBody>
          <a:bodyPr wrap="square" lIns="0" tIns="0" rIns="0" bIns="0" rtlCol="0" anchor="ctr"/>
          <a:lstStyle/>
          <a:p>
            <a:pPr indent="0" marL="0">
              <a:buNone/>
            </a:pPr>
            <a:r>
              <a:rPr lang="en-US" sz="1400" b="1" dirty="0">
                <a:solidFill>
                  <a:srgbClr val="56D6E8"/>
                </a:solidFill>
                <a:latin typeface="Courier New" pitchFamily="34" charset="0"/>
                <a:ea typeface="Courier New" pitchFamily="34" charset="-122"/>
                <a:cs typeface="Courier New" pitchFamily="34" charset="-120"/>
              </a:rPr>
              <a:t>where and how it runs</a:t>
            </a:r>
            <a:endParaRPr lang="en-US" sz="1400" dirty="0"/>
          </a:p>
        </p:txBody>
      </p:sp>
      <p:sp>
        <p:nvSpPr>
          <p:cNvPr id="6" name="Text 4"/>
          <p:cNvSpPr/>
          <p:nvPr/>
        </p:nvSpPr>
        <p:spPr>
          <a:xfrm>
            <a:off x="749808" y="2084832"/>
            <a:ext cx="1600200" cy="539496"/>
          </a:xfrm>
          <a:prstGeom prst="rect">
            <a:avLst/>
          </a:prstGeom>
          <a:noFill/>
          <a:ln/>
        </p:spPr>
        <p:txBody>
          <a:bodyPr wrap="square" lIns="0" tIns="0" rIns="0" bIns="0" rtlCol="0" anchor="ctr"/>
          <a:lstStyle/>
          <a:p>
            <a:pPr indent="0" marL="0">
              <a:buNone/>
            </a:pPr>
            <a:r>
              <a:rPr lang="en-US" sz="1300" b="1" dirty="0">
                <a:solidFill>
                  <a:srgbClr val="56D6E8"/>
                </a:solidFill>
                <a:latin typeface="Courier New" pitchFamily="34" charset="0"/>
                <a:ea typeface="Courier New" pitchFamily="34" charset="-122"/>
                <a:cs typeface="Courier New" pitchFamily="34" charset="-120"/>
              </a:rPr>
              <a:t>Windows x64</a:t>
            </a:r>
            <a:endParaRPr lang="en-US" sz="1300" dirty="0"/>
          </a:p>
        </p:txBody>
      </p:sp>
      <p:sp>
        <p:nvSpPr>
          <p:cNvPr id="7" name="Text 5"/>
          <p:cNvSpPr/>
          <p:nvPr/>
        </p:nvSpPr>
        <p:spPr>
          <a:xfrm>
            <a:off x="2441448" y="2084832"/>
            <a:ext cx="340614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builds under clang-cl and MSVC cl.exe; a release zip ships as a preview. The gate suite does not run there yet (@lennix1337, #44)</a:t>
            </a:r>
            <a:endParaRPr lang="en-US" sz="950" dirty="0"/>
          </a:p>
        </p:txBody>
      </p:sp>
      <p:sp>
        <p:nvSpPr>
          <p:cNvPr id="8" name="Text 6"/>
          <p:cNvSpPr/>
          <p:nvPr/>
        </p:nvSpPr>
        <p:spPr>
          <a:xfrm>
            <a:off x="749808" y="2624328"/>
            <a:ext cx="1600200" cy="539496"/>
          </a:xfrm>
          <a:prstGeom prst="rect">
            <a:avLst/>
          </a:prstGeom>
          <a:noFill/>
          <a:ln/>
        </p:spPr>
        <p:txBody>
          <a:bodyPr wrap="square" lIns="0" tIns="0" rIns="0" bIns="0" rtlCol="0" anchor="ctr"/>
          <a:lstStyle/>
          <a:p>
            <a:pPr indent="0" marL="0">
              <a:buNone/>
            </a:pPr>
            <a:r>
              <a:rPr lang="en-US" sz="1300" b="1" dirty="0">
                <a:solidFill>
                  <a:srgbClr val="56D6E8"/>
                </a:solidFill>
                <a:latin typeface="Courier New" pitchFamily="34" charset="0"/>
                <a:ea typeface="Courier New" pitchFamily="34" charset="-122"/>
                <a:cs typeface="Courier New" pitchFamily="34" charset="-120"/>
              </a:rPr>
              <a:t>--lsp</a:t>
            </a:r>
            <a:endParaRPr lang="en-US" sz="1300" dirty="0"/>
          </a:p>
        </p:txBody>
      </p:sp>
      <p:sp>
        <p:nvSpPr>
          <p:cNvPr id="9" name="Text 7"/>
          <p:cNvSpPr/>
          <p:nvPr/>
        </p:nvSpPr>
        <p:spPr>
          <a:xfrm>
            <a:off x="2441448" y="2624328"/>
            <a:ext cx="340614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a read-only navigation LSP server over stdio: definition, references, document and workspace symbols, hover (@mpapis)</a:t>
            </a:r>
            <a:endParaRPr lang="en-US" sz="950" dirty="0"/>
          </a:p>
        </p:txBody>
      </p:sp>
      <p:sp>
        <p:nvSpPr>
          <p:cNvPr id="10" name="Text 8"/>
          <p:cNvSpPr/>
          <p:nvPr/>
        </p:nvSpPr>
        <p:spPr>
          <a:xfrm>
            <a:off x="749808" y="3163824"/>
            <a:ext cx="1600200" cy="539496"/>
          </a:xfrm>
          <a:prstGeom prst="rect">
            <a:avLst/>
          </a:prstGeom>
          <a:noFill/>
          <a:ln/>
        </p:spPr>
        <p:txBody>
          <a:bodyPr wrap="square" lIns="0" tIns="0" rIns="0" bIns="0" rtlCol="0" anchor="ctr"/>
          <a:lstStyle/>
          <a:p>
            <a:pPr indent="0" marL="0">
              <a:buNone/>
            </a:pPr>
            <a:r>
              <a:rPr lang="en-US" sz="1300" b="1" dirty="0">
                <a:solidFill>
                  <a:srgbClr val="4AC26B"/>
                </a:solidFill>
                <a:latin typeface="Courier New" pitchFamily="34" charset="0"/>
                <a:ea typeface="Courier New" pitchFamily="34" charset="-122"/>
                <a:cs typeface="Courier New" pitchFamily="34" charset="-120"/>
              </a:rPr>
              <a:t>65% · exit 5</a:t>
            </a:r>
            <a:endParaRPr lang="en-US" sz="1300" dirty="0"/>
          </a:p>
        </p:txBody>
      </p:sp>
      <p:sp>
        <p:nvSpPr>
          <p:cNvPr id="11" name="Text 9"/>
          <p:cNvSpPr/>
          <p:nvPr/>
        </p:nvSpPr>
        <p:spPr>
          <a:xfrm>
            <a:off x="2441448" y="3163824"/>
            <a:ext cx="340614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a zero-config memory guard: past 65% of RAM or the cgroup limit, a disclosed partial map or exit 5, not a swap storm; --max-memory moves the line (#350)</a:t>
            </a:r>
            <a:endParaRPr lang="en-US" sz="950" dirty="0"/>
          </a:p>
        </p:txBody>
      </p:sp>
      <p:sp>
        <p:nvSpPr>
          <p:cNvPr id="12" name="Shape 10"/>
          <p:cNvSpPr/>
          <p:nvPr/>
        </p:nvSpPr>
        <p:spPr>
          <a:xfrm>
            <a:off x="6158484" y="1572768"/>
            <a:ext cx="5463540" cy="2221992"/>
          </a:xfrm>
          <a:prstGeom prst="roundRect">
            <a:avLst>
              <a:gd name="adj" fmla="val 3704"/>
            </a:avLst>
          </a:prstGeom>
          <a:solidFill>
            <a:srgbClr val="161D28"/>
          </a:solidFill>
          <a:ln w="9525">
            <a:solidFill>
              <a:srgbClr val="232D3D"/>
            </a:solidFill>
            <a:prstDash val="solid"/>
          </a:ln>
        </p:spPr>
      </p:sp>
      <p:sp>
        <p:nvSpPr>
          <p:cNvPr id="13" name="Text 11"/>
          <p:cNvSpPr/>
          <p:nvPr/>
        </p:nvSpPr>
        <p:spPr>
          <a:xfrm>
            <a:off x="6341364" y="1682496"/>
            <a:ext cx="5097780" cy="329184"/>
          </a:xfrm>
          <a:prstGeom prst="rect">
            <a:avLst/>
          </a:prstGeom>
          <a:noFill/>
          <a:ln/>
        </p:spPr>
        <p:txBody>
          <a:bodyPr wrap="square" lIns="0" tIns="0" rIns="0" bIns="0" rtlCol="0" anchor="ctr"/>
          <a:lstStyle/>
          <a:p>
            <a:pPr indent="0" marL="0">
              <a:buNone/>
            </a:pPr>
            <a:r>
              <a:rPr lang="en-US" sz="1400" b="1" dirty="0">
                <a:solidFill>
                  <a:srgbClr val="4AC26B"/>
                </a:solidFill>
                <a:latin typeface="Courier New" pitchFamily="34" charset="0"/>
                <a:ea typeface="Courier New" pitchFamily="34" charset="-122"/>
                <a:cs typeface="Courier New" pitchFamily="34" charset="-120"/>
              </a:rPr>
              <a:t>better answers</a:t>
            </a:r>
            <a:endParaRPr lang="en-US" sz="1400" dirty="0"/>
          </a:p>
        </p:txBody>
      </p:sp>
      <p:sp>
        <p:nvSpPr>
          <p:cNvPr id="14" name="Text 12"/>
          <p:cNvSpPr/>
          <p:nvPr/>
        </p:nvSpPr>
        <p:spPr>
          <a:xfrm>
            <a:off x="6341364" y="2084832"/>
            <a:ext cx="1783080" cy="404622"/>
          </a:xfrm>
          <a:prstGeom prst="rect">
            <a:avLst/>
          </a:prstGeom>
          <a:noFill/>
          <a:ln/>
        </p:spPr>
        <p:txBody>
          <a:bodyPr wrap="square" lIns="0" tIns="0" rIns="0" bIns="0" rtlCol="0" anchor="ctr"/>
          <a:lstStyle/>
          <a:p>
            <a:pPr indent="0" marL="0">
              <a:buNone/>
            </a:pPr>
            <a:r>
              <a:rPr lang="en-US" sz="1300" b="1" dirty="0">
                <a:solidFill>
                  <a:srgbClr val="4AC26B"/>
                </a:solidFill>
                <a:latin typeface="Courier New" pitchFamily="34" charset="0"/>
                <a:ea typeface="Courier New" pitchFamily="34" charset="-122"/>
                <a:cs typeface="Courier New" pitchFamily="34" charset="-120"/>
              </a:rPr>
              <a:t>63 → 2,083</a:t>
            </a:r>
            <a:endParaRPr lang="en-US" sz="1300" dirty="0"/>
          </a:p>
        </p:txBody>
      </p:sp>
      <p:sp>
        <p:nvSpPr>
          <p:cNvPr id="15" name="Text 13"/>
          <p:cNvSpPr/>
          <p:nvPr/>
        </p:nvSpPr>
        <p:spPr>
          <a:xfrm>
            <a:off x="8215884" y="2084832"/>
            <a:ext cx="3223260" cy="404622"/>
          </a:xfrm>
          <a:prstGeom prst="rect">
            <a:avLst/>
          </a:prstGeom>
          <a:noFill/>
          <a:ln/>
        </p:spPr>
        <p:txBody>
          <a:bodyPr wrap="square" lIns="0" tIns="0" rIns="0" bIns="0" rtlCol="0" anchor="ctr"/>
          <a:lstStyle/>
          <a:p>
            <a:pPr indent="0" marL="0">
              <a:buNone/>
            </a:pPr>
            <a:r>
              <a:rPr lang="en-US" sz="900" dirty="0">
                <a:solidFill>
                  <a:srgbClr val="8B95A5"/>
                </a:solidFill>
                <a:latin typeface="Arial" pitchFamily="34" charset="0"/>
                <a:ea typeface="Arial" pitchFamily="34" charset="-122"/>
                <a:cs typeface="Arial" pitchFamily="34" charset="-120"/>
              </a:rPr>
              <a:t>functions --quality-panel measures on a 583-file TypeScript repo: a name bound to an arrow or function literal now owns its body (JS, TS, Lua, Python)</a:t>
            </a:r>
            <a:endParaRPr lang="en-US" sz="900" dirty="0"/>
          </a:p>
        </p:txBody>
      </p:sp>
      <p:sp>
        <p:nvSpPr>
          <p:cNvPr id="16" name="Text 14"/>
          <p:cNvSpPr/>
          <p:nvPr/>
        </p:nvSpPr>
        <p:spPr>
          <a:xfrm>
            <a:off x="6341364" y="2489454"/>
            <a:ext cx="1783080" cy="404622"/>
          </a:xfrm>
          <a:prstGeom prst="rect">
            <a:avLst/>
          </a:prstGeom>
          <a:noFill/>
          <a:ln/>
        </p:spPr>
        <p:txBody>
          <a:bodyPr wrap="square" lIns="0" tIns="0" rIns="0" bIns="0" rtlCol="0" anchor="ctr"/>
          <a:lstStyle/>
          <a:p>
            <a:pPr indent="0" marL="0">
              <a:buNone/>
            </a:pPr>
            <a:r>
              <a:rPr lang="en-US" sz="1300" b="1" dirty="0">
                <a:solidFill>
                  <a:srgbClr val="4AC26B"/>
                </a:solidFill>
                <a:latin typeface="Courier New" pitchFamily="34" charset="0"/>
                <a:ea typeface="Courier New" pitchFamily="34" charset="-122"/>
                <a:cs typeface="Courier New" pitchFamily="34" charset="-120"/>
              </a:rPr>
              <a:t>one row per def</a:t>
            </a:r>
            <a:endParaRPr lang="en-US" sz="1300" dirty="0"/>
          </a:p>
        </p:txBody>
      </p:sp>
      <p:sp>
        <p:nvSpPr>
          <p:cNvPr id="17" name="Text 15"/>
          <p:cNvSpPr/>
          <p:nvPr/>
        </p:nvSpPr>
        <p:spPr>
          <a:xfrm>
            <a:off x="8215884" y="2489454"/>
            <a:ext cx="3223260" cy="404622"/>
          </a:xfrm>
          <a:prstGeom prst="rect">
            <a:avLst/>
          </a:prstGeom>
          <a:noFill/>
          <a:ln/>
        </p:spPr>
        <p:txBody>
          <a:bodyPr wrap="square" lIns="0" tIns="0" rIns="0" bIns="0" rtlCol="0" anchor="ctr"/>
          <a:lstStyle/>
          <a:p>
            <a:pPr indent="0" marL="0">
              <a:buNone/>
            </a:pPr>
            <a:r>
              <a:rPr lang="en-US" sz="900" dirty="0">
                <a:solidFill>
                  <a:srgbClr val="8B95A5"/>
                </a:solidFill>
                <a:latin typeface="Arial" pitchFamily="34" charset="0"/>
                <a:ea typeface="Arial" pitchFamily="34" charset="-122"/>
                <a:cs typeface="Arial" pitchFamily="34" charset="-120"/>
              </a:rPr>
              <a:t>--metrics: overloads and #ifdef twins each get their own row and metrics, instead of sharing one body's</a:t>
            </a:r>
            <a:endParaRPr lang="en-US" sz="900" dirty="0"/>
          </a:p>
        </p:txBody>
      </p:sp>
      <p:sp>
        <p:nvSpPr>
          <p:cNvPr id="18" name="Text 16"/>
          <p:cNvSpPr/>
          <p:nvPr/>
        </p:nvSpPr>
        <p:spPr>
          <a:xfrm>
            <a:off x="6341364" y="2894076"/>
            <a:ext cx="1783080" cy="404622"/>
          </a:xfrm>
          <a:prstGeom prst="rect">
            <a:avLst/>
          </a:prstGeom>
          <a:noFill/>
          <a:ln/>
        </p:spPr>
        <p:txBody>
          <a:bodyPr wrap="square" lIns="0" tIns="0" rIns="0" bIns="0" rtlCol="0" anchor="ctr"/>
          <a:lstStyle/>
          <a:p>
            <a:pPr indent="0" marL="0">
              <a:buNone/>
            </a:pPr>
            <a:r>
              <a:rPr lang="en-US" sz="1300" b="1" dirty="0">
                <a:solidFill>
                  <a:srgbClr val="4AC26B"/>
                </a:solidFill>
                <a:latin typeface="Courier New" pitchFamily="34" charset="0"/>
                <a:ea typeface="Courier New" pitchFamily="34" charset="-122"/>
                <a:cs typeface="Courier New" pitchFamily="34" charset="-120"/>
              </a:rPr>
              <a:t>Ruby, from the community</a:t>
            </a:r>
            <a:endParaRPr lang="en-US" sz="1300" dirty="0"/>
          </a:p>
        </p:txBody>
      </p:sp>
      <p:sp>
        <p:nvSpPr>
          <p:cNvPr id="19" name="Text 17"/>
          <p:cNvSpPr/>
          <p:nvPr/>
        </p:nvSpPr>
        <p:spPr>
          <a:xfrm>
            <a:off x="8215884" y="2894076"/>
            <a:ext cx="3223260" cy="404622"/>
          </a:xfrm>
          <a:prstGeom prst="rect">
            <a:avLst/>
          </a:prstGeom>
          <a:noFill/>
          <a:ln/>
        </p:spPr>
        <p:txBody>
          <a:bodyPr wrap="square" lIns="0" tIns="0" rIns="0" bIns="0" rtlCol="0" anchor="ctr"/>
          <a:lstStyle/>
          <a:p>
            <a:pPr indent="0" marL="0">
              <a:buNone/>
            </a:pPr>
            <a:r>
              <a:rPr lang="en-US" sz="900" dirty="0">
                <a:solidFill>
                  <a:srgbClr val="8B95A5"/>
                </a:solidFill>
                <a:latin typeface="Arial" pitchFamily="34" charset="0"/>
                <a:ea typeface="Arial" pitchFamily="34" charset="-122"/>
                <a:cs typeface="Arial" pitchFamily="34" charset="-120"/>
              </a:rPr>
              <a:t>class Child &lt; Parent is an edge, so --lego answers for Ruby (#325); RSpec's described_class pins to the class under test (#338), @andriytyurnikov</a:t>
            </a:r>
            <a:endParaRPr lang="en-US" sz="900" dirty="0"/>
          </a:p>
        </p:txBody>
      </p:sp>
      <p:sp>
        <p:nvSpPr>
          <p:cNvPr id="20" name="Text 18"/>
          <p:cNvSpPr/>
          <p:nvPr/>
        </p:nvSpPr>
        <p:spPr>
          <a:xfrm>
            <a:off x="6341364" y="3298698"/>
            <a:ext cx="1783080" cy="404622"/>
          </a:xfrm>
          <a:prstGeom prst="rect">
            <a:avLst/>
          </a:prstGeom>
          <a:noFill/>
          <a:ln/>
        </p:spPr>
        <p:txBody>
          <a:bodyPr wrap="square" lIns="0" tIns="0" rIns="0" bIns="0" rtlCol="0" anchor="ctr"/>
          <a:lstStyle/>
          <a:p>
            <a:pPr indent="0" marL="0">
              <a:buNone/>
            </a:pPr>
            <a:r>
              <a:rPr lang="en-US" sz="1300" b="1" dirty="0">
                <a:solidFill>
                  <a:srgbClr val="4AC26B"/>
                </a:solidFill>
                <a:latin typeface="Courier New" pitchFamily="34" charset="0"/>
                <a:ea typeface="Courier New" pitchFamily="34" charset="-122"/>
                <a:cs typeface="Courier New" pitchFamily="34" charset="-120"/>
              </a:rPr>
              <a:t>72.8% of vue-core</a:t>
            </a:r>
            <a:endParaRPr lang="en-US" sz="1300" dirty="0"/>
          </a:p>
        </p:txBody>
      </p:sp>
      <p:sp>
        <p:nvSpPr>
          <p:cNvPr id="21" name="Text 19"/>
          <p:cNvSpPr/>
          <p:nvPr/>
        </p:nvSpPr>
        <p:spPr>
          <a:xfrm>
            <a:off x="8215884" y="3298698"/>
            <a:ext cx="3223260" cy="404622"/>
          </a:xfrm>
          <a:prstGeom prst="rect">
            <a:avLst/>
          </a:prstGeom>
          <a:noFill/>
          <a:ln/>
        </p:spPr>
        <p:txBody>
          <a:bodyPr wrap="square" lIns="0" tIns="0" rIns="0" bIns="0" rtlCol="0" anchor="ctr"/>
          <a:lstStyle/>
          <a:p>
            <a:pPr indent="0" marL="0">
              <a:buNone/>
            </a:pPr>
            <a:r>
              <a:rPr lang="en-US" sz="900" dirty="0">
                <a:solidFill>
                  <a:srgbClr val="8B95A5"/>
                </a:solidFill>
                <a:latin typeface="Arial" pitchFamily="34" charset="0"/>
                <a:ea typeface="Arial" pitchFamily="34" charset="-122"/>
                <a:cs typeface="Arial" pitchFamily="34" charset="-120"/>
              </a:rPr>
              <a:t>call sites had no caller, measured before the fix: a call outside every named function now has a module-scope owner (#60)</a:t>
            </a:r>
            <a:endParaRPr lang="en-US" sz="900" dirty="0"/>
          </a:p>
        </p:txBody>
      </p:sp>
      <p:sp>
        <p:nvSpPr>
          <p:cNvPr id="22" name="Shape 20"/>
          <p:cNvSpPr/>
          <p:nvPr/>
        </p:nvSpPr>
        <p:spPr>
          <a:xfrm>
            <a:off x="566928" y="3904488"/>
            <a:ext cx="5463540" cy="2221992"/>
          </a:xfrm>
          <a:prstGeom prst="roundRect">
            <a:avLst>
              <a:gd name="adj" fmla="val 3704"/>
            </a:avLst>
          </a:prstGeom>
          <a:solidFill>
            <a:srgbClr val="161D28"/>
          </a:solidFill>
          <a:ln w="9525">
            <a:solidFill>
              <a:srgbClr val="232D3D"/>
            </a:solidFill>
            <a:prstDash val="solid"/>
          </a:ln>
        </p:spPr>
      </p:sp>
      <p:sp>
        <p:nvSpPr>
          <p:cNvPr id="23" name="Text 21"/>
          <p:cNvSpPr/>
          <p:nvPr/>
        </p:nvSpPr>
        <p:spPr>
          <a:xfrm>
            <a:off x="749808" y="4014216"/>
            <a:ext cx="5097780" cy="329184"/>
          </a:xfrm>
          <a:prstGeom prst="rect">
            <a:avLst/>
          </a:prstGeom>
          <a:noFill/>
          <a:ln/>
        </p:spPr>
        <p:txBody>
          <a:bodyPr wrap="square" lIns="0" tIns="0" rIns="0" bIns="0" rtlCol="0" anchor="ctr"/>
          <a:lstStyle/>
          <a:p>
            <a:pPr indent="0" marL="0">
              <a:buNone/>
            </a:pPr>
            <a:r>
              <a:rPr lang="en-US" sz="1400" b="1" dirty="0">
                <a:solidFill>
                  <a:srgbClr val="F2B84B"/>
                </a:solidFill>
                <a:latin typeface="Courier New" pitchFamily="34" charset="0"/>
                <a:ea typeface="Courier New" pitchFamily="34" charset="-122"/>
                <a:cs typeface="Courier New" pitchFamily="34" charset="-120"/>
              </a:rPr>
              <a:t>honest answers</a:t>
            </a:r>
            <a:endParaRPr lang="en-US" sz="1400" dirty="0"/>
          </a:p>
        </p:txBody>
      </p:sp>
      <p:sp>
        <p:nvSpPr>
          <p:cNvPr id="24" name="Text 22"/>
          <p:cNvSpPr/>
          <p:nvPr/>
        </p:nvSpPr>
        <p:spPr>
          <a:xfrm>
            <a:off x="749808" y="4416552"/>
            <a:ext cx="1783080" cy="539496"/>
          </a:xfrm>
          <a:prstGeom prst="rect">
            <a:avLst/>
          </a:prstGeom>
          <a:noFill/>
          <a:ln/>
        </p:spPr>
        <p:txBody>
          <a:bodyPr wrap="square" lIns="0" tIns="0" rIns="0" bIns="0" rtlCol="0" anchor="ctr"/>
          <a:lstStyle/>
          <a:p>
            <a:pPr indent="0" marL="0">
              <a:buNone/>
            </a:pPr>
            <a:r>
              <a:rPr lang="en-US" sz="1300" b="1" dirty="0">
                <a:solidFill>
                  <a:srgbClr val="F2B84B"/>
                </a:solidFill>
                <a:latin typeface="Courier New" pitchFamily="34" charset="0"/>
                <a:ea typeface="Courier New" pitchFamily="34" charset="-122"/>
                <a:cs typeface="Courier New" pitchFamily="34" charset="-120"/>
              </a:rPr>
              <a:t>rank, then cut</a:t>
            </a:r>
            <a:endParaRPr lang="en-US" sz="1300" dirty="0"/>
          </a:p>
        </p:txBody>
      </p:sp>
      <p:sp>
        <p:nvSpPr>
          <p:cNvPr id="25" name="Text 23"/>
          <p:cNvSpPr/>
          <p:nvPr/>
        </p:nvSpPr>
        <p:spPr>
          <a:xfrm>
            <a:off x="2624328" y="4416552"/>
            <a:ext cx="322326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capped verbs keep their strongest rows and name what they dropped (0.6.3); three answers that cut silently now say what they left out</a:t>
            </a:r>
            <a:endParaRPr lang="en-US" sz="950" dirty="0"/>
          </a:p>
        </p:txBody>
      </p:sp>
      <p:sp>
        <p:nvSpPr>
          <p:cNvPr id="26" name="Text 24"/>
          <p:cNvSpPr/>
          <p:nvPr/>
        </p:nvSpPr>
        <p:spPr>
          <a:xfrm>
            <a:off x="749808" y="4956048"/>
            <a:ext cx="1783080" cy="539496"/>
          </a:xfrm>
          <a:prstGeom prst="rect">
            <a:avLst/>
          </a:prstGeom>
          <a:noFill/>
          <a:ln/>
        </p:spPr>
        <p:txBody>
          <a:bodyPr wrap="square" lIns="0" tIns="0" rIns="0" bIns="0" rtlCol="0" anchor="ctr"/>
          <a:lstStyle/>
          <a:p>
            <a:pPr indent="0" marL="0">
              <a:buNone/>
            </a:pPr>
            <a:r>
              <a:rPr lang="en-US" sz="1300" b="1" dirty="0">
                <a:solidFill>
                  <a:srgbClr val="F2B84B"/>
                </a:solidFill>
                <a:latin typeface="Courier New" pitchFamily="34" charset="0"/>
                <a:ea typeface="Courier New" pitchFamily="34" charset="-122"/>
                <a:cs typeface="Courier New" pitchFamily="34" charset="-120"/>
              </a:rPr>
              <a:t>shallow="1"</a:t>
            </a:r>
            <a:endParaRPr lang="en-US" sz="1300" dirty="0"/>
          </a:p>
        </p:txBody>
      </p:sp>
      <p:sp>
        <p:nvSpPr>
          <p:cNvPr id="27" name="Text 25"/>
          <p:cNvSpPr/>
          <p:nvPr/>
        </p:nvSpPr>
        <p:spPr>
          <a:xfrm>
            <a:off x="2624328" y="4956048"/>
            <a:ext cx="322326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on a depth-1 clone, the CI checkout default, the history verbs say the history is shallow instead of calling the boundary commit a root</a:t>
            </a:r>
            <a:endParaRPr lang="en-US" sz="950" dirty="0"/>
          </a:p>
        </p:txBody>
      </p:sp>
      <p:sp>
        <p:nvSpPr>
          <p:cNvPr id="28" name="Text 26"/>
          <p:cNvSpPr/>
          <p:nvPr/>
        </p:nvSpPr>
        <p:spPr>
          <a:xfrm>
            <a:off x="749808" y="5495544"/>
            <a:ext cx="1783080" cy="539496"/>
          </a:xfrm>
          <a:prstGeom prst="rect">
            <a:avLst/>
          </a:prstGeom>
          <a:noFill/>
          <a:ln/>
        </p:spPr>
        <p:txBody>
          <a:bodyPr wrap="square" lIns="0" tIns="0" rIns="0" bIns="0" rtlCol="0" anchor="ctr"/>
          <a:lstStyle/>
          <a:p>
            <a:pPr indent="0" marL="0">
              <a:buNone/>
            </a:pPr>
            <a:r>
              <a:rPr lang="en-US" sz="1300" b="1" dirty="0">
                <a:solidFill>
                  <a:srgbClr val="F2B84B"/>
                </a:solidFill>
                <a:latin typeface="Courier New" pitchFamily="34" charset="0"/>
                <a:ea typeface="Courier New" pitchFamily="34" charset="-122"/>
                <a:cs typeface="Courier New" pitchFamily="34" charset="-120"/>
              </a:rPr>
              <a:t>five false answers</a:t>
            </a:r>
            <a:endParaRPr lang="en-US" sz="1300" dirty="0"/>
          </a:p>
        </p:txBody>
      </p:sp>
      <p:sp>
        <p:nvSpPr>
          <p:cNvPr id="29" name="Text 27"/>
          <p:cNvSpPr/>
          <p:nvPr/>
        </p:nvSpPr>
        <p:spPr>
          <a:xfrm>
            <a:off x="2624328" y="5495544"/>
            <a:ext cx="322326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--flags, --doc-drift, --from-trace, --connect and --dead-code each answered falsely on a real repository; each is fixed</a:t>
            </a:r>
            <a:endParaRPr lang="en-US" sz="950" dirty="0"/>
          </a:p>
        </p:txBody>
      </p:sp>
      <p:sp>
        <p:nvSpPr>
          <p:cNvPr id="30" name="Shape 28"/>
          <p:cNvSpPr/>
          <p:nvPr/>
        </p:nvSpPr>
        <p:spPr>
          <a:xfrm>
            <a:off x="6158484" y="3904488"/>
            <a:ext cx="5463540" cy="2221992"/>
          </a:xfrm>
          <a:prstGeom prst="roundRect">
            <a:avLst>
              <a:gd name="adj" fmla="val 3704"/>
            </a:avLst>
          </a:prstGeom>
          <a:solidFill>
            <a:srgbClr val="161D28"/>
          </a:solidFill>
          <a:ln w="9525">
            <a:solidFill>
              <a:srgbClr val="232D3D"/>
            </a:solidFill>
            <a:prstDash val="solid"/>
          </a:ln>
        </p:spPr>
      </p:sp>
      <p:sp>
        <p:nvSpPr>
          <p:cNvPr id="31" name="Text 29"/>
          <p:cNvSpPr/>
          <p:nvPr/>
        </p:nvSpPr>
        <p:spPr>
          <a:xfrm>
            <a:off x="6341364" y="4014216"/>
            <a:ext cx="5097780" cy="329184"/>
          </a:xfrm>
          <a:prstGeom prst="rect">
            <a:avLst/>
          </a:prstGeom>
          <a:noFill/>
          <a:ln/>
        </p:spPr>
        <p:txBody>
          <a:bodyPr wrap="square" lIns="0" tIns="0" rIns="0" bIns="0" rtlCol="0" anchor="ctr"/>
          <a:lstStyle/>
          <a:p>
            <a:pPr indent="0" marL="0">
              <a:buNone/>
            </a:pPr>
            <a:r>
              <a:rPr lang="en-US" sz="1400" b="1" dirty="0">
                <a:solidFill>
                  <a:srgbClr val="56D6E8"/>
                </a:solidFill>
                <a:latin typeface="Courier New" pitchFamily="34" charset="0"/>
                <a:ea typeface="Courier New" pitchFamily="34" charset="-122"/>
                <a:cs typeface="Courier New" pitchFamily="34" charset="-120"/>
              </a:rPr>
              <a:t>quality you can act on</a:t>
            </a:r>
            <a:endParaRPr lang="en-US" sz="1400" dirty="0"/>
          </a:p>
        </p:txBody>
      </p:sp>
      <p:sp>
        <p:nvSpPr>
          <p:cNvPr id="32" name="Text 30"/>
          <p:cNvSpPr/>
          <p:nvPr/>
        </p:nvSpPr>
        <p:spPr>
          <a:xfrm>
            <a:off x="6341364" y="4416552"/>
            <a:ext cx="1600200" cy="539496"/>
          </a:xfrm>
          <a:prstGeom prst="rect">
            <a:avLst/>
          </a:prstGeom>
          <a:noFill/>
          <a:ln/>
        </p:spPr>
        <p:txBody>
          <a:bodyPr wrap="square" lIns="0" tIns="0" rIns="0" bIns="0" rtlCol="0" anchor="ctr"/>
          <a:lstStyle/>
          <a:p>
            <a:pPr indent="0" marL="0">
              <a:buNone/>
            </a:pPr>
            <a:r>
              <a:rPr lang="en-US" sz="1300" b="1" dirty="0">
                <a:solidFill>
                  <a:srgbClr val="56D6E8"/>
                </a:solidFill>
                <a:latin typeface="Courier New" pitchFamily="34" charset="0"/>
                <a:ea typeface="Courier New" pitchFamily="34" charset="-122"/>
                <a:cs typeface="Courier New" pitchFamily="34" charset="-120"/>
              </a:rPr>
              <a:t>placeholder</a:t>
            </a:r>
            <a:endParaRPr lang="en-US" sz="1300" dirty="0"/>
          </a:p>
        </p:txBody>
      </p:sp>
      <p:sp>
        <p:nvSpPr>
          <p:cNvPr id="33" name="Text 31"/>
          <p:cNvSpPr/>
          <p:nvPr/>
        </p:nvSpPr>
        <p:spPr>
          <a:xfrm>
            <a:off x="8033004" y="4416552"/>
            <a:ext cx="340614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the 11th --quality-delta kind: the stubs and TODOs a change adds, per symbol. It lists them and never gates</a:t>
            </a:r>
            <a:endParaRPr lang="en-US" sz="950" dirty="0"/>
          </a:p>
        </p:txBody>
      </p:sp>
      <p:sp>
        <p:nvSpPr>
          <p:cNvPr id="34" name="Text 32"/>
          <p:cNvSpPr/>
          <p:nvPr/>
        </p:nvSpPr>
        <p:spPr>
          <a:xfrm>
            <a:off x="6341364" y="4956048"/>
            <a:ext cx="1600200" cy="539496"/>
          </a:xfrm>
          <a:prstGeom prst="rect">
            <a:avLst/>
          </a:prstGeom>
          <a:noFill/>
          <a:ln/>
        </p:spPr>
        <p:txBody>
          <a:bodyPr wrap="square" lIns="0" tIns="0" rIns="0" bIns="0" rtlCol="0" anchor="ctr"/>
          <a:lstStyle/>
          <a:p>
            <a:pPr indent="0" marL="0">
              <a:buNone/>
            </a:pPr>
            <a:r>
              <a:rPr lang="en-US" sz="1300" b="1" dirty="0">
                <a:solidFill>
                  <a:srgbClr val="56D6E8"/>
                </a:solidFill>
                <a:latin typeface="Courier New" pitchFamily="34" charset="0"/>
                <a:ea typeface="Courier New" pitchFamily="34" charset="-122"/>
                <a:cs typeface="Courier New" pitchFamily="34" charset="-120"/>
              </a:rPr>
              <a:t>d= hop depth</a:t>
            </a:r>
            <a:endParaRPr lang="en-US" sz="1300" dirty="0"/>
          </a:p>
        </p:txBody>
      </p:sp>
      <p:sp>
        <p:nvSpPr>
          <p:cNvPr id="35" name="Text 33"/>
          <p:cNvSpPr/>
          <p:nvPr/>
        </p:nvSpPr>
        <p:spPr>
          <a:xfrm>
            <a:off x="8033004" y="4956048"/>
            <a:ext cx="340614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--impact lists the blast radius nearest first, so a cut page drops the deepest rows first; by_depth= says where it stopped</a:t>
            </a:r>
            <a:endParaRPr lang="en-US" sz="950" dirty="0"/>
          </a:p>
        </p:txBody>
      </p:sp>
      <p:sp>
        <p:nvSpPr>
          <p:cNvPr id="36" name="Text 34"/>
          <p:cNvSpPr/>
          <p:nvPr/>
        </p:nvSpPr>
        <p:spPr>
          <a:xfrm>
            <a:off x="6341364" y="5495544"/>
            <a:ext cx="1600200" cy="539496"/>
          </a:xfrm>
          <a:prstGeom prst="rect">
            <a:avLst/>
          </a:prstGeom>
          <a:noFill/>
          <a:ln/>
        </p:spPr>
        <p:txBody>
          <a:bodyPr wrap="square" lIns="0" tIns="0" rIns="0" bIns="0" rtlCol="0" anchor="ctr"/>
          <a:lstStyle/>
          <a:p>
            <a:pPr indent="0" marL="0">
              <a:buNone/>
            </a:pPr>
            <a:r>
              <a:rPr lang="en-US" sz="1300" b="1" dirty="0">
                <a:solidFill>
                  <a:srgbClr val="56D6E8"/>
                </a:solidFill>
                <a:latin typeface="Courier New" pitchFamily="34" charset="0"/>
                <a:ea typeface="Courier New" pitchFamily="34" charset="-122"/>
                <a:cs typeface="Courier New" pitchFamily="34" charset="-120"/>
              </a:rPr>
              <a:t>--mcp-tools</a:t>
            </a:r>
            <a:endParaRPr lang="en-US" sz="1300" dirty="0"/>
          </a:p>
        </p:txBody>
      </p:sp>
      <p:sp>
        <p:nvSpPr>
          <p:cNvPr id="37" name="Text 35"/>
          <p:cNvSpPr/>
          <p:nvPr/>
        </p:nvSpPr>
        <p:spPr>
          <a:xfrm>
            <a:off x="8033004" y="5495544"/>
            <a:ext cx="3406140" cy="539496"/>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the MCP server lists only the tools you name, or a core profile of 8; the full 33 stay the default, byte for byte</a:t>
            </a:r>
            <a:endParaRPr lang="en-US" sz="950" dirty="0"/>
          </a:p>
        </p:txBody>
      </p:sp>
      <p:sp>
        <p:nvSpPr>
          <p:cNvPr id="38" name="Text 36"/>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upgrade note: parser 129 · cache 27 — a cached index from an earlier build re-indexes once on first use</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10896"/>
            <a:ext cx="11055096" cy="384048"/>
          </a:xfrm>
          <a:prstGeom prst="rect">
            <a:avLst/>
          </a:prstGeom>
          <a:noFill/>
          <a:ln/>
        </p:spPr>
        <p:txBody>
          <a:bodyPr wrap="square" lIns="0" tIns="0" rIns="0" bIns="0" rtlCol="0" anchor="ctr"/>
          <a:lstStyle/>
          <a:p>
            <a:pPr indent="0" marL="0">
              <a:buNone/>
            </a:pPr>
            <a:r>
              <a:rPr lang="en-US" sz="1800" dirty="0">
                <a:solidFill>
                  <a:srgbClr val="56D6E8"/>
                </a:solidFill>
                <a:latin typeface="Courier New" pitchFamily="34" charset="0"/>
                <a:ea typeface="Courier New" pitchFamily="34" charset="-122"/>
                <a:cs typeface="Courier New" pitchFamily="34" charset="-120"/>
              </a:rPr>
              <a:t>// Rip'n Fast, at scale — llvm-project, </a:t>
            </a:r>
            <a:pPr indent="0" marL="0">
              <a:buNone/>
            </a:pPr>
            <a:r>
              <a:rPr lang="en-US" sz="1800" b="1" dirty="0">
                <a:solidFill>
                  <a:srgbClr val="56D6E8"/>
                </a:solidFill>
                <a:latin typeface="Courier New" pitchFamily="34" charset="0"/>
                <a:ea typeface="Courier New" pitchFamily="34" charset="-122"/>
                <a:cs typeface="Courier New" pitchFamily="34" charset="-120"/>
              </a:rPr>
              <a:t>182,555</a:t>
            </a:r>
            <a:pPr indent="0" marL="0">
              <a:buNone/>
            </a:pPr>
            <a:r>
              <a:rPr lang="en-US" sz="1800" dirty="0">
                <a:solidFill>
                  <a:srgbClr val="56D6E8"/>
                </a:solidFill>
                <a:latin typeface="Courier New" pitchFamily="34" charset="0"/>
                <a:ea typeface="Courier New" pitchFamily="34" charset="-122"/>
                <a:cs typeface="Courier New" pitchFamily="34" charset="-120"/>
              </a:rPr>
              <a:t> files, as the instrument</a:t>
            </a:r>
            <a:endParaRPr lang="en-US" sz="18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200" b="1" dirty="0">
                <a:solidFill>
                  <a:srgbClr val="E6EDF3"/>
                </a:solidFill>
                <a:latin typeface="Arial" pitchFamily="34" charset="0"/>
                <a:ea typeface="Arial" pitchFamily="34" charset="-122"/>
                <a:cs typeface="Arial" pitchFamily="34" charset="-120"/>
              </a:rPr>
              <a:t>Three bugs found at llvm-project scale</a:t>
            </a:r>
            <a:endParaRPr lang="en-US" sz="3200" dirty="0"/>
          </a:p>
        </p:txBody>
      </p:sp>
      <p:sp>
        <p:nvSpPr>
          <p:cNvPr id="4" name="Shape 2"/>
          <p:cNvSpPr/>
          <p:nvPr/>
        </p:nvSpPr>
        <p:spPr>
          <a:xfrm>
            <a:off x="566928" y="1572768"/>
            <a:ext cx="6903720" cy="1078992"/>
          </a:xfrm>
          <a:prstGeom prst="roundRect">
            <a:avLst>
              <a:gd name="adj" fmla="val 7627"/>
            </a:avLst>
          </a:prstGeom>
          <a:solidFill>
            <a:srgbClr val="161D28"/>
          </a:solidFill>
          <a:ln w="9525">
            <a:solidFill>
              <a:srgbClr val="232D3D"/>
            </a:solidFill>
            <a:prstDash val="solid"/>
          </a:ln>
        </p:spPr>
      </p:sp>
      <p:sp>
        <p:nvSpPr>
          <p:cNvPr id="5" name="Text 3"/>
          <p:cNvSpPr/>
          <p:nvPr/>
        </p:nvSpPr>
        <p:spPr>
          <a:xfrm>
            <a:off x="749808" y="1645920"/>
            <a:ext cx="4572000" cy="274320"/>
          </a:xfrm>
          <a:prstGeom prst="rect">
            <a:avLst/>
          </a:prstGeom>
          <a:noFill/>
          <a:ln/>
        </p:spPr>
        <p:txBody>
          <a:bodyPr wrap="square" lIns="0" tIns="0" rIns="0" bIns="0" rtlCol="0" anchor="ctr"/>
          <a:lstStyle/>
          <a:p>
            <a:pPr indent="0" marL="0">
              <a:buNone/>
            </a:pPr>
            <a:r>
              <a:rPr lang="en-US" sz="1250" b="1" dirty="0">
                <a:solidFill>
                  <a:srgbClr val="56D6E8"/>
                </a:solidFill>
                <a:latin typeface="Courier New" pitchFamily="34" charset="0"/>
                <a:ea typeface="Courier New" pitchFamily="34" charset="-122"/>
                <a:cs typeface="Courier New" pitchFamily="34" charset="-120"/>
              </a:rPr>
              <a:t>O(C²) child walks</a:t>
            </a:r>
            <a:endParaRPr lang="en-US" sz="1250" dirty="0"/>
          </a:p>
        </p:txBody>
      </p:sp>
      <p:sp>
        <p:nvSpPr>
          <p:cNvPr id="6" name="Text 4"/>
          <p:cNvSpPr/>
          <p:nvPr/>
        </p:nvSpPr>
        <p:spPr>
          <a:xfrm>
            <a:off x="749808" y="1920240"/>
            <a:ext cx="4617720" cy="694944"/>
          </a:xfrm>
          <a:prstGeom prst="rect">
            <a:avLst/>
          </a:prstGeom>
          <a:noFill/>
          <a:ln/>
        </p:spPr>
        <p:txBody>
          <a:bodyPr wrap="square" lIns="0" tIns="0" rIns="0" bIns="0" rtlCol="0" anchor="t"/>
          <a:lstStyle/>
          <a:p>
            <a:pPr indent="0" marL="0">
              <a:buNone/>
            </a:pPr>
            <a:r>
              <a:rPr lang="en-US" sz="950" dirty="0">
                <a:solidFill>
                  <a:srgbClr val="8B95A5"/>
                </a:solidFill>
                <a:latin typeface="Arial" pitchFamily="34" charset="0"/>
                <a:ea typeface="Arial" pitchFamily="34" charset="-122"/>
                <a:cs typeface="Arial" pitchFamily="34" charset="-120"/>
              </a:rPr>
              <a:t>An indexed ts_node_child( n, i ) loop re-walks the child list on every call, so wide, flat lists (comment runs, C/C++ include guards) go quadratic. #127 moved 24 walks to one cursor helper (18 arms red first at 11–125×); #130 moved 22 more (13–126×).</a:t>
            </a:r>
            <a:endParaRPr lang="en-US" sz="950" dirty="0"/>
          </a:p>
        </p:txBody>
      </p:sp>
      <p:sp>
        <p:nvSpPr>
          <p:cNvPr id="7" name="Text 5"/>
          <p:cNvSpPr/>
          <p:nvPr/>
        </p:nvSpPr>
        <p:spPr>
          <a:xfrm>
            <a:off x="5413248" y="1700784"/>
            <a:ext cx="1920240" cy="457200"/>
          </a:xfrm>
          <a:prstGeom prst="rect">
            <a:avLst/>
          </a:prstGeom>
          <a:noFill/>
          <a:ln/>
        </p:spPr>
        <p:txBody>
          <a:bodyPr wrap="square" lIns="0" tIns="0" rIns="0" bIns="0" rtlCol="0" anchor="ctr"/>
          <a:lstStyle/>
          <a:p>
            <a:pPr algn="r" indent="0" marL="0">
              <a:buNone/>
            </a:pPr>
            <a:r>
              <a:rPr lang="en-US" sz="1600" b="1" dirty="0">
                <a:solidFill>
                  <a:srgbClr val="4AC26B"/>
                </a:solidFill>
                <a:latin typeface="Courier New" pitchFamily="34" charset="0"/>
                <a:ea typeface="Courier New" pitchFamily="34" charset="-122"/>
                <a:cs typeface="Courier New" pitchFamily="34" charset="-120"/>
              </a:rPr>
              <a:t>194.1 → 155.6 s</a:t>
            </a:r>
            <a:endParaRPr lang="en-US" sz="1600" dirty="0"/>
          </a:p>
        </p:txBody>
      </p:sp>
      <p:sp>
        <p:nvSpPr>
          <p:cNvPr id="8" name="Text 6"/>
          <p:cNvSpPr/>
          <p:nvPr/>
        </p:nvSpPr>
        <p:spPr>
          <a:xfrm>
            <a:off x="5413248" y="2157984"/>
            <a:ext cx="1920240" cy="420624"/>
          </a:xfrm>
          <a:prstGeom prst="rect">
            <a:avLst/>
          </a:prstGeom>
          <a:noFill/>
          <a:ln/>
        </p:spPr>
        <p:txBody>
          <a:bodyPr wrap="square" lIns="0" tIns="0" rIns="0" bIns="0" rtlCol="0" anchor="t"/>
          <a:lstStyle/>
          <a:p>
            <a:pPr algn="r" indent="0" marL="0">
              <a:buNone/>
            </a:pPr>
            <a:r>
              <a:rPr lang="en-US" sz="900" dirty="0">
                <a:solidFill>
                  <a:srgbClr val="8B95A5"/>
                </a:solidFill>
                <a:latin typeface="Arial" pitchFamily="34" charset="0"/>
                <a:ea typeface="Arial" pitchFamily="34" charset="-122"/>
                <a:cs typeface="Arial" pitchFamily="34" charset="-120"/>
              </a:rPr>
              <a:t>cold parse CPU, n = 1</a:t>
            </a:r>
            <a:endParaRPr lang="en-US" sz="900" dirty="0"/>
          </a:p>
          <a:p>
            <a:pPr algn="r" indent="0" marL="0">
              <a:buNone/>
            </a:pPr>
            <a:r>
              <a:rPr lang="en-US" sz="900" dirty="0">
                <a:solidFill>
                  <a:srgbClr val="8B95A5"/>
                </a:solidFill>
                <a:latin typeface="Arial" pitchFamily="34" charset="0"/>
                <a:ea typeface="Arial" pitchFamily="34" charset="-122"/>
                <a:cs typeface="Arial" pitchFamily="34" charset="-120"/>
              </a:rPr>
              <a:t>−19.9% · wall −25%</a:t>
            </a:r>
            <a:endParaRPr lang="en-US" sz="900" dirty="0"/>
          </a:p>
        </p:txBody>
      </p:sp>
      <p:sp>
        <p:nvSpPr>
          <p:cNvPr id="9" name="Shape 7"/>
          <p:cNvSpPr/>
          <p:nvPr/>
        </p:nvSpPr>
        <p:spPr>
          <a:xfrm>
            <a:off x="566928" y="2734056"/>
            <a:ext cx="6903720" cy="1078992"/>
          </a:xfrm>
          <a:prstGeom prst="roundRect">
            <a:avLst>
              <a:gd name="adj" fmla="val 7627"/>
            </a:avLst>
          </a:prstGeom>
          <a:solidFill>
            <a:srgbClr val="161D28"/>
          </a:solidFill>
          <a:ln w="9525">
            <a:solidFill>
              <a:srgbClr val="232D3D"/>
            </a:solidFill>
            <a:prstDash val="solid"/>
          </a:ln>
        </p:spPr>
      </p:sp>
      <p:sp>
        <p:nvSpPr>
          <p:cNvPr id="10" name="Text 8"/>
          <p:cNvSpPr/>
          <p:nvPr/>
        </p:nvSpPr>
        <p:spPr>
          <a:xfrm>
            <a:off x="749808" y="2807208"/>
            <a:ext cx="4572000" cy="274320"/>
          </a:xfrm>
          <a:prstGeom prst="rect">
            <a:avLst/>
          </a:prstGeom>
          <a:noFill/>
          <a:ln/>
        </p:spPr>
        <p:txBody>
          <a:bodyPr wrap="square" lIns="0" tIns="0" rIns="0" bIns="0" rtlCol="0" anchor="ctr"/>
          <a:lstStyle/>
          <a:p>
            <a:pPr indent="0" marL="0">
              <a:buNone/>
            </a:pPr>
            <a:r>
              <a:rPr lang="en-US" sz="1250" b="1" dirty="0">
                <a:solidFill>
                  <a:srgbClr val="56D6E8"/>
                </a:solidFill>
                <a:latin typeface="Courier New" pitchFamily="34" charset="0"/>
                <a:ea typeface="Courier New" pitchFamily="34" charset="-122"/>
                <a:cs typeface="Courier New" pitchFamily="34" charset="-120"/>
              </a:rPr>
              <a:t>the inheritance cone</a:t>
            </a:r>
            <a:endParaRPr lang="en-US" sz="1250" dirty="0"/>
          </a:p>
        </p:txBody>
      </p:sp>
      <p:sp>
        <p:nvSpPr>
          <p:cNvPr id="11" name="Text 9"/>
          <p:cNvSpPr/>
          <p:nvPr/>
        </p:nvSpPr>
        <p:spPr>
          <a:xfrm>
            <a:off x="749808" y="3081528"/>
            <a:ext cx="4617720" cy="694944"/>
          </a:xfrm>
          <a:prstGeom prst="rect">
            <a:avLst/>
          </a:prstGeom>
          <a:noFill/>
          <a:ln/>
        </p:spPr>
        <p:txBody>
          <a:bodyPr wrap="square" lIns="0" tIns="0" rIns="0" bIns="0" rtlCol="0" anchor="t"/>
          <a:lstStyle/>
          <a:p>
            <a:pPr indent="0" marL="0">
              <a:buNone/>
            </a:pPr>
            <a:r>
              <a:rPr lang="en-US" sz="950" dirty="0">
                <a:solidFill>
                  <a:srgbClr val="8B95A5"/>
                </a:solidFill>
                <a:latin typeface="Arial" pitchFamily="34" charset="0"/>
                <a:ea typeface="Arial" pitchFamily="34" charset="-122"/>
                <a:cs typeface="Arial" pitchFamily="34" charset="-120"/>
              </a:rPr>
              <a:t>Rebuilt on every still-ambiguous receiver-typed call: 86,667 cones for 2,984 distinct types, 143 s of a 154 s run. Each type's cone is now built once, and default maps are byte-identical on go and llvm-project.</a:t>
            </a:r>
            <a:endParaRPr lang="en-US" sz="950" dirty="0"/>
          </a:p>
        </p:txBody>
      </p:sp>
      <p:sp>
        <p:nvSpPr>
          <p:cNvPr id="12" name="Text 10"/>
          <p:cNvSpPr/>
          <p:nvPr/>
        </p:nvSpPr>
        <p:spPr>
          <a:xfrm>
            <a:off x="5413248" y="2862072"/>
            <a:ext cx="1920240" cy="457200"/>
          </a:xfrm>
          <a:prstGeom prst="rect">
            <a:avLst/>
          </a:prstGeom>
          <a:noFill/>
          <a:ln/>
        </p:spPr>
        <p:txBody>
          <a:bodyPr wrap="square" lIns="0" tIns="0" rIns="0" bIns="0" rtlCol="0" anchor="ctr"/>
          <a:lstStyle/>
          <a:p>
            <a:pPr algn="r" indent="0" marL="0">
              <a:buNone/>
            </a:pPr>
            <a:r>
              <a:rPr lang="en-US" sz="1600" b="1" dirty="0">
                <a:solidFill>
                  <a:srgbClr val="4AC26B"/>
                </a:solidFill>
                <a:latin typeface="Courier New" pitchFamily="34" charset="0"/>
                <a:ea typeface="Courier New" pitchFamily="34" charset="-122"/>
                <a:cs typeface="Courier New" pitchFamily="34" charset="-120"/>
              </a:rPr>
              <a:t>159.7 → 9.2 s</a:t>
            </a:r>
            <a:endParaRPr lang="en-US" sz="1600" dirty="0"/>
          </a:p>
        </p:txBody>
      </p:sp>
      <p:sp>
        <p:nvSpPr>
          <p:cNvPr id="13" name="Text 11"/>
          <p:cNvSpPr/>
          <p:nvPr/>
        </p:nvSpPr>
        <p:spPr>
          <a:xfrm>
            <a:off x="5413248" y="3319272"/>
            <a:ext cx="1920240" cy="420624"/>
          </a:xfrm>
          <a:prstGeom prst="rect">
            <a:avLst/>
          </a:prstGeom>
          <a:noFill/>
          <a:ln/>
        </p:spPr>
        <p:txBody>
          <a:bodyPr wrap="square" lIns="0" tIns="0" rIns="0" bIns="0" rtlCol="0" anchor="t"/>
          <a:lstStyle/>
          <a:p>
            <a:pPr algn="r" indent="0" marL="0">
              <a:buNone/>
            </a:pPr>
            <a:r>
              <a:rPr lang="en-US" sz="900" dirty="0">
                <a:solidFill>
                  <a:srgbClr val="8B95A5"/>
                </a:solidFill>
                <a:latin typeface="Arial" pitchFamily="34" charset="0"/>
                <a:ea typeface="Arial" pitchFamily="34" charset="-122"/>
                <a:cs typeface="Arial" pitchFamily="34" charset="-120"/>
              </a:rPr>
              <a:t>warm --grep</a:t>
            </a:r>
            <a:endParaRPr lang="en-US" sz="900" dirty="0"/>
          </a:p>
          <a:p>
            <a:pPr algn="r" indent="0" marL="0">
              <a:buNone/>
            </a:pPr>
            <a:r>
              <a:rPr lang="en-US" sz="900" dirty="0">
                <a:solidFill>
                  <a:srgbClr val="8B95A5"/>
                </a:solidFill>
                <a:latin typeface="Arial" pitchFamily="34" charset="0"/>
                <a:ea typeface="Arial" pitchFamily="34" charset="-122"/>
                <a:cs typeface="Arial" pitchFamily="34" charset="-120"/>
              </a:rPr>
              <a:t>default map 248 s → 10 s</a:t>
            </a:r>
            <a:endParaRPr lang="en-US" sz="900" dirty="0"/>
          </a:p>
        </p:txBody>
      </p:sp>
      <p:sp>
        <p:nvSpPr>
          <p:cNvPr id="14" name="Shape 12"/>
          <p:cNvSpPr/>
          <p:nvPr/>
        </p:nvSpPr>
        <p:spPr>
          <a:xfrm>
            <a:off x="566928" y="3895344"/>
            <a:ext cx="6903720" cy="1078992"/>
          </a:xfrm>
          <a:prstGeom prst="roundRect">
            <a:avLst>
              <a:gd name="adj" fmla="val 7627"/>
            </a:avLst>
          </a:prstGeom>
          <a:solidFill>
            <a:srgbClr val="161D28"/>
          </a:solidFill>
          <a:ln w="9525">
            <a:solidFill>
              <a:srgbClr val="232D3D"/>
            </a:solidFill>
            <a:prstDash val="solid"/>
          </a:ln>
        </p:spPr>
      </p:sp>
      <p:sp>
        <p:nvSpPr>
          <p:cNvPr id="15" name="Text 13"/>
          <p:cNvSpPr/>
          <p:nvPr/>
        </p:nvSpPr>
        <p:spPr>
          <a:xfrm>
            <a:off x="749808" y="3968496"/>
            <a:ext cx="4572000" cy="274320"/>
          </a:xfrm>
          <a:prstGeom prst="rect">
            <a:avLst/>
          </a:prstGeom>
          <a:noFill/>
          <a:ln/>
        </p:spPr>
        <p:txBody>
          <a:bodyPr wrap="square" lIns="0" tIns="0" rIns="0" bIns="0" rtlCol="0" anchor="ctr"/>
          <a:lstStyle/>
          <a:p>
            <a:pPr indent="0" marL="0">
              <a:buNone/>
            </a:pPr>
            <a:r>
              <a:rPr lang="en-US" sz="1250" b="1" dirty="0">
                <a:solidFill>
                  <a:srgbClr val="F2B84B"/>
                </a:solidFill>
                <a:latin typeface="Courier New" pitchFamily="34" charset="0"/>
                <a:ea typeface="Courier New" pitchFamily="34" charset="-122"/>
                <a:cs typeface="Courier New" pitchFamily="34" charset="-120"/>
              </a:rPr>
              <a:t>the cache that evicted itself</a:t>
            </a:r>
            <a:endParaRPr lang="en-US" sz="1250" dirty="0"/>
          </a:p>
        </p:txBody>
      </p:sp>
      <p:sp>
        <p:nvSpPr>
          <p:cNvPr id="16" name="Text 14"/>
          <p:cNvSpPr/>
          <p:nvPr/>
        </p:nvSpPr>
        <p:spPr>
          <a:xfrm>
            <a:off x="749808" y="4242816"/>
            <a:ext cx="4617720" cy="694944"/>
          </a:xfrm>
          <a:prstGeom prst="rect">
            <a:avLst/>
          </a:prstGeom>
          <a:noFill/>
          <a:ln/>
        </p:spPr>
        <p:txBody>
          <a:bodyPr wrap="square" lIns="0" tIns="0" rIns="0" bIns="0" rtlCol="0" anchor="t"/>
          <a:lstStyle/>
          <a:p>
            <a:pPr indent="0" marL="0">
              <a:buNone/>
            </a:pPr>
            <a:r>
              <a:rPr lang="en-US" sz="950" dirty="0">
                <a:solidFill>
                  <a:srgbClr val="8B95A5"/>
                </a:solidFill>
                <a:latin typeface="Arial" pitchFamily="34" charset="0"/>
                <a:ea typeface="Arial" pitchFamily="34" charset="-122"/>
                <a:cs typeface="Arial" pitchFamily="34" charset="-120"/>
              </a:rPr>
              <a:t>One llvm root needs 1.76 GB of cache, and the 2 GB oldest-first sweep was evicting that root's own index. The sweep now pins the root you are working in, and two key builders that hashed one root with different seeds share one key.</a:t>
            </a:r>
            <a:endParaRPr lang="en-US" sz="950" dirty="0"/>
          </a:p>
        </p:txBody>
      </p:sp>
      <p:sp>
        <p:nvSpPr>
          <p:cNvPr id="17" name="Text 15"/>
          <p:cNvSpPr/>
          <p:nvPr/>
        </p:nvSpPr>
        <p:spPr>
          <a:xfrm>
            <a:off x="5413248" y="4023360"/>
            <a:ext cx="1920240" cy="457200"/>
          </a:xfrm>
          <a:prstGeom prst="rect">
            <a:avLst/>
          </a:prstGeom>
          <a:noFill/>
          <a:ln/>
        </p:spPr>
        <p:txBody>
          <a:bodyPr wrap="square" lIns="0" tIns="0" rIns="0" bIns="0" rtlCol="0" anchor="ctr"/>
          <a:lstStyle/>
          <a:p>
            <a:pPr algn="r" indent="0" marL="0">
              <a:buNone/>
            </a:pPr>
            <a:r>
              <a:rPr lang="en-US" sz="1600" b="1" dirty="0">
                <a:solidFill>
                  <a:srgbClr val="4AC26B"/>
                </a:solidFill>
                <a:latin typeface="Courier New" pitchFamily="34" charset="0"/>
                <a:ea typeface="Courier New" pitchFamily="34" charset="-122"/>
                <a:cs typeface="Courier New" pitchFamily="34" charset="-120"/>
              </a:rPr>
              <a:t>274 → 26 s</a:t>
            </a:r>
            <a:endParaRPr lang="en-US" sz="1600" dirty="0"/>
          </a:p>
        </p:txBody>
      </p:sp>
      <p:sp>
        <p:nvSpPr>
          <p:cNvPr id="18" name="Text 16"/>
          <p:cNvSpPr/>
          <p:nvPr/>
        </p:nvSpPr>
        <p:spPr>
          <a:xfrm>
            <a:off x="5413248" y="4480560"/>
            <a:ext cx="1920240" cy="420624"/>
          </a:xfrm>
          <a:prstGeom prst="rect">
            <a:avLst/>
          </a:prstGeom>
          <a:noFill/>
          <a:ln/>
        </p:spPr>
        <p:txBody>
          <a:bodyPr wrap="square" lIns="0" tIns="0" rIns="0" bIns="0" rtlCol="0" anchor="t"/>
          <a:lstStyle/>
          <a:p>
            <a:pPr algn="r" indent="0" marL="0">
              <a:buNone/>
            </a:pPr>
            <a:r>
              <a:rPr lang="en-US" sz="900" dirty="0">
                <a:solidFill>
                  <a:srgbClr val="8B95A5"/>
                </a:solidFill>
                <a:latin typeface="Arial" pitchFamily="34" charset="0"/>
                <a:ea typeface="Arial" pitchFamily="34" charset="-122"/>
                <a:cs typeface="Arial" pitchFamily="34" charset="-120"/>
              </a:rPr>
              <a:t>a repeated --for, CPU</a:t>
            </a:r>
            <a:endParaRPr lang="en-US" sz="900" dirty="0"/>
          </a:p>
        </p:txBody>
      </p:sp>
      <p:sp>
        <p:nvSpPr>
          <p:cNvPr id="19" name="Text 17"/>
          <p:cNvSpPr/>
          <p:nvPr/>
        </p:nvSpPr>
        <p:spPr>
          <a:xfrm>
            <a:off x="566928" y="5084064"/>
            <a:ext cx="6903720" cy="237744"/>
          </a:xfrm>
          <a:prstGeom prst="rect">
            <a:avLst/>
          </a:prstGeom>
          <a:noFill/>
          <a:ln/>
        </p:spPr>
        <p:txBody>
          <a:bodyPr wrap="square" lIns="0" tIns="0" rIns="0" bIns="0" rtlCol="0" anchor="ctr"/>
          <a:lstStyle/>
          <a:p>
            <a:pPr indent="0" marL="0">
              <a:buNone/>
            </a:pPr>
            <a:r>
              <a:rPr lang="en-US" sz="950" dirty="0">
                <a:solidFill>
                  <a:srgbClr val="8B95A5"/>
                </a:solidFill>
                <a:latin typeface="Courier New" pitchFamily="34" charset="0"/>
                <a:ea typeface="Courier New" pitchFamily="34" charset="-122"/>
                <a:cs typeface="Courier New" pitchFamily="34" charset="-120"/>
              </a:rPr>
              <a:t>the same round's cold parse, CPU Δ by corpus (median of 5; llvm-project n = 1)</a:t>
            </a:r>
            <a:endParaRPr lang="en-US" sz="950" dirty="0"/>
          </a:p>
        </p:txBody>
      </p:sp>
      <p:sp>
        <p:nvSpPr>
          <p:cNvPr id="20" name="Text 18"/>
          <p:cNvSpPr/>
          <p:nvPr/>
        </p:nvSpPr>
        <p:spPr>
          <a:xfrm>
            <a:off x="566928" y="5358384"/>
            <a:ext cx="1325880" cy="219456"/>
          </a:xfrm>
          <a:prstGeom prst="rect">
            <a:avLst/>
          </a:prstGeom>
          <a:noFill/>
          <a:ln/>
        </p:spPr>
        <p:txBody>
          <a:bodyPr wrap="square" lIns="0" tIns="0" rIns="0" bIns="0" rtlCol="0" anchor="ctr"/>
          <a:lstStyle/>
          <a:p>
            <a:pPr algn="r" indent="0" marL="0">
              <a:buNone/>
            </a:pPr>
            <a:r>
              <a:rPr lang="en-US" sz="1000" dirty="0">
                <a:solidFill>
                  <a:srgbClr val="8B95A5"/>
                </a:solidFill>
                <a:latin typeface="Courier New" pitchFamily="34" charset="0"/>
                <a:ea typeface="Courier New" pitchFamily="34" charset="-122"/>
                <a:cs typeface="Courier New" pitchFamily="34" charset="-120"/>
              </a:rPr>
              <a:t>ripwire</a:t>
            </a:r>
            <a:endParaRPr lang="en-US" sz="1000" dirty="0"/>
          </a:p>
        </p:txBody>
      </p:sp>
      <p:sp>
        <p:nvSpPr>
          <p:cNvPr id="21" name="Shape 19"/>
          <p:cNvSpPr/>
          <p:nvPr/>
        </p:nvSpPr>
        <p:spPr>
          <a:xfrm>
            <a:off x="1984248" y="5394960"/>
            <a:ext cx="472823" cy="146304"/>
          </a:xfrm>
          <a:prstGeom prst="rect">
            <a:avLst/>
          </a:prstGeom>
          <a:solidFill>
            <a:srgbClr val="3A4353"/>
          </a:solidFill>
          <a:ln w="12700">
            <a:solidFill>
              <a:srgbClr val="3A4353"/>
            </a:solidFill>
            <a:prstDash val="solid"/>
          </a:ln>
        </p:spPr>
      </p:sp>
      <p:sp>
        <p:nvSpPr>
          <p:cNvPr id="22" name="Text 20"/>
          <p:cNvSpPr/>
          <p:nvPr/>
        </p:nvSpPr>
        <p:spPr>
          <a:xfrm>
            <a:off x="2530223" y="5358384"/>
            <a:ext cx="822960" cy="219456"/>
          </a:xfrm>
          <a:prstGeom prst="rect">
            <a:avLst/>
          </a:prstGeom>
          <a:noFill/>
          <a:ln/>
        </p:spPr>
        <p:txBody>
          <a:bodyPr wrap="square" lIns="0" tIns="0" rIns="0" bIns="0" rtlCol="0" anchor="ctr"/>
          <a:lstStyle/>
          <a:p>
            <a:pPr indent="0" marL="0">
              <a:buNone/>
            </a:pPr>
            <a:r>
              <a:rPr lang="en-US" sz="1000" dirty="0">
                <a:solidFill>
                  <a:srgbClr val="8B95A5"/>
                </a:solidFill>
                <a:latin typeface="Courier New" pitchFamily="34" charset="0"/>
                <a:ea typeface="Courier New" pitchFamily="34" charset="-122"/>
                <a:cs typeface="Courier New" pitchFamily="34" charset="-120"/>
              </a:rPr>
              <a:t>−2.1%</a:t>
            </a:r>
            <a:endParaRPr lang="en-US" sz="1000" dirty="0"/>
          </a:p>
        </p:txBody>
      </p:sp>
      <p:sp>
        <p:nvSpPr>
          <p:cNvPr id="23" name="Text 21"/>
          <p:cNvSpPr/>
          <p:nvPr/>
        </p:nvSpPr>
        <p:spPr>
          <a:xfrm>
            <a:off x="566928" y="5596128"/>
            <a:ext cx="1325880" cy="219456"/>
          </a:xfrm>
          <a:prstGeom prst="rect">
            <a:avLst/>
          </a:prstGeom>
          <a:noFill/>
          <a:ln/>
        </p:spPr>
        <p:txBody>
          <a:bodyPr wrap="square" lIns="0" tIns="0" rIns="0" bIns="0" rtlCol="0" anchor="ctr"/>
          <a:lstStyle/>
          <a:p>
            <a:pPr algn="r" indent="0" marL="0">
              <a:buNone/>
            </a:pPr>
            <a:r>
              <a:rPr lang="en-US" sz="1000" dirty="0">
                <a:solidFill>
                  <a:srgbClr val="8B95A5"/>
                </a:solidFill>
                <a:latin typeface="Courier New" pitchFamily="34" charset="0"/>
                <a:ea typeface="Courier New" pitchFamily="34" charset="-122"/>
                <a:cs typeface="Courier New" pitchFamily="34" charset="-120"/>
              </a:rPr>
              <a:t>go</a:t>
            </a:r>
            <a:endParaRPr lang="en-US" sz="1000" dirty="0"/>
          </a:p>
        </p:txBody>
      </p:sp>
      <p:sp>
        <p:nvSpPr>
          <p:cNvPr id="24" name="Shape 22"/>
          <p:cNvSpPr/>
          <p:nvPr/>
        </p:nvSpPr>
        <p:spPr>
          <a:xfrm>
            <a:off x="1984248" y="5632704"/>
            <a:ext cx="382761" cy="146304"/>
          </a:xfrm>
          <a:prstGeom prst="rect">
            <a:avLst/>
          </a:prstGeom>
          <a:solidFill>
            <a:srgbClr val="3A4353"/>
          </a:solidFill>
          <a:ln w="12700">
            <a:solidFill>
              <a:srgbClr val="3A4353"/>
            </a:solidFill>
            <a:prstDash val="solid"/>
          </a:ln>
        </p:spPr>
      </p:sp>
      <p:sp>
        <p:nvSpPr>
          <p:cNvPr id="25" name="Text 23"/>
          <p:cNvSpPr/>
          <p:nvPr/>
        </p:nvSpPr>
        <p:spPr>
          <a:xfrm>
            <a:off x="2440161" y="5596128"/>
            <a:ext cx="822960" cy="219456"/>
          </a:xfrm>
          <a:prstGeom prst="rect">
            <a:avLst/>
          </a:prstGeom>
          <a:noFill/>
          <a:ln/>
        </p:spPr>
        <p:txBody>
          <a:bodyPr wrap="square" lIns="0" tIns="0" rIns="0" bIns="0" rtlCol="0" anchor="ctr"/>
          <a:lstStyle/>
          <a:p>
            <a:pPr indent="0" marL="0">
              <a:buNone/>
            </a:pPr>
            <a:r>
              <a:rPr lang="en-US" sz="1000" dirty="0">
                <a:solidFill>
                  <a:srgbClr val="8B95A5"/>
                </a:solidFill>
                <a:latin typeface="Courier New" pitchFamily="34" charset="0"/>
                <a:ea typeface="Courier New" pitchFamily="34" charset="-122"/>
                <a:cs typeface="Courier New" pitchFamily="34" charset="-120"/>
              </a:rPr>
              <a:t>−1.7%</a:t>
            </a:r>
            <a:endParaRPr lang="en-US" sz="1000" dirty="0"/>
          </a:p>
        </p:txBody>
      </p:sp>
      <p:sp>
        <p:nvSpPr>
          <p:cNvPr id="26" name="Text 24"/>
          <p:cNvSpPr/>
          <p:nvPr/>
        </p:nvSpPr>
        <p:spPr>
          <a:xfrm>
            <a:off x="566928" y="5833872"/>
            <a:ext cx="1325880" cy="219456"/>
          </a:xfrm>
          <a:prstGeom prst="rect">
            <a:avLst/>
          </a:prstGeom>
          <a:noFill/>
          <a:ln/>
        </p:spPr>
        <p:txBody>
          <a:bodyPr wrap="square" lIns="0" tIns="0" rIns="0" bIns="0" rtlCol="0" anchor="ctr"/>
          <a:lstStyle/>
          <a:p>
            <a:pPr algn="r" indent="0" marL="0">
              <a:buNone/>
            </a:pPr>
            <a:r>
              <a:rPr lang="en-US" sz="1000" dirty="0">
                <a:solidFill>
                  <a:srgbClr val="8B95A5"/>
                </a:solidFill>
                <a:latin typeface="Courier New" pitchFamily="34" charset="0"/>
                <a:ea typeface="Courier New" pitchFamily="34" charset="-122"/>
                <a:cs typeface="Courier New" pitchFamily="34" charset="-120"/>
              </a:rPr>
              <a:t>rocksdb</a:t>
            </a:r>
            <a:endParaRPr lang="en-US" sz="1000" dirty="0"/>
          </a:p>
        </p:txBody>
      </p:sp>
      <p:sp>
        <p:nvSpPr>
          <p:cNvPr id="27" name="Shape 25"/>
          <p:cNvSpPr/>
          <p:nvPr/>
        </p:nvSpPr>
        <p:spPr>
          <a:xfrm>
            <a:off x="1984248" y="5870448"/>
            <a:ext cx="1508530" cy="146304"/>
          </a:xfrm>
          <a:prstGeom prst="rect">
            <a:avLst/>
          </a:prstGeom>
          <a:solidFill>
            <a:srgbClr val="3A4353"/>
          </a:solidFill>
          <a:ln w="12700">
            <a:solidFill>
              <a:srgbClr val="3A4353"/>
            </a:solidFill>
            <a:prstDash val="solid"/>
          </a:ln>
        </p:spPr>
      </p:sp>
      <p:sp>
        <p:nvSpPr>
          <p:cNvPr id="28" name="Text 26"/>
          <p:cNvSpPr/>
          <p:nvPr/>
        </p:nvSpPr>
        <p:spPr>
          <a:xfrm>
            <a:off x="3565930" y="5833872"/>
            <a:ext cx="822960" cy="219456"/>
          </a:xfrm>
          <a:prstGeom prst="rect">
            <a:avLst/>
          </a:prstGeom>
          <a:noFill/>
          <a:ln/>
        </p:spPr>
        <p:txBody>
          <a:bodyPr wrap="square" lIns="0" tIns="0" rIns="0" bIns="0" rtlCol="0" anchor="ctr"/>
          <a:lstStyle/>
          <a:p>
            <a:pPr indent="0" marL="0">
              <a:buNone/>
            </a:pPr>
            <a:r>
              <a:rPr lang="en-US" sz="1000" dirty="0">
                <a:solidFill>
                  <a:srgbClr val="8B95A5"/>
                </a:solidFill>
                <a:latin typeface="Courier New" pitchFamily="34" charset="0"/>
                <a:ea typeface="Courier New" pitchFamily="34" charset="-122"/>
                <a:cs typeface="Courier New" pitchFamily="34" charset="-120"/>
              </a:rPr>
              <a:t>−6.7%</a:t>
            </a:r>
            <a:endParaRPr lang="en-US" sz="1000" dirty="0"/>
          </a:p>
        </p:txBody>
      </p:sp>
      <p:sp>
        <p:nvSpPr>
          <p:cNvPr id="29" name="Text 27"/>
          <p:cNvSpPr/>
          <p:nvPr/>
        </p:nvSpPr>
        <p:spPr>
          <a:xfrm>
            <a:off x="566928" y="6071616"/>
            <a:ext cx="1325880" cy="219456"/>
          </a:xfrm>
          <a:prstGeom prst="rect">
            <a:avLst/>
          </a:prstGeom>
          <a:noFill/>
          <a:ln/>
        </p:spPr>
        <p:txBody>
          <a:bodyPr wrap="square" lIns="0" tIns="0" rIns="0" bIns="0" rtlCol="0" anchor="ctr"/>
          <a:lstStyle/>
          <a:p>
            <a:pPr algn="r" indent="0" marL="0">
              <a:buNone/>
            </a:pPr>
            <a:r>
              <a:rPr lang="en-US" sz="1000" dirty="0">
                <a:solidFill>
                  <a:srgbClr val="E6EDF3"/>
                </a:solidFill>
                <a:latin typeface="Courier New" pitchFamily="34" charset="0"/>
                <a:ea typeface="Courier New" pitchFamily="34" charset="-122"/>
                <a:cs typeface="Courier New" pitchFamily="34" charset="-120"/>
              </a:rPr>
              <a:t>llvm-project</a:t>
            </a:r>
            <a:endParaRPr lang="en-US" sz="1000" dirty="0"/>
          </a:p>
        </p:txBody>
      </p:sp>
      <p:sp>
        <p:nvSpPr>
          <p:cNvPr id="30" name="Shape 28"/>
          <p:cNvSpPr/>
          <p:nvPr/>
        </p:nvSpPr>
        <p:spPr>
          <a:xfrm>
            <a:off x="1984248" y="6108192"/>
            <a:ext cx="4480560" cy="146304"/>
          </a:xfrm>
          <a:prstGeom prst="rect">
            <a:avLst/>
          </a:prstGeom>
          <a:solidFill>
            <a:srgbClr val="4AC26B"/>
          </a:solidFill>
          <a:ln w="12700">
            <a:solidFill>
              <a:srgbClr val="4AC26B"/>
            </a:solidFill>
            <a:prstDash val="solid"/>
          </a:ln>
        </p:spPr>
      </p:sp>
      <p:sp>
        <p:nvSpPr>
          <p:cNvPr id="31" name="Text 29"/>
          <p:cNvSpPr/>
          <p:nvPr/>
        </p:nvSpPr>
        <p:spPr>
          <a:xfrm>
            <a:off x="6537960" y="6071616"/>
            <a:ext cx="822960" cy="219456"/>
          </a:xfrm>
          <a:prstGeom prst="rect">
            <a:avLst/>
          </a:prstGeom>
          <a:noFill/>
          <a:ln/>
        </p:spPr>
        <p:txBody>
          <a:bodyPr wrap="square" lIns="0" tIns="0" rIns="0" bIns="0" rtlCol="0" anchor="ctr"/>
          <a:lstStyle/>
          <a:p>
            <a:pPr indent="0" marL="0">
              <a:buNone/>
            </a:pPr>
            <a:r>
              <a:rPr lang="en-US" sz="1000" b="1" dirty="0">
                <a:solidFill>
                  <a:srgbClr val="4AC26B"/>
                </a:solidFill>
                <a:latin typeface="Courier New" pitchFamily="34" charset="0"/>
                <a:ea typeface="Courier New" pitchFamily="34" charset="-122"/>
                <a:cs typeface="Courier New" pitchFamily="34" charset="-120"/>
              </a:rPr>
              <a:t>−19.9%</a:t>
            </a:r>
            <a:endParaRPr lang="en-US" sz="1000" dirty="0"/>
          </a:p>
        </p:txBody>
      </p:sp>
      <p:sp>
        <p:nvSpPr>
          <p:cNvPr id="32" name="Shape 30"/>
          <p:cNvSpPr/>
          <p:nvPr/>
        </p:nvSpPr>
        <p:spPr>
          <a:xfrm>
            <a:off x="7635240" y="1572768"/>
            <a:ext cx="3986784" cy="4736592"/>
          </a:xfrm>
          <a:prstGeom prst="roundRect">
            <a:avLst>
              <a:gd name="adj" fmla="val 2064"/>
            </a:avLst>
          </a:prstGeom>
          <a:solidFill>
            <a:srgbClr val="1B2432"/>
          </a:solidFill>
          <a:ln w="9525">
            <a:solidFill>
              <a:srgbClr val="232D3D"/>
            </a:solidFill>
            <a:prstDash val="solid"/>
          </a:ln>
        </p:spPr>
      </p:sp>
      <p:sp>
        <p:nvSpPr>
          <p:cNvPr id="33" name="Text 31"/>
          <p:cNvSpPr/>
          <p:nvPr/>
        </p:nvSpPr>
        <p:spPr>
          <a:xfrm>
            <a:off x="7836408" y="1682496"/>
            <a:ext cx="3584448" cy="292608"/>
          </a:xfrm>
          <a:prstGeom prst="rect">
            <a:avLst/>
          </a:prstGeom>
          <a:noFill/>
          <a:ln/>
        </p:spPr>
        <p:txBody>
          <a:bodyPr wrap="square" lIns="0" tIns="0" rIns="0" bIns="0" rtlCol="0" anchor="ctr"/>
          <a:lstStyle/>
          <a:p>
            <a:pPr indent="0" marL="0">
              <a:buNone/>
            </a:pPr>
            <a:r>
              <a:rPr lang="en-US" sz="1400" b="1" dirty="0">
                <a:solidFill>
                  <a:srgbClr val="E6EDF3"/>
                </a:solidFill>
                <a:latin typeface="Arial" pitchFamily="34" charset="0"/>
                <a:ea typeface="Arial" pitchFamily="34" charset="-122"/>
                <a:cs typeface="Arial" pitchFamily="34" charset="-120"/>
              </a:rPr>
              <a:t>Why llvm-project</a:t>
            </a:r>
            <a:endParaRPr lang="en-US" sz="1400" dirty="0"/>
          </a:p>
        </p:txBody>
      </p:sp>
      <p:sp>
        <p:nvSpPr>
          <p:cNvPr id="34" name="Text 32"/>
          <p:cNvSpPr/>
          <p:nvPr/>
        </p:nvSpPr>
        <p:spPr>
          <a:xfrm>
            <a:off x="7836408" y="1975104"/>
            <a:ext cx="3584448" cy="274320"/>
          </a:xfrm>
          <a:prstGeom prst="rect">
            <a:avLst/>
          </a:prstGeom>
          <a:noFill/>
          <a:ln/>
        </p:spPr>
        <p:txBody>
          <a:bodyPr wrap="square" lIns="0" tIns="0" rIns="0" bIns="0" rtlCol="0" anchor="ctr"/>
          <a:lstStyle/>
          <a:p>
            <a:pPr indent="0" marL="0">
              <a:buNone/>
            </a:pPr>
            <a:r>
              <a:rPr lang="en-US" sz="1000" i="1" dirty="0">
                <a:solidFill>
                  <a:srgbClr val="8B95A5"/>
                </a:solidFill>
                <a:latin typeface="Arial" pitchFamily="34" charset="0"/>
                <a:ea typeface="Arial" pitchFamily="34" charset="-122"/>
                <a:cs typeface="Arial" pitchFamily="34" charset="-120"/>
              </a:rPr>
              <a:t>A scale test that is also the real thing. Built on or with LLVM:</a:t>
            </a:r>
            <a:endParaRPr lang="en-US" sz="1000" dirty="0"/>
          </a:p>
        </p:txBody>
      </p:sp>
      <p:sp>
        <p:nvSpPr>
          <p:cNvPr id="35" name="Text 33"/>
          <p:cNvSpPr/>
          <p:nvPr/>
        </p:nvSpPr>
        <p:spPr>
          <a:xfrm>
            <a:off x="7836408" y="2286000"/>
            <a:ext cx="3584448" cy="512064"/>
          </a:xfrm>
          <a:prstGeom prst="rect">
            <a:avLst/>
          </a:prstGeom>
          <a:noFill/>
          <a:ln/>
        </p:spPr>
        <p:txBody>
          <a:bodyPr wrap="square" lIns="0" tIns="0" rIns="0" bIns="0" rtlCol="0" anchor="t"/>
          <a:lstStyle/>
          <a:p>
            <a:pPr indent="0" marL="0">
              <a:buNone/>
            </a:pPr>
            <a:r>
              <a:rPr lang="en-US" sz="1050" b="1" dirty="0">
                <a:solidFill>
                  <a:srgbClr val="56D6E8"/>
                </a:solidFill>
                <a:latin typeface="Courier New" pitchFamily="34" charset="0"/>
                <a:ea typeface="Courier New" pitchFamily="34" charset="-122"/>
                <a:cs typeface="Courier New" pitchFamily="34" charset="-120"/>
              </a:rPr>
              <a:t>Clang (C, C++, Objective-C)
</a:t>
            </a:r>
            <a:pPr indent="0" marL="0">
              <a:buNone/>
            </a:pPr>
            <a:r>
              <a:rPr lang="en-US" sz="950" dirty="0">
                <a:solidFill>
                  <a:srgbClr val="8B95A5"/>
                </a:solidFill>
                <a:latin typeface="Arial" pitchFamily="34" charset="0"/>
                <a:ea typeface="Arial" pitchFamily="34" charset="-122"/>
                <a:cs typeface="Arial" pitchFamily="34" charset="-120"/>
              </a:rPr>
              <a:t>Chromium's only supported compiler; the Android NDK's; Apple Clang in Xcode; the PS4 toolchain</a:t>
            </a:r>
            <a:endParaRPr lang="en-US" sz="1050" dirty="0"/>
          </a:p>
        </p:txBody>
      </p:sp>
      <p:sp>
        <p:nvSpPr>
          <p:cNvPr id="36" name="Text 34"/>
          <p:cNvSpPr/>
          <p:nvPr/>
        </p:nvSpPr>
        <p:spPr>
          <a:xfrm>
            <a:off x="7836408" y="2811780"/>
            <a:ext cx="3584448" cy="512064"/>
          </a:xfrm>
          <a:prstGeom prst="rect">
            <a:avLst/>
          </a:prstGeom>
          <a:noFill/>
          <a:ln/>
        </p:spPr>
        <p:txBody>
          <a:bodyPr wrap="square" lIns="0" tIns="0" rIns="0" bIns="0" rtlCol="0" anchor="t"/>
          <a:lstStyle/>
          <a:p>
            <a:pPr indent="0" marL="0">
              <a:buNone/>
            </a:pPr>
            <a:r>
              <a:rPr lang="en-US" sz="1050" b="1" dirty="0">
                <a:solidFill>
                  <a:srgbClr val="56D6E8"/>
                </a:solidFill>
                <a:latin typeface="Courier New" pitchFamily="34" charset="0"/>
                <a:ea typeface="Courier New" pitchFamily="34" charset="-122"/>
                <a:cs typeface="Courier New" pitchFamily="34" charset="-120"/>
              </a:rPr>
              <a:t>Swift · Rust · Julia · Zig · Kotlin/Native
</a:t>
            </a:r>
            <a:pPr indent="0" marL="0">
              <a:buNone/>
            </a:pPr>
            <a:r>
              <a:rPr lang="en-US" sz="950" dirty="0">
                <a:solidFill>
                  <a:srgbClr val="8B95A5"/>
                </a:solidFill>
                <a:latin typeface="Arial" pitchFamily="34" charset="0"/>
                <a:ea typeface="Arial" pitchFamily="34" charset="-122"/>
                <a:cs typeface="Arial" pitchFamily="34" charset="-120"/>
              </a:rPr>
              <a:t>each has an LLVM backend for its code generation</a:t>
            </a:r>
            <a:endParaRPr lang="en-US" sz="1050" dirty="0"/>
          </a:p>
        </p:txBody>
      </p:sp>
      <p:sp>
        <p:nvSpPr>
          <p:cNvPr id="37" name="Text 35"/>
          <p:cNvSpPr/>
          <p:nvPr/>
        </p:nvSpPr>
        <p:spPr>
          <a:xfrm>
            <a:off x="7836408" y="3337560"/>
            <a:ext cx="3584448" cy="512064"/>
          </a:xfrm>
          <a:prstGeom prst="rect">
            <a:avLst/>
          </a:prstGeom>
          <a:noFill/>
          <a:ln/>
        </p:spPr>
        <p:txBody>
          <a:bodyPr wrap="square" lIns="0" tIns="0" rIns="0" bIns="0" rtlCol="0" anchor="t"/>
          <a:lstStyle/>
          <a:p>
            <a:pPr indent="0" marL="0">
              <a:buNone/>
            </a:pPr>
            <a:r>
              <a:rPr lang="en-US" sz="1050" b="1" dirty="0">
                <a:solidFill>
                  <a:srgbClr val="56D6E8"/>
                </a:solidFill>
                <a:latin typeface="Courier New" pitchFamily="34" charset="0"/>
                <a:ea typeface="Courier New" pitchFamily="34" charset="-122"/>
                <a:cs typeface="Courier New" pitchFamily="34" charset="-120"/>
              </a:rPr>
              <a:t>CUDA
</a:t>
            </a:r>
            <a:pPr indent="0" marL="0">
              <a:buNone/>
            </a:pPr>
            <a:r>
              <a:rPr lang="en-US" sz="950" dirty="0">
                <a:solidFill>
                  <a:srgbClr val="8B95A5"/>
                </a:solidFill>
                <a:latin typeface="Arial" pitchFamily="34" charset="0"/>
                <a:ea typeface="Arial" pitchFamily="34" charset="-122"/>
                <a:cs typeface="Arial" pitchFamily="34" charset="-120"/>
              </a:rPr>
              <a:t>NVIDIA's NVVM compiler is based on LLVM, and Clang compiles CUDA too</a:t>
            </a:r>
            <a:endParaRPr lang="en-US" sz="1050" dirty="0"/>
          </a:p>
        </p:txBody>
      </p:sp>
      <p:sp>
        <p:nvSpPr>
          <p:cNvPr id="38" name="Text 36"/>
          <p:cNvSpPr/>
          <p:nvPr/>
        </p:nvSpPr>
        <p:spPr>
          <a:xfrm>
            <a:off x="7836408" y="3863340"/>
            <a:ext cx="3584448" cy="512064"/>
          </a:xfrm>
          <a:prstGeom prst="rect">
            <a:avLst/>
          </a:prstGeom>
          <a:noFill/>
          <a:ln/>
        </p:spPr>
        <p:txBody>
          <a:bodyPr wrap="square" lIns="0" tIns="0" rIns="0" bIns="0" rtlCol="0" anchor="t"/>
          <a:lstStyle/>
          <a:p>
            <a:pPr indent="0" marL="0">
              <a:buNone/>
            </a:pPr>
            <a:r>
              <a:rPr lang="en-US" sz="1050" b="1" dirty="0">
                <a:solidFill>
                  <a:srgbClr val="56D6E8"/>
                </a:solidFill>
                <a:latin typeface="Courier New" pitchFamily="34" charset="0"/>
                <a:ea typeface="Courier New" pitchFamily="34" charset="-122"/>
                <a:cs typeface="Courier New" pitchFamily="34" charset="-120"/>
              </a:rPr>
              <a:t>Metal
</a:t>
            </a:r>
            <a:pPr indent="0" marL="0">
              <a:buNone/>
            </a:pPr>
            <a:r>
              <a:rPr lang="en-US" sz="950" dirty="0">
                <a:solidFill>
                  <a:srgbClr val="8B95A5"/>
                </a:solidFill>
                <a:latin typeface="Arial" pitchFamily="34" charset="0"/>
                <a:ea typeface="Arial" pitchFamily="34" charset="-122"/>
                <a:cs typeface="Arial" pitchFamily="34" charset="-120"/>
              </a:rPr>
              <a:t>Apple's shading language: “Metal uses clang and LLVM”</a:t>
            </a:r>
            <a:endParaRPr lang="en-US" sz="1050" dirty="0"/>
          </a:p>
        </p:txBody>
      </p:sp>
      <p:sp>
        <p:nvSpPr>
          <p:cNvPr id="39" name="Text 37"/>
          <p:cNvSpPr/>
          <p:nvPr/>
        </p:nvSpPr>
        <p:spPr>
          <a:xfrm>
            <a:off x="7836408" y="4389120"/>
            <a:ext cx="3584448" cy="512064"/>
          </a:xfrm>
          <a:prstGeom prst="rect">
            <a:avLst/>
          </a:prstGeom>
          <a:noFill/>
          <a:ln/>
        </p:spPr>
        <p:txBody>
          <a:bodyPr wrap="square" lIns="0" tIns="0" rIns="0" bIns="0" rtlCol="0" anchor="t"/>
          <a:lstStyle/>
          <a:p>
            <a:pPr indent="0" marL="0">
              <a:buNone/>
            </a:pPr>
            <a:r>
              <a:rPr lang="en-US" sz="1050" b="1" dirty="0">
                <a:solidFill>
                  <a:srgbClr val="56D6E8"/>
                </a:solidFill>
                <a:latin typeface="Courier New" pitchFamily="34" charset="0"/>
                <a:ea typeface="Courier New" pitchFamily="34" charset="-122"/>
                <a:cs typeface="Courier New" pitchFamily="34" charset="-120"/>
              </a:rPr>
              <a:t>MLIR
</a:t>
            </a:r>
            <a:pPr indent="0" marL="0">
              <a:buNone/>
            </a:pPr>
            <a:r>
              <a:rPr lang="en-US" sz="950" dirty="0">
                <a:solidFill>
                  <a:srgbClr val="8B95A5"/>
                </a:solidFill>
                <a:latin typeface="Arial" pitchFamily="34" charset="0"/>
                <a:ea typeface="Arial" pitchFamily="34" charset="-122"/>
                <a:cs typeface="Arial" pitchFamily="34" charset="-120"/>
              </a:rPr>
              <a:t>part of LLVM; used by TensorFlow, OpenAI Triton and Mojo</a:t>
            </a:r>
            <a:endParaRPr lang="en-US" sz="1050" dirty="0"/>
          </a:p>
        </p:txBody>
      </p:sp>
      <p:sp>
        <p:nvSpPr>
          <p:cNvPr id="40" name="Text 38"/>
          <p:cNvSpPr/>
          <p:nvPr/>
        </p:nvSpPr>
        <p:spPr>
          <a:xfrm>
            <a:off x="7836408" y="4914900"/>
            <a:ext cx="3584448" cy="512064"/>
          </a:xfrm>
          <a:prstGeom prst="rect">
            <a:avLst/>
          </a:prstGeom>
          <a:noFill/>
          <a:ln/>
        </p:spPr>
        <p:txBody>
          <a:bodyPr wrap="square" lIns="0" tIns="0" rIns="0" bIns="0" rtlCol="0" anchor="t"/>
          <a:lstStyle/>
          <a:p>
            <a:pPr indent="0" marL="0">
              <a:buNone/>
            </a:pPr>
            <a:r>
              <a:rPr lang="en-US" sz="1050" b="1" dirty="0">
                <a:solidFill>
                  <a:srgbClr val="56D6E8"/>
                </a:solidFill>
                <a:latin typeface="Courier New" pitchFamily="34" charset="0"/>
                <a:ea typeface="Courier New" pitchFamily="34" charset="-122"/>
                <a:cs typeface="Courier New" pitchFamily="34" charset="-120"/>
              </a:rPr>
              <a:t>WebAssembly
</a:t>
            </a:r>
            <a:pPr indent="0" marL="0">
              <a:buNone/>
            </a:pPr>
            <a:r>
              <a:rPr lang="en-US" sz="950" dirty="0">
                <a:solidFill>
                  <a:srgbClr val="8B95A5"/>
                </a:solidFill>
                <a:latin typeface="Arial" pitchFamily="34" charset="0"/>
                <a:ea typeface="Arial" pitchFamily="34" charset="-122"/>
                <a:cs typeface="Arial" pitchFamily="34" charset="-120"/>
              </a:rPr>
              <a:t>Emscripten, a compiler toolchain to WebAssembly using LLVM</a:t>
            </a:r>
            <a:endParaRPr lang="en-US" sz="1050" dirty="0"/>
          </a:p>
        </p:txBody>
      </p:sp>
      <p:sp>
        <p:nvSpPr>
          <p:cNvPr id="41" name="Text 39"/>
          <p:cNvSpPr/>
          <p:nvPr/>
        </p:nvSpPr>
        <p:spPr>
          <a:xfrm>
            <a:off x="7836408" y="5440680"/>
            <a:ext cx="3584448" cy="512064"/>
          </a:xfrm>
          <a:prstGeom prst="rect">
            <a:avLst/>
          </a:prstGeom>
          <a:noFill/>
          <a:ln/>
        </p:spPr>
        <p:txBody>
          <a:bodyPr wrap="square" lIns="0" tIns="0" rIns="0" bIns="0" rtlCol="0" anchor="t"/>
          <a:lstStyle/>
          <a:p>
            <a:pPr indent="0" marL="0">
              <a:buNone/>
            </a:pPr>
            <a:r>
              <a:rPr lang="en-US" sz="1050" b="1" dirty="0">
                <a:solidFill>
                  <a:srgbClr val="56D6E8"/>
                </a:solidFill>
                <a:latin typeface="Courier New" pitchFamily="34" charset="0"/>
                <a:ea typeface="Courier New" pitchFamily="34" charset="-122"/>
                <a:cs typeface="Courier New" pitchFamily="34" charset="-120"/>
              </a:rPr>
              <a:t>ROCm · oneAPI
</a:t>
            </a:r>
            <a:pPr indent="0" marL="0">
              <a:buNone/>
            </a:pPr>
            <a:r>
              <a:rPr lang="en-US" sz="950" dirty="0">
                <a:solidFill>
                  <a:srgbClr val="8B95A5"/>
                </a:solidFill>
                <a:latin typeface="Arial" pitchFamily="34" charset="0"/>
                <a:ea typeface="Arial" pitchFamily="34" charset="-122"/>
                <a:cs typeface="Arial" pitchFamily="34" charset="-120"/>
              </a:rPr>
              <a:t>AMD ROCm's compilers fork llvm-project; Intel's oneAPI DPC++/C++ uses LLVM</a:t>
            </a:r>
            <a:endParaRPr lang="en-US" sz="1050" dirty="0"/>
          </a:p>
        </p:txBody>
      </p:sp>
      <p:sp>
        <p:nvSpPr>
          <p:cNvPr id="42" name="Text 40"/>
          <p:cNvSpPr/>
          <p:nvPr/>
        </p:nvSpPr>
        <p:spPr>
          <a:xfrm>
            <a:off x="7836408" y="5998464"/>
            <a:ext cx="3584448" cy="256032"/>
          </a:xfrm>
          <a:prstGeom prst="rect">
            <a:avLst/>
          </a:prstGeom>
          <a:noFill/>
          <a:ln/>
        </p:spPr>
        <p:txBody>
          <a:bodyPr wrap="square" lIns="0" tIns="0" rIns="0" bIns="0" rtlCol="0" anchor="ctr"/>
          <a:lstStyle/>
          <a:p>
            <a:pPr indent="0" marL="0">
              <a:buNone/>
            </a:pPr>
            <a:r>
              <a:rPr lang="en-US" sz="850" dirty="0">
                <a:solidFill>
                  <a:srgbClr val="8B95A5"/>
                </a:solidFill>
                <a:latin typeface="Arial" pitchFamily="34" charset="0"/>
                <a:ea typeface="Arial" pitchFamily="34" charset="-122"/>
                <a:cs typeface="Arial" pitchFamily="34" charset="-120"/>
              </a:rPr>
              <a:t>LLVM received the 2012 ACM Software System Award · each item's source is in the notes</a:t>
            </a:r>
            <a:endParaRPr lang="en-US" sz="850" dirty="0"/>
          </a:p>
        </p:txBody>
      </p:sp>
      <p:sp>
        <p:nvSpPr>
          <p:cNvPr id="43" name="Text 41"/>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all three measured on llvm-project; no standard corpus could see the first · sources: #127, #130, #83 — quotes in the notes</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F2B84B"/>
                </a:solidFill>
                <a:latin typeface="Courier New" pitchFamily="34" charset="0"/>
                <a:ea typeface="Courier New" pitchFamily="34" charset="-122"/>
                <a:cs typeface="Courier New" pitchFamily="34" charset="-120"/>
              </a:rPr>
              <a:t>// wire, in practice — three stories from 0.6.0, all merged</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200" b="1" dirty="0">
                <a:solidFill>
                  <a:srgbClr val="E6EDF3"/>
                </a:solidFill>
                <a:latin typeface="Arial" pitchFamily="34" charset="0"/>
                <a:ea typeface="Arial" pitchFamily="34" charset="-122"/>
                <a:cs typeface="Arial" pitchFamily="34" charset="-120"/>
              </a:rPr>
              <a:t>Confidently wrong, caught, and fixed in the open</a:t>
            </a:r>
            <a:endParaRPr lang="en-US" sz="3200" dirty="0"/>
          </a:p>
        </p:txBody>
      </p:sp>
      <p:sp>
        <p:nvSpPr>
          <p:cNvPr id="4" name="Shape 2"/>
          <p:cNvSpPr/>
          <p:nvPr/>
        </p:nvSpPr>
        <p:spPr>
          <a:xfrm>
            <a:off x="566928" y="1572768"/>
            <a:ext cx="3599688" cy="4700016"/>
          </a:xfrm>
          <a:prstGeom prst="roundRect">
            <a:avLst>
              <a:gd name="adj" fmla="val 2286"/>
            </a:avLst>
          </a:prstGeom>
          <a:solidFill>
            <a:srgbClr val="161D28"/>
          </a:solidFill>
          <a:ln w="9525">
            <a:solidFill>
              <a:srgbClr val="232D3D"/>
            </a:solidFill>
            <a:prstDash val="solid"/>
          </a:ln>
        </p:spPr>
      </p:sp>
      <p:sp>
        <p:nvSpPr>
          <p:cNvPr id="5" name="Text 3"/>
          <p:cNvSpPr/>
          <p:nvPr/>
        </p:nvSpPr>
        <p:spPr>
          <a:xfrm>
            <a:off x="749808" y="1700784"/>
            <a:ext cx="3233928" cy="237744"/>
          </a:xfrm>
          <a:prstGeom prst="rect">
            <a:avLst/>
          </a:prstGeom>
          <a:noFill/>
          <a:ln/>
        </p:spPr>
        <p:txBody>
          <a:bodyPr wrap="square" lIns="0" tIns="0" rIns="0" bIns="0" rtlCol="0" anchor="ctr"/>
          <a:lstStyle/>
          <a:p>
            <a:pPr indent="0" marL="0">
              <a:buNone/>
            </a:pPr>
            <a:r>
              <a:rPr lang="en-US" sz="1000" dirty="0">
                <a:solidFill>
                  <a:srgbClr val="F2B84B"/>
                </a:solidFill>
                <a:latin typeface="Courier New" pitchFamily="34" charset="0"/>
                <a:ea typeface="Courier New" pitchFamily="34" charset="-122"/>
                <a:cs typeface="Courier New" pitchFamily="34" charset="-120"/>
              </a:rPr>
              <a:t>#134 · the resolver</a:t>
            </a:r>
            <a:endParaRPr lang="en-US" sz="1000" dirty="0"/>
          </a:p>
        </p:txBody>
      </p:sp>
      <p:sp>
        <p:nvSpPr>
          <p:cNvPr id="6" name="Text 4"/>
          <p:cNvSpPr/>
          <p:nvPr/>
        </p:nvSpPr>
        <p:spPr>
          <a:xfrm>
            <a:off x="749808" y="1956816"/>
            <a:ext cx="3233928" cy="566928"/>
          </a:xfrm>
          <a:prstGeom prst="rect">
            <a:avLst/>
          </a:prstGeom>
          <a:noFill/>
          <a:ln/>
        </p:spPr>
        <p:txBody>
          <a:bodyPr wrap="square" lIns="0" tIns="0" rIns="0" bIns="0" rtlCol="0" anchor="t"/>
          <a:lstStyle/>
          <a:p>
            <a:pPr indent="0" marL="0">
              <a:buNone/>
            </a:pPr>
            <a:r>
              <a:rPr lang="en-US" sz="1600" b="1" dirty="0">
                <a:solidFill>
                  <a:srgbClr val="E6EDF3"/>
                </a:solidFill>
                <a:latin typeface="Arial" pitchFamily="34" charset="0"/>
                <a:ea typeface="Arial" pitchFamily="34" charset="-122"/>
                <a:cs typeface="Arial" pitchFamily="34" charset="-120"/>
              </a:rPr>
              <a:t>std::move had 2,107 callers</a:t>
            </a:r>
            <a:endParaRPr lang="en-US" sz="1600" dirty="0"/>
          </a:p>
        </p:txBody>
      </p:sp>
      <p:sp>
        <p:nvSpPr>
          <p:cNvPr id="7" name="Text 5"/>
          <p:cNvSpPr/>
          <p:nvPr/>
        </p:nvSpPr>
        <p:spPr>
          <a:xfrm>
            <a:off x="749808" y="2542032"/>
            <a:ext cx="3233928" cy="1298448"/>
          </a:xfrm>
          <a:prstGeom prst="rect">
            <a:avLst/>
          </a:prstGeom>
          <a:noFill/>
          <a:ln/>
        </p:spPr>
        <p:txBody>
          <a:bodyPr wrap="square" lIns="0" tIns="0" rIns="0" bIns="0" rtlCol="0" anchor="t"/>
          <a:lstStyle/>
          <a:p>
            <a:pPr indent="0" marL="0">
              <a:buNone/>
            </a:pPr>
            <a:r>
              <a:rPr lang="en-US" sz="1000" dirty="0">
                <a:solidFill>
                  <a:srgbClr val="8B95A5"/>
                </a:solidFill>
                <a:latin typeface="Arial" pitchFamily="34" charset="0"/>
                <a:ea typeface="Arial" pitchFamily="34" charset="-122"/>
                <a:cs typeface="Arial" pitchFamily="34" charset="-120"/>
              </a:rPr>
              <a:t>On memgraph, calls written std::move bound to the repository's lone in-repo move, SafeString::move, at full confidence and with no amb= or prov= marker. It became map row #1. In ripwire's own graph, std::min, std::max and std::sort bound fastmath and svector members.</a:t>
            </a:r>
            <a:endParaRPr lang="en-US" sz="1000" dirty="0"/>
          </a:p>
        </p:txBody>
      </p:sp>
      <p:sp>
        <p:nvSpPr>
          <p:cNvPr id="8" name="Text 6"/>
          <p:cNvSpPr/>
          <p:nvPr/>
        </p:nvSpPr>
        <p:spPr>
          <a:xfrm>
            <a:off x="749808" y="3877056"/>
            <a:ext cx="3233928" cy="420624"/>
          </a:xfrm>
          <a:prstGeom prst="rect">
            <a:avLst/>
          </a:prstGeom>
          <a:noFill/>
          <a:ln/>
        </p:spPr>
        <p:txBody>
          <a:bodyPr wrap="square" lIns="0" tIns="0" rIns="0" bIns="0" rtlCol="0" anchor="ctr"/>
          <a:lstStyle/>
          <a:p>
            <a:pPr indent="0" marL="0">
              <a:buNone/>
            </a:pPr>
            <a:r>
              <a:rPr lang="en-US" sz="2000" b="1" dirty="0">
                <a:solidFill>
                  <a:srgbClr val="4AC26B"/>
                </a:solidFill>
                <a:latin typeface="Courier New" pitchFamily="34" charset="0"/>
                <a:ea typeface="Courier New" pitchFamily="34" charset="-122"/>
                <a:cs typeface="Courier New" pitchFamily="34" charset="-120"/>
              </a:rPr>
              <a:t>2,107 → 3</a:t>
            </a:r>
            <a:endParaRPr lang="en-US" sz="2000" dirty="0"/>
          </a:p>
        </p:txBody>
      </p:sp>
      <p:sp>
        <p:nvSpPr>
          <p:cNvPr id="9" name="Text 7"/>
          <p:cNvSpPr/>
          <p:nvPr/>
        </p:nvSpPr>
        <p:spPr>
          <a:xfrm>
            <a:off x="749808" y="4297680"/>
            <a:ext cx="3233928" cy="402336"/>
          </a:xfrm>
          <a:prstGeom prst="rect">
            <a:avLst/>
          </a:prstGeom>
          <a:noFill/>
          <a:ln/>
        </p:spPr>
        <p:txBody>
          <a:bodyPr wrap="square" lIns="0" tIns="0" rIns="0" bIns="0" rtlCol="0" anchor="t"/>
          <a:lstStyle/>
          <a:p>
            <a:pPr indent="0" marL="0">
              <a:buNone/>
            </a:pPr>
            <a:r>
              <a:rPr lang="en-US" sz="900" dirty="0">
                <a:solidFill>
                  <a:srgbClr val="8B95A5"/>
                </a:solidFill>
                <a:latin typeface="Arial" pitchFamily="34" charset="0"/>
                <a:ea typeface="Arial" pitchFamily="34" charset="-122"/>
                <a:cs typeface="Arial" pitchFamily="34" charset="-120"/>
              </a:rPr>
              <a:t>callers of SafeString::move after the fix: two of its unit tests and one std::ranges::move, a disclosed gap</a:t>
            </a:r>
            <a:endParaRPr lang="en-US" sz="900" dirty="0"/>
          </a:p>
        </p:txBody>
      </p:sp>
      <p:sp>
        <p:nvSpPr>
          <p:cNvPr id="10" name="Text 8"/>
          <p:cNvSpPr/>
          <p:nvPr/>
        </p:nvSpPr>
        <p:spPr>
          <a:xfrm>
            <a:off x="749808" y="4754880"/>
            <a:ext cx="3233928" cy="201168"/>
          </a:xfrm>
          <a:prstGeom prst="rect">
            <a:avLst/>
          </a:prstGeom>
          <a:noFill/>
          <a:ln/>
        </p:spPr>
        <p:txBody>
          <a:bodyPr wrap="square" lIns="0" tIns="0" rIns="0" bIns="0" rtlCol="0" anchor="ctr"/>
          <a:lstStyle/>
          <a:p>
            <a:pPr indent="0" marL="0">
              <a:buNone/>
            </a:pPr>
            <a:r>
              <a:rPr lang="en-US" sz="900" dirty="0">
                <a:solidFill>
                  <a:srgbClr val="56D6E8"/>
                </a:solidFill>
                <a:latin typeface="Courier New" pitchFamily="34" charset="0"/>
                <a:ea typeface="Courier New" pitchFamily="34" charset="-122"/>
                <a:cs typeface="Courier New" pitchFamily="34" charset="-120"/>
              </a:rPr>
              <a:t>what catches it now</a:t>
            </a:r>
            <a:endParaRPr lang="en-US" sz="900" dirty="0"/>
          </a:p>
        </p:txBody>
      </p:sp>
      <p:sp>
        <p:nvSpPr>
          <p:cNvPr id="11" name="Text 9"/>
          <p:cNvSpPr/>
          <p:nvPr/>
        </p:nvSpPr>
        <p:spPr>
          <a:xfrm>
            <a:off x="749808" y="4974336"/>
            <a:ext cx="3233928" cy="969264"/>
          </a:xfrm>
          <a:prstGeom prst="rect">
            <a:avLst/>
          </a:prstGeom>
          <a:noFill/>
          <a:ln/>
        </p:spPr>
        <p:txBody>
          <a:bodyPr wrap="square" lIns="0" tIns="0" rIns="0" bIns="0" rtlCol="0" anchor="t"/>
          <a:lstStyle/>
          <a:p>
            <a:pPr indent="0" marL="0">
              <a:buNone/>
            </a:pPr>
            <a:r>
              <a:rPr lang="en-US" sz="1000" dirty="0">
                <a:solidFill>
                  <a:srgbClr val="E6EDF3"/>
                </a:solidFill>
                <a:latin typeface="Arial" pitchFamily="34" charset="0"/>
                <a:ea typeface="Arial" pitchFamily="34" charset="-122"/>
                <a:cs typeface="Arial" pitchFamily="34" charset="-120"/>
              </a:rPr>
              <a:t>A std::-qualified call keeps only candidates inside namespace std; anything else counts toward external= and gets no edge. On ripwire's own tree, --callers=min went from 131 to 5.</a:t>
            </a:r>
            <a:endParaRPr lang="en-US" sz="1000" dirty="0"/>
          </a:p>
        </p:txBody>
      </p:sp>
      <p:sp>
        <p:nvSpPr>
          <p:cNvPr id="12" name="Text 10"/>
          <p:cNvSpPr/>
          <p:nvPr/>
        </p:nvSpPr>
        <p:spPr>
          <a:xfrm>
            <a:off x="749808" y="5961888"/>
            <a:ext cx="3233928" cy="237744"/>
          </a:xfrm>
          <a:prstGeom prst="rect">
            <a:avLst/>
          </a:prstGeom>
          <a:noFill/>
          <a:ln/>
        </p:spPr>
        <p:txBody>
          <a:bodyPr wrap="square" lIns="0" tIns="0" rIns="0" bIns="0" rtlCol="0" anchor="ctr"/>
          <a:lstStyle/>
          <a:p>
            <a:pPr indent="0" marL="0">
              <a:buNone/>
            </a:pPr>
            <a:r>
              <a:rPr lang="en-US" sz="850" dirty="0">
                <a:solidFill>
                  <a:srgbClr val="8B95A5"/>
                </a:solidFill>
                <a:latin typeface="Courier New" pitchFamily="34" charset="0"/>
                <a:ea typeface="Courier New" pitchFamily="34" charset="-122"/>
                <a:cs typeface="Courier New" pitchFamily="34" charset="-120"/>
              </a:rPr>
              <a:t>test/stdqualcheck.sh · 35 checks, 19 red before</a:t>
            </a:r>
            <a:endParaRPr lang="en-US" sz="850" dirty="0"/>
          </a:p>
        </p:txBody>
      </p:sp>
      <p:sp>
        <p:nvSpPr>
          <p:cNvPr id="13" name="Shape 11"/>
          <p:cNvSpPr/>
          <p:nvPr/>
        </p:nvSpPr>
        <p:spPr>
          <a:xfrm>
            <a:off x="4294632" y="1572768"/>
            <a:ext cx="3599688" cy="4700016"/>
          </a:xfrm>
          <a:prstGeom prst="roundRect">
            <a:avLst>
              <a:gd name="adj" fmla="val 2286"/>
            </a:avLst>
          </a:prstGeom>
          <a:solidFill>
            <a:srgbClr val="161D28"/>
          </a:solidFill>
          <a:ln w="9525">
            <a:solidFill>
              <a:srgbClr val="232D3D"/>
            </a:solidFill>
            <a:prstDash val="solid"/>
          </a:ln>
        </p:spPr>
      </p:sp>
      <p:sp>
        <p:nvSpPr>
          <p:cNvPr id="14" name="Text 12"/>
          <p:cNvSpPr/>
          <p:nvPr/>
        </p:nvSpPr>
        <p:spPr>
          <a:xfrm>
            <a:off x="4477512" y="1700784"/>
            <a:ext cx="3233928" cy="237744"/>
          </a:xfrm>
          <a:prstGeom prst="rect">
            <a:avLst/>
          </a:prstGeom>
          <a:noFill/>
          <a:ln/>
        </p:spPr>
        <p:txBody>
          <a:bodyPr wrap="square" lIns="0" tIns="0" rIns="0" bIns="0" rtlCol="0" anchor="ctr"/>
          <a:lstStyle/>
          <a:p>
            <a:pPr indent="0" marL="0">
              <a:buNone/>
            </a:pPr>
            <a:r>
              <a:rPr lang="en-US" sz="1000" dirty="0">
                <a:solidFill>
                  <a:srgbClr val="F2B84B"/>
                </a:solidFill>
                <a:latin typeface="Courier New" pitchFamily="34" charset="0"/>
                <a:ea typeface="Courier New" pitchFamily="34" charset="-122"/>
                <a:cs typeface="Courier New" pitchFamily="34" charset="-120"/>
              </a:rPr>
              <a:t>#127 · the string kernels' gate</a:t>
            </a:r>
            <a:endParaRPr lang="en-US" sz="1000" dirty="0"/>
          </a:p>
        </p:txBody>
      </p:sp>
      <p:sp>
        <p:nvSpPr>
          <p:cNvPr id="15" name="Text 13"/>
          <p:cNvSpPr/>
          <p:nvPr/>
        </p:nvSpPr>
        <p:spPr>
          <a:xfrm>
            <a:off x="4477512" y="1956816"/>
            <a:ext cx="3233928" cy="566928"/>
          </a:xfrm>
          <a:prstGeom prst="rect">
            <a:avLst/>
          </a:prstGeom>
          <a:noFill/>
          <a:ln/>
        </p:spPr>
        <p:txBody>
          <a:bodyPr wrap="square" lIns="0" tIns="0" rIns="0" bIns="0" rtlCol="0" anchor="t"/>
          <a:lstStyle/>
          <a:p>
            <a:pPr indent="0" marL="0">
              <a:buNone/>
            </a:pPr>
            <a:r>
              <a:rPr lang="en-US" sz="1600" b="1" dirty="0">
                <a:solidFill>
                  <a:srgbClr val="E6EDF3"/>
                </a:solidFill>
                <a:latin typeface="Arial" pitchFamily="34" charset="0"/>
                <a:ea typeface="Arial" pitchFamily="34" charset="-122"/>
                <a:cs typeface="Arial" pitchFamily="34" charset="-120"/>
              </a:rPr>
              <a:t>The probe that lied</a:t>
            </a:r>
            <a:endParaRPr lang="en-US" sz="1600" dirty="0"/>
          </a:p>
        </p:txBody>
      </p:sp>
      <p:sp>
        <p:nvSpPr>
          <p:cNvPr id="16" name="Text 14"/>
          <p:cNvSpPr/>
          <p:nvPr/>
        </p:nvSpPr>
        <p:spPr>
          <a:xfrm>
            <a:off x="4477512" y="2542032"/>
            <a:ext cx="3233928" cy="1298448"/>
          </a:xfrm>
          <a:prstGeom prst="rect">
            <a:avLst/>
          </a:prstGeom>
          <a:noFill/>
          <a:ln/>
        </p:spPr>
        <p:txBody>
          <a:bodyPr wrap="square" lIns="0" tIns="0" rIns="0" bIns="0" rtlCol="0" anchor="t"/>
          <a:lstStyle/>
          <a:p>
            <a:pPr indent="0" marL="0">
              <a:buNone/>
            </a:pPr>
            <a:r>
              <a:rPr lang="en-US" sz="1000" dirty="0">
                <a:solidFill>
                  <a:srgbClr val="8B95A5"/>
                </a:solidFill>
                <a:latin typeface="Arial" pitchFamily="34" charset="0"/>
                <a:ea typeface="Arial" pitchFamily="34" charset="-122"/>
                <a:cs typeface="Arial" pitchFamily="34" charset="-120"/>
              </a:rPr>
              <a:t>strkerncheck asked Rosetta 2 whether it could run the x86-64-v3 kernels, using a one-add AVX2 probe. Clang folded that probe to a scalar addb, with zero ymm or VEX opcodes, so it answered ok on every runtime while the v3 slice SIGILLed on the macos-14 runner. The first fix's commit gave the wrong reason; the next one corrected it.</a:t>
            </a:r>
            <a:endParaRPr lang="en-US" sz="1000" dirty="0"/>
          </a:p>
        </p:txBody>
      </p:sp>
      <p:sp>
        <p:nvSpPr>
          <p:cNvPr id="17" name="Text 15"/>
          <p:cNvSpPr/>
          <p:nvPr/>
        </p:nvSpPr>
        <p:spPr>
          <a:xfrm>
            <a:off x="4477512" y="3877056"/>
            <a:ext cx="3233928" cy="420624"/>
          </a:xfrm>
          <a:prstGeom prst="rect">
            <a:avLst/>
          </a:prstGeom>
          <a:noFill/>
          <a:ln/>
        </p:spPr>
        <p:txBody>
          <a:bodyPr wrap="square" lIns="0" tIns="0" rIns="0" bIns="0" rtlCol="0" anchor="ctr"/>
          <a:lstStyle/>
          <a:p>
            <a:pPr indent="0" marL="0">
              <a:buNone/>
            </a:pPr>
            <a:r>
              <a:rPr lang="en-US" sz="2000" b="1" dirty="0">
                <a:solidFill>
                  <a:srgbClr val="F2B84B"/>
                </a:solidFill>
                <a:latin typeface="Courier New" pitchFamily="34" charset="0"/>
                <a:ea typeface="Courier New" pitchFamily="34" charset="-122"/>
                <a:cs typeface="Courier New" pitchFamily="34" charset="-120"/>
              </a:rPr>
              <a:t>0 ymm opcodes</a:t>
            </a:r>
            <a:endParaRPr lang="en-US" sz="2000" dirty="0"/>
          </a:p>
        </p:txBody>
      </p:sp>
      <p:sp>
        <p:nvSpPr>
          <p:cNvPr id="18" name="Text 16"/>
          <p:cNvSpPr/>
          <p:nvPr/>
        </p:nvSpPr>
        <p:spPr>
          <a:xfrm>
            <a:off x="4477512" y="4297680"/>
            <a:ext cx="3233928" cy="402336"/>
          </a:xfrm>
          <a:prstGeom prst="rect">
            <a:avLst/>
          </a:prstGeom>
          <a:noFill/>
          <a:ln/>
        </p:spPr>
        <p:txBody>
          <a:bodyPr wrap="square" lIns="0" tIns="0" rIns="0" bIns="0" rtlCol="0" anchor="t"/>
          <a:lstStyle/>
          <a:p>
            <a:pPr indent="0" marL="0">
              <a:buNone/>
            </a:pPr>
            <a:r>
              <a:rPr lang="en-US" sz="900" dirty="0">
                <a:solidFill>
                  <a:srgbClr val="8B95A5"/>
                </a:solidFill>
                <a:latin typeface="Arial" pitchFamily="34" charset="0"/>
                <a:ea typeface="Arial" pitchFamily="34" charset="-122"/>
                <a:cs typeface="Arial" pitchFamily="34" charset="-120"/>
              </a:rPr>
              <a:t>in the probe binary that had answered “ok” (otool)</a:t>
            </a:r>
            <a:endParaRPr lang="en-US" sz="900" dirty="0"/>
          </a:p>
        </p:txBody>
      </p:sp>
      <p:sp>
        <p:nvSpPr>
          <p:cNvPr id="19" name="Text 17"/>
          <p:cNvSpPr/>
          <p:nvPr/>
        </p:nvSpPr>
        <p:spPr>
          <a:xfrm>
            <a:off x="4477512" y="4754880"/>
            <a:ext cx="3233928" cy="201168"/>
          </a:xfrm>
          <a:prstGeom prst="rect">
            <a:avLst/>
          </a:prstGeom>
          <a:noFill/>
          <a:ln/>
        </p:spPr>
        <p:txBody>
          <a:bodyPr wrap="square" lIns="0" tIns="0" rIns="0" bIns="0" rtlCol="0" anchor="ctr"/>
          <a:lstStyle/>
          <a:p>
            <a:pPr indent="0" marL="0">
              <a:buNone/>
            </a:pPr>
            <a:r>
              <a:rPr lang="en-US" sz="900" dirty="0">
                <a:solidFill>
                  <a:srgbClr val="56D6E8"/>
                </a:solidFill>
                <a:latin typeface="Courier New" pitchFamily="34" charset="0"/>
                <a:ea typeface="Courier New" pitchFamily="34" charset="-122"/>
                <a:cs typeface="Courier New" pitchFamily="34" charset="-120"/>
              </a:rPr>
              <a:t>what catches it now</a:t>
            </a:r>
            <a:endParaRPr lang="en-US" sz="900" dirty="0"/>
          </a:p>
        </p:txBody>
      </p:sp>
      <p:sp>
        <p:nvSpPr>
          <p:cNvPr id="20" name="Text 18"/>
          <p:cNvSpPr/>
          <p:nvPr/>
        </p:nvSpPr>
        <p:spPr>
          <a:xfrm>
            <a:off x="4477512" y="4974336"/>
            <a:ext cx="3233928" cy="969264"/>
          </a:xfrm>
          <a:prstGeom prst="rect">
            <a:avLst/>
          </a:prstGeom>
          <a:noFill/>
          <a:ln/>
        </p:spPr>
        <p:txBody>
          <a:bodyPr wrap="square" lIns="0" tIns="0" rIns="0" bIns="0" rtlCol="0" anchor="t"/>
          <a:lstStyle/>
          <a:p>
            <a:pPr indent="0" marL="0">
              <a:buNone/>
            </a:pPr>
            <a:r>
              <a:rPr lang="en-US" sz="1000" dirty="0">
                <a:solidFill>
                  <a:srgbClr val="E6EDF3"/>
                </a:solidFill>
                <a:latin typeface="Arial" pitchFamily="34" charset="0"/>
                <a:ea typeface="Arial" pitchFamily="34" charset="-122"/>
                <a:cs typeface="Arial" pitchFamily="34" charset="-120"/>
              </a:rPr>
              <a:t>The probe is now built with the floor's own -march and touches every v3 extension. The gate disassembles it and requires ymm, pdep, pext, lzcnt, tzcnt, vfmadd and vcvtph2ps; a folded probe routes to the scalar slice instead of passing.</a:t>
            </a:r>
            <a:endParaRPr lang="en-US" sz="1000" dirty="0"/>
          </a:p>
        </p:txBody>
      </p:sp>
      <p:sp>
        <p:nvSpPr>
          <p:cNvPr id="21" name="Text 19"/>
          <p:cNvSpPr/>
          <p:nvPr/>
        </p:nvSpPr>
        <p:spPr>
          <a:xfrm>
            <a:off x="4477512" y="5961888"/>
            <a:ext cx="3233928" cy="237744"/>
          </a:xfrm>
          <a:prstGeom prst="rect">
            <a:avLst/>
          </a:prstGeom>
          <a:noFill/>
          <a:ln/>
        </p:spPr>
        <p:txBody>
          <a:bodyPr wrap="square" lIns="0" tIns="0" rIns="0" bIns="0" rtlCol="0" anchor="ctr"/>
          <a:lstStyle/>
          <a:p>
            <a:pPr indent="0" marL="0">
              <a:buNone/>
            </a:pPr>
            <a:r>
              <a:rPr lang="en-US" sz="850" dirty="0">
                <a:solidFill>
                  <a:srgbClr val="8B95A5"/>
                </a:solidFill>
                <a:latin typeface="Courier New" pitchFamily="34" charset="0"/>
                <a:ea typeface="Courier New" pitchFamily="34" charset="-122"/>
                <a:cs typeface="Courier New" pitchFamily="34" charset="-120"/>
              </a:rPr>
              <a:t>test/strkerncheck.sh · b4ebf0bb, 150fb6d3</a:t>
            </a:r>
            <a:endParaRPr lang="en-US" sz="850" dirty="0"/>
          </a:p>
        </p:txBody>
      </p:sp>
      <p:sp>
        <p:nvSpPr>
          <p:cNvPr id="22" name="Shape 20"/>
          <p:cNvSpPr/>
          <p:nvPr/>
        </p:nvSpPr>
        <p:spPr>
          <a:xfrm>
            <a:off x="8022336" y="1572768"/>
            <a:ext cx="3599688" cy="4700016"/>
          </a:xfrm>
          <a:prstGeom prst="roundRect">
            <a:avLst>
              <a:gd name="adj" fmla="val 2286"/>
            </a:avLst>
          </a:prstGeom>
          <a:solidFill>
            <a:srgbClr val="161D28"/>
          </a:solidFill>
          <a:ln w="9525">
            <a:solidFill>
              <a:srgbClr val="232D3D"/>
            </a:solidFill>
            <a:prstDash val="solid"/>
          </a:ln>
        </p:spPr>
      </p:sp>
      <p:sp>
        <p:nvSpPr>
          <p:cNvPr id="23" name="Text 21"/>
          <p:cNvSpPr/>
          <p:nvPr/>
        </p:nvSpPr>
        <p:spPr>
          <a:xfrm>
            <a:off x="8205216" y="1700784"/>
            <a:ext cx="3233928" cy="237744"/>
          </a:xfrm>
          <a:prstGeom prst="rect">
            <a:avLst/>
          </a:prstGeom>
          <a:noFill/>
          <a:ln/>
        </p:spPr>
        <p:txBody>
          <a:bodyPr wrap="square" lIns="0" tIns="0" rIns="0" bIns="0" rtlCol="0" anchor="ctr"/>
          <a:lstStyle/>
          <a:p>
            <a:pPr indent="0" marL="0">
              <a:buNone/>
            </a:pPr>
            <a:r>
              <a:rPr lang="en-US" sz="1000" dirty="0">
                <a:solidFill>
                  <a:srgbClr val="F2B84B"/>
                </a:solidFill>
                <a:latin typeface="Courier New" pitchFamily="34" charset="0"/>
                <a:ea typeface="Courier New" pitchFamily="34" charset="-122"/>
                <a:cs typeface="Courier New" pitchFamily="34" charset="-120"/>
              </a:rPr>
              <a:t>#127 · the audit's own tools</a:t>
            </a:r>
            <a:endParaRPr lang="en-US" sz="1000" dirty="0"/>
          </a:p>
        </p:txBody>
      </p:sp>
      <p:sp>
        <p:nvSpPr>
          <p:cNvPr id="24" name="Text 22"/>
          <p:cNvSpPr/>
          <p:nvPr/>
        </p:nvSpPr>
        <p:spPr>
          <a:xfrm>
            <a:off x="8205216" y="1956816"/>
            <a:ext cx="3233928" cy="566928"/>
          </a:xfrm>
          <a:prstGeom prst="rect">
            <a:avLst/>
          </a:prstGeom>
          <a:noFill/>
          <a:ln/>
        </p:spPr>
        <p:txBody>
          <a:bodyPr wrap="square" lIns="0" tIns="0" rIns="0" bIns="0" rtlCol="0" anchor="t"/>
          <a:lstStyle/>
          <a:p>
            <a:pPr indent="0" marL="0">
              <a:buNone/>
            </a:pPr>
            <a:r>
              <a:rPr lang="en-US" sz="1600" b="1" dirty="0">
                <a:solidFill>
                  <a:srgbClr val="E6EDF3"/>
                </a:solidFill>
                <a:latin typeface="Arial" pitchFamily="34" charset="0"/>
                <a:ea typeface="Arial" pitchFamily="34" charset="-122"/>
                <a:cs typeface="Arial" pitchFamily="34" charset="-120"/>
              </a:rPr>
              <a:t>The audit's instrument was wrong twice</a:t>
            </a:r>
            <a:endParaRPr lang="en-US" sz="1600" dirty="0"/>
          </a:p>
        </p:txBody>
      </p:sp>
      <p:sp>
        <p:nvSpPr>
          <p:cNvPr id="25" name="Text 23"/>
          <p:cNvSpPr/>
          <p:nvPr/>
        </p:nvSpPr>
        <p:spPr>
          <a:xfrm>
            <a:off x="8205216" y="2542032"/>
            <a:ext cx="3233928" cy="1298448"/>
          </a:xfrm>
          <a:prstGeom prst="rect">
            <a:avLst/>
          </a:prstGeom>
          <a:noFill/>
          <a:ln/>
        </p:spPr>
        <p:txBody>
          <a:bodyPr wrap="square" lIns="0" tIns="0" rIns="0" bIns="0" rtlCol="0" anchor="t"/>
          <a:lstStyle/>
          <a:p>
            <a:pPr indent="0" marL="0">
              <a:buNone/>
            </a:pPr>
            <a:r>
              <a:rPr lang="en-US" sz="1000" dirty="0">
                <a:solidFill>
                  <a:srgbClr val="8B95A5"/>
                </a:solidFill>
                <a:latin typeface="Arial" pitchFamily="34" charset="0"/>
                <a:ea typeface="Arial" pitchFamily="34" charset="-122"/>
                <a:cs typeface="Arial" pitchFamily="34" charset="-120"/>
              </a:rPr>
              <a:t>A 14× super-linear reading turned out to be the cache evicting its own working root. And the recorded cap sweep had measured retrieval caps on a population of zero: it discarded exit codes, counted rows that emit nothing, and read back its own 10.4 MB cache blob, which “responded” to 103 of 108 caps.</a:t>
            </a:r>
            <a:endParaRPr lang="en-US" sz="1000" dirty="0"/>
          </a:p>
        </p:txBody>
      </p:sp>
      <p:sp>
        <p:nvSpPr>
          <p:cNvPr id="26" name="Text 24"/>
          <p:cNvSpPr/>
          <p:nvPr/>
        </p:nvSpPr>
        <p:spPr>
          <a:xfrm>
            <a:off x="8205216" y="3877056"/>
            <a:ext cx="3233928" cy="420624"/>
          </a:xfrm>
          <a:prstGeom prst="rect">
            <a:avLst/>
          </a:prstGeom>
          <a:noFill/>
          <a:ln/>
        </p:spPr>
        <p:txBody>
          <a:bodyPr wrap="square" lIns="0" tIns="0" rIns="0" bIns="0" rtlCol="0" anchor="ctr"/>
          <a:lstStyle/>
          <a:p>
            <a:pPr indent="0" marL="0">
              <a:buNone/>
            </a:pPr>
            <a:r>
              <a:rPr lang="en-US" sz="2000" b="1" dirty="0">
                <a:solidFill>
                  <a:srgbClr val="56D6E8"/>
                </a:solidFill>
                <a:latin typeface="Courier New" pitchFamily="34" charset="0"/>
                <a:ea typeface="Courier New" pitchFamily="34" charset="-122"/>
                <a:cs typeface="Courier New" pitchFamily="34" charset="-120"/>
              </a:rPr>
              <a:t>59/195 → 64/151</a:t>
            </a:r>
            <a:endParaRPr lang="en-US" sz="2000" dirty="0"/>
          </a:p>
        </p:txBody>
      </p:sp>
      <p:sp>
        <p:nvSpPr>
          <p:cNvPr id="27" name="Text 25"/>
          <p:cNvSpPr/>
          <p:nvPr/>
        </p:nvSpPr>
        <p:spPr>
          <a:xfrm>
            <a:off x="8205216" y="4297680"/>
            <a:ext cx="3233928" cy="402336"/>
          </a:xfrm>
          <a:prstGeom prst="rect">
            <a:avLst/>
          </a:prstGeom>
          <a:noFill/>
          <a:ln/>
        </p:spPr>
        <p:txBody>
          <a:bodyPr wrap="square" lIns="0" tIns="0" rIns="0" bIns="0" rtlCol="0" anchor="t"/>
          <a:lstStyle/>
          <a:p>
            <a:pPr indent="0" marL="0">
              <a:buNone/>
            </a:pPr>
            <a:r>
              <a:rPr lang="en-US" sz="900" dirty="0">
                <a:solidFill>
                  <a:srgbClr val="8B95A5"/>
                </a:solidFill>
                <a:latin typeface="Arial" pitchFamily="34" charset="0"/>
                <a:ea typeface="Arial" pitchFamily="34" charset="-122"/>
                <a:cs typeface="Arial" pitchFamily="34" charset="-120"/>
              </a:rPr>
              <a:t>cap-sensitive rows: the published split, then the split re-derived over the rows that answer</a:t>
            </a:r>
            <a:endParaRPr lang="en-US" sz="900" dirty="0"/>
          </a:p>
        </p:txBody>
      </p:sp>
      <p:sp>
        <p:nvSpPr>
          <p:cNvPr id="28" name="Text 26"/>
          <p:cNvSpPr/>
          <p:nvPr/>
        </p:nvSpPr>
        <p:spPr>
          <a:xfrm>
            <a:off x="8205216" y="4754880"/>
            <a:ext cx="3233928" cy="201168"/>
          </a:xfrm>
          <a:prstGeom prst="rect">
            <a:avLst/>
          </a:prstGeom>
          <a:noFill/>
          <a:ln/>
        </p:spPr>
        <p:txBody>
          <a:bodyPr wrap="square" lIns="0" tIns="0" rIns="0" bIns="0" rtlCol="0" anchor="ctr"/>
          <a:lstStyle/>
          <a:p>
            <a:pPr indent="0" marL="0">
              <a:buNone/>
            </a:pPr>
            <a:r>
              <a:rPr lang="en-US" sz="900" dirty="0">
                <a:solidFill>
                  <a:srgbClr val="56D6E8"/>
                </a:solidFill>
                <a:latin typeface="Courier New" pitchFamily="34" charset="0"/>
                <a:ea typeface="Courier New" pitchFamily="34" charset="-122"/>
                <a:cs typeface="Courier New" pitchFamily="34" charset="-120"/>
              </a:rPr>
              <a:t>what catches it now</a:t>
            </a:r>
            <a:endParaRPr lang="en-US" sz="900" dirty="0"/>
          </a:p>
        </p:txBody>
      </p:sp>
      <p:sp>
        <p:nvSpPr>
          <p:cNvPr id="29" name="Text 27"/>
          <p:cNvSpPr/>
          <p:nvPr/>
        </p:nvSpPr>
        <p:spPr>
          <a:xfrm>
            <a:off x="8205216" y="4974336"/>
            <a:ext cx="3233928" cy="969264"/>
          </a:xfrm>
          <a:prstGeom prst="rect">
            <a:avLst/>
          </a:prstGeom>
          <a:noFill/>
          <a:ln/>
        </p:spPr>
        <p:txBody>
          <a:bodyPr wrap="square" lIns="0" tIns="0" rIns="0" bIns="0" rtlCol="0" anchor="t"/>
          <a:lstStyle/>
          <a:p>
            <a:pPr indent="0" marL="0">
              <a:buNone/>
            </a:pPr>
            <a:r>
              <a:rPr lang="en-US" sz="1000" dirty="0">
                <a:solidFill>
                  <a:srgbClr val="E6EDF3"/>
                </a:solidFill>
                <a:latin typeface="Arial" pitchFamily="34" charset="0"/>
                <a:ea typeface="Arial" pitchFamily="34" charset="-122"/>
                <a:cs typeface="Arial" pitchFamily="34" charset="-120"/>
              </a:rPr>
              <a:t>Every sweep row now carries a state (ok, rc=N, unparseable, unexpanded, timeout), a run where nothing answered refuses to report, and nothing it writes may land in the corpus. The cache sweep pins the root you are working in.</a:t>
            </a:r>
            <a:endParaRPr lang="en-US" sz="1000" dirty="0"/>
          </a:p>
        </p:txBody>
      </p:sp>
      <p:sp>
        <p:nvSpPr>
          <p:cNvPr id="30" name="Text 28"/>
          <p:cNvSpPr/>
          <p:nvPr/>
        </p:nvSpPr>
        <p:spPr>
          <a:xfrm>
            <a:off x="8205216" y="5961888"/>
            <a:ext cx="3233928" cy="237744"/>
          </a:xfrm>
          <a:prstGeom prst="rect">
            <a:avLst/>
          </a:prstGeom>
          <a:noFill/>
          <a:ln/>
        </p:spPr>
        <p:txBody>
          <a:bodyPr wrap="square" lIns="0" tIns="0" rIns="0" bIns="0" rtlCol="0" anchor="ctr"/>
          <a:lstStyle/>
          <a:p>
            <a:pPr indent="0" marL="0">
              <a:buNone/>
            </a:pPr>
            <a:r>
              <a:rPr lang="en-US" sz="850" dirty="0">
                <a:solidFill>
                  <a:srgbClr val="8B95A5"/>
                </a:solidFill>
                <a:latin typeface="Courier New" pitchFamily="34" charset="0"/>
                <a:ea typeface="Courier New" pitchFamily="34" charset="-122"/>
                <a:cs typeface="Courier New" pitchFamily="34" charset="-120"/>
              </a:rPr>
              <a:t>test/capsweepcheck.sh · 209f97a4 · 5723b2c0</a:t>
            </a:r>
            <a:endParaRPr lang="en-US" sz="850" dirty="0"/>
          </a:p>
        </p:txBody>
      </p:sp>
      <p:sp>
        <p:nvSpPr>
          <p:cNvPr id="31" name="Text 29"/>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every figure is quoted from its PR body or commit in the speaker notes — the tripwire covers our own instruments too</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F2B84B"/>
                </a:solidFill>
                <a:latin typeface="Courier New" pitchFamily="34" charset="0"/>
                <a:ea typeface="Courier New" pitchFamily="34" charset="-122"/>
                <a:cs typeface="Courier New" pitchFamily="34" charset="-120"/>
              </a:rPr>
              <a:t>// wire, in practice — three more: the parser, the resolver, and a new language</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200" b="1" dirty="0">
                <a:solidFill>
                  <a:srgbClr val="E6EDF3"/>
                </a:solidFill>
                <a:latin typeface="Arial" pitchFamily="34" charset="0"/>
                <a:ea typeface="Arial" pitchFamily="34" charset="-122"/>
                <a:cs typeface="Arial" pitchFamily="34" charset="-120"/>
              </a:rPr>
              <a:t>Three more: a semicolon, a silence, a new language</a:t>
            </a:r>
            <a:endParaRPr lang="en-US" sz="3200" dirty="0"/>
          </a:p>
        </p:txBody>
      </p:sp>
      <p:sp>
        <p:nvSpPr>
          <p:cNvPr id="4" name="Shape 2"/>
          <p:cNvSpPr/>
          <p:nvPr/>
        </p:nvSpPr>
        <p:spPr>
          <a:xfrm>
            <a:off x="566928" y="1572768"/>
            <a:ext cx="3599688" cy="4700016"/>
          </a:xfrm>
          <a:prstGeom prst="roundRect">
            <a:avLst>
              <a:gd name="adj" fmla="val 2286"/>
            </a:avLst>
          </a:prstGeom>
          <a:solidFill>
            <a:srgbClr val="161D28"/>
          </a:solidFill>
          <a:ln w="9525">
            <a:solidFill>
              <a:srgbClr val="232D3D"/>
            </a:solidFill>
            <a:prstDash val="solid"/>
          </a:ln>
        </p:spPr>
      </p:sp>
      <p:sp>
        <p:nvSpPr>
          <p:cNvPr id="5" name="Text 3"/>
          <p:cNvSpPr/>
          <p:nvPr/>
        </p:nvSpPr>
        <p:spPr>
          <a:xfrm>
            <a:off x="749808" y="1700784"/>
            <a:ext cx="3233928" cy="237744"/>
          </a:xfrm>
          <a:prstGeom prst="rect">
            <a:avLst/>
          </a:prstGeom>
          <a:noFill/>
          <a:ln/>
        </p:spPr>
        <p:txBody>
          <a:bodyPr wrap="square" lIns="0" tIns="0" rIns="0" bIns="0" rtlCol="0" anchor="ctr"/>
          <a:lstStyle/>
          <a:p>
            <a:pPr indent="0" marL="0">
              <a:buNone/>
            </a:pPr>
            <a:r>
              <a:rPr lang="en-US" sz="1000" dirty="0">
                <a:solidFill>
                  <a:srgbClr val="F2B84B"/>
                </a:solidFill>
                <a:latin typeface="Courier New" pitchFamily="34" charset="0"/>
                <a:ea typeface="Courier New" pitchFamily="34" charset="-122"/>
                <a:cs typeface="Courier New" pitchFamily="34" charset="-120"/>
              </a:rPr>
              <a:t>#135 · the parser</a:t>
            </a:r>
            <a:endParaRPr lang="en-US" sz="1000" dirty="0"/>
          </a:p>
        </p:txBody>
      </p:sp>
      <p:sp>
        <p:nvSpPr>
          <p:cNvPr id="6" name="Text 4"/>
          <p:cNvSpPr/>
          <p:nvPr/>
        </p:nvSpPr>
        <p:spPr>
          <a:xfrm>
            <a:off x="749808" y="1956816"/>
            <a:ext cx="3233928" cy="566928"/>
          </a:xfrm>
          <a:prstGeom prst="rect">
            <a:avLst/>
          </a:prstGeom>
          <a:noFill/>
          <a:ln/>
        </p:spPr>
        <p:txBody>
          <a:bodyPr wrap="square" lIns="0" tIns="0" rIns="0" bIns="0" rtlCol="0" anchor="t"/>
          <a:lstStyle/>
          <a:p>
            <a:pPr indent="0" marL="0">
              <a:buNone/>
            </a:pPr>
            <a:r>
              <a:rPr lang="en-US" sz="1600" b="1" dirty="0">
                <a:solidFill>
                  <a:srgbClr val="E6EDF3"/>
                </a:solidFill>
                <a:latin typeface="Arial" pitchFamily="34" charset="0"/>
                <a:ea typeface="Arial" pitchFamily="34" charset="-122"/>
                <a:cs typeface="Arial" pitchFamily="34" charset="-120"/>
              </a:rPr>
              <a:t>One missing semicolon</a:t>
            </a:r>
            <a:endParaRPr lang="en-US" sz="1600" dirty="0"/>
          </a:p>
        </p:txBody>
      </p:sp>
      <p:sp>
        <p:nvSpPr>
          <p:cNvPr id="7" name="Text 5"/>
          <p:cNvSpPr/>
          <p:nvPr/>
        </p:nvSpPr>
        <p:spPr>
          <a:xfrm>
            <a:off x="749808" y="2542032"/>
            <a:ext cx="3233928" cy="1298448"/>
          </a:xfrm>
          <a:prstGeom prst="rect">
            <a:avLst/>
          </a:prstGeom>
          <a:noFill/>
          <a:ln/>
        </p:spPr>
        <p:txBody>
          <a:bodyPr wrap="square" lIns="0" tIns="0" rIns="0" bIns="0" rtlCol="0" anchor="t"/>
          <a:lstStyle/>
          <a:p>
            <a:pPr indent="0" marL="0">
              <a:buNone/>
            </a:pPr>
            <a:r>
              <a:rPr lang="en-US" sz="1000" dirty="0">
                <a:solidFill>
                  <a:srgbClr val="8B95A5"/>
                </a:solidFill>
                <a:latin typeface="Arial" pitchFamily="34" charset="0"/>
                <a:ea typeface="Arial" pitchFamily="34" charset="-122"/>
                <a:cs typeface="Arial" pitchFamily="34" charset="-120"/>
              </a:rPr>
              <a:t>A member macro with no ';' as a class's last line, like EXC_NAME(Foo) before '};', derails tree-sitter's C, C++ and ObjC error recovery. On memgraph one file had 472 of its 487 definitions misfiled, and a 14-line function ranked #4 in --hotspots, with nothing on the row saying so.</a:t>
            </a:r>
            <a:endParaRPr lang="en-US" sz="1000" dirty="0"/>
          </a:p>
        </p:txBody>
      </p:sp>
      <p:sp>
        <p:nvSpPr>
          <p:cNvPr id="8" name="Text 6"/>
          <p:cNvSpPr/>
          <p:nvPr/>
        </p:nvSpPr>
        <p:spPr>
          <a:xfrm>
            <a:off x="749808" y="3877056"/>
            <a:ext cx="3233928" cy="420624"/>
          </a:xfrm>
          <a:prstGeom prst="rect">
            <a:avLst/>
          </a:prstGeom>
          <a:noFill/>
          <a:ln/>
        </p:spPr>
        <p:txBody>
          <a:bodyPr wrap="square" lIns="0" tIns="0" rIns="0" bIns="0" rtlCol="0" anchor="ctr"/>
          <a:lstStyle/>
          <a:p>
            <a:pPr indent="0" marL="0">
              <a:buNone/>
            </a:pPr>
            <a:r>
              <a:rPr lang="en-US" sz="2000" b="1" dirty="0">
                <a:solidFill>
                  <a:srgbClr val="4AC26B"/>
                </a:solidFill>
                <a:latin typeface="Courier New" pitchFamily="34" charset="0"/>
                <a:ea typeface="Courier New" pitchFamily="34" charset="-122"/>
                <a:cs typeface="Courier New" pitchFamily="34" charset="-120"/>
              </a:rPr>
              <a:t>ccx 920 → 2</a:t>
            </a:r>
            <a:endParaRPr lang="en-US" sz="2000" dirty="0"/>
          </a:p>
        </p:txBody>
      </p:sp>
      <p:sp>
        <p:nvSpPr>
          <p:cNvPr id="9" name="Text 7"/>
          <p:cNvSpPr/>
          <p:nvPr/>
        </p:nvSpPr>
        <p:spPr>
          <a:xfrm>
            <a:off x="749808" y="4297680"/>
            <a:ext cx="3233928" cy="402336"/>
          </a:xfrm>
          <a:prstGeom prst="rect">
            <a:avLst/>
          </a:prstGeom>
          <a:noFill/>
          <a:ln/>
        </p:spPr>
        <p:txBody>
          <a:bodyPr wrap="square" lIns="0" tIns="0" rIns="0" bIns="0" rtlCol="0" anchor="t"/>
          <a:lstStyle/>
          <a:p>
            <a:pPr indent="0" marL="0">
              <a:buNone/>
            </a:pPr>
            <a:r>
              <a:rPr lang="en-US" sz="900" dirty="0">
                <a:solidFill>
                  <a:srgbClr val="8B95A5"/>
                </a:solidFill>
                <a:latin typeface="Arial" pitchFamily="34" charset="0"/>
                <a:ea typeface="Arial" pitchFamily="34" charset="-122"/>
                <a:cs typeface="Arial" pitchFamily="34" charset="-120"/>
              </a:rPr>
              <a:t>PrintFuncSignature, 14 lines: cx=749 ccx=920 before, cx=3 ccx=2 after the re-parse</a:t>
            </a:r>
            <a:endParaRPr lang="en-US" sz="900" dirty="0"/>
          </a:p>
        </p:txBody>
      </p:sp>
      <p:sp>
        <p:nvSpPr>
          <p:cNvPr id="10" name="Text 8"/>
          <p:cNvSpPr/>
          <p:nvPr/>
        </p:nvSpPr>
        <p:spPr>
          <a:xfrm>
            <a:off x="749808" y="4754880"/>
            <a:ext cx="3233928" cy="201168"/>
          </a:xfrm>
          <a:prstGeom prst="rect">
            <a:avLst/>
          </a:prstGeom>
          <a:noFill/>
          <a:ln/>
        </p:spPr>
        <p:txBody>
          <a:bodyPr wrap="square" lIns="0" tIns="0" rIns="0" bIns="0" rtlCol="0" anchor="ctr"/>
          <a:lstStyle/>
          <a:p>
            <a:pPr indent="0" marL="0">
              <a:buNone/>
            </a:pPr>
            <a:r>
              <a:rPr lang="en-US" sz="900" dirty="0">
                <a:solidFill>
                  <a:srgbClr val="56D6E8"/>
                </a:solidFill>
                <a:latin typeface="Courier New" pitchFamily="34" charset="0"/>
                <a:ea typeface="Courier New" pitchFamily="34" charset="-122"/>
                <a:cs typeface="Courier New" pitchFamily="34" charset="-120"/>
              </a:rPr>
              <a:t>what catches it now</a:t>
            </a:r>
            <a:endParaRPr lang="en-US" sz="900" dirty="0"/>
          </a:p>
        </p:txBody>
      </p:sp>
      <p:sp>
        <p:nvSpPr>
          <p:cNvPr id="11" name="Text 9"/>
          <p:cNvSpPr/>
          <p:nvPr/>
        </p:nvSpPr>
        <p:spPr>
          <a:xfrm>
            <a:off x="749808" y="4974336"/>
            <a:ext cx="3233928" cy="969264"/>
          </a:xfrm>
          <a:prstGeom prst="rect">
            <a:avLst/>
          </a:prstGeom>
          <a:noFill/>
          <a:ln/>
        </p:spPr>
        <p:txBody>
          <a:bodyPr wrap="square" lIns="0" tIns="0" rIns="0" bIns="0" rtlCol="0" anchor="t"/>
          <a:lstStyle/>
          <a:p>
            <a:pPr indent="0" marL="0">
              <a:buNone/>
            </a:pPr>
            <a:r>
              <a:rPr lang="en-US" sz="1000" dirty="0">
                <a:solidFill>
                  <a:srgbClr val="E6EDF3"/>
                </a:solidFill>
                <a:latin typeface="Arial" pitchFamily="34" charset="0"/>
                <a:ea typeface="Arial" pitchFamily="34" charset="-122"/>
                <a:cs typeface="Arial" pitchFamily="34" charset="-120"/>
              </a:rPr>
              <a:t>Misfiled definitions carry extent_suspect=, and --hotspots leaves them out and says so. An error-gated re-parse blanks ALL-CAPS member macros and keeps the result only if it has fewer error bytes. Lowercase and namespace-scope runs still derail: flagged, not fixed.</a:t>
            </a:r>
            <a:endParaRPr lang="en-US" sz="1000" dirty="0"/>
          </a:p>
        </p:txBody>
      </p:sp>
      <p:sp>
        <p:nvSpPr>
          <p:cNvPr id="12" name="Text 10"/>
          <p:cNvSpPr/>
          <p:nvPr/>
        </p:nvSpPr>
        <p:spPr>
          <a:xfrm>
            <a:off x="749808" y="5961888"/>
            <a:ext cx="3233928" cy="237744"/>
          </a:xfrm>
          <a:prstGeom prst="rect">
            <a:avLst/>
          </a:prstGeom>
          <a:noFill/>
          <a:ln/>
        </p:spPr>
        <p:txBody>
          <a:bodyPr wrap="square" lIns="0" tIns="0" rIns="0" bIns="0" rtlCol="0" anchor="ctr"/>
          <a:lstStyle/>
          <a:p>
            <a:pPr indent="0" marL="0">
              <a:buNone/>
            </a:pPr>
            <a:r>
              <a:rPr lang="en-US" sz="850" dirty="0">
                <a:solidFill>
                  <a:srgbClr val="8B95A5"/>
                </a:solidFill>
                <a:latin typeface="Courier New" pitchFamily="34" charset="0"/>
                <a:ea typeface="Courier New" pitchFamily="34" charset="-122"/>
                <a:cs typeface="Courier New" pitchFamily="34" charset="-120"/>
              </a:rPr>
              <a:t>extentcheck.sh (55) · macroreparsecheck.sh (103)</a:t>
            </a:r>
            <a:endParaRPr lang="en-US" sz="850" dirty="0"/>
          </a:p>
        </p:txBody>
      </p:sp>
      <p:sp>
        <p:nvSpPr>
          <p:cNvPr id="13" name="Shape 11"/>
          <p:cNvSpPr/>
          <p:nvPr/>
        </p:nvSpPr>
        <p:spPr>
          <a:xfrm>
            <a:off x="4294632" y="1572768"/>
            <a:ext cx="3599688" cy="4700016"/>
          </a:xfrm>
          <a:prstGeom prst="roundRect">
            <a:avLst>
              <a:gd name="adj" fmla="val 2286"/>
            </a:avLst>
          </a:prstGeom>
          <a:solidFill>
            <a:srgbClr val="161D28"/>
          </a:solidFill>
          <a:ln w="9525">
            <a:solidFill>
              <a:srgbClr val="232D3D"/>
            </a:solidFill>
            <a:prstDash val="solid"/>
          </a:ln>
        </p:spPr>
      </p:sp>
      <p:sp>
        <p:nvSpPr>
          <p:cNvPr id="14" name="Text 12"/>
          <p:cNvSpPr/>
          <p:nvPr/>
        </p:nvSpPr>
        <p:spPr>
          <a:xfrm>
            <a:off x="4477512" y="1700784"/>
            <a:ext cx="3233928" cy="237744"/>
          </a:xfrm>
          <a:prstGeom prst="rect">
            <a:avLst/>
          </a:prstGeom>
          <a:noFill/>
          <a:ln/>
        </p:spPr>
        <p:txBody>
          <a:bodyPr wrap="square" lIns="0" tIns="0" rIns="0" bIns="0" rtlCol="0" anchor="ctr"/>
          <a:lstStyle/>
          <a:p>
            <a:pPr indent="0" marL="0">
              <a:buNone/>
            </a:pPr>
            <a:r>
              <a:rPr lang="en-US" sz="1000" dirty="0">
                <a:solidFill>
                  <a:srgbClr val="F2B84B"/>
                </a:solidFill>
                <a:latin typeface="Courier New" pitchFamily="34" charset="0"/>
                <a:ea typeface="Courier New" pitchFamily="34" charset="-122"/>
                <a:cs typeface="Courier New" pitchFamily="34" charset="-120"/>
              </a:rPr>
              <a:t>#136 · the resolver</a:t>
            </a:r>
            <a:endParaRPr lang="en-US" sz="1000" dirty="0"/>
          </a:p>
        </p:txBody>
      </p:sp>
      <p:sp>
        <p:nvSpPr>
          <p:cNvPr id="15" name="Text 13"/>
          <p:cNvSpPr/>
          <p:nvPr/>
        </p:nvSpPr>
        <p:spPr>
          <a:xfrm>
            <a:off x="4477512" y="1956816"/>
            <a:ext cx="3233928" cy="566928"/>
          </a:xfrm>
          <a:prstGeom prst="rect">
            <a:avLst/>
          </a:prstGeom>
          <a:noFill/>
          <a:ln/>
        </p:spPr>
        <p:txBody>
          <a:bodyPr wrap="square" lIns="0" tIns="0" rIns="0" bIns="0" rtlCol="0" anchor="t"/>
          <a:lstStyle/>
          <a:p>
            <a:pPr indent="0" marL="0">
              <a:buNone/>
            </a:pPr>
            <a:r>
              <a:rPr lang="en-US" sz="1600" b="1" dirty="0">
                <a:solidFill>
                  <a:srgbClr val="E6EDF3"/>
                </a:solidFill>
                <a:latin typeface="Arial" pitchFamily="34" charset="0"/>
                <a:ea typeface="Arial" pitchFamily="34" charset="-122"/>
                <a:cs typeface="Arial" pitchFamily="34" charset="-120"/>
              </a:rPr>
              <a:t>22% of calls, declined in silence</a:t>
            </a:r>
            <a:endParaRPr lang="en-US" sz="1600" dirty="0"/>
          </a:p>
        </p:txBody>
      </p:sp>
      <p:sp>
        <p:nvSpPr>
          <p:cNvPr id="16" name="Text 14"/>
          <p:cNvSpPr/>
          <p:nvPr/>
        </p:nvSpPr>
        <p:spPr>
          <a:xfrm>
            <a:off x="4477512" y="2542032"/>
            <a:ext cx="3233928" cy="1298448"/>
          </a:xfrm>
          <a:prstGeom prst="rect">
            <a:avLst/>
          </a:prstGeom>
          <a:noFill/>
          <a:ln/>
        </p:spPr>
        <p:txBody>
          <a:bodyPr wrap="square" lIns="0" tIns="0" rIns="0" bIns="0" rtlCol="0" anchor="t"/>
          <a:lstStyle/>
          <a:p>
            <a:pPr indent="0" marL="0">
              <a:buNone/>
            </a:pPr>
            <a:r>
              <a:rPr lang="en-US" sz="1000" dirty="0">
                <a:solidFill>
                  <a:srgbClr val="8B95A5"/>
                </a:solidFill>
                <a:latin typeface="Arial" pitchFamily="34" charset="0"/>
                <a:ea typeface="Arial" pitchFamily="34" charset="-122"/>
                <a:cs typeface="Arial" pitchFamily="34" charset="-120"/>
              </a:rPr>
              <a:t>--callers answered count=0, as if nothing called. When a call names two or more same-named definitions, none in the caller's file or directory, the resolver declines to guess: the right rule, but the decline was silent. On memgraph, 22% of all call references were declined this way.</a:t>
            </a:r>
            <a:endParaRPr lang="en-US" sz="1000" dirty="0"/>
          </a:p>
        </p:txBody>
      </p:sp>
      <p:sp>
        <p:nvSpPr>
          <p:cNvPr id="17" name="Text 15"/>
          <p:cNvSpPr/>
          <p:nvPr/>
        </p:nvSpPr>
        <p:spPr>
          <a:xfrm>
            <a:off x="4477512" y="3877056"/>
            <a:ext cx="3233928" cy="420624"/>
          </a:xfrm>
          <a:prstGeom prst="rect">
            <a:avLst/>
          </a:prstGeom>
          <a:noFill/>
          <a:ln/>
        </p:spPr>
        <p:txBody>
          <a:bodyPr wrap="square" lIns="0" tIns="0" rIns="0" bIns="0" rtlCol="0" anchor="ctr"/>
          <a:lstStyle/>
          <a:p>
            <a:pPr indent="0" marL="0">
              <a:buNone/>
            </a:pPr>
            <a:r>
              <a:rPr lang="en-US" sz="2000" b="1" dirty="0">
                <a:solidFill>
                  <a:srgbClr val="F2B84B"/>
                </a:solidFill>
                <a:latin typeface="Courier New" pitchFamily="34" charset="0"/>
                <a:ea typeface="Courier New" pitchFamily="34" charset="-122"/>
                <a:cs typeface="Courier New" pitchFamily="34" charset="-120"/>
              </a:rPr>
              <a:t>65,516 / 295,086</a:t>
            </a:r>
            <a:endParaRPr lang="en-US" sz="2000" dirty="0"/>
          </a:p>
        </p:txBody>
      </p:sp>
      <p:sp>
        <p:nvSpPr>
          <p:cNvPr id="18" name="Text 16"/>
          <p:cNvSpPr/>
          <p:nvPr/>
        </p:nvSpPr>
        <p:spPr>
          <a:xfrm>
            <a:off x="4477512" y="4297680"/>
            <a:ext cx="3233928" cy="402336"/>
          </a:xfrm>
          <a:prstGeom prst="rect">
            <a:avLst/>
          </a:prstGeom>
          <a:noFill/>
          <a:ln/>
        </p:spPr>
        <p:txBody>
          <a:bodyPr wrap="square" lIns="0" tIns="0" rIns="0" bIns="0" rtlCol="0" anchor="t"/>
          <a:lstStyle/>
          <a:p>
            <a:pPr indent="0" marL="0">
              <a:buNone/>
            </a:pPr>
            <a:r>
              <a:rPr lang="en-US" sz="900" dirty="0">
                <a:solidFill>
                  <a:srgbClr val="8B95A5"/>
                </a:solidFill>
                <a:latin typeface="Arial" pitchFamily="34" charset="0"/>
                <a:ea typeface="Arial" pitchFamily="34" charset="-122"/>
                <a:cs typeface="Arial" pitchFamily="34" charset="-120"/>
              </a:rPr>
              <a:t>memgraph call references declined (22.2%), now shown as declined= and declined_calls=</a:t>
            </a:r>
            <a:endParaRPr lang="en-US" sz="900" dirty="0"/>
          </a:p>
        </p:txBody>
      </p:sp>
      <p:sp>
        <p:nvSpPr>
          <p:cNvPr id="19" name="Text 17"/>
          <p:cNvSpPr/>
          <p:nvPr/>
        </p:nvSpPr>
        <p:spPr>
          <a:xfrm>
            <a:off x="4477512" y="4754880"/>
            <a:ext cx="3233928" cy="201168"/>
          </a:xfrm>
          <a:prstGeom prst="rect">
            <a:avLst/>
          </a:prstGeom>
          <a:noFill/>
          <a:ln/>
        </p:spPr>
        <p:txBody>
          <a:bodyPr wrap="square" lIns="0" tIns="0" rIns="0" bIns="0" rtlCol="0" anchor="ctr"/>
          <a:lstStyle/>
          <a:p>
            <a:pPr indent="0" marL="0">
              <a:buNone/>
            </a:pPr>
            <a:r>
              <a:rPr lang="en-US" sz="900" dirty="0">
                <a:solidFill>
                  <a:srgbClr val="56D6E8"/>
                </a:solidFill>
                <a:latin typeface="Courier New" pitchFamily="34" charset="0"/>
                <a:ea typeface="Courier New" pitchFamily="34" charset="-122"/>
                <a:cs typeface="Courier New" pitchFamily="34" charset="-120"/>
              </a:rPr>
              <a:t>what catches it now</a:t>
            </a:r>
            <a:endParaRPr lang="en-US" sz="900" dirty="0"/>
          </a:p>
        </p:txBody>
      </p:sp>
      <p:sp>
        <p:nvSpPr>
          <p:cNvPr id="20" name="Text 18"/>
          <p:cNvSpPr/>
          <p:nvPr/>
        </p:nvSpPr>
        <p:spPr>
          <a:xfrm>
            <a:off x="4477512" y="4974336"/>
            <a:ext cx="3233928" cy="969264"/>
          </a:xfrm>
          <a:prstGeom prst="rect">
            <a:avLst/>
          </a:prstGeom>
          <a:noFill/>
          <a:ln/>
        </p:spPr>
        <p:txBody>
          <a:bodyPr wrap="square" lIns="0" tIns="0" rIns="0" bIns="0" rtlCol="0" anchor="t"/>
          <a:lstStyle/>
          <a:p>
            <a:pPr indent="0" marL="0">
              <a:buNone/>
            </a:pPr>
            <a:r>
              <a:rPr lang="en-US" sz="1000" dirty="0">
                <a:solidFill>
                  <a:srgbClr val="E6EDF3"/>
                </a:solidFill>
                <a:latin typeface="Arial" pitchFamily="34" charset="0"/>
                <a:ea typeface="Arial" pitchFamily="34" charset="-122"/>
                <a:cs typeface="Arial" pitchFamily="34" charset="-120"/>
              </a:rPr>
              <a:t>Every call reference ends in exactly one named bucket, and --pin-census prints the balance. It proved itself in the merge: #134's std:: refusals had gone uncounted, 1,495 on ripwire and 4,966 on memgraph. Now they count, and unaccounted=0.</a:t>
            </a:r>
            <a:endParaRPr lang="en-US" sz="1000" dirty="0"/>
          </a:p>
        </p:txBody>
      </p:sp>
      <p:sp>
        <p:nvSpPr>
          <p:cNvPr id="21" name="Text 19"/>
          <p:cNvSpPr/>
          <p:nvPr/>
        </p:nvSpPr>
        <p:spPr>
          <a:xfrm>
            <a:off x="4477512" y="5961888"/>
            <a:ext cx="3233928" cy="237744"/>
          </a:xfrm>
          <a:prstGeom prst="rect">
            <a:avLst/>
          </a:prstGeom>
          <a:noFill/>
          <a:ln/>
        </p:spPr>
        <p:txBody>
          <a:bodyPr wrap="square" lIns="0" tIns="0" rIns="0" bIns="0" rtlCol="0" anchor="ctr"/>
          <a:lstStyle/>
          <a:p>
            <a:pPr indent="0" marL="0">
              <a:buNone/>
            </a:pPr>
            <a:r>
              <a:rPr lang="en-US" sz="850" dirty="0">
                <a:solidFill>
                  <a:srgbClr val="8B95A5"/>
                </a:solidFill>
                <a:latin typeface="Courier New" pitchFamily="34" charset="0"/>
                <a:ea typeface="Courier New" pitchFamily="34" charset="-122"/>
                <a:cs typeface="Courier New" pitchFamily="34" charset="-120"/>
              </a:rPr>
              <a:t>test/declinecheck.sh · 17 languages, 104 checks</a:t>
            </a:r>
            <a:endParaRPr lang="en-US" sz="850" dirty="0"/>
          </a:p>
        </p:txBody>
      </p:sp>
      <p:sp>
        <p:nvSpPr>
          <p:cNvPr id="22" name="Shape 20"/>
          <p:cNvSpPr/>
          <p:nvPr/>
        </p:nvSpPr>
        <p:spPr>
          <a:xfrm>
            <a:off x="8022336" y="1572768"/>
            <a:ext cx="3599688" cy="4700016"/>
          </a:xfrm>
          <a:prstGeom prst="roundRect">
            <a:avLst>
              <a:gd name="adj" fmla="val 2286"/>
            </a:avLst>
          </a:prstGeom>
          <a:solidFill>
            <a:srgbClr val="161D28"/>
          </a:solidFill>
          <a:ln w="9525">
            <a:solidFill>
              <a:srgbClr val="232D3D"/>
            </a:solidFill>
            <a:prstDash val="solid"/>
          </a:ln>
        </p:spPr>
      </p:sp>
      <p:sp>
        <p:nvSpPr>
          <p:cNvPr id="23" name="Text 21"/>
          <p:cNvSpPr/>
          <p:nvPr/>
        </p:nvSpPr>
        <p:spPr>
          <a:xfrm>
            <a:off x="8205216" y="1700784"/>
            <a:ext cx="3233928" cy="237744"/>
          </a:xfrm>
          <a:prstGeom prst="rect">
            <a:avLst/>
          </a:prstGeom>
          <a:noFill/>
          <a:ln/>
        </p:spPr>
        <p:txBody>
          <a:bodyPr wrap="square" lIns="0" tIns="0" rIns="0" bIns="0" rtlCol="0" anchor="ctr"/>
          <a:lstStyle/>
          <a:p>
            <a:pPr indent="0" marL="0">
              <a:buNone/>
            </a:pPr>
            <a:r>
              <a:rPr lang="en-US" sz="1000" dirty="0">
                <a:solidFill>
                  <a:srgbClr val="F2B84B"/>
                </a:solidFill>
                <a:latin typeface="Courier New" pitchFamily="34" charset="0"/>
                <a:ea typeface="Courier New" pitchFamily="34" charset="-122"/>
                <a:cs typeface="Courier New" pitchFamily="34" charset="-120"/>
              </a:rPr>
              <a:t>#126 · Kotlin, by @xCatG</a:t>
            </a:r>
            <a:endParaRPr lang="en-US" sz="1000" dirty="0"/>
          </a:p>
        </p:txBody>
      </p:sp>
      <p:sp>
        <p:nvSpPr>
          <p:cNvPr id="24" name="Text 22"/>
          <p:cNvSpPr/>
          <p:nvPr/>
        </p:nvSpPr>
        <p:spPr>
          <a:xfrm>
            <a:off x="8205216" y="1956816"/>
            <a:ext cx="3233928" cy="566928"/>
          </a:xfrm>
          <a:prstGeom prst="rect">
            <a:avLst/>
          </a:prstGeom>
          <a:noFill/>
          <a:ln/>
        </p:spPr>
        <p:txBody>
          <a:bodyPr wrap="square" lIns="0" tIns="0" rIns="0" bIns="0" rtlCol="0" anchor="t"/>
          <a:lstStyle/>
          <a:p>
            <a:pPr indent="0" marL="0">
              <a:buNone/>
            </a:pPr>
            <a:r>
              <a:rPr lang="en-US" sz="1600" b="1" dirty="0">
                <a:solidFill>
                  <a:srgbClr val="E6EDF3"/>
                </a:solidFill>
                <a:latin typeface="Arial" pitchFamily="34" charset="0"/>
                <a:ea typeface="Arial" pitchFamily="34" charset="-122"/>
                <a:cs typeface="Arial" pitchFamily="34" charset="-120"/>
              </a:rPr>
              <a:t>A new language must not change old answers</a:t>
            </a:r>
            <a:endParaRPr lang="en-US" sz="1600" dirty="0"/>
          </a:p>
        </p:txBody>
      </p:sp>
      <p:sp>
        <p:nvSpPr>
          <p:cNvPr id="25" name="Text 23"/>
          <p:cNvSpPr/>
          <p:nvPr/>
        </p:nvSpPr>
        <p:spPr>
          <a:xfrm>
            <a:off x="8205216" y="2542032"/>
            <a:ext cx="3233928" cy="1298448"/>
          </a:xfrm>
          <a:prstGeom prst="rect">
            <a:avLst/>
          </a:prstGeom>
          <a:noFill/>
          <a:ln/>
        </p:spPr>
        <p:txBody>
          <a:bodyPr wrap="square" lIns="0" tIns="0" rIns="0" bIns="0" rtlCol="0" anchor="t"/>
          <a:lstStyle/>
          <a:p>
            <a:pPr indent="0" marL="0">
              <a:buNone/>
            </a:pPr>
            <a:r>
              <a:rPr lang="en-US" sz="1000" dirty="0">
                <a:solidFill>
                  <a:srgbClr val="8B95A5"/>
                </a:solidFill>
                <a:latin typeface="Arial" pitchFamily="34" charset="0"/>
                <a:ea typeface="Arial" pitchFamily="34" charset="-122"/>
                <a:cs typeface="Arial" pitchFamily="34" charset="-120"/>
              </a:rPr>
              <a:t>Kotlin brings calls that cross into Java. In #126's review, once retrofit's same-named Kotlin body() methods were indexed, calls to the Java Response.body were declined, and its callers fell from 279 to 5: a Java-only answer, changed by files in another language.</a:t>
            </a:r>
            <a:endParaRPr lang="en-US" sz="1000" dirty="0"/>
          </a:p>
        </p:txBody>
      </p:sp>
      <p:sp>
        <p:nvSpPr>
          <p:cNvPr id="26" name="Text 24"/>
          <p:cNvSpPr/>
          <p:nvPr/>
        </p:nvSpPr>
        <p:spPr>
          <a:xfrm>
            <a:off x="8205216" y="3877056"/>
            <a:ext cx="3233928" cy="420624"/>
          </a:xfrm>
          <a:prstGeom prst="rect">
            <a:avLst/>
          </a:prstGeom>
          <a:noFill/>
          <a:ln/>
        </p:spPr>
        <p:txBody>
          <a:bodyPr wrap="square" lIns="0" tIns="0" rIns="0" bIns="0" rtlCol="0" anchor="ctr"/>
          <a:lstStyle/>
          <a:p>
            <a:pPr indent="0" marL="0">
              <a:buNone/>
            </a:pPr>
            <a:r>
              <a:rPr lang="en-US" sz="2000" b="1" dirty="0">
                <a:solidFill>
                  <a:srgbClr val="4AC26B"/>
                </a:solidFill>
                <a:latin typeface="Courier New" pitchFamily="34" charset="0"/>
                <a:ea typeface="Courier New" pitchFamily="34" charset="-122"/>
                <a:cs typeface="Courier New" pitchFamily="34" charset="-120"/>
              </a:rPr>
              <a:t>279 → 5 → 279</a:t>
            </a:r>
            <a:endParaRPr lang="en-US" sz="2000" dirty="0"/>
          </a:p>
        </p:txBody>
      </p:sp>
      <p:sp>
        <p:nvSpPr>
          <p:cNvPr id="27" name="Text 25"/>
          <p:cNvSpPr/>
          <p:nvPr/>
        </p:nvSpPr>
        <p:spPr>
          <a:xfrm>
            <a:off x="8205216" y="4297680"/>
            <a:ext cx="3233928" cy="402336"/>
          </a:xfrm>
          <a:prstGeom prst="rect">
            <a:avLst/>
          </a:prstGeom>
          <a:noFill/>
          <a:ln/>
        </p:spPr>
        <p:txBody>
          <a:bodyPr wrap="square" lIns="0" tIns="0" rIns="0" bIns="0" rtlCol="0" anchor="t"/>
          <a:lstStyle/>
          <a:p>
            <a:pPr indent="0" marL="0">
              <a:buNone/>
            </a:pPr>
            <a:r>
              <a:rPr lang="en-US" sz="900" dirty="0">
                <a:solidFill>
                  <a:srgbClr val="8B95A5"/>
                </a:solidFill>
                <a:latin typeface="Arial" pitchFamily="34" charset="0"/>
                <a:ea typeface="Arial" pitchFamily="34" charset="-122"/>
                <a:cs typeface="Arial" pitchFamily="34" charset="-120"/>
              </a:rPr>
              <a:t>callers of retrofit's Response.java:body: before Kotlin, with the first Kotlin binary, after the fix</a:t>
            </a:r>
            <a:endParaRPr lang="en-US" sz="900" dirty="0"/>
          </a:p>
        </p:txBody>
      </p:sp>
      <p:sp>
        <p:nvSpPr>
          <p:cNvPr id="28" name="Text 26"/>
          <p:cNvSpPr/>
          <p:nvPr/>
        </p:nvSpPr>
        <p:spPr>
          <a:xfrm>
            <a:off x="8205216" y="4754880"/>
            <a:ext cx="3233928" cy="201168"/>
          </a:xfrm>
          <a:prstGeom prst="rect">
            <a:avLst/>
          </a:prstGeom>
          <a:noFill/>
          <a:ln/>
        </p:spPr>
        <p:txBody>
          <a:bodyPr wrap="square" lIns="0" tIns="0" rIns="0" bIns="0" rtlCol="0" anchor="ctr"/>
          <a:lstStyle/>
          <a:p>
            <a:pPr indent="0" marL="0">
              <a:buNone/>
            </a:pPr>
            <a:r>
              <a:rPr lang="en-US" sz="900" dirty="0">
                <a:solidFill>
                  <a:srgbClr val="56D6E8"/>
                </a:solidFill>
                <a:latin typeface="Courier New" pitchFamily="34" charset="0"/>
                <a:ea typeface="Courier New" pitchFamily="34" charset="-122"/>
                <a:cs typeface="Courier New" pitchFamily="34" charset="-120"/>
              </a:rPr>
              <a:t>what catches it now</a:t>
            </a:r>
            <a:endParaRPr lang="en-US" sz="900" dirty="0"/>
          </a:p>
        </p:txBody>
      </p:sp>
      <p:sp>
        <p:nvSpPr>
          <p:cNvPr id="29" name="Text 27"/>
          <p:cNvSpPr/>
          <p:nvPr/>
        </p:nvSpPr>
        <p:spPr>
          <a:xfrm>
            <a:off x="8205216" y="4974336"/>
            <a:ext cx="3233928" cy="969264"/>
          </a:xfrm>
          <a:prstGeom prst="rect">
            <a:avLst/>
          </a:prstGeom>
          <a:noFill/>
          <a:ln/>
        </p:spPr>
        <p:txBody>
          <a:bodyPr wrap="square" lIns="0" tIns="0" rIns="0" bIns="0" rtlCol="0" anchor="t"/>
          <a:lstStyle/>
          <a:p>
            <a:pPr indent="0" marL="0">
              <a:buNone/>
            </a:pPr>
            <a:r>
              <a:rPr lang="en-US" sz="1000" dirty="0">
                <a:solidFill>
                  <a:srgbClr val="E6EDF3"/>
                </a:solidFill>
                <a:latin typeface="Arial" pitchFamily="34" charset="0"/>
                <a:ea typeface="Arial" pitchFamily="34" charset="-122"/>
                <a:cs typeface="Arial" pitchFamily="34" charset="-120"/>
              </a:rPr>
              <a:t>A call reaches the other JVM language only when its own language has no candidate, so adding .kt files never changes a Java-only edge. The bridge keeps its real job: a call into a name only the other language defines.</a:t>
            </a:r>
            <a:endParaRPr lang="en-US" sz="1000" dirty="0"/>
          </a:p>
        </p:txBody>
      </p:sp>
      <p:sp>
        <p:nvSpPr>
          <p:cNvPr id="30" name="Text 28"/>
          <p:cNvSpPr/>
          <p:nvPr/>
        </p:nvSpPr>
        <p:spPr>
          <a:xfrm>
            <a:off x="8205216" y="5961888"/>
            <a:ext cx="3233928" cy="237744"/>
          </a:xfrm>
          <a:prstGeom prst="rect">
            <a:avLst/>
          </a:prstGeom>
          <a:noFill/>
          <a:ln/>
        </p:spPr>
        <p:txBody>
          <a:bodyPr wrap="square" lIns="0" tIns="0" rIns="0" bIns="0" rtlCol="0" anchor="ctr"/>
          <a:lstStyle/>
          <a:p>
            <a:pPr indent="0" marL="0">
              <a:buNone/>
            </a:pPr>
            <a:r>
              <a:rPr lang="en-US" sz="850" dirty="0">
                <a:solidFill>
                  <a:srgbClr val="8B95A5"/>
                </a:solidFill>
                <a:latin typeface="Courier New" pitchFamily="34" charset="0"/>
                <a:ea typeface="Courier New" pitchFamily="34" charset="-122"/>
                <a:cs typeface="Courier New" pitchFamily="34" charset="-120"/>
              </a:rPr>
              <a:t>test/kotlincheck.sh §14 · the Java-only invariant</a:t>
            </a:r>
            <a:endParaRPr lang="en-US" sz="850" dirty="0"/>
          </a:p>
        </p:txBody>
      </p:sp>
      <p:sp>
        <p:nvSpPr>
          <p:cNvPr id="31" name="Text 29"/>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every figure is quoted from its PR body or commit in the speaker notes</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F2B84B"/>
                </a:solidFill>
                <a:latin typeface="Courier New" pitchFamily="34" charset="0"/>
                <a:ea typeface="Courier New" pitchFamily="34" charset="-122"/>
                <a:cs typeface="Courier New" pitchFamily="34" charset="-120"/>
              </a:rPr>
              <a:t>// one harness, one machine, one day — N = 60 paired, zero exclusions</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400" b="1" dirty="0">
                <a:solidFill>
                  <a:srgbClr val="E6EDF3"/>
                </a:solidFill>
                <a:latin typeface="Arial" pitchFamily="34" charset="0"/>
                <a:ea typeface="Arial" pitchFamily="34" charset="-122"/>
                <a:cs typeface="Arial" pitchFamily="34" charset="-120"/>
              </a:rPr>
              <a:t>Head-to-head: every competitor, one table</a:t>
            </a:r>
            <a:endParaRPr lang="en-US" sz="3400" dirty="0"/>
          </a:p>
        </p:txBody>
      </p:sp>
      <p:graphicFrame>
        <p:nvGraphicFramePr>
          <p:cNvPr id="4" name="Chart 0" descr=""/>
          <p:cNvGraphicFramePr/>
          <p:nvPr/>
        </p:nvGraphicFramePr>
        <p:xfrm>
          <a:off x="566928" y="1572768"/>
          <a:ext cx="6858000" cy="4160520"/>
        </p:xfrm>
        <a:graphic xmlns:a="http://schemas.openxmlformats.org/drawingml/2006/main">
          <a:graphicData uri="http://schemas.openxmlformats.org/drawingml/2006/chart">
            <c:chart xmlns:c="http://schemas.openxmlformats.org/drawingml/2006/chart" r:id="rId1"/>
          </a:graphicData>
        </a:graphic>
      </p:graphicFrame>
      <p:sp>
        <p:nvSpPr>
          <p:cNvPr id="5" name="Shape 2"/>
          <p:cNvSpPr/>
          <p:nvPr/>
        </p:nvSpPr>
        <p:spPr>
          <a:xfrm>
            <a:off x="7680960" y="1572768"/>
            <a:ext cx="3840480" cy="1417320"/>
          </a:xfrm>
          <a:prstGeom prst="roundRect">
            <a:avLst>
              <a:gd name="adj" fmla="val 5806"/>
            </a:avLst>
          </a:prstGeom>
          <a:solidFill>
            <a:srgbClr val="161D28"/>
          </a:solidFill>
          <a:ln w="9525">
            <a:solidFill>
              <a:srgbClr val="232D3D"/>
            </a:solidFill>
            <a:prstDash val="solid"/>
          </a:ln>
        </p:spPr>
      </p:sp>
      <p:sp>
        <p:nvSpPr>
          <p:cNvPr id="6" name="Text 3"/>
          <p:cNvSpPr/>
          <p:nvPr/>
        </p:nvSpPr>
        <p:spPr>
          <a:xfrm>
            <a:off x="7772400" y="1691640"/>
            <a:ext cx="3657600" cy="731520"/>
          </a:xfrm>
          <a:prstGeom prst="rect">
            <a:avLst/>
          </a:prstGeom>
          <a:noFill/>
          <a:ln/>
        </p:spPr>
        <p:txBody>
          <a:bodyPr wrap="square" lIns="0" tIns="0" rIns="0" bIns="0" rtlCol="0" anchor="ctr"/>
          <a:lstStyle/>
          <a:p>
            <a:pPr algn="ctr" indent="0" marL="0">
              <a:buNone/>
            </a:pPr>
            <a:r>
              <a:rPr lang="en-US" sz="4000" b="1" dirty="0">
                <a:solidFill>
                  <a:srgbClr val="56D6E8"/>
                </a:solidFill>
                <a:latin typeface="Arial" pitchFamily="34" charset="0"/>
                <a:ea typeface="Arial" pitchFamily="34" charset="-122"/>
                <a:cs typeface="Arial" pitchFamily="34" charset="-120"/>
              </a:rPr>
              <a:t>1.46×</a:t>
            </a:r>
            <a:endParaRPr lang="en-US" sz="4000" dirty="0"/>
          </a:p>
        </p:txBody>
      </p:sp>
      <p:sp>
        <p:nvSpPr>
          <p:cNvPr id="7" name="Text 4"/>
          <p:cNvSpPr/>
          <p:nvPr/>
        </p:nvSpPr>
        <p:spPr>
          <a:xfrm>
            <a:off x="7772400" y="2368296"/>
            <a:ext cx="3657600" cy="685800"/>
          </a:xfrm>
          <a:prstGeom prst="rect">
            <a:avLst/>
          </a:prstGeom>
          <a:noFill/>
          <a:ln/>
        </p:spPr>
        <p:txBody>
          <a:bodyPr wrap="square" lIns="0" tIns="0" rIns="0" bIns="0" rtlCol="0" anchor="ctr"/>
          <a:lstStyle/>
          <a:p>
            <a:pPr algn="ctr" indent="0" marL="0">
              <a:buNone/>
            </a:pPr>
            <a:r>
              <a:rPr lang="en-US" sz="1050" dirty="0">
                <a:solidFill>
                  <a:srgbClr val="8B95A5"/>
                </a:solidFill>
                <a:latin typeface="Arial" pitchFamily="34" charset="0"/>
                <a:ea typeface="Arial" pitchFamily="34" charset="-122"/>
                <a:cs typeface="Arial" pitchFamily="34" charset="-120"/>
              </a:rPr>
              <a:t>the margin over the best competitor — 58.3% against 40.0% strict file@10</a:t>
            </a:r>
            <a:endParaRPr lang="en-US" sz="1050" dirty="0"/>
          </a:p>
        </p:txBody>
      </p:sp>
      <p:sp>
        <p:nvSpPr>
          <p:cNvPr id="8" name="Shape 5"/>
          <p:cNvSpPr/>
          <p:nvPr/>
        </p:nvSpPr>
        <p:spPr>
          <a:xfrm>
            <a:off x="7680960" y="3108960"/>
            <a:ext cx="3840480" cy="1481328"/>
          </a:xfrm>
          <a:prstGeom prst="roundRect">
            <a:avLst>
              <a:gd name="adj" fmla="val 5556"/>
            </a:avLst>
          </a:prstGeom>
          <a:solidFill>
            <a:srgbClr val="161D28"/>
          </a:solidFill>
          <a:ln w="9525">
            <a:solidFill>
              <a:srgbClr val="232D3D"/>
            </a:solidFill>
            <a:prstDash val="solid"/>
          </a:ln>
        </p:spPr>
      </p:sp>
      <p:sp>
        <p:nvSpPr>
          <p:cNvPr id="9" name="Text 6"/>
          <p:cNvSpPr/>
          <p:nvPr/>
        </p:nvSpPr>
        <p:spPr>
          <a:xfrm>
            <a:off x="7818120" y="3218688"/>
            <a:ext cx="3566160" cy="1316736"/>
          </a:xfrm>
          <a:prstGeom prst="rect">
            <a:avLst/>
          </a:prstGeom>
          <a:noFill/>
          <a:ln/>
        </p:spPr>
        <p:txBody>
          <a:bodyPr wrap="square" lIns="0" tIns="0" rIns="0" bIns="0" rtlCol="0" anchor="t"/>
          <a:lstStyle/>
          <a:p>
            <a:pPr indent="0" marL="0">
              <a:buNone/>
            </a:pPr>
            <a:r>
              <a:rPr lang="en-US" sz="1200" b="1" dirty="0">
                <a:solidFill>
                  <a:srgbClr val="E6EDF3"/>
                </a:solidFill>
                <a:latin typeface="Arial" pitchFamily="34" charset="0"/>
                <a:ea typeface="Arial" pitchFamily="34" charset="-122"/>
                <a:cs typeface="Arial" pitchFamily="34" charset="-120"/>
              </a:rPr>
              <a:t>And the index it was measured with
</a:t>
            </a:r>
            <a:pPr indent="0" marL="0">
              <a:buNone/>
            </a:pPr>
            <a:r>
              <a:rPr lang="en-US" sz="1050" dirty="0">
                <a:solidFill>
                  <a:srgbClr val="8B95A5"/>
                </a:solidFill>
                <a:latin typeface="Arial" pitchFamily="34" charset="0"/>
                <a:ea typeface="Arial" pitchFamily="34" charset="-122"/>
                <a:cs typeface="Arial" pitchFamily="34" charset="-120"/>
              </a:rPr>
              <a:t>ripwire 0.31 s · codebase-memory-mcp 1.24 s · codeseek 3.37 s · graphify 7.82 s · repowise 34.0 s, whose worst single index was </a:t>
            </a:r>
            <a:pPr indent="0" marL="0">
              <a:buNone/>
            </a:pPr>
            <a:r>
              <a:rPr lang="en-US" sz="1050" b="1" dirty="0">
                <a:solidFill>
                  <a:srgbClr val="F2B84B"/>
                </a:solidFill>
                <a:latin typeface="Arial" pitchFamily="34" charset="0"/>
                <a:ea typeface="Arial" pitchFamily="34" charset="-122"/>
                <a:cs typeface="Arial" pitchFamily="34" charset="-120"/>
              </a:rPr>
              <a:t>352 s</a:t>
            </a:r>
            <a:pPr indent="0" marL="0">
              <a:buNone/>
            </a:pPr>
            <a:r>
              <a:rPr lang="en-US" sz="1050" dirty="0">
                <a:solidFill>
                  <a:srgbClr val="8B95A5"/>
                </a:solidFill>
                <a:latin typeface="Arial" pitchFamily="34" charset="0"/>
                <a:ea typeface="Arial" pitchFamily="34" charset="-122"/>
                <a:cs typeface="Arial" pitchFamily="34" charset="-120"/>
              </a:rPr>
              <a:t>. Cold, nothing to an answer: 0.213 s.</a:t>
            </a:r>
            <a:endParaRPr lang="en-US" sz="1200" dirty="0"/>
          </a:p>
        </p:txBody>
      </p:sp>
      <p:sp>
        <p:nvSpPr>
          <p:cNvPr id="10" name="Shape 7"/>
          <p:cNvSpPr/>
          <p:nvPr/>
        </p:nvSpPr>
        <p:spPr>
          <a:xfrm>
            <a:off x="7680960" y="4709160"/>
            <a:ext cx="3840480" cy="1417320"/>
          </a:xfrm>
          <a:prstGeom prst="roundRect">
            <a:avLst>
              <a:gd name="adj" fmla="val 5806"/>
            </a:avLst>
          </a:prstGeom>
          <a:solidFill>
            <a:srgbClr val="161D28"/>
          </a:solidFill>
          <a:ln w="9525">
            <a:solidFill>
              <a:srgbClr val="232D3D"/>
            </a:solidFill>
            <a:prstDash val="solid"/>
          </a:ln>
        </p:spPr>
      </p:sp>
      <p:sp>
        <p:nvSpPr>
          <p:cNvPr id="11" name="Text 8"/>
          <p:cNvSpPr/>
          <p:nvPr/>
        </p:nvSpPr>
        <p:spPr>
          <a:xfrm>
            <a:off x="7818120" y="4818888"/>
            <a:ext cx="3566160" cy="1261872"/>
          </a:xfrm>
          <a:prstGeom prst="rect">
            <a:avLst/>
          </a:prstGeom>
          <a:noFill/>
          <a:ln/>
        </p:spPr>
        <p:txBody>
          <a:bodyPr wrap="square" lIns="0" tIns="0" rIns="0" bIns="0" rtlCol="0" anchor="t"/>
          <a:lstStyle/>
          <a:p>
            <a:pPr indent="0" marL="0">
              <a:buNone/>
            </a:pPr>
            <a:r>
              <a:rPr lang="en-US" sz="1050" b="1" dirty="0">
                <a:solidFill>
                  <a:srgbClr val="E6EDF3"/>
                </a:solidFill>
                <a:latin typeface="Arial" pitchFamily="34" charset="0"/>
                <a:ea typeface="Arial" pitchFamily="34" charset="-122"/>
                <a:cs typeface="Arial" pitchFamily="34" charset="-120"/>
              </a:rPr>
              <a:t>What re-running cost us, published: </a:t>
            </a:r>
            <a:pPr indent="0" marL="0">
              <a:buNone/>
            </a:pPr>
            <a:r>
              <a:rPr lang="en-US" sz="1050" dirty="0">
                <a:solidFill>
                  <a:srgbClr val="8B95A5"/>
                </a:solidFill>
                <a:latin typeface="Arial" pitchFamily="34" charset="0"/>
                <a:ea typeface="Arial" pitchFamily="34" charset="-122"/>
                <a:cs typeface="Arial" pitchFamily="34" charset="-120"/>
              </a:rPr>
              <a:t>aider moved 18.3% → 20.0% on its own tie-break nondeterminism, and we printed the higher number. Paired, ripwire loses 2 instances to codebase-memory-mcp, 2 to repowise, and 1 each to graphify, aider and the aider control.</a:t>
            </a:r>
            <a:endParaRPr lang="en-US" sz="1050" dirty="0"/>
          </a:p>
        </p:txBody>
      </p:sp>
      <p:sp>
        <p:nvSpPr>
          <p:cNvPr id="12" name="Text 9"/>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bench/headtohead/r4-2026-08-06/ — harness, JSONL and recipe committed; replaces the two non-comparable tables r1 and r2 needed · measured 2026-08-08, BEFORE 0.6.0's speedups: timings not re-measured</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F2B84B"/>
                </a:solidFill>
                <a:latin typeface="Courier New" pitchFamily="34" charset="0"/>
                <a:ea typeface="Courier New" pitchFamily="34" charset="-122"/>
                <a:cs typeface="Courier New" pitchFamily="34" charset="-120"/>
              </a:rPr>
              <a:t>// scored against a third-party oracle, never against each other</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400" b="1" dirty="0">
                <a:solidFill>
                  <a:srgbClr val="E6EDF3"/>
                </a:solidFill>
                <a:latin typeface="Arial" pitchFamily="34" charset="0"/>
                <a:ea typeface="Arial" pitchFamily="34" charset="-122"/>
                <a:cs typeface="Arial" pitchFamily="34" charset="-120"/>
              </a:rPr>
              <a:t>Graded by a compiler: zero silent misses</a:t>
            </a:r>
            <a:endParaRPr lang="en-US" sz="3400" dirty="0"/>
          </a:p>
        </p:txBody>
      </p:sp>
      <p:sp>
        <p:nvSpPr>
          <p:cNvPr id="4" name="Shape 2"/>
          <p:cNvSpPr/>
          <p:nvPr/>
        </p:nvSpPr>
        <p:spPr>
          <a:xfrm>
            <a:off x="566928" y="1572768"/>
            <a:ext cx="5532120" cy="2240280"/>
          </a:xfrm>
          <a:prstGeom prst="roundRect">
            <a:avLst>
              <a:gd name="adj" fmla="val 3673"/>
            </a:avLst>
          </a:prstGeom>
          <a:solidFill>
            <a:srgbClr val="161D28"/>
          </a:solidFill>
          <a:ln w="9525">
            <a:solidFill>
              <a:srgbClr val="232D3D"/>
            </a:solidFill>
            <a:prstDash val="solid"/>
          </a:ln>
        </p:spPr>
      </p:sp>
      <p:sp>
        <p:nvSpPr>
          <p:cNvPr id="5" name="Text 3"/>
          <p:cNvSpPr/>
          <p:nvPr/>
        </p:nvSpPr>
        <p:spPr>
          <a:xfrm>
            <a:off x="768096" y="1691640"/>
            <a:ext cx="5120640" cy="658368"/>
          </a:xfrm>
          <a:prstGeom prst="rect">
            <a:avLst/>
          </a:prstGeom>
          <a:noFill/>
          <a:ln/>
        </p:spPr>
        <p:txBody>
          <a:bodyPr wrap="square" lIns="0" tIns="0" rIns="0" bIns="0" rtlCol="0" anchor="ctr"/>
          <a:lstStyle/>
          <a:p>
            <a:pPr indent="0" marL="0">
              <a:buNone/>
            </a:pPr>
            <a:r>
              <a:rPr lang="en-US" sz="1200" dirty="0">
                <a:solidFill>
                  <a:srgbClr val="8B95A5"/>
                </a:solidFill>
                <a:latin typeface="Arial" pitchFamily="34" charset="0"/>
                <a:ea typeface="Arial" pitchFamily="34" charset="-122"/>
                <a:cs typeface="Arial" pitchFamily="34" charset="-120"/>
              </a:rPr>
              <a:t>Both tools were scored against a scip-clang compiler-grade index of this repository — 68 answers, 34 blind-authored queries × --uses and --callers.</a:t>
            </a:r>
            <a:endParaRPr lang="en-US" sz="1200" dirty="0"/>
          </a:p>
        </p:txBody>
      </p:sp>
      <p:sp>
        <p:nvSpPr>
          <p:cNvPr id="6" name="Text 4"/>
          <p:cNvSpPr/>
          <p:nvPr/>
        </p:nvSpPr>
        <p:spPr>
          <a:xfrm>
            <a:off x="768096" y="2331720"/>
            <a:ext cx="5120640" cy="777240"/>
          </a:xfrm>
          <a:prstGeom prst="rect">
            <a:avLst/>
          </a:prstGeom>
          <a:noFill/>
          <a:ln/>
        </p:spPr>
        <p:txBody>
          <a:bodyPr wrap="square" lIns="0" tIns="0" rIns="0" bIns="0" rtlCol="0" anchor="ctr"/>
          <a:lstStyle/>
          <a:p>
            <a:pPr algn="ctr" indent="0" marL="0">
              <a:buNone/>
            </a:pPr>
            <a:r>
              <a:rPr lang="en-US" sz="5400" b="1" dirty="0">
                <a:solidFill>
                  <a:srgbClr val="4AC26B"/>
                </a:solidFill>
                <a:latin typeface="Arial" pitchFamily="34" charset="0"/>
                <a:ea typeface="Arial" pitchFamily="34" charset="-122"/>
                <a:cs typeface="Arial" pitchFamily="34" charset="-120"/>
              </a:rPr>
              <a:t>0</a:t>
            </a:r>
            <a:endParaRPr lang="en-US" sz="5400" dirty="0"/>
          </a:p>
        </p:txBody>
      </p:sp>
      <p:sp>
        <p:nvSpPr>
          <p:cNvPr id="7" name="Text 5"/>
          <p:cNvSpPr/>
          <p:nvPr/>
        </p:nvSpPr>
        <p:spPr>
          <a:xfrm>
            <a:off x="768096" y="3054096"/>
            <a:ext cx="5120640" cy="685800"/>
          </a:xfrm>
          <a:prstGeom prst="rect">
            <a:avLst/>
          </a:prstGeom>
          <a:noFill/>
          <a:ln/>
        </p:spPr>
        <p:txBody>
          <a:bodyPr wrap="square" lIns="0" tIns="0" rIns="0" bIns="0" rtlCol="0" anchor="ctr"/>
          <a:lstStyle/>
          <a:p>
            <a:pPr algn="ctr" indent="0" marL="0">
              <a:buNone/>
            </a:pPr>
            <a:r>
              <a:rPr lang="en-US" sz="1050" dirty="0">
                <a:solidFill>
                  <a:srgbClr val="8B95A5"/>
                </a:solidFill>
                <a:latin typeface="Arial" pitchFamily="34" charset="0"/>
                <a:ea typeface="Arial" pitchFamily="34" charset="-122"/>
                <a:cs typeface="Arial" pitchFamily="34" charset="-120"/>
              </a:rPr>
              <a:t>true silent misses — pre-fix and post-fix alike. Every imperfect answer either carried a discriminating self-flag (amb=, defs&gt;1, external="1") or was an oracle-scope artifact where ripwire was right and the compiler could not see the file.</a:t>
            </a:r>
            <a:endParaRPr lang="en-US" sz="1050" dirty="0"/>
          </a:p>
        </p:txBody>
      </p:sp>
      <p:sp>
        <p:nvSpPr>
          <p:cNvPr id="8" name="Shape 6"/>
          <p:cNvSpPr/>
          <p:nvPr/>
        </p:nvSpPr>
        <p:spPr>
          <a:xfrm>
            <a:off x="6400800" y="1572768"/>
            <a:ext cx="5120640" cy="2240280"/>
          </a:xfrm>
          <a:prstGeom prst="roundRect">
            <a:avLst>
              <a:gd name="adj" fmla="val 3673"/>
            </a:avLst>
          </a:prstGeom>
          <a:solidFill>
            <a:srgbClr val="1B2432"/>
          </a:solidFill>
          <a:ln w="9525">
            <a:solidFill>
              <a:srgbClr val="232D3D"/>
            </a:solidFill>
            <a:prstDash val="solid"/>
          </a:ln>
        </p:spPr>
      </p:sp>
      <p:sp>
        <p:nvSpPr>
          <p:cNvPr id="9" name="Text 7"/>
          <p:cNvSpPr/>
          <p:nvPr/>
        </p:nvSpPr>
        <p:spPr>
          <a:xfrm>
            <a:off x="6583680" y="1691640"/>
            <a:ext cx="4754880" cy="292608"/>
          </a:xfrm>
          <a:prstGeom prst="rect">
            <a:avLst/>
          </a:prstGeom>
          <a:noFill/>
          <a:ln/>
        </p:spPr>
        <p:txBody>
          <a:bodyPr wrap="square" lIns="0" tIns="0" rIns="0" bIns="0" rtlCol="0" anchor="ctr"/>
          <a:lstStyle/>
          <a:p>
            <a:pPr indent="0" marL="0">
              <a:buNone/>
            </a:pPr>
            <a:r>
              <a:rPr lang="en-US" sz="1300" b="1" dirty="0">
                <a:solidFill>
                  <a:srgbClr val="E6EDF3"/>
                </a:solidFill>
                <a:latin typeface="Arial" pitchFamily="34" charset="0"/>
                <a:ea typeface="Arial" pitchFamily="34" charset="-122"/>
                <a:cs typeface="Arial" pitchFamily="34" charset="-120"/>
              </a:rPr>
              <a:t>What a compiler-grade index costs</a:t>
            </a:r>
            <a:endParaRPr lang="en-US" sz="1300" dirty="0"/>
          </a:p>
        </p:txBody>
      </p:sp>
      <p:sp>
        <p:nvSpPr>
          <p:cNvPr id="10" name="Text 8"/>
          <p:cNvSpPr/>
          <p:nvPr/>
        </p:nvSpPr>
        <p:spPr>
          <a:xfrm>
            <a:off x="7772400" y="2002536"/>
            <a:ext cx="3611880" cy="256032"/>
          </a:xfrm>
          <a:prstGeom prst="rect">
            <a:avLst/>
          </a:prstGeom>
          <a:noFill/>
          <a:ln/>
        </p:spPr>
        <p:txBody>
          <a:bodyPr wrap="square" lIns="0" tIns="0" rIns="0" bIns="0" rtlCol="0" anchor="ctr"/>
          <a:lstStyle/>
          <a:p>
            <a:pPr indent="0" marL="0">
              <a:buNone/>
            </a:pPr>
            <a:r>
              <a:rPr lang="en-US" sz="1000" b="1" dirty="0">
                <a:solidFill>
                  <a:srgbClr val="56D6E8"/>
                </a:solidFill>
                <a:latin typeface="Arial" pitchFamily="34" charset="0"/>
                <a:ea typeface="Arial" pitchFamily="34" charset="-122"/>
                <a:cs typeface="Arial" pitchFamily="34" charset="-120"/>
              </a:rPr>
              <a:t>ripwire</a:t>
            </a:r>
            <a:pPr indent="0" marL="0">
              <a:buNone/>
            </a:pPr>
            <a:r>
              <a:rPr lang="en-US" sz="1000" dirty="0">
                <a:solidFill>
                  <a:srgbClr val="8B95A5"/>
                </a:solidFill>
                <a:latin typeface="Arial" pitchFamily="34" charset="0"/>
                <a:ea typeface="Arial" pitchFamily="34" charset="-122"/>
                <a:cs typeface="Arial" pitchFamily="34" charset="-120"/>
              </a:rPr>
              <a:t>        Serena 1.6.2.dev0 (clangd 19.1.2)</a:t>
            </a:r>
            <a:endParaRPr lang="en-US" sz="1000" dirty="0"/>
          </a:p>
        </p:txBody>
      </p:sp>
      <p:sp>
        <p:nvSpPr>
          <p:cNvPr id="11" name="Text 9"/>
          <p:cNvSpPr/>
          <p:nvPr/>
        </p:nvSpPr>
        <p:spPr>
          <a:xfrm>
            <a:off x="6583680" y="2286000"/>
            <a:ext cx="1188720" cy="292608"/>
          </a:xfrm>
          <a:prstGeom prst="rect">
            <a:avLst/>
          </a:prstGeom>
          <a:noFill/>
          <a:ln/>
        </p:spPr>
        <p:txBody>
          <a:bodyPr wrap="square" lIns="0" tIns="0" rIns="0" bIns="0" rtlCol="0" anchor="ctr"/>
          <a:lstStyle/>
          <a:p>
            <a:pPr indent="0" marL="0">
              <a:buNone/>
            </a:pPr>
            <a:r>
              <a:rPr lang="en-US" sz="1100" dirty="0">
                <a:solidFill>
                  <a:srgbClr val="8B95A5"/>
                </a:solidFill>
                <a:latin typeface="Arial" pitchFamily="34" charset="0"/>
                <a:ea typeface="Arial" pitchFamily="34" charset="-122"/>
                <a:cs typeface="Arial" pitchFamily="34" charset="-120"/>
              </a:rPr>
              <a:t>warm query</a:t>
            </a:r>
            <a:endParaRPr lang="en-US" sz="1100" dirty="0"/>
          </a:p>
        </p:txBody>
      </p:sp>
      <p:sp>
        <p:nvSpPr>
          <p:cNvPr id="12" name="Text 10"/>
          <p:cNvSpPr/>
          <p:nvPr/>
        </p:nvSpPr>
        <p:spPr>
          <a:xfrm>
            <a:off x="7772400" y="2286000"/>
            <a:ext cx="1051560" cy="292608"/>
          </a:xfrm>
          <a:prstGeom prst="rect">
            <a:avLst/>
          </a:prstGeom>
          <a:noFill/>
          <a:ln/>
        </p:spPr>
        <p:txBody>
          <a:bodyPr wrap="square" lIns="0" tIns="0" rIns="0" bIns="0" rtlCol="0" anchor="ctr"/>
          <a:lstStyle/>
          <a:p>
            <a:pPr indent="0" marL="0">
              <a:buNone/>
            </a:pPr>
            <a:r>
              <a:rPr lang="en-US" sz="1150" b="1" dirty="0">
                <a:solidFill>
                  <a:srgbClr val="56D6E8"/>
                </a:solidFill>
                <a:latin typeface="Courier New" pitchFamily="34" charset="0"/>
                <a:ea typeface="Courier New" pitchFamily="34" charset="-122"/>
                <a:cs typeface="Courier New" pitchFamily="34" charset="-120"/>
              </a:rPr>
              <a:t>49.8 ms</a:t>
            </a:r>
            <a:endParaRPr lang="en-US" sz="1150" dirty="0"/>
          </a:p>
        </p:txBody>
      </p:sp>
      <p:sp>
        <p:nvSpPr>
          <p:cNvPr id="13" name="Text 11"/>
          <p:cNvSpPr/>
          <p:nvPr/>
        </p:nvSpPr>
        <p:spPr>
          <a:xfrm>
            <a:off x="8915400" y="2286000"/>
            <a:ext cx="1234440" cy="292608"/>
          </a:xfrm>
          <a:prstGeom prst="rect">
            <a:avLst/>
          </a:prstGeom>
          <a:noFill/>
          <a:ln/>
        </p:spPr>
        <p:txBody>
          <a:bodyPr wrap="square" lIns="0" tIns="0" rIns="0" bIns="0" rtlCol="0" anchor="ctr"/>
          <a:lstStyle/>
          <a:p>
            <a:pPr indent="0" marL="0">
              <a:buNone/>
            </a:pPr>
            <a:r>
              <a:rPr lang="en-US" sz="1150" dirty="0">
                <a:solidFill>
                  <a:srgbClr val="E6EDF3"/>
                </a:solidFill>
                <a:latin typeface="Courier New" pitchFamily="34" charset="0"/>
                <a:ea typeface="Courier New" pitchFamily="34" charset="-122"/>
                <a:cs typeface="Courier New" pitchFamily="34" charset="-120"/>
              </a:rPr>
              <a:t>3,760 ms</a:t>
            </a:r>
            <a:endParaRPr lang="en-US" sz="1150" dirty="0"/>
          </a:p>
        </p:txBody>
      </p:sp>
      <p:sp>
        <p:nvSpPr>
          <p:cNvPr id="14" name="Text 12"/>
          <p:cNvSpPr/>
          <p:nvPr/>
        </p:nvSpPr>
        <p:spPr>
          <a:xfrm>
            <a:off x="10241280" y="2286000"/>
            <a:ext cx="1005840" cy="292608"/>
          </a:xfrm>
          <a:prstGeom prst="rect">
            <a:avLst/>
          </a:prstGeom>
          <a:noFill/>
          <a:ln/>
        </p:spPr>
        <p:txBody>
          <a:bodyPr wrap="square" lIns="0" tIns="0" rIns="0" bIns="0" rtlCol="0" anchor="ctr"/>
          <a:lstStyle/>
          <a:p>
            <a:pPr indent="0" marL="0">
              <a:buNone/>
            </a:pPr>
            <a:r>
              <a:rPr lang="en-US" sz="1150" dirty="0">
                <a:solidFill>
                  <a:srgbClr val="F2B84B"/>
                </a:solidFill>
                <a:latin typeface="Courier New" pitchFamily="34" charset="0"/>
                <a:ea typeface="Courier New" pitchFamily="34" charset="-122"/>
                <a:cs typeface="Courier New" pitchFamily="34" charset="-120"/>
              </a:rPr>
              <a:t>~70×</a:t>
            </a:r>
            <a:endParaRPr lang="en-US" sz="1150" dirty="0"/>
          </a:p>
        </p:txBody>
      </p:sp>
      <p:sp>
        <p:nvSpPr>
          <p:cNvPr id="15" name="Text 13"/>
          <p:cNvSpPr/>
          <p:nvPr/>
        </p:nvSpPr>
        <p:spPr>
          <a:xfrm>
            <a:off x="6583680" y="2633472"/>
            <a:ext cx="1188720" cy="292608"/>
          </a:xfrm>
          <a:prstGeom prst="rect">
            <a:avLst/>
          </a:prstGeom>
          <a:noFill/>
          <a:ln/>
        </p:spPr>
        <p:txBody>
          <a:bodyPr wrap="square" lIns="0" tIns="0" rIns="0" bIns="0" rtlCol="0" anchor="ctr"/>
          <a:lstStyle/>
          <a:p>
            <a:pPr indent="0" marL="0">
              <a:buNone/>
            </a:pPr>
            <a:r>
              <a:rPr lang="en-US" sz="1100" dirty="0">
                <a:solidFill>
                  <a:srgbClr val="8B95A5"/>
                </a:solidFill>
                <a:latin typeface="Arial" pitchFamily="34" charset="0"/>
                <a:ea typeface="Arial" pitchFamily="34" charset="-122"/>
                <a:cs typeface="Arial" pitchFamily="34" charset="-120"/>
              </a:rPr>
              <a:t>cold start</a:t>
            </a:r>
            <a:endParaRPr lang="en-US" sz="1100" dirty="0"/>
          </a:p>
        </p:txBody>
      </p:sp>
      <p:sp>
        <p:nvSpPr>
          <p:cNvPr id="16" name="Text 14"/>
          <p:cNvSpPr/>
          <p:nvPr/>
        </p:nvSpPr>
        <p:spPr>
          <a:xfrm>
            <a:off x="7772400" y="2633472"/>
            <a:ext cx="1051560" cy="292608"/>
          </a:xfrm>
          <a:prstGeom prst="rect">
            <a:avLst/>
          </a:prstGeom>
          <a:noFill/>
          <a:ln/>
        </p:spPr>
        <p:txBody>
          <a:bodyPr wrap="square" lIns="0" tIns="0" rIns="0" bIns="0" rtlCol="0" anchor="ctr"/>
          <a:lstStyle/>
          <a:p>
            <a:pPr indent="0" marL="0">
              <a:buNone/>
            </a:pPr>
            <a:r>
              <a:rPr lang="en-US" sz="1150" b="1" dirty="0">
                <a:solidFill>
                  <a:srgbClr val="56D6E8"/>
                </a:solidFill>
                <a:latin typeface="Courier New" pitchFamily="34" charset="0"/>
                <a:ea typeface="Courier New" pitchFamily="34" charset="-122"/>
                <a:cs typeface="Courier New" pitchFamily="34" charset="-120"/>
              </a:rPr>
              <a:t>208 ms</a:t>
            </a:r>
            <a:endParaRPr lang="en-US" sz="1150" dirty="0"/>
          </a:p>
        </p:txBody>
      </p:sp>
      <p:sp>
        <p:nvSpPr>
          <p:cNvPr id="17" name="Text 15"/>
          <p:cNvSpPr/>
          <p:nvPr/>
        </p:nvSpPr>
        <p:spPr>
          <a:xfrm>
            <a:off x="8915400" y="2633472"/>
            <a:ext cx="1234440" cy="292608"/>
          </a:xfrm>
          <a:prstGeom prst="rect">
            <a:avLst/>
          </a:prstGeom>
          <a:noFill/>
          <a:ln/>
        </p:spPr>
        <p:txBody>
          <a:bodyPr wrap="square" lIns="0" tIns="0" rIns="0" bIns="0" rtlCol="0" anchor="ctr"/>
          <a:lstStyle/>
          <a:p>
            <a:pPr indent="0" marL="0">
              <a:buNone/>
            </a:pPr>
            <a:r>
              <a:rPr lang="en-US" sz="1150" dirty="0">
                <a:solidFill>
                  <a:srgbClr val="E6EDF3"/>
                </a:solidFill>
                <a:latin typeface="Courier New" pitchFamily="34" charset="0"/>
                <a:ea typeface="Courier New" pitchFamily="34" charset="-122"/>
                <a:cs typeface="Courier New" pitchFamily="34" charset="-120"/>
              </a:rPr>
              <a:t>8.7 s</a:t>
            </a:r>
            <a:endParaRPr lang="en-US" sz="1150" dirty="0"/>
          </a:p>
        </p:txBody>
      </p:sp>
      <p:sp>
        <p:nvSpPr>
          <p:cNvPr id="18" name="Text 16"/>
          <p:cNvSpPr/>
          <p:nvPr/>
        </p:nvSpPr>
        <p:spPr>
          <a:xfrm>
            <a:off x="10241280" y="2633472"/>
            <a:ext cx="1005840" cy="292608"/>
          </a:xfrm>
          <a:prstGeom prst="rect">
            <a:avLst/>
          </a:prstGeom>
          <a:noFill/>
          <a:ln/>
        </p:spPr>
        <p:txBody>
          <a:bodyPr wrap="square" lIns="0" tIns="0" rIns="0" bIns="0" rtlCol="0" anchor="ctr"/>
          <a:lstStyle/>
          <a:p>
            <a:pPr indent="0" marL="0">
              <a:buNone/>
            </a:pPr>
            <a:r>
              <a:rPr lang="en-US" sz="1150" dirty="0">
                <a:solidFill>
                  <a:srgbClr val="F2B84B"/>
                </a:solidFill>
                <a:latin typeface="Courier New" pitchFamily="34" charset="0"/>
                <a:ea typeface="Courier New" pitchFamily="34" charset="-122"/>
                <a:cs typeface="Courier New" pitchFamily="34" charset="-120"/>
              </a:rPr>
              <a:t>~40×</a:t>
            </a:r>
            <a:endParaRPr lang="en-US" sz="1150" dirty="0"/>
          </a:p>
        </p:txBody>
      </p:sp>
      <p:sp>
        <p:nvSpPr>
          <p:cNvPr id="19" name="Text 17"/>
          <p:cNvSpPr/>
          <p:nvPr/>
        </p:nvSpPr>
        <p:spPr>
          <a:xfrm>
            <a:off x="6583680" y="2980944"/>
            <a:ext cx="1188720" cy="292608"/>
          </a:xfrm>
          <a:prstGeom prst="rect">
            <a:avLst/>
          </a:prstGeom>
          <a:noFill/>
          <a:ln/>
        </p:spPr>
        <p:txBody>
          <a:bodyPr wrap="square" lIns="0" tIns="0" rIns="0" bIns="0" rtlCol="0" anchor="ctr"/>
          <a:lstStyle/>
          <a:p>
            <a:pPr indent="0" marL="0">
              <a:buNone/>
            </a:pPr>
            <a:r>
              <a:rPr lang="en-US" sz="1100" dirty="0">
                <a:solidFill>
                  <a:srgbClr val="8B95A5"/>
                </a:solidFill>
                <a:latin typeface="Arial" pitchFamily="34" charset="0"/>
                <a:ea typeface="Arial" pitchFamily="34" charset="-122"/>
                <a:cs typeface="Arial" pitchFamily="34" charset="-120"/>
              </a:rPr>
              <a:t>index build</a:t>
            </a:r>
            <a:endParaRPr lang="en-US" sz="1100" dirty="0"/>
          </a:p>
        </p:txBody>
      </p:sp>
      <p:sp>
        <p:nvSpPr>
          <p:cNvPr id="20" name="Text 18"/>
          <p:cNvSpPr/>
          <p:nvPr/>
        </p:nvSpPr>
        <p:spPr>
          <a:xfrm>
            <a:off x="7772400" y="2980944"/>
            <a:ext cx="1051560" cy="292608"/>
          </a:xfrm>
          <a:prstGeom prst="rect">
            <a:avLst/>
          </a:prstGeom>
          <a:noFill/>
          <a:ln/>
        </p:spPr>
        <p:txBody>
          <a:bodyPr wrap="square" lIns="0" tIns="0" rIns="0" bIns="0" rtlCol="0" anchor="ctr"/>
          <a:lstStyle/>
          <a:p>
            <a:pPr indent="0" marL="0">
              <a:buNone/>
            </a:pPr>
            <a:r>
              <a:rPr lang="en-US" sz="1150" b="1" dirty="0">
                <a:solidFill>
                  <a:srgbClr val="56D6E8"/>
                </a:solidFill>
                <a:latin typeface="Courier New" pitchFamily="34" charset="0"/>
                <a:ea typeface="Courier New" pitchFamily="34" charset="-122"/>
                <a:cs typeface="Courier New" pitchFamily="34" charset="-120"/>
              </a:rPr>
              <a:t>none</a:t>
            </a:r>
            <a:endParaRPr lang="en-US" sz="1150" dirty="0"/>
          </a:p>
        </p:txBody>
      </p:sp>
      <p:sp>
        <p:nvSpPr>
          <p:cNvPr id="21" name="Text 19"/>
          <p:cNvSpPr/>
          <p:nvPr/>
        </p:nvSpPr>
        <p:spPr>
          <a:xfrm>
            <a:off x="8915400" y="2980944"/>
            <a:ext cx="1234440" cy="292608"/>
          </a:xfrm>
          <a:prstGeom prst="rect">
            <a:avLst/>
          </a:prstGeom>
          <a:noFill/>
          <a:ln/>
        </p:spPr>
        <p:txBody>
          <a:bodyPr wrap="square" lIns="0" tIns="0" rIns="0" bIns="0" rtlCol="0" anchor="ctr"/>
          <a:lstStyle/>
          <a:p>
            <a:pPr indent="0" marL="0">
              <a:buNone/>
            </a:pPr>
            <a:r>
              <a:rPr lang="en-US" sz="1150" dirty="0">
                <a:solidFill>
                  <a:srgbClr val="E6EDF3"/>
                </a:solidFill>
                <a:latin typeface="Courier New" pitchFamily="34" charset="0"/>
                <a:ea typeface="Courier New" pitchFamily="34" charset="-122"/>
                <a:cs typeface="Courier New" pitchFamily="34" charset="-120"/>
              </a:rPr>
              <a:t>~8 min</a:t>
            </a:r>
            <a:endParaRPr lang="en-US" sz="1150" dirty="0"/>
          </a:p>
        </p:txBody>
      </p:sp>
      <p:sp>
        <p:nvSpPr>
          <p:cNvPr id="22" name="Text 20"/>
          <p:cNvSpPr/>
          <p:nvPr/>
        </p:nvSpPr>
        <p:spPr>
          <a:xfrm>
            <a:off x="10241280" y="2980944"/>
            <a:ext cx="1005840" cy="292608"/>
          </a:xfrm>
          <a:prstGeom prst="rect">
            <a:avLst/>
          </a:prstGeom>
          <a:noFill/>
          <a:ln/>
        </p:spPr>
        <p:txBody>
          <a:bodyPr wrap="square" lIns="0" tIns="0" rIns="0" bIns="0" rtlCol="0" anchor="ctr"/>
          <a:lstStyle/>
          <a:p>
            <a:pPr indent="0" marL="0">
              <a:buNone/>
            </a:pPr>
            <a:r>
              <a:rPr lang="en-US" sz="1150" dirty="0">
                <a:solidFill>
                  <a:srgbClr val="F2B84B"/>
                </a:solidFill>
                <a:latin typeface="Courier New" pitchFamily="34" charset="0"/>
                <a:ea typeface="Courier New" pitchFamily="34" charset="-122"/>
                <a:cs typeface="Courier New" pitchFamily="34" charset="-120"/>
              </a:rPr>
              <a:t>—</a:t>
            </a:r>
            <a:endParaRPr lang="en-US" sz="1150" dirty="0"/>
          </a:p>
        </p:txBody>
      </p:sp>
      <p:sp>
        <p:nvSpPr>
          <p:cNvPr id="23" name="Text 21"/>
          <p:cNvSpPr/>
          <p:nvPr/>
        </p:nvSpPr>
        <p:spPr>
          <a:xfrm>
            <a:off x="6583680" y="3328416"/>
            <a:ext cx="1188720" cy="292608"/>
          </a:xfrm>
          <a:prstGeom prst="rect">
            <a:avLst/>
          </a:prstGeom>
          <a:noFill/>
          <a:ln/>
        </p:spPr>
        <p:txBody>
          <a:bodyPr wrap="square" lIns="0" tIns="0" rIns="0" bIns="0" rtlCol="0" anchor="ctr"/>
          <a:lstStyle/>
          <a:p>
            <a:pPr indent="0" marL="0">
              <a:buNone/>
            </a:pPr>
            <a:r>
              <a:rPr lang="en-US" sz="1100" dirty="0">
                <a:solidFill>
                  <a:srgbClr val="8B95A5"/>
                </a:solidFill>
                <a:latin typeface="Arial" pitchFamily="34" charset="0"/>
                <a:ea typeface="Arial" pitchFamily="34" charset="-122"/>
                <a:cs typeface="Arial" pitchFamily="34" charset="-120"/>
              </a:rPr>
              <a:t>errors</a:t>
            </a:r>
            <a:endParaRPr lang="en-US" sz="1100" dirty="0"/>
          </a:p>
        </p:txBody>
      </p:sp>
      <p:sp>
        <p:nvSpPr>
          <p:cNvPr id="24" name="Text 22"/>
          <p:cNvSpPr/>
          <p:nvPr/>
        </p:nvSpPr>
        <p:spPr>
          <a:xfrm>
            <a:off x="7772400" y="3328416"/>
            <a:ext cx="1051560" cy="292608"/>
          </a:xfrm>
          <a:prstGeom prst="rect">
            <a:avLst/>
          </a:prstGeom>
          <a:noFill/>
          <a:ln/>
        </p:spPr>
        <p:txBody>
          <a:bodyPr wrap="square" lIns="0" tIns="0" rIns="0" bIns="0" rtlCol="0" anchor="ctr"/>
          <a:lstStyle/>
          <a:p>
            <a:pPr indent="0" marL="0">
              <a:buNone/>
            </a:pPr>
            <a:r>
              <a:rPr lang="en-US" sz="1150" b="1" dirty="0">
                <a:solidFill>
                  <a:srgbClr val="56D6E8"/>
                </a:solidFill>
                <a:latin typeface="Courier New" pitchFamily="34" charset="0"/>
                <a:ea typeface="Courier New" pitchFamily="34" charset="-122"/>
                <a:cs typeface="Courier New" pitchFamily="34" charset="-120"/>
              </a:rPr>
              <a:t>0 / 101</a:t>
            </a:r>
            <a:endParaRPr lang="en-US" sz="1150" dirty="0"/>
          </a:p>
        </p:txBody>
      </p:sp>
      <p:sp>
        <p:nvSpPr>
          <p:cNvPr id="25" name="Text 23"/>
          <p:cNvSpPr/>
          <p:nvPr/>
        </p:nvSpPr>
        <p:spPr>
          <a:xfrm>
            <a:off x="8915400" y="3328416"/>
            <a:ext cx="1234440" cy="292608"/>
          </a:xfrm>
          <a:prstGeom prst="rect">
            <a:avLst/>
          </a:prstGeom>
          <a:noFill/>
          <a:ln/>
        </p:spPr>
        <p:txBody>
          <a:bodyPr wrap="square" lIns="0" tIns="0" rIns="0" bIns="0" rtlCol="0" anchor="ctr"/>
          <a:lstStyle/>
          <a:p>
            <a:pPr indent="0" marL="0">
              <a:buNone/>
            </a:pPr>
            <a:r>
              <a:rPr lang="en-US" sz="1150" dirty="0">
                <a:solidFill>
                  <a:srgbClr val="E6EDF3"/>
                </a:solidFill>
                <a:latin typeface="Courier New" pitchFamily="34" charset="0"/>
                <a:ea typeface="Courier New" pitchFamily="34" charset="-122"/>
                <a:cs typeface="Courier New" pitchFamily="34" charset="-120"/>
              </a:rPr>
              <a:t>7 / 61</a:t>
            </a:r>
            <a:endParaRPr lang="en-US" sz="1150" dirty="0"/>
          </a:p>
        </p:txBody>
      </p:sp>
      <p:sp>
        <p:nvSpPr>
          <p:cNvPr id="26" name="Text 24"/>
          <p:cNvSpPr/>
          <p:nvPr/>
        </p:nvSpPr>
        <p:spPr>
          <a:xfrm>
            <a:off x="10241280" y="3328416"/>
            <a:ext cx="1005840" cy="292608"/>
          </a:xfrm>
          <a:prstGeom prst="rect">
            <a:avLst/>
          </a:prstGeom>
          <a:noFill/>
          <a:ln/>
        </p:spPr>
        <p:txBody>
          <a:bodyPr wrap="square" lIns="0" tIns="0" rIns="0" bIns="0" rtlCol="0" anchor="ctr"/>
          <a:lstStyle/>
          <a:p>
            <a:pPr indent="0" marL="0">
              <a:buNone/>
            </a:pPr>
            <a:r>
              <a:rPr lang="en-US" sz="1150" dirty="0">
                <a:solidFill>
                  <a:srgbClr val="F2B84B"/>
                </a:solidFill>
                <a:latin typeface="Courier New" pitchFamily="34" charset="0"/>
                <a:ea typeface="Courier New" pitchFamily="34" charset="-122"/>
                <a:cs typeface="Courier New" pitchFamily="34" charset="-120"/>
              </a:rPr>
              <a:t>—</a:t>
            </a:r>
            <a:endParaRPr lang="en-US" sz="1150" dirty="0"/>
          </a:p>
        </p:txBody>
      </p:sp>
      <p:sp>
        <p:nvSpPr>
          <p:cNvPr id="27" name="Shape 25"/>
          <p:cNvSpPr/>
          <p:nvPr/>
        </p:nvSpPr>
        <p:spPr>
          <a:xfrm>
            <a:off x="566928" y="3950208"/>
            <a:ext cx="10972800" cy="1234440"/>
          </a:xfrm>
          <a:prstGeom prst="roundRect">
            <a:avLst>
              <a:gd name="adj" fmla="val 6667"/>
            </a:avLst>
          </a:prstGeom>
          <a:solidFill>
            <a:srgbClr val="161D28"/>
          </a:solidFill>
          <a:ln w="9525">
            <a:solidFill>
              <a:srgbClr val="232D3D"/>
            </a:solidFill>
            <a:prstDash val="solid"/>
          </a:ln>
        </p:spPr>
      </p:sp>
      <p:sp>
        <p:nvSpPr>
          <p:cNvPr id="28" name="Text 26"/>
          <p:cNvSpPr/>
          <p:nvPr/>
        </p:nvSpPr>
        <p:spPr>
          <a:xfrm>
            <a:off x="795528" y="4059936"/>
            <a:ext cx="10561320" cy="1051560"/>
          </a:xfrm>
          <a:prstGeom prst="rect">
            <a:avLst/>
          </a:prstGeom>
          <a:noFill/>
          <a:ln/>
        </p:spPr>
        <p:txBody>
          <a:bodyPr wrap="square" lIns="0" tIns="0" rIns="0" bIns="0" rtlCol="0" anchor="ctr"/>
          <a:lstStyle/>
          <a:p>
            <a:pPr indent="0" marL="0">
              <a:buNone/>
            </a:pPr>
            <a:r>
              <a:rPr lang="en-US" sz="1150" b="1" dirty="0">
                <a:solidFill>
                  <a:srgbClr val="E6EDF3"/>
                </a:solidFill>
                <a:latin typeface="Arial" pitchFamily="34" charset="0"/>
                <a:ea typeface="Arial" pitchFamily="34" charset="-122"/>
                <a:cs typeface="Arial" pitchFamily="34" charset="-120"/>
              </a:rPr>
              <a:t>Read honestly in both directions. </a:t>
            </a:r>
            <a:pPr indent="0" marL="0">
              <a:buNone/>
            </a:pPr>
            <a:r>
              <a:rPr lang="en-US" sz="1150" dirty="0">
                <a:solidFill>
                  <a:srgbClr val="8B95A5"/>
                </a:solidFill>
                <a:latin typeface="Arial" pitchFamily="34" charset="0"/>
                <a:ea typeface="Arial" pitchFamily="34" charset="-122"/>
                <a:cs typeface="Arial" pitchFamily="34" charset="-120"/>
              </a:rPr>
              <a:t>The LSP is more precise — site-level 0.929/0.941 against ripwire's 0.914/0.941 after the fix round, a gap of roughly 1.5 points with recall now equal. ripwire also pays ~7× the bytes per call, because its output carries self-describing legends. What it cannot do is answer a macro query at all — clangd's documentSymbol has no macro entries, which is 3 of its 7 errors — or start in less than eight minutes.</a:t>
            </a:r>
            <a:endParaRPr lang="en-US" sz="1150" dirty="0"/>
          </a:p>
        </p:txBody>
      </p:sp>
      <p:sp>
        <p:nvSpPr>
          <p:cNvPr id="29" name="Shape 27"/>
          <p:cNvSpPr/>
          <p:nvPr/>
        </p:nvSpPr>
        <p:spPr>
          <a:xfrm>
            <a:off x="566928" y="5285232"/>
            <a:ext cx="10972800" cy="960120"/>
          </a:xfrm>
          <a:prstGeom prst="roundRect">
            <a:avLst>
              <a:gd name="adj" fmla="val 8571"/>
            </a:avLst>
          </a:prstGeom>
          <a:solidFill>
            <a:srgbClr val="1B2432"/>
          </a:solidFill>
          <a:ln w="9525">
            <a:solidFill>
              <a:srgbClr val="232D3D"/>
            </a:solidFill>
            <a:prstDash val="solid"/>
          </a:ln>
        </p:spPr>
      </p:sp>
      <p:sp>
        <p:nvSpPr>
          <p:cNvPr id="30" name="Text 28"/>
          <p:cNvSpPr/>
          <p:nvPr/>
        </p:nvSpPr>
        <p:spPr>
          <a:xfrm>
            <a:off x="795528" y="5385816"/>
            <a:ext cx="10561320" cy="804672"/>
          </a:xfrm>
          <a:prstGeom prst="rect">
            <a:avLst/>
          </a:prstGeom>
          <a:noFill/>
          <a:ln/>
        </p:spPr>
        <p:txBody>
          <a:bodyPr wrap="square" lIns="0" tIns="0" rIns="0" bIns="0" rtlCol="0" anchor="ctr"/>
          <a:lstStyle/>
          <a:p>
            <a:pPr indent="0" marL="0">
              <a:buNone/>
            </a:pPr>
            <a:r>
              <a:rPr lang="en-US" sz="1150" b="1" dirty="0">
                <a:solidFill>
                  <a:srgbClr val="F2B84B"/>
                </a:solidFill>
                <a:latin typeface="Arial" pitchFamily="34" charset="0"/>
                <a:ea typeface="Arial" pitchFamily="34" charset="-122"/>
                <a:cs typeface="Arial" pitchFamily="34" charset="-120"/>
              </a:rPr>
              <a:t>The number that moved the wrong way, published with the rest: </a:t>
            </a:r>
            <a:pPr indent="0" marL="0">
              <a:buNone/>
            </a:pPr>
            <a:r>
              <a:rPr lang="en-US" sz="1150" dirty="0">
                <a:solidFill>
                  <a:srgbClr val="8B95A5"/>
                </a:solidFill>
                <a:latin typeface="Arial" pitchFamily="34" charset="0"/>
                <a:ea typeface="Arial" pitchFamily="34" charset="-122"/>
                <a:cs typeface="Arial" pitchFamily="34" charset="-120"/>
              </a:rPr>
              <a:t>over-hedging rose 18.6% → 22.6% across the fix round. Closing loss buckets added self-flags faster than it removed imperfect answers. That direction is deliberate — calibrated to warn too often rather than too rarely — but it is a cost, and it is on the slide.</a:t>
            </a:r>
            <a:endParaRPr lang="en-US" sz="1150" dirty="0"/>
          </a:p>
        </p:txBody>
      </p:sp>
      <p:sp>
        <p:nvSpPr>
          <p:cNvPr id="31" name="Text 29"/>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bench/headtohead/r9-2026-08-09/RESULTS.md — C++ only, 34 scorable queries, one corpus (this repository)</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F2B84B"/>
                </a:solidFill>
                <a:latin typeface="Courier New" pitchFamily="34" charset="0"/>
                <a:ea typeface="Courier New" pitchFamily="34" charset="-122"/>
                <a:cs typeface="Courier New" pitchFamily="34" charset="-120"/>
              </a:rPr>
              <a:t>// 48 paired questions, zero exclusions, both arms exit 0 on all 48</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200" b="1" dirty="0">
                <a:solidFill>
                  <a:srgbClr val="E6EDF3"/>
                </a:solidFill>
                <a:latin typeface="Arial" pitchFamily="34" charset="0"/>
                <a:ea typeface="Arial" pitchFamily="34" charset="-122"/>
                <a:cs typeface="Arial" pitchFamily="34" charset="-120"/>
              </a:rPr>
              <a:t>Against a graph-database context server: 27–7–14</a:t>
            </a:r>
            <a:endParaRPr lang="en-US" sz="3200" dirty="0"/>
          </a:p>
        </p:txBody>
      </p:sp>
      <p:sp>
        <p:nvSpPr>
          <p:cNvPr id="4" name="Shape 2"/>
          <p:cNvSpPr/>
          <p:nvPr/>
        </p:nvSpPr>
        <p:spPr>
          <a:xfrm>
            <a:off x="566928" y="1517904"/>
            <a:ext cx="7178040" cy="310896"/>
          </a:xfrm>
          <a:prstGeom prst="roundRect">
            <a:avLst>
              <a:gd name="adj" fmla="val 26471"/>
            </a:avLst>
          </a:prstGeom>
          <a:solidFill>
            <a:srgbClr val="0D1117"/>
          </a:solidFill>
          <a:ln w="9525">
            <a:solidFill>
              <a:srgbClr val="232D3D"/>
            </a:solidFill>
            <a:prstDash val="solid"/>
          </a:ln>
        </p:spPr>
      </p:sp>
      <p:sp>
        <p:nvSpPr>
          <p:cNvPr id="5" name="Text 3"/>
          <p:cNvSpPr/>
          <p:nvPr/>
        </p:nvSpPr>
        <p:spPr>
          <a:xfrm>
            <a:off x="731520" y="1545336"/>
            <a:ext cx="2240280" cy="256032"/>
          </a:xfrm>
          <a:prstGeom prst="rect">
            <a:avLst/>
          </a:prstGeom>
          <a:noFill/>
          <a:ln/>
        </p:spPr>
        <p:txBody>
          <a:bodyPr wrap="square" lIns="0" tIns="0" rIns="0" bIns="0" rtlCol="0" anchor="ctr"/>
          <a:lstStyle/>
          <a:p>
            <a:pPr algn="l" indent="0" marL="0">
              <a:buNone/>
            </a:pPr>
            <a:r>
              <a:rPr lang="en-US" sz="950" b="1" dirty="0">
                <a:solidFill>
                  <a:srgbClr val="8B95A5"/>
                </a:solidFill>
                <a:latin typeface="Arial" pitchFamily="34" charset="0"/>
                <a:ea typeface="Arial" pitchFamily="34" charset="-122"/>
                <a:cs typeface="Arial" pitchFamily="34" charset="-120"/>
              </a:rPr>
              <a:t>class</a:t>
            </a:r>
            <a:endParaRPr lang="en-US" sz="950" dirty="0"/>
          </a:p>
        </p:txBody>
      </p:sp>
      <p:sp>
        <p:nvSpPr>
          <p:cNvPr id="6" name="Text 4"/>
          <p:cNvSpPr/>
          <p:nvPr/>
        </p:nvSpPr>
        <p:spPr>
          <a:xfrm>
            <a:off x="3081528" y="1545336"/>
            <a:ext cx="411480" cy="256032"/>
          </a:xfrm>
          <a:prstGeom prst="rect">
            <a:avLst/>
          </a:prstGeom>
          <a:noFill/>
          <a:ln/>
        </p:spPr>
        <p:txBody>
          <a:bodyPr wrap="square" lIns="0" tIns="0" rIns="0" bIns="0" rtlCol="0" anchor="ctr"/>
          <a:lstStyle/>
          <a:p>
            <a:pPr algn="r" indent="0" marL="0">
              <a:buNone/>
            </a:pPr>
            <a:r>
              <a:rPr lang="en-US" sz="950" b="1" dirty="0">
                <a:solidFill>
                  <a:srgbClr val="8B95A5"/>
                </a:solidFill>
                <a:latin typeface="Arial" pitchFamily="34" charset="0"/>
                <a:ea typeface="Arial" pitchFamily="34" charset="-122"/>
                <a:cs typeface="Arial" pitchFamily="34" charset="-120"/>
              </a:rPr>
              <a:t>n</a:t>
            </a:r>
            <a:endParaRPr lang="en-US" sz="950" dirty="0"/>
          </a:p>
        </p:txBody>
      </p:sp>
      <p:sp>
        <p:nvSpPr>
          <p:cNvPr id="7" name="Text 5"/>
          <p:cNvSpPr/>
          <p:nvPr/>
        </p:nvSpPr>
        <p:spPr>
          <a:xfrm>
            <a:off x="3602736" y="1545336"/>
            <a:ext cx="777240" cy="256032"/>
          </a:xfrm>
          <a:prstGeom prst="rect">
            <a:avLst/>
          </a:prstGeom>
          <a:noFill/>
          <a:ln/>
        </p:spPr>
        <p:txBody>
          <a:bodyPr wrap="square" lIns="0" tIns="0" rIns="0" bIns="0" rtlCol="0" anchor="ctr"/>
          <a:lstStyle/>
          <a:p>
            <a:pPr algn="r" indent="0" marL="0">
              <a:buNone/>
            </a:pPr>
            <a:r>
              <a:rPr lang="en-US" sz="950" b="1" dirty="0">
                <a:solidFill>
                  <a:srgbClr val="8B95A5"/>
                </a:solidFill>
                <a:latin typeface="Arial" pitchFamily="34" charset="0"/>
                <a:ea typeface="Arial" pitchFamily="34" charset="-122"/>
                <a:cs typeface="Arial" pitchFamily="34" charset="-120"/>
              </a:rPr>
              <a:t>ripwire</a:t>
            </a:r>
            <a:endParaRPr lang="en-US" sz="950" dirty="0"/>
          </a:p>
        </p:txBody>
      </p:sp>
      <p:sp>
        <p:nvSpPr>
          <p:cNvPr id="8" name="Text 6"/>
          <p:cNvSpPr/>
          <p:nvPr/>
        </p:nvSpPr>
        <p:spPr>
          <a:xfrm>
            <a:off x="4489704" y="1545336"/>
            <a:ext cx="822960" cy="256032"/>
          </a:xfrm>
          <a:prstGeom prst="rect">
            <a:avLst/>
          </a:prstGeom>
          <a:noFill/>
          <a:ln/>
        </p:spPr>
        <p:txBody>
          <a:bodyPr wrap="square" lIns="0" tIns="0" rIns="0" bIns="0" rtlCol="0" anchor="ctr"/>
          <a:lstStyle/>
          <a:p>
            <a:pPr algn="r" indent="0" marL="0">
              <a:buNone/>
            </a:pPr>
            <a:r>
              <a:rPr lang="en-US" sz="950" b="1" dirty="0">
                <a:solidFill>
                  <a:srgbClr val="8B95A5"/>
                </a:solidFill>
                <a:latin typeface="Arial" pitchFamily="34" charset="0"/>
                <a:ea typeface="Arial" pitchFamily="34" charset="-122"/>
                <a:cs typeface="Arial" pitchFamily="34" charset="-120"/>
              </a:rPr>
              <a:t>GitNexus</a:t>
            </a:r>
            <a:endParaRPr lang="en-US" sz="950" dirty="0"/>
          </a:p>
        </p:txBody>
      </p:sp>
      <p:sp>
        <p:nvSpPr>
          <p:cNvPr id="9" name="Text 7"/>
          <p:cNvSpPr/>
          <p:nvPr/>
        </p:nvSpPr>
        <p:spPr>
          <a:xfrm>
            <a:off x="5422392" y="1545336"/>
            <a:ext cx="502920" cy="256032"/>
          </a:xfrm>
          <a:prstGeom prst="rect">
            <a:avLst/>
          </a:prstGeom>
          <a:noFill/>
          <a:ln/>
        </p:spPr>
        <p:txBody>
          <a:bodyPr wrap="square" lIns="0" tIns="0" rIns="0" bIns="0" rtlCol="0" anchor="ctr"/>
          <a:lstStyle/>
          <a:p>
            <a:pPr algn="r" indent="0" marL="0">
              <a:buNone/>
            </a:pPr>
            <a:r>
              <a:rPr lang="en-US" sz="950" b="1" dirty="0">
                <a:solidFill>
                  <a:srgbClr val="8B95A5"/>
                </a:solidFill>
                <a:latin typeface="Arial" pitchFamily="34" charset="0"/>
                <a:ea typeface="Arial" pitchFamily="34" charset="-122"/>
                <a:cs typeface="Arial" pitchFamily="34" charset="-120"/>
              </a:rPr>
              <a:t>tie</a:t>
            </a:r>
            <a:endParaRPr lang="en-US" sz="950" dirty="0"/>
          </a:p>
        </p:txBody>
      </p:sp>
      <p:sp>
        <p:nvSpPr>
          <p:cNvPr id="10" name="Text 8"/>
          <p:cNvSpPr/>
          <p:nvPr/>
        </p:nvSpPr>
        <p:spPr>
          <a:xfrm>
            <a:off x="6035040" y="1545336"/>
            <a:ext cx="1325880" cy="256032"/>
          </a:xfrm>
          <a:prstGeom prst="rect">
            <a:avLst/>
          </a:prstGeom>
          <a:noFill/>
          <a:ln/>
        </p:spPr>
        <p:txBody>
          <a:bodyPr wrap="square" lIns="0" tIns="0" rIns="0" bIns="0" rtlCol="0" anchor="ctr"/>
          <a:lstStyle/>
          <a:p>
            <a:pPr algn="r" indent="0" marL="0">
              <a:buNone/>
            </a:pPr>
            <a:r>
              <a:rPr lang="en-US" sz="950" b="1" dirty="0">
                <a:solidFill>
                  <a:srgbClr val="8B95A5"/>
                </a:solidFill>
                <a:latin typeface="Arial" pitchFamily="34" charset="0"/>
                <a:ea typeface="Arial" pitchFamily="34" charset="-122"/>
                <a:cs typeface="Arial" pitchFamily="34" charset="-120"/>
              </a:rPr>
              <a:t>bytes ÷ it</a:t>
            </a:r>
            <a:endParaRPr lang="en-US" sz="950" dirty="0"/>
          </a:p>
        </p:txBody>
      </p:sp>
      <p:sp>
        <p:nvSpPr>
          <p:cNvPr id="11" name="Shape 9"/>
          <p:cNvSpPr/>
          <p:nvPr/>
        </p:nvSpPr>
        <p:spPr>
          <a:xfrm>
            <a:off x="566928" y="1865376"/>
            <a:ext cx="7178040" cy="384048"/>
          </a:xfrm>
          <a:prstGeom prst="roundRect">
            <a:avLst>
              <a:gd name="adj" fmla="val 21429"/>
            </a:avLst>
          </a:prstGeom>
          <a:solidFill>
            <a:srgbClr val="161D28"/>
          </a:solidFill>
          <a:ln w="9525">
            <a:solidFill>
              <a:srgbClr val="232D3D"/>
            </a:solidFill>
            <a:prstDash val="solid"/>
          </a:ln>
        </p:spPr>
      </p:sp>
      <p:sp>
        <p:nvSpPr>
          <p:cNvPr id="12" name="Text 10"/>
          <p:cNvSpPr/>
          <p:nvPr/>
        </p:nvSpPr>
        <p:spPr>
          <a:xfrm>
            <a:off x="731520" y="1892808"/>
            <a:ext cx="2240280" cy="329184"/>
          </a:xfrm>
          <a:prstGeom prst="rect">
            <a:avLst/>
          </a:prstGeom>
          <a:noFill/>
          <a:ln/>
        </p:spPr>
        <p:txBody>
          <a:bodyPr wrap="square" lIns="0" tIns="0" rIns="0" bIns="0" rtlCol="0" anchor="ctr"/>
          <a:lstStyle/>
          <a:p>
            <a:pPr algn="l" indent="0" marL="0">
              <a:buNone/>
            </a:pPr>
            <a:r>
              <a:rPr lang="en-US" sz="1050" dirty="0">
                <a:solidFill>
                  <a:srgbClr val="E6EDF3"/>
                </a:solidFill>
                <a:latin typeface="Arial" pitchFamily="34" charset="0"/>
                <a:ea typeface="Arial" pitchFamily="34" charset="-122"/>
                <a:cs typeface="Arial" pitchFamily="34" charset="-120"/>
              </a:rPr>
              <a:t>symbol lookup</a:t>
            </a:r>
            <a:endParaRPr lang="en-US" sz="1050" dirty="0"/>
          </a:p>
        </p:txBody>
      </p:sp>
      <p:sp>
        <p:nvSpPr>
          <p:cNvPr id="13" name="Text 11"/>
          <p:cNvSpPr/>
          <p:nvPr/>
        </p:nvSpPr>
        <p:spPr>
          <a:xfrm>
            <a:off x="3081528" y="1892808"/>
            <a:ext cx="411480" cy="329184"/>
          </a:xfrm>
          <a:prstGeom prst="rect">
            <a:avLst/>
          </a:prstGeom>
          <a:noFill/>
          <a:ln/>
        </p:spPr>
        <p:txBody>
          <a:bodyPr wrap="square" lIns="0" tIns="0" rIns="0" bIns="0" rtlCol="0" anchor="ctr"/>
          <a:lstStyle/>
          <a:p>
            <a:pPr algn="r" indent="0" marL="0">
              <a:buNone/>
            </a:pPr>
            <a:r>
              <a:rPr lang="en-US" sz="1050" dirty="0">
                <a:solidFill>
                  <a:srgbClr val="8B95A5"/>
                </a:solidFill>
                <a:latin typeface="Courier New" pitchFamily="34" charset="0"/>
                <a:ea typeface="Courier New" pitchFamily="34" charset="-122"/>
                <a:cs typeface="Courier New" pitchFamily="34" charset="-120"/>
              </a:rPr>
              <a:t>12</a:t>
            </a:r>
            <a:endParaRPr lang="en-US" sz="1050" dirty="0"/>
          </a:p>
        </p:txBody>
      </p:sp>
      <p:sp>
        <p:nvSpPr>
          <p:cNvPr id="14" name="Text 12"/>
          <p:cNvSpPr/>
          <p:nvPr/>
        </p:nvSpPr>
        <p:spPr>
          <a:xfrm>
            <a:off x="3602736" y="1892808"/>
            <a:ext cx="777240" cy="329184"/>
          </a:xfrm>
          <a:prstGeom prst="rect">
            <a:avLst/>
          </a:prstGeom>
          <a:noFill/>
          <a:ln/>
        </p:spPr>
        <p:txBody>
          <a:bodyPr wrap="square" lIns="0" tIns="0" rIns="0" bIns="0" rtlCol="0" anchor="ctr"/>
          <a:lstStyle/>
          <a:p>
            <a:pPr algn="r" indent="0" marL="0">
              <a:buNone/>
            </a:pPr>
            <a:r>
              <a:rPr lang="en-US" sz="1100" b="1" dirty="0">
                <a:solidFill>
                  <a:srgbClr val="56D6E8"/>
                </a:solidFill>
                <a:latin typeface="Courier New" pitchFamily="34" charset="0"/>
                <a:ea typeface="Courier New" pitchFamily="34" charset="-122"/>
                <a:cs typeface="Courier New" pitchFamily="34" charset="-120"/>
              </a:rPr>
              <a:t>6</a:t>
            </a:r>
            <a:endParaRPr lang="en-US" sz="1100" dirty="0"/>
          </a:p>
        </p:txBody>
      </p:sp>
      <p:sp>
        <p:nvSpPr>
          <p:cNvPr id="15" name="Text 13"/>
          <p:cNvSpPr/>
          <p:nvPr/>
        </p:nvSpPr>
        <p:spPr>
          <a:xfrm>
            <a:off x="4489704" y="1892808"/>
            <a:ext cx="822960" cy="329184"/>
          </a:xfrm>
          <a:prstGeom prst="rect">
            <a:avLst/>
          </a:prstGeom>
          <a:noFill/>
          <a:ln/>
        </p:spPr>
        <p:txBody>
          <a:bodyPr wrap="square" lIns="0" tIns="0" rIns="0" bIns="0" rtlCol="0" anchor="ctr"/>
          <a:lstStyle/>
          <a:p>
            <a:pPr algn="r" indent="0" marL="0">
              <a:buNone/>
            </a:pPr>
            <a:r>
              <a:rPr lang="en-US" sz="1100" dirty="0">
                <a:solidFill>
                  <a:srgbClr val="E6EDF3"/>
                </a:solidFill>
                <a:latin typeface="Courier New" pitchFamily="34" charset="0"/>
                <a:ea typeface="Courier New" pitchFamily="34" charset="-122"/>
                <a:cs typeface="Courier New" pitchFamily="34" charset="-120"/>
              </a:rPr>
              <a:t>2</a:t>
            </a:r>
            <a:endParaRPr lang="en-US" sz="1100" dirty="0"/>
          </a:p>
        </p:txBody>
      </p:sp>
      <p:sp>
        <p:nvSpPr>
          <p:cNvPr id="16" name="Text 14"/>
          <p:cNvSpPr/>
          <p:nvPr/>
        </p:nvSpPr>
        <p:spPr>
          <a:xfrm>
            <a:off x="5422392" y="1892808"/>
            <a:ext cx="502920" cy="329184"/>
          </a:xfrm>
          <a:prstGeom prst="rect">
            <a:avLst/>
          </a:prstGeom>
          <a:noFill/>
          <a:ln/>
        </p:spPr>
        <p:txBody>
          <a:bodyPr wrap="square" lIns="0" tIns="0" rIns="0" bIns="0" rtlCol="0" anchor="ctr"/>
          <a:lstStyle/>
          <a:p>
            <a:pPr algn="r" indent="0" marL="0">
              <a:buNone/>
            </a:pPr>
            <a:r>
              <a:rPr lang="en-US" sz="1100" dirty="0">
                <a:solidFill>
                  <a:srgbClr val="8B95A5"/>
                </a:solidFill>
                <a:latin typeface="Courier New" pitchFamily="34" charset="0"/>
                <a:ea typeface="Courier New" pitchFamily="34" charset="-122"/>
                <a:cs typeface="Courier New" pitchFamily="34" charset="-120"/>
              </a:rPr>
              <a:t>4</a:t>
            </a:r>
            <a:endParaRPr lang="en-US" sz="1100" dirty="0"/>
          </a:p>
        </p:txBody>
      </p:sp>
      <p:sp>
        <p:nvSpPr>
          <p:cNvPr id="17" name="Text 15"/>
          <p:cNvSpPr/>
          <p:nvPr/>
        </p:nvSpPr>
        <p:spPr>
          <a:xfrm>
            <a:off x="6035040" y="1892808"/>
            <a:ext cx="1325880" cy="329184"/>
          </a:xfrm>
          <a:prstGeom prst="rect">
            <a:avLst/>
          </a:prstGeom>
          <a:noFill/>
          <a:ln/>
        </p:spPr>
        <p:txBody>
          <a:bodyPr wrap="square" lIns="0" tIns="0" rIns="0" bIns="0" rtlCol="0" anchor="ctr"/>
          <a:lstStyle/>
          <a:p>
            <a:pPr algn="r" indent="0" marL="0">
              <a:buNone/>
            </a:pPr>
            <a:r>
              <a:rPr lang="en-US" sz="1100" b="1" dirty="0">
                <a:solidFill>
                  <a:srgbClr val="F2B84B"/>
                </a:solidFill>
                <a:latin typeface="Courier New" pitchFamily="34" charset="0"/>
                <a:ea typeface="Courier New" pitchFamily="34" charset="-122"/>
                <a:cs typeface="Courier New" pitchFamily="34" charset="-120"/>
              </a:rPr>
              <a:t>1.35×</a:t>
            </a:r>
            <a:endParaRPr lang="en-US" sz="1100" dirty="0"/>
          </a:p>
        </p:txBody>
      </p:sp>
      <p:sp>
        <p:nvSpPr>
          <p:cNvPr id="18" name="Shape 16"/>
          <p:cNvSpPr/>
          <p:nvPr/>
        </p:nvSpPr>
        <p:spPr>
          <a:xfrm>
            <a:off x="566928" y="2295144"/>
            <a:ext cx="7178040" cy="384048"/>
          </a:xfrm>
          <a:prstGeom prst="roundRect">
            <a:avLst>
              <a:gd name="adj" fmla="val 21429"/>
            </a:avLst>
          </a:prstGeom>
          <a:solidFill>
            <a:srgbClr val="161D28"/>
          </a:solidFill>
          <a:ln w="9525">
            <a:solidFill>
              <a:srgbClr val="232D3D"/>
            </a:solidFill>
            <a:prstDash val="solid"/>
          </a:ln>
        </p:spPr>
      </p:sp>
      <p:sp>
        <p:nvSpPr>
          <p:cNvPr id="19" name="Text 17"/>
          <p:cNvSpPr/>
          <p:nvPr/>
        </p:nvSpPr>
        <p:spPr>
          <a:xfrm>
            <a:off x="731520" y="2322576"/>
            <a:ext cx="2240280" cy="329184"/>
          </a:xfrm>
          <a:prstGeom prst="rect">
            <a:avLst/>
          </a:prstGeom>
          <a:noFill/>
          <a:ln/>
        </p:spPr>
        <p:txBody>
          <a:bodyPr wrap="square" lIns="0" tIns="0" rIns="0" bIns="0" rtlCol="0" anchor="ctr"/>
          <a:lstStyle/>
          <a:p>
            <a:pPr algn="l" indent="0" marL="0">
              <a:buNone/>
            </a:pPr>
            <a:r>
              <a:rPr lang="en-US" sz="1050" dirty="0">
                <a:solidFill>
                  <a:srgbClr val="E6EDF3"/>
                </a:solidFill>
                <a:latin typeface="Arial" pitchFamily="34" charset="0"/>
                <a:ea typeface="Arial" pitchFamily="34" charset="-122"/>
                <a:cs typeface="Arial" pitchFamily="34" charset="-120"/>
              </a:rPr>
              <a:t>conceptual search</a:t>
            </a:r>
            <a:endParaRPr lang="en-US" sz="1050" dirty="0"/>
          </a:p>
        </p:txBody>
      </p:sp>
      <p:sp>
        <p:nvSpPr>
          <p:cNvPr id="20" name="Text 18"/>
          <p:cNvSpPr/>
          <p:nvPr/>
        </p:nvSpPr>
        <p:spPr>
          <a:xfrm>
            <a:off x="3081528" y="2322576"/>
            <a:ext cx="411480" cy="329184"/>
          </a:xfrm>
          <a:prstGeom prst="rect">
            <a:avLst/>
          </a:prstGeom>
          <a:noFill/>
          <a:ln/>
        </p:spPr>
        <p:txBody>
          <a:bodyPr wrap="square" lIns="0" tIns="0" rIns="0" bIns="0" rtlCol="0" anchor="ctr"/>
          <a:lstStyle/>
          <a:p>
            <a:pPr algn="r" indent="0" marL="0">
              <a:buNone/>
            </a:pPr>
            <a:r>
              <a:rPr lang="en-US" sz="1050" dirty="0">
                <a:solidFill>
                  <a:srgbClr val="8B95A5"/>
                </a:solidFill>
                <a:latin typeface="Courier New" pitchFamily="34" charset="0"/>
                <a:ea typeface="Courier New" pitchFamily="34" charset="-122"/>
                <a:cs typeface="Courier New" pitchFamily="34" charset="-120"/>
              </a:rPr>
              <a:t>15</a:t>
            </a:r>
            <a:endParaRPr lang="en-US" sz="1050" dirty="0"/>
          </a:p>
        </p:txBody>
      </p:sp>
      <p:sp>
        <p:nvSpPr>
          <p:cNvPr id="21" name="Text 19"/>
          <p:cNvSpPr/>
          <p:nvPr/>
        </p:nvSpPr>
        <p:spPr>
          <a:xfrm>
            <a:off x="3602736" y="2322576"/>
            <a:ext cx="777240" cy="329184"/>
          </a:xfrm>
          <a:prstGeom prst="rect">
            <a:avLst/>
          </a:prstGeom>
          <a:noFill/>
          <a:ln/>
        </p:spPr>
        <p:txBody>
          <a:bodyPr wrap="square" lIns="0" tIns="0" rIns="0" bIns="0" rtlCol="0" anchor="ctr"/>
          <a:lstStyle/>
          <a:p>
            <a:pPr algn="r" indent="0" marL="0">
              <a:buNone/>
            </a:pPr>
            <a:r>
              <a:rPr lang="en-US" sz="1100" b="1" dirty="0">
                <a:solidFill>
                  <a:srgbClr val="56D6E8"/>
                </a:solidFill>
                <a:latin typeface="Courier New" pitchFamily="34" charset="0"/>
                <a:ea typeface="Courier New" pitchFamily="34" charset="-122"/>
                <a:cs typeface="Courier New" pitchFamily="34" charset="-120"/>
              </a:rPr>
              <a:t>8</a:t>
            </a:r>
            <a:endParaRPr lang="en-US" sz="1100" dirty="0"/>
          </a:p>
        </p:txBody>
      </p:sp>
      <p:sp>
        <p:nvSpPr>
          <p:cNvPr id="22" name="Text 20"/>
          <p:cNvSpPr/>
          <p:nvPr/>
        </p:nvSpPr>
        <p:spPr>
          <a:xfrm>
            <a:off x="4489704" y="2322576"/>
            <a:ext cx="822960" cy="329184"/>
          </a:xfrm>
          <a:prstGeom prst="rect">
            <a:avLst/>
          </a:prstGeom>
          <a:noFill/>
          <a:ln/>
        </p:spPr>
        <p:txBody>
          <a:bodyPr wrap="square" lIns="0" tIns="0" rIns="0" bIns="0" rtlCol="0" anchor="ctr"/>
          <a:lstStyle/>
          <a:p>
            <a:pPr algn="r" indent="0" marL="0">
              <a:buNone/>
            </a:pPr>
            <a:r>
              <a:rPr lang="en-US" sz="1100" dirty="0">
                <a:solidFill>
                  <a:srgbClr val="E6EDF3"/>
                </a:solidFill>
                <a:latin typeface="Courier New" pitchFamily="34" charset="0"/>
                <a:ea typeface="Courier New" pitchFamily="34" charset="-122"/>
                <a:cs typeface="Courier New" pitchFamily="34" charset="-120"/>
              </a:rPr>
              <a:t>1</a:t>
            </a:r>
            <a:endParaRPr lang="en-US" sz="1100" dirty="0"/>
          </a:p>
        </p:txBody>
      </p:sp>
      <p:sp>
        <p:nvSpPr>
          <p:cNvPr id="23" name="Text 21"/>
          <p:cNvSpPr/>
          <p:nvPr/>
        </p:nvSpPr>
        <p:spPr>
          <a:xfrm>
            <a:off x="5422392" y="2322576"/>
            <a:ext cx="502920" cy="329184"/>
          </a:xfrm>
          <a:prstGeom prst="rect">
            <a:avLst/>
          </a:prstGeom>
          <a:noFill/>
          <a:ln/>
        </p:spPr>
        <p:txBody>
          <a:bodyPr wrap="square" lIns="0" tIns="0" rIns="0" bIns="0" rtlCol="0" anchor="ctr"/>
          <a:lstStyle/>
          <a:p>
            <a:pPr algn="r" indent="0" marL="0">
              <a:buNone/>
            </a:pPr>
            <a:r>
              <a:rPr lang="en-US" sz="1100" dirty="0">
                <a:solidFill>
                  <a:srgbClr val="8B95A5"/>
                </a:solidFill>
                <a:latin typeface="Courier New" pitchFamily="34" charset="0"/>
                <a:ea typeface="Courier New" pitchFamily="34" charset="-122"/>
                <a:cs typeface="Courier New" pitchFamily="34" charset="-120"/>
              </a:rPr>
              <a:t>6</a:t>
            </a:r>
            <a:endParaRPr lang="en-US" sz="1100" dirty="0"/>
          </a:p>
        </p:txBody>
      </p:sp>
      <p:sp>
        <p:nvSpPr>
          <p:cNvPr id="24" name="Text 22"/>
          <p:cNvSpPr/>
          <p:nvPr/>
        </p:nvSpPr>
        <p:spPr>
          <a:xfrm>
            <a:off x="6035040" y="2322576"/>
            <a:ext cx="1325880" cy="329184"/>
          </a:xfrm>
          <a:prstGeom prst="rect">
            <a:avLst/>
          </a:prstGeom>
          <a:noFill/>
          <a:ln/>
        </p:spPr>
        <p:txBody>
          <a:bodyPr wrap="square" lIns="0" tIns="0" rIns="0" bIns="0" rtlCol="0" anchor="ctr"/>
          <a:lstStyle/>
          <a:p>
            <a:pPr algn="r" indent="0" marL="0">
              <a:buNone/>
            </a:pPr>
            <a:r>
              <a:rPr lang="en-US" sz="1100" b="1" dirty="0">
                <a:solidFill>
                  <a:srgbClr val="F2B84B"/>
                </a:solidFill>
                <a:latin typeface="Courier New" pitchFamily="34" charset="0"/>
                <a:ea typeface="Courier New" pitchFamily="34" charset="-122"/>
                <a:cs typeface="Courier New" pitchFamily="34" charset="-120"/>
              </a:rPr>
              <a:t>1.23×</a:t>
            </a:r>
            <a:endParaRPr lang="en-US" sz="1100" dirty="0"/>
          </a:p>
        </p:txBody>
      </p:sp>
      <p:sp>
        <p:nvSpPr>
          <p:cNvPr id="25" name="Shape 23"/>
          <p:cNvSpPr/>
          <p:nvPr/>
        </p:nvSpPr>
        <p:spPr>
          <a:xfrm>
            <a:off x="566928" y="2724912"/>
            <a:ext cx="7178040" cy="384048"/>
          </a:xfrm>
          <a:prstGeom prst="roundRect">
            <a:avLst>
              <a:gd name="adj" fmla="val 21429"/>
            </a:avLst>
          </a:prstGeom>
          <a:solidFill>
            <a:srgbClr val="161D28"/>
          </a:solidFill>
          <a:ln w="9525">
            <a:solidFill>
              <a:srgbClr val="232D3D"/>
            </a:solidFill>
            <a:prstDash val="solid"/>
          </a:ln>
        </p:spPr>
      </p:sp>
      <p:sp>
        <p:nvSpPr>
          <p:cNvPr id="26" name="Text 24"/>
          <p:cNvSpPr/>
          <p:nvPr/>
        </p:nvSpPr>
        <p:spPr>
          <a:xfrm>
            <a:off x="731520" y="2752344"/>
            <a:ext cx="2240280" cy="329184"/>
          </a:xfrm>
          <a:prstGeom prst="rect">
            <a:avLst/>
          </a:prstGeom>
          <a:noFill/>
          <a:ln/>
        </p:spPr>
        <p:txBody>
          <a:bodyPr wrap="square" lIns="0" tIns="0" rIns="0" bIns="0" rtlCol="0" anchor="ctr"/>
          <a:lstStyle/>
          <a:p>
            <a:pPr algn="l" indent="0" marL="0">
              <a:buNone/>
            </a:pPr>
            <a:r>
              <a:rPr lang="en-US" sz="1050" dirty="0">
                <a:solidFill>
                  <a:srgbClr val="E6EDF3"/>
                </a:solidFill>
                <a:latin typeface="Arial" pitchFamily="34" charset="0"/>
                <a:ea typeface="Arial" pitchFamily="34" charset="-122"/>
                <a:cs typeface="Arial" pitchFamily="34" charset="-120"/>
              </a:rPr>
              <a:t>callers / blast radius</a:t>
            </a:r>
            <a:endParaRPr lang="en-US" sz="1050" dirty="0"/>
          </a:p>
        </p:txBody>
      </p:sp>
      <p:sp>
        <p:nvSpPr>
          <p:cNvPr id="27" name="Text 25"/>
          <p:cNvSpPr/>
          <p:nvPr/>
        </p:nvSpPr>
        <p:spPr>
          <a:xfrm>
            <a:off x="3081528" y="2752344"/>
            <a:ext cx="411480" cy="329184"/>
          </a:xfrm>
          <a:prstGeom prst="rect">
            <a:avLst/>
          </a:prstGeom>
          <a:noFill/>
          <a:ln/>
        </p:spPr>
        <p:txBody>
          <a:bodyPr wrap="square" lIns="0" tIns="0" rIns="0" bIns="0" rtlCol="0" anchor="ctr"/>
          <a:lstStyle/>
          <a:p>
            <a:pPr algn="r" indent="0" marL="0">
              <a:buNone/>
            </a:pPr>
            <a:r>
              <a:rPr lang="en-US" sz="1050" dirty="0">
                <a:solidFill>
                  <a:srgbClr val="8B95A5"/>
                </a:solidFill>
                <a:latin typeface="Courier New" pitchFamily="34" charset="0"/>
                <a:ea typeface="Courier New" pitchFamily="34" charset="-122"/>
                <a:cs typeface="Courier New" pitchFamily="34" charset="-120"/>
              </a:rPr>
              <a:t>12</a:t>
            </a:r>
            <a:endParaRPr lang="en-US" sz="1050" dirty="0"/>
          </a:p>
        </p:txBody>
      </p:sp>
      <p:sp>
        <p:nvSpPr>
          <p:cNvPr id="28" name="Text 26"/>
          <p:cNvSpPr/>
          <p:nvPr/>
        </p:nvSpPr>
        <p:spPr>
          <a:xfrm>
            <a:off x="3602736" y="2752344"/>
            <a:ext cx="777240" cy="329184"/>
          </a:xfrm>
          <a:prstGeom prst="rect">
            <a:avLst/>
          </a:prstGeom>
          <a:noFill/>
          <a:ln/>
        </p:spPr>
        <p:txBody>
          <a:bodyPr wrap="square" lIns="0" tIns="0" rIns="0" bIns="0" rtlCol="0" anchor="ctr"/>
          <a:lstStyle/>
          <a:p>
            <a:pPr algn="r" indent="0" marL="0">
              <a:buNone/>
            </a:pPr>
            <a:r>
              <a:rPr lang="en-US" sz="1100" b="1" dirty="0">
                <a:solidFill>
                  <a:srgbClr val="56D6E8"/>
                </a:solidFill>
                <a:latin typeface="Courier New" pitchFamily="34" charset="0"/>
                <a:ea typeface="Courier New" pitchFamily="34" charset="-122"/>
                <a:cs typeface="Courier New" pitchFamily="34" charset="-120"/>
              </a:rPr>
              <a:t>7</a:t>
            </a:r>
            <a:endParaRPr lang="en-US" sz="1100" dirty="0"/>
          </a:p>
        </p:txBody>
      </p:sp>
      <p:sp>
        <p:nvSpPr>
          <p:cNvPr id="29" name="Text 27"/>
          <p:cNvSpPr/>
          <p:nvPr/>
        </p:nvSpPr>
        <p:spPr>
          <a:xfrm>
            <a:off x="4489704" y="2752344"/>
            <a:ext cx="822960" cy="329184"/>
          </a:xfrm>
          <a:prstGeom prst="rect">
            <a:avLst/>
          </a:prstGeom>
          <a:noFill/>
          <a:ln/>
        </p:spPr>
        <p:txBody>
          <a:bodyPr wrap="square" lIns="0" tIns="0" rIns="0" bIns="0" rtlCol="0" anchor="ctr"/>
          <a:lstStyle/>
          <a:p>
            <a:pPr algn="r" indent="0" marL="0">
              <a:buNone/>
            </a:pPr>
            <a:r>
              <a:rPr lang="en-US" sz="1100" dirty="0">
                <a:solidFill>
                  <a:srgbClr val="E6EDF3"/>
                </a:solidFill>
                <a:latin typeface="Courier New" pitchFamily="34" charset="0"/>
                <a:ea typeface="Courier New" pitchFamily="34" charset="-122"/>
                <a:cs typeface="Courier New" pitchFamily="34" charset="-120"/>
              </a:rPr>
              <a:t>2</a:t>
            </a:r>
            <a:endParaRPr lang="en-US" sz="1100" dirty="0"/>
          </a:p>
        </p:txBody>
      </p:sp>
      <p:sp>
        <p:nvSpPr>
          <p:cNvPr id="30" name="Text 28"/>
          <p:cNvSpPr/>
          <p:nvPr/>
        </p:nvSpPr>
        <p:spPr>
          <a:xfrm>
            <a:off x="5422392" y="2752344"/>
            <a:ext cx="502920" cy="329184"/>
          </a:xfrm>
          <a:prstGeom prst="rect">
            <a:avLst/>
          </a:prstGeom>
          <a:noFill/>
          <a:ln/>
        </p:spPr>
        <p:txBody>
          <a:bodyPr wrap="square" lIns="0" tIns="0" rIns="0" bIns="0" rtlCol="0" anchor="ctr"/>
          <a:lstStyle/>
          <a:p>
            <a:pPr algn="r" indent="0" marL="0">
              <a:buNone/>
            </a:pPr>
            <a:r>
              <a:rPr lang="en-US" sz="1100" dirty="0">
                <a:solidFill>
                  <a:srgbClr val="8B95A5"/>
                </a:solidFill>
                <a:latin typeface="Courier New" pitchFamily="34" charset="0"/>
                <a:ea typeface="Courier New" pitchFamily="34" charset="-122"/>
                <a:cs typeface="Courier New" pitchFamily="34" charset="-120"/>
              </a:rPr>
              <a:t>3</a:t>
            </a:r>
            <a:endParaRPr lang="en-US" sz="1100" dirty="0"/>
          </a:p>
        </p:txBody>
      </p:sp>
      <p:sp>
        <p:nvSpPr>
          <p:cNvPr id="31" name="Text 29"/>
          <p:cNvSpPr/>
          <p:nvPr/>
        </p:nvSpPr>
        <p:spPr>
          <a:xfrm>
            <a:off x="6035040" y="2752344"/>
            <a:ext cx="1325880" cy="329184"/>
          </a:xfrm>
          <a:prstGeom prst="rect">
            <a:avLst/>
          </a:prstGeom>
          <a:noFill/>
          <a:ln/>
        </p:spPr>
        <p:txBody>
          <a:bodyPr wrap="square" lIns="0" tIns="0" rIns="0" bIns="0" rtlCol="0" anchor="ctr"/>
          <a:lstStyle/>
          <a:p>
            <a:pPr algn="r" indent="0" marL="0">
              <a:buNone/>
            </a:pPr>
            <a:r>
              <a:rPr lang="en-US" sz="1100" b="1" dirty="0">
                <a:solidFill>
                  <a:srgbClr val="4AC26B"/>
                </a:solidFill>
                <a:latin typeface="Courier New" pitchFamily="34" charset="0"/>
                <a:ea typeface="Courier New" pitchFamily="34" charset="-122"/>
                <a:cs typeface="Courier New" pitchFamily="34" charset="-120"/>
              </a:rPr>
              <a:t>0.39×</a:t>
            </a:r>
            <a:endParaRPr lang="en-US" sz="1100" dirty="0"/>
          </a:p>
        </p:txBody>
      </p:sp>
      <p:sp>
        <p:nvSpPr>
          <p:cNvPr id="32" name="Shape 30"/>
          <p:cNvSpPr/>
          <p:nvPr/>
        </p:nvSpPr>
        <p:spPr>
          <a:xfrm>
            <a:off x="566928" y="3154680"/>
            <a:ext cx="7178040" cy="384048"/>
          </a:xfrm>
          <a:prstGeom prst="roundRect">
            <a:avLst>
              <a:gd name="adj" fmla="val 21429"/>
            </a:avLst>
          </a:prstGeom>
          <a:solidFill>
            <a:srgbClr val="161D28"/>
          </a:solidFill>
          <a:ln w="9525">
            <a:solidFill>
              <a:srgbClr val="232D3D"/>
            </a:solidFill>
            <a:prstDash val="solid"/>
          </a:ln>
        </p:spPr>
      </p:sp>
      <p:sp>
        <p:nvSpPr>
          <p:cNvPr id="33" name="Text 31"/>
          <p:cNvSpPr/>
          <p:nvPr/>
        </p:nvSpPr>
        <p:spPr>
          <a:xfrm>
            <a:off x="731520" y="3182112"/>
            <a:ext cx="2240280" cy="329184"/>
          </a:xfrm>
          <a:prstGeom prst="rect">
            <a:avLst/>
          </a:prstGeom>
          <a:noFill/>
          <a:ln/>
        </p:spPr>
        <p:txBody>
          <a:bodyPr wrap="square" lIns="0" tIns="0" rIns="0" bIns="0" rtlCol="0" anchor="ctr"/>
          <a:lstStyle/>
          <a:p>
            <a:pPr algn="l" indent="0" marL="0">
              <a:buNone/>
            </a:pPr>
            <a:r>
              <a:rPr lang="en-US" sz="1050" dirty="0">
                <a:solidFill>
                  <a:srgbClr val="E6EDF3"/>
                </a:solidFill>
                <a:latin typeface="Arial" pitchFamily="34" charset="0"/>
                <a:ea typeface="Arial" pitchFamily="34" charset="-122"/>
                <a:cs typeface="Arial" pitchFamily="34" charset="-120"/>
              </a:rPr>
              <a:t>task orientation</a:t>
            </a:r>
            <a:endParaRPr lang="en-US" sz="1050" dirty="0"/>
          </a:p>
        </p:txBody>
      </p:sp>
      <p:sp>
        <p:nvSpPr>
          <p:cNvPr id="34" name="Text 32"/>
          <p:cNvSpPr/>
          <p:nvPr/>
        </p:nvSpPr>
        <p:spPr>
          <a:xfrm>
            <a:off x="3081528" y="3182112"/>
            <a:ext cx="411480" cy="329184"/>
          </a:xfrm>
          <a:prstGeom prst="rect">
            <a:avLst/>
          </a:prstGeom>
          <a:noFill/>
          <a:ln/>
        </p:spPr>
        <p:txBody>
          <a:bodyPr wrap="square" lIns="0" tIns="0" rIns="0" bIns="0" rtlCol="0" anchor="ctr"/>
          <a:lstStyle/>
          <a:p>
            <a:pPr algn="r" indent="0" marL="0">
              <a:buNone/>
            </a:pPr>
            <a:r>
              <a:rPr lang="en-US" sz="1050" dirty="0">
                <a:solidFill>
                  <a:srgbClr val="8B95A5"/>
                </a:solidFill>
                <a:latin typeface="Courier New" pitchFamily="34" charset="0"/>
                <a:ea typeface="Courier New" pitchFamily="34" charset="-122"/>
                <a:cs typeface="Courier New" pitchFamily="34" charset="-120"/>
              </a:rPr>
              <a:t>9</a:t>
            </a:r>
            <a:endParaRPr lang="en-US" sz="1050" dirty="0"/>
          </a:p>
        </p:txBody>
      </p:sp>
      <p:sp>
        <p:nvSpPr>
          <p:cNvPr id="35" name="Text 33"/>
          <p:cNvSpPr/>
          <p:nvPr/>
        </p:nvSpPr>
        <p:spPr>
          <a:xfrm>
            <a:off x="3602736" y="3182112"/>
            <a:ext cx="777240" cy="329184"/>
          </a:xfrm>
          <a:prstGeom prst="rect">
            <a:avLst/>
          </a:prstGeom>
          <a:noFill/>
          <a:ln/>
        </p:spPr>
        <p:txBody>
          <a:bodyPr wrap="square" lIns="0" tIns="0" rIns="0" bIns="0" rtlCol="0" anchor="ctr"/>
          <a:lstStyle/>
          <a:p>
            <a:pPr algn="r" indent="0" marL="0">
              <a:buNone/>
            </a:pPr>
            <a:r>
              <a:rPr lang="en-US" sz="1100" b="1" dirty="0">
                <a:solidFill>
                  <a:srgbClr val="56D6E8"/>
                </a:solidFill>
                <a:latin typeface="Courier New" pitchFamily="34" charset="0"/>
                <a:ea typeface="Courier New" pitchFamily="34" charset="-122"/>
                <a:cs typeface="Courier New" pitchFamily="34" charset="-120"/>
              </a:rPr>
              <a:t>6</a:t>
            </a:r>
            <a:endParaRPr lang="en-US" sz="1100" dirty="0"/>
          </a:p>
        </p:txBody>
      </p:sp>
      <p:sp>
        <p:nvSpPr>
          <p:cNvPr id="36" name="Text 34"/>
          <p:cNvSpPr/>
          <p:nvPr/>
        </p:nvSpPr>
        <p:spPr>
          <a:xfrm>
            <a:off x="4489704" y="3182112"/>
            <a:ext cx="822960" cy="329184"/>
          </a:xfrm>
          <a:prstGeom prst="rect">
            <a:avLst/>
          </a:prstGeom>
          <a:noFill/>
          <a:ln/>
        </p:spPr>
        <p:txBody>
          <a:bodyPr wrap="square" lIns="0" tIns="0" rIns="0" bIns="0" rtlCol="0" anchor="ctr"/>
          <a:lstStyle/>
          <a:p>
            <a:pPr algn="r" indent="0" marL="0">
              <a:buNone/>
            </a:pPr>
            <a:r>
              <a:rPr lang="en-US" sz="1100" dirty="0">
                <a:solidFill>
                  <a:srgbClr val="E6EDF3"/>
                </a:solidFill>
                <a:latin typeface="Courier New" pitchFamily="34" charset="0"/>
                <a:ea typeface="Courier New" pitchFamily="34" charset="-122"/>
                <a:cs typeface="Courier New" pitchFamily="34" charset="-120"/>
              </a:rPr>
              <a:t>2</a:t>
            </a:r>
            <a:endParaRPr lang="en-US" sz="1100" dirty="0"/>
          </a:p>
        </p:txBody>
      </p:sp>
      <p:sp>
        <p:nvSpPr>
          <p:cNvPr id="37" name="Text 35"/>
          <p:cNvSpPr/>
          <p:nvPr/>
        </p:nvSpPr>
        <p:spPr>
          <a:xfrm>
            <a:off x="5422392" y="3182112"/>
            <a:ext cx="502920" cy="329184"/>
          </a:xfrm>
          <a:prstGeom prst="rect">
            <a:avLst/>
          </a:prstGeom>
          <a:noFill/>
          <a:ln/>
        </p:spPr>
        <p:txBody>
          <a:bodyPr wrap="square" lIns="0" tIns="0" rIns="0" bIns="0" rtlCol="0" anchor="ctr"/>
          <a:lstStyle/>
          <a:p>
            <a:pPr algn="r" indent="0" marL="0">
              <a:buNone/>
            </a:pPr>
            <a:r>
              <a:rPr lang="en-US" sz="1100" dirty="0">
                <a:solidFill>
                  <a:srgbClr val="8B95A5"/>
                </a:solidFill>
                <a:latin typeface="Courier New" pitchFamily="34" charset="0"/>
                <a:ea typeface="Courier New" pitchFamily="34" charset="-122"/>
                <a:cs typeface="Courier New" pitchFamily="34" charset="-120"/>
              </a:rPr>
              <a:t>1</a:t>
            </a:r>
            <a:endParaRPr lang="en-US" sz="1100" dirty="0"/>
          </a:p>
        </p:txBody>
      </p:sp>
      <p:sp>
        <p:nvSpPr>
          <p:cNvPr id="38" name="Text 36"/>
          <p:cNvSpPr/>
          <p:nvPr/>
        </p:nvSpPr>
        <p:spPr>
          <a:xfrm>
            <a:off x="6035040" y="3182112"/>
            <a:ext cx="1325880" cy="329184"/>
          </a:xfrm>
          <a:prstGeom prst="rect">
            <a:avLst/>
          </a:prstGeom>
          <a:noFill/>
          <a:ln/>
        </p:spPr>
        <p:txBody>
          <a:bodyPr wrap="square" lIns="0" tIns="0" rIns="0" bIns="0" rtlCol="0" anchor="ctr"/>
          <a:lstStyle/>
          <a:p>
            <a:pPr algn="r" indent="0" marL="0">
              <a:buNone/>
            </a:pPr>
            <a:r>
              <a:rPr lang="en-US" sz="1100" b="1" dirty="0">
                <a:solidFill>
                  <a:srgbClr val="4AC26B"/>
                </a:solidFill>
                <a:latin typeface="Courier New" pitchFamily="34" charset="0"/>
                <a:ea typeface="Courier New" pitchFamily="34" charset="-122"/>
                <a:cs typeface="Courier New" pitchFamily="34" charset="-120"/>
              </a:rPr>
              <a:t>0.06×</a:t>
            </a:r>
            <a:endParaRPr lang="en-US" sz="1100" dirty="0"/>
          </a:p>
        </p:txBody>
      </p:sp>
      <p:sp>
        <p:nvSpPr>
          <p:cNvPr id="39" name="Shape 37"/>
          <p:cNvSpPr/>
          <p:nvPr/>
        </p:nvSpPr>
        <p:spPr>
          <a:xfrm>
            <a:off x="566928" y="3584448"/>
            <a:ext cx="7178040" cy="402336"/>
          </a:xfrm>
          <a:prstGeom prst="roundRect">
            <a:avLst>
              <a:gd name="adj" fmla="val 20455"/>
            </a:avLst>
          </a:prstGeom>
          <a:solidFill>
            <a:srgbClr val="1B2432"/>
          </a:solidFill>
          <a:ln w="9525">
            <a:solidFill>
              <a:srgbClr val="232D3D"/>
            </a:solidFill>
            <a:prstDash val="solid"/>
          </a:ln>
        </p:spPr>
      </p:sp>
      <p:sp>
        <p:nvSpPr>
          <p:cNvPr id="40" name="Text 38"/>
          <p:cNvSpPr/>
          <p:nvPr/>
        </p:nvSpPr>
        <p:spPr>
          <a:xfrm>
            <a:off x="731520" y="3611880"/>
            <a:ext cx="2240280" cy="347472"/>
          </a:xfrm>
          <a:prstGeom prst="rect">
            <a:avLst/>
          </a:prstGeom>
          <a:noFill/>
          <a:ln/>
        </p:spPr>
        <p:txBody>
          <a:bodyPr wrap="square" lIns="0" tIns="0" rIns="0" bIns="0" rtlCol="0" anchor="ctr"/>
          <a:lstStyle/>
          <a:p>
            <a:pPr algn="l" indent="0" marL="0">
              <a:buNone/>
            </a:pPr>
            <a:r>
              <a:rPr lang="en-US" sz="1100" b="1" dirty="0">
                <a:solidFill>
                  <a:srgbClr val="E6EDF3"/>
                </a:solidFill>
                <a:latin typeface="Arial" pitchFamily="34" charset="0"/>
                <a:ea typeface="Arial" pitchFamily="34" charset="-122"/>
                <a:cs typeface="Arial" pitchFamily="34" charset="-120"/>
              </a:rPr>
              <a:t>all 48</a:t>
            </a:r>
            <a:endParaRPr lang="en-US" sz="1100" dirty="0"/>
          </a:p>
        </p:txBody>
      </p:sp>
      <p:sp>
        <p:nvSpPr>
          <p:cNvPr id="41" name="Text 39"/>
          <p:cNvSpPr/>
          <p:nvPr/>
        </p:nvSpPr>
        <p:spPr>
          <a:xfrm>
            <a:off x="3081528" y="3611880"/>
            <a:ext cx="411480" cy="347472"/>
          </a:xfrm>
          <a:prstGeom prst="rect">
            <a:avLst/>
          </a:prstGeom>
          <a:noFill/>
          <a:ln/>
        </p:spPr>
        <p:txBody>
          <a:bodyPr wrap="square" lIns="0" tIns="0" rIns="0" bIns="0" rtlCol="0" anchor="ctr"/>
          <a:lstStyle/>
          <a:p>
            <a:pPr algn="r" indent="0" marL="0">
              <a:buNone/>
            </a:pPr>
            <a:r>
              <a:rPr lang="en-US" sz="1100" dirty="0">
                <a:solidFill>
                  <a:srgbClr val="8B95A5"/>
                </a:solidFill>
                <a:latin typeface="Courier New" pitchFamily="34" charset="0"/>
                <a:ea typeface="Courier New" pitchFamily="34" charset="-122"/>
                <a:cs typeface="Courier New" pitchFamily="34" charset="-120"/>
              </a:rPr>
              <a:t>48</a:t>
            </a:r>
            <a:endParaRPr lang="en-US" sz="1100" dirty="0"/>
          </a:p>
        </p:txBody>
      </p:sp>
      <p:sp>
        <p:nvSpPr>
          <p:cNvPr id="42" name="Text 40"/>
          <p:cNvSpPr/>
          <p:nvPr/>
        </p:nvSpPr>
        <p:spPr>
          <a:xfrm>
            <a:off x="3602736" y="3611880"/>
            <a:ext cx="777240" cy="347472"/>
          </a:xfrm>
          <a:prstGeom prst="rect">
            <a:avLst/>
          </a:prstGeom>
          <a:noFill/>
          <a:ln/>
        </p:spPr>
        <p:txBody>
          <a:bodyPr wrap="square" lIns="0" tIns="0" rIns="0" bIns="0" rtlCol="0" anchor="ctr"/>
          <a:lstStyle/>
          <a:p>
            <a:pPr algn="r" indent="0" marL="0">
              <a:buNone/>
            </a:pPr>
            <a:r>
              <a:rPr lang="en-US" sz="1250" b="1" dirty="0">
                <a:solidFill>
                  <a:srgbClr val="56D6E8"/>
                </a:solidFill>
                <a:latin typeface="Courier New" pitchFamily="34" charset="0"/>
                <a:ea typeface="Courier New" pitchFamily="34" charset="-122"/>
                <a:cs typeface="Courier New" pitchFamily="34" charset="-120"/>
              </a:rPr>
              <a:t>27</a:t>
            </a:r>
            <a:endParaRPr lang="en-US" sz="1250" dirty="0"/>
          </a:p>
        </p:txBody>
      </p:sp>
      <p:sp>
        <p:nvSpPr>
          <p:cNvPr id="43" name="Text 41"/>
          <p:cNvSpPr/>
          <p:nvPr/>
        </p:nvSpPr>
        <p:spPr>
          <a:xfrm>
            <a:off x="4489704" y="3611880"/>
            <a:ext cx="822960" cy="347472"/>
          </a:xfrm>
          <a:prstGeom prst="rect">
            <a:avLst/>
          </a:prstGeom>
          <a:noFill/>
          <a:ln/>
        </p:spPr>
        <p:txBody>
          <a:bodyPr wrap="square" lIns="0" tIns="0" rIns="0" bIns="0" rtlCol="0" anchor="ctr"/>
          <a:lstStyle/>
          <a:p>
            <a:pPr algn="r" indent="0" marL="0">
              <a:buNone/>
            </a:pPr>
            <a:r>
              <a:rPr lang="en-US" sz="1250" b="1" dirty="0">
                <a:solidFill>
                  <a:srgbClr val="E6EDF3"/>
                </a:solidFill>
                <a:latin typeface="Courier New" pitchFamily="34" charset="0"/>
                <a:ea typeface="Courier New" pitchFamily="34" charset="-122"/>
                <a:cs typeface="Courier New" pitchFamily="34" charset="-120"/>
              </a:rPr>
              <a:t>7</a:t>
            </a:r>
            <a:endParaRPr lang="en-US" sz="1250" dirty="0"/>
          </a:p>
        </p:txBody>
      </p:sp>
      <p:sp>
        <p:nvSpPr>
          <p:cNvPr id="44" name="Text 42"/>
          <p:cNvSpPr/>
          <p:nvPr/>
        </p:nvSpPr>
        <p:spPr>
          <a:xfrm>
            <a:off x="5422392" y="3611880"/>
            <a:ext cx="502920" cy="347472"/>
          </a:xfrm>
          <a:prstGeom prst="rect">
            <a:avLst/>
          </a:prstGeom>
          <a:noFill/>
          <a:ln/>
        </p:spPr>
        <p:txBody>
          <a:bodyPr wrap="square" lIns="0" tIns="0" rIns="0" bIns="0" rtlCol="0" anchor="ctr"/>
          <a:lstStyle/>
          <a:p>
            <a:pPr algn="r" indent="0" marL="0">
              <a:buNone/>
            </a:pPr>
            <a:r>
              <a:rPr lang="en-US" sz="1250" dirty="0">
                <a:solidFill>
                  <a:srgbClr val="8B95A5"/>
                </a:solidFill>
                <a:latin typeface="Courier New" pitchFamily="34" charset="0"/>
                <a:ea typeface="Courier New" pitchFamily="34" charset="-122"/>
                <a:cs typeface="Courier New" pitchFamily="34" charset="-120"/>
              </a:rPr>
              <a:t>14</a:t>
            </a:r>
            <a:endParaRPr lang="en-US" sz="1250" dirty="0"/>
          </a:p>
        </p:txBody>
      </p:sp>
      <p:sp>
        <p:nvSpPr>
          <p:cNvPr id="45" name="Text 43"/>
          <p:cNvSpPr/>
          <p:nvPr/>
        </p:nvSpPr>
        <p:spPr>
          <a:xfrm>
            <a:off x="6035040" y="3611880"/>
            <a:ext cx="1325880" cy="347472"/>
          </a:xfrm>
          <a:prstGeom prst="rect">
            <a:avLst/>
          </a:prstGeom>
          <a:noFill/>
          <a:ln/>
        </p:spPr>
        <p:txBody>
          <a:bodyPr wrap="square" lIns="0" tIns="0" rIns="0" bIns="0" rtlCol="0" anchor="ctr"/>
          <a:lstStyle/>
          <a:p>
            <a:pPr algn="r" indent="0" marL="0">
              <a:buNone/>
            </a:pPr>
            <a:r>
              <a:rPr lang="en-US" sz="1250" b="1" dirty="0">
                <a:solidFill>
                  <a:srgbClr val="4AC26B"/>
                </a:solidFill>
                <a:latin typeface="Courier New" pitchFamily="34" charset="0"/>
                <a:ea typeface="Courier New" pitchFamily="34" charset="-122"/>
                <a:cs typeface="Courier New" pitchFamily="34" charset="-120"/>
              </a:rPr>
              <a:t>0.159×</a:t>
            </a:r>
            <a:endParaRPr lang="en-US" sz="1250" dirty="0"/>
          </a:p>
        </p:txBody>
      </p:sp>
      <p:sp>
        <p:nvSpPr>
          <p:cNvPr id="46" name="Shape 44"/>
          <p:cNvSpPr/>
          <p:nvPr/>
        </p:nvSpPr>
        <p:spPr>
          <a:xfrm>
            <a:off x="7909560" y="1517904"/>
            <a:ext cx="3621024" cy="1572768"/>
          </a:xfrm>
          <a:prstGeom prst="roundRect">
            <a:avLst>
              <a:gd name="adj" fmla="val 5233"/>
            </a:avLst>
          </a:prstGeom>
          <a:solidFill>
            <a:srgbClr val="161D28"/>
          </a:solidFill>
          <a:ln w="9525">
            <a:solidFill>
              <a:srgbClr val="232D3D"/>
            </a:solidFill>
            <a:prstDash val="solid"/>
          </a:ln>
        </p:spPr>
      </p:sp>
      <p:sp>
        <p:nvSpPr>
          <p:cNvPr id="47" name="Text 45"/>
          <p:cNvSpPr/>
          <p:nvPr/>
        </p:nvSpPr>
        <p:spPr>
          <a:xfrm>
            <a:off x="8092440" y="1609344"/>
            <a:ext cx="3291840" cy="274320"/>
          </a:xfrm>
          <a:prstGeom prst="rect">
            <a:avLst/>
          </a:prstGeom>
          <a:noFill/>
          <a:ln/>
        </p:spPr>
        <p:txBody>
          <a:bodyPr wrap="square" lIns="0" tIns="0" rIns="0" bIns="0" rtlCol="0" anchor="ctr"/>
          <a:lstStyle/>
          <a:p>
            <a:pPr indent="0" marL="0">
              <a:buNone/>
            </a:pPr>
            <a:r>
              <a:rPr lang="en-US" sz="1250" b="1" dirty="0">
                <a:solidFill>
                  <a:srgbClr val="E6EDF3"/>
                </a:solidFill>
                <a:latin typeface="Arial" pitchFamily="34" charset="0"/>
                <a:ea typeface="Arial" pitchFamily="34" charset="-122"/>
                <a:cs typeface="Arial" pitchFamily="34" charset="-120"/>
              </a:rPr>
              <a:t>The cost of the whole sweep</a:t>
            </a:r>
            <a:endParaRPr lang="en-US" sz="1250" dirty="0"/>
          </a:p>
        </p:txBody>
      </p:sp>
      <p:sp>
        <p:nvSpPr>
          <p:cNvPr id="48" name="Text 46"/>
          <p:cNvSpPr/>
          <p:nvPr/>
        </p:nvSpPr>
        <p:spPr>
          <a:xfrm>
            <a:off x="8092440" y="1920240"/>
            <a:ext cx="3291840" cy="1097280"/>
          </a:xfrm>
          <a:prstGeom prst="rect">
            <a:avLst/>
          </a:prstGeom>
          <a:noFill/>
          <a:ln/>
        </p:spPr>
        <p:txBody>
          <a:bodyPr wrap="square" lIns="0" tIns="0" rIns="0" bIns="0" rtlCol="0" anchor="t"/>
          <a:lstStyle/>
          <a:p>
            <a:pPr indent="0" marL="0">
              <a:buNone/>
            </a:pPr>
            <a:r>
              <a:rPr lang="en-US" sz="1300" b="1" dirty="0">
                <a:solidFill>
                  <a:srgbClr val="56D6E8"/>
                </a:solidFill>
                <a:latin typeface="Arial" pitchFamily="34" charset="0"/>
                <a:ea typeface="Arial" pitchFamily="34" charset="-122"/>
                <a:cs typeface="Arial" pitchFamily="34" charset="-120"/>
              </a:rPr>
              <a:t>309,348 B</a:t>
            </a:r>
            <a:pPr indent="0" marL="0">
              <a:buNone/>
            </a:pPr>
            <a:r>
              <a:rPr lang="en-US" sz="1100" dirty="0">
                <a:solidFill>
                  <a:srgbClr val="8B95A5"/>
                </a:solidFill>
                <a:latin typeface="Arial" pitchFamily="34" charset="0"/>
                <a:ea typeface="Arial" pitchFamily="34" charset="-122"/>
                <a:cs typeface="Arial" pitchFamily="34" charset="-120"/>
              </a:rPr>
              <a:t> against </a:t>
            </a:r>
            <a:pPr indent="0" marL="0">
              <a:buNone/>
            </a:pPr>
            <a:r>
              <a:rPr lang="en-US" sz="1100" dirty="0">
                <a:solidFill>
                  <a:srgbClr val="E6EDF3"/>
                </a:solidFill>
                <a:latin typeface="Arial" pitchFamily="34" charset="0"/>
                <a:ea typeface="Arial" pitchFamily="34" charset="-122"/>
                <a:cs typeface="Arial" pitchFamily="34" charset="-120"/>
              </a:rPr>
              <a:t>1,945,231 B</a:t>
            </a:r>
            <a:pPr indent="0" marL="0">
              <a:buNone/>
            </a:pPr>
            <a:r>
              <a:rPr lang="en-US" sz="1050" dirty="0">
                <a:solidFill>
                  <a:srgbClr val="8B95A5"/>
                </a:solidFill>
                <a:latin typeface="Arial" pitchFamily="34" charset="0"/>
                <a:ea typeface="Arial" pitchFamily="34" charset="-122"/>
                <a:cs typeface="Arial" pitchFamily="34" charset="-120"/>
              </a:rPr>
              <a:t>. Warm median 197 ms against 1,082 ms. Index 0.25–0.45 s / 6.6–16.5 MB against 23–52 s / 391–623 MB — written into the repository, not $TMPDIR.</a:t>
            </a:r>
            <a:endParaRPr lang="en-US" sz="1300" dirty="0"/>
          </a:p>
        </p:txBody>
      </p:sp>
      <p:sp>
        <p:nvSpPr>
          <p:cNvPr id="49" name="Shape 47"/>
          <p:cNvSpPr/>
          <p:nvPr/>
        </p:nvSpPr>
        <p:spPr>
          <a:xfrm>
            <a:off x="7909560" y="3182112"/>
            <a:ext cx="3621024" cy="804672"/>
          </a:xfrm>
          <a:prstGeom prst="roundRect">
            <a:avLst>
              <a:gd name="adj" fmla="val 10227"/>
            </a:avLst>
          </a:prstGeom>
          <a:solidFill>
            <a:srgbClr val="1B2432"/>
          </a:solidFill>
          <a:ln w="9525">
            <a:solidFill>
              <a:srgbClr val="232D3D"/>
            </a:solidFill>
            <a:prstDash val="solid"/>
          </a:ln>
        </p:spPr>
      </p:sp>
      <p:sp>
        <p:nvSpPr>
          <p:cNvPr id="50" name="Text 48"/>
          <p:cNvSpPr/>
          <p:nvPr/>
        </p:nvSpPr>
        <p:spPr>
          <a:xfrm>
            <a:off x="8092440" y="3255264"/>
            <a:ext cx="3291840" cy="658368"/>
          </a:xfrm>
          <a:prstGeom prst="rect">
            <a:avLst/>
          </a:prstGeom>
          <a:noFill/>
          <a:ln/>
        </p:spPr>
        <p:txBody>
          <a:bodyPr wrap="square" lIns="0" tIns="0" rIns="0" bIns="0" rtlCol="0" anchor="ctr"/>
          <a:lstStyle/>
          <a:p>
            <a:pPr indent="0" marL="0">
              <a:buNone/>
            </a:pPr>
            <a:r>
              <a:rPr lang="en-US" sz="950" b="1" dirty="0">
                <a:solidFill>
                  <a:srgbClr val="F2B84B"/>
                </a:solidFill>
                <a:latin typeface="Arial" pitchFamily="34" charset="0"/>
                <a:ea typeface="Arial" pitchFamily="34" charset="-122"/>
                <a:cs typeface="Arial" pitchFamily="34" charset="-120"/>
              </a:rPr>
              <a:t>What it does better: </a:t>
            </a:r>
            <a:pPr indent="0" marL="0">
              <a:buNone/>
            </a:pPr>
            <a:r>
              <a:rPr lang="en-US" sz="950" dirty="0">
                <a:solidFill>
                  <a:srgbClr val="8B95A5"/>
                </a:solidFill>
                <a:latin typeface="Arial" pitchFamily="34" charset="0"/>
                <a:ea typeface="Arial" pitchFamily="34" charset="-122"/>
                <a:cs typeface="Arial" pitchFamily="34" charset="-120"/>
              </a:rPr>
              <a:t>compact one-hop context at 0.7–1.0 KB, a depth-LABELLED blast radius, per-stage timing on every query, and two-command onboarding into eight agents.</a:t>
            </a:r>
            <a:endParaRPr lang="en-US" sz="950" dirty="0"/>
          </a:p>
        </p:txBody>
      </p:sp>
      <p:sp>
        <p:nvSpPr>
          <p:cNvPr id="51" name="Shape 49"/>
          <p:cNvSpPr/>
          <p:nvPr/>
        </p:nvSpPr>
        <p:spPr>
          <a:xfrm>
            <a:off x="7909560" y="4023360"/>
            <a:ext cx="3621024" cy="2103120"/>
          </a:xfrm>
          <a:prstGeom prst="roundRect">
            <a:avLst>
              <a:gd name="adj" fmla="val 3913"/>
            </a:avLst>
          </a:prstGeom>
          <a:solidFill>
            <a:srgbClr val="1B2432"/>
          </a:solidFill>
          <a:ln w="9525">
            <a:solidFill>
              <a:srgbClr val="232D3D"/>
            </a:solidFill>
            <a:prstDash val="solid"/>
          </a:ln>
        </p:spPr>
      </p:sp>
      <p:sp>
        <p:nvSpPr>
          <p:cNvPr id="52" name="Text 50"/>
          <p:cNvSpPr/>
          <p:nvPr/>
        </p:nvSpPr>
        <p:spPr>
          <a:xfrm>
            <a:off x="8092440" y="4133088"/>
            <a:ext cx="3291840" cy="274320"/>
          </a:xfrm>
          <a:prstGeom prst="rect">
            <a:avLst/>
          </a:prstGeom>
          <a:noFill/>
          <a:ln/>
        </p:spPr>
        <p:txBody>
          <a:bodyPr wrap="square" lIns="0" tIns="0" rIns="0" bIns="0" rtlCol="0" anchor="ctr"/>
          <a:lstStyle/>
          <a:p>
            <a:pPr indent="0" marL="0">
              <a:buNone/>
            </a:pPr>
            <a:r>
              <a:rPr lang="en-US" sz="1250" b="1" dirty="0">
                <a:solidFill>
                  <a:srgbClr val="E6EDF3"/>
                </a:solidFill>
                <a:latin typeface="Arial" pitchFamily="34" charset="0"/>
                <a:ea typeface="Arial" pitchFamily="34" charset="-122"/>
                <a:cs typeface="Arial" pitchFamily="34" charset="-120"/>
              </a:rPr>
              <a:t>Failure modes, both directions</a:t>
            </a:r>
            <a:endParaRPr lang="en-US" sz="1250" dirty="0"/>
          </a:p>
        </p:txBody>
      </p:sp>
      <p:sp>
        <p:nvSpPr>
          <p:cNvPr id="53" name="Text 51"/>
          <p:cNvSpPr/>
          <p:nvPr/>
        </p:nvSpPr>
        <p:spPr>
          <a:xfrm>
            <a:off x="8092440" y="4462272"/>
            <a:ext cx="2011680" cy="457200"/>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needed a 2nd call</a:t>
            </a:r>
            <a:endParaRPr lang="en-US" sz="950" dirty="0"/>
          </a:p>
        </p:txBody>
      </p:sp>
      <p:sp>
        <p:nvSpPr>
          <p:cNvPr id="54" name="Text 52"/>
          <p:cNvSpPr/>
          <p:nvPr/>
        </p:nvSpPr>
        <p:spPr>
          <a:xfrm>
            <a:off x="10149840" y="4462272"/>
            <a:ext cx="411480" cy="457200"/>
          </a:xfrm>
          <a:prstGeom prst="rect">
            <a:avLst/>
          </a:prstGeom>
          <a:noFill/>
          <a:ln/>
        </p:spPr>
        <p:txBody>
          <a:bodyPr wrap="square" lIns="0" tIns="0" rIns="0" bIns="0" rtlCol="0" anchor="ctr"/>
          <a:lstStyle/>
          <a:p>
            <a:pPr algn="r" indent="0" marL="0">
              <a:buNone/>
            </a:pPr>
            <a:r>
              <a:rPr lang="en-US" sz="1100" b="1" dirty="0">
                <a:solidFill>
                  <a:srgbClr val="56D6E8"/>
                </a:solidFill>
                <a:latin typeface="Courier New" pitchFamily="34" charset="0"/>
                <a:ea typeface="Courier New" pitchFamily="34" charset="-122"/>
                <a:cs typeface="Courier New" pitchFamily="34" charset="-120"/>
              </a:rPr>
              <a:t>0</a:t>
            </a:r>
            <a:endParaRPr lang="en-US" sz="1100" dirty="0"/>
          </a:p>
        </p:txBody>
      </p:sp>
      <p:sp>
        <p:nvSpPr>
          <p:cNvPr id="55" name="Text 53"/>
          <p:cNvSpPr/>
          <p:nvPr/>
        </p:nvSpPr>
        <p:spPr>
          <a:xfrm>
            <a:off x="10625328" y="4462272"/>
            <a:ext cx="731520" cy="457200"/>
          </a:xfrm>
          <a:prstGeom prst="rect">
            <a:avLst/>
          </a:prstGeom>
          <a:noFill/>
          <a:ln/>
        </p:spPr>
        <p:txBody>
          <a:bodyPr wrap="square" lIns="0" tIns="0" rIns="0" bIns="0" rtlCol="0" anchor="ctr"/>
          <a:lstStyle/>
          <a:p>
            <a:pPr algn="r" indent="0" marL="0">
              <a:buNone/>
            </a:pPr>
            <a:r>
              <a:rPr lang="en-US" sz="1100" dirty="0">
                <a:solidFill>
                  <a:srgbClr val="E6EDF3"/>
                </a:solidFill>
                <a:latin typeface="Courier New" pitchFamily="34" charset="0"/>
                <a:ea typeface="Courier New" pitchFamily="34" charset="-122"/>
                <a:cs typeface="Courier New" pitchFamily="34" charset="-120"/>
              </a:rPr>
              <a:t>8/48</a:t>
            </a:r>
            <a:endParaRPr lang="en-US" sz="1100" dirty="0"/>
          </a:p>
        </p:txBody>
      </p:sp>
      <p:sp>
        <p:nvSpPr>
          <p:cNvPr id="56" name="Text 54"/>
          <p:cNvSpPr/>
          <p:nvPr/>
        </p:nvSpPr>
        <p:spPr>
          <a:xfrm>
            <a:off x="8092440" y="4919472"/>
            <a:ext cx="2011680" cy="457200"/>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empty radius, real callers</a:t>
            </a:r>
            <a:endParaRPr lang="en-US" sz="950" dirty="0"/>
          </a:p>
        </p:txBody>
      </p:sp>
      <p:sp>
        <p:nvSpPr>
          <p:cNvPr id="57" name="Text 55"/>
          <p:cNvSpPr/>
          <p:nvPr/>
        </p:nvSpPr>
        <p:spPr>
          <a:xfrm>
            <a:off x="10149840" y="4919472"/>
            <a:ext cx="411480" cy="457200"/>
          </a:xfrm>
          <a:prstGeom prst="rect">
            <a:avLst/>
          </a:prstGeom>
          <a:noFill/>
          <a:ln/>
        </p:spPr>
        <p:txBody>
          <a:bodyPr wrap="square" lIns="0" tIns="0" rIns="0" bIns="0" rtlCol="0" anchor="ctr"/>
          <a:lstStyle/>
          <a:p>
            <a:pPr algn="r" indent="0" marL="0">
              <a:buNone/>
            </a:pPr>
            <a:r>
              <a:rPr lang="en-US" sz="1100" b="1" dirty="0">
                <a:solidFill>
                  <a:srgbClr val="56D6E8"/>
                </a:solidFill>
                <a:latin typeface="Courier New" pitchFamily="34" charset="0"/>
                <a:ea typeface="Courier New" pitchFamily="34" charset="-122"/>
                <a:cs typeface="Courier New" pitchFamily="34" charset="-120"/>
              </a:rPr>
              <a:t>0</a:t>
            </a:r>
            <a:endParaRPr lang="en-US" sz="1100" dirty="0"/>
          </a:p>
        </p:txBody>
      </p:sp>
      <p:sp>
        <p:nvSpPr>
          <p:cNvPr id="58" name="Text 56"/>
          <p:cNvSpPr/>
          <p:nvPr/>
        </p:nvSpPr>
        <p:spPr>
          <a:xfrm>
            <a:off x="10625328" y="4919472"/>
            <a:ext cx="731520" cy="457200"/>
          </a:xfrm>
          <a:prstGeom prst="rect">
            <a:avLst/>
          </a:prstGeom>
          <a:noFill/>
          <a:ln/>
        </p:spPr>
        <p:txBody>
          <a:bodyPr wrap="square" lIns="0" tIns="0" rIns="0" bIns="0" rtlCol="0" anchor="ctr"/>
          <a:lstStyle/>
          <a:p>
            <a:pPr algn="r" indent="0" marL="0">
              <a:buNone/>
            </a:pPr>
            <a:r>
              <a:rPr lang="en-US" sz="1100" dirty="0">
                <a:solidFill>
                  <a:srgbClr val="E6EDF3"/>
                </a:solidFill>
                <a:latin typeface="Courier New" pitchFamily="34" charset="0"/>
                <a:ea typeface="Courier New" pitchFamily="34" charset="-122"/>
                <a:cs typeface="Courier New" pitchFamily="34" charset="-120"/>
              </a:rPr>
              <a:t>1</a:t>
            </a:r>
            <a:endParaRPr lang="en-US" sz="1100" dirty="0"/>
          </a:p>
        </p:txBody>
      </p:sp>
      <p:sp>
        <p:nvSpPr>
          <p:cNvPr id="59" name="Text 57"/>
          <p:cNvSpPr/>
          <p:nvPr/>
        </p:nvSpPr>
        <p:spPr>
          <a:xfrm>
            <a:off x="8092440" y="5376672"/>
            <a:ext cx="2011680" cy="457200"/>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malformed through a pipe</a:t>
            </a:r>
            <a:endParaRPr lang="en-US" sz="950" dirty="0"/>
          </a:p>
        </p:txBody>
      </p:sp>
      <p:sp>
        <p:nvSpPr>
          <p:cNvPr id="60" name="Text 58"/>
          <p:cNvSpPr/>
          <p:nvPr/>
        </p:nvSpPr>
        <p:spPr>
          <a:xfrm>
            <a:off x="10149840" y="5376672"/>
            <a:ext cx="411480" cy="457200"/>
          </a:xfrm>
          <a:prstGeom prst="rect">
            <a:avLst/>
          </a:prstGeom>
          <a:noFill/>
          <a:ln/>
        </p:spPr>
        <p:txBody>
          <a:bodyPr wrap="square" lIns="0" tIns="0" rIns="0" bIns="0" rtlCol="0" anchor="ctr"/>
          <a:lstStyle/>
          <a:p>
            <a:pPr algn="r" indent="0" marL="0">
              <a:buNone/>
            </a:pPr>
            <a:r>
              <a:rPr lang="en-US" sz="1100" b="1" dirty="0">
                <a:solidFill>
                  <a:srgbClr val="56D6E8"/>
                </a:solidFill>
                <a:latin typeface="Courier New" pitchFamily="34" charset="0"/>
                <a:ea typeface="Courier New" pitchFamily="34" charset="-122"/>
                <a:cs typeface="Courier New" pitchFamily="34" charset="-120"/>
              </a:rPr>
              <a:t>0</a:t>
            </a:r>
            <a:endParaRPr lang="en-US" sz="1100" dirty="0"/>
          </a:p>
        </p:txBody>
      </p:sp>
      <p:sp>
        <p:nvSpPr>
          <p:cNvPr id="61" name="Text 59"/>
          <p:cNvSpPr/>
          <p:nvPr/>
        </p:nvSpPr>
        <p:spPr>
          <a:xfrm>
            <a:off x="10625328" y="5376672"/>
            <a:ext cx="731520" cy="457200"/>
          </a:xfrm>
          <a:prstGeom prst="rect">
            <a:avLst/>
          </a:prstGeom>
          <a:noFill/>
          <a:ln/>
        </p:spPr>
        <p:txBody>
          <a:bodyPr wrap="square" lIns="0" tIns="0" rIns="0" bIns="0" rtlCol="0" anchor="ctr"/>
          <a:lstStyle/>
          <a:p>
            <a:pPr algn="r" indent="0" marL="0">
              <a:buNone/>
            </a:pPr>
            <a:r>
              <a:rPr lang="en-US" sz="1100" dirty="0">
                <a:solidFill>
                  <a:srgbClr val="E6EDF3"/>
                </a:solidFill>
                <a:latin typeface="Courier New" pitchFamily="34" charset="0"/>
                <a:ea typeface="Courier New" pitchFamily="34" charset="-122"/>
                <a:cs typeface="Courier New" pitchFamily="34" charset="-120"/>
              </a:rPr>
              <a:t>7/48</a:t>
            </a:r>
            <a:endParaRPr lang="en-US" sz="1100" dirty="0"/>
          </a:p>
        </p:txBody>
      </p:sp>
      <p:sp>
        <p:nvSpPr>
          <p:cNvPr id="62" name="Text 60"/>
          <p:cNvSpPr/>
          <p:nvPr/>
        </p:nvSpPr>
        <p:spPr>
          <a:xfrm>
            <a:off x="8092440" y="5779008"/>
            <a:ext cx="3291840" cy="292608"/>
          </a:xfrm>
          <a:prstGeom prst="rect">
            <a:avLst/>
          </a:prstGeom>
          <a:noFill/>
          <a:ln/>
        </p:spPr>
        <p:txBody>
          <a:bodyPr wrap="square" lIns="0" tIns="0" rIns="0" bIns="0" rtlCol="0" anchor="ctr"/>
          <a:lstStyle/>
          <a:p>
            <a:pPr indent="0" marL="0">
              <a:buNone/>
            </a:pPr>
            <a:r>
              <a:rPr lang="en-US" sz="850" i="1" dirty="0">
                <a:solidFill>
                  <a:srgbClr val="8B95A5"/>
                </a:solidFill>
                <a:latin typeface="Arial" pitchFamily="34" charset="0"/>
                <a:ea typeface="Arial" pitchFamily="34" charset="-122"/>
                <a:cs typeface="Arial" pitchFamily="34" charset="-120"/>
              </a:rPr>
              <a:t>The published numbers use the file-redirected form — the configuration favourable to it.</a:t>
            </a:r>
            <a:endParaRPr lang="en-US" sz="850" dirty="0"/>
          </a:p>
        </p:txBody>
      </p:sp>
      <p:sp>
        <p:nvSpPr>
          <p:cNvPr id="63" name="Shape 61"/>
          <p:cNvSpPr/>
          <p:nvPr/>
        </p:nvSpPr>
        <p:spPr>
          <a:xfrm>
            <a:off x="566928" y="4023360"/>
            <a:ext cx="7178040" cy="2103120"/>
          </a:xfrm>
          <a:prstGeom prst="roundRect">
            <a:avLst>
              <a:gd name="adj" fmla="val 3913"/>
            </a:avLst>
          </a:prstGeom>
          <a:solidFill>
            <a:srgbClr val="161D28"/>
          </a:solidFill>
          <a:ln w="9525">
            <a:solidFill>
              <a:srgbClr val="232D3D"/>
            </a:solidFill>
            <a:prstDash val="solid"/>
          </a:ln>
        </p:spPr>
      </p:sp>
      <p:sp>
        <p:nvSpPr>
          <p:cNvPr id="64" name="Text 62"/>
          <p:cNvSpPr/>
          <p:nvPr/>
        </p:nvSpPr>
        <p:spPr>
          <a:xfrm>
            <a:off x="768096" y="4133088"/>
            <a:ext cx="6766560" cy="1883664"/>
          </a:xfrm>
          <a:prstGeom prst="rect">
            <a:avLst/>
          </a:prstGeom>
          <a:noFill/>
          <a:ln/>
        </p:spPr>
        <p:txBody>
          <a:bodyPr wrap="square" lIns="0" tIns="0" rIns="0" bIns="0" rtlCol="0" anchor="ctr"/>
          <a:lstStyle/>
          <a:p>
            <a:pPr indent="0" marL="0">
              <a:buNone/>
            </a:pPr>
            <a:r>
              <a:rPr lang="en-US" sz="1050" b="1" dirty="0">
                <a:solidFill>
                  <a:srgbClr val="F2B84B"/>
                </a:solidFill>
                <a:latin typeface="Arial" pitchFamily="34" charset="0"/>
                <a:ea typeface="Arial" pitchFamily="34" charset="-122"/>
                <a:cs typeface="Arial" pitchFamily="34" charset="-120"/>
              </a:rPr>
              <a:t>Its seven wins are named one by one, and its first-pass numbers do not exist. </a:t>
            </a:r>
            <a:pPr indent="0" marL="0">
              <a:buNone/>
            </a:pPr>
            <a:r>
              <a:rPr lang="en-US" sz="1050" dirty="0">
                <a:solidFill>
                  <a:srgbClr val="8B95A5"/>
                </a:solidFill>
                <a:latin typeface="Arial" pitchFamily="34" charset="0"/>
                <a:ea typeface="Arial" pitchFamily="34" charset="-122"/>
                <a:cs typeface="Arial" pitchFamily="34" charset="-120"/>
              </a:rPr>
              <a:t>Four are cost losses on an answer ripwire gets right — a by-name lookup it serves in ~1 KB where ripwire spends 3× to also hand back the body. Three are ranking misses on webpack, and two of those share one unfixed mechanism: a symbol whose NAME matches the query beats the implementation that carries it in its body. Under the improve-first rule the round's FIRST pass was never published — its product was a loss list, and what is on this slide is the state after that list was worked. One of those fixes met its pre-registered band and was reverted anyway for failing a separate standing requirement; </a:t>
            </a:r>
            <a:pPr indent="0" marL="0">
              <a:buNone/>
            </a:pPr>
            <a:r>
              <a:rPr lang="en-US" sz="1050" b="1" dirty="0">
                <a:solidFill>
                  <a:srgbClr val="E6EDF3"/>
                </a:solidFill>
                <a:latin typeface="Arial" pitchFamily="34" charset="0"/>
                <a:ea typeface="Arial" pitchFamily="34" charset="-122"/>
                <a:cs typeface="Arial" pitchFamily="34" charset="-120"/>
              </a:rPr>
              <a:t>the loss it would have fixed is still counted against us above.</a:t>
            </a:r>
            <a:endParaRPr lang="en-US" sz="1050" dirty="0"/>
          </a:p>
        </p:txBody>
      </p:sp>
      <p:sp>
        <p:nvSpPr>
          <p:cNvPr id="65" name="Text 63"/>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docs/EVALS.md §2 — GitNexus 1.6.9 (npm latest at 2026-08-22) vs ripwire at 7eb638e; django, webpack and this repository, all tree-hash verified clean · ratios are on class TOTALS, the medians form is printed there too because the two disagree</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F2B84B"/>
                </a:solidFill>
                <a:latin typeface="Courier New" pitchFamily="34" charset="0"/>
                <a:ea typeface="Courier New" pitchFamily="34" charset="-122"/>
                <a:cs typeface="Courier New" pitchFamily="34" charset="-120"/>
              </a:rPr>
              <a:t>// the rule: numbers are held back until the loss list is worked</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2800" b="1" dirty="0">
                <a:solidFill>
                  <a:srgbClr val="E6EDF3"/>
                </a:solidFill>
                <a:latin typeface="Arial" pitchFamily="34" charset="0"/>
                <a:ea typeface="Arial" pitchFamily="34" charset="-122"/>
                <a:cs typeface="Arial" pitchFamily="34" charset="-120"/>
              </a:rPr>
              <a:t>Every head-to-head round, and the ones that went against us</a:t>
            </a:r>
            <a:endParaRPr lang="en-US" sz="2800" dirty="0"/>
          </a:p>
        </p:txBody>
      </p:sp>
      <p:sp>
        <p:nvSpPr>
          <p:cNvPr id="4" name="Shape 2"/>
          <p:cNvSpPr/>
          <p:nvPr/>
        </p:nvSpPr>
        <p:spPr>
          <a:xfrm>
            <a:off x="566928" y="1536192"/>
            <a:ext cx="11055096" cy="457200"/>
          </a:xfrm>
          <a:prstGeom prst="roundRect">
            <a:avLst>
              <a:gd name="adj" fmla="val 18000"/>
            </a:avLst>
          </a:prstGeom>
          <a:solidFill>
            <a:srgbClr val="161D28"/>
          </a:solidFill>
          <a:ln w="9525">
            <a:solidFill>
              <a:srgbClr val="232D3D"/>
            </a:solidFill>
            <a:prstDash val="solid"/>
          </a:ln>
        </p:spPr>
      </p:sp>
      <p:sp>
        <p:nvSpPr>
          <p:cNvPr id="5" name="Text 3"/>
          <p:cNvSpPr/>
          <p:nvPr/>
        </p:nvSpPr>
        <p:spPr>
          <a:xfrm>
            <a:off x="731520" y="1563624"/>
            <a:ext cx="457200" cy="402336"/>
          </a:xfrm>
          <a:prstGeom prst="rect">
            <a:avLst/>
          </a:prstGeom>
          <a:noFill/>
          <a:ln/>
        </p:spPr>
        <p:txBody>
          <a:bodyPr wrap="square" lIns="0" tIns="0" rIns="0" bIns="0" rtlCol="0" anchor="ctr"/>
          <a:lstStyle/>
          <a:p>
            <a:pPr algn="l" indent="0" marL="0">
              <a:buNone/>
            </a:pPr>
            <a:r>
              <a:rPr lang="en-US" sz="1250" b="1" dirty="0">
                <a:solidFill>
                  <a:srgbClr val="8B95A5"/>
                </a:solidFill>
                <a:latin typeface="Courier New" pitchFamily="34" charset="0"/>
                <a:ea typeface="Courier New" pitchFamily="34" charset="-122"/>
                <a:cs typeface="Courier New" pitchFamily="34" charset="-120"/>
              </a:rPr>
              <a:t>r1</a:t>
            </a:r>
            <a:endParaRPr lang="en-US" sz="1250" dirty="0"/>
          </a:p>
        </p:txBody>
      </p:sp>
      <p:sp>
        <p:nvSpPr>
          <p:cNvPr id="6" name="Text 4"/>
          <p:cNvSpPr/>
          <p:nvPr/>
        </p:nvSpPr>
        <p:spPr>
          <a:xfrm>
            <a:off x="1298448" y="1563624"/>
            <a:ext cx="1234440" cy="402336"/>
          </a:xfrm>
          <a:prstGeom prst="rect">
            <a:avLst/>
          </a:prstGeom>
          <a:noFill/>
          <a:ln/>
        </p:spPr>
        <p:txBody>
          <a:bodyPr wrap="square" lIns="0" tIns="0" rIns="0" bIns="0" rtlCol="0" anchor="ctr"/>
          <a:lstStyle/>
          <a:p>
            <a:pPr algn="l" indent="0" marL="0">
              <a:buNone/>
            </a:pPr>
            <a:r>
              <a:rPr lang="en-US" sz="1050" dirty="0">
                <a:solidFill>
                  <a:srgbClr val="8B95A5"/>
                </a:solidFill>
                <a:latin typeface="Courier New" pitchFamily="34" charset="0"/>
                <a:ea typeface="Courier New" pitchFamily="34" charset="-122"/>
                <a:cs typeface="Courier New" pitchFamily="34" charset="-120"/>
              </a:rPr>
              <a:t>2026-07-13/14</a:t>
            </a:r>
            <a:endParaRPr lang="en-US" sz="1050" dirty="0"/>
          </a:p>
        </p:txBody>
      </p:sp>
      <p:sp>
        <p:nvSpPr>
          <p:cNvPr id="7" name="Text 5"/>
          <p:cNvSpPr/>
          <p:nvPr/>
        </p:nvSpPr>
        <p:spPr>
          <a:xfrm>
            <a:off x="2642616" y="1563624"/>
            <a:ext cx="4846320" cy="402336"/>
          </a:xfrm>
          <a:prstGeom prst="rect">
            <a:avLst/>
          </a:prstGeom>
          <a:noFill/>
          <a:ln/>
        </p:spPr>
        <p:txBody>
          <a:bodyPr wrap="square" lIns="0" tIns="0" rIns="0" bIns="0" rtlCol="0" anchor="ctr"/>
          <a:lstStyle/>
          <a:p>
            <a:pPr algn="l" indent="0" marL="0">
              <a:buNone/>
            </a:pPr>
            <a:r>
              <a:rPr lang="en-US" sz="1150" dirty="0">
                <a:solidFill>
                  <a:srgbClr val="E6EDF3"/>
                </a:solidFill>
                <a:latin typeface="Arial" pitchFamily="34" charset="0"/>
                <a:ea typeface="Arial" pitchFamily="34" charset="-122"/>
                <a:cs typeface="Arial" pitchFamily="34" charset="-120"/>
              </a:rPr>
              <a:t>Aider repo-map · codebase-memory-mcp · graphify</a:t>
            </a:r>
            <a:endParaRPr lang="en-US" sz="1150" dirty="0"/>
          </a:p>
        </p:txBody>
      </p:sp>
      <p:sp>
        <p:nvSpPr>
          <p:cNvPr id="8" name="Text 6"/>
          <p:cNvSpPr/>
          <p:nvPr/>
        </p:nvSpPr>
        <p:spPr>
          <a:xfrm>
            <a:off x="7598664" y="1563624"/>
            <a:ext cx="3931920" cy="402336"/>
          </a:xfrm>
          <a:prstGeom prst="rect">
            <a:avLst/>
          </a:prstGeom>
          <a:noFill/>
          <a:ln/>
        </p:spPr>
        <p:txBody>
          <a:bodyPr wrap="square" lIns="0" tIns="0" rIns="0" bIns="0" rtlCol="0" anchor="ctr"/>
          <a:lstStyle/>
          <a:p>
            <a:pPr algn="l" indent="0" marL="0">
              <a:buNone/>
            </a:pPr>
            <a:r>
              <a:rPr lang="en-US" sz="1100" i="1" dirty="0">
                <a:solidFill>
                  <a:srgbClr val="8B95A5"/>
                </a:solidFill>
                <a:latin typeface="Arial" pitchFamily="34" charset="0"/>
                <a:ea typeface="Arial" pitchFamily="34" charset="-122"/>
                <a:cs typeface="Arial" pitchFamily="34" charset="-120"/>
              </a:rPr>
              <a:t>superseded by r4</a:t>
            </a:r>
            <a:endParaRPr lang="en-US" sz="1100" dirty="0"/>
          </a:p>
        </p:txBody>
      </p:sp>
      <p:sp>
        <p:nvSpPr>
          <p:cNvPr id="9" name="Shape 7"/>
          <p:cNvSpPr/>
          <p:nvPr/>
        </p:nvSpPr>
        <p:spPr>
          <a:xfrm>
            <a:off x="566928" y="1984248"/>
            <a:ext cx="11055096" cy="457200"/>
          </a:xfrm>
          <a:prstGeom prst="roundRect">
            <a:avLst>
              <a:gd name="adj" fmla="val 18000"/>
            </a:avLst>
          </a:prstGeom>
          <a:solidFill>
            <a:srgbClr val="161D28"/>
          </a:solidFill>
          <a:ln w="9525">
            <a:solidFill>
              <a:srgbClr val="232D3D"/>
            </a:solidFill>
            <a:prstDash val="solid"/>
          </a:ln>
        </p:spPr>
      </p:sp>
      <p:sp>
        <p:nvSpPr>
          <p:cNvPr id="10" name="Text 8"/>
          <p:cNvSpPr/>
          <p:nvPr/>
        </p:nvSpPr>
        <p:spPr>
          <a:xfrm>
            <a:off x="731520" y="2011680"/>
            <a:ext cx="457200" cy="402336"/>
          </a:xfrm>
          <a:prstGeom prst="rect">
            <a:avLst/>
          </a:prstGeom>
          <a:noFill/>
          <a:ln/>
        </p:spPr>
        <p:txBody>
          <a:bodyPr wrap="square" lIns="0" tIns="0" rIns="0" bIns="0" rtlCol="0" anchor="ctr"/>
          <a:lstStyle/>
          <a:p>
            <a:pPr algn="l" indent="0" marL="0">
              <a:buNone/>
            </a:pPr>
            <a:r>
              <a:rPr lang="en-US" sz="1250" b="1" dirty="0">
                <a:solidFill>
                  <a:srgbClr val="8B95A5"/>
                </a:solidFill>
                <a:latin typeface="Courier New" pitchFamily="34" charset="0"/>
                <a:ea typeface="Courier New" pitchFamily="34" charset="-122"/>
                <a:cs typeface="Courier New" pitchFamily="34" charset="-120"/>
              </a:rPr>
              <a:t>r2</a:t>
            </a:r>
            <a:endParaRPr lang="en-US" sz="1250" dirty="0"/>
          </a:p>
        </p:txBody>
      </p:sp>
      <p:sp>
        <p:nvSpPr>
          <p:cNvPr id="11" name="Text 9"/>
          <p:cNvSpPr/>
          <p:nvPr/>
        </p:nvSpPr>
        <p:spPr>
          <a:xfrm>
            <a:off x="1298448" y="2011680"/>
            <a:ext cx="1234440" cy="402336"/>
          </a:xfrm>
          <a:prstGeom prst="rect">
            <a:avLst/>
          </a:prstGeom>
          <a:noFill/>
          <a:ln/>
        </p:spPr>
        <p:txBody>
          <a:bodyPr wrap="square" lIns="0" tIns="0" rIns="0" bIns="0" rtlCol="0" anchor="ctr"/>
          <a:lstStyle/>
          <a:p>
            <a:pPr algn="l" indent="0" marL="0">
              <a:buNone/>
            </a:pPr>
            <a:r>
              <a:rPr lang="en-US" sz="1050" dirty="0">
                <a:solidFill>
                  <a:srgbClr val="8B95A5"/>
                </a:solidFill>
                <a:latin typeface="Courier New" pitchFamily="34" charset="0"/>
                <a:ea typeface="Courier New" pitchFamily="34" charset="-122"/>
                <a:cs typeface="Courier New" pitchFamily="34" charset="-120"/>
              </a:rPr>
              <a:t>2026-08-03</a:t>
            </a:r>
            <a:endParaRPr lang="en-US" sz="1050" dirty="0"/>
          </a:p>
        </p:txBody>
      </p:sp>
      <p:sp>
        <p:nvSpPr>
          <p:cNvPr id="12" name="Text 10"/>
          <p:cNvSpPr/>
          <p:nvPr/>
        </p:nvSpPr>
        <p:spPr>
          <a:xfrm>
            <a:off x="2642616" y="2011680"/>
            <a:ext cx="4846320" cy="402336"/>
          </a:xfrm>
          <a:prstGeom prst="rect">
            <a:avLst/>
          </a:prstGeom>
          <a:noFill/>
          <a:ln/>
        </p:spPr>
        <p:txBody>
          <a:bodyPr wrap="square" lIns="0" tIns="0" rIns="0" bIns="0" rtlCol="0" anchor="ctr"/>
          <a:lstStyle/>
          <a:p>
            <a:pPr algn="l" indent="0" marL="0">
              <a:buNone/>
            </a:pPr>
            <a:r>
              <a:rPr lang="en-US" sz="1150" dirty="0">
                <a:solidFill>
                  <a:srgbClr val="E6EDF3"/>
                </a:solidFill>
                <a:latin typeface="Arial" pitchFamily="34" charset="0"/>
                <a:ea typeface="Arial" pitchFamily="34" charset="-122"/>
                <a:cs typeface="Arial" pitchFamily="34" charset="-120"/>
              </a:rPr>
              <a:t>repowise · codeseek</a:t>
            </a:r>
            <a:endParaRPr lang="en-US" sz="1150" dirty="0"/>
          </a:p>
        </p:txBody>
      </p:sp>
      <p:sp>
        <p:nvSpPr>
          <p:cNvPr id="13" name="Text 11"/>
          <p:cNvSpPr/>
          <p:nvPr/>
        </p:nvSpPr>
        <p:spPr>
          <a:xfrm>
            <a:off x="7598664" y="2011680"/>
            <a:ext cx="3931920" cy="402336"/>
          </a:xfrm>
          <a:prstGeom prst="rect">
            <a:avLst/>
          </a:prstGeom>
          <a:noFill/>
          <a:ln/>
        </p:spPr>
        <p:txBody>
          <a:bodyPr wrap="square" lIns="0" tIns="0" rIns="0" bIns="0" rtlCol="0" anchor="ctr"/>
          <a:lstStyle/>
          <a:p>
            <a:pPr algn="l" indent="0" marL="0">
              <a:buNone/>
            </a:pPr>
            <a:r>
              <a:rPr lang="en-US" sz="1100" i="1" dirty="0">
                <a:solidFill>
                  <a:srgbClr val="8B95A5"/>
                </a:solidFill>
                <a:latin typeface="Arial" pitchFamily="34" charset="0"/>
                <a:ea typeface="Arial" pitchFamily="34" charset="-122"/>
                <a:cs typeface="Arial" pitchFamily="34" charset="-120"/>
              </a:rPr>
              <a:t>superseded by r4</a:t>
            </a:r>
            <a:endParaRPr lang="en-US" sz="1100" dirty="0"/>
          </a:p>
        </p:txBody>
      </p:sp>
      <p:sp>
        <p:nvSpPr>
          <p:cNvPr id="14" name="Shape 12"/>
          <p:cNvSpPr/>
          <p:nvPr/>
        </p:nvSpPr>
        <p:spPr>
          <a:xfrm>
            <a:off x="566928" y="2432304"/>
            <a:ext cx="11055096" cy="457200"/>
          </a:xfrm>
          <a:prstGeom prst="roundRect">
            <a:avLst>
              <a:gd name="adj" fmla="val 18000"/>
            </a:avLst>
          </a:prstGeom>
          <a:solidFill>
            <a:srgbClr val="161D28"/>
          </a:solidFill>
          <a:ln w="9525">
            <a:solidFill>
              <a:srgbClr val="232D3D"/>
            </a:solidFill>
            <a:prstDash val="solid"/>
          </a:ln>
        </p:spPr>
      </p:sp>
      <p:sp>
        <p:nvSpPr>
          <p:cNvPr id="15" name="Text 13"/>
          <p:cNvSpPr/>
          <p:nvPr/>
        </p:nvSpPr>
        <p:spPr>
          <a:xfrm>
            <a:off x="731520" y="2459736"/>
            <a:ext cx="457200" cy="402336"/>
          </a:xfrm>
          <a:prstGeom prst="rect">
            <a:avLst/>
          </a:prstGeom>
          <a:noFill/>
          <a:ln/>
        </p:spPr>
        <p:txBody>
          <a:bodyPr wrap="square" lIns="0" tIns="0" rIns="0" bIns="0" rtlCol="0" anchor="ctr"/>
          <a:lstStyle/>
          <a:p>
            <a:pPr algn="l" indent="0" marL="0">
              <a:buNone/>
            </a:pPr>
            <a:r>
              <a:rPr lang="en-US" sz="1250" b="1" dirty="0">
                <a:solidFill>
                  <a:srgbClr val="E6EDF3"/>
                </a:solidFill>
                <a:latin typeface="Courier New" pitchFamily="34" charset="0"/>
                <a:ea typeface="Courier New" pitchFamily="34" charset="-122"/>
                <a:cs typeface="Courier New" pitchFamily="34" charset="-120"/>
              </a:rPr>
              <a:t>r3</a:t>
            </a:r>
            <a:endParaRPr lang="en-US" sz="1250" dirty="0"/>
          </a:p>
        </p:txBody>
      </p:sp>
      <p:sp>
        <p:nvSpPr>
          <p:cNvPr id="16" name="Text 14"/>
          <p:cNvSpPr/>
          <p:nvPr/>
        </p:nvSpPr>
        <p:spPr>
          <a:xfrm>
            <a:off x="1298448" y="2459736"/>
            <a:ext cx="1234440" cy="402336"/>
          </a:xfrm>
          <a:prstGeom prst="rect">
            <a:avLst/>
          </a:prstGeom>
          <a:noFill/>
          <a:ln/>
        </p:spPr>
        <p:txBody>
          <a:bodyPr wrap="square" lIns="0" tIns="0" rIns="0" bIns="0" rtlCol="0" anchor="ctr"/>
          <a:lstStyle/>
          <a:p>
            <a:pPr algn="l" indent="0" marL="0">
              <a:buNone/>
            </a:pPr>
            <a:r>
              <a:rPr lang="en-US" sz="1050" dirty="0">
                <a:solidFill>
                  <a:srgbClr val="8B95A5"/>
                </a:solidFill>
                <a:latin typeface="Courier New" pitchFamily="34" charset="0"/>
                <a:ea typeface="Courier New" pitchFamily="34" charset="-122"/>
                <a:cs typeface="Courier New" pitchFamily="34" charset="-120"/>
              </a:rPr>
              <a:t>2026-08-03</a:t>
            </a:r>
            <a:endParaRPr lang="en-US" sz="1050" dirty="0"/>
          </a:p>
        </p:txBody>
      </p:sp>
      <p:sp>
        <p:nvSpPr>
          <p:cNvPr id="17" name="Text 15"/>
          <p:cNvSpPr/>
          <p:nvPr/>
        </p:nvSpPr>
        <p:spPr>
          <a:xfrm>
            <a:off x="2642616" y="2459736"/>
            <a:ext cx="4846320" cy="402336"/>
          </a:xfrm>
          <a:prstGeom prst="rect">
            <a:avLst/>
          </a:prstGeom>
          <a:noFill/>
          <a:ln/>
        </p:spPr>
        <p:txBody>
          <a:bodyPr wrap="square" lIns="0" tIns="0" rIns="0" bIns="0" rtlCol="0" anchor="ctr"/>
          <a:lstStyle/>
          <a:p>
            <a:pPr algn="l" indent="0" marL="0">
              <a:buNone/>
            </a:pPr>
            <a:r>
              <a:rPr lang="en-US" sz="1150" dirty="0">
                <a:solidFill>
                  <a:srgbClr val="E6EDF3"/>
                </a:solidFill>
                <a:latin typeface="Arial" pitchFamily="34" charset="0"/>
                <a:ea typeface="Arial" pitchFamily="34" charset="-122"/>
                <a:cs typeface="Arial" pitchFamily="34" charset="-120"/>
              </a:rPr>
              <a:t>headroom — a compression layer, so a different instrument</a:t>
            </a:r>
            <a:endParaRPr lang="en-US" sz="1150" dirty="0"/>
          </a:p>
        </p:txBody>
      </p:sp>
      <p:sp>
        <p:nvSpPr>
          <p:cNvPr id="18" name="Text 16"/>
          <p:cNvSpPr/>
          <p:nvPr/>
        </p:nvSpPr>
        <p:spPr>
          <a:xfrm>
            <a:off x="7598664" y="2459736"/>
            <a:ext cx="3931920" cy="402336"/>
          </a:xfrm>
          <a:prstGeom prst="rect">
            <a:avLst/>
          </a:prstGeom>
          <a:noFill/>
          <a:ln/>
        </p:spPr>
        <p:txBody>
          <a:bodyPr wrap="square" lIns="0" tIns="0" rIns="0" bIns="0" rtlCol="0" anchor="ctr"/>
          <a:lstStyle/>
          <a:p>
            <a:pPr algn="l" indent="0" marL="0">
              <a:buNone/>
            </a:pPr>
            <a:r>
              <a:rPr lang="en-US" sz="1100" dirty="0">
                <a:solidFill>
                  <a:srgbClr val="E6EDF3"/>
                </a:solidFill>
                <a:latin typeface="Arial" pitchFamily="34" charset="0"/>
                <a:ea typeface="Arial" pitchFamily="34" charset="-122"/>
                <a:cs typeface="Arial" pitchFamily="34" charset="-120"/>
              </a:rPr>
              <a:t>passed code through byte-identical</a:t>
            </a:r>
            <a:endParaRPr lang="en-US" sz="1100" dirty="0"/>
          </a:p>
        </p:txBody>
      </p:sp>
      <p:sp>
        <p:nvSpPr>
          <p:cNvPr id="19" name="Shape 17"/>
          <p:cNvSpPr/>
          <p:nvPr/>
        </p:nvSpPr>
        <p:spPr>
          <a:xfrm>
            <a:off x="566928" y="2880360"/>
            <a:ext cx="11055096" cy="457200"/>
          </a:xfrm>
          <a:prstGeom prst="roundRect">
            <a:avLst>
              <a:gd name="adj" fmla="val 18000"/>
            </a:avLst>
          </a:prstGeom>
          <a:solidFill>
            <a:srgbClr val="161D28"/>
          </a:solidFill>
          <a:ln w="9525">
            <a:solidFill>
              <a:srgbClr val="232D3D"/>
            </a:solidFill>
            <a:prstDash val="solid"/>
          </a:ln>
        </p:spPr>
      </p:sp>
      <p:sp>
        <p:nvSpPr>
          <p:cNvPr id="20" name="Text 18"/>
          <p:cNvSpPr/>
          <p:nvPr/>
        </p:nvSpPr>
        <p:spPr>
          <a:xfrm>
            <a:off x="731520" y="2907792"/>
            <a:ext cx="457200" cy="402336"/>
          </a:xfrm>
          <a:prstGeom prst="rect">
            <a:avLst/>
          </a:prstGeom>
          <a:noFill/>
          <a:ln/>
        </p:spPr>
        <p:txBody>
          <a:bodyPr wrap="square" lIns="0" tIns="0" rIns="0" bIns="0" rtlCol="0" anchor="ctr"/>
          <a:lstStyle/>
          <a:p>
            <a:pPr algn="l" indent="0" marL="0">
              <a:buNone/>
            </a:pPr>
            <a:r>
              <a:rPr lang="en-US" sz="1250" b="1" dirty="0">
                <a:solidFill>
                  <a:srgbClr val="56D6E8"/>
                </a:solidFill>
                <a:latin typeface="Courier New" pitchFamily="34" charset="0"/>
                <a:ea typeface="Courier New" pitchFamily="34" charset="-122"/>
                <a:cs typeface="Courier New" pitchFamily="34" charset="-120"/>
              </a:rPr>
              <a:t>r4</a:t>
            </a:r>
            <a:endParaRPr lang="en-US" sz="1250" dirty="0"/>
          </a:p>
        </p:txBody>
      </p:sp>
      <p:sp>
        <p:nvSpPr>
          <p:cNvPr id="21" name="Text 19"/>
          <p:cNvSpPr/>
          <p:nvPr/>
        </p:nvSpPr>
        <p:spPr>
          <a:xfrm>
            <a:off x="1298448" y="2907792"/>
            <a:ext cx="1234440" cy="402336"/>
          </a:xfrm>
          <a:prstGeom prst="rect">
            <a:avLst/>
          </a:prstGeom>
          <a:noFill/>
          <a:ln/>
        </p:spPr>
        <p:txBody>
          <a:bodyPr wrap="square" lIns="0" tIns="0" rIns="0" bIns="0" rtlCol="0" anchor="ctr"/>
          <a:lstStyle/>
          <a:p>
            <a:pPr algn="l" indent="0" marL="0">
              <a:buNone/>
            </a:pPr>
            <a:r>
              <a:rPr lang="en-US" sz="1050" dirty="0">
                <a:solidFill>
                  <a:srgbClr val="8B95A5"/>
                </a:solidFill>
                <a:latin typeface="Courier New" pitchFamily="34" charset="0"/>
                <a:ea typeface="Courier New" pitchFamily="34" charset="-122"/>
                <a:cs typeface="Courier New" pitchFamily="34" charset="-120"/>
              </a:rPr>
              <a:t>2026-08-06/08</a:t>
            </a:r>
            <a:endParaRPr lang="en-US" sz="1050" dirty="0"/>
          </a:p>
        </p:txBody>
      </p:sp>
      <p:sp>
        <p:nvSpPr>
          <p:cNvPr id="22" name="Text 20"/>
          <p:cNvSpPr/>
          <p:nvPr/>
        </p:nvSpPr>
        <p:spPr>
          <a:xfrm>
            <a:off x="2642616" y="2907792"/>
            <a:ext cx="4846320" cy="402336"/>
          </a:xfrm>
          <a:prstGeom prst="rect">
            <a:avLst/>
          </a:prstGeom>
          <a:noFill/>
          <a:ln/>
        </p:spPr>
        <p:txBody>
          <a:bodyPr wrap="square" lIns="0" tIns="0" rIns="0" bIns="0" rtlCol="0" anchor="ctr"/>
          <a:lstStyle/>
          <a:p>
            <a:pPr algn="l" indent="0" marL="0">
              <a:buNone/>
            </a:pPr>
            <a:r>
              <a:rPr lang="en-US" sz="1150" dirty="0">
                <a:solidFill>
                  <a:srgbClr val="E6EDF3"/>
                </a:solidFill>
                <a:latin typeface="Arial" pitchFamily="34" charset="0"/>
                <a:ea typeface="Arial" pitchFamily="34" charset="-122"/>
                <a:cs typeface="Arial" pitchFamily="34" charset="-120"/>
              </a:rPr>
              <a:t>all five competitors, one harness, one day</a:t>
            </a:r>
            <a:endParaRPr lang="en-US" sz="1150" dirty="0"/>
          </a:p>
        </p:txBody>
      </p:sp>
      <p:sp>
        <p:nvSpPr>
          <p:cNvPr id="23" name="Text 21"/>
          <p:cNvSpPr/>
          <p:nvPr/>
        </p:nvSpPr>
        <p:spPr>
          <a:xfrm>
            <a:off x="7598664" y="2907792"/>
            <a:ext cx="3931920" cy="402336"/>
          </a:xfrm>
          <a:prstGeom prst="rect">
            <a:avLst/>
          </a:prstGeom>
          <a:noFill/>
          <a:ln/>
        </p:spPr>
        <p:txBody>
          <a:bodyPr wrap="square" lIns="0" tIns="0" rIns="0" bIns="0" rtlCol="0" anchor="ctr"/>
          <a:lstStyle/>
          <a:p>
            <a:pPr algn="l" indent="0" marL="0">
              <a:buNone/>
            </a:pPr>
            <a:r>
              <a:rPr lang="en-US" sz="1100" dirty="0">
                <a:solidFill>
                  <a:srgbClr val="56D6E8"/>
                </a:solidFill>
                <a:latin typeface="Arial" pitchFamily="34" charset="0"/>
                <a:ea typeface="Arial" pitchFamily="34" charset="-122"/>
                <a:cs typeface="Arial" pitchFamily="34" charset="-120"/>
              </a:rPr>
              <a:t>the table on the previous slide</a:t>
            </a:r>
            <a:endParaRPr lang="en-US" sz="1100" dirty="0"/>
          </a:p>
        </p:txBody>
      </p:sp>
      <p:sp>
        <p:nvSpPr>
          <p:cNvPr id="24" name="Shape 22"/>
          <p:cNvSpPr/>
          <p:nvPr/>
        </p:nvSpPr>
        <p:spPr>
          <a:xfrm>
            <a:off x="566928" y="3328416"/>
            <a:ext cx="11055096" cy="457200"/>
          </a:xfrm>
          <a:prstGeom prst="roundRect">
            <a:avLst>
              <a:gd name="adj" fmla="val 18000"/>
            </a:avLst>
          </a:prstGeom>
          <a:solidFill>
            <a:srgbClr val="161D28"/>
          </a:solidFill>
          <a:ln w="9525">
            <a:solidFill>
              <a:srgbClr val="232D3D"/>
            </a:solidFill>
            <a:prstDash val="solid"/>
          </a:ln>
        </p:spPr>
      </p:sp>
      <p:sp>
        <p:nvSpPr>
          <p:cNvPr id="25" name="Text 23"/>
          <p:cNvSpPr/>
          <p:nvPr/>
        </p:nvSpPr>
        <p:spPr>
          <a:xfrm>
            <a:off x="731520" y="3355848"/>
            <a:ext cx="457200" cy="402336"/>
          </a:xfrm>
          <a:prstGeom prst="rect">
            <a:avLst/>
          </a:prstGeom>
          <a:noFill/>
          <a:ln/>
        </p:spPr>
        <p:txBody>
          <a:bodyPr wrap="square" lIns="0" tIns="0" rIns="0" bIns="0" rtlCol="0" anchor="ctr"/>
          <a:lstStyle/>
          <a:p>
            <a:pPr algn="l" indent="0" marL="0">
              <a:buNone/>
            </a:pPr>
            <a:r>
              <a:rPr lang="en-US" sz="1250" b="1" dirty="0">
                <a:solidFill>
                  <a:srgbClr val="E6EDF3"/>
                </a:solidFill>
                <a:latin typeface="Courier New" pitchFamily="34" charset="0"/>
                <a:ea typeface="Courier New" pitchFamily="34" charset="-122"/>
                <a:cs typeface="Courier New" pitchFamily="34" charset="-120"/>
              </a:rPr>
              <a:t>r6</a:t>
            </a:r>
            <a:endParaRPr lang="en-US" sz="1250" dirty="0"/>
          </a:p>
        </p:txBody>
      </p:sp>
      <p:sp>
        <p:nvSpPr>
          <p:cNvPr id="26" name="Text 24"/>
          <p:cNvSpPr/>
          <p:nvPr/>
        </p:nvSpPr>
        <p:spPr>
          <a:xfrm>
            <a:off x="1298448" y="3355848"/>
            <a:ext cx="1234440" cy="402336"/>
          </a:xfrm>
          <a:prstGeom prst="rect">
            <a:avLst/>
          </a:prstGeom>
          <a:noFill/>
          <a:ln/>
        </p:spPr>
        <p:txBody>
          <a:bodyPr wrap="square" lIns="0" tIns="0" rIns="0" bIns="0" rtlCol="0" anchor="ctr"/>
          <a:lstStyle/>
          <a:p>
            <a:pPr algn="l" indent="0" marL="0">
              <a:buNone/>
            </a:pPr>
            <a:r>
              <a:rPr lang="en-US" sz="1050" dirty="0">
                <a:solidFill>
                  <a:srgbClr val="8B95A5"/>
                </a:solidFill>
                <a:latin typeface="Courier New" pitchFamily="34" charset="0"/>
                <a:ea typeface="Courier New" pitchFamily="34" charset="-122"/>
                <a:cs typeface="Courier New" pitchFamily="34" charset="-120"/>
              </a:rPr>
              <a:t>2026-08-04/05</a:t>
            </a:r>
            <a:endParaRPr lang="en-US" sz="1050" dirty="0"/>
          </a:p>
        </p:txBody>
      </p:sp>
      <p:sp>
        <p:nvSpPr>
          <p:cNvPr id="27" name="Text 25"/>
          <p:cNvSpPr/>
          <p:nvPr/>
        </p:nvSpPr>
        <p:spPr>
          <a:xfrm>
            <a:off x="2642616" y="3355848"/>
            <a:ext cx="4846320" cy="402336"/>
          </a:xfrm>
          <a:prstGeom prst="rect">
            <a:avLst/>
          </a:prstGeom>
          <a:noFill/>
          <a:ln/>
        </p:spPr>
        <p:txBody>
          <a:bodyPr wrap="square" lIns="0" tIns="0" rIns="0" bIns="0" rtlCol="0" anchor="ctr"/>
          <a:lstStyle/>
          <a:p>
            <a:pPr algn="l" indent="0" marL="0">
              <a:buNone/>
            </a:pPr>
            <a:r>
              <a:rPr lang="en-US" sz="1150" dirty="0">
                <a:solidFill>
                  <a:srgbClr val="E6EDF3"/>
                </a:solidFill>
                <a:latin typeface="Arial" pitchFamily="34" charset="0"/>
                <a:ea typeface="Arial" pitchFamily="34" charset="-122"/>
                <a:cs typeface="Arial" pitchFamily="34" charset="-120"/>
              </a:rPr>
              <a:t>agent-in-the-loop: the Codex CLI pilot</a:t>
            </a:r>
            <a:endParaRPr lang="en-US" sz="1150" dirty="0"/>
          </a:p>
        </p:txBody>
      </p:sp>
      <p:sp>
        <p:nvSpPr>
          <p:cNvPr id="28" name="Text 26"/>
          <p:cNvSpPr/>
          <p:nvPr/>
        </p:nvSpPr>
        <p:spPr>
          <a:xfrm>
            <a:off x="7598664" y="3355848"/>
            <a:ext cx="3931920" cy="402336"/>
          </a:xfrm>
          <a:prstGeom prst="rect">
            <a:avLst/>
          </a:prstGeom>
          <a:noFill/>
          <a:ln/>
        </p:spPr>
        <p:txBody>
          <a:bodyPr wrap="square" lIns="0" tIns="0" rIns="0" bIns="0" rtlCol="0" anchor="ctr"/>
          <a:lstStyle/>
          <a:p>
            <a:pPr algn="l" indent="0" marL="0">
              <a:buNone/>
            </a:pPr>
            <a:r>
              <a:rPr lang="en-US" sz="1100" dirty="0">
                <a:solidFill>
                  <a:srgbClr val="E6EDF3"/>
                </a:solidFill>
                <a:latin typeface="Arial" pitchFamily="34" charset="0"/>
                <a:ea typeface="Arial" pitchFamily="34" charset="-122"/>
                <a:cs typeface="Arial" pitchFamily="34" charset="-120"/>
              </a:rPr>
              <a:t>localization parity; +80% tokens, classified</a:t>
            </a:r>
            <a:endParaRPr lang="en-US" sz="1100" dirty="0"/>
          </a:p>
        </p:txBody>
      </p:sp>
      <p:sp>
        <p:nvSpPr>
          <p:cNvPr id="29" name="Shape 27"/>
          <p:cNvSpPr/>
          <p:nvPr/>
        </p:nvSpPr>
        <p:spPr>
          <a:xfrm>
            <a:off x="566928" y="3776472"/>
            <a:ext cx="11055096" cy="457200"/>
          </a:xfrm>
          <a:prstGeom prst="roundRect">
            <a:avLst>
              <a:gd name="adj" fmla="val 18000"/>
            </a:avLst>
          </a:prstGeom>
          <a:solidFill>
            <a:srgbClr val="161D28"/>
          </a:solidFill>
          <a:ln w="9525">
            <a:solidFill>
              <a:srgbClr val="232D3D"/>
            </a:solidFill>
            <a:prstDash val="solid"/>
          </a:ln>
        </p:spPr>
      </p:sp>
      <p:sp>
        <p:nvSpPr>
          <p:cNvPr id="30" name="Text 28"/>
          <p:cNvSpPr/>
          <p:nvPr/>
        </p:nvSpPr>
        <p:spPr>
          <a:xfrm>
            <a:off x="731520" y="3803904"/>
            <a:ext cx="457200" cy="402336"/>
          </a:xfrm>
          <a:prstGeom prst="rect">
            <a:avLst/>
          </a:prstGeom>
          <a:noFill/>
          <a:ln/>
        </p:spPr>
        <p:txBody>
          <a:bodyPr wrap="square" lIns="0" tIns="0" rIns="0" bIns="0" rtlCol="0" anchor="ctr"/>
          <a:lstStyle/>
          <a:p>
            <a:pPr algn="l" indent="0" marL="0">
              <a:buNone/>
            </a:pPr>
            <a:r>
              <a:rPr lang="en-US" sz="1250" b="1" dirty="0">
                <a:solidFill>
                  <a:srgbClr val="E5534B"/>
                </a:solidFill>
                <a:latin typeface="Courier New" pitchFamily="34" charset="0"/>
                <a:ea typeface="Courier New" pitchFamily="34" charset="-122"/>
                <a:cs typeface="Courier New" pitchFamily="34" charset="-120"/>
              </a:rPr>
              <a:t>r7</a:t>
            </a:r>
            <a:endParaRPr lang="en-US" sz="1250" dirty="0"/>
          </a:p>
        </p:txBody>
      </p:sp>
      <p:sp>
        <p:nvSpPr>
          <p:cNvPr id="31" name="Text 29"/>
          <p:cNvSpPr/>
          <p:nvPr/>
        </p:nvSpPr>
        <p:spPr>
          <a:xfrm>
            <a:off x="1298448" y="3803904"/>
            <a:ext cx="1234440" cy="402336"/>
          </a:xfrm>
          <a:prstGeom prst="rect">
            <a:avLst/>
          </a:prstGeom>
          <a:noFill/>
          <a:ln/>
        </p:spPr>
        <p:txBody>
          <a:bodyPr wrap="square" lIns="0" tIns="0" rIns="0" bIns="0" rtlCol="0" anchor="ctr"/>
          <a:lstStyle/>
          <a:p>
            <a:pPr algn="l" indent="0" marL="0">
              <a:buNone/>
            </a:pPr>
            <a:r>
              <a:rPr lang="en-US" sz="1050" dirty="0">
                <a:solidFill>
                  <a:srgbClr val="8B95A5"/>
                </a:solidFill>
                <a:latin typeface="Courier New" pitchFamily="34" charset="0"/>
                <a:ea typeface="Courier New" pitchFamily="34" charset="-122"/>
                <a:cs typeface="Courier New" pitchFamily="34" charset="-120"/>
              </a:rPr>
              <a:t>2026-08-08</a:t>
            </a:r>
            <a:endParaRPr lang="en-US" sz="1050" dirty="0"/>
          </a:p>
        </p:txBody>
      </p:sp>
      <p:sp>
        <p:nvSpPr>
          <p:cNvPr id="32" name="Text 30"/>
          <p:cNvSpPr/>
          <p:nvPr/>
        </p:nvSpPr>
        <p:spPr>
          <a:xfrm>
            <a:off x="2642616" y="3803904"/>
            <a:ext cx="4846320" cy="402336"/>
          </a:xfrm>
          <a:prstGeom prst="rect">
            <a:avLst/>
          </a:prstGeom>
          <a:noFill/>
          <a:ln/>
        </p:spPr>
        <p:txBody>
          <a:bodyPr wrap="square" lIns="0" tIns="0" rIns="0" bIns="0" rtlCol="0" anchor="ctr"/>
          <a:lstStyle/>
          <a:p>
            <a:pPr algn="l" indent="0" marL="0">
              <a:buNone/>
            </a:pPr>
            <a:r>
              <a:rPr lang="en-US" sz="1150" dirty="0">
                <a:solidFill>
                  <a:srgbClr val="E6EDF3"/>
                </a:solidFill>
                <a:latin typeface="Arial" pitchFamily="34" charset="0"/>
                <a:ea typeface="Arial" pitchFamily="34" charset="-122"/>
                <a:cs typeface="Arial" pitchFamily="34" charset="-120"/>
              </a:rPr>
              <a:t>CodeGraph, loss-first — we looked for our losses</a:t>
            </a:r>
            <a:endParaRPr lang="en-US" sz="1150" dirty="0"/>
          </a:p>
        </p:txBody>
      </p:sp>
      <p:sp>
        <p:nvSpPr>
          <p:cNvPr id="33" name="Text 31"/>
          <p:cNvSpPr/>
          <p:nvPr/>
        </p:nvSpPr>
        <p:spPr>
          <a:xfrm>
            <a:off x="7598664" y="3803904"/>
            <a:ext cx="3931920" cy="402336"/>
          </a:xfrm>
          <a:prstGeom prst="rect">
            <a:avLst/>
          </a:prstGeom>
          <a:noFill/>
          <a:ln/>
        </p:spPr>
        <p:txBody>
          <a:bodyPr wrap="square" lIns="0" tIns="0" rIns="0" bIns="0" rtlCol="0" anchor="ctr"/>
          <a:lstStyle/>
          <a:p>
            <a:pPr algn="l" indent="0" marL="0">
              <a:buNone/>
            </a:pPr>
            <a:r>
              <a:rPr lang="en-US" sz="1100" dirty="0">
                <a:solidFill>
                  <a:srgbClr val="E5534B"/>
                </a:solidFill>
                <a:latin typeface="Arial" pitchFamily="34" charset="0"/>
                <a:ea typeface="Arial" pitchFamily="34" charset="-122"/>
                <a:cs typeface="Arial" pitchFamily="34" charset="-120"/>
              </a:rPr>
              <a:t>fix REJECTED by its own preregistered band</a:t>
            </a:r>
            <a:endParaRPr lang="en-US" sz="1100" dirty="0"/>
          </a:p>
        </p:txBody>
      </p:sp>
      <p:sp>
        <p:nvSpPr>
          <p:cNvPr id="34" name="Shape 32"/>
          <p:cNvSpPr/>
          <p:nvPr/>
        </p:nvSpPr>
        <p:spPr>
          <a:xfrm>
            <a:off x="566928" y="4224528"/>
            <a:ext cx="11055096" cy="457200"/>
          </a:xfrm>
          <a:prstGeom prst="roundRect">
            <a:avLst>
              <a:gd name="adj" fmla="val 18000"/>
            </a:avLst>
          </a:prstGeom>
          <a:solidFill>
            <a:srgbClr val="161D28"/>
          </a:solidFill>
          <a:ln w="9525">
            <a:solidFill>
              <a:srgbClr val="232D3D"/>
            </a:solidFill>
            <a:prstDash val="solid"/>
          </a:ln>
        </p:spPr>
      </p:sp>
      <p:sp>
        <p:nvSpPr>
          <p:cNvPr id="35" name="Text 33"/>
          <p:cNvSpPr/>
          <p:nvPr/>
        </p:nvSpPr>
        <p:spPr>
          <a:xfrm>
            <a:off x="731520" y="4251960"/>
            <a:ext cx="457200" cy="402336"/>
          </a:xfrm>
          <a:prstGeom prst="rect">
            <a:avLst/>
          </a:prstGeom>
          <a:noFill/>
          <a:ln/>
        </p:spPr>
        <p:txBody>
          <a:bodyPr wrap="square" lIns="0" tIns="0" rIns="0" bIns="0" rtlCol="0" anchor="ctr"/>
          <a:lstStyle/>
          <a:p>
            <a:pPr algn="l" indent="0" marL="0">
              <a:buNone/>
            </a:pPr>
            <a:r>
              <a:rPr lang="en-US" sz="1250" b="1" dirty="0">
                <a:solidFill>
                  <a:srgbClr val="E6EDF3"/>
                </a:solidFill>
                <a:latin typeface="Courier New" pitchFamily="34" charset="0"/>
                <a:ea typeface="Courier New" pitchFamily="34" charset="-122"/>
                <a:cs typeface="Courier New" pitchFamily="34" charset="-120"/>
              </a:rPr>
              <a:t>r8</a:t>
            </a:r>
            <a:endParaRPr lang="en-US" sz="1250" dirty="0"/>
          </a:p>
        </p:txBody>
      </p:sp>
      <p:sp>
        <p:nvSpPr>
          <p:cNvPr id="36" name="Text 34"/>
          <p:cNvSpPr/>
          <p:nvPr/>
        </p:nvSpPr>
        <p:spPr>
          <a:xfrm>
            <a:off x="1298448" y="4251960"/>
            <a:ext cx="1234440" cy="402336"/>
          </a:xfrm>
          <a:prstGeom prst="rect">
            <a:avLst/>
          </a:prstGeom>
          <a:noFill/>
          <a:ln/>
        </p:spPr>
        <p:txBody>
          <a:bodyPr wrap="square" lIns="0" tIns="0" rIns="0" bIns="0" rtlCol="0" anchor="ctr"/>
          <a:lstStyle/>
          <a:p>
            <a:pPr algn="l" indent="0" marL="0">
              <a:buNone/>
            </a:pPr>
            <a:r>
              <a:rPr lang="en-US" sz="1050" dirty="0">
                <a:solidFill>
                  <a:srgbClr val="8B95A5"/>
                </a:solidFill>
                <a:latin typeface="Courier New" pitchFamily="34" charset="0"/>
                <a:ea typeface="Courier New" pitchFamily="34" charset="-122"/>
                <a:cs typeface="Courier New" pitchFamily="34" charset="-120"/>
              </a:rPr>
              <a:t>2026-08-08</a:t>
            </a:r>
            <a:endParaRPr lang="en-US" sz="1050" dirty="0"/>
          </a:p>
        </p:txBody>
      </p:sp>
      <p:sp>
        <p:nvSpPr>
          <p:cNvPr id="37" name="Text 35"/>
          <p:cNvSpPr/>
          <p:nvPr/>
        </p:nvSpPr>
        <p:spPr>
          <a:xfrm>
            <a:off x="2642616" y="4251960"/>
            <a:ext cx="4846320" cy="402336"/>
          </a:xfrm>
          <a:prstGeom prst="rect">
            <a:avLst/>
          </a:prstGeom>
          <a:noFill/>
          <a:ln/>
        </p:spPr>
        <p:txBody>
          <a:bodyPr wrap="square" lIns="0" tIns="0" rIns="0" bIns="0" rtlCol="0" anchor="ctr"/>
          <a:lstStyle/>
          <a:p>
            <a:pPr algn="l" indent="0" marL="0">
              <a:buNone/>
            </a:pPr>
            <a:r>
              <a:rPr lang="en-US" sz="1150" dirty="0">
                <a:solidFill>
                  <a:srgbClr val="E6EDF3"/>
                </a:solidFill>
                <a:latin typeface="Arial" pitchFamily="34" charset="0"/>
                <a:ea typeface="Arial" pitchFamily="34" charset="-122"/>
                <a:cs typeface="Arial" pitchFamily="34" charset="-120"/>
              </a:rPr>
              <a:t>aider again, at equal token budget</a:t>
            </a:r>
            <a:endParaRPr lang="en-US" sz="1150" dirty="0"/>
          </a:p>
        </p:txBody>
      </p:sp>
      <p:sp>
        <p:nvSpPr>
          <p:cNvPr id="38" name="Text 36"/>
          <p:cNvSpPr/>
          <p:nvPr/>
        </p:nvSpPr>
        <p:spPr>
          <a:xfrm>
            <a:off x="7598664" y="4251960"/>
            <a:ext cx="3931920" cy="402336"/>
          </a:xfrm>
          <a:prstGeom prst="rect">
            <a:avLst/>
          </a:prstGeom>
          <a:noFill/>
          <a:ln/>
        </p:spPr>
        <p:txBody>
          <a:bodyPr wrap="square" lIns="0" tIns="0" rIns="0" bIns="0" rtlCol="0" anchor="ctr"/>
          <a:lstStyle/>
          <a:p>
            <a:pPr algn="l" indent="0" marL="0">
              <a:buNone/>
            </a:pPr>
            <a:r>
              <a:rPr lang="en-US" sz="1100" dirty="0">
                <a:solidFill>
                  <a:srgbClr val="E6EDF3"/>
                </a:solidFill>
                <a:latin typeface="Arial" pitchFamily="34" charset="0"/>
                <a:ea typeface="Arial" pitchFamily="34" charset="-122"/>
                <a:cs typeface="Arial" pitchFamily="34" charset="-120"/>
              </a:rPr>
              <a:t>loss questions traced to one root cause</a:t>
            </a:r>
            <a:endParaRPr lang="en-US" sz="1100" dirty="0"/>
          </a:p>
        </p:txBody>
      </p:sp>
      <p:sp>
        <p:nvSpPr>
          <p:cNvPr id="39" name="Shape 37"/>
          <p:cNvSpPr/>
          <p:nvPr/>
        </p:nvSpPr>
        <p:spPr>
          <a:xfrm>
            <a:off x="566928" y="4672584"/>
            <a:ext cx="11055096" cy="457200"/>
          </a:xfrm>
          <a:prstGeom prst="roundRect">
            <a:avLst>
              <a:gd name="adj" fmla="val 18000"/>
            </a:avLst>
          </a:prstGeom>
          <a:solidFill>
            <a:srgbClr val="161D28"/>
          </a:solidFill>
          <a:ln w="9525">
            <a:solidFill>
              <a:srgbClr val="232D3D"/>
            </a:solidFill>
            <a:prstDash val="solid"/>
          </a:ln>
        </p:spPr>
      </p:sp>
      <p:sp>
        <p:nvSpPr>
          <p:cNvPr id="40" name="Text 38"/>
          <p:cNvSpPr/>
          <p:nvPr/>
        </p:nvSpPr>
        <p:spPr>
          <a:xfrm>
            <a:off x="731520" y="4700016"/>
            <a:ext cx="457200" cy="402336"/>
          </a:xfrm>
          <a:prstGeom prst="rect">
            <a:avLst/>
          </a:prstGeom>
          <a:noFill/>
          <a:ln/>
        </p:spPr>
        <p:txBody>
          <a:bodyPr wrap="square" lIns="0" tIns="0" rIns="0" bIns="0" rtlCol="0" anchor="ctr"/>
          <a:lstStyle/>
          <a:p>
            <a:pPr algn="l" indent="0" marL="0">
              <a:buNone/>
            </a:pPr>
            <a:r>
              <a:rPr lang="en-US" sz="1250" b="1" dirty="0">
                <a:solidFill>
                  <a:srgbClr val="56D6E8"/>
                </a:solidFill>
                <a:latin typeface="Courier New" pitchFamily="34" charset="0"/>
                <a:ea typeface="Courier New" pitchFamily="34" charset="-122"/>
                <a:cs typeface="Courier New" pitchFamily="34" charset="-120"/>
              </a:rPr>
              <a:t>r9</a:t>
            </a:r>
            <a:endParaRPr lang="en-US" sz="1250" dirty="0"/>
          </a:p>
        </p:txBody>
      </p:sp>
      <p:sp>
        <p:nvSpPr>
          <p:cNvPr id="41" name="Text 39"/>
          <p:cNvSpPr/>
          <p:nvPr/>
        </p:nvSpPr>
        <p:spPr>
          <a:xfrm>
            <a:off x="1298448" y="4700016"/>
            <a:ext cx="1234440" cy="402336"/>
          </a:xfrm>
          <a:prstGeom prst="rect">
            <a:avLst/>
          </a:prstGeom>
          <a:noFill/>
          <a:ln/>
        </p:spPr>
        <p:txBody>
          <a:bodyPr wrap="square" lIns="0" tIns="0" rIns="0" bIns="0" rtlCol="0" anchor="ctr"/>
          <a:lstStyle/>
          <a:p>
            <a:pPr algn="l" indent="0" marL="0">
              <a:buNone/>
            </a:pPr>
            <a:r>
              <a:rPr lang="en-US" sz="1050" dirty="0">
                <a:solidFill>
                  <a:srgbClr val="8B95A5"/>
                </a:solidFill>
                <a:latin typeface="Courier New" pitchFamily="34" charset="0"/>
                <a:ea typeface="Courier New" pitchFamily="34" charset="-122"/>
                <a:cs typeface="Courier New" pitchFamily="34" charset="-120"/>
              </a:rPr>
              <a:t>2026-08-09</a:t>
            </a:r>
            <a:endParaRPr lang="en-US" sz="1050" dirty="0"/>
          </a:p>
        </p:txBody>
      </p:sp>
      <p:sp>
        <p:nvSpPr>
          <p:cNvPr id="42" name="Text 40"/>
          <p:cNvSpPr/>
          <p:nvPr/>
        </p:nvSpPr>
        <p:spPr>
          <a:xfrm>
            <a:off x="2642616" y="4700016"/>
            <a:ext cx="4846320" cy="402336"/>
          </a:xfrm>
          <a:prstGeom prst="rect">
            <a:avLst/>
          </a:prstGeom>
          <a:noFill/>
          <a:ln/>
        </p:spPr>
        <p:txBody>
          <a:bodyPr wrap="square" lIns="0" tIns="0" rIns="0" bIns="0" rtlCol="0" anchor="ctr"/>
          <a:lstStyle/>
          <a:p>
            <a:pPr algn="l" indent="0" marL="0">
              <a:buNone/>
            </a:pPr>
            <a:r>
              <a:rPr lang="en-US" sz="1150" dirty="0">
                <a:solidFill>
                  <a:srgbClr val="E6EDF3"/>
                </a:solidFill>
                <a:latin typeface="Arial" pitchFamily="34" charset="0"/>
                <a:ea typeface="Arial" pitchFamily="34" charset="-122"/>
                <a:cs typeface="Arial" pitchFamily="34" charset="-120"/>
              </a:rPr>
              <a:t>Serena / scip-clang oracle</a:t>
            </a:r>
            <a:endParaRPr lang="en-US" sz="1150" dirty="0"/>
          </a:p>
        </p:txBody>
      </p:sp>
      <p:sp>
        <p:nvSpPr>
          <p:cNvPr id="43" name="Text 41"/>
          <p:cNvSpPr/>
          <p:nvPr/>
        </p:nvSpPr>
        <p:spPr>
          <a:xfrm>
            <a:off x="7598664" y="4700016"/>
            <a:ext cx="3931920" cy="402336"/>
          </a:xfrm>
          <a:prstGeom prst="rect">
            <a:avLst/>
          </a:prstGeom>
          <a:noFill/>
          <a:ln/>
        </p:spPr>
        <p:txBody>
          <a:bodyPr wrap="square" lIns="0" tIns="0" rIns="0" bIns="0" rtlCol="0" anchor="ctr"/>
          <a:lstStyle/>
          <a:p>
            <a:pPr algn="l" indent="0" marL="0">
              <a:buNone/>
            </a:pPr>
            <a:r>
              <a:rPr lang="en-US" sz="1100" dirty="0">
                <a:solidFill>
                  <a:srgbClr val="56D6E8"/>
                </a:solidFill>
                <a:latin typeface="Arial" pitchFamily="34" charset="0"/>
                <a:ea typeface="Arial" pitchFamily="34" charset="-122"/>
                <a:cs typeface="Arial" pitchFamily="34" charset="-120"/>
              </a:rPr>
              <a:t>0 silent misses; the fix list it produced</a:t>
            </a:r>
            <a:endParaRPr lang="en-US" sz="1100" dirty="0"/>
          </a:p>
        </p:txBody>
      </p:sp>
      <p:sp>
        <p:nvSpPr>
          <p:cNvPr id="44" name="Shape 42"/>
          <p:cNvSpPr/>
          <p:nvPr/>
        </p:nvSpPr>
        <p:spPr>
          <a:xfrm>
            <a:off x="566928" y="5120640"/>
            <a:ext cx="11055096" cy="457200"/>
          </a:xfrm>
          <a:prstGeom prst="roundRect">
            <a:avLst>
              <a:gd name="adj" fmla="val 18000"/>
            </a:avLst>
          </a:prstGeom>
          <a:solidFill>
            <a:srgbClr val="161D28"/>
          </a:solidFill>
          <a:ln w="9525">
            <a:solidFill>
              <a:srgbClr val="232D3D"/>
            </a:solidFill>
            <a:prstDash val="solid"/>
          </a:ln>
        </p:spPr>
      </p:sp>
      <p:sp>
        <p:nvSpPr>
          <p:cNvPr id="45" name="Text 43"/>
          <p:cNvSpPr/>
          <p:nvPr/>
        </p:nvSpPr>
        <p:spPr>
          <a:xfrm>
            <a:off x="731520" y="5148072"/>
            <a:ext cx="457200" cy="402336"/>
          </a:xfrm>
          <a:prstGeom prst="rect">
            <a:avLst/>
          </a:prstGeom>
          <a:noFill/>
          <a:ln/>
        </p:spPr>
        <p:txBody>
          <a:bodyPr wrap="square" lIns="0" tIns="0" rIns="0" bIns="0" rtlCol="0" anchor="ctr"/>
          <a:lstStyle/>
          <a:p>
            <a:pPr algn="l" indent="0" marL="0">
              <a:buNone/>
            </a:pPr>
            <a:r>
              <a:rPr lang="en-US" sz="1250" b="1" dirty="0">
                <a:solidFill>
                  <a:srgbClr val="56D6E8"/>
                </a:solidFill>
                <a:latin typeface="Courier New" pitchFamily="34" charset="0"/>
                <a:ea typeface="Courier New" pitchFamily="34" charset="-122"/>
                <a:cs typeface="Courier New" pitchFamily="34" charset="-120"/>
              </a:rPr>
              <a:t>r10</a:t>
            </a:r>
            <a:endParaRPr lang="en-US" sz="1250" dirty="0"/>
          </a:p>
        </p:txBody>
      </p:sp>
      <p:sp>
        <p:nvSpPr>
          <p:cNvPr id="46" name="Text 44"/>
          <p:cNvSpPr/>
          <p:nvPr/>
        </p:nvSpPr>
        <p:spPr>
          <a:xfrm>
            <a:off x="1298448" y="5148072"/>
            <a:ext cx="1234440" cy="402336"/>
          </a:xfrm>
          <a:prstGeom prst="rect">
            <a:avLst/>
          </a:prstGeom>
          <a:noFill/>
          <a:ln/>
        </p:spPr>
        <p:txBody>
          <a:bodyPr wrap="square" lIns="0" tIns="0" rIns="0" bIns="0" rtlCol="0" anchor="ctr"/>
          <a:lstStyle/>
          <a:p>
            <a:pPr algn="l" indent="0" marL="0">
              <a:buNone/>
            </a:pPr>
            <a:r>
              <a:rPr lang="en-US" sz="1050" dirty="0">
                <a:solidFill>
                  <a:srgbClr val="8B95A5"/>
                </a:solidFill>
                <a:latin typeface="Courier New" pitchFamily="34" charset="0"/>
                <a:ea typeface="Courier New" pitchFamily="34" charset="-122"/>
                <a:cs typeface="Courier New" pitchFamily="34" charset="-120"/>
              </a:rPr>
              <a:t>2026-08-22</a:t>
            </a:r>
            <a:endParaRPr lang="en-US" sz="1050" dirty="0"/>
          </a:p>
        </p:txBody>
      </p:sp>
      <p:sp>
        <p:nvSpPr>
          <p:cNvPr id="47" name="Text 45"/>
          <p:cNvSpPr/>
          <p:nvPr/>
        </p:nvSpPr>
        <p:spPr>
          <a:xfrm>
            <a:off x="2642616" y="5148072"/>
            <a:ext cx="4846320" cy="402336"/>
          </a:xfrm>
          <a:prstGeom prst="rect">
            <a:avLst/>
          </a:prstGeom>
          <a:noFill/>
          <a:ln/>
        </p:spPr>
        <p:txBody>
          <a:bodyPr wrap="square" lIns="0" tIns="0" rIns="0" bIns="0" rtlCol="0" anchor="ctr"/>
          <a:lstStyle/>
          <a:p>
            <a:pPr algn="l" indent="0" marL="0">
              <a:buNone/>
            </a:pPr>
            <a:r>
              <a:rPr lang="en-US" sz="1150" dirty="0">
                <a:solidFill>
                  <a:srgbClr val="E6EDF3"/>
                </a:solidFill>
                <a:latin typeface="Arial" pitchFamily="34" charset="0"/>
                <a:ea typeface="Arial" pitchFamily="34" charset="-122"/>
                <a:cs typeface="Arial" pitchFamily="34" charset="-120"/>
              </a:rPr>
              <a:t>GitNexus 1.6.9 — a graph-database context server</a:t>
            </a:r>
            <a:endParaRPr lang="en-US" sz="1150" dirty="0"/>
          </a:p>
        </p:txBody>
      </p:sp>
      <p:sp>
        <p:nvSpPr>
          <p:cNvPr id="48" name="Text 46"/>
          <p:cNvSpPr/>
          <p:nvPr/>
        </p:nvSpPr>
        <p:spPr>
          <a:xfrm>
            <a:off x="7598664" y="5148072"/>
            <a:ext cx="3931920" cy="402336"/>
          </a:xfrm>
          <a:prstGeom prst="rect">
            <a:avLst/>
          </a:prstGeom>
          <a:noFill/>
          <a:ln/>
        </p:spPr>
        <p:txBody>
          <a:bodyPr wrap="square" lIns="0" tIns="0" rIns="0" bIns="0" rtlCol="0" anchor="ctr"/>
          <a:lstStyle/>
          <a:p>
            <a:pPr algn="l" indent="0" marL="0">
              <a:buNone/>
            </a:pPr>
            <a:r>
              <a:rPr lang="en-US" sz="1100" dirty="0">
                <a:solidFill>
                  <a:srgbClr val="56D6E8"/>
                </a:solidFill>
                <a:latin typeface="Arial" pitchFamily="34" charset="0"/>
                <a:ea typeface="Arial" pitchFamily="34" charset="-122"/>
                <a:cs typeface="Arial" pitchFamily="34" charset="-120"/>
              </a:rPr>
              <a:t>27-7-14 — its own slide, two back</a:t>
            </a:r>
            <a:endParaRPr lang="en-US" sz="1100" dirty="0"/>
          </a:p>
        </p:txBody>
      </p:sp>
      <p:sp>
        <p:nvSpPr>
          <p:cNvPr id="49" name="Shape 47"/>
          <p:cNvSpPr/>
          <p:nvPr/>
        </p:nvSpPr>
        <p:spPr>
          <a:xfrm>
            <a:off x="566928" y="5779008"/>
            <a:ext cx="11055096" cy="566928"/>
          </a:xfrm>
          <a:prstGeom prst="roundRect">
            <a:avLst>
              <a:gd name="adj" fmla="val 14516"/>
            </a:avLst>
          </a:prstGeom>
          <a:solidFill>
            <a:srgbClr val="1B2432"/>
          </a:solidFill>
          <a:ln w="9525">
            <a:solidFill>
              <a:srgbClr val="232D3D"/>
            </a:solidFill>
            <a:prstDash val="solid"/>
          </a:ln>
        </p:spPr>
      </p:sp>
      <p:sp>
        <p:nvSpPr>
          <p:cNvPr id="50" name="Text 48"/>
          <p:cNvSpPr/>
          <p:nvPr/>
        </p:nvSpPr>
        <p:spPr>
          <a:xfrm>
            <a:off x="795528" y="5861304"/>
            <a:ext cx="10607040" cy="420624"/>
          </a:xfrm>
          <a:prstGeom prst="rect">
            <a:avLst/>
          </a:prstGeom>
          <a:noFill/>
          <a:ln/>
        </p:spPr>
        <p:txBody>
          <a:bodyPr wrap="square" lIns="0" tIns="0" rIns="0" bIns="0" rtlCol="0" anchor="ctr"/>
          <a:lstStyle/>
          <a:p>
            <a:pPr indent="0" marL="0">
              <a:buNone/>
            </a:pPr>
            <a:r>
              <a:rPr lang="en-US" sz="1100" b="1" dirty="0">
                <a:solidFill>
                  <a:srgbClr val="F2B84B"/>
                </a:solidFill>
                <a:latin typeface="Arial" pitchFamily="34" charset="0"/>
                <a:ea typeface="Arial" pitchFamily="34" charset="-122"/>
                <a:cs typeface="Arial" pitchFamily="34" charset="-120"/>
              </a:rPr>
              <a:t>r7 in full, because it is the point: </a:t>
            </a:r>
            <a:pPr indent="0" marL="0">
              <a:buNone/>
            </a:pPr>
            <a:r>
              <a:rPr lang="en-US" sz="1100" dirty="0">
                <a:solidFill>
                  <a:srgbClr val="8B95A5"/>
                </a:solidFill>
                <a:latin typeface="Arial" pitchFamily="34" charset="0"/>
                <a:ea typeface="Arial" pitchFamily="34" charset="-122"/>
                <a:cs typeface="Arial" pitchFamily="34" charset="-120"/>
              </a:rPr>
              <a:t>the fix was built, gated green, measured — predicted 12/22 against a pre-registered band of 10–14, measured 5/22 — and reverted rather than tuned. Published as a negative in docs/EVALS.md §7.</a:t>
            </a:r>
            <a:endParaRPr lang="en-US" sz="1100" dirty="0"/>
          </a:p>
        </p:txBody>
      </p:sp>
      <p:sp>
        <p:nvSpPr>
          <p:cNvPr id="51" name="Text 49"/>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bench/headtohead/ (r1–r4, r9) · bench/r7/ · bench/r8/ — harnesses committed even for rounds that rejected their own fix · r5 left no head-to-head record in this tree, so it is not listed · r10's method and pins are published in docs/EVALS.md §2, its pre-fix numbers nowhere</a:t>
            </a:r>
            <a:endParaRPr lang="en-US"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F2B84B"/>
                </a:solidFill>
                <a:latin typeface="Courier New" pitchFamily="34" charset="0"/>
                <a:ea typeface="Courier New" pitchFamily="34" charset="-122"/>
                <a:cs typeface="Courier New" pitchFamily="34" charset="-120"/>
              </a:rPr>
              <a:t>// held-out, repo-disjoint, frozen dataset</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400" b="1" dirty="0">
                <a:solidFill>
                  <a:srgbClr val="E6EDF3"/>
                </a:solidFill>
                <a:latin typeface="Arial" pitchFamily="34" charset="0"/>
                <a:ea typeface="Arial" pitchFamily="34" charset="-122"/>
                <a:cs typeface="Arial" pitchFamily="34" charset="-120"/>
              </a:rPr>
              <a:t>Routing the ranker: +33 points, measured properly</a:t>
            </a:r>
            <a:endParaRPr lang="en-US" sz="3400" dirty="0"/>
          </a:p>
        </p:txBody>
      </p:sp>
      <p:graphicFrame>
        <p:nvGraphicFramePr>
          <p:cNvPr id="4" name="Chart 0" descr=""/>
          <p:cNvGraphicFramePr/>
          <p:nvPr/>
        </p:nvGraphicFramePr>
        <p:xfrm>
          <a:off x="566928" y="1920240"/>
          <a:ext cx="5760720" cy="3566160"/>
        </p:xfrm>
        <a:graphic xmlns:a="http://schemas.openxmlformats.org/drawingml/2006/main">
          <a:graphicData uri="http://schemas.openxmlformats.org/drawingml/2006/chart">
            <c:chart xmlns:c="http://schemas.openxmlformats.org/drawingml/2006/chart" r:id="rId1"/>
          </a:graphicData>
        </a:graphic>
      </p:graphicFrame>
      <p:sp>
        <p:nvSpPr>
          <p:cNvPr id="5" name="Shape 2"/>
          <p:cNvSpPr/>
          <p:nvPr/>
        </p:nvSpPr>
        <p:spPr>
          <a:xfrm>
            <a:off x="6675120" y="1920240"/>
            <a:ext cx="4846320" cy="786384"/>
          </a:xfrm>
          <a:prstGeom prst="roundRect">
            <a:avLst>
              <a:gd name="adj" fmla="val 10465"/>
            </a:avLst>
          </a:prstGeom>
          <a:solidFill>
            <a:srgbClr val="161D28"/>
          </a:solidFill>
          <a:ln w="9525">
            <a:solidFill>
              <a:srgbClr val="232D3D"/>
            </a:solidFill>
            <a:prstDash val="solid"/>
          </a:ln>
        </p:spPr>
      </p:sp>
      <p:sp>
        <p:nvSpPr>
          <p:cNvPr id="6" name="Text 3"/>
          <p:cNvSpPr/>
          <p:nvPr/>
        </p:nvSpPr>
        <p:spPr>
          <a:xfrm>
            <a:off x="6858000" y="1975104"/>
            <a:ext cx="1600200" cy="676656"/>
          </a:xfrm>
          <a:prstGeom prst="rect">
            <a:avLst/>
          </a:prstGeom>
          <a:noFill/>
          <a:ln/>
        </p:spPr>
        <p:txBody>
          <a:bodyPr wrap="square" lIns="0" tIns="0" rIns="0" bIns="0" rtlCol="0" anchor="ctr"/>
          <a:lstStyle/>
          <a:p>
            <a:pPr indent="0" marL="0">
              <a:buNone/>
            </a:pPr>
            <a:r>
              <a:rPr lang="en-US" sz="2100" b="1" dirty="0">
                <a:solidFill>
                  <a:srgbClr val="4AC26B"/>
                </a:solidFill>
                <a:latin typeface="Arial" pitchFamily="34" charset="0"/>
                <a:ea typeface="Arial" pitchFamily="34" charset="-122"/>
                <a:cs typeface="Arial" pitchFamily="34" charset="-120"/>
              </a:rPr>
              <a:t>+33.33pp</a:t>
            </a:r>
            <a:endParaRPr lang="en-US" sz="2100" dirty="0"/>
          </a:p>
        </p:txBody>
      </p:sp>
      <p:sp>
        <p:nvSpPr>
          <p:cNvPr id="7" name="Text 4"/>
          <p:cNvSpPr/>
          <p:nvPr/>
        </p:nvSpPr>
        <p:spPr>
          <a:xfrm>
            <a:off x="8503920" y="1975104"/>
            <a:ext cx="2926080" cy="676656"/>
          </a:xfrm>
          <a:prstGeom prst="rect">
            <a:avLst/>
          </a:prstGeom>
          <a:noFill/>
          <a:ln/>
        </p:spPr>
        <p:txBody>
          <a:bodyPr wrap="square" lIns="0" tIns="0" rIns="0" bIns="0" rtlCol="0" anchor="ctr"/>
          <a:lstStyle/>
          <a:p>
            <a:pPr indent="0" marL="0">
              <a:buNone/>
            </a:pPr>
            <a:r>
              <a:rPr lang="en-US" sz="1100" dirty="0">
                <a:solidFill>
                  <a:srgbClr val="8B95A5"/>
                </a:solidFill>
                <a:latin typeface="Arial" pitchFamily="34" charset="0"/>
                <a:ea typeface="Arial" pitchFamily="34" charset="-122"/>
                <a:cs typeface="Arial" pitchFamily="34" charset="-120"/>
              </a:rPr>
              <a:t>paired delta, 243 held-out instances in 78 repository clusters</a:t>
            </a:r>
            <a:endParaRPr lang="en-US" sz="1100" dirty="0"/>
          </a:p>
        </p:txBody>
      </p:sp>
      <p:sp>
        <p:nvSpPr>
          <p:cNvPr id="8" name="Shape 5"/>
          <p:cNvSpPr/>
          <p:nvPr/>
        </p:nvSpPr>
        <p:spPr>
          <a:xfrm>
            <a:off x="6675120" y="2816352"/>
            <a:ext cx="4846320" cy="786384"/>
          </a:xfrm>
          <a:prstGeom prst="roundRect">
            <a:avLst>
              <a:gd name="adj" fmla="val 10465"/>
            </a:avLst>
          </a:prstGeom>
          <a:solidFill>
            <a:srgbClr val="161D28"/>
          </a:solidFill>
          <a:ln w="9525">
            <a:solidFill>
              <a:srgbClr val="232D3D"/>
            </a:solidFill>
            <a:prstDash val="solid"/>
          </a:ln>
        </p:spPr>
      </p:sp>
      <p:sp>
        <p:nvSpPr>
          <p:cNvPr id="9" name="Text 6"/>
          <p:cNvSpPr/>
          <p:nvPr/>
        </p:nvSpPr>
        <p:spPr>
          <a:xfrm>
            <a:off x="6858000" y="2871216"/>
            <a:ext cx="1600200" cy="676656"/>
          </a:xfrm>
          <a:prstGeom prst="rect">
            <a:avLst/>
          </a:prstGeom>
          <a:noFill/>
          <a:ln/>
        </p:spPr>
        <p:txBody>
          <a:bodyPr wrap="square" lIns="0" tIns="0" rIns="0" bIns="0" rtlCol="0" anchor="ctr"/>
          <a:lstStyle/>
          <a:p>
            <a:pPr indent="0" marL="0">
              <a:buNone/>
            </a:pPr>
            <a:r>
              <a:rPr lang="en-US" sz="2100" b="1" dirty="0">
                <a:solidFill>
                  <a:srgbClr val="4AC26B"/>
                </a:solidFill>
                <a:latin typeface="Arial" pitchFamily="34" charset="0"/>
                <a:ea typeface="Arial" pitchFamily="34" charset="-122"/>
                <a:cs typeface="Arial" pitchFamily="34" charset="-120"/>
              </a:rPr>
              <a:t>+25.00pp</a:t>
            </a:r>
            <a:endParaRPr lang="en-US" sz="2100" dirty="0"/>
          </a:p>
        </p:txBody>
      </p:sp>
      <p:sp>
        <p:nvSpPr>
          <p:cNvPr id="10" name="Text 7"/>
          <p:cNvSpPr/>
          <p:nvPr/>
        </p:nvSpPr>
        <p:spPr>
          <a:xfrm>
            <a:off x="8503920" y="2871216"/>
            <a:ext cx="2926080" cy="676656"/>
          </a:xfrm>
          <a:prstGeom prst="rect">
            <a:avLst/>
          </a:prstGeom>
          <a:noFill/>
          <a:ln/>
        </p:spPr>
        <p:txBody>
          <a:bodyPr wrap="square" lIns="0" tIns="0" rIns="0" bIns="0" rtlCol="0" anchor="ctr"/>
          <a:lstStyle/>
          <a:p>
            <a:pPr indent="0" marL="0">
              <a:buNone/>
            </a:pPr>
            <a:r>
              <a:rPr lang="en-US" sz="1100" dirty="0">
                <a:solidFill>
                  <a:srgbClr val="8B95A5"/>
                </a:solidFill>
                <a:latin typeface="Arial" pitchFamily="34" charset="0"/>
                <a:ea typeface="Arial" pitchFamily="34" charset="-122"/>
                <a:cs typeface="Arial" pitchFamily="34" charset="-120"/>
              </a:rPr>
              <a:t>clustered-bootstrap 95% lower bound — the honest floor</a:t>
            </a:r>
            <a:endParaRPr lang="en-US" sz="1100" dirty="0"/>
          </a:p>
        </p:txBody>
      </p:sp>
      <p:sp>
        <p:nvSpPr>
          <p:cNvPr id="11" name="Shape 8"/>
          <p:cNvSpPr/>
          <p:nvPr/>
        </p:nvSpPr>
        <p:spPr>
          <a:xfrm>
            <a:off x="6675120" y="3712464"/>
            <a:ext cx="4846320" cy="786384"/>
          </a:xfrm>
          <a:prstGeom prst="roundRect">
            <a:avLst>
              <a:gd name="adj" fmla="val 10465"/>
            </a:avLst>
          </a:prstGeom>
          <a:solidFill>
            <a:srgbClr val="161D28"/>
          </a:solidFill>
          <a:ln w="9525">
            <a:solidFill>
              <a:srgbClr val="232D3D"/>
            </a:solidFill>
            <a:prstDash val="solid"/>
          </a:ln>
        </p:spPr>
      </p:sp>
      <p:sp>
        <p:nvSpPr>
          <p:cNvPr id="12" name="Text 9"/>
          <p:cNvSpPr/>
          <p:nvPr/>
        </p:nvSpPr>
        <p:spPr>
          <a:xfrm>
            <a:off x="6858000" y="3767328"/>
            <a:ext cx="1600200" cy="676656"/>
          </a:xfrm>
          <a:prstGeom prst="rect">
            <a:avLst/>
          </a:prstGeom>
          <a:noFill/>
          <a:ln/>
        </p:spPr>
        <p:txBody>
          <a:bodyPr wrap="square" lIns="0" tIns="0" rIns="0" bIns="0" rtlCol="0" anchor="ctr"/>
          <a:lstStyle/>
          <a:p>
            <a:pPr indent="0" marL="0">
              <a:buNone/>
            </a:pPr>
            <a:r>
              <a:rPr lang="en-US" sz="2100" b="1" dirty="0">
                <a:solidFill>
                  <a:srgbClr val="56D6E8"/>
                </a:solidFill>
                <a:latin typeface="Arial" pitchFamily="34" charset="0"/>
                <a:ea typeface="Arial" pitchFamily="34" charset="-122"/>
                <a:cs typeface="Arial" pitchFamily="34" charset="-120"/>
              </a:rPr>
              <a:t>−39.4%</a:t>
            </a:r>
            <a:endParaRPr lang="en-US" sz="2100" dirty="0"/>
          </a:p>
        </p:txBody>
      </p:sp>
      <p:sp>
        <p:nvSpPr>
          <p:cNvPr id="13" name="Text 10"/>
          <p:cNvSpPr/>
          <p:nvPr/>
        </p:nvSpPr>
        <p:spPr>
          <a:xfrm>
            <a:off x="8503920" y="3767328"/>
            <a:ext cx="2926080" cy="676656"/>
          </a:xfrm>
          <a:prstGeom prst="rect">
            <a:avLst/>
          </a:prstGeom>
          <a:noFill/>
          <a:ln/>
        </p:spPr>
        <p:txBody>
          <a:bodyPr wrap="square" lIns="0" tIns="0" rIns="0" bIns="0" rtlCol="0" anchor="ctr"/>
          <a:lstStyle/>
          <a:p>
            <a:pPr indent="0" marL="0">
              <a:buNone/>
            </a:pPr>
            <a:r>
              <a:rPr lang="en-US" sz="1100" dirty="0">
                <a:solidFill>
                  <a:srgbClr val="8B95A5"/>
                </a:solidFill>
                <a:latin typeface="Arial" pitchFamily="34" charset="0"/>
                <a:ea typeface="Arial" pitchFamily="34" charset="-122"/>
                <a:cs typeface="Arial" pitchFamily="34" charset="-120"/>
              </a:rPr>
              <a:t>token ceiling for that gain</a:t>
            </a:r>
            <a:endParaRPr lang="en-US" sz="1100" dirty="0"/>
          </a:p>
        </p:txBody>
      </p:sp>
      <p:sp>
        <p:nvSpPr>
          <p:cNvPr id="14" name="Shape 11"/>
          <p:cNvSpPr/>
          <p:nvPr/>
        </p:nvSpPr>
        <p:spPr>
          <a:xfrm>
            <a:off x="6675120" y="4608576"/>
            <a:ext cx="4846320" cy="786384"/>
          </a:xfrm>
          <a:prstGeom prst="roundRect">
            <a:avLst>
              <a:gd name="adj" fmla="val 10465"/>
            </a:avLst>
          </a:prstGeom>
          <a:solidFill>
            <a:srgbClr val="161D28"/>
          </a:solidFill>
          <a:ln w="9525">
            <a:solidFill>
              <a:srgbClr val="232D3D"/>
            </a:solidFill>
            <a:prstDash val="solid"/>
          </a:ln>
        </p:spPr>
      </p:sp>
      <p:sp>
        <p:nvSpPr>
          <p:cNvPr id="15" name="Text 12"/>
          <p:cNvSpPr/>
          <p:nvPr/>
        </p:nvSpPr>
        <p:spPr>
          <a:xfrm>
            <a:off x="6858000" y="4663440"/>
            <a:ext cx="1600200" cy="676656"/>
          </a:xfrm>
          <a:prstGeom prst="rect">
            <a:avLst/>
          </a:prstGeom>
          <a:noFill/>
          <a:ln/>
        </p:spPr>
        <p:txBody>
          <a:bodyPr wrap="square" lIns="0" tIns="0" rIns="0" bIns="0" rtlCol="0" anchor="ctr"/>
          <a:lstStyle/>
          <a:p>
            <a:pPr indent="0" marL="0">
              <a:buNone/>
            </a:pPr>
            <a:r>
              <a:rPr lang="en-US" sz="2100" b="1" dirty="0">
                <a:solidFill>
                  <a:srgbClr val="8B95A5"/>
                </a:solidFill>
                <a:latin typeface="Arial" pitchFamily="34" charset="0"/>
                <a:ea typeface="Arial" pitchFamily="34" charset="-122"/>
                <a:cs typeface="Arial" pitchFamily="34" charset="-120"/>
              </a:rPr>
              <a:t>+3.4%</a:t>
            </a:r>
            <a:endParaRPr lang="en-US" sz="2100" dirty="0"/>
          </a:p>
        </p:txBody>
      </p:sp>
      <p:sp>
        <p:nvSpPr>
          <p:cNvPr id="16" name="Text 13"/>
          <p:cNvSpPr/>
          <p:nvPr/>
        </p:nvSpPr>
        <p:spPr>
          <a:xfrm>
            <a:off x="8503920" y="4663440"/>
            <a:ext cx="2926080" cy="676656"/>
          </a:xfrm>
          <a:prstGeom prst="rect">
            <a:avLst/>
          </a:prstGeom>
          <a:noFill/>
          <a:ln/>
        </p:spPr>
        <p:txBody>
          <a:bodyPr wrap="square" lIns="0" tIns="0" rIns="0" bIns="0" rtlCol="0" anchor="ctr"/>
          <a:lstStyle/>
          <a:p>
            <a:pPr indent="0" marL="0">
              <a:buNone/>
            </a:pPr>
            <a:r>
              <a:rPr lang="en-US" sz="1100" dirty="0">
                <a:solidFill>
                  <a:srgbClr val="8B95A5"/>
                </a:solidFill>
                <a:latin typeface="Arial" pitchFamily="34" charset="0"/>
                <a:ea typeface="Arial" pitchFamily="34" charset="-122"/>
                <a:cs typeface="Arial" pitchFamily="34" charset="-120"/>
              </a:rPr>
              <a:t>warm latency for that gain</a:t>
            </a:r>
            <a:endParaRPr lang="en-US" sz="1100" dirty="0"/>
          </a:p>
        </p:txBody>
      </p:sp>
      <p:sp>
        <p:nvSpPr>
          <p:cNvPr id="17" name="Text 14"/>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bench/locbench/ — czlll/Loc-Bench_V1, 560 rows, JSON SHA-256 pinned in dataset.lock; metric code = LocAgent's strict Acc@k</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56D6E8"/>
                </a:solidFill>
                <a:latin typeface="Courier New" pitchFamily="34" charset="0"/>
                <a:ea typeface="Courier New" pitchFamily="34" charset="-122"/>
                <a:cs typeface="Courier New" pitchFamily="34" charset="-120"/>
              </a:rPr>
              <a:t>// compiled, not interpreted — and measured on public corpora</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400" b="1" dirty="0">
                <a:solidFill>
                  <a:srgbClr val="E6EDF3"/>
                </a:solidFill>
                <a:latin typeface="Arial" pitchFamily="34" charset="0"/>
                <a:ea typeface="Arial" pitchFamily="34" charset="-122"/>
                <a:cs typeface="Arial" pitchFamily="34" charset="-120"/>
              </a:rPr>
              <a:t>Fast enough to call on reflex</a:t>
            </a:r>
            <a:endParaRPr lang="en-US" sz="3400" dirty="0"/>
          </a:p>
        </p:txBody>
      </p:sp>
      <p:sp>
        <p:nvSpPr>
          <p:cNvPr id="4" name="Shape 2"/>
          <p:cNvSpPr/>
          <p:nvPr/>
        </p:nvSpPr>
        <p:spPr>
          <a:xfrm>
            <a:off x="566928" y="1737360"/>
            <a:ext cx="2679192" cy="1536192"/>
          </a:xfrm>
          <a:prstGeom prst="roundRect">
            <a:avLst>
              <a:gd name="adj" fmla="val 5357"/>
            </a:avLst>
          </a:prstGeom>
          <a:solidFill>
            <a:srgbClr val="161D28"/>
          </a:solidFill>
          <a:ln w="9525">
            <a:solidFill>
              <a:srgbClr val="232D3D"/>
            </a:solidFill>
            <a:prstDash val="solid"/>
          </a:ln>
        </p:spPr>
      </p:sp>
      <p:sp>
        <p:nvSpPr>
          <p:cNvPr id="5" name="Text 3"/>
          <p:cNvSpPr/>
          <p:nvPr/>
        </p:nvSpPr>
        <p:spPr>
          <a:xfrm>
            <a:off x="640080" y="1883664"/>
            <a:ext cx="2532888" cy="566928"/>
          </a:xfrm>
          <a:prstGeom prst="rect">
            <a:avLst/>
          </a:prstGeom>
          <a:noFill/>
          <a:ln/>
        </p:spPr>
        <p:txBody>
          <a:bodyPr wrap="square" lIns="0" tIns="0" rIns="0" bIns="0" rtlCol="0" anchor="ctr"/>
          <a:lstStyle/>
          <a:p>
            <a:pPr algn="ctr" indent="0" marL="0">
              <a:buNone/>
            </a:pPr>
            <a:r>
              <a:rPr lang="en-US" sz="3000" b="1" dirty="0">
                <a:solidFill>
                  <a:srgbClr val="56D6E8"/>
                </a:solidFill>
                <a:latin typeface="Arial" pitchFamily="34" charset="0"/>
                <a:ea typeface="Arial" pitchFamily="34" charset="-122"/>
                <a:cs typeface="Arial" pitchFamily="34" charset="-120"/>
              </a:rPr>
              <a:t>0.213 s</a:t>
            </a:r>
            <a:endParaRPr lang="en-US" sz="3000" dirty="0"/>
          </a:p>
        </p:txBody>
      </p:sp>
      <p:sp>
        <p:nvSpPr>
          <p:cNvPr id="6" name="Text 4"/>
          <p:cNvSpPr/>
          <p:nvPr/>
        </p:nvSpPr>
        <p:spPr>
          <a:xfrm>
            <a:off x="640080" y="2395728"/>
            <a:ext cx="2532888" cy="685800"/>
          </a:xfrm>
          <a:prstGeom prst="rect">
            <a:avLst/>
          </a:prstGeom>
          <a:noFill/>
          <a:ln/>
        </p:spPr>
        <p:txBody>
          <a:bodyPr wrap="square" lIns="0" tIns="0" rIns="0" bIns="0" rtlCol="0" anchor="ctr"/>
          <a:lstStyle/>
          <a:p>
            <a:pPr algn="ctr" indent="0" marL="0">
              <a:buNone/>
            </a:pPr>
            <a:r>
              <a:rPr lang="en-US" sz="1000" dirty="0">
                <a:solidFill>
                  <a:srgbClr val="8B95A5"/>
                </a:solidFill>
                <a:latin typeface="Arial" pitchFamily="34" charset="0"/>
                <a:ea typeface="Arial" pitchFamily="34" charset="-122"/>
                <a:cs typeface="Arial" pitchFamily="34" charset="-120"/>
              </a:rPr>
              <a:t>cold — nothing to an answer: parse, rank, reply, no cache (r4)</a:t>
            </a:r>
            <a:endParaRPr lang="en-US" sz="1000" dirty="0"/>
          </a:p>
        </p:txBody>
      </p:sp>
      <p:sp>
        <p:nvSpPr>
          <p:cNvPr id="7" name="Shape 5"/>
          <p:cNvSpPr/>
          <p:nvPr/>
        </p:nvSpPr>
        <p:spPr>
          <a:xfrm>
            <a:off x="3355848" y="1737360"/>
            <a:ext cx="2679192" cy="1536192"/>
          </a:xfrm>
          <a:prstGeom prst="roundRect">
            <a:avLst>
              <a:gd name="adj" fmla="val 5357"/>
            </a:avLst>
          </a:prstGeom>
          <a:solidFill>
            <a:srgbClr val="161D28"/>
          </a:solidFill>
          <a:ln w="9525">
            <a:solidFill>
              <a:srgbClr val="232D3D"/>
            </a:solidFill>
            <a:prstDash val="solid"/>
          </a:ln>
        </p:spPr>
      </p:sp>
      <p:sp>
        <p:nvSpPr>
          <p:cNvPr id="8" name="Text 6"/>
          <p:cNvSpPr/>
          <p:nvPr/>
        </p:nvSpPr>
        <p:spPr>
          <a:xfrm>
            <a:off x="3429000" y="1883664"/>
            <a:ext cx="2532888" cy="566928"/>
          </a:xfrm>
          <a:prstGeom prst="rect">
            <a:avLst/>
          </a:prstGeom>
          <a:noFill/>
          <a:ln/>
        </p:spPr>
        <p:txBody>
          <a:bodyPr wrap="square" lIns="0" tIns="0" rIns="0" bIns="0" rtlCol="0" anchor="ctr"/>
          <a:lstStyle/>
          <a:p>
            <a:pPr algn="ctr" indent="0" marL="0">
              <a:buNone/>
            </a:pPr>
            <a:r>
              <a:rPr lang="en-US" sz="3000" b="1" dirty="0">
                <a:solidFill>
                  <a:srgbClr val="56D6E8"/>
                </a:solidFill>
                <a:latin typeface="Arial" pitchFamily="34" charset="0"/>
                <a:ea typeface="Arial" pitchFamily="34" charset="-122"/>
                <a:cs typeface="Arial" pitchFamily="34" charset="-120"/>
              </a:rPr>
              <a:t>0.108 s</a:t>
            </a:r>
            <a:endParaRPr lang="en-US" sz="3000" dirty="0"/>
          </a:p>
        </p:txBody>
      </p:sp>
      <p:sp>
        <p:nvSpPr>
          <p:cNvPr id="9" name="Text 7"/>
          <p:cNvSpPr/>
          <p:nvPr/>
        </p:nvSpPr>
        <p:spPr>
          <a:xfrm>
            <a:off x="3429000" y="2395728"/>
            <a:ext cx="2532888" cy="685800"/>
          </a:xfrm>
          <a:prstGeom prst="rect">
            <a:avLst/>
          </a:prstGeom>
          <a:noFill/>
          <a:ln/>
        </p:spPr>
        <p:txBody>
          <a:bodyPr wrap="square" lIns="0" tIns="0" rIns="0" bIns="0" rtlCol="0" anchor="ctr"/>
          <a:lstStyle/>
          <a:p>
            <a:pPr algn="ctr" indent="0" marL="0">
              <a:buNone/>
            </a:pPr>
            <a:r>
              <a:rPr lang="en-US" sz="1000" dirty="0">
                <a:solidFill>
                  <a:srgbClr val="8B95A5"/>
                </a:solidFill>
                <a:latin typeface="Arial" pitchFamily="34" charset="0"/>
                <a:ea typeface="Arial" pitchFamily="34" charset="-122"/>
                <a:cs typeface="Arial" pitchFamily="34" charset="-120"/>
              </a:rPr>
              <a:t>warm query, median — against aider's 2.920 s (r4)</a:t>
            </a:r>
            <a:endParaRPr lang="en-US" sz="1000" dirty="0"/>
          </a:p>
        </p:txBody>
      </p:sp>
      <p:sp>
        <p:nvSpPr>
          <p:cNvPr id="10" name="Shape 8"/>
          <p:cNvSpPr/>
          <p:nvPr/>
        </p:nvSpPr>
        <p:spPr>
          <a:xfrm>
            <a:off x="6144768" y="1737360"/>
            <a:ext cx="2679192" cy="1536192"/>
          </a:xfrm>
          <a:prstGeom prst="roundRect">
            <a:avLst>
              <a:gd name="adj" fmla="val 5357"/>
            </a:avLst>
          </a:prstGeom>
          <a:solidFill>
            <a:srgbClr val="161D28"/>
          </a:solidFill>
          <a:ln w="9525">
            <a:solidFill>
              <a:srgbClr val="232D3D"/>
            </a:solidFill>
            <a:prstDash val="solid"/>
          </a:ln>
        </p:spPr>
      </p:sp>
      <p:sp>
        <p:nvSpPr>
          <p:cNvPr id="11" name="Text 9"/>
          <p:cNvSpPr/>
          <p:nvPr/>
        </p:nvSpPr>
        <p:spPr>
          <a:xfrm>
            <a:off x="6217920" y="1883664"/>
            <a:ext cx="2532888" cy="566928"/>
          </a:xfrm>
          <a:prstGeom prst="rect">
            <a:avLst/>
          </a:prstGeom>
          <a:noFill/>
          <a:ln/>
        </p:spPr>
        <p:txBody>
          <a:bodyPr wrap="square" lIns="0" tIns="0" rIns="0" bIns="0" rtlCol="0" anchor="ctr"/>
          <a:lstStyle/>
          <a:p>
            <a:pPr algn="ctr" indent="0" marL="0">
              <a:buNone/>
            </a:pPr>
            <a:r>
              <a:rPr lang="en-US" sz="3000" b="1" dirty="0">
                <a:solidFill>
                  <a:srgbClr val="4AC26B"/>
                </a:solidFill>
                <a:latin typeface="Arial" pitchFamily="34" charset="0"/>
                <a:ea typeface="Arial" pitchFamily="34" charset="-122"/>
                <a:cs typeface="Arial" pitchFamily="34" charset="-120"/>
              </a:rPr>
              <a:t>0.31 s</a:t>
            </a:r>
            <a:endParaRPr lang="en-US" sz="3000" dirty="0"/>
          </a:p>
        </p:txBody>
      </p:sp>
      <p:sp>
        <p:nvSpPr>
          <p:cNvPr id="12" name="Text 10"/>
          <p:cNvSpPr/>
          <p:nvPr/>
        </p:nvSpPr>
        <p:spPr>
          <a:xfrm>
            <a:off x="6217920" y="2395728"/>
            <a:ext cx="2532888" cy="685800"/>
          </a:xfrm>
          <a:prstGeom prst="rect">
            <a:avLst/>
          </a:prstGeom>
          <a:noFill/>
          <a:ln/>
        </p:spPr>
        <p:txBody>
          <a:bodyPr wrap="square" lIns="0" tIns="0" rIns="0" bIns="0" rtlCol="0" anchor="ctr"/>
          <a:lstStyle/>
          <a:p>
            <a:pPr algn="ctr" indent="0" marL="0">
              <a:buNone/>
            </a:pPr>
            <a:r>
              <a:rPr lang="en-US" sz="1000" dirty="0">
                <a:solidFill>
                  <a:srgbClr val="8B95A5"/>
                </a:solidFill>
                <a:latin typeface="Arial" pitchFamily="34" charset="0"/>
                <a:ea typeface="Arial" pitchFamily="34" charset="-122"/>
                <a:cs typeface="Arial" pitchFamily="34" charset="-120"/>
              </a:rPr>
              <a:t>index build — against repowise's 34.0 s, worst case 352 s (r4)</a:t>
            </a:r>
            <a:endParaRPr lang="en-US" sz="1000" dirty="0"/>
          </a:p>
        </p:txBody>
      </p:sp>
      <p:sp>
        <p:nvSpPr>
          <p:cNvPr id="13" name="Shape 11"/>
          <p:cNvSpPr/>
          <p:nvPr/>
        </p:nvSpPr>
        <p:spPr>
          <a:xfrm>
            <a:off x="8933688" y="1737360"/>
            <a:ext cx="2679192" cy="1536192"/>
          </a:xfrm>
          <a:prstGeom prst="roundRect">
            <a:avLst>
              <a:gd name="adj" fmla="val 5357"/>
            </a:avLst>
          </a:prstGeom>
          <a:solidFill>
            <a:srgbClr val="161D28"/>
          </a:solidFill>
          <a:ln w="9525">
            <a:solidFill>
              <a:srgbClr val="232D3D"/>
            </a:solidFill>
            <a:prstDash val="solid"/>
          </a:ln>
        </p:spPr>
      </p:sp>
      <p:sp>
        <p:nvSpPr>
          <p:cNvPr id="14" name="Text 12"/>
          <p:cNvSpPr/>
          <p:nvPr/>
        </p:nvSpPr>
        <p:spPr>
          <a:xfrm>
            <a:off x="9006840" y="1883664"/>
            <a:ext cx="2532888" cy="566928"/>
          </a:xfrm>
          <a:prstGeom prst="rect">
            <a:avLst/>
          </a:prstGeom>
          <a:noFill/>
          <a:ln/>
        </p:spPr>
        <p:txBody>
          <a:bodyPr wrap="square" lIns="0" tIns="0" rIns="0" bIns="0" rtlCol="0" anchor="ctr"/>
          <a:lstStyle/>
          <a:p>
            <a:pPr algn="ctr" indent="0" marL="0">
              <a:buNone/>
            </a:pPr>
            <a:r>
              <a:rPr lang="en-US" sz="3000" b="1" dirty="0">
                <a:solidFill>
                  <a:srgbClr val="4AC26B"/>
                </a:solidFill>
                <a:latin typeface="Arial" pitchFamily="34" charset="0"/>
                <a:ea typeface="Arial" pitchFamily="34" charset="-122"/>
                <a:cs typeface="Arial" pitchFamily="34" charset="-120"/>
              </a:rPr>
              <a:t>49.8 ms</a:t>
            </a:r>
            <a:endParaRPr lang="en-US" sz="3000" dirty="0"/>
          </a:p>
        </p:txBody>
      </p:sp>
      <p:sp>
        <p:nvSpPr>
          <p:cNvPr id="15" name="Text 13"/>
          <p:cNvSpPr/>
          <p:nvPr/>
        </p:nvSpPr>
        <p:spPr>
          <a:xfrm>
            <a:off x="9006840" y="2395728"/>
            <a:ext cx="2532888" cy="685800"/>
          </a:xfrm>
          <a:prstGeom prst="rect">
            <a:avLst/>
          </a:prstGeom>
          <a:noFill/>
          <a:ln/>
        </p:spPr>
        <p:txBody>
          <a:bodyPr wrap="square" lIns="0" tIns="0" rIns="0" bIns="0" rtlCol="0" anchor="ctr"/>
          <a:lstStyle/>
          <a:p>
            <a:pPr algn="ctr" indent="0" marL="0">
              <a:buNone/>
            </a:pPr>
            <a:r>
              <a:rPr lang="en-US" sz="1000" dirty="0">
                <a:solidFill>
                  <a:srgbClr val="8B95A5"/>
                </a:solidFill>
                <a:latin typeface="Arial" pitchFamily="34" charset="0"/>
                <a:ea typeface="Arial" pitchFamily="34" charset="-122"/>
                <a:cs typeface="Arial" pitchFamily="34" charset="-120"/>
              </a:rPr>
              <a:t>warm query on this repo — against a clangd LSP's 3,760 ms (r9)</a:t>
            </a:r>
            <a:endParaRPr lang="en-US" sz="1000" dirty="0"/>
          </a:p>
        </p:txBody>
      </p:sp>
      <p:sp>
        <p:nvSpPr>
          <p:cNvPr id="16" name="Shape 14"/>
          <p:cNvSpPr/>
          <p:nvPr/>
        </p:nvSpPr>
        <p:spPr>
          <a:xfrm>
            <a:off x="566928" y="3456432"/>
            <a:ext cx="5440680" cy="2212848"/>
          </a:xfrm>
          <a:prstGeom prst="roundRect">
            <a:avLst>
              <a:gd name="adj" fmla="val 3719"/>
            </a:avLst>
          </a:prstGeom>
          <a:solidFill>
            <a:srgbClr val="161D28"/>
          </a:solidFill>
          <a:ln w="9525">
            <a:solidFill>
              <a:srgbClr val="232D3D"/>
            </a:solidFill>
            <a:prstDash val="solid"/>
          </a:ln>
        </p:spPr>
      </p:sp>
      <p:sp>
        <p:nvSpPr>
          <p:cNvPr id="17" name="Text 15"/>
          <p:cNvSpPr/>
          <p:nvPr/>
        </p:nvSpPr>
        <p:spPr>
          <a:xfrm>
            <a:off x="768096" y="3584448"/>
            <a:ext cx="5029200" cy="310896"/>
          </a:xfrm>
          <a:prstGeom prst="rect">
            <a:avLst/>
          </a:prstGeom>
          <a:noFill/>
          <a:ln/>
        </p:spPr>
        <p:txBody>
          <a:bodyPr wrap="square" lIns="0" tIns="0" rIns="0" bIns="0" rtlCol="0" anchor="ctr"/>
          <a:lstStyle/>
          <a:p>
            <a:pPr indent="0" marL="0">
              <a:buNone/>
            </a:pPr>
            <a:r>
              <a:rPr lang="en-US" sz="1400" b="1" dirty="0">
                <a:solidFill>
                  <a:srgbClr val="E6EDF3"/>
                </a:solidFill>
                <a:latin typeface="Arial" pitchFamily="34" charset="0"/>
                <a:ea typeface="Arial" pitchFamily="34" charset="-122"/>
                <a:cs typeface="Arial" pitchFamily="34" charset="-120"/>
              </a:rPr>
              <a:t>Where the second goes</a:t>
            </a:r>
            <a:endParaRPr lang="en-US" sz="1400" dirty="0"/>
          </a:p>
        </p:txBody>
      </p:sp>
      <p:sp>
        <p:nvSpPr>
          <p:cNvPr id="18" name="Text 16"/>
          <p:cNvSpPr/>
          <p:nvPr/>
        </p:nvSpPr>
        <p:spPr>
          <a:xfrm>
            <a:off x="768096" y="3931920"/>
            <a:ext cx="5029200" cy="1645920"/>
          </a:xfrm>
          <a:prstGeom prst="rect">
            <a:avLst/>
          </a:prstGeom>
          <a:noFill/>
          <a:ln/>
        </p:spPr>
        <p:txBody>
          <a:bodyPr wrap="square" lIns="0" tIns="0" rIns="0" bIns="0" rtlCol="0" anchor="ctr"/>
          <a:lstStyle/>
          <a:p>
            <a:pPr indent="0" marL="0">
              <a:buNone/>
            </a:pPr>
            <a:r>
              <a:rPr lang="en-US" sz="1150" dirty="0">
                <a:solidFill>
                  <a:srgbClr val="8B95A5"/>
                </a:solidFill>
                <a:latin typeface="Arial" pitchFamily="34" charset="0"/>
                <a:ea typeface="Arial" pitchFamily="34" charset="-122"/>
                <a:cs typeface="Arial" pitchFamily="34" charset="-120"/>
              </a:rPr>
              <a:t>Cold profiles are tree-sitter parse plus tag-query capture — not graph math. Resolve and PageRank together are a small fraction of the run, and the ranking was never the bottleneck.
</a:t>
            </a:r>
            <a:pPr indent="0" marL="0">
              <a:buNone/>
            </a:pPr>
            <a:r>
              <a:rPr lang="en-US" sz="1150" dirty="0">
                <a:solidFill>
                  <a:srgbClr val="8B95A5"/>
                </a:solidFill>
                <a:latin typeface="Arial" pitchFamily="34" charset="0"/>
                <a:ea typeface="Arial" pitchFamily="34" charset="-122"/>
                <a:cs typeface="Arial" pitchFamily="34" charset="-120"/>
              </a:rPr>
              <a:t>Which is why the wins came from removing work, not micro-optimising it: demand-driven side captures, five whole-AST passes fused into one pre-order walk, a calibrated per-worker parse reserve.</a:t>
            </a:r>
            <a:endParaRPr lang="en-US" sz="1150" dirty="0"/>
          </a:p>
        </p:txBody>
      </p:sp>
      <p:sp>
        <p:nvSpPr>
          <p:cNvPr id="19" name="Shape 17"/>
          <p:cNvSpPr/>
          <p:nvPr/>
        </p:nvSpPr>
        <p:spPr>
          <a:xfrm>
            <a:off x="6172200" y="3456432"/>
            <a:ext cx="5349240" cy="2212848"/>
          </a:xfrm>
          <a:prstGeom prst="roundRect">
            <a:avLst>
              <a:gd name="adj" fmla="val 3719"/>
            </a:avLst>
          </a:prstGeom>
          <a:solidFill>
            <a:srgbClr val="161D28"/>
          </a:solidFill>
          <a:ln w="9525">
            <a:solidFill>
              <a:srgbClr val="232D3D"/>
            </a:solidFill>
            <a:prstDash val="solid"/>
          </a:ln>
        </p:spPr>
      </p:sp>
      <p:sp>
        <p:nvSpPr>
          <p:cNvPr id="20" name="Text 18"/>
          <p:cNvSpPr/>
          <p:nvPr/>
        </p:nvSpPr>
        <p:spPr>
          <a:xfrm>
            <a:off x="6373368" y="3584448"/>
            <a:ext cx="4937760" cy="310896"/>
          </a:xfrm>
          <a:prstGeom prst="rect">
            <a:avLst/>
          </a:prstGeom>
          <a:noFill/>
          <a:ln/>
        </p:spPr>
        <p:txBody>
          <a:bodyPr wrap="square" lIns="0" tIns="0" rIns="0" bIns="0" rtlCol="0" anchor="ctr"/>
          <a:lstStyle/>
          <a:p>
            <a:pPr indent="0" marL="0">
              <a:buNone/>
            </a:pPr>
            <a:r>
              <a:rPr lang="en-US" sz="1400" b="1" dirty="0">
                <a:solidFill>
                  <a:srgbClr val="E6EDF3"/>
                </a:solidFill>
                <a:latin typeface="Arial" pitchFamily="34" charset="0"/>
                <a:ea typeface="Arial" pitchFamily="34" charset="-122"/>
                <a:cs typeface="Arial" pitchFamily="34" charset="-120"/>
              </a:rPr>
              <a:t>Two opt-in faster builds</a:t>
            </a:r>
            <a:endParaRPr lang="en-US" sz="1400" dirty="0"/>
          </a:p>
        </p:txBody>
      </p:sp>
      <p:sp>
        <p:nvSpPr>
          <p:cNvPr id="21" name="Text 19"/>
          <p:cNvSpPr/>
          <p:nvPr/>
        </p:nvSpPr>
        <p:spPr>
          <a:xfrm>
            <a:off x="6373368" y="3931920"/>
            <a:ext cx="4937760" cy="1645920"/>
          </a:xfrm>
          <a:prstGeom prst="rect">
            <a:avLst/>
          </a:prstGeom>
          <a:noFill/>
          <a:ln/>
        </p:spPr>
        <p:txBody>
          <a:bodyPr wrap="square" lIns="0" tIns="0" rIns="0" bIns="0" rtlCol="0" anchor="ctr"/>
          <a:lstStyle/>
          <a:p>
            <a:pPr indent="0" marL="0">
              <a:buNone/>
            </a:pPr>
            <a:r>
              <a:rPr lang="en-US" sz="1150" dirty="0">
                <a:solidFill>
                  <a:srgbClr val="8B95A5"/>
                </a:solidFill>
                <a:latin typeface="Arial" pitchFamily="34" charset="0"/>
                <a:ea typeface="Arial" pitchFamily="34" charset="-122"/>
                <a:cs typeface="Arial" pitchFamily="34" charset="-120"/>
              </a:rPr>
              <a:t>LTO is on by default. PGO is a script away and buys 14–25% cold.
</a:t>
            </a:r>
            <a:pPr indent="0" marL="0">
              <a:buNone/>
            </a:pPr>
            <a:r>
              <a:rPr lang="en-US" sz="1150" dirty="0">
                <a:solidFill>
                  <a:srgbClr val="8B95A5"/>
                </a:solidFill>
                <a:latin typeface="Arial" pitchFamily="34" charset="0"/>
                <a:ea typeface="Arial" pitchFamily="34" charset="-122"/>
                <a:cs typeface="Arial" pitchFamily="34" charset="-120"/>
              </a:rPr>
              <a:t>Both are opt-in performance, not opt-in correctness: </a:t>
            </a:r>
            <a:pPr indent="0" marL="0">
              <a:buNone/>
            </a:pPr>
            <a:r>
              <a:rPr lang="en-US" sz="1150" b="1" dirty="0">
                <a:solidFill>
                  <a:srgbClr val="56D6E8"/>
                </a:solidFill>
                <a:latin typeface="Arial" pitchFamily="34" charset="0"/>
                <a:ea typeface="Arial" pitchFamily="34" charset="-122"/>
                <a:cs typeface="Arial" pitchFamily="34" charset="-120"/>
              </a:rPr>
              <a:t>the output stays byte-identical across build flavours</a:t>
            </a:r>
            <a:pPr indent="0" marL="0">
              <a:buNone/>
            </a:pPr>
            <a:r>
              <a:rPr lang="en-US" sz="1150" dirty="0">
                <a:solidFill>
                  <a:srgbClr val="8B95A5"/>
                </a:solidFill>
                <a:latin typeface="Arial" pitchFamily="34" charset="0"/>
                <a:ea typeface="Arial" pitchFamily="34" charset="-122"/>
                <a:cs typeface="Arial" pitchFamily="34" charset="-120"/>
              </a:rPr>
              <a:t> — the determinism gate runs on both, and CI builds a plain flavour too, because NDEBUG once compiled a whole class of degrade-path checks out of existence.</a:t>
            </a:r>
            <a:endParaRPr lang="en-US" sz="1150" dirty="0"/>
          </a:p>
        </p:txBody>
      </p:sp>
      <p:sp>
        <p:nvSpPr>
          <p:cNvPr id="22" name="Text 20"/>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every card above comes from a committed harness — bench/headtohead/r4-2026-08-06/ and r9-2026-08-09/ — not from a private corpus</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8B95A5"/>
                </a:solidFill>
                <a:latin typeface="Courier New" pitchFamily="34" charset="0"/>
                <a:ea typeface="Courier New" pitchFamily="34" charset="-122"/>
                <a:cs typeface="Courier New" pitchFamily="34" charset="-120"/>
              </a:rPr>
              <a:t>// how it got there — the pre-release performance sprint</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400" b="1" dirty="0">
                <a:solidFill>
                  <a:srgbClr val="E6EDF3"/>
                </a:solidFill>
                <a:latin typeface="Arial" pitchFamily="34" charset="0"/>
                <a:ea typeface="Arial" pitchFamily="34" charset="-122"/>
                <a:cs typeface="Arial" pitchFamily="34" charset="-120"/>
              </a:rPr>
              <a:t>Work removed before work optimized</a:t>
            </a:r>
            <a:endParaRPr lang="en-US" sz="3400" dirty="0"/>
          </a:p>
        </p:txBody>
      </p:sp>
      <p:sp>
        <p:nvSpPr>
          <p:cNvPr id="4" name="Shape 2"/>
          <p:cNvSpPr/>
          <p:nvPr/>
        </p:nvSpPr>
        <p:spPr>
          <a:xfrm>
            <a:off x="566928" y="1737360"/>
            <a:ext cx="3611880" cy="1280160"/>
          </a:xfrm>
          <a:prstGeom prst="roundRect">
            <a:avLst>
              <a:gd name="adj" fmla="val 6429"/>
            </a:avLst>
          </a:prstGeom>
          <a:solidFill>
            <a:srgbClr val="161D28"/>
          </a:solidFill>
          <a:ln w="9525">
            <a:solidFill>
              <a:srgbClr val="232D3D"/>
            </a:solidFill>
            <a:prstDash val="solid"/>
          </a:ln>
        </p:spPr>
      </p:sp>
      <p:sp>
        <p:nvSpPr>
          <p:cNvPr id="5" name="Text 3"/>
          <p:cNvSpPr/>
          <p:nvPr/>
        </p:nvSpPr>
        <p:spPr>
          <a:xfrm>
            <a:off x="731520" y="1847088"/>
            <a:ext cx="3282696" cy="310896"/>
          </a:xfrm>
          <a:prstGeom prst="rect">
            <a:avLst/>
          </a:prstGeom>
          <a:noFill/>
          <a:ln/>
        </p:spPr>
        <p:txBody>
          <a:bodyPr wrap="square" lIns="0" tIns="0" rIns="0" bIns="0" rtlCol="0" anchor="ctr"/>
          <a:lstStyle/>
          <a:p>
            <a:pPr indent="0" marL="0">
              <a:buNone/>
            </a:pPr>
            <a:r>
              <a:rPr lang="en-US" sz="1250" b="1" dirty="0">
                <a:solidFill>
                  <a:srgbClr val="56D6E8"/>
                </a:solidFill>
                <a:latin typeface="Courier New" pitchFamily="34" charset="0"/>
                <a:ea typeface="Courier New" pitchFamily="34" charset="-122"/>
                <a:cs typeface="Courier New" pitchFamily="34" charset="-120"/>
              </a:rPr>
              <a:t>file ingest</a:t>
            </a:r>
            <a:endParaRPr lang="en-US" sz="1250" dirty="0"/>
          </a:p>
        </p:txBody>
      </p:sp>
      <p:sp>
        <p:nvSpPr>
          <p:cNvPr id="6" name="Text 4"/>
          <p:cNvSpPr/>
          <p:nvPr/>
        </p:nvSpPr>
        <p:spPr>
          <a:xfrm>
            <a:off x="731520" y="2176272"/>
            <a:ext cx="3282696" cy="868680"/>
          </a:xfrm>
          <a:prstGeom prst="rect">
            <a:avLst/>
          </a:prstGeom>
          <a:noFill/>
          <a:ln/>
        </p:spPr>
        <p:txBody>
          <a:bodyPr wrap="square" lIns="0" tIns="0" rIns="0" bIns="0" rtlCol="0" anchor="t"/>
          <a:lstStyle/>
          <a:p>
            <a:pPr indent="0" marL="0">
              <a:buNone/>
            </a:pPr>
            <a:r>
              <a:rPr lang="en-US" sz="1050" dirty="0">
                <a:solidFill>
                  <a:srgbClr val="8B95A5"/>
                </a:solidFill>
                <a:latin typeface="Arial" pitchFamily="34" charset="0"/>
                <a:ea typeface="Arial" pitchFamily="34" charset="-122"/>
                <a:cs typeface="Arial" pitchFamily="34" charset="-120"/>
              </a:rPr>
              <a:t>FILE* whole-file reads; CSV counting became a byte scan — iostream out of the hot path</a:t>
            </a:r>
            <a:endParaRPr lang="en-US" sz="1050" dirty="0"/>
          </a:p>
        </p:txBody>
      </p:sp>
      <p:sp>
        <p:nvSpPr>
          <p:cNvPr id="7" name="Shape 5"/>
          <p:cNvSpPr/>
          <p:nvPr/>
        </p:nvSpPr>
        <p:spPr>
          <a:xfrm>
            <a:off x="4288536" y="1737360"/>
            <a:ext cx="3611880" cy="1280160"/>
          </a:xfrm>
          <a:prstGeom prst="roundRect">
            <a:avLst>
              <a:gd name="adj" fmla="val 6429"/>
            </a:avLst>
          </a:prstGeom>
          <a:solidFill>
            <a:srgbClr val="161D28"/>
          </a:solidFill>
          <a:ln w="9525">
            <a:solidFill>
              <a:srgbClr val="232D3D"/>
            </a:solidFill>
            <a:prstDash val="solid"/>
          </a:ln>
        </p:spPr>
      </p:sp>
      <p:sp>
        <p:nvSpPr>
          <p:cNvPr id="8" name="Text 6"/>
          <p:cNvSpPr/>
          <p:nvPr/>
        </p:nvSpPr>
        <p:spPr>
          <a:xfrm>
            <a:off x="4453128" y="1847088"/>
            <a:ext cx="3282696" cy="310896"/>
          </a:xfrm>
          <a:prstGeom prst="rect">
            <a:avLst/>
          </a:prstGeom>
          <a:noFill/>
          <a:ln/>
        </p:spPr>
        <p:txBody>
          <a:bodyPr wrap="square" lIns="0" tIns="0" rIns="0" bIns="0" rtlCol="0" anchor="ctr"/>
          <a:lstStyle/>
          <a:p>
            <a:pPr indent="0" marL="0">
              <a:buNone/>
            </a:pPr>
            <a:r>
              <a:rPr lang="en-US" sz="1250" b="1" dirty="0">
                <a:solidFill>
                  <a:srgbClr val="56D6E8"/>
                </a:solidFill>
                <a:latin typeface="Courier New" pitchFamily="34" charset="0"/>
                <a:ea typeface="Courier New" pitchFamily="34" charset="-122"/>
                <a:cs typeface="Courier New" pitchFamily="34" charset="-120"/>
              </a:rPr>
              <a:t>capture gating</a:t>
            </a:r>
            <a:endParaRPr lang="en-US" sz="1250" dirty="0"/>
          </a:p>
        </p:txBody>
      </p:sp>
      <p:sp>
        <p:nvSpPr>
          <p:cNvPr id="9" name="Text 7"/>
          <p:cNvSpPr/>
          <p:nvPr/>
        </p:nvSpPr>
        <p:spPr>
          <a:xfrm>
            <a:off x="4453128" y="2176272"/>
            <a:ext cx="3282696" cy="868680"/>
          </a:xfrm>
          <a:prstGeom prst="rect">
            <a:avLst/>
          </a:prstGeom>
          <a:noFill/>
          <a:ln/>
        </p:spPr>
        <p:txBody>
          <a:bodyPr wrap="square" lIns="0" tIns="0" rIns="0" bIns="0" rtlCol="0" anchor="t"/>
          <a:lstStyle/>
          <a:p>
            <a:pPr indent="0" marL="0">
              <a:buNone/>
            </a:pPr>
            <a:r>
              <a:rPr lang="en-US" sz="1050" dirty="0">
                <a:solidFill>
                  <a:srgbClr val="8B95A5"/>
                </a:solidFill>
                <a:latin typeface="Arial" pitchFamily="34" charset="0"/>
                <a:ea typeface="Arial" pitchFamily="34" charset="-122"/>
                <a:cs typeface="Arial" pitchFamily="34" charset="-120"/>
              </a:rPr>
              <a:t>value-use capture runs only for the verbs that actually need it, not on every run</a:t>
            </a:r>
            <a:endParaRPr lang="en-US" sz="1050" dirty="0"/>
          </a:p>
        </p:txBody>
      </p:sp>
      <p:sp>
        <p:nvSpPr>
          <p:cNvPr id="10" name="Shape 8"/>
          <p:cNvSpPr/>
          <p:nvPr/>
        </p:nvSpPr>
        <p:spPr>
          <a:xfrm>
            <a:off x="8010144" y="1737360"/>
            <a:ext cx="3611880" cy="1280160"/>
          </a:xfrm>
          <a:prstGeom prst="roundRect">
            <a:avLst>
              <a:gd name="adj" fmla="val 6429"/>
            </a:avLst>
          </a:prstGeom>
          <a:solidFill>
            <a:srgbClr val="161D28"/>
          </a:solidFill>
          <a:ln w="9525">
            <a:solidFill>
              <a:srgbClr val="232D3D"/>
            </a:solidFill>
            <a:prstDash val="solid"/>
          </a:ln>
        </p:spPr>
      </p:sp>
      <p:sp>
        <p:nvSpPr>
          <p:cNvPr id="11" name="Text 9"/>
          <p:cNvSpPr/>
          <p:nvPr/>
        </p:nvSpPr>
        <p:spPr>
          <a:xfrm>
            <a:off x="8174736" y="1847088"/>
            <a:ext cx="3282696" cy="310896"/>
          </a:xfrm>
          <a:prstGeom prst="rect">
            <a:avLst/>
          </a:prstGeom>
          <a:noFill/>
          <a:ln/>
        </p:spPr>
        <p:txBody>
          <a:bodyPr wrap="square" lIns="0" tIns="0" rIns="0" bIns="0" rtlCol="0" anchor="ctr"/>
          <a:lstStyle/>
          <a:p>
            <a:pPr indent="0" marL="0">
              <a:buNone/>
            </a:pPr>
            <a:r>
              <a:rPr lang="en-US" sz="1250" b="1" dirty="0">
                <a:solidFill>
                  <a:srgbClr val="56D6E8"/>
                </a:solidFill>
                <a:latin typeface="Courier New" pitchFamily="34" charset="0"/>
                <a:ea typeface="Courier New" pitchFamily="34" charset="-122"/>
                <a:cs typeface="Courier New" pitchFamily="34" charset="-120"/>
              </a:rPr>
              <a:t>AST pass fusion</a:t>
            </a:r>
            <a:endParaRPr lang="en-US" sz="1250" dirty="0"/>
          </a:p>
        </p:txBody>
      </p:sp>
      <p:sp>
        <p:nvSpPr>
          <p:cNvPr id="12" name="Text 10"/>
          <p:cNvSpPr/>
          <p:nvPr/>
        </p:nvSpPr>
        <p:spPr>
          <a:xfrm>
            <a:off x="8174736" y="2176272"/>
            <a:ext cx="3282696" cy="868680"/>
          </a:xfrm>
          <a:prstGeom prst="rect">
            <a:avLst/>
          </a:prstGeom>
          <a:noFill/>
          <a:ln/>
        </p:spPr>
        <p:txBody>
          <a:bodyPr wrap="square" lIns="0" tIns="0" rIns="0" bIns="0" rtlCol="0" anchor="t"/>
          <a:lstStyle/>
          <a:p>
            <a:pPr indent="0" marL="0">
              <a:buNone/>
            </a:pPr>
            <a:r>
              <a:rPr lang="en-US" sz="1050" dirty="0">
                <a:solidFill>
                  <a:srgbClr val="8B95A5"/>
                </a:solidFill>
                <a:latin typeface="Arial" pitchFamily="34" charset="0"/>
                <a:ea typeface="Arial" pitchFamily="34" charset="-122"/>
                <a:cs typeface="Arial" pitchFamily="34" charset="-120"/>
              </a:rPr>
              <a:t>five whole-AST side-capture passes share ONE pre-order walk instead of five</a:t>
            </a:r>
            <a:endParaRPr lang="en-US" sz="1050" dirty="0"/>
          </a:p>
        </p:txBody>
      </p:sp>
      <p:sp>
        <p:nvSpPr>
          <p:cNvPr id="13" name="Shape 11"/>
          <p:cNvSpPr/>
          <p:nvPr/>
        </p:nvSpPr>
        <p:spPr>
          <a:xfrm>
            <a:off x="566928" y="3163824"/>
            <a:ext cx="3611880" cy="1280160"/>
          </a:xfrm>
          <a:prstGeom prst="roundRect">
            <a:avLst>
              <a:gd name="adj" fmla="val 6429"/>
            </a:avLst>
          </a:prstGeom>
          <a:solidFill>
            <a:srgbClr val="161D28"/>
          </a:solidFill>
          <a:ln w="9525">
            <a:solidFill>
              <a:srgbClr val="232D3D"/>
            </a:solidFill>
            <a:prstDash val="solid"/>
          </a:ln>
        </p:spPr>
      </p:sp>
      <p:sp>
        <p:nvSpPr>
          <p:cNvPr id="14" name="Text 12"/>
          <p:cNvSpPr/>
          <p:nvPr/>
        </p:nvSpPr>
        <p:spPr>
          <a:xfrm>
            <a:off x="731520" y="3273552"/>
            <a:ext cx="3282696" cy="310896"/>
          </a:xfrm>
          <a:prstGeom prst="rect">
            <a:avLst/>
          </a:prstGeom>
          <a:noFill/>
          <a:ln/>
        </p:spPr>
        <p:txBody>
          <a:bodyPr wrap="square" lIns="0" tIns="0" rIns="0" bIns="0" rtlCol="0" anchor="ctr"/>
          <a:lstStyle/>
          <a:p>
            <a:pPr indent="0" marL="0">
              <a:buNone/>
            </a:pPr>
            <a:r>
              <a:rPr lang="en-US" sz="1250" b="1" dirty="0">
                <a:solidFill>
                  <a:srgbClr val="56D6E8"/>
                </a:solidFill>
                <a:latin typeface="Courier New" pitchFamily="34" charset="0"/>
                <a:ea typeface="Courier New" pitchFamily="34" charset="-122"/>
                <a:cs typeface="Courier New" pitchFamily="34" charset="-120"/>
              </a:rPr>
              <a:t>parallel parse</a:t>
            </a:r>
            <a:endParaRPr lang="en-US" sz="1250" dirty="0"/>
          </a:p>
        </p:txBody>
      </p:sp>
      <p:sp>
        <p:nvSpPr>
          <p:cNvPr id="15" name="Text 13"/>
          <p:cNvSpPr/>
          <p:nvPr/>
        </p:nvSpPr>
        <p:spPr>
          <a:xfrm>
            <a:off x="731520" y="3602736"/>
            <a:ext cx="3282696" cy="868680"/>
          </a:xfrm>
          <a:prstGeom prst="rect">
            <a:avLst/>
          </a:prstGeom>
          <a:noFill/>
          <a:ln/>
        </p:spPr>
        <p:txBody>
          <a:bodyPr wrap="square" lIns="0" tIns="0" rIns="0" bIns="0" rtlCol="0" anchor="t"/>
          <a:lstStyle/>
          <a:p>
            <a:pPr indent="0" marL="0">
              <a:buNone/>
            </a:pPr>
            <a:r>
              <a:rPr lang="en-US" sz="1050" dirty="0">
                <a:solidFill>
                  <a:srgbClr val="8B95A5"/>
                </a:solidFill>
                <a:latin typeface="Arial" pitchFamily="34" charset="0"/>
                <a:ea typeface="Arial" pitchFamily="34" charset="-122"/>
                <a:cs typeface="Arial" pitchFamily="34" charset="-120"/>
              </a:rPr>
              <a:t>query compile overlaps parse scheduling; files schedule by size — ids stay deterministic</a:t>
            </a:r>
            <a:endParaRPr lang="en-US" sz="1050" dirty="0"/>
          </a:p>
        </p:txBody>
      </p:sp>
      <p:sp>
        <p:nvSpPr>
          <p:cNvPr id="16" name="Shape 14"/>
          <p:cNvSpPr/>
          <p:nvPr/>
        </p:nvSpPr>
        <p:spPr>
          <a:xfrm>
            <a:off x="4288536" y="3163824"/>
            <a:ext cx="3611880" cy="1280160"/>
          </a:xfrm>
          <a:prstGeom prst="roundRect">
            <a:avLst>
              <a:gd name="adj" fmla="val 6429"/>
            </a:avLst>
          </a:prstGeom>
          <a:solidFill>
            <a:srgbClr val="161D28"/>
          </a:solidFill>
          <a:ln w="9525">
            <a:solidFill>
              <a:srgbClr val="232D3D"/>
            </a:solidFill>
            <a:prstDash val="solid"/>
          </a:ln>
        </p:spPr>
      </p:sp>
      <p:sp>
        <p:nvSpPr>
          <p:cNvPr id="17" name="Text 15"/>
          <p:cNvSpPr/>
          <p:nvPr/>
        </p:nvSpPr>
        <p:spPr>
          <a:xfrm>
            <a:off x="4453128" y="3273552"/>
            <a:ext cx="3282696" cy="310896"/>
          </a:xfrm>
          <a:prstGeom prst="rect">
            <a:avLst/>
          </a:prstGeom>
          <a:noFill/>
          <a:ln/>
        </p:spPr>
        <p:txBody>
          <a:bodyPr wrap="square" lIns="0" tIns="0" rIns="0" bIns="0" rtlCol="0" anchor="ctr"/>
          <a:lstStyle/>
          <a:p>
            <a:pPr indent="0" marL="0">
              <a:buNone/>
            </a:pPr>
            <a:r>
              <a:rPr lang="en-US" sz="1250" b="1" dirty="0">
                <a:solidFill>
                  <a:srgbClr val="56D6E8"/>
                </a:solidFill>
                <a:latin typeface="Courier New" pitchFamily="34" charset="0"/>
                <a:ea typeface="Courier New" pitchFamily="34" charset="-122"/>
                <a:cs typeface="Courier New" pitchFamily="34" charset="-120"/>
              </a:rPr>
              <a:t>radix + S+tree</a:t>
            </a:r>
            <a:endParaRPr lang="en-US" sz="1250" dirty="0"/>
          </a:p>
        </p:txBody>
      </p:sp>
      <p:sp>
        <p:nvSpPr>
          <p:cNvPr id="18" name="Text 16"/>
          <p:cNvSpPr/>
          <p:nvPr/>
        </p:nvSpPr>
        <p:spPr>
          <a:xfrm>
            <a:off x="4453128" y="3602736"/>
            <a:ext cx="3282696" cy="868680"/>
          </a:xfrm>
          <a:prstGeom prst="rect">
            <a:avLst/>
          </a:prstGeom>
          <a:noFill/>
          <a:ln/>
        </p:spPr>
        <p:txBody>
          <a:bodyPr wrap="square" lIns="0" tIns="0" rIns="0" bIns="0" rtlCol="0" anchor="t"/>
          <a:lstStyle/>
          <a:p>
            <a:pPr indent="0" marL="0">
              <a:buNone/>
            </a:pPr>
            <a:r>
              <a:rPr lang="en-US" sz="1050" dirty="0">
                <a:solidFill>
                  <a:srgbClr val="8B95A5"/>
                </a:solidFill>
                <a:latin typeface="Arial" pitchFamily="34" charset="0"/>
                <a:ea typeface="Arial" pitchFamily="34" charset="-122"/>
                <a:cs typeface="Arial" pitchFamily="34" charset="-120"/>
              </a:rPr>
              <a:t>numeric keys for edges and scores; a bounded-scratch hot map whose fixed cap reports its own overflow</a:t>
            </a:r>
            <a:endParaRPr lang="en-US" sz="1050" dirty="0"/>
          </a:p>
        </p:txBody>
      </p:sp>
      <p:sp>
        <p:nvSpPr>
          <p:cNvPr id="19" name="Shape 17"/>
          <p:cNvSpPr/>
          <p:nvPr/>
        </p:nvSpPr>
        <p:spPr>
          <a:xfrm>
            <a:off x="8010144" y="3163824"/>
            <a:ext cx="3611880" cy="1280160"/>
          </a:xfrm>
          <a:prstGeom prst="roundRect">
            <a:avLst>
              <a:gd name="adj" fmla="val 6429"/>
            </a:avLst>
          </a:prstGeom>
          <a:solidFill>
            <a:srgbClr val="161D28"/>
          </a:solidFill>
          <a:ln w="9525">
            <a:solidFill>
              <a:srgbClr val="232D3D"/>
            </a:solidFill>
            <a:prstDash val="solid"/>
          </a:ln>
        </p:spPr>
      </p:sp>
      <p:sp>
        <p:nvSpPr>
          <p:cNvPr id="20" name="Text 18"/>
          <p:cNvSpPr/>
          <p:nvPr/>
        </p:nvSpPr>
        <p:spPr>
          <a:xfrm>
            <a:off x="8174736" y="3273552"/>
            <a:ext cx="3282696" cy="310896"/>
          </a:xfrm>
          <a:prstGeom prst="rect">
            <a:avLst/>
          </a:prstGeom>
          <a:noFill/>
          <a:ln/>
        </p:spPr>
        <p:txBody>
          <a:bodyPr wrap="square" lIns="0" tIns="0" rIns="0" bIns="0" rtlCol="0" anchor="ctr"/>
          <a:lstStyle/>
          <a:p>
            <a:pPr indent="0" marL="0">
              <a:buNone/>
            </a:pPr>
            <a:r>
              <a:rPr lang="en-US" sz="1250" b="1" dirty="0">
                <a:solidFill>
                  <a:srgbClr val="56D6E8"/>
                </a:solidFill>
                <a:latin typeface="Courier New" pitchFamily="34" charset="0"/>
                <a:ea typeface="Courier New" pitchFamily="34" charset="-122"/>
                <a:cs typeface="Courier New" pitchFamily="34" charset="-120"/>
              </a:rPr>
              <a:t>no std::map</a:t>
            </a:r>
            <a:endParaRPr lang="en-US" sz="1250" dirty="0"/>
          </a:p>
        </p:txBody>
      </p:sp>
      <p:sp>
        <p:nvSpPr>
          <p:cNvPr id="21" name="Text 19"/>
          <p:cNvSpPr/>
          <p:nvPr/>
        </p:nvSpPr>
        <p:spPr>
          <a:xfrm>
            <a:off x="8174736" y="3602736"/>
            <a:ext cx="3282696" cy="868680"/>
          </a:xfrm>
          <a:prstGeom prst="rect">
            <a:avLst/>
          </a:prstGeom>
          <a:noFill/>
          <a:ln/>
        </p:spPr>
        <p:txBody>
          <a:bodyPr wrap="square" lIns="0" tIns="0" rIns="0" bIns="0" rtlCol="0" anchor="t"/>
          <a:lstStyle/>
          <a:p>
            <a:pPr indent="0" marL="0">
              <a:buNone/>
            </a:pPr>
            <a:r>
              <a:rPr lang="en-US" sz="1050" dirty="0">
                <a:solidFill>
                  <a:srgbClr val="8B95A5"/>
                </a:solidFill>
                <a:latin typeface="Arial" pitchFamily="34" charset="0"/>
                <a:ea typeface="Arial" pitchFamily="34" charset="-122"/>
                <a:cs typeface="Arial" pitchFamily="34" charset="-120"/>
              </a:rPr>
              <a:t>unordered_dense, reserve() before ingest — no std::unordered_map on any hot path</a:t>
            </a:r>
            <a:endParaRPr lang="en-US" sz="1050" dirty="0"/>
          </a:p>
        </p:txBody>
      </p:sp>
      <p:sp>
        <p:nvSpPr>
          <p:cNvPr id="22" name="Shape 20"/>
          <p:cNvSpPr/>
          <p:nvPr/>
        </p:nvSpPr>
        <p:spPr>
          <a:xfrm>
            <a:off x="566928" y="4498848"/>
            <a:ext cx="11055096" cy="1536192"/>
          </a:xfrm>
          <a:prstGeom prst="roundRect">
            <a:avLst>
              <a:gd name="adj" fmla="val 5357"/>
            </a:avLst>
          </a:prstGeom>
          <a:solidFill>
            <a:srgbClr val="1B2432"/>
          </a:solidFill>
          <a:ln w="9525">
            <a:solidFill>
              <a:srgbClr val="232D3D"/>
            </a:solidFill>
            <a:prstDash val="solid"/>
          </a:ln>
        </p:spPr>
      </p:sp>
      <p:sp>
        <p:nvSpPr>
          <p:cNvPr id="23" name="Text 21"/>
          <p:cNvSpPr/>
          <p:nvPr/>
        </p:nvSpPr>
        <p:spPr>
          <a:xfrm>
            <a:off x="795528" y="4608576"/>
            <a:ext cx="10607040" cy="1335024"/>
          </a:xfrm>
          <a:prstGeom prst="rect">
            <a:avLst/>
          </a:prstGeom>
          <a:noFill/>
          <a:ln/>
        </p:spPr>
        <p:txBody>
          <a:bodyPr wrap="square" lIns="0" tIns="0" rIns="0" bIns="0" rtlCol="0" anchor="ctr"/>
          <a:lstStyle/>
          <a:p>
            <a:pPr indent="0" marL="0">
              <a:buNone/>
            </a:pPr>
            <a:r>
              <a:rPr lang="en-US" sz="1150" b="1" dirty="0">
                <a:solidFill>
                  <a:srgbClr val="F2B84B"/>
                </a:solidFill>
                <a:latin typeface="Arial" pitchFamily="34" charset="0"/>
                <a:ea typeface="Arial" pitchFamily="34" charset="-122"/>
                <a:cs typeface="Arial" pitchFamily="34" charset="-120"/>
              </a:rPr>
              <a:t>Why this slide carries no numbers. </a:t>
            </a:r>
            <a:pPr indent="0" marL="0">
              <a:buNone/>
            </a:pPr>
            <a:r>
              <a:rPr lang="en-US" sz="1150" dirty="0">
                <a:solidFill>
                  <a:srgbClr val="8B95A5"/>
                </a:solidFill>
                <a:latin typeface="Arial" pitchFamily="34" charset="0"/>
                <a:ea typeface="Arial" pitchFamily="34" charset="-122"/>
                <a:cs typeface="Arial" pitchFamily="34" charset="-120"/>
              </a:rPr>
              <a:t>The sprint's own headline pair was measured in June 2026 on a large private C++ corpus that is not publicly reproducible, and the deck does not quote figures a reader cannot re-derive — the previous slide's numbers all come from committed harnesses. What survives the omission is the </a:t>
            </a:r>
            <a:pPr indent="0" marL="0">
              <a:buNone/>
            </a:pPr>
            <a:r>
              <a:rPr lang="en-US" sz="1150" b="1" i="1" dirty="0">
                <a:solidFill>
                  <a:srgbClr val="E6EDF3"/>
                </a:solidFill>
                <a:latin typeface="Arial" pitchFamily="34" charset="0"/>
                <a:ea typeface="Arial" pitchFamily="34" charset="-122"/>
                <a:cs typeface="Arial" pitchFamily="34" charset="-120"/>
              </a:rPr>
              <a:t>shape</a:t>
            </a:r>
            <a:pPr indent="0" marL="0">
              <a:buNone/>
            </a:pPr>
            <a:r>
              <a:rPr lang="en-US" sz="1150" dirty="0">
                <a:solidFill>
                  <a:srgbClr val="8B95A5"/>
                </a:solidFill>
                <a:latin typeface="Arial" pitchFamily="34" charset="0"/>
                <a:ea typeface="Arial" pitchFamily="34" charset="-122"/>
                <a:cs typeface="Arial" pitchFamily="34" charset="-120"/>
              </a:rPr>
              <a:t>: the graph math was never the bottleneck, and every win came from doing less work rather than doing the same work faster. Same map contract throughout — byte-identical output before and after each of these changes.</a:t>
            </a:r>
            <a:endParaRPr lang="en-US" sz="1150" dirty="0"/>
          </a:p>
        </p:txBody>
      </p:sp>
      <p:sp>
        <p:nvSpPr>
          <p:cNvPr id="24" name="Text 22"/>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the mechanisms are in bench/PROFILE.md and the commit history; the private-corpus figures they produced are deliberately not quoted</a:t>
            </a:r>
            <a:endParaRPr lang="en-US"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56D6E8"/>
                </a:solidFill>
                <a:latin typeface="Courier New" pitchFamily="34" charset="0"/>
                <a:ea typeface="Courier New" pitchFamily="34" charset="-122"/>
                <a:cs typeface="Courier New" pitchFamily="34" charset="-120"/>
              </a:rPr>
              <a:t>// docs/EVALS.md §5, pinned on this repository 2026-08-08 (the --for row re-pinned 2026-08-22)</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200" b="1" dirty="0">
                <a:solidFill>
                  <a:srgbClr val="E6EDF3"/>
                </a:solidFill>
                <a:latin typeface="Arial" pitchFamily="34" charset="0"/>
                <a:ea typeface="Arial" pitchFamily="34" charset="-122"/>
                <a:cs typeface="Arial" pitchFamily="34" charset="-120"/>
              </a:rPr>
              <a:t>Ten everyday moments, and what each one costs</a:t>
            </a:r>
            <a:endParaRPr lang="en-US" sz="3200" dirty="0"/>
          </a:p>
        </p:txBody>
      </p:sp>
      <p:sp>
        <p:nvSpPr>
          <p:cNvPr id="4" name="Shape 2"/>
          <p:cNvSpPr/>
          <p:nvPr/>
        </p:nvSpPr>
        <p:spPr>
          <a:xfrm>
            <a:off x="566928" y="1517904"/>
            <a:ext cx="11055096" cy="310896"/>
          </a:xfrm>
          <a:prstGeom prst="roundRect">
            <a:avLst>
              <a:gd name="adj" fmla="val 26471"/>
            </a:avLst>
          </a:prstGeom>
          <a:solidFill>
            <a:srgbClr val="0D1117"/>
          </a:solidFill>
          <a:ln w="9525">
            <a:solidFill>
              <a:srgbClr val="232D3D"/>
            </a:solidFill>
            <a:prstDash val="solid"/>
          </a:ln>
        </p:spPr>
      </p:sp>
      <p:sp>
        <p:nvSpPr>
          <p:cNvPr id="5" name="Text 3"/>
          <p:cNvSpPr/>
          <p:nvPr/>
        </p:nvSpPr>
        <p:spPr>
          <a:xfrm>
            <a:off x="731520" y="1545336"/>
            <a:ext cx="2971800" cy="256032"/>
          </a:xfrm>
          <a:prstGeom prst="rect">
            <a:avLst/>
          </a:prstGeom>
          <a:noFill/>
          <a:ln/>
        </p:spPr>
        <p:txBody>
          <a:bodyPr wrap="square" lIns="0" tIns="0" rIns="0" bIns="0" rtlCol="0" anchor="ctr"/>
          <a:lstStyle/>
          <a:p>
            <a:pPr algn="l" indent="0" marL="0">
              <a:buNone/>
            </a:pPr>
            <a:r>
              <a:rPr lang="en-US" sz="1000" b="1" dirty="0">
                <a:solidFill>
                  <a:srgbClr val="8B95A5"/>
                </a:solidFill>
                <a:latin typeface="Arial" pitchFamily="34" charset="0"/>
                <a:ea typeface="Arial" pitchFamily="34" charset="-122"/>
                <a:cs typeface="Arial" pitchFamily="34" charset="-120"/>
              </a:rPr>
              <a:t>Ask it</a:t>
            </a:r>
            <a:endParaRPr lang="en-US" sz="1000" dirty="0"/>
          </a:p>
        </p:txBody>
      </p:sp>
      <p:sp>
        <p:nvSpPr>
          <p:cNvPr id="6" name="Text 4"/>
          <p:cNvSpPr/>
          <p:nvPr/>
        </p:nvSpPr>
        <p:spPr>
          <a:xfrm>
            <a:off x="3813048" y="1545336"/>
            <a:ext cx="2240280" cy="256032"/>
          </a:xfrm>
          <a:prstGeom prst="rect">
            <a:avLst/>
          </a:prstGeom>
          <a:noFill/>
          <a:ln/>
        </p:spPr>
        <p:txBody>
          <a:bodyPr wrap="square" lIns="0" tIns="0" rIns="0" bIns="0" rtlCol="0" anchor="ctr"/>
          <a:lstStyle/>
          <a:p>
            <a:pPr algn="l" indent="0" marL="0">
              <a:buNone/>
            </a:pPr>
            <a:r>
              <a:rPr lang="en-US" sz="1000" b="1" dirty="0">
                <a:solidFill>
                  <a:srgbClr val="8B95A5"/>
                </a:solidFill>
                <a:latin typeface="Courier New" pitchFamily="34" charset="0"/>
                <a:ea typeface="Courier New" pitchFamily="34" charset="-122"/>
                <a:cs typeface="Courier New" pitchFamily="34" charset="-120"/>
              </a:rPr>
              <a:t>Command</a:t>
            </a:r>
            <a:endParaRPr lang="en-US" sz="1000" dirty="0"/>
          </a:p>
        </p:txBody>
      </p:sp>
      <p:sp>
        <p:nvSpPr>
          <p:cNvPr id="7" name="Text 5"/>
          <p:cNvSpPr/>
          <p:nvPr/>
        </p:nvSpPr>
        <p:spPr>
          <a:xfrm>
            <a:off x="6163056" y="1545336"/>
            <a:ext cx="1325880" cy="256032"/>
          </a:xfrm>
          <a:prstGeom prst="rect">
            <a:avLst/>
          </a:prstGeom>
          <a:noFill/>
          <a:ln/>
        </p:spPr>
        <p:txBody>
          <a:bodyPr wrap="square" lIns="0" tIns="0" rIns="0" bIns="0" rtlCol="0" anchor="ctr"/>
          <a:lstStyle/>
          <a:p>
            <a:pPr algn="r" indent="0" marL="0">
              <a:buNone/>
            </a:pPr>
            <a:r>
              <a:rPr lang="en-US" sz="1000" b="1" dirty="0">
                <a:solidFill>
                  <a:srgbClr val="8B95A5"/>
                </a:solidFill>
                <a:latin typeface="Arial" pitchFamily="34" charset="0"/>
                <a:ea typeface="Arial" pitchFamily="34" charset="-122"/>
                <a:cs typeface="Arial" pitchFamily="34" charset="-120"/>
              </a:rPr>
              <a:t>ripwire</a:t>
            </a:r>
            <a:endParaRPr lang="en-US" sz="1000" dirty="0"/>
          </a:p>
        </p:txBody>
      </p:sp>
      <p:sp>
        <p:nvSpPr>
          <p:cNvPr id="8" name="Text 6"/>
          <p:cNvSpPr/>
          <p:nvPr/>
        </p:nvSpPr>
        <p:spPr>
          <a:xfrm>
            <a:off x="7598664" y="1545336"/>
            <a:ext cx="1645920" cy="256032"/>
          </a:xfrm>
          <a:prstGeom prst="rect">
            <a:avLst/>
          </a:prstGeom>
          <a:noFill/>
          <a:ln/>
        </p:spPr>
        <p:txBody>
          <a:bodyPr wrap="square" lIns="0" tIns="0" rIns="0" bIns="0" rtlCol="0" anchor="ctr"/>
          <a:lstStyle/>
          <a:p>
            <a:pPr algn="r" indent="0" marL="0">
              <a:buNone/>
            </a:pPr>
            <a:r>
              <a:rPr lang="en-US" sz="1000" b="1" dirty="0">
                <a:solidFill>
                  <a:srgbClr val="8B95A5"/>
                </a:solidFill>
                <a:latin typeface="Arial" pitchFamily="34" charset="0"/>
                <a:ea typeface="Arial" pitchFamily="34" charset="-122"/>
                <a:cs typeface="Arial" pitchFamily="34" charset="-120"/>
              </a:rPr>
              <a:t>naive read</a:t>
            </a:r>
            <a:endParaRPr lang="en-US" sz="1000" dirty="0"/>
          </a:p>
        </p:txBody>
      </p:sp>
      <p:sp>
        <p:nvSpPr>
          <p:cNvPr id="9" name="Text 7"/>
          <p:cNvSpPr/>
          <p:nvPr/>
        </p:nvSpPr>
        <p:spPr>
          <a:xfrm>
            <a:off x="9354312" y="1545336"/>
            <a:ext cx="2103120" cy="256032"/>
          </a:xfrm>
          <a:prstGeom prst="rect">
            <a:avLst/>
          </a:prstGeom>
          <a:noFill/>
          <a:ln/>
        </p:spPr>
        <p:txBody>
          <a:bodyPr wrap="square" lIns="0" tIns="0" rIns="0" bIns="0" rtlCol="0" anchor="ctr"/>
          <a:lstStyle/>
          <a:p>
            <a:pPr algn="r" indent="0" marL="0">
              <a:buNone/>
            </a:pPr>
            <a:r>
              <a:rPr lang="en-US" sz="1000" b="1" dirty="0">
                <a:solidFill>
                  <a:srgbClr val="8B95A5"/>
                </a:solidFill>
                <a:latin typeface="Arial" pitchFamily="34" charset="0"/>
                <a:ea typeface="Arial" pitchFamily="34" charset="-122"/>
                <a:cs typeface="Arial" pitchFamily="34" charset="-120"/>
              </a:rPr>
              <a:t>savings</a:t>
            </a:r>
            <a:endParaRPr lang="en-US" sz="1000" dirty="0"/>
          </a:p>
        </p:txBody>
      </p:sp>
      <p:sp>
        <p:nvSpPr>
          <p:cNvPr id="10" name="Shape 8"/>
          <p:cNvSpPr/>
          <p:nvPr/>
        </p:nvSpPr>
        <p:spPr>
          <a:xfrm>
            <a:off x="566928" y="1865376"/>
            <a:ext cx="11055096" cy="384048"/>
          </a:xfrm>
          <a:prstGeom prst="roundRect">
            <a:avLst>
              <a:gd name="adj" fmla="val 21429"/>
            </a:avLst>
          </a:prstGeom>
          <a:solidFill>
            <a:srgbClr val="161D28"/>
          </a:solidFill>
          <a:ln w="9525">
            <a:solidFill>
              <a:srgbClr val="232D3D"/>
            </a:solidFill>
            <a:prstDash val="solid"/>
          </a:ln>
        </p:spPr>
      </p:sp>
      <p:sp>
        <p:nvSpPr>
          <p:cNvPr id="11" name="Text 9"/>
          <p:cNvSpPr/>
          <p:nvPr/>
        </p:nvSpPr>
        <p:spPr>
          <a:xfrm>
            <a:off x="731520" y="1892808"/>
            <a:ext cx="2971800" cy="329184"/>
          </a:xfrm>
          <a:prstGeom prst="rect">
            <a:avLst/>
          </a:prstGeom>
          <a:noFill/>
          <a:ln/>
        </p:spPr>
        <p:txBody>
          <a:bodyPr wrap="square" lIns="0" tIns="0" rIns="0" bIns="0" rtlCol="0" anchor="ctr"/>
          <a:lstStyle/>
          <a:p>
            <a:pPr algn="l" indent="0" marL="0">
              <a:buNone/>
            </a:pPr>
            <a:r>
              <a:rPr lang="en-US" sz="1050" dirty="0">
                <a:solidFill>
                  <a:srgbClr val="E6EDF3"/>
                </a:solidFill>
                <a:latin typeface="Arial" pitchFamily="34" charset="0"/>
                <a:ea typeface="Arial" pitchFamily="34" charset="-122"/>
                <a:cs typeface="Arial" pitchFamily="34" charset="-120"/>
              </a:rPr>
              <a:t>Orient me in this repo</a:t>
            </a:r>
            <a:endParaRPr lang="en-US" sz="1050" dirty="0"/>
          </a:p>
        </p:txBody>
      </p:sp>
      <p:sp>
        <p:nvSpPr>
          <p:cNvPr id="12" name="Text 10"/>
          <p:cNvSpPr/>
          <p:nvPr/>
        </p:nvSpPr>
        <p:spPr>
          <a:xfrm>
            <a:off x="3813048" y="1892808"/>
            <a:ext cx="2240280" cy="329184"/>
          </a:xfrm>
          <a:prstGeom prst="rect">
            <a:avLst/>
          </a:prstGeom>
          <a:noFill/>
          <a:ln/>
        </p:spPr>
        <p:txBody>
          <a:bodyPr wrap="square" lIns="0" tIns="0" rIns="0" bIns="0" rtlCol="0" anchor="ctr"/>
          <a:lstStyle/>
          <a:p>
            <a:pPr algn="l" indent="0" marL="0">
              <a:buNone/>
            </a:pPr>
            <a:r>
              <a:rPr lang="en-US" sz="950" dirty="0">
                <a:solidFill>
                  <a:srgbClr val="56D6E8"/>
                </a:solidFill>
                <a:latin typeface="Courier New" pitchFamily="34" charset="0"/>
                <a:ea typeface="Courier New" pitchFamily="34" charset="-122"/>
                <a:cs typeface="Courier New" pitchFamily="34" charset="-120"/>
              </a:rPr>
              <a:t>ripwire .</a:t>
            </a:r>
            <a:endParaRPr lang="en-US" sz="950" dirty="0"/>
          </a:p>
        </p:txBody>
      </p:sp>
      <p:sp>
        <p:nvSpPr>
          <p:cNvPr id="13" name="Text 11"/>
          <p:cNvSpPr/>
          <p:nvPr/>
        </p:nvSpPr>
        <p:spPr>
          <a:xfrm>
            <a:off x="6163056" y="1892808"/>
            <a:ext cx="1325880" cy="329184"/>
          </a:xfrm>
          <a:prstGeom prst="rect">
            <a:avLst/>
          </a:prstGeom>
          <a:noFill/>
          <a:ln/>
        </p:spPr>
        <p:txBody>
          <a:bodyPr wrap="square" lIns="0" tIns="0" rIns="0" bIns="0" rtlCol="0" anchor="ctr"/>
          <a:lstStyle/>
          <a:p>
            <a:pPr algn="r" indent="0" marL="0">
              <a:buNone/>
            </a:pPr>
            <a:r>
              <a:rPr lang="en-US" sz="1050" b="1" dirty="0">
                <a:solidFill>
                  <a:srgbClr val="56D6E8"/>
                </a:solidFill>
                <a:latin typeface="Courier New" pitchFamily="34" charset="0"/>
                <a:ea typeface="Courier New" pitchFamily="34" charset="-122"/>
                <a:cs typeface="Courier New" pitchFamily="34" charset="-120"/>
              </a:rPr>
              <a:t>~5.6K</a:t>
            </a:r>
            <a:endParaRPr lang="en-US" sz="1050" dirty="0"/>
          </a:p>
        </p:txBody>
      </p:sp>
      <p:sp>
        <p:nvSpPr>
          <p:cNvPr id="14" name="Text 12"/>
          <p:cNvSpPr/>
          <p:nvPr/>
        </p:nvSpPr>
        <p:spPr>
          <a:xfrm>
            <a:off x="7598664" y="1892808"/>
            <a:ext cx="1645920" cy="329184"/>
          </a:xfrm>
          <a:prstGeom prst="rect">
            <a:avLst/>
          </a:prstGeom>
          <a:noFill/>
          <a:ln/>
        </p:spPr>
        <p:txBody>
          <a:bodyPr wrap="square" lIns="0" tIns="0" rIns="0" bIns="0" rtlCol="0" anchor="ctr"/>
          <a:lstStyle/>
          <a:p>
            <a:pPr algn="r" indent="0" marL="0">
              <a:buNone/>
            </a:pPr>
            <a:r>
              <a:rPr lang="en-US" sz="1050" dirty="0">
                <a:solidFill>
                  <a:srgbClr val="8B95A5"/>
                </a:solidFill>
                <a:latin typeface="Courier New" pitchFamily="34" charset="0"/>
                <a:ea typeface="Courier New" pitchFamily="34" charset="-122"/>
                <a:cs typeface="Courier New" pitchFamily="34" charset="-120"/>
              </a:rPr>
              <a:t>~20K–25K</a:t>
            </a:r>
            <a:endParaRPr lang="en-US" sz="1050" dirty="0"/>
          </a:p>
        </p:txBody>
      </p:sp>
      <p:sp>
        <p:nvSpPr>
          <p:cNvPr id="15" name="Text 13"/>
          <p:cNvSpPr/>
          <p:nvPr/>
        </p:nvSpPr>
        <p:spPr>
          <a:xfrm>
            <a:off x="9354312" y="1892808"/>
            <a:ext cx="2103120" cy="329184"/>
          </a:xfrm>
          <a:prstGeom prst="rect">
            <a:avLst/>
          </a:prstGeom>
          <a:noFill/>
          <a:ln/>
        </p:spPr>
        <p:txBody>
          <a:bodyPr wrap="square" lIns="0" tIns="0" rIns="0" bIns="0" rtlCol="0" anchor="ctr"/>
          <a:lstStyle/>
          <a:p>
            <a:pPr algn="r" indent="0" marL="0">
              <a:buNone/>
            </a:pPr>
            <a:r>
              <a:rPr lang="en-US" sz="1050" b="1" dirty="0">
                <a:solidFill>
                  <a:srgbClr val="4AC26B"/>
                </a:solidFill>
                <a:latin typeface="Courier New" pitchFamily="34" charset="0"/>
                <a:ea typeface="Courier New" pitchFamily="34" charset="-122"/>
                <a:cs typeface="Courier New" pitchFamily="34" charset="-120"/>
              </a:rPr>
              <a:t>3.6×–4.5×</a:t>
            </a:r>
            <a:endParaRPr lang="en-US" sz="1050" dirty="0"/>
          </a:p>
        </p:txBody>
      </p:sp>
      <p:sp>
        <p:nvSpPr>
          <p:cNvPr id="16" name="Shape 14"/>
          <p:cNvSpPr/>
          <p:nvPr/>
        </p:nvSpPr>
        <p:spPr>
          <a:xfrm>
            <a:off x="566928" y="2295144"/>
            <a:ext cx="11055096" cy="384048"/>
          </a:xfrm>
          <a:prstGeom prst="roundRect">
            <a:avLst>
              <a:gd name="adj" fmla="val 21429"/>
            </a:avLst>
          </a:prstGeom>
          <a:solidFill>
            <a:srgbClr val="161D28"/>
          </a:solidFill>
          <a:ln w="9525">
            <a:solidFill>
              <a:srgbClr val="232D3D"/>
            </a:solidFill>
            <a:prstDash val="solid"/>
          </a:ln>
        </p:spPr>
      </p:sp>
      <p:sp>
        <p:nvSpPr>
          <p:cNvPr id="17" name="Text 15"/>
          <p:cNvSpPr/>
          <p:nvPr/>
        </p:nvSpPr>
        <p:spPr>
          <a:xfrm>
            <a:off x="731520" y="2322576"/>
            <a:ext cx="2971800" cy="329184"/>
          </a:xfrm>
          <a:prstGeom prst="rect">
            <a:avLst/>
          </a:prstGeom>
          <a:noFill/>
          <a:ln/>
        </p:spPr>
        <p:txBody>
          <a:bodyPr wrap="square" lIns="0" tIns="0" rIns="0" bIns="0" rtlCol="0" anchor="ctr"/>
          <a:lstStyle/>
          <a:p>
            <a:pPr algn="l" indent="0" marL="0">
              <a:buNone/>
            </a:pPr>
            <a:r>
              <a:rPr lang="en-US" sz="1050" dirty="0">
                <a:solidFill>
                  <a:srgbClr val="E6EDF3"/>
                </a:solidFill>
                <a:latin typeface="Arial" pitchFamily="34" charset="0"/>
                <a:ea typeface="Arial" pitchFamily="34" charset="-122"/>
                <a:cs typeface="Arial" pitchFamily="34" charset="-120"/>
              </a:rPr>
              <a:t>Where is X handled?</a:t>
            </a:r>
            <a:endParaRPr lang="en-US" sz="1050" dirty="0"/>
          </a:p>
        </p:txBody>
      </p:sp>
      <p:sp>
        <p:nvSpPr>
          <p:cNvPr id="18" name="Text 16"/>
          <p:cNvSpPr/>
          <p:nvPr/>
        </p:nvSpPr>
        <p:spPr>
          <a:xfrm>
            <a:off x="3813048" y="2322576"/>
            <a:ext cx="2240280" cy="329184"/>
          </a:xfrm>
          <a:prstGeom prst="rect">
            <a:avLst/>
          </a:prstGeom>
          <a:noFill/>
          <a:ln/>
        </p:spPr>
        <p:txBody>
          <a:bodyPr wrap="square" lIns="0" tIns="0" rIns="0" bIns="0" rtlCol="0" anchor="ctr"/>
          <a:lstStyle/>
          <a:p>
            <a:pPr algn="l" indent="0" marL="0">
              <a:buNone/>
            </a:pPr>
            <a:r>
              <a:rPr lang="en-US" sz="950" dirty="0">
                <a:solidFill>
                  <a:srgbClr val="56D6E8"/>
                </a:solidFill>
                <a:latin typeface="Courier New" pitchFamily="34" charset="0"/>
                <a:ea typeface="Courier New" pitchFamily="34" charset="-122"/>
                <a:cs typeface="Courier New" pitchFamily="34" charset="-120"/>
              </a:rPr>
              <a:t>--for="…"</a:t>
            </a:r>
            <a:endParaRPr lang="en-US" sz="950" dirty="0"/>
          </a:p>
        </p:txBody>
      </p:sp>
      <p:sp>
        <p:nvSpPr>
          <p:cNvPr id="19" name="Text 17"/>
          <p:cNvSpPr/>
          <p:nvPr/>
        </p:nvSpPr>
        <p:spPr>
          <a:xfrm>
            <a:off x="6163056" y="2322576"/>
            <a:ext cx="1325880" cy="329184"/>
          </a:xfrm>
          <a:prstGeom prst="rect">
            <a:avLst/>
          </a:prstGeom>
          <a:noFill/>
          <a:ln/>
        </p:spPr>
        <p:txBody>
          <a:bodyPr wrap="square" lIns="0" tIns="0" rIns="0" bIns="0" rtlCol="0" anchor="ctr"/>
          <a:lstStyle/>
          <a:p>
            <a:pPr algn="r" indent="0" marL="0">
              <a:buNone/>
            </a:pPr>
            <a:r>
              <a:rPr lang="en-US" sz="1050" b="1" dirty="0">
                <a:solidFill>
                  <a:srgbClr val="56D6E8"/>
                </a:solidFill>
                <a:latin typeface="Courier New" pitchFamily="34" charset="0"/>
                <a:ea typeface="Courier New" pitchFamily="34" charset="-122"/>
                <a:cs typeface="Courier New" pitchFamily="34" charset="-120"/>
              </a:rPr>
              <a:t>~2.1K</a:t>
            </a:r>
            <a:endParaRPr lang="en-US" sz="1050" dirty="0"/>
          </a:p>
        </p:txBody>
      </p:sp>
      <p:sp>
        <p:nvSpPr>
          <p:cNvPr id="20" name="Text 18"/>
          <p:cNvSpPr/>
          <p:nvPr/>
        </p:nvSpPr>
        <p:spPr>
          <a:xfrm>
            <a:off x="7598664" y="2322576"/>
            <a:ext cx="1645920" cy="329184"/>
          </a:xfrm>
          <a:prstGeom prst="rect">
            <a:avLst/>
          </a:prstGeom>
          <a:noFill/>
          <a:ln/>
        </p:spPr>
        <p:txBody>
          <a:bodyPr wrap="square" lIns="0" tIns="0" rIns="0" bIns="0" rtlCol="0" anchor="ctr"/>
          <a:lstStyle/>
          <a:p>
            <a:pPr algn="r" indent="0" marL="0">
              <a:buNone/>
            </a:pPr>
            <a:r>
              <a:rPr lang="en-US" sz="1050" dirty="0">
                <a:solidFill>
                  <a:srgbClr val="8B95A5"/>
                </a:solidFill>
                <a:latin typeface="Courier New" pitchFamily="34" charset="0"/>
                <a:ea typeface="Courier New" pitchFamily="34" charset="-122"/>
                <a:cs typeface="Courier New" pitchFamily="34" charset="-120"/>
              </a:rPr>
              <a:t>~4.9K–20K</a:t>
            </a:r>
            <a:endParaRPr lang="en-US" sz="1050" dirty="0"/>
          </a:p>
        </p:txBody>
      </p:sp>
      <p:sp>
        <p:nvSpPr>
          <p:cNvPr id="21" name="Text 19"/>
          <p:cNvSpPr/>
          <p:nvPr/>
        </p:nvSpPr>
        <p:spPr>
          <a:xfrm>
            <a:off x="9354312" y="2322576"/>
            <a:ext cx="2103120" cy="329184"/>
          </a:xfrm>
          <a:prstGeom prst="rect">
            <a:avLst/>
          </a:prstGeom>
          <a:noFill/>
          <a:ln/>
        </p:spPr>
        <p:txBody>
          <a:bodyPr wrap="square" lIns="0" tIns="0" rIns="0" bIns="0" rtlCol="0" anchor="ctr"/>
          <a:lstStyle/>
          <a:p>
            <a:pPr algn="r" indent="0" marL="0">
              <a:buNone/>
            </a:pPr>
            <a:r>
              <a:rPr lang="en-US" sz="1050" b="1" dirty="0">
                <a:solidFill>
                  <a:srgbClr val="4AC26B"/>
                </a:solidFill>
                <a:latin typeface="Courier New" pitchFamily="34" charset="0"/>
                <a:ea typeface="Courier New" pitchFamily="34" charset="-122"/>
                <a:cs typeface="Courier New" pitchFamily="34" charset="-120"/>
              </a:rPr>
              <a:t>2.3×–9.3×</a:t>
            </a:r>
            <a:endParaRPr lang="en-US" sz="1050" dirty="0"/>
          </a:p>
        </p:txBody>
      </p:sp>
      <p:sp>
        <p:nvSpPr>
          <p:cNvPr id="22" name="Shape 20"/>
          <p:cNvSpPr/>
          <p:nvPr/>
        </p:nvSpPr>
        <p:spPr>
          <a:xfrm>
            <a:off x="566928" y="2724912"/>
            <a:ext cx="11055096" cy="384048"/>
          </a:xfrm>
          <a:prstGeom prst="roundRect">
            <a:avLst>
              <a:gd name="adj" fmla="val 21429"/>
            </a:avLst>
          </a:prstGeom>
          <a:solidFill>
            <a:srgbClr val="161D28"/>
          </a:solidFill>
          <a:ln w="9525">
            <a:solidFill>
              <a:srgbClr val="232D3D"/>
            </a:solidFill>
            <a:prstDash val="solid"/>
          </a:ln>
        </p:spPr>
      </p:sp>
      <p:sp>
        <p:nvSpPr>
          <p:cNvPr id="23" name="Text 21"/>
          <p:cNvSpPr/>
          <p:nvPr/>
        </p:nvSpPr>
        <p:spPr>
          <a:xfrm>
            <a:off x="731520" y="2752344"/>
            <a:ext cx="2971800" cy="329184"/>
          </a:xfrm>
          <a:prstGeom prst="rect">
            <a:avLst/>
          </a:prstGeom>
          <a:noFill/>
          <a:ln/>
        </p:spPr>
        <p:txBody>
          <a:bodyPr wrap="square" lIns="0" tIns="0" rIns="0" bIns="0" rtlCol="0" anchor="ctr"/>
          <a:lstStyle/>
          <a:p>
            <a:pPr algn="l" indent="0" marL="0">
              <a:buNone/>
            </a:pPr>
            <a:r>
              <a:rPr lang="en-US" sz="1050" dirty="0">
                <a:solidFill>
                  <a:srgbClr val="E6EDF3"/>
                </a:solidFill>
                <a:latin typeface="Arial" pitchFamily="34" charset="0"/>
                <a:ea typeface="Arial" pitchFamily="34" charset="-122"/>
                <a:cs typeface="Arial" pitchFamily="34" charset="-120"/>
              </a:rPr>
              <a:t>What do I already know?</a:t>
            </a:r>
            <a:endParaRPr lang="en-US" sz="1050" dirty="0"/>
          </a:p>
        </p:txBody>
      </p:sp>
      <p:sp>
        <p:nvSpPr>
          <p:cNvPr id="24" name="Text 22"/>
          <p:cNvSpPr/>
          <p:nvPr/>
        </p:nvSpPr>
        <p:spPr>
          <a:xfrm>
            <a:off x="3813048" y="2752344"/>
            <a:ext cx="2240280" cy="329184"/>
          </a:xfrm>
          <a:prstGeom prst="rect">
            <a:avLst/>
          </a:prstGeom>
          <a:noFill/>
          <a:ln/>
        </p:spPr>
        <p:txBody>
          <a:bodyPr wrap="square" lIns="0" tIns="0" rIns="0" bIns="0" rtlCol="0" anchor="ctr"/>
          <a:lstStyle/>
          <a:p>
            <a:pPr algn="l" indent="0" marL="0">
              <a:buNone/>
            </a:pPr>
            <a:r>
              <a:rPr lang="en-US" sz="950" dirty="0">
                <a:solidFill>
                  <a:srgbClr val="56D6E8"/>
                </a:solidFill>
                <a:latin typeface="Courier New" pitchFamily="34" charset="0"/>
                <a:ea typeface="Courier New" pitchFamily="34" charset="-122"/>
                <a:cs typeface="Courier New" pitchFamily="34" charset="-120"/>
              </a:rPr>
              <a:t>--recall="…"</a:t>
            </a:r>
            <a:endParaRPr lang="en-US" sz="950" dirty="0"/>
          </a:p>
        </p:txBody>
      </p:sp>
      <p:sp>
        <p:nvSpPr>
          <p:cNvPr id="25" name="Text 23"/>
          <p:cNvSpPr/>
          <p:nvPr/>
        </p:nvSpPr>
        <p:spPr>
          <a:xfrm>
            <a:off x="6163056" y="2752344"/>
            <a:ext cx="1325880" cy="329184"/>
          </a:xfrm>
          <a:prstGeom prst="rect">
            <a:avLst/>
          </a:prstGeom>
          <a:noFill/>
          <a:ln/>
        </p:spPr>
        <p:txBody>
          <a:bodyPr wrap="square" lIns="0" tIns="0" rIns="0" bIns="0" rtlCol="0" anchor="ctr"/>
          <a:lstStyle/>
          <a:p>
            <a:pPr algn="r" indent="0" marL="0">
              <a:buNone/>
            </a:pPr>
            <a:r>
              <a:rPr lang="en-US" sz="1050" b="1" dirty="0">
                <a:solidFill>
                  <a:srgbClr val="56D6E8"/>
                </a:solidFill>
                <a:latin typeface="Courier New" pitchFamily="34" charset="0"/>
                <a:ea typeface="Courier New" pitchFamily="34" charset="-122"/>
                <a:cs typeface="Courier New" pitchFamily="34" charset="-120"/>
              </a:rPr>
              <a:t>~15K</a:t>
            </a:r>
            <a:endParaRPr lang="en-US" sz="1050" dirty="0"/>
          </a:p>
        </p:txBody>
      </p:sp>
      <p:sp>
        <p:nvSpPr>
          <p:cNvPr id="26" name="Text 24"/>
          <p:cNvSpPr/>
          <p:nvPr/>
        </p:nvSpPr>
        <p:spPr>
          <a:xfrm>
            <a:off x="7598664" y="2752344"/>
            <a:ext cx="1645920" cy="329184"/>
          </a:xfrm>
          <a:prstGeom prst="rect">
            <a:avLst/>
          </a:prstGeom>
          <a:noFill/>
          <a:ln/>
        </p:spPr>
        <p:txBody>
          <a:bodyPr wrap="square" lIns="0" tIns="0" rIns="0" bIns="0" rtlCol="0" anchor="ctr"/>
          <a:lstStyle/>
          <a:p>
            <a:pPr algn="r" indent="0" marL="0">
              <a:buNone/>
            </a:pPr>
            <a:r>
              <a:rPr lang="en-US" sz="1050" dirty="0">
                <a:solidFill>
                  <a:srgbClr val="8B95A5"/>
                </a:solidFill>
                <a:latin typeface="Courier New" pitchFamily="34" charset="0"/>
                <a:ea typeface="Courier New" pitchFamily="34" charset="-122"/>
                <a:cs typeface="Courier New" pitchFamily="34" charset="-120"/>
              </a:rPr>
              <a:t>~445K</a:t>
            </a:r>
            <a:endParaRPr lang="en-US" sz="1050" dirty="0"/>
          </a:p>
        </p:txBody>
      </p:sp>
      <p:sp>
        <p:nvSpPr>
          <p:cNvPr id="27" name="Text 25"/>
          <p:cNvSpPr/>
          <p:nvPr/>
        </p:nvSpPr>
        <p:spPr>
          <a:xfrm>
            <a:off x="9354312" y="2752344"/>
            <a:ext cx="2103120" cy="329184"/>
          </a:xfrm>
          <a:prstGeom prst="rect">
            <a:avLst/>
          </a:prstGeom>
          <a:noFill/>
          <a:ln/>
        </p:spPr>
        <p:txBody>
          <a:bodyPr wrap="square" lIns="0" tIns="0" rIns="0" bIns="0" rtlCol="0" anchor="ctr"/>
          <a:lstStyle/>
          <a:p>
            <a:pPr algn="r" indent="0" marL="0">
              <a:buNone/>
            </a:pPr>
            <a:r>
              <a:rPr lang="en-US" sz="1050" b="1" dirty="0">
                <a:solidFill>
                  <a:srgbClr val="4AC26B"/>
                </a:solidFill>
                <a:latin typeface="Courier New" pitchFamily="34" charset="0"/>
                <a:ea typeface="Courier New" pitchFamily="34" charset="-122"/>
                <a:cs typeface="Courier New" pitchFamily="34" charset="-120"/>
              </a:rPr>
              <a:t>29.2×</a:t>
            </a:r>
            <a:endParaRPr lang="en-US" sz="1050" dirty="0"/>
          </a:p>
        </p:txBody>
      </p:sp>
      <p:sp>
        <p:nvSpPr>
          <p:cNvPr id="28" name="Shape 26"/>
          <p:cNvSpPr/>
          <p:nvPr/>
        </p:nvSpPr>
        <p:spPr>
          <a:xfrm>
            <a:off x="566928" y="3154680"/>
            <a:ext cx="11055096" cy="384048"/>
          </a:xfrm>
          <a:prstGeom prst="roundRect">
            <a:avLst>
              <a:gd name="adj" fmla="val 21429"/>
            </a:avLst>
          </a:prstGeom>
          <a:solidFill>
            <a:srgbClr val="161D28"/>
          </a:solidFill>
          <a:ln w="9525">
            <a:solidFill>
              <a:srgbClr val="232D3D"/>
            </a:solidFill>
            <a:prstDash val="solid"/>
          </a:ln>
        </p:spPr>
      </p:sp>
      <p:sp>
        <p:nvSpPr>
          <p:cNvPr id="29" name="Text 27"/>
          <p:cNvSpPr/>
          <p:nvPr/>
        </p:nvSpPr>
        <p:spPr>
          <a:xfrm>
            <a:off x="731520" y="3182112"/>
            <a:ext cx="2971800" cy="329184"/>
          </a:xfrm>
          <a:prstGeom prst="rect">
            <a:avLst/>
          </a:prstGeom>
          <a:noFill/>
          <a:ln/>
        </p:spPr>
        <p:txBody>
          <a:bodyPr wrap="square" lIns="0" tIns="0" rIns="0" bIns="0" rtlCol="0" anchor="ctr"/>
          <a:lstStyle/>
          <a:p>
            <a:pPr algn="l" indent="0" marL="0">
              <a:buNone/>
            </a:pPr>
            <a:r>
              <a:rPr lang="en-US" sz="1050" dirty="0">
                <a:solidFill>
                  <a:srgbClr val="E6EDF3"/>
                </a:solidFill>
                <a:latin typeface="Arial" pitchFamily="34" charset="0"/>
                <a:ea typeface="Arial" pitchFamily="34" charset="-122"/>
                <a:cs typeface="Arial" pitchFamily="34" charset="-120"/>
              </a:rPr>
              <a:t>Set me up for this task</a:t>
            </a:r>
            <a:endParaRPr lang="en-US" sz="1050" dirty="0"/>
          </a:p>
        </p:txBody>
      </p:sp>
      <p:sp>
        <p:nvSpPr>
          <p:cNvPr id="30" name="Text 28"/>
          <p:cNvSpPr/>
          <p:nvPr/>
        </p:nvSpPr>
        <p:spPr>
          <a:xfrm>
            <a:off x="3813048" y="3182112"/>
            <a:ext cx="2240280" cy="329184"/>
          </a:xfrm>
          <a:prstGeom prst="rect">
            <a:avLst/>
          </a:prstGeom>
          <a:noFill/>
          <a:ln/>
        </p:spPr>
        <p:txBody>
          <a:bodyPr wrap="square" lIns="0" tIns="0" rIns="0" bIns="0" rtlCol="0" anchor="ctr"/>
          <a:lstStyle/>
          <a:p>
            <a:pPr algn="l" indent="0" marL="0">
              <a:buNone/>
            </a:pPr>
            <a:r>
              <a:rPr lang="en-US" sz="950" dirty="0">
                <a:solidFill>
                  <a:srgbClr val="56D6E8"/>
                </a:solidFill>
                <a:latin typeface="Courier New" pitchFamily="34" charset="0"/>
                <a:ea typeface="Courier New" pitchFamily="34" charset="-122"/>
                <a:cs typeface="Courier New" pitchFamily="34" charset="-120"/>
              </a:rPr>
              <a:t>--pack-task="…"</a:t>
            </a:r>
            <a:endParaRPr lang="en-US" sz="950" dirty="0"/>
          </a:p>
        </p:txBody>
      </p:sp>
      <p:sp>
        <p:nvSpPr>
          <p:cNvPr id="31" name="Text 29"/>
          <p:cNvSpPr/>
          <p:nvPr/>
        </p:nvSpPr>
        <p:spPr>
          <a:xfrm>
            <a:off x="6163056" y="3182112"/>
            <a:ext cx="1325880" cy="329184"/>
          </a:xfrm>
          <a:prstGeom prst="rect">
            <a:avLst/>
          </a:prstGeom>
          <a:noFill/>
          <a:ln/>
        </p:spPr>
        <p:txBody>
          <a:bodyPr wrap="square" lIns="0" tIns="0" rIns="0" bIns="0" rtlCol="0" anchor="ctr"/>
          <a:lstStyle/>
          <a:p>
            <a:pPr algn="r" indent="0" marL="0">
              <a:buNone/>
            </a:pPr>
            <a:r>
              <a:rPr lang="en-US" sz="1050" b="1" dirty="0">
                <a:solidFill>
                  <a:srgbClr val="56D6E8"/>
                </a:solidFill>
                <a:latin typeface="Courier New" pitchFamily="34" charset="0"/>
                <a:ea typeface="Courier New" pitchFamily="34" charset="-122"/>
                <a:cs typeface="Courier New" pitchFamily="34" charset="-120"/>
              </a:rPr>
              <a:t>~2.1K</a:t>
            </a:r>
            <a:endParaRPr lang="en-US" sz="1050" dirty="0"/>
          </a:p>
        </p:txBody>
      </p:sp>
      <p:sp>
        <p:nvSpPr>
          <p:cNvPr id="32" name="Text 30"/>
          <p:cNvSpPr/>
          <p:nvPr/>
        </p:nvSpPr>
        <p:spPr>
          <a:xfrm>
            <a:off x="7598664" y="3182112"/>
            <a:ext cx="1645920" cy="329184"/>
          </a:xfrm>
          <a:prstGeom prst="rect">
            <a:avLst/>
          </a:prstGeom>
          <a:noFill/>
          <a:ln/>
        </p:spPr>
        <p:txBody>
          <a:bodyPr wrap="square" lIns="0" tIns="0" rIns="0" bIns="0" rtlCol="0" anchor="ctr"/>
          <a:lstStyle/>
          <a:p>
            <a:pPr algn="r" indent="0" marL="0">
              <a:buNone/>
            </a:pPr>
            <a:r>
              <a:rPr lang="en-US" sz="1050" dirty="0">
                <a:solidFill>
                  <a:srgbClr val="8B95A5"/>
                </a:solidFill>
                <a:latin typeface="Courier New" pitchFamily="34" charset="0"/>
                <a:ea typeface="Courier New" pitchFamily="34" charset="-122"/>
                <a:cs typeface="Courier New" pitchFamily="34" charset="-120"/>
              </a:rPr>
              <a:t>~16K–80K</a:t>
            </a:r>
            <a:endParaRPr lang="en-US" sz="1050" dirty="0"/>
          </a:p>
        </p:txBody>
      </p:sp>
      <p:sp>
        <p:nvSpPr>
          <p:cNvPr id="33" name="Text 31"/>
          <p:cNvSpPr/>
          <p:nvPr/>
        </p:nvSpPr>
        <p:spPr>
          <a:xfrm>
            <a:off x="9354312" y="3182112"/>
            <a:ext cx="2103120" cy="329184"/>
          </a:xfrm>
          <a:prstGeom prst="rect">
            <a:avLst/>
          </a:prstGeom>
          <a:noFill/>
          <a:ln/>
        </p:spPr>
        <p:txBody>
          <a:bodyPr wrap="square" lIns="0" tIns="0" rIns="0" bIns="0" rtlCol="0" anchor="ctr"/>
          <a:lstStyle/>
          <a:p>
            <a:pPr algn="r" indent="0" marL="0">
              <a:buNone/>
            </a:pPr>
            <a:r>
              <a:rPr lang="en-US" sz="1050" b="1" dirty="0">
                <a:solidFill>
                  <a:srgbClr val="4AC26B"/>
                </a:solidFill>
                <a:latin typeface="Courier New" pitchFamily="34" charset="0"/>
                <a:ea typeface="Courier New" pitchFamily="34" charset="-122"/>
                <a:cs typeface="Courier New" pitchFamily="34" charset="-120"/>
              </a:rPr>
              <a:t>7.7×–37.7×</a:t>
            </a:r>
            <a:endParaRPr lang="en-US" sz="1050" dirty="0"/>
          </a:p>
        </p:txBody>
      </p:sp>
      <p:sp>
        <p:nvSpPr>
          <p:cNvPr id="34" name="Shape 32"/>
          <p:cNvSpPr/>
          <p:nvPr/>
        </p:nvSpPr>
        <p:spPr>
          <a:xfrm>
            <a:off x="566928" y="3584448"/>
            <a:ext cx="11055096" cy="384048"/>
          </a:xfrm>
          <a:prstGeom prst="roundRect">
            <a:avLst>
              <a:gd name="adj" fmla="val 21429"/>
            </a:avLst>
          </a:prstGeom>
          <a:solidFill>
            <a:srgbClr val="161D28"/>
          </a:solidFill>
          <a:ln w="9525">
            <a:solidFill>
              <a:srgbClr val="232D3D"/>
            </a:solidFill>
            <a:prstDash val="solid"/>
          </a:ln>
        </p:spPr>
      </p:sp>
      <p:sp>
        <p:nvSpPr>
          <p:cNvPr id="35" name="Text 33"/>
          <p:cNvSpPr/>
          <p:nvPr/>
        </p:nvSpPr>
        <p:spPr>
          <a:xfrm>
            <a:off x="731520" y="3611880"/>
            <a:ext cx="2971800" cy="329184"/>
          </a:xfrm>
          <a:prstGeom prst="rect">
            <a:avLst/>
          </a:prstGeom>
          <a:noFill/>
          <a:ln/>
        </p:spPr>
        <p:txBody>
          <a:bodyPr wrap="square" lIns="0" tIns="0" rIns="0" bIns="0" rtlCol="0" anchor="ctr"/>
          <a:lstStyle/>
          <a:p>
            <a:pPr algn="l" indent="0" marL="0">
              <a:buNone/>
            </a:pPr>
            <a:r>
              <a:rPr lang="en-US" sz="1050" dirty="0">
                <a:solidFill>
                  <a:srgbClr val="E6EDF3"/>
                </a:solidFill>
                <a:latin typeface="Arial" pitchFamily="34" charset="0"/>
                <a:ea typeface="Arial" pitchFamily="34" charset="-122"/>
                <a:cs typeface="Arial" pitchFamily="34" charset="-120"/>
              </a:rPr>
              <a:t>Show me this one function</a:t>
            </a:r>
            <a:endParaRPr lang="en-US" sz="1050" dirty="0"/>
          </a:p>
        </p:txBody>
      </p:sp>
      <p:sp>
        <p:nvSpPr>
          <p:cNvPr id="36" name="Text 34"/>
          <p:cNvSpPr/>
          <p:nvPr/>
        </p:nvSpPr>
        <p:spPr>
          <a:xfrm>
            <a:off x="3813048" y="3611880"/>
            <a:ext cx="2240280" cy="329184"/>
          </a:xfrm>
          <a:prstGeom prst="rect">
            <a:avLst/>
          </a:prstGeom>
          <a:noFill/>
          <a:ln/>
        </p:spPr>
        <p:txBody>
          <a:bodyPr wrap="square" lIns="0" tIns="0" rIns="0" bIns="0" rtlCol="0" anchor="ctr"/>
          <a:lstStyle/>
          <a:p>
            <a:pPr algn="l" indent="0" marL="0">
              <a:buNone/>
            </a:pPr>
            <a:r>
              <a:rPr lang="en-US" sz="950" dirty="0">
                <a:solidFill>
                  <a:srgbClr val="56D6E8"/>
                </a:solidFill>
                <a:latin typeface="Courier New" pitchFamily="34" charset="0"/>
                <a:ea typeface="Courier New" pitchFamily="34" charset="-122"/>
                <a:cs typeface="Courier New" pitchFamily="34" charset="-120"/>
              </a:rPr>
              <a:t>--expand=SYM --top-k=0</a:t>
            </a:r>
            <a:endParaRPr lang="en-US" sz="950" dirty="0"/>
          </a:p>
        </p:txBody>
      </p:sp>
      <p:sp>
        <p:nvSpPr>
          <p:cNvPr id="37" name="Text 35"/>
          <p:cNvSpPr/>
          <p:nvPr/>
        </p:nvSpPr>
        <p:spPr>
          <a:xfrm>
            <a:off x="6163056" y="3611880"/>
            <a:ext cx="1325880" cy="329184"/>
          </a:xfrm>
          <a:prstGeom prst="rect">
            <a:avLst/>
          </a:prstGeom>
          <a:noFill/>
          <a:ln/>
        </p:spPr>
        <p:txBody>
          <a:bodyPr wrap="square" lIns="0" tIns="0" rIns="0" bIns="0" rtlCol="0" anchor="ctr"/>
          <a:lstStyle/>
          <a:p>
            <a:pPr algn="r" indent="0" marL="0">
              <a:buNone/>
            </a:pPr>
            <a:r>
              <a:rPr lang="en-US" sz="1050" b="1" dirty="0">
                <a:solidFill>
                  <a:srgbClr val="56D6E8"/>
                </a:solidFill>
                <a:latin typeface="Courier New" pitchFamily="34" charset="0"/>
                <a:ea typeface="Courier New" pitchFamily="34" charset="-122"/>
                <a:cs typeface="Courier New" pitchFamily="34" charset="-120"/>
              </a:rPr>
              <a:t>~260–16.5K</a:t>
            </a:r>
            <a:endParaRPr lang="en-US" sz="1050" dirty="0"/>
          </a:p>
        </p:txBody>
      </p:sp>
      <p:sp>
        <p:nvSpPr>
          <p:cNvPr id="38" name="Text 36"/>
          <p:cNvSpPr/>
          <p:nvPr/>
        </p:nvSpPr>
        <p:spPr>
          <a:xfrm>
            <a:off x="7598664" y="3611880"/>
            <a:ext cx="1645920" cy="329184"/>
          </a:xfrm>
          <a:prstGeom prst="rect">
            <a:avLst/>
          </a:prstGeom>
          <a:noFill/>
          <a:ln/>
        </p:spPr>
        <p:txBody>
          <a:bodyPr wrap="square" lIns="0" tIns="0" rIns="0" bIns="0" rtlCol="0" anchor="ctr"/>
          <a:lstStyle/>
          <a:p>
            <a:pPr algn="r" indent="0" marL="0">
              <a:buNone/>
            </a:pPr>
            <a:r>
              <a:rPr lang="en-US" sz="1050" dirty="0">
                <a:solidFill>
                  <a:srgbClr val="8B95A5"/>
                </a:solidFill>
                <a:latin typeface="Courier New" pitchFamily="34" charset="0"/>
                <a:ea typeface="Courier New" pitchFamily="34" charset="-122"/>
                <a:cs typeface="Courier New" pitchFamily="34" charset="-120"/>
              </a:rPr>
              <a:t>~43K–174K</a:t>
            </a:r>
            <a:endParaRPr lang="en-US" sz="1050" dirty="0"/>
          </a:p>
        </p:txBody>
      </p:sp>
      <p:sp>
        <p:nvSpPr>
          <p:cNvPr id="39" name="Text 37"/>
          <p:cNvSpPr/>
          <p:nvPr/>
        </p:nvSpPr>
        <p:spPr>
          <a:xfrm>
            <a:off x="9354312" y="3611880"/>
            <a:ext cx="2103120" cy="329184"/>
          </a:xfrm>
          <a:prstGeom prst="rect">
            <a:avLst/>
          </a:prstGeom>
          <a:noFill/>
          <a:ln/>
        </p:spPr>
        <p:txBody>
          <a:bodyPr wrap="square" lIns="0" tIns="0" rIns="0" bIns="0" rtlCol="0" anchor="ctr"/>
          <a:lstStyle/>
          <a:p>
            <a:pPr algn="r" indent="0" marL="0">
              <a:buNone/>
            </a:pPr>
            <a:r>
              <a:rPr lang="en-US" sz="1050" b="1" dirty="0">
                <a:solidFill>
                  <a:srgbClr val="4AC26B"/>
                </a:solidFill>
                <a:latin typeface="Courier New" pitchFamily="34" charset="0"/>
                <a:ea typeface="Courier New" pitchFamily="34" charset="-122"/>
                <a:cs typeface="Courier New" pitchFamily="34" charset="-120"/>
              </a:rPr>
              <a:t>2.6×–670×</a:t>
            </a:r>
            <a:endParaRPr lang="en-US" sz="1050" dirty="0"/>
          </a:p>
        </p:txBody>
      </p:sp>
      <p:sp>
        <p:nvSpPr>
          <p:cNvPr id="40" name="Shape 38"/>
          <p:cNvSpPr/>
          <p:nvPr/>
        </p:nvSpPr>
        <p:spPr>
          <a:xfrm>
            <a:off x="566928" y="4014216"/>
            <a:ext cx="11055096" cy="384048"/>
          </a:xfrm>
          <a:prstGeom prst="roundRect">
            <a:avLst>
              <a:gd name="adj" fmla="val 21429"/>
            </a:avLst>
          </a:prstGeom>
          <a:solidFill>
            <a:srgbClr val="161D28"/>
          </a:solidFill>
          <a:ln w="9525">
            <a:solidFill>
              <a:srgbClr val="232D3D"/>
            </a:solidFill>
            <a:prstDash val="solid"/>
          </a:ln>
        </p:spPr>
      </p:sp>
      <p:sp>
        <p:nvSpPr>
          <p:cNvPr id="41" name="Text 39"/>
          <p:cNvSpPr/>
          <p:nvPr/>
        </p:nvSpPr>
        <p:spPr>
          <a:xfrm>
            <a:off x="731520" y="4041648"/>
            <a:ext cx="2971800" cy="329184"/>
          </a:xfrm>
          <a:prstGeom prst="rect">
            <a:avLst/>
          </a:prstGeom>
          <a:noFill/>
          <a:ln/>
        </p:spPr>
        <p:txBody>
          <a:bodyPr wrap="square" lIns="0" tIns="0" rIns="0" bIns="0" rtlCol="0" anchor="ctr"/>
          <a:lstStyle/>
          <a:p>
            <a:pPr algn="l" indent="0" marL="0">
              <a:buNone/>
            </a:pPr>
            <a:r>
              <a:rPr lang="en-US" sz="1050" dirty="0">
                <a:solidFill>
                  <a:srgbClr val="E6EDF3"/>
                </a:solidFill>
                <a:latin typeface="Arial" pitchFamily="34" charset="0"/>
                <a:ea typeface="Arial" pitchFamily="34" charset="-122"/>
                <a:cs typeface="Arial" pitchFamily="34" charset="-120"/>
              </a:rPr>
              <a:t>Who calls this function?</a:t>
            </a:r>
            <a:endParaRPr lang="en-US" sz="1050" dirty="0"/>
          </a:p>
        </p:txBody>
      </p:sp>
      <p:sp>
        <p:nvSpPr>
          <p:cNvPr id="42" name="Text 40"/>
          <p:cNvSpPr/>
          <p:nvPr/>
        </p:nvSpPr>
        <p:spPr>
          <a:xfrm>
            <a:off x="3813048" y="4041648"/>
            <a:ext cx="2240280" cy="329184"/>
          </a:xfrm>
          <a:prstGeom prst="rect">
            <a:avLst/>
          </a:prstGeom>
          <a:noFill/>
          <a:ln/>
        </p:spPr>
        <p:txBody>
          <a:bodyPr wrap="square" lIns="0" tIns="0" rIns="0" bIns="0" rtlCol="0" anchor="ctr"/>
          <a:lstStyle/>
          <a:p>
            <a:pPr algn="l" indent="0" marL="0">
              <a:buNone/>
            </a:pPr>
            <a:r>
              <a:rPr lang="en-US" sz="950" dirty="0">
                <a:solidFill>
                  <a:srgbClr val="56D6E8"/>
                </a:solidFill>
                <a:latin typeface="Courier New" pitchFamily="34" charset="0"/>
                <a:ea typeface="Courier New" pitchFamily="34" charset="-122"/>
                <a:cs typeface="Courier New" pitchFamily="34" charset="-120"/>
              </a:rPr>
              <a:t>--callers=SYM</a:t>
            </a:r>
            <a:endParaRPr lang="en-US" sz="950" dirty="0"/>
          </a:p>
        </p:txBody>
      </p:sp>
      <p:sp>
        <p:nvSpPr>
          <p:cNvPr id="43" name="Text 41"/>
          <p:cNvSpPr/>
          <p:nvPr/>
        </p:nvSpPr>
        <p:spPr>
          <a:xfrm>
            <a:off x="6163056" y="4041648"/>
            <a:ext cx="1325880" cy="329184"/>
          </a:xfrm>
          <a:prstGeom prst="rect">
            <a:avLst/>
          </a:prstGeom>
          <a:noFill/>
          <a:ln/>
        </p:spPr>
        <p:txBody>
          <a:bodyPr wrap="square" lIns="0" tIns="0" rIns="0" bIns="0" rtlCol="0" anchor="ctr"/>
          <a:lstStyle/>
          <a:p>
            <a:pPr algn="r" indent="0" marL="0">
              <a:buNone/>
            </a:pPr>
            <a:r>
              <a:rPr lang="en-US" sz="1050" b="1" dirty="0">
                <a:solidFill>
                  <a:srgbClr val="56D6E8"/>
                </a:solidFill>
                <a:latin typeface="Courier New" pitchFamily="34" charset="0"/>
                <a:ea typeface="Courier New" pitchFamily="34" charset="-122"/>
                <a:cs typeface="Courier New" pitchFamily="34" charset="-120"/>
              </a:rPr>
              <a:t>~580</a:t>
            </a:r>
            <a:endParaRPr lang="en-US" sz="1050" dirty="0"/>
          </a:p>
        </p:txBody>
      </p:sp>
      <p:sp>
        <p:nvSpPr>
          <p:cNvPr id="44" name="Text 42"/>
          <p:cNvSpPr/>
          <p:nvPr/>
        </p:nvSpPr>
        <p:spPr>
          <a:xfrm>
            <a:off x="7598664" y="4041648"/>
            <a:ext cx="1645920" cy="329184"/>
          </a:xfrm>
          <a:prstGeom prst="rect">
            <a:avLst/>
          </a:prstGeom>
          <a:noFill/>
          <a:ln/>
        </p:spPr>
        <p:txBody>
          <a:bodyPr wrap="square" lIns="0" tIns="0" rIns="0" bIns="0" rtlCol="0" anchor="ctr"/>
          <a:lstStyle/>
          <a:p>
            <a:pPr algn="r" indent="0" marL="0">
              <a:buNone/>
            </a:pPr>
            <a:r>
              <a:rPr lang="en-US" sz="1050" dirty="0">
                <a:solidFill>
                  <a:srgbClr val="8B95A5"/>
                </a:solidFill>
                <a:latin typeface="Courier New" pitchFamily="34" charset="0"/>
                <a:ea typeface="Courier New" pitchFamily="34" charset="-122"/>
                <a:cs typeface="Courier New" pitchFamily="34" charset="-120"/>
              </a:rPr>
              <a:t>~40K–52K</a:t>
            </a:r>
            <a:endParaRPr lang="en-US" sz="1050" dirty="0"/>
          </a:p>
        </p:txBody>
      </p:sp>
      <p:sp>
        <p:nvSpPr>
          <p:cNvPr id="45" name="Text 43"/>
          <p:cNvSpPr/>
          <p:nvPr/>
        </p:nvSpPr>
        <p:spPr>
          <a:xfrm>
            <a:off x="9354312" y="4041648"/>
            <a:ext cx="2103120" cy="329184"/>
          </a:xfrm>
          <a:prstGeom prst="rect">
            <a:avLst/>
          </a:prstGeom>
          <a:noFill/>
          <a:ln/>
        </p:spPr>
        <p:txBody>
          <a:bodyPr wrap="square" lIns="0" tIns="0" rIns="0" bIns="0" rtlCol="0" anchor="ctr"/>
          <a:lstStyle/>
          <a:p>
            <a:pPr algn="r" indent="0" marL="0">
              <a:buNone/>
            </a:pPr>
            <a:r>
              <a:rPr lang="en-US" sz="1050" b="1" dirty="0">
                <a:solidFill>
                  <a:srgbClr val="4AC26B"/>
                </a:solidFill>
                <a:latin typeface="Courier New" pitchFamily="34" charset="0"/>
                <a:ea typeface="Courier New" pitchFamily="34" charset="-122"/>
                <a:cs typeface="Courier New" pitchFamily="34" charset="-120"/>
              </a:rPr>
              <a:t>69.2×–89.1×</a:t>
            </a:r>
            <a:endParaRPr lang="en-US" sz="1050" dirty="0"/>
          </a:p>
        </p:txBody>
      </p:sp>
      <p:sp>
        <p:nvSpPr>
          <p:cNvPr id="46" name="Shape 44"/>
          <p:cNvSpPr/>
          <p:nvPr/>
        </p:nvSpPr>
        <p:spPr>
          <a:xfrm>
            <a:off x="566928" y="4443984"/>
            <a:ext cx="11055096" cy="384048"/>
          </a:xfrm>
          <a:prstGeom prst="roundRect">
            <a:avLst>
              <a:gd name="adj" fmla="val 21429"/>
            </a:avLst>
          </a:prstGeom>
          <a:solidFill>
            <a:srgbClr val="161D28"/>
          </a:solidFill>
          <a:ln w="9525">
            <a:solidFill>
              <a:srgbClr val="232D3D"/>
            </a:solidFill>
            <a:prstDash val="solid"/>
          </a:ln>
        </p:spPr>
      </p:sp>
      <p:sp>
        <p:nvSpPr>
          <p:cNvPr id="47" name="Text 45"/>
          <p:cNvSpPr/>
          <p:nvPr/>
        </p:nvSpPr>
        <p:spPr>
          <a:xfrm>
            <a:off x="731520" y="4471416"/>
            <a:ext cx="2971800" cy="329184"/>
          </a:xfrm>
          <a:prstGeom prst="rect">
            <a:avLst/>
          </a:prstGeom>
          <a:noFill/>
          <a:ln/>
        </p:spPr>
        <p:txBody>
          <a:bodyPr wrap="square" lIns="0" tIns="0" rIns="0" bIns="0" rtlCol="0" anchor="ctr"/>
          <a:lstStyle/>
          <a:p>
            <a:pPr algn="l" indent="0" marL="0">
              <a:buNone/>
            </a:pPr>
            <a:r>
              <a:rPr lang="en-US" sz="1050" dirty="0">
                <a:solidFill>
                  <a:srgbClr val="E6EDF3"/>
                </a:solidFill>
                <a:latin typeface="Arial" pitchFamily="34" charset="0"/>
                <a:ea typeface="Arial" pitchFamily="34" charset="-122"/>
                <a:cs typeface="Arial" pitchFamily="34" charset="-120"/>
              </a:rPr>
              <a:t>Is it safe to change this?</a:t>
            </a:r>
            <a:endParaRPr lang="en-US" sz="1050" dirty="0"/>
          </a:p>
        </p:txBody>
      </p:sp>
      <p:sp>
        <p:nvSpPr>
          <p:cNvPr id="48" name="Text 46"/>
          <p:cNvSpPr/>
          <p:nvPr/>
        </p:nvSpPr>
        <p:spPr>
          <a:xfrm>
            <a:off x="3813048" y="4471416"/>
            <a:ext cx="2240280" cy="329184"/>
          </a:xfrm>
          <a:prstGeom prst="rect">
            <a:avLst/>
          </a:prstGeom>
          <a:noFill/>
          <a:ln/>
        </p:spPr>
        <p:txBody>
          <a:bodyPr wrap="square" lIns="0" tIns="0" rIns="0" bIns="0" rtlCol="0" anchor="ctr"/>
          <a:lstStyle/>
          <a:p>
            <a:pPr algn="l" indent="0" marL="0">
              <a:buNone/>
            </a:pPr>
            <a:r>
              <a:rPr lang="en-US" sz="950" dirty="0">
                <a:solidFill>
                  <a:srgbClr val="56D6E8"/>
                </a:solidFill>
                <a:latin typeface="Courier New" pitchFamily="34" charset="0"/>
                <a:ea typeface="Courier New" pitchFamily="34" charset="-122"/>
                <a:cs typeface="Courier New" pitchFamily="34" charset="-120"/>
              </a:rPr>
              <a:t>--impact=SYM + --uses=SYM</a:t>
            </a:r>
            <a:endParaRPr lang="en-US" sz="950" dirty="0"/>
          </a:p>
        </p:txBody>
      </p:sp>
      <p:sp>
        <p:nvSpPr>
          <p:cNvPr id="49" name="Text 47"/>
          <p:cNvSpPr/>
          <p:nvPr/>
        </p:nvSpPr>
        <p:spPr>
          <a:xfrm>
            <a:off x="6163056" y="4471416"/>
            <a:ext cx="1325880" cy="329184"/>
          </a:xfrm>
          <a:prstGeom prst="rect">
            <a:avLst/>
          </a:prstGeom>
          <a:noFill/>
          <a:ln/>
        </p:spPr>
        <p:txBody>
          <a:bodyPr wrap="square" lIns="0" tIns="0" rIns="0" bIns="0" rtlCol="0" anchor="ctr"/>
          <a:lstStyle/>
          <a:p>
            <a:pPr algn="r" indent="0" marL="0">
              <a:buNone/>
            </a:pPr>
            <a:r>
              <a:rPr lang="en-US" sz="1050" b="1" dirty="0">
                <a:solidFill>
                  <a:srgbClr val="56D6E8"/>
                </a:solidFill>
                <a:latin typeface="Courier New" pitchFamily="34" charset="0"/>
                <a:ea typeface="Courier New" pitchFamily="34" charset="-122"/>
                <a:cs typeface="Courier New" pitchFamily="34" charset="-120"/>
              </a:rPr>
              <a:t>~1.3K</a:t>
            </a:r>
            <a:endParaRPr lang="en-US" sz="1050" dirty="0"/>
          </a:p>
        </p:txBody>
      </p:sp>
      <p:sp>
        <p:nvSpPr>
          <p:cNvPr id="50" name="Text 48"/>
          <p:cNvSpPr/>
          <p:nvPr/>
        </p:nvSpPr>
        <p:spPr>
          <a:xfrm>
            <a:off x="7598664" y="4471416"/>
            <a:ext cx="1645920" cy="329184"/>
          </a:xfrm>
          <a:prstGeom prst="rect">
            <a:avLst/>
          </a:prstGeom>
          <a:noFill/>
          <a:ln/>
        </p:spPr>
        <p:txBody>
          <a:bodyPr wrap="square" lIns="0" tIns="0" rIns="0" bIns="0" rtlCol="0" anchor="ctr"/>
          <a:lstStyle/>
          <a:p>
            <a:pPr algn="r" indent="0" marL="0">
              <a:buNone/>
            </a:pPr>
            <a:r>
              <a:rPr lang="en-US" sz="1050" dirty="0">
                <a:solidFill>
                  <a:srgbClr val="8B95A5"/>
                </a:solidFill>
                <a:latin typeface="Courier New" pitchFamily="34" charset="0"/>
                <a:ea typeface="Courier New" pitchFamily="34" charset="-122"/>
                <a:cs typeface="Courier New" pitchFamily="34" charset="-120"/>
              </a:rPr>
              <a:t>~18K</a:t>
            </a:r>
            <a:endParaRPr lang="en-US" sz="1050" dirty="0"/>
          </a:p>
        </p:txBody>
      </p:sp>
      <p:sp>
        <p:nvSpPr>
          <p:cNvPr id="51" name="Text 49"/>
          <p:cNvSpPr/>
          <p:nvPr/>
        </p:nvSpPr>
        <p:spPr>
          <a:xfrm>
            <a:off x="9354312" y="4471416"/>
            <a:ext cx="2103120" cy="329184"/>
          </a:xfrm>
          <a:prstGeom prst="rect">
            <a:avLst/>
          </a:prstGeom>
          <a:noFill/>
          <a:ln/>
        </p:spPr>
        <p:txBody>
          <a:bodyPr wrap="square" lIns="0" tIns="0" rIns="0" bIns="0" rtlCol="0" anchor="ctr"/>
          <a:lstStyle/>
          <a:p>
            <a:pPr algn="r" indent="0" marL="0">
              <a:buNone/>
            </a:pPr>
            <a:r>
              <a:rPr lang="en-US" sz="1050" b="1" dirty="0">
                <a:solidFill>
                  <a:srgbClr val="4AC26B"/>
                </a:solidFill>
                <a:latin typeface="Courier New" pitchFamily="34" charset="0"/>
                <a:ea typeface="Courier New" pitchFamily="34" charset="-122"/>
                <a:cs typeface="Courier New" pitchFamily="34" charset="-120"/>
              </a:rPr>
              <a:t>14.4×</a:t>
            </a:r>
            <a:endParaRPr lang="en-US" sz="1050" dirty="0"/>
          </a:p>
        </p:txBody>
      </p:sp>
      <p:sp>
        <p:nvSpPr>
          <p:cNvPr id="52" name="Shape 50"/>
          <p:cNvSpPr/>
          <p:nvPr/>
        </p:nvSpPr>
        <p:spPr>
          <a:xfrm>
            <a:off x="566928" y="4873752"/>
            <a:ext cx="11055096" cy="384048"/>
          </a:xfrm>
          <a:prstGeom prst="roundRect">
            <a:avLst>
              <a:gd name="adj" fmla="val 21429"/>
            </a:avLst>
          </a:prstGeom>
          <a:solidFill>
            <a:srgbClr val="161D28"/>
          </a:solidFill>
          <a:ln w="9525">
            <a:solidFill>
              <a:srgbClr val="232D3D"/>
            </a:solidFill>
            <a:prstDash val="solid"/>
          </a:ln>
        </p:spPr>
      </p:sp>
      <p:sp>
        <p:nvSpPr>
          <p:cNvPr id="53" name="Text 51"/>
          <p:cNvSpPr/>
          <p:nvPr/>
        </p:nvSpPr>
        <p:spPr>
          <a:xfrm>
            <a:off x="731520" y="4901184"/>
            <a:ext cx="2971800" cy="329184"/>
          </a:xfrm>
          <a:prstGeom prst="rect">
            <a:avLst/>
          </a:prstGeom>
          <a:noFill/>
          <a:ln/>
        </p:spPr>
        <p:txBody>
          <a:bodyPr wrap="square" lIns="0" tIns="0" rIns="0" bIns="0" rtlCol="0" anchor="ctr"/>
          <a:lstStyle/>
          <a:p>
            <a:pPr algn="l" indent="0" marL="0">
              <a:buNone/>
            </a:pPr>
            <a:r>
              <a:rPr lang="en-US" sz="1050" dirty="0">
                <a:solidFill>
                  <a:srgbClr val="E6EDF3"/>
                </a:solidFill>
                <a:latin typeface="Arial" pitchFamily="34" charset="0"/>
                <a:ea typeface="Arial" pitchFamily="34" charset="-122"/>
                <a:cs typeface="Arial" pitchFamily="34" charset="-120"/>
              </a:rPr>
              <a:t>I have a stack trace</a:t>
            </a:r>
            <a:endParaRPr lang="en-US" sz="1050" dirty="0"/>
          </a:p>
        </p:txBody>
      </p:sp>
      <p:sp>
        <p:nvSpPr>
          <p:cNvPr id="54" name="Text 52"/>
          <p:cNvSpPr/>
          <p:nvPr/>
        </p:nvSpPr>
        <p:spPr>
          <a:xfrm>
            <a:off x="3813048" y="4901184"/>
            <a:ext cx="2240280" cy="329184"/>
          </a:xfrm>
          <a:prstGeom prst="rect">
            <a:avLst/>
          </a:prstGeom>
          <a:noFill/>
          <a:ln/>
        </p:spPr>
        <p:txBody>
          <a:bodyPr wrap="square" lIns="0" tIns="0" rIns="0" bIns="0" rtlCol="0" anchor="ctr"/>
          <a:lstStyle/>
          <a:p>
            <a:pPr algn="l" indent="0" marL="0">
              <a:buNone/>
            </a:pPr>
            <a:r>
              <a:rPr lang="en-US" sz="950" dirty="0">
                <a:solidFill>
                  <a:srgbClr val="56D6E8"/>
                </a:solidFill>
                <a:latin typeface="Courier New" pitchFamily="34" charset="0"/>
                <a:ea typeface="Courier New" pitchFamily="34" charset="-122"/>
                <a:cs typeface="Courier New" pitchFamily="34" charset="-120"/>
              </a:rPr>
              <a:t>--from-trace=FILE</a:t>
            </a:r>
            <a:endParaRPr lang="en-US" sz="950" dirty="0"/>
          </a:p>
        </p:txBody>
      </p:sp>
      <p:sp>
        <p:nvSpPr>
          <p:cNvPr id="55" name="Text 53"/>
          <p:cNvSpPr/>
          <p:nvPr/>
        </p:nvSpPr>
        <p:spPr>
          <a:xfrm>
            <a:off x="6163056" y="4901184"/>
            <a:ext cx="1325880" cy="329184"/>
          </a:xfrm>
          <a:prstGeom prst="rect">
            <a:avLst/>
          </a:prstGeom>
          <a:noFill/>
          <a:ln/>
        </p:spPr>
        <p:txBody>
          <a:bodyPr wrap="square" lIns="0" tIns="0" rIns="0" bIns="0" rtlCol="0" anchor="ctr"/>
          <a:lstStyle/>
          <a:p>
            <a:pPr algn="r" indent="0" marL="0">
              <a:buNone/>
            </a:pPr>
            <a:r>
              <a:rPr lang="en-US" sz="1050" b="1" dirty="0">
                <a:solidFill>
                  <a:srgbClr val="56D6E8"/>
                </a:solidFill>
                <a:latin typeface="Courier New" pitchFamily="34" charset="0"/>
                <a:ea typeface="Courier New" pitchFamily="34" charset="-122"/>
                <a:cs typeface="Courier New" pitchFamily="34" charset="-120"/>
              </a:rPr>
              <a:t>~1.4K</a:t>
            </a:r>
            <a:endParaRPr lang="en-US" sz="1050" dirty="0"/>
          </a:p>
        </p:txBody>
      </p:sp>
      <p:sp>
        <p:nvSpPr>
          <p:cNvPr id="56" name="Text 54"/>
          <p:cNvSpPr/>
          <p:nvPr/>
        </p:nvSpPr>
        <p:spPr>
          <a:xfrm>
            <a:off x="7598664" y="4901184"/>
            <a:ext cx="1645920" cy="329184"/>
          </a:xfrm>
          <a:prstGeom prst="rect">
            <a:avLst/>
          </a:prstGeom>
          <a:noFill/>
          <a:ln/>
        </p:spPr>
        <p:txBody>
          <a:bodyPr wrap="square" lIns="0" tIns="0" rIns="0" bIns="0" rtlCol="0" anchor="ctr"/>
          <a:lstStyle/>
          <a:p>
            <a:pPr algn="r" indent="0" marL="0">
              <a:buNone/>
            </a:pPr>
            <a:r>
              <a:rPr lang="en-US" sz="1050" dirty="0">
                <a:solidFill>
                  <a:srgbClr val="8B95A5"/>
                </a:solidFill>
                <a:latin typeface="Courier New" pitchFamily="34" charset="0"/>
                <a:ea typeface="Courier New" pitchFamily="34" charset="-122"/>
                <a:cs typeface="Courier New" pitchFamily="34" charset="-120"/>
              </a:rPr>
              <a:t>~124K–298K</a:t>
            </a:r>
            <a:endParaRPr lang="en-US" sz="1050" dirty="0"/>
          </a:p>
        </p:txBody>
      </p:sp>
      <p:sp>
        <p:nvSpPr>
          <p:cNvPr id="57" name="Text 55"/>
          <p:cNvSpPr/>
          <p:nvPr/>
        </p:nvSpPr>
        <p:spPr>
          <a:xfrm>
            <a:off x="9354312" y="4901184"/>
            <a:ext cx="2103120" cy="329184"/>
          </a:xfrm>
          <a:prstGeom prst="rect">
            <a:avLst/>
          </a:prstGeom>
          <a:noFill/>
          <a:ln/>
        </p:spPr>
        <p:txBody>
          <a:bodyPr wrap="square" lIns="0" tIns="0" rIns="0" bIns="0" rtlCol="0" anchor="ctr"/>
          <a:lstStyle/>
          <a:p>
            <a:pPr algn="r" indent="0" marL="0">
              <a:buNone/>
            </a:pPr>
            <a:r>
              <a:rPr lang="en-US" sz="1050" b="1" dirty="0">
                <a:solidFill>
                  <a:srgbClr val="4AC26B"/>
                </a:solidFill>
                <a:latin typeface="Courier New" pitchFamily="34" charset="0"/>
                <a:ea typeface="Courier New" pitchFamily="34" charset="-122"/>
                <a:cs typeface="Courier New" pitchFamily="34" charset="-120"/>
              </a:rPr>
              <a:t>86.9×–208.6×</a:t>
            </a:r>
            <a:endParaRPr lang="en-US" sz="1050" dirty="0"/>
          </a:p>
        </p:txBody>
      </p:sp>
      <p:sp>
        <p:nvSpPr>
          <p:cNvPr id="58" name="Shape 56"/>
          <p:cNvSpPr/>
          <p:nvPr/>
        </p:nvSpPr>
        <p:spPr>
          <a:xfrm>
            <a:off x="566928" y="5303520"/>
            <a:ext cx="11055096" cy="384048"/>
          </a:xfrm>
          <a:prstGeom prst="roundRect">
            <a:avLst>
              <a:gd name="adj" fmla="val 21429"/>
            </a:avLst>
          </a:prstGeom>
          <a:solidFill>
            <a:srgbClr val="161D28"/>
          </a:solidFill>
          <a:ln w="9525">
            <a:solidFill>
              <a:srgbClr val="232D3D"/>
            </a:solidFill>
            <a:prstDash val="solid"/>
          </a:ln>
        </p:spPr>
      </p:sp>
      <p:sp>
        <p:nvSpPr>
          <p:cNvPr id="59" name="Text 57"/>
          <p:cNvSpPr/>
          <p:nvPr/>
        </p:nvSpPr>
        <p:spPr>
          <a:xfrm>
            <a:off x="731520" y="5330952"/>
            <a:ext cx="2971800" cy="329184"/>
          </a:xfrm>
          <a:prstGeom prst="rect">
            <a:avLst/>
          </a:prstGeom>
          <a:noFill/>
          <a:ln/>
        </p:spPr>
        <p:txBody>
          <a:bodyPr wrap="square" lIns="0" tIns="0" rIns="0" bIns="0" rtlCol="0" anchor="ctr"/>
          <a:lstStyle/>
          <a:p>
            <a:pPr algn="l" indent="0" marL="0">
              <a:buNone/>
            </a:pPr>
            <a:r>
              <a:rPr lang="en-US" sz="1050" dirty="0">
                <a:solidFill>
                  <a:srgbClr val="E6EDF3"/>
                </a:solidFill>
                <a:latin typeface="Arial" pitchFamily="34" charset="0"/>
                <a:ea typeface="Arial" pitchFamily="34" charset="-122"/>
                <a:cs typeface="Arial" pitchFamily="34" charset="-120"/>
              </a:rPr>
              <a:t>I changed these files — tests? radius?</a:t>
            </a:r>
            <a:endParaRPr lang="en-US" sz="1050" dirty="0"/>
          </a:p>
        </p:txBody>
      </p:sp>
      <p:sp>
        <p:nvSpPr>
          <p:cNvPr id="60" name="Text 58"/>
          <p:cNvSpPr/>
          <p:nvPr/>
        </p:nvSpPr>
        <p:spPr>
          <a:xfrm>
            <a:off x="3813048" y="5330952"/>
            <a:ext cx="2240280" cy="329184"/>
          </a:xfrm>
          <a:prstGeom prst="rect">
            <a:avLst/>
          </a:prstGeom>
          <a:noFill/>
          <a:ln/>
        </p:spPr>
        <p:txBody>
          <a:bodyPr wrap="square" lIns="0" tIns="0" rIns="0" bIns="0" rtlCol="0" anchor="ctr"/>
          <a:lstStyle/>
          <a:p>
            <a:pPr algn="l" indent="0" marL="0">
              <a:buNone/>
            </a:pPr>
            <a:r>
              <a:rPr lang="en-US" sz="950" dirty="0">
                <a:solidFill>
                  <a:srgbClr val="56D6E8"/>
                </a:solidFill>
                <a:latin typeface="Courier New" pitchFamily="34" charset="0"/>
                <a:ea typeface="Courier New" pitchFamily="34" charset="-122"/>
                <a:cs typeface="Courier New" pitchFamily="34" charset="-120"/>
              </a:rPr>
              <a:t>--situ</a:t>
            </a:r>
            <a:endParaRPr lang="en-US" sz="950" dirty="0"/>
          </a:p>
        </p:txBody>
      </p:sp>
      <p:sp>
        <p:nvSpPr>
          <p:cNvPr id="61" name="Text 59"/>
          <p:cNvSpPr/>
          <p:nvPr/>
        </p:nvSpPr>
        <p:spPr>
          <a:xfrm>
            <a:off x="6163056" y="5330952"/>
            <a:ext cx="1325880" cy="329184"/>
          </a:xfrm>
          <a:prstGeom prst="rect">
            <a:avLst/>
          </a:prstGeom>
          <a:noFill/>
          <a:ln/>
        </p:spPr>
        <p:txBody>
          <a:bodyPr wrap="square" lIns="0" tIns="0" rIns="0" bIns="0" rtlCol="0" anchor="ctr"/>
          <a:lstStyle/>
          <a:p>
            <a:pPr algn="r" indent="0" marL="0">
              <a:buNone/>
            </a:pPr>
            <a:r>
              <a:rPr lang="en-US" sz="1050" b="1" dirty="0">
                <a:solidFill>
                  <a:srgbClr val="56D6E8"/>
                </a:solidFill>
                <a:latin typeface="Courier New" pitchFamily="34" charset="0"/>
                <a:ea typeface="Courier New" pitchFamily="34" charset="-122"/>
                <a:cs typeface="Courier New" pitchFamily="34" charset="-120"/>
              </a:rPr>
              <a:t>~410</a:t>
            </a:r>
            <a:endParaRPr lang="en-US" sz="1050" dirty="0"/>
          </a:p>
        </p:txBody>
      </p:sp>
      <p:sp>
        <p:nvSpPr>
          <p:cNvPr id="62" name="Text 60"/>
          <p:cNvSpPr/>
          <p:nvPr/>
        </p:nvSpPr>
        <p:spPr>
          <a:xfrm>
            <a:off x="7598664" y="5330952"/>
            <a:ext cx="1645920" cy="329184"/>
          </a:xfrm>
          <a:prstGeom prst="rect">
            <a:avLst/>
          </a:prstGeom>
          <a:noFill/>
          <a:ln/>
        </p:spPr>
        <p:txBody>
          <a:bodyPr wrap="square" lIns="0" tIns="0" rIns="0" bIns="0" rtlCol="0" anchor="ctr"/>
          <a:lstStyle/>
          <a:p>
            <a:pPr algn="r" indent="0" marL="0">
              <a:buNone/>
            </a:pPr>
            <a:r>
              <a:rPr lang="en-US" sz="1050" dirty="0">
                <a:solidFill>
                  <a:srgbClr val="8B95A5"/>
                </a:solidFill>
                <a:latin typeface="Courier New" pitchFamily="34" charset="0"/>
                <a:ea typeface="Courier New" pitchFamily="34" charset="-122"/>
                <a:cs typeface="Courier New" pitchFamily="34" charset="-120"/>
              </a:rPr>
              <a:t>~3K–132K</a:t>
            </a:r>
            <a:endParaRPr lang="en-US" sz="1050" dirty="0"/>
          </a:p>
        </p:txBody>
      </p:sp>
      <p:sp>
        <p:nvSpPr>
          <p:cNvPr id="63" name="Text 61"/>
          <p:cNvSpPr/>
          <p:nvPr/>
        </p:nvSpPr>
        <p:spPr>
          <a:xfrm>
            <a:off x="9354312" y="5330952"/>
            <a:ext cx="2103120" cy="329184"/>
          </a:xfrm>
          <a:prstGeom prst="rect">
            <a:avLst/>
          </a:prstGeom>
          <a:noFill/>
          <a:ln/>
        </p:spPr>
        <p:txBody>
          <a:bodyPr wrap="square" lIns="0" tIns="0" rIns="0" bIns="0" rtlCol="0" anchor="ctr"/>
          <a:lstStyle/>
          <a:p>
            <a:pPr algn="r" indent="0" marL="0">
              <a:buNone/>
            </a:pPr>
            <a:r>
              <a:rPr lang="en-US" sz="1050" b="1" dirty="0">
                <a:solidFill>
                  <a:srgbClr val="4AC26B"/>
                </a:solidFill>
                <a:latin typeface="Courier New" pitchFamily="34" charset="0"/>
                <a:ea typeface="Courier New" pitchFamily="34" charset="-122"/>
                <a:cs typeface="Courier New" pitchFamily="34" charset="-120"/>
              </a:rPr>
              <a:t>7.3×–324.2×</a:t>
            </a:r>
            <a:endParaRPr lang="en-US" sz="1050" dirty="0"/>
          </a:p>
        </p:txBody>
      </p:sp>
      <p:sp>
        <p:nvSpPr>
          <p:cNvPr id="64" name="Shape 62"/>
          <p:cNvSpPr/>
          <p:nvPr/>
        </p:nvSpPr>
        <p:spPr>
          <a:xfrm>
            <a:off x="566928" y="5733288"/>
            <a:ext cx="11055096" cy="384048"/>
          </a:xfrm>
          <a:prstGeom prst="roundRect">
            <a:avLst>
              <a:gd name="adj" fmla="val 21429"/>
            </a:avLst>
          </a:prstGeom>
          <a:solidFill>
            <a:srgbClr val="161D28"/>
          </a:solidFill>
          <a:ln w="9525">
            <a:solidFill>
              <a:srgbClr val="232D3D"/>
            </a:solidFill>
            <a:prstDash val="solid"/>
          </a:ln>
        </p:spPr>
      </p:sp>
      <p:sp>
        <p:nvSpPr>
          <p:cNvPr id="65" name="Text 63"/>
          <p:cNvSpPr/>
          <p:nvPr/>
        </p:nvSpPr>
        <p:spPr>
          <a:xfrm>
            <a:off x="731520" y="5760720"/>
            <a:ext cx="2971800" cy="329184"/>
          </a:xfrm>
          <a:prstGeom prst="rect">
            <a:avLst/>
          </a:prstGeom>
          <a:noFill/>
          <a:ln/>
        </p:spPr>
        <p:txBody>
          <a:bodyPr wrap="square" lIns="0" tIns="0" rIns="0" bIns="0" rtlCol="0" anchor="ctr"/>
          <a:lstStyle/>
          <a:p>
            <a:pPr algn="l" indent="0" marL="0">
              <a:buNone/>
            </a:pPr>
            <a:r>
              <a:rPr lang="en-US" sz="1050" dirty="0">
                <a:solidFill>
                  <a:srgbClr val="E6EDF3"/>
                </a:solidFill>
                <a:latin typeface="Arial" pitchFamily="34" charset="0"/>
                <a:ea typeface="Arial" pitchFamily="34" charset="-122"/>
                <a:cs typeface="Arial" pitchFamily="34" charset="-120"/>
              </a:rPr>
              <a:t>Review this PR/diff</a:t>
            </a:r>
            <a:endParaRPr lang="en-US" sz="1050" dirty="0"/>
          </a:p>
        </p:txBody>
      </p:sp>
      <p:sp>
        <p:nvSpPr>
          <p:cNvPr id="66" name="Text 64"/>
          <p:cNvSpPr/>
          <p:nvPr/>
        </p:nvSpPr>
        <p:spPr>
          <a:xfrm>
            <a:off x="3813048" y="5760720"/>
            <a:ext cx="2240280" cy="329184"/>
          </a:xfrm>
          <a:prstGeom prst="rect">
            <a:avLst/>
          </a:prstGeom>
          <a:noFill/>
          <a:ln/>
        </p:spPr>
        <p:txBody>
          <a:bodyPr wrap="square" lIns="0" tIns="0" rIns="0" bIns="0" rtlCol="0" anchor="ctr"/>
          <a:lstStyle/>
          <a:p>
            <a:pPr algn="l" indent="0" marL="0">
              <a:buNone/>
            </a:pPr>
            <a:r>
              <a:rPr lang="en-US" sz="950" dirty="0">
                <a:solidFill>
                  <a:srgbClr val="56D6E8"/>
                </a:solidFill>
                <a:latin typeface="Courier New" pitchFamily="34" charset="0"/>
                <a:ea typeface="Courier New" pitchFamily="34" charset="-122"/>
                <a:cs typeface="Courier New" pitchFamily="34" charset="-120"/>
              </a:rPr>
              <a:t>--pr-context=REF</a:t>
            </a:r>
            <a:endParaRPr lang="en-US" sz="950" dirty="0"/>
          </a:p>
        </p:txBody>
      </p:sp>
      <p:sp>
        <p:nvSpPr>
          <p:cNvPr id="67" name="Text 65"/>
          <p:cNvSpPr/>
          <p:nvPr/>
        </p:nvSpPr>
        <p:spPr>
          <a:xfrm>
            <a:off x="6163056" y="5760720"/>
            <a:ext cx="1325880" cy="329184"/>
          </a:xfrm>
          <a:prstGeom prst="rect">
            <a:avLst/>
          </a:prstGeom>
          <a:noFill/>
          <a:ln/>
        </p:spPr>
        <p:txBody>
          <a:bodyPr wrap="square" lIns="0" tIns="0" rIns="0" bIns="0" rtlCol="0" anchor="ctr"/>
          <a:lstStyle/>
          <a:p>
            <a:pPr algn="r" indent="0" marL="0">
              <a:buNone/>
            </a:pPr>
            <a:r>
              <a:rPr lang="en-US" sz="1050" b="1" dirty="0">
                <a:solidFill>
                  <a:srgbClr val="56D6E8"/>
                </a:solidFill>
                <a:latin typeface="Courier New" pitchFamily="34" charset="0"/>
                <a:ea typeface="Courier New" pitchFamily="34" charset="-122"/>
                <a:cs typeface="Courier New" pitchFamily="34" charset="-120"/>
              </a:rPr>
              <a:t>~1.9K</a:t>
            </a:r>
            <a:endParaRPr lang="en-US" sz="1050" dirty="0"/>
          </a:p>
        </p:txBody>
      </p:sp>
      <p:sp>
        <p:nvSpPr>
          <p:cNvPr id="68" name="Text 66"/>
          <p:cNvSpPr/>
          <p:nvPr/>
        </p:nvSpPr>
        <p:spPr>
          <a:xfrm>
            <a:off x="7598664" y="5760720"/>
            <a:ext cx="1645920" cy="329184"/>
          </a:xfrm>
          <a:prstGeom prst="rect">
            <a:avLst/>
          </a:prstGeom>
          <a:noFill/>
          <a:ln/>
        </p:spPr>
        <p:txBody>
          <a:bodyPr wrap="square" lIns="0" tIns="0" rIns="0" bIns="0" rtlCol="0" anchor="ctr"/>
          <a:lstStyle/>
          <a:p>
            <a:pPr algn="r" indent="0" marL="0">
              <a:buNone/>
            </a:pPr>
            <a:r>
              <a:rPr lang="en-US" sz="1050" dirty="0">
                <a:solidFill>
                  <a:srgbClr val="8B95A5"/>
                </a:solidFill>
                <a:latin typeface="Courier New" pitchFamily="34" charset="0"/>
                <a:ea typeface="Courier New" pitchFamily="34" charset="-122"/>
                <a:cs typeface="Courier New" pitchFamily="34" charset="-120"/>
              </a:rPr>
              <a:t>~4.8K–51K</a:t>
            </a:r>
            <a:endParaRPr lang="en-US" sz="1050" dirty="0"/>
          </a:p>
        </p:txBody>
      </p:sp>
      <p:sp>
        <p:nvSpPr>
          <p:cNvPr id="69" name="Text 67"/>
          <p:cNvSpPr/>
          <p:nvPr/>
        </p:nvSpPr>
        <p:spPr>
          <a:xfrm>
            <a:off x="9354312" y="5760720"/>
            <a:ext cx="2103120" cy="329184"/>
          </a:xfrm>
          <a:prstGeom prst="rect">
            <a:avLst/>
          </a:prstGeom>
          <a:noFill/>
          <a:ln/>
        </p:spPr>
        <p:txBody>
          <a:bodyPr wrap="square" lIns="0" tIns="0" rIns="0" bIns="0" rtlCol="0" anchor="ctr"/>
          <a:lstStyle/>
          <a:p>
            <a:pPr algn="r" indent="0" marL="0">
              <a:buNone/>
            </a:pPr>
            <a:r>
              <a:rPr lang="en-US" sz="1050" b="1" dirty="0">
                <a:solidFill>
                  <a:srgbClr val="4AC26B"/>
                </a:solidFill>
                <a:latin typeface="Courier New" pitchFamily="34" charset="0"/>
                <a:ea typeface="Courier New" pitchFamily="34" charset="-122"/>
                <a:cs typeface="Courier New" pitchFamily="34" charset="-120"/>
              </a:rPr>
              <a:t>2.6×–27.5×</a:t>
            </a:r>
            <a:endParaRPr lang="en-US" sz="1050" dirty="0"/>
          </a:p>
        </p:txBody>
      </p:sp>
      <p:sp>
        <p:nvSpPr>
          <p:cNvPr id="70" name="Text 68"/>
          <p:cNvSpPr/>
          <p:nvPr/>
        </p:nvSpPr>
        <p:spPr>
          <a:xfrm>
            <a:off x="566928" y="6199632"/>
            <a:ext cx="11055096" cy="566928"/>
          </a:xfrm>
          <a:prstGeom prst="rect">
            <a:avLst/>
          </a:prstGeom>
          <a:noFill/>
          <a:ln/>
        </p:spPr>
        <p:txBody>
          <a:bodyPr wrap="square" lIns="0" tIns="0" rIns="0" bIns="0" rtlCol="0" anchor="ctr"/>
          <a:lstStyle/>
          <a:p>
            <a:pPr indent="0" marL="0">
              <a:buNone/>
            </a:pPr>
            <a:r>
              <a:rPr lang="en-US" sz="1000" dirty="0">
                <a:solidFill>
                  <a:srgbClr val="8B95A5"/>
                </a:solidFill>
                <a:latin typeface="Arial" pitchFamily="34" charset="0"/>
                <a:ea typeface="Arial" pitchFamily="34" charset="-122"/>
                <a:cs typeface="Arial" pitchFamily="34" charset="-120"/>
              </a:rPr>
              <a:t>Figures are ~tokens (≈ bytes/4). Every row is scored same-correct-answer-or-it-doesn't-count — both sides were checked, not assumed — and every ratio is a </a:t>
            </a:r>
            <a:pPr indent="0" marL="0">
              <a:buNone/>
            </a:pPr>
            <a:r>
              <a:rPr lang="en-US" sz="1000" b="1" dirty="0">
                <a:solidFill>
                  <a:srgbClr val="E6EDF3"/>
                </a:solidFill>
                <a:latin typeface="Arial" pitchFamily="34" charset="0"/>
                <a:ea typeface="Arial" pitchFamily="34" charset="-122"/>
                <a:cs typeface="Arial" pitchFamily="34" charset="-120"/>
              </a:rPr>
              <a:t>range</a:t>
            </a:r>
            <a:pPr indent="0" marL="0">
              <a:buNone/>
            </a:pPr>
            <a:r>
              <a:rPr lang="en-US" sz="1000" dirty="0">
                <a:solidFill>
                  <a:srgbClr val="8B95A5"/>
                </a:solidFill>
                <a:latin typeface="Arial" pitchFamily="34" charset="0"/>
                <a:ea typeface="Arial" pitchFamily="34" charset="-122"/>
                <a:cs typeface="Arial" pitchFamily="34" charset="-120"/>
              </a:rPr>
              <a:t>: the cheap end and the honest end of what an agent would actually read, never the single most flattering number. Absolute counts belong to the corpus AT THE PIN — .gitignore became a crawl default on 2026-09-03, which moved what a re-run reads; the commands, not the constants, are what reproduces.</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56D6E8"/>
                </a:solidFill>
                <a:latin typeface="Courier New" pitchFamily="34" charset="0"/>
                <a:ea typeface="Courier New" pitchFamily="34" charset="-122"/>
                <a:cs typeface="Courier New" pitchFamily="34" charset="-120"/>
              </a:rPr>
              <a:t>// the cost lever</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400" b="1" dirty="0">
                <a:solidFill>
                  <a:srgbClr val="E6EDF3"/>
                </a:solidFill>
                <a:latin typeface="Arial" pitchFamily="34" charset="0"/>
                <a:ea typeface="Arial" pitchFamily="34" charset="-122"/>
                <a:cs typeface="Arial" pitchFamily="34" charset="-120"/>
              </a:rPr>
              <a:t>Smaller answers that are also better answers</a:t>
            </a:r>
            <a:endParaRPr lang="en-US" sz="3400" dirty="0"/>
          </a:p>
        </p:txBody>
      </p:sp>
      <p:sp>
        <p:nvSpPr>
          <p:cNvPr id="4" name="Shape 2"/>
          <p:cNvSpPr/>
          <p:nvPr/>
        </p:nvSpPr>
        <p:spPr>
          <a:xfrm>
            <a:off x="566928" y="1783080"/>
            <a:ext cx="5394960" cy="2286000"/>
          </a:xfrm>
          <a:prstGeom prst="roundRect">
            <a:avLst>
              <a:gd name="adj" fmla="val 3600"/>
            </a:avLst>
          </a:prstGeom>
          <a:solidFill>
            <a:srgbClr val="161D28"/>
          </a:solidFill>
          <a:ln w="9525">
            <a:solidFill>
              <a:srgbClr val="232D3D"/>
            </a:solidFill>
            <a:prstDash val="solid"/>
          </a:ln>
        </p:spPr>
      </p:sp>
      <p:sp>
        <p:nvSpPr>
          <p:cNvPr id="5" name="Text 3"/>
          <p:cNvSpPr/>
          <p:nvPr/>
        </p:nvSpPr>
        <p:spPr>
          <a:xfrm>
            <a:off x="749808" y="2057400"/>
            <a:ext cx="5029200" cy="868680"/>
          </a:xfrm>
          <a:prstGeom prst="rect">
            <a:avLst/>
          </a:prstGeom>
          <a:noFill/>
          <a:ln/>
        </p:spPr>
        <p:txBody>
          <a:bodyPr wrap="square" lIns="0" tIns="0" rIns="0" bIns="0" rtlCol="0" anchor="ctr"/>
          <a:lstStyle/>
          <a:p>
            <a:pPr algn="ctr" indent="0" marL="0">
              <a:buNone/>
            </a:pPr>
            <a:r>
              <a:rPr lang="en-US" sz="5200" b="1" dirty="0">
                <a:solidFill>
                  <a:srgbClr val="56D6E8"/>
                </a:solidFill>
                <a:latin typeface="Arial" pitchFamily="34" charset="0"/>
                <a:ea typeface="Arial" pitchFamily="34" charset="-122"/>
                <a:cs typeface="Arial" pitchFamily="34" charset="-120"/>
              </a:rPr>
              <a:t>74.7%</a:t>
            </a:r>
            <a:endParaRPr lang="en-US" sz="5200" dirty="0"/>
          </a:p>
        </p:txBody>
      </p:sp>
      <p:sp>
        <p:nvSpPr>
          <p:cNvPr id="6" name="Text 4"/>
          <p:cNvSpPr/>
          <p:nvPr/>
        </p:nvSpPr>
        <p:spPr>
          <a:xfrm>
            <a:off x="749808" y="2871216"/>
            <a:ext cx="5029200" cy="685800"/>
          </a:xfrm>
          <a:prstGeom prst="rect">
            <a:avLst/>
          </a:prstGeom>
          <a:noFill/>
          <a:ln/>
        </p:spPr>
        <p:txBody>
          <a:bodyPr wrap="square" lIns="0" tIns="0" rIns="0" bIns="0" rtlCol="0" anchor="ctr"/>
          <a:lstStyle/>
          <a:p>
            <a:pPr algn="ctr" indent="0" marL="0">
              <a:buNone/>
            </a:pPr>
            <a:r>
              <a:rPr lang="en-US" sz="1200" dirty="0">
                <a:solidFill>
                  <a:srgbClr val="8B95A5"/>
                </a:solidFill>
                <a:latin typeface="Arial" pitchFamily="34" charset="0"/>
                <a:ea typeface="Arial" pitchFamily="34" charset="-122"/>
                <a:cs typeface="Arial" pitchFamily="34" charset="-120"/>
              </a:rPr>
              <a:t>fewer element bytes at top-50 — the --pack-signatures ladder,</a:t>
            </a:r>
            <a:endParaRPr lang="en-US" sz="1200" dirty="0"/>
          </a:p>
          <a:p>
            <a:pPr algn="ctr" indent="0" marL="0">
              <a:buNone/>
            </a:pPr>
            <a:r>
              <a:rPr lang="en-US" sz="1200" dirty="0">
                <a:solidFill>
                  <a:srgbClr val="8B95A5"/>
                </a:solidFill>
                <a:latin typeface="Arial" pitchFamily="34" charset="0"/>
                <a:ea typeface="Arial" pitchFamily="34" charset="-122"/>
                <a:cs typeface="Arial" pitchFamily="34" charset="-120"/>
              </a:rPr>
              <a:t>root-neutralised, re-derived on this repo every run</a:t>
            </a:r>
            <a:endParaRPr lang="en-US" sz="1200" dirty="0"/>
          </a:p>
        </p:txBody>
      </p:sp>
      <p:sp>
        <p:nvSpPr>
          <p:cNvPr id="7" name="Shape 5"/>
          <p:cNvSpPr/>
          <p:nvPr/>
        </p:nvSpPr>
        <p:spPr>
          <a:xfrm>
            <a:off x="566928" y="4251960"/>
            <a:ext cx="5394960" cy="1737360"/>
          </a:xfrm>
          <a:prstGeom prst="roundRect">
            <a:avLst>
              <a:gd name="adj" fmla="val 4737"/>
            </a:avLst>
          </a:prstGeom>
          <a:solidFill>
            <a:srgbClr val="161D28"/>
          </a:solidFill>
          <a:ln w="9525">
            <a:solidFill>
              <a:srgbClr val="232D3D"/>
            </a:solidFill>
            <a:prstDash val="solid"/>
          </a:ln>
        </p:spPr>
      </p:sp>
      <p:sp>
        <p:nvSpPr>
          <p:cNvPr id="8" name="Text 6"/>
          <p:cNvSpPr/>
          <p:nvPr/>
        </p:nvSpPr>
        <p:spPr>
          <a:xfrm>
            <a:off x="795528" y="4434840"/>
            <a:ext cx="4937760" cy="1417320"/>
          </a:xfrm>
          <a:prstGeom prst="rect">
            <a:avLst/>
          </a:prstGeom>
          <a:noFill/>
          <a:ln/>
        </p:spPr>
        <p:txBody>
          <a:bodyPr wrap="square" lIns="0" tIns="0" rIns="0" bIns="0" rtlCol="0" anchor="ctr"/>
          <a:lstStyle/>
          <a:p>
            <a:pPr indent="0" marL="0">
              <a:buNone/>
            </a:pPr>
            <a:r>
              <a:rPr lang="en-US" sz="1250" dirty="0">
                <a:solidFill>
                  <a:srgbClr val="8B95A5"/>
                </a:solidFill>
                <a:latin typeface="Arial" pitchFamily="34" charset="0"/>
                <a:ea typeface="Arial" pitchFamily="34" charset="-122"/>
                <a:cs typeface="Arial" pitchFamily="34" charset="-120"/>
              </a:rPr>
              <a:t>This figure survived its own audit: three corrections deep, re-derived root-neutrally after the original was shown to depend on how the corpus path was spelled — three spellings of one root read 18.6 points apart before that subtraction. top-50 is the quotable number because the payload is top-50 whatever --top-k says.</a:t>
            </a:r>
            <a:endParaRPr lang="en-US" sz="1250" dirty="0"/>
          </a:p>
        </p:txBody>
      </p:sp>
      <p:sp>
        <p:nvSpPr>
          <p:cNvPr id="9" name="Shape 7"/>
          <p:cNvSpPr/>
          <p:nvPr/>
        </p:nvSpPr>
        <p:spPr>
          <a:xfrm>
            <a:off x="6629400" y="1783080"/>
            <a:ext cx="4892040" cy="2286000"/>
          </a:xfrm>
          <a:prstGeom prst="roundRect">
            <a:avLst>
              <a:gd name="adj" fmla="val 3600"/>
            </a:avLst>
          </a:prstGeom>
          <a:solidFill>
            <a:srgbClr val="161D28"/>
          </a:solidFill>
          <a:ln w="9525">
            <a:solidFill>
              <a:srgbClr val="232D3D"/>
            </a:solidFill>
            <a:prstDash val="solid"/>
          </a:ln>
        </p:spPr>
      </p:sp>
      <p:sp>
        <p:nvSpPr>
          <p:cNvPr id="10" name="Text 8"/>
          <p:cNvSpPr/>
          <p:nvPr/>
        </p:nvSpPr>
        <p:spPr>
          <a:xfrm>
            <a:off x="6858000" y="1965960"/>
            <a:ext cx="4480560" cy="548640"/>
          </a:xfrm>
          <a:prstGeom prst="rect">
            <a:avLst/>
          </a:prstGeom>
          <a:noFill/>
          <a:ln/>
        </p:spPr>
        <p:txBody>
          <a:bodyPr wrap="square" lIns="0" tIns="0" rIns="0" bIns="0" rtlCol="0" anchor="ctr"/>
          <a:lstStyle/>
          <a:p>
            <a:pPr indent="0" marL="0">
              <a:buNone/>
            </a:pPr>
            <a:r>
              <a:rPr lang="en-US" sz="1300" b="1" dirty="0">
                <a:solidFill>
                  <a:srgbClr val="E6EDF3"/>
                </a:solidFill>
                <a:latin typeface="Arial" pitchFamily="34" charset="0"/>
                <a:ea typeface="Arial" pitchFamily="34" charset="-122"/>
                <a:cs typeface="Arial" pitchFamily="34" charset="-120"/>
              </a:rPr>
              <a:t>Ask for a symbol by NAME and the router uses the name-exact ranker:</a:t>
            </a:r>
            <a:endParaRPr lang="en-US" sz="1300" dirty="0"/>
          </a:p>
        </p:txBody>
      </p:sp>
      <p:sp>
        <p:nvSpPr>
          <p:cNvPr id="11" name="Text 9"/>
          <p:cNvSpPr/>
          <p:nvPr/>
        </p:nvSpPr>
        <p:spPr>
          <a:xfrm>
            <a:off x="6858000" y="2560320"/>
            <a:ext cx="4480560" cy="1371600"/>
          </a:xfrm>
          <a:prstGeom prst="rect">
            <a:avLst/>
          </a:prstGeom>
          <a:noFill/>
          <a:ln/>
        </p:spPr>
        <p:txBody>
          <a:bodyPr wrap="square" lIns="0" tIns="0" rIns="0" bIns="0" rtlCol="0" anchor="ctr"/>
          <a:lstStyle/>
          <a:p>
            <a:pPr indent="0" marL="0">
              <a:buNone/>
            </a:pPr>
            <a:r>
              <a:rPr lang="en-US" sz="1400" b="1" dirty="0">
                <a:solidFill>
                  <a:srgbClr val="4AC26B"/>
                </a:solidFill>
                <a:latin typeface="Courier New" pitchFamily="34" charset="0"/>
                <a:ea typeface="Courier New" pitchFamily="34" charset="-122"/>
                <a:cs typeface="Courier New" pitchFamily="34" charset="-120"/>
              </a:rPr>
              <a:t>MRR  0.745 → 0.960
</a:t>
            </a:r>
            <a:pPr indent="0" marL="0">
              <a:buNone/>
            </a:pPr>
            <a:r>
              <a:rPr lang="en-US" sz="1400" b="1" dirty="0">
                <a:solidFill>
                  <a:srgbClr val="4AC26B"/>
                </a:solidFill>
                <a:latin typeface="Courier New" pitchFamily="34" charset="0"/>
                <a:ea typeface="Courier New" pitchFamily="34" charset="-122"/>
                <a:cs typeface="Courier New" pitchFamily="34" charset="-120"/>
              </a:rPr>
              <a:t>recall@1  61.1% → 91.3%
</a:t>
            </a:r>
            <a:pPr indent="0" marL="0">
              <a:buNone/>
            </a:pPr>
            <a:r>
              <a:rPr lang="en-US" sz="1400" dirty="0">
                <a:solidFill>
                  <a:srgbClr val="8B95A5"/>
                </a:solidFill>
                <a:latin typeface="Courier New" pitchFamily="34" charset="0"/>
                <a:ea typeface="Courier New" pitchFamily="34" charset="-122"/>
                <a:cs typeface="Courier New" pitchFamily="34" charset="-120"/>
              </a:rPr>
              <a:t>name-shaped queries on src/, all 3,011 doc-commented symbols scored, re-pinned 2026-09-05</a:t>
            </a:r>
            <a:endParaRPr lang="en-US" sz="1400" dirty="0"/>
          </a:p>
        </p:txBody>
      </p:sp>
      <p:sp>
        <p:nvSpPr>
          <p:cNvPr id="12" name="Shape 10"/>
          <p:cNvSpPr/>
          <p:nvPr/>
        </p:nvSpPr>
        <p:spPr>
          <a:xfrm>
            <a:off x="6629400" y="4251960"/>
            <a:ext cx="4892040" cy="1737360"/>
          </a:xfrm>
          <a:prstGeom prst="roundRect">
            <a:avLst>
              <a:gd name="adj" fmla="val 4737"/>
            </a:avLst>
          </a:prstGeom>
          <a:solidFill>
            <a:srgbClr val="161D28"/>
          </a:solidFill>
          <a:ln w="9525">
            <a:solidFill>
              <a:srgbClr val="232D3D"/>
            </a:solidFill>
            <a:prstDash val="solid"/>
          </a:ln>
        </p:spPr>
      </p:sp>
      <p:sp>
        <p:nvSpPr>
          <p:cNvPr id="13" name="Text 11"/>
          <p:cNvSpPr/>
          <p:nvPr/>
        </p:nvSpPr>
        <p:spPr>
          <a:xfrm>
            <a:off x="6858000" y="4434840"/>
            <a:ext cx="4480560" cy="1417320"/>
          </a:xfrm>
          <a:prstGeom prst="rect">
            <a:avLst/>
          </a:prstGeom>
          <a:noFill/>
          <a:ln/>
        </p:spPr>
        <p:txBody>
          <a:bodyPr wrap="square" lIns="0" tIns="0" rIns="0" bIns="0" rtlCol="0" anchor="ctr"/>
          <a:lstStyle/>
          <a:p>
            <a:pPr indent="0" marL="0">
              <a:buNone/>
            </a:pPr>
            <a:r>
              <a:rPr lang="en-US" sz="1250" dirty="0">
                <a:solidFill>
                  <a:srgbClr val="8B95A5"/>
                </a:solidFill>
                <a:latin typeface="Arial" pitchFamily="34" charset="0"/>
                <a:ea typeface="Arial" pitchFamily="34" charset="-122"/>
                <a:cs typeface="Arial" pitchFamily="34" charset="-120"/>
              </a:rPr>
              <a:t>And the pollution metric — fixture and generated paths contaminating results — is driven to 0.0% on the ranking lane while recall went UP, not down.</a:t>
            </a:r>
            <a:endParaRPr lang="en-US" sz="1250" dirty="0"/>
          </a:p>
        </p:txBody>
      </p:sp>
      <p:sp>
        <p:nvSpPr>
          <p:cNvPr id="14" name="Text 12"/>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docs/EVALS.md §4–§5 — showcasecapturecheck re-derives the byte-reduction triple; `ripwire src --eval-retrieval` re-derives the ranking bars, scoring every doc-commented symbol rather than a sample</a:t>
            </a:r>
            <a:endParaRPr lang="en-US" sz="10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F2B84B"/>
                </a:solidFill>
                <a:latin typeface="Courier New" pitchFamily="34" charset="0"/>
                <a:ea typeface="Courier New" pitchFamily="34" charset="-122"/>
                <a:cs typeface="Courier New" pitchFamily="34" charset="-120"/>
              </a:rPr>
              <a:t>// the half no other tool ships</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400" b="1" dirty="0">
                <a:solidFill>
                  <a:srgbClr val="E6EDF3"/>
                </a:solidFill>
                <a:latin typeface="Arial" pitchFamily="34" charset="0"/>
                <a:ea typeface="Arial" pitchFamily="34" charset="-122"/>
                <a:cs typeface="Arial" pitchFamily="34" charset="-120"/>
              </a:rPr>
              <a:t>The tripwire: honesty as an output contract</a:t>
            </a:r>
            <a:endParaRPr lang="en-US" sz="3400" dirty="0"/>
          </a:p>
        </p:txBody>
      </p:sp>
      <p:sp>
        <p:nvSpPr>
          <p:cNvPr id="4" name="Shape 2"/>
          <p:cNvSpPr/>
          <p:nvPr/>
        </p:nvSpPr>
        <p:spPr>
          <a:xfrm>
            <a:off x="566928" y="1783080"/>
            <a:ext cx="6949440" cy="969264"/>
          </a:xfrm>
          <a:prstGeom prst="roundRect">
            <a:avLst>
              <a:gd name="adj" fmla="val 8491"/>
            </a:avLst>
          </a:prstGeom>
          <a:solidFill>
            <a:srgbClr val="161D28"/>
          </a:solidFill>
          <a:ln w="9525">
            <a:solidFill>
              <a:srgbClr val="232D3D"/>
            </a:solidFill>
            <a:prstDash val="solid"/>
          </a:ln>
        </p:spPr>
      </p:sp>
      <p:sp>
        <p:nvSpPr>
          <p:cNvPr id="5" name="Text 3"/>
          <p:cNvSpPr/>
          <p:nvPr/>
        </p:nvSpPr>
        <p:spPr>
          <a:xfrm>
            <a:off x="749808" y="1865376"/>
            <a:ext cx="6583680" cy="329184"/>
          </a:xfrm>
          <a:prstGeom prst="rect">
            <a:avLst/>
          </a:prstGeom>
          <a:noFill/>
          <a:ln/>
        </p:spPr>
        <p:txBody>
          <a:bodyPr wrap="square" lIns="0" tIns="0" rIns="0" bIns="0" rtlCol="0" anchor="ctr"/>
          <a:lstStyle/>
          <a:p>
            <a:pPr indent="0" marL="0">
              <a:buNone/>
            </a:pPr>
            <a:r>
              <a:rPr lang="en-US" sz="1350" b="1" dirty="0">
                <a:solidFill>
                  <a:srgbClr val="F2B84B"/>
                </a:solidFill>
                <a:latin typeface="Courier New" pitchFamily="34" charset="0"/>
                <a:ea typeface="Courier New" pitchFamily="34" charset="-122"/>
                <a:cs typeface="Courier New" pitchFamily="34" charset="-120"/>
              </a:rPr>
              <a:t>counts_floor="1"</a:t>
            </a:r>
            <a:endParaRPr lang="en-US" sz="1350" dirty="0"/>
          </a:p>
        </p:txBody>
      </p:sp>
      <p:sp>
        <p:nvSpPr>
          <p:cNvPr id="6" name="Text 4"/>
          <p:cNvSpPr/>
          <p:nvPr/>
        </p:nvSpPr>
        <p:spPr>
          <a:xfrm>
            <a:off x="749808" y="2194560"/>
            <a:ext cx="6583680" cy="502920"/>
          </a:xfrm>
          <a:prstGeom prst="rect">
            <a:avLst/>
          </a:prstGeom>
          <a:noFill/>
          <a:ln/>
        </p:spPr>
        <p:txBody>
          <a:bodyPr wrap="square" lIns="0" tIns="0" rIns="0" bIns="0" rtlCol="0" anchor="ctr"/>
          <a:lstStyle/>
          <a:p>
            <a:pPr indent="0" marL="0">
              <a:buNone/>
            </a:pPr>
            <a:r>
              <a:rPr lang="en-US" sz="1100" dirty="0">
                <a:solidFill>
                  <a:srgbClr val="8B95A5"/>
                </a:solidFill>
                <a:latin typeface="Arial" pitchFamily="34" charset="0"/>
                <a:ea typeface="Arial" pitchFamily="34" charset="-122"/>
                <a:cs typeface="Arial" pitchFamily="34" charset="-120"/>
              </a:rPr>
              <a:t>call edges come from source text — dynamic dispatch adds no edge, so every count that cannot claim completeness is labelled a floor, in the output itself</a:t>
            </a:r>
            <a:endParaRPr lang="en-US" sz="1100" dirty="0"/>
          </a:p>
        </p:txBody>
      </p:sp>
      <p:sp>
        <p:nvSpPr>
          <p:cNvPr id="7" name="Shape 5"/>
          <p:cNvSpPr/>
          <p:nvPr/>
        </p:nvSpPr>
        <p:spPr>
          <a:xfrm>
            <a:off x="566928" y="2862072"/>
            <a:ext cx="6949440" cy="969264"/>
          </a:xfrm>
          <a:prstGeom prst="roundRect">
            <a:avLst>
              <a:gd name="adj" fmla="val 8491"/>
            </a:avLst>
          </a:prstGeom>
          <a:solidFill>
            <a:srgbClr val="161D28"/>
          </a:solidFill>
          <a:ln w="9525">
            <a:solidFill>
              <a:srgbClr val="232D3D"/>
            </a:solidFill>
            <a:prstDash val="solid"/>
          </a:ln>
        </p:spPr>
      </p:sp>
      <p:sp>
        <p:nvSpPr>
          <p:cNvPr id="8" name="Text 6"/>
          <p:cNvSpPr/>
          <p:nvPr/>
        </p:nvSpPr>
        <p:spPr>
          <a:xfrm>
            <a:off x="749808" y="2944368"/>
            <a:ext cx="6583680" cy="329184"/>
          </a:xfrm>
          <a:prstGeom prst="rect">
            <a:avLst/>
          </a:prstGeom>
          <a:noFill/>
          <a:ln/>
        </p:spPr>
        <p:txBody>
          <a:bodyPr wrap="square" lIns="0" tIns="0" rIns="0" bIns="0" rtlCol="0" anchor="ctr"/>
          <a:lstStyle/>
          <a:p>
            <a:pPr indent="0" marL="0">
              <a:buNone/>
            </a:pPr>
            <a:r>
              <a:rPr lang="en-US" sz="1350" b="1" dirty="0">
                <a:solidFill>
                  <a:srgbClr val="F2B84B"/>
                </a:solidFill>
                <a:latin typeface="Courier New" pitchFamily="34" charset="0"/>
                <a:ea typeface="Courier New" pitchFamily="34" charset="-122"/>
                <a:cs typeface="Courier New" pitchFamily="34" charset="-120"/>
              </a:rPr>
              <a:t>a zero is a measurement</a:t>
            </a:r>
            <a:endParaRPr lang="en-US" sz="1350" dirty="0"/>
          </a:p>
        </p:txBody>
      </p:sp>
      <p:sp>
        <p:nvSpPr>
          <p:cNvPr id="9" name="Text 7"/>
          <p:cNvSpPr/>
          <p:nvPr/>
        </p:nvSpPr>
        <p:spPr>
          <a:xfrm>
            <a:off x="749808" y="3273552"/>
            <a:ext cx="6583680" cy="502920"/>
          </a:xfrm>
          <a:prstGeom prst="rect">
            <a:avLst/>
          </a:prstGeom>
          <a:noFill/>
          <a:ln/>
        </p:spPr>
        <p:txBody>
          <a:bodyPr wrap="square" lIns="0" tIns="0" rIns="0" bIns="0" rtlCol="0" anchor="ctr"/>
          <a:lstStyle/>
          <a:p>
            <a:pPr indent="0" marL="0">
              <a:buNone/>
            </a:pPr>
            <a:r>
              <a:rPr lang="en-US" sz="1100" dirty="0">
                <a:solidFill>
                  <a:srgbClr val="8B95A5"/>
                </a:solidFill>
                <a:latin typeface="Arial" pitchFamily="34" charset="0"/>
                <a:ea typeface="Arial" pitchFamily="34" charset="-122"/>
                <a:cs typeface="Arial" pitchFamily="34" charset="-120"/>
              </a:rPr>
              <a:t>zero means none found, never none exists — and absent ≠ 0</a:t>
            </a:r>
            <a:endParaRPr lang="en-US" sz="1100" dirty="0"/>
          </a:p>
        </p:txBody>
      </p:sp>
      <p:sp>
        <p:nvSpPr>
          <p:cNvPr id="10" name="Shape 8"/>
          <p:cNvSpPr/>
          <p:nvPr/>
        </p:nvSpPr>
        <p:spPr>
          <a:xfrm>
            <a:off x="566928" y="3941064"/>
            <a:ext cx="6949440" cy="969264"/>
          </a:xfrm>
          <a:prstGeom prst="roundRect">
            <a:avLst>
              <a:gd name="adj" fmla="val 8491"/>
            </a:avLst>
          </a:prstGeom>
          <a:solidFill>
            <a:srgbClr val="161D28"/>
          </a:solidFill>
          <a:ln w="9525">
            <a:solidFill>
              <a:srgbClr val="232D3D"/>
            </a:solidFill>
            <a:prstDash val="solid"/>
          </a:ln>
        </p:spPr>
      </p:sp>
      <p:sp>
        <p:nvSpPr>
          <p:cNvPr id="11" name="Text 9"/>
          <p:cNvSpPr/>
          <p:nvPr/>
        </p:nvSpPr>
        <p:spPr>
          <a:xfrm>
            <a:off x="749808" y="4023360"/>
            <a:ext cx="6583680" cy="329184"/>
          </a:xfrm>
          <a:prstGeom prst="rect">
            <a:avLst/>
          </a:prstGeom>
          <a:noFill/>
          <a:ln/>
        </p:spPr>
        <p:txBody>
          <a:bodyPr wrap="square" lIns="0" tIns="0" rIns="0" bIns="0" rtlCol="0" anchor="ctr"/>
          <a:lstStyle/>
          <a:p>
            <a:pPr indent="0" marL="0">
              <a:buNone/>
            </a:pPr>
            <a:r>
              <a:rPr lang="en-US" sz="1350" b="1" dirty="0">
                <a:solidFill>
                  <a:srgbClr val="F2B84B"/>
                </a:solidFill>
                <a:latin typeface="Courier New" pitchFamily="34" charset="0"/>
                <a:ea typeface="Courier New" pitchFamily="34" charset="-122"/>
                <a:cs typeface="Courier New" pitchFamily="34" charset="-120"/>
              </a:rPr>
              <a:t>truncation is disclosed</a:t>
            </a:r>
            <a:endParaRPr lang="en-US" sz="1350" dirty="0"/>
          </a:p>
        </p:txBody>
      </p:sp>
      <p:sp>
        <p:nvSpPr>
          <p:cNvPr id="12" name="Text 10"/>
          <p:cNvSpPr/>
          <p:nvPr/>
        </p:nvSpPr>
        <p:spPr>
          <a:xfrm>
            <a:off x="749808" y="4352544"/>
            <a:ext cx="6583680" cy="502920"/>
          </a:xfrm>
          <a:prstGeom prst="rect">
            <a:avLst/>
          </a:prstGeom>
          <a:noFill/>
          <a:ln/>
        </p:spPr>
        <p:txBody>
          <a:bodyPr wrap="square" lIns="0" tIns="0" rIns="0" bIns="0" rtlCol="0" anchor="ctr"/>
          <a:lstStyle/>
          <a:p>
            <a:pPr indent="0" marL="0">
              <a:buNone/>
            </a:pPr>
            <a:r>
              <a:rPr lang="en-US" sz="1100" dirty="0">
                <a:solidFill>
                  <a:srgbClr val="8B95A5"/>
                </a:solidFill>
                <a:latin typeface="Arial" pitchFamily="34" charset="0"/>
                <a:ea typeface="Arial" pitchFamily="34" charset="-122"/>
                <a:cs typeface="Arial" pitchFamily="34" charset="-120"/>
              </a:rPr>
              <a:t>every cap, page seam and budget cut is named in the header before you read a row</a:t>
            </a:r>
            <a:endParaRPr lang="en-US" sz="1100" dirty="0"/>
          </a:p>
        </p:txBody>
      </p:sp>
      <p:sp>
        <p:nvSpPr>
          <p:cNvPr id="13" name="Shape 11"/>
          <p:cNvSpPr/>
          <p:nvPr/>
        </p:nvSpPr>
        <p:spPr>
          <a:xfrm>
            <a:off x="566928" y="5020056"/>
            <a:ext cx="6949440" cy="969264"/>
          </a:xfrm>
          <a:prstGeom prst="roundRect">
            <a:avLst>
              <a:gd name="adj" fmla="val 8491"/>
            </a:avLst>
          </a:prstGeom>
          <a:solidFill>
            <a:srgbClr val="161D28"/>
          </a:solidFill>
          <a:ln w="9525">
            <a:solidFill>
              <a:srgbClr val="232D3D"/>
            </a:solidFill>
            <a:prstDash val="solid"/>
          </a:ln>
        </p:spPr>
      </p:sp>
      <p:sp>
        <p:nvSpPr>
          <p:cNvPr id="14" name="Text 12"/>
          <p:cNvSpPr/>
          <p:nvPr/>
        </p:nvSpPr>
        <p:spPr>
          <a:xfrm>
            <a:off x="749808" y="5102352"/>
            <a:ext cx="6583680" cy="329184"/>
          </a:xfrm>
          <a:prstGeom prst="rect">
            <a:avLst/>
          </a:prstGeom>
          <a:noFill/>
          <a:ln/>
        </p:spPr>
        <p:txBody>
          <a:bodyPr wrap="square" lIns="0" tIns="0" rIns="0" bIns="0" rtlCol="0" anchor="ctr"/>
          <a:lstStyle/>
          <a:p>
            <a:pPr indent="0" marL="0">
              <a:buNone/>
            </a:pPr>
            <a:r>
              <a:rPr lang="en-US" sz="1350" b="1" dirty="0">
                <a:solidFill>
                  <a:srgbClr val="F2B84B"/>
                </a:solidFill>
                <a:latin typeface="Courier New" pitchFamily="34" charset="0"/>
                <a:ea typeface="Courier New" pitchFamily="34" charset="-122"/>
                <a:cs typeface="Courier New" pitchFamily="34" charset="-120"/>
              </a:rPr>
              <a:t>refusals teach</a:t>
            </a:r>
            <a:endParaRPr lang="en-US" sz="1350" dirty="0"/>
          </a:p>
        </p:txBody>
      </p:sp>
      <p:sp>
        <p:nvSpPr>
          <p:cNvPr id="15" name="Text 13"/>
          <p:cNvSpPr/>
          <p:nvPr/>
        </p:nvSpPr>
        <p:spPr>
          <a:xfrm>
            <a:off x="749808" y="5431536"/>
            <a:ext cx="6583680" cy="502920"/>
          </a:xfrm>
          <a:prstGeom prst="rect">
            <a:avLst/>
          </a:prstGeom>
          <a:noFill/>
          <a:ln/>
        </p:spPr>
        <p:txBody>
          <a:bodyPr wrap="square" lIns="0" tIns="0" rIns="0" bIns="0" rtlCol="0" anchor="ctr"/>
          <a:lstStyle/>
          <a:p>
            <a:pPr indent="0" marL="0">
              <a:buNone/>
            </a:pPr>
            <a:r>
              <a:rPr lang="en-US" sz="1100" dirty="0">
                <a:solidFill>
                  <a:srgbClr val="8B95A5"/>
                </a:solidFill>
                <a:latin typeface="Arial" pitchFamily="34" charset="0"/>
                <a:ea typeface="Arial" pitchFamily="34" charset="-122"/>
                <a:cs typeface="Arial" pitchFamily="34" charset="-120"/>
              </a:rPr>
              <a:t>a refused query names the flag, the problem, and a working example — never a bare error</a:t>
            </a:r>
            <a:endParaRPr lang="en-US" sz="1100" dirty="0"/>
          </a:p>
        </p:txBody>
      </p:sp>
      <p:sp>
        <p:nvSpPr>
          <p:cNvPr id="16" name="Shape 14"/>
          <p:cNvSpPr/>
          <p:nvPr/>
        </p:nvSpPr>
        <p:spPr>
          <a:xfrm>
            <a:off x="7772400" y="1783080"/>
            <a:ext cx="3749040" cy="2834640"/>
          </a:xfrm>
          <a:prstGeom prst="roundRect">
            <a:avLst>
              <a:gd name="adj" fmla="val 2903"/>
            </a:avLst>
          </a:prstGeom>
          <a:solidFill>
            <a:srgbClr val="1B2432"/>
          </a:solidFill>
          <a:ln w="9525">
            <a:solidFill>
              <a:srgbClr val="232D3D"/>
            </a:solidFill>
            <a:prstDash val="solid"/>
          </a:ln>
        </p:spPr>
      </p:sp>
      <p:sp>
        <p:nvSpPr>
          <p:cNvPr id="17" name="Text 15"/>
          <p:cNvSpPr/>
          <p:nvPr/>
        </p:nvSpPr>
        <p:spPr>
          <a:xfrm>
            <a:off x="7936992" y="1920240"/>
            <a:ext cx="3474720" cy="274320"/>
          </a:xfrm>
          <a:prstGeom prst="rect">
            <a:avLst/>
          </a:prstGeom>
          <a:noFill/>
          <a:ln/>
        </p:spPr>
        <p:txBody>
          <a:bodyPr wrap="square" lIns="0" tIns="0" rIns="0" bIns="0" rtlCol="0" anchor="ctr"/>
          <a:lstStyle/>
          <a:p>
            <a:pPr indent="0" marL="0">
              <a:buNone/>
            </a:pPr>
            <a:r>
              <a:rPr lang="en-US" sz="1000" dirty="0">
                <a:solidFill>
                  <a:srgbClr val="8B95A5"/>
                </a:solidFill>
                <a:latin typeface="Courier New" pitchFamily="34" charset="0"/>
                <a:ea typeface="Courier New" pitchFamily="34" charset="-122"/>
                <a:cs typeface="Courier New" pitchFamily="34" charset="-120"/>
              </a:rPr>
              <a:t>$ ripwire . --callers=rankGraphTeleport</a:t>
            </a:r>
            <a:endParaRPr lang="en-US" sz="1000" dirty="0"/>
          </a:p>
        </p:txBody>
      </p:sp>
      <p:sp>
        <p:nvSpPr>
          <p:cNvPr id="18" name="Text 16"/>
          <p:cNvSpPr/>
          <p:nvPr/>
        </p:nvSpPr>
        <p:spPr>
          <a:xfrm>
            <a:off x="7936992" y="2212848"/>
            <a:ext cx="3474720" cy="2286000"/>
          </a:xfrm>
          <a:prstGeom prst="rect">
            <a:avLst/>
          </a:prstGeom>
          <a:noFill/>
          <a:ln/>
        </p:spPr>
        <p:txBody>
          <a:bodyPr wrap="square" lIns="0" tIns="0" rIns="0" bIns="0" rtlCol="0" anchor="t"/>
          <a:lstStyle/>
          <a:p>
            <a:pPr indent="0" marL="0">
              <a:buNone/>
            </a:pPr>
            <a:r>
              <a:rPr lang="en-US" sz="1050" dirty="0">
                <a:solidFill>
                  <a:srgbClr val="E6EDF3"/>
                </a:solidFill>
                <a:latin typeface="Courier New" pitchFamily="34" charset="0"/>
                <a:ea typeface="Courier New" pitchFamily="34" charset="-122"/>
                <a:cs typeface="Courier New" pitchFamily="34" charset="-120"/>
              </a:rPr>
              <a:t>&lt;callers of="rankGraphTeleport"</a:t>
            </a:r>
            <a:endParaRPr lang="en-US" sz="1050" dirty="0"/>
          </a:p>
          <a:p>
            <a:pPr indent="0" marL="0">
              <a:buNone/>
            </a:pPr>
            <a:r>
              <a:rPr lang="en-US" sz="1050" dirty="0">
                <a:solidFill>
                  <a:srgbClr val="E6EDF3"/>
                </a:solidFill>
                <a:latin typeface="Courier New" pitchFamily="34" charset="0"/>
                <a:ea typeface="Courier New" pitchFamily="34" charset="-122"/>
                <a:cs typeface="Courier New" pitchFamily="34" charset="-120"/>
              </a:rPr>
              <a:t>  defs="1" count="7" </a:t>
            </a:r>
            <a:endParaRPr lang="en-US" sz="1050" dirty="0"/>
          </a:p>
          <a:p>
            <a:pPr indent="0" marL="0">
              <a:buNone/>
            </a:pPr>
            <a:r>
              <a:rPr lang="en-US" sz="1050" b="1" dirty="0">
                <a:solidFill>
                  <a:srgbClr val="F2B84B"/>
                </a:solidFill>
                <a:latin typeface="Courier New" pitchFamily="34" charset="0"/>
                <a:ea typeface="Courier New" pitchFamily="34" charset="-122"/>
                <a:cs typeface="Courier New" pitchFamily="34" charset="-120"/>
              </a:rPr>
              <a:t>counts_floor="1"</a:t>
            </a:r>
            <a:pPr indent="0" marL="0">
              <a:buNone/>
            </a:pPr>
            <a:r>
              <a:rPr lang="en-US" sz="1050" dirty="0">
                <a:solidFill>
                  <a:srgbClr val="E6EDF3"/>
                </a:solidFill>
                <a:latin typeface="Courier New" pitchFamily="34" charset="0"/>
                <a:ea typeface="Courier New" pitchFamily="34" charset="-122"/>
                <a:cs typeface="Courier New" pitchFamily="34" charset="-120"/>
              </a:rPr>
              <a:t>&gt;</a:t>
            </a:r>
            <a:endParaRPr lang="en-US" sz="1050" dirty="0"/>
          </a:p>
          <a:p>
            <a:pPr indent="0" marL="0">
              <a:buNone/>
            </a:pPr>
            <a:r>
              <a:rPr lang="en-US" sz="1050" dirty="0">
                <a:solidFill>
                  <a:srgbClr val="E6EDF3"/>
                </a:solidFill>
                <a:latin typeface="Courier New" pitchFamily="34" charset="0"/>
                <a:ea typeface="Courier New" pitchFamily="34" charset="-122"/>
                <a:cs typeface="Courier New" pitchFamily="34" charset="-120"/>
              </a:rPr>
              <a:t>&lt;s t="fn" n="getIndex" .../&gt;</a:t>
            </a:r>
            <a:endParaRPr lang="en-US" sz="1050" dirty="0"/>
          </a:p>
          <a:p>
            <a:pPr indent="0" marL="0">
              <a:buNone/>
            </a:pPr>
            <a:r>
              <a:rPr lang="en-US" sz="1050" dirty="0">
                <a:solidFill>
                  <a:srgbClr val="E6EDF3"/>
                </a:solidFill>
                <a:latin typeface="Courier New" pitchFamily="34" charset="0"/>
                <a:ea typeface="Courier New" pitchFamily="34" charset="-122"/>
                <a:cs typeface="Courier New" pitchFamily="34" charset="-120"/>
              </a:rPr>
              <a:t>&lt;s t="fn" n="rankGraph" .../&gt;</a:t>
            </a:r>
            <a:endParaRPr lang="en-US" sz="1050" dirty="0"/>
          </a:p>
          <a:p>
            <a:pPr indent="0" marL="0">
              <a:buNone/>
            </a:pPr>
            <a:r>
              <a:rPr lang="en-US" sz="1050" dirty="0">
                <a:solidFill>
                  <a:srgbClr val="E6EDF3"/>
                </a:solidFill>
                <a:latin typeface="Courier New" pitchFamily="34" charset="0"/>
                <a:ea typeface="Courier New" pitchFamily="34" charset="-122"/>
                <a:cs typeface="Courier New" pitchFamily="34" charset="-120"/>
              </a:rPr>
              <a:t>…</a:t>
            </a:r>
            <a:endParaRPr lang="en-US" sz="1050" dirty="0"/>
          </a:p>
          <a:p>
            <a:pPr indent="0" marL="0">
              <a:buNone/>
            </a:pPr>
            <a:r>
              <a:rPr lang="en-US" sz="1050" dirty="0">
                <a:solidFill>
                  <a:srgbClr val="E6EDF3"/>
                </a:solidFill>
                <a:latin typeface="Courier New" pitchFamily="34" charset="0"/>
                <a:ea typeface="Courier New" pitchFamily="34" charset="-122"/>
                <a:cs typeface="Courier New" pitchFamily="34" charset="-120"/>
              </a:rPr>
              <a:t>&lt;/callers&gt;</a:t>
            </a:r>
            <a:endParaRPr lang="en-US" sz="1050" dirty="0"/>
          </a:p>
        </p:txBody>
      </p:sp>
      <p:sp>
        <p:nvSpPr>
          <p:cNvPr id="19" name="Shape 17"/>
          <p:cNvSpPr/>
          <p:nvPr/>
        </p:nvSpPr>
        <p:spPr>
          <a:xfrm>
            <a:off x="7772400" y="4800600"/>
            <a:ext cx="3749040" cy="1325880"/>
          </a:xfrm>
          <a:prstGeom prst="roundRect">
            <a:avLst>
              <a:gd name="adj" fmla="val 6207"/>
            </a:avLst>
          </a:prstGeom>
          <a:solidFill>
            <a:srgbClr val="161D28"/>
          </a:solidFill>
          <a:ln w="9525">
            <a:solidFill>
              <a:srgbClr val="232D3D"/>
            </a:solidFill>
            <a:prstDash val="solid"/>
          </a:ln>
        </p:spPr>
      </p:sp>
      <p:sp>
        <p:nvSpPr>
          <p:cNvPr id="20" name="Text 18"/>
          <p:cNvSpPr/>
          <p:nvPr/>
        </p:nvSpPr>
        <p:spPr>
          <a:xfrm>
            <a:off x="7936992" y="4901184"/>
            <a:ext cx="3474720" cy="1133856"/>
          </a:xfrm>
          <a:prstGeom prst="rect">
            <a:avLst/>
          </a:prstGeom>
          <a:noFill/>
          <a:ln/>
        </p:spPr>
        <p:txBody>
          <a:bodyPr wrap="square" lIns="0" tIns="0" rIns="0" bIns="0" rtlCol="0" anchor="ctr"/>
          <a:lstStyle/>
          <a:p>
            <a:pPr indent="0" marL="0">
              <a:buNone/>
            </a:pPr>
            <a:r>
              <a:rPr lang="en-US" sz="1000" b="1" dirty="0">
                <a:solidFill>
                  <a:srgbClr val="E6EDF3"/>
                </a:solidFill>
                <a:latin typeface="Arial" pitchFamily="34" charset="0"/>
                <a:ea typeface="Arial" pitchFamily="34" charset="-122"/>
                <a:cs typeface="Arial" pitchFamily="34" charset="-120"/>
              </a:rPr>
              <a:t>The map grades itself before it answers. </a:t>
            </a:r>
            <a:pPr indent="0" marL="0">
              <a:buNone/>
            </a:pPr>
            <a:r>
              <a:rPr lang="en-US" sz="1000" dirty="0">
                <a:solidFill>
                  <a:srgbClr val="8B95A5"/>
                </a:solidFill>
                <a:latin typeface="Courier New" pitchFamily="34" charset="0"/>
                <a:ea typeface="Courier New" pitchFamily="34" charset="-122"/>
                <a:cs typeface="Courier New" pitchFamily="34" charset="-120"/>
              </a:rPr>
              <a:t>This repository's own src/: files=189 symbols=8020 edges=23968 ambiguous=8947 unresolved=1956 declined=7418.</a:t>
            </a:r>
            <a:endParaRPr lang="en-US" sz="1000" dirty="0"/>
          </a:p>
        </p:txBody>
      </p:sp>
      <p:sp>
        <p:nvSpPr>
          <p:cNvPr id="21" name="Text 19"/>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docs/EVALS.md §8 lists the numbers this project refuses to publish, each with its reason</a:t>
            </a:r>
            <a:endParaRPr lang="en-US" sz="10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F2B84B"/>
                </a:solidFill>
                <a:latin typeface="Courier New" pitchFamily="34" charset="0"/>
                <a:ea typeface="Courier New" pitchFamily="34" charset="-122"/>
                <a:cs typeface="Courier New" pitchFamily="34" charset="-120"/>
              </a:rPr>
              <a:t>// the honesty marks stop being a promise and become a measurement</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400" b="1" dirty="0">
                <a:solidFill>
                  <a:srgbClr val="E6EDF3"/>
                </a:solidFill>
                <a:latin typeface="Arial" pitchFamily="34" charset="0"/>
                <a:ea typeface="Arial" pitchFamily="34" charset="-122"/>
                <a:cs typeface="Arial" pitchFamily="34" charset="-120"/>
              </a:rPr>
              <a:t>Four levers accepted, one rejected on purpose</a:t>
            </a:r>
            <a:endParaRPr lang="en-US" sz="3400" dirty="0"/>
          </a:p>
        </p:txBody>
      </p:sp>
      <p:sp>
        <p:nvSpPr>
          <p:cNvPr id="4" name="Shape 2"/>
          <p:cNvSpPr/>
          <p:nvPr/>
        </p:nvSpPr>
        <p:spPr>
          <a:xfrm>
            <a:off x="566928" y="1645920"/>
            <a:ext cx="11055096" cy="603504"/>
          </a:xfrm>
          <a:prstGeom prst="roundRect">
            <a:avLst>
              <a:gd name="adj" fmla="val 13636"/>
            </a:avLst>
          </a:prstGeom>
          <a:solidFill>
            <a:srgbClr val="161D28"/>
          </a:solidFill>
          <a:ln w="9525">
            <a:solidFill>
              <a:srgbClr val="232D3D"/>
            </a:solidFill>
            <a:prstDash val="solid"/>
          </a:ln>
        </p:spPr>
      </p:sp>
      <p:sp>
        <p:nvSpPr>
          <p:cNvPr id="5" name="Text 3"/>
          <p:cNvSpPr/>
          <p:nvPr/>
        </p:nvSpPr>
        <p:spPr>
          <a:xfrm>
            <a:off x="731520" y="1673352"/>
            <a:ext cx="1965960" cy="548640"/>
          </a:xfrm>
          <a:prstGeom prst="rect">
            <a:avLst/>
          </a:prstGeom>
          <a:noFill/>
          <a:ln/>
        </p:spPr>
        <p:txBody>
          <a:bodyPr wrap="square" lIns="0" tIns="0" rIns="0" bIns="0" rtlCol="0" anchor="ctr"/>
          <a:lstStyle/>
          <a:p>
            <a:pPr algn="l" indent="0" marL="0">
              <a:buNone/>
            </a:pPr>
            <a:r>
              <a:rPr lang="en-US" sz="1200" b="1" dirty="0">
                <a:solidFill>
                  <a:srgbClr val="4AC26B"/>
                </a:solidFill>
                <a:latin typeface="Arial" pitchFamily="34" charset="0"/>
                <a:ea typeface="Arial" pitchFamily="34" charset="-122"/>
                <a:cs typeface="Arial" pitchFamily="34" charset="-120"/>
              </a:rPr>
              <a:t>macro edges</a:t>
            </a:r>
            <a:endParaRPr lang="en-US" sz="1200" dirty="0"/>
          </a:p>
        </p:txBody>
      </p:sp>
      <p:sp>
        <p:nvSpPr>
          <p:cNvPr id="6" name="Text 4"/>
          <p:cNvSpPr/>
          <p:nvPr/>
        </p:nvSpPr>
        <p:spPr>
          <a:xfrm>
            <a:off x="2807208" y="1673352"/>
            <a:ext cx="1325880" cy="548640"/>
          </a:xfrm>
          <a:prstGeom prst="rect">
            <a:avLst/>
          </a:prstGeom>
          <a:noFill/>
          <a:ln/>
        </p:spPr>
        <p:txBody>
          <a:bodyPr wrap="square" lIns="0" tIns="0" rIns="0" bIns="0" rtlCol="0" anchor="ctr"/>
          <a:lstStyle/>
          <a:p>
            <a:pPr algn="l" indent="0" marL="0">
              <a:buNone/>
            </a:pPr>
            <a:r>
              <a:rPr lang="en-US" sz="1050" dirty="0">
                <a:solidFill>
                  <a:srgbClr val="8B95A5"/>
                </a:solidFill>
                <a:latin typeface="Courier New" pitchFamily="34" charset="0"/>
                <a:ea typeface="Courier New" pitchFamily="34" charset="-122"/>
                <a:cs typeface="Courier New" pitchFamily="34" charset="-120"/>
              </a:rPr>
              <a:t>kParserVer 48</a:t>
            </a:r>
            <a:endParaRPr lang="en-US" sz="1050" dirty="0"/>
          </a:p>
        </p:txBody>
      </p:sp>
      <p:sp>
        <p:nvSpPr>
          <p:cNvPr id="7" name="Text 5"/>
          <p:cNvSpPr/>
          <p:nvPr/>
        </p:nvSpPr>
        <p:spPr>
          <a:xfrm>
            <a:off x="4242816" y="1673352"/>
            <a:ext cx="7315200" cy="548640"/>
          </a:xfrm>
          <a:prstGeom prst="rect">
            <a:avLst/>
          </a:prstGeom>
          <a:noFill/>
          <a:ln/>
        </p:spPr>
        <p:txBody>
          <a:bodyPr wrap="square" lIns="0" tIns="0" rIns="0" bIns="0" rtlCol="0" anchor="ctr"/>
          <a:lstStyle/>
          <a:p>
            <a:pPr algn="l" indent="0" marL="0">
              <a:buNone/>
            </a:pPr>
            <a:r>
              <a:rPr lang="en-US" sz="1100" dirty="0">
                <a:solidFill>
                  <a:srgbClr val="8B95A5"/>
                </a:solidFill>
                <a:latin typeface="Arial" pitchFamily="34" charset="0"/>
                <a:ea typeface="Arial" pitchFamily="34" charset="-122"/>
                <a:cs typeface="Arial" pitchFamily="34" charset="-120"/>
              </a:rPr>
              <a:t>function-like #define invocations land role="macro" edges on disclosed-degraded symbols</a:t>
            </a:r>
            <a:endParaRPr lang="en-US" sz="1100" dirty="0"/>
          </a:p>
        </p:txBody>
      </p:sp>
      <p:sp>
        <p:nvSpPr>
          <p:cNvPr id="8" name="Shape 6"/>
          <p:cNvSpPr/>
          <p:nvPr/>
        </p:nvSpPr>
        <p:spPr>
          <a:xfrm>
            <a:off x="566928" y="2322576"/>
            <a:ext cx="11055096" cy="603504"/>
          </a:xfrm>
          <a:prstGeom prst="roundRect">
            <a:avLst>
              <a:gd name="adj" fmla="val 13636"/>
            </a:avLst>
          </a:prstGeom>
          <a:solidFill>
            <a:srgbClr val="161D28"/>
          </a:solidFill>
          <a:ln w="9525">
            <a:solidFill>
              <a:srgbClr val="232D3D"/>
            </a:solidFill>
            <a:prstDash val="solid"/>
          </a:ln>
        </p:spPr>
      </p:sp>
      <p:sp>
        <p:nvSpPr>
          <p:cNvPr id="9" name="Text 7"/>
          <p:cNvSpPr/>
          <p:nvPr/>
        </p:nvSpPr>
        <p:spPr>
          <a:xfrm>
            <a:off x="731520" y="2350008"/>
            <a:ext cx="1965960" cy="548640"/>
          </a:xfrm>
          <a:prstGeom prst="rect">
            <a:avLst/>
          </a:prstGeom>
          <a:noFill/>
          <a:ln/>
        </p:spPr>
        <p:txBody>
          <a:bodyPr wrap="square" lIns="0" tIns="0" rIns="0" bIns="0" rtlCol="0" anchor="ctr"/>
          <a:lstStyle/>
          <a:p>
            <a:pPr algn="l" indent="0" marL="0">
              <a:buNone/>
            </a:pPr>
            <a:r>
              <a:rPr lang="en-US" sz="1200" b="1" dirty="0">
                <a:solidFill>
                  <a:srgbClr val="4AC26B"/>
                </a:solidFill>
                <a:latin typeface="Arial" pitchFamily="34" charset="0"/>
                <a:ea typeface="Arial" pitchFamily="34" charset="-122"/>
                <a:cs typeface="Arial" pitchFamily="34" charset="-120"/>
              </a:rPr>
              <a:t>fn-pointer bindings</a:t>
            </a:r>
            <a:endParaRPr lang="en-US" sz="1200" dirty="0"/>
          </a:p>
        </p:txBody>
      </p:sp>
      <p:sp>
        <p:nvSpPr>
          <p:cNvPr id="10" name="Text 8"/>
          <p:cNvSpPr/>
          <p:nvPr/>
        </p:nvSpPr>
        <p:spPr>
          <a:xfrm>
            <a:off x="2807208" y="2350008"/>
            <a:ext cx="1325880" cy="548640"/>
          </a:xfrm>
          <a:prstGeom prst="rect">
            <a:avLst/>
          </a:prstGeom>
          <a:noFill/>
          <a:ln/>
        </p:spPr>
        <p:txBody>
          <a:bodyPr wrap="square" lIns="0" tIns="0" rIns="0" bIns="0" rtlCol="0" anchor="ctr"/>
          <a:lstStyle/>
          <a:p>
            <a:pPr algn="l" indent="0" marL="0">
              <a:buNone/>
            </a:pPr>
            <a:r>
              <a:rPr lang="en-US" sz="1050" dirty="0">
                <a:solidFill>
                  <a:srgbClr val="8B95A5"/>
                </a:solidFill>
                <a:latin typeface="Courier New" pitchFamily="34" charset="0"/>
                <a:ea typeface="Courier New" pitchFamily="34" charset="-122"/>
                <a:cs typeface="Courier New" pitchFamily="34" charset="-120"/>
              </a:rPr>
              <a:t>kParserVer 49</a:t>
            </a:r>
            <a:endParaRPr lang="en-US" sz="1050" dirty="0"/>
          </a:p>
        </p:txBody>
      </p:sp>
      <p:sp>
        <p:nvSpPr>
          <p:cNvPr id="11" name="Text 9"/>
          <p:cNvSpPr/>
          <p:nvPr/>
        </p:nvSpPr>
        <p:spPr>
          <a:xfrm>
            <a:off x="4242816" y="2350008"/>
            <a:ext cx="7315200" cy="548640"/>
          </a:xfrm>
          <a:prstGeom prst="rect">
            <a:avLst/>
          </a:prstGeom>
          <a:noFill/>
          <a:ln/>
        </p:spPr>
        <p:txBody>
          <a:bodyPr wrap="square" lIns="0" tIns="0" rIns="0" bIns="0" rtlCol="0" anchor="ctr"/>
          <a:lstStyle/>
          <a:p>
            <a:pPr algn="l" indent="0" marL="0">
              <a:buNone/>
            </a:pPr>
            <a:r>
              <a:rPr lang="en-US" sz="1100" dirty="0">
                <a:solidFill>
                  <a:srgbClr val="8B95A5"/>
                </a:solidFill>
                <a:latin typeface="Arial" pitchFamily="34" charset="0"/>
                <a:ea typeface="Arial" pitchFamily="34" charset="-122"/>
                <a:cs typeface="Arial" pitchFamily="34" charset="-120"/>
              </a:rPr>
              <a:t>calls through unambiguous local function-pointer bindings now resolve</a:t>
            </a:r>
            <a:endParaRPr lang="en-US" sz="1100" dirty="0"/>
          </a:p>
        </p:txBody>
      </p:sp>
      <p:sp>
        <p:nvSpPr>
          <p:cNvPr id="12" name="Shape 10"/>
          <p:cNvSpPr/>
          <p:nvPr/>
        </p:nvSpPr>
        <p:spPr>
          <a:xfrm>
            <a:off x="566928" y="2999232"/>
            <a:ext cx="11055096" cy="603504"/>
          </a:xfrm>
          <a:prstGeom prst="roundRect">
            <a:avLst>
              <a:gd name="adj" fmla="val 13636"/>
            </a:avLst>
          </a:prstGeom>
          <a:solidFill>
            <a:srgbClr val="161D28"/>
          </a:solidFill>
          <a:ln w="9525">
            <a:solidFill>
              <a:srgbClr val="232D3D"/>
            </a:solidFill>
            <a:prstDash val="solid"/>
          </a:ln>
        </p:spPr>
      </p:sp>
      <p:sp>
        <p:nvSpPr>
          <p:cNvPr id="13" name="Text 11"/>
          <p:cNvSpPr/>
          <p:nvPr/>
        </p:nvSpPr>
        <p:spPr>
          <a:xfrm>
            <a:off x="731520" y="3026664"/>
            <a:ext cx="1965960" cy="548640"/>
          </a:xfrm>
          <a:prstGeom prst="rect">
            <a:avLst/>
          </a:prstGeom>
          <a:noFill/>
          <a:ln/>
        </p:spPr>
        <p:txBody>
          <a:bodyPr wrap="square" lIns="0" tIns="0" rIns="0" bIns="0" rtlCol="0" anchor="ctr"/>
          <a:lstStyle/>
          <a:p>
            <a:pPr algn="l" indent="0" marL="0">
              <a:buNone/>
            </a:pPr>
            <a:r>
              <a:rPr lang="en-US" sz="1200" b="1" dirty="0">
                <a:solidFill>
                  <a:srgbClr val="4AC26B"/>
                </a:solidFill>
                <a:latin typeface="Arial" pitchFamily="34" charset="0"/>
                <a:ea typeface="Arial" pitchFamily="34" charset="-122"/>
                <a:cs typeface="Arial" pitchFamily="34" charset="-120"/>
              </a:rPr>
              <a:t>using-declarations</a:t>
            </a:r>
            <a:endParaRPr lang="en-US" sz="1200" dirty="0"/>
          </a:p>
        </p:txBody>
      </p:sp>
      <p:sp>
        <p:nvSpPr>
          <p:cNvPr id="14" name="Text 12"/>
          <p:cNvSpPr/>
          <p:nvPr/>
        </p:nvSpPr>
        <p:spPr>
          <a:xfrm>
            <a:off x="2807208" y="3026664"/>
            <a:ext cx="1325880" cy="548640"/>
          </a:xfrm>
          <a:prstGeom prst="rect">
            <a:avLst/>
          </a:prstGeom>
          <a:noFill/>
          <a:ln/>
        </p:spPr>
        <p:txBody>
          <a:bodyPr wrap="square" lIns="0" tIns="0" rIns="0" bIns="0" rtlCol="0" anchor="ctr"/>
          <a:lstStyle/>
          <a:p>
            <a:pPr algn="l" indent="0" marL="0">
              <a:buNone/>
            </a:pPr>
            <a:r>
              <a:rPr lang="en-US" sz="1050" dirty="0">
                <a:solidFill>
                  <a:srgbClr val="8B95A5"/>
                </a:solidFill>
                <a:latin typeface="Courier New" pitchFamily="34" charset="0"/>
                <a:ea typeface="Courier New" pitchFamily="34" charset="-122"/>
                <a:cs typeface="Courier New" pitchFamily="34" charset="-120"/>
              </a:rPr>
              <a:t>kParserVer 51</a:t>
            </a:r>
            <a:endParaRPr lang="en-US" sz="1050" dirty="0"/>
          </a:p>
        </p:txBody>
      </p:sp>
      <p:sp>
        <p:nvSpPr>
          <p:cNvPr id="15" name="Text 13"/>
          <p:cNvSpPr/>
          <p:nvPr/>
        </p:nvSpPr>
        <p:spPr>
          <a:xfrm>
            <a:off x="4242816" y="3026664"/>
            <a:ext cx="7315200" cy="548640"/>
          </a:xfrm>
          <a:prstGeom prst="rect">
            <a:avLst/>
          </a:prstGeom>
          <a:noFill/>
          <a:ln/>
        </p:spPr>
        <p:txBody>
          <a:bodyPr wrap="square" lIns="0" tIns="0" rIns="0" bIns="0" rtlCol="0" anchor="ctr"/>
          <a:lstStyle/>
          <a:p>
            <a:pPr algn="l" indent="0" marL="0">
              <a:buNone/>
            </a:pPr>
            <a:r>
              <a:rPr lang="en-US" sz="1100" dirty="0">
                <a:solidFill>
                  <a:srgbClr val="8B95A5"/>
                </a:solidFill>
                <a:latin typeface="Arial" pitchFamily="34" charset="0"/>
                <a:ea typeface="Arial" pitchFamily="34" charset="-122"/>
                <a:cs typeface="Arial" pitchFamily="34" charset="-120"/>
              </a:rPr>
              <a:t>re-exports emit role="import" references — r9 loss bucket 1</a:t>
            </a:r>
            <a:endParaRPr lang="en-US" sz="1100" dirty="0"/>
          </a:p>
        </p:txBody>
      </p:sp>
      <p:sp>
        <p:nvSpPr>
          <p:cNvPr id="16" name="Shape 14"/>
          <p:cNvSpPr/>
          <p:nvPr/>
        </p:nvSpPr>
        <p:spPr>
          <a:xfrm>
            <a:off x="566928" y="3675888"/>
            <a:ext cx="11055096" cy="603504"/>
          </a:xfrm>
          <a:prstGeom prst="roundRect">
            <a:avLst>
              <a:gd name="adj" fmla="val 13636"/>
            </a:avLst>
          </a:prstGeom>
          <a:solidFill>
            <a:srgbClr val="161D28"/>
          </a:solidFill>
          <a:ln w="9525">
            <a:solidFill>
              <a:srgbClr val="232D3D"/>
            </a:solidFill>
            <a:prstDash val="solid"/>
          </a:ln>
        </p:spPr>
      </p:sp>
      <p:sp>
        <p:nvSpPr>
          <p:cNvPr id="17" name="Text 15"/>
          <p:cNvSpPr/>
          <p:nvPr/>
        </p:nvSpPr>
        <p:spPr>
          <a:xfrm>
            <a:off x="731520" y="3703320"/>
            <a:ext cx="1965960" cy="548640"/>
          </a:xfrm>
          <a:prstGeom prst="rect">
            <a:avLst/>
          </a:prstGeom>
          <a:noFill/>
          <a:ln/>
        </p:spPr>
        <p:txBody>
          <a:bodyPr wrap="square" lIns="0" tIns="0" rIns="0" bIns="0" rtlCol="0" anchor="ctr"/>
          <a:lstStyle/>
          <a:p>
            <a:pPr algn="l" indent="0" marL="0">
              <a:buNone/>
            </a:pPr>
            <a:r>
              <a:rPr lang="en-US" sz="1200" b="1" dirty="0">
                <a:solidFill>
                  <a:srgbClr val="4AC26B"/>
                </a:solidFill>
                <a:latin typeface="Arial" pitchFamily="34" charset="0"/>
                <a:ea typeface="Arial" pitchFamily="34" charset="-122"/>
                <a:cs typeface="Arial" pitchFamily="34" charset="-120"/>
              </a:rPr>
              <a:t>shadow suppression</a:t>
            </a:r>
            <a:endParaRPr lang="en-US" sz="1200" dirty="0"/>
          </a:p>
        </p:txBody>
      </p:sp>
      <p:sp>
        <p:nvSpPr>
          <p:cNvPr id="18" name="Text 16"/>
          <p:cNvSpPr/>
          <p:nvPr/>
        </p:nvSpPr>
        <p:spPr>
          <a:xfrm>
            <a:off x="2807208" y="3703320"/>
            <a:ext cx="1325880" cy="548640"/>
          </a:xfrm>
          <a:prstGeom prst="rect">
            <a:avLst/>
          </a:prstGeom>
          <a:noFill/>
          <a:ln/>
        </p:spPr>
        <p:txBody>
          <a:bodyPr wrap="square" lIns="0" tIns="0" rIns="0" bIns="0" rtlCol="0" anchor="ctr"/>
          <a:lstStyle/>
          <a:p>
            <a:pPr algn="l" indent="0" marL="0">
              <a:buNone/>
            </a:pPr>
            <a:r>
              <a:rPr lang="en-US" sz="1050" dirty="0">
                <a:solidFill>
                  <a:srgbClr val="8B95A5"/>
                </a:solidFill>
                <a:latin typeface="Courier New" pitchFamily="34" charset="0"/>
                <a:ea typeface="Courier New" pitchFamily="34" charset="-122"/>
                <a:cs typeface="Courier New" pitchFamily="34" charset="-120"/>
              </a:rPr>
              <a:t>kParserVer 52</a:t>
            </a:r>
            <a:endParaRPr lang="en-US" sz="1050" dirty="0"/>
          </a:p>
        </p:txBody>
      </p:sp>
      <p:sp>
        <p:nvSpPr>
          <p:cNvPr id="19" name="Text 17"/>
          <p:cNvSpPr/>
          <p:nvPr/>
        </p:nvSpPr>
        <p:spPr>
          <a:xfrm>
            <a:off x="4242816" y="3703320"/>
            <a:ext cx="7315200" cy="548640"/>
          </a:xfrm>
          <a:prstGeom prst="rect">
            <a:avLst/>
          </a:prstGeom>
          <a:noFill/>
          <a:ln/>
        </p:spPr>
        <p:txBody>
          <a:bodyPr wrap="square" lIns="0" tIns="0" rIns="0" bIns="0" rtlCol="0" anchor="ctr"/>
          <a:lstStyle/>
          <a:p>
            <a:pPr algn="l" indent="0" marL="0">
              <a:buNone/>
            </a:pPr>
            <a:r>
              <a:rPr lang="en-US" sz="1100" dirty="0">
                <a:solidFill>
                  <a:srgbClr val="8B95A5"/>
                </a:solidFill>
                <a:latin typeface="Arial" pitchFamily="34" charset="0"/>
                <a:ea typeface="Arial" pitchFamily="34" charset="-122"/>
                <a:cs typeface="Arial" pitchFamily="34" charset="-120"/>
              </a:rPr>
              <a:t>a local variable shadowing a function name stops stealing its use-sites — r9 loss bucket 2</a:t>
            </a:r>
            <a:endParaRPr lang="en-US" sz="1100" dirty="0"/>
          </a:p>
        </p:txBody>
      </p:sp>
      <p:sp>
        <p:nvSpPr>
          <p:cNvPr id="20" name="Shape 18"/>
          <p:cNvSpPr/>
          <p:nvPr/>
        </p:nvSpPr>
        <p:spPr>
          <a:xfrm>
            <a:off x="566928" y="4352544"/>
            <a:ext cx="11055096" cy="603504"/>
          </a:xfrm>
          <a:prstGeom prst="roundRect">
            <a:avLst>
              <a:gd name="adj" fmla="val 13636"/>
            </a:avLst>
          </a:prstGeom>
          <a:solidFill>
            <a:srgbClr val="1B2432"/>
          </a:solidFill>
          <a:ln w="9525">
            <a:solidFill>
              <a:srgbClr val="232D3D"/>
            </a:solidFill>
            <a:prstDash val="solid"/>
          </a:ln>
        </p:spPr>
      </p:sp>
      <p:sp>
        <p:nvSpPr>
          <p:cNvPr id="21" name="Text 19"/>
          <p:cNvSpPr/>
          <p:nvPr/>
        </p:nvSpPr>
        <p:spPr>
          <a:xfrm>
            <a:off x="731520" y="4379976"/>
            <a:ext cx="1965960" cy="548640"/>
          </a:xfrm>
          <a:prstGeom prst="rect">
            <a:avLst/>
          </a:prstGeom>
          <a:noFill/>
          <a:ln/>
        </p:spPr>
        <p:txBody>
          <a:bodyPr wrap="square" lIns="0" tIns="0" rIns="0" bIns="0" rtlCol="0" anchor="ctr"/>
          <a:lstStyle/>
          <a:p>
            <a:pPr algn="l" indent="0" marL="0">
              <a:buNone/>
            </a:pPr>
            <a:r>
              <a:rPr lang="en-US" sz="1200" b="1" dirty="0">
                <a:solidFill>
                  <a:srgbClr val="E5534B"/>
                </a:solidFill>
                <a:latin typeface="Arial" pitchFamily="34" charset="0"/>
                <a:ea typeface="Arial" pitchFamily="34" charset="-122"/>
                <a:cs typeface="Arial" pitchFamily="34" charset="-120"/>
              </a:rPr>
              <a:t>RTA-lite</a:t>
            </a:r>
            <a:endParaRPr lang="en-US" sz="1200" dirty="0"/>
          </a:p>
        </p:txBody>
      </p:sp>
      <p:sp>
        <p:nvSpPr>
          <p:cNvPr id="22" name="Text 20"/>
          <p:cNvSpPr/>
          <p:nvPr/>
        </p:nvSpPr>
        <p:spPr>
          <a:xfrm>
            <a:off x="2807208" y="4379976"/>
            <a:ext cx="1325880" cy="548640"/>
          </a:xfrm>
          <a:prstGeom prst="rect">
            <a:avLst/>
          </a:prstGeom>
          <a:noFill/>
          <a:ln/>
        </p:spPr>
        <p:txBody>
          <a:bodyPr wrap="square" lIns="0" tIns="0" rIns="0" bIns="0" rtlCol="0" anchor="ctr"/>
          <a:lstStyle/>
          <a:p>
            <a:pPr algn="l" indent="0" marL="0">
              <a:buNone/>
            </a:pPr>
            <a:r>
              <a:rPr lang="en-US" sz="1050" dirty="0">
                <a:solidFill>
                  <a:srgbClr val="8B95A5"/>
                </a:solidFill>
                <a:latin typeface="Courier New" pitchFamily="34" charset="0"/>
                <a:ea typeface="Courier New" pitchFamily="34" charset="-122"/>
                <a:cs typeface="Courier New" pitchFamily="34" charset="-120"/>
              </a:rPr>
              <a:t>reverted</a:t>
            </a:r>
            <a:endParaRPr lang="en-US" sz="1050" dirty="0"/>
          </a:p>
        </p:txBody>
      </p:sp>
      <p:sp>
        <p:nvSpPr>
          <p:cNvPr id="23" name="Text 21"/>
          <p:cNvSpPr/>
          <p:nvPr/>
        </p:nvSpPr>
        <p:spPr>
          <a:xfrm>
            <a:off x="4242816" y="4379976"/>
            <a:ext cx="7315200" cy="548640"/>
          </a:xfrm>
          <a:prstGeom prst="rect">
            <a:avLst/>
          </a:prstGeom>
          <a:noFill/>
          <a:ln/>
        </p:spPr>
        <p:txBody>
          <a:bodyPr wrap="square" lIns="0" tIns="0" rIns="0" bIns="0" rtlCol="0" anchor="ctr"/>
          <a:lstStyle/>
          <a:p>
            <a:pPr algn="l" indent="0" marL="0">
              <a:buNone/>
            </a:pPr>
            <a:r>
              <a:rPr lang="en-US" sz="1100" dirty="0">
                <a:solidFill>
                  <a:srgbClr val="E6EDF3"/>
                </a:solidFill>
                <a:latin typeface="Arial" pitchFamily="34" charset="0"/>
                <a:ea typeface="Arial" pitchFamily="34" charset="-122"/>
                <a:cs typeface="Arial" pitchFamily="34" charset="-120"/>
              </a:rPr>
              <a:t>instantiation-filtered CHA cone: refuted TWICE — the instantiated set crossed namespaces, and narrowed calls LOST their amb= mark</a:t>
            </a:r>
            <a:endParaRPr lang="en-US" sz="1100" dirty="0"/>
          </a:p>
        </p:txBody>
      </p:sp>
      <p:sp>
        <p:nvSpPr>
          <p:cNvPr id="24" name="Shape 22"/>
          <p:cNvSpPr/>
          <p:nvPr/>
        </p:nvSpPr>
        <p:spPr>
          <a:xfrm>
            <a:off x="566928" y="5074920"/>
            <a:ext cx="5440680" cy="1051560"/>
          </a:xfrm>
          <a:prstGeom prst="roundRect">
            <a:avLst>
              <a:gd name="adj" fmla="val 7826"/>
            </a:avLst>
          </a:prstGeom>
          <a:solidFill>
            <a:srgbClr val="161D28"/>
          </a:solidFill>
          <a:ln w="9525">
            <a:solidFill>
              <a:srgbClr val="232D3D"/>
            </a:solidFill>
            <a:prstDash val="solid"/>
          </a:ln>
        </p:spPr>
      </p:sp>
      <p:sp>
        <p:nvSpPr>
          <p:cNvPr id="25" name="Text 23"/>
          <p:cNvSpPr/>
          <p:nvPr/>
        </p:nvSpPr>
        <p:spPr>
          <a:xfrm>
            <a:off x="768096" y="5193792"/>
            <a:ext cx="5029200" cy="841248"/>
          </a:xfrm>
          <a:prstGeom prst="rect">
            <a:avLst/>
          </a:prstGeom>
          <a:noFill/>
          <a:ln/>
        </p:spPr>
        <p:txBody>
          <a:bodyPr wrap="square" lIns="0" tIns="0" rIns="0" bIns="0" rtlCol="0" anchor="ctr"/>
          <a:lstStyle/>
          <a:p>
            <a:pPr indent="0" marL="0">
              <a:buNone/>
            </a:pPr>
            <a:r>
              <a:rPr lang="en-US" sz="1150" b="1" dirty="0">
                <a:solidFill>
                  <a:srgbClr val="E6EDF3"/>
                </a:solidFill>
                <a:latin typeface="Arial" pitchFamily="34" charset="0"/>
                <a:ea typeface="Arial" pitchFamily="34" charset="-122"/>
                <a:cs typeface="Arial" pitchFamily="34" charset="-120"/>
              </a:rPr>
              <a:t>The two r9 levers, against the compiler oracle: </a:t>
            </a:r>
            <a:pPr indent="0" marL="0">
              <a:buNone/>
            </a:pPr>
            <a:r>
              <a:rPr lang="en-US" sz="1150" b="1" dirty="0">
                <a:solidFill>
                  <a:srgbClr val="4AC26B"/>
                </a:solidFill>
                <a:latin typeface="Arial" pitchFamily="34" charset="0"/>
                <a:ea typeface="Arial" pitchFamily="34" charset="-122"/>
                <a:cs typeface="Arial" pitchFamily="34" charset="-120"/>
              </a:rPr>
              <a:t>site precision 0.9046 → 0.9136, recall 0.9285 → 0.9412.</a:t>
            </a:r>
            <a:endParaRPr lang="en-US" sz="1150" dirty="0"/>
          </a:p>
        </p:txBody>
      </p:sp>
      <p:sp>
        <p:nvSpPr>
          <p:cNvPr id="26" name="Shape 24"/>
          <p:cNvSpPr/>
          <p:nvPr/>
        </p:nvSpPr>
        <p:spPr>
          <a:xfrm>
            <a:off x="6172200" y="5074920"/>
            <a:ext cx="5349240" cy="1051560"/>
          </a:xfrm>
          <a:prstGeom prst="roundRect">
            <a:avLst>
              <a:gd name="adj" fmla="val 7826"/>
            </a:avLst>
          </a:prstGeom>
          <a:solidFill>
            <a:srgbClr val="1B2432"/>
          </a:solidFill>
          <a:ln w="9525">
            <a:solidFill>
              <a:srgbClr val="232D3D"/>
            </a:solidFill>
            <a:prstDash val="solid"/>
          </a:ln>
        </p:spPr>
      </p:sp>
      <p:sp>
        <p:nvSpPr>
          <p:cNvPr id="27" name="Text 25"/>
          <p:cNvSpPr/>
          <p:nvPr/>
        </p:nvSpPr>
        <p:spPr>
          <a:xfrm>
            <a:off x="6373368" y="5193792"/>
            <a:ext cx="4937760" cy="841248"/>
          </a:xfrm>
          <a:prstGeom prst="rect">
            <a:avLst/>
          </a:prstGeom>
          <a:noFill/>
          <a:ln/>
        </p:spPr>
        <p:txBody>
          <a:bodyPr wrap="square" lIns="0" tIns="0" rIns="0" bIns="0" rtlCol="0" anchor="ctr"/>
          <a:lstStyle/>
          <a:p>
            <a:pPr indent="0" marL="0">
              <a:buNone/>
            </a:pPr>
            <a:r>
              <a:rPr lang="en-US" sz="1100" b="1" dirty="0">
                <a:solidFill>
                  <a:srgbClr val="F2B84B"/>
                </a:solidFill>
                <a:latin typeface="Arial" pitchFamily="34" charset="0"/>
                <a:ea typeface="Arial" pitchFamily="34" charset="-122"/>
                <a:cs typeface="Arial" pitchFamily="34" charset="-120"/>
              </a:rPr>
              <a:t>The fn-pointer lever raised unresolved= by 1,039. Disclosure, not regression: </a:t>
            </a:r>
            <a:pPr indent="0" marL="0">
              <a:buNone/>
            </a:pPr>
            <a:r>
              <a:rPr lang="en-US" sz="1100" dirty="0">
                <a:solidFill>
                  <a:srgbClr val="8B95A5"/>
                </a:solidFill>
                <a:latin typeface="Arial" pitchFamily="34" charset="0"/>
                <a:ea typeface="Arial" pitchFamily="34" charset="-122"/>
                <a:cs typeface="Arial" pitchFamily="34" charset="-120"/>
              </a:rPr>
              <a:t>call sites the resolver now RECOGNIZES but refuses to resolve are counted instead of silently ignored.</a:t>
            </a:r>
            <a:endParaRPr lang="en-US" sz="1100" dirty="0"/>
          </a:p>
        </p:txBody>
      </p:sp>
      <p:sp>
        <p:nvSpPr>
          <p:cNvPr id="28" name="Text 26"/>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bench/resolverround/RESULTS.md — per-lever attribution; RTA-lite's rejection is written up in docs/EVALS.md §7</a:t>
            </a:r>
            <a:endParaRPr lang="en-US" sz="10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F2B84B"/>
                </a:solidFill>
                <a:latin typeface="Courier New" pitchFamily="34" charset="0"/>
                <a:ea typeface="Courier New" pitchFamily="34" charset="-122"/>
                <a:cs typeface="Courier New" pitchFamily="34" charset="-120"/>
              </a:rPr>
              <a:t>// how it stays true</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400" b="1" dirty="0">
                <a:solidFill>
                  <a:srgbClr val="E6EDF3"/>
                </a:solidFill>
                <a:latin typeface="Arial" pitchFamily="34" charset="0"/>
                <a:ea typeface="Arial" pitchFamily="34" charset="-122"/>
                <a:cs typeface="Arial" pitchFamily="34" charset="-120"/>
              </a:rPr>
              <a:t>Proven, not promised</a:t>
            </a:r>
            <a:endParaRPr lang="en-US" sz="3400" dirty="0"/>
          </a:p>
        </p:txBody>
      </p:sp>
      <p:sp>
        <p:nvSpPr>
          <p:cNvPr id="4" name="Shape 2"/>
          <p:cNvSpPr/>
          <p:nvPr/>
        </p:nvSpPr>
        <p:spPr>
          <a:xfrm>
            <a:off x="566928" y="1783080"/>
            <a:ext cx="3611880" cy="2011680"/>
          </a:xfrm>
          <a:prstGeom prst="roundRect">
            <a:avLst>
              <a:gd name="adj" fmla="val 4091"/>
            </a:avLst>
          </a:prstGeom>
          <a:solidFill>
            <a:srgbClr val="161D28"/>
          </a:solidFill>
          <a:ln w="9525">
            <a:solidFill>
              <a:srgbClr val="232D3D"/>
            </a:solidFill>
            <a:prstDash val="solid"/>
          </a:ln>
        </p:spPr>
      </p:sp>
      <p:sp>
        <p:nvSpPr>
          <p:cNvPr id="5" name="Text 3"/>
          <p:cNvSpPr/>
          <p:nvPr/>
        </p:nvSpPr>
        <p:spPr>
          <a:xfrm>
            <a:off x="731520" y="1911096"/>
            <a:ext cx="3282696" cy="566928"/>
          </a:xfrm>
          <a:prstGeom prst="rect">
            <a:avLst/>
          </a:prstGeom>
          <a:noFill/>
          <a:ln/>
        </p:spPr>
        <p:txBody>
          <a:bodyPr wrap="square" lIns="0" tIns="0" rIns="0" bIns="0" rtlCol="0" anchor="ctr"/>
          <a:lstStyle/>
          <a:p>
            <a:pPr indent="0" marL="0">
              <a:buNone/>
            </a:pPr>
            <a:r>
              <a:rPr lang="en-US" sz="1450" b="1" dirty="0">
                <a:solidFill>
                  <a:srgbClr val="56D6E8"/>
                </a:solidFill>
                <a:latin typeface="Arial" pitchFamily="34" charset="0"/>
                <a:ea typeface="Arial" pitchFamily="34" charset="-122"/>
                <a:cs typeface="Arial" pitchFamily="34" charset="-120"/>
              </a:rPr>
              <a:t>658 gate scripts</a:t>
            </a:r>
            <a:endParaRPr lang="en-US" sz="1450" dirty="0"/>
          </a:p>
        </p:txBody>
      </p:sp>
      <p:sp>
        <p:nvSpPr>
          <p:cNvPr id="6" name="Text 4"/>
          <p:cNvSpPr/>
          <p:nvPr/>
        </p:nvSpPr>
        <p:spPr>
          <a:xfrm>
            <a:off x="731520" y="2331720"/>
            <a:ext cx="3282696" cy="1371600"/>
          </a:xfrm>
          <a:prstGeom prst="rect">
            <a:avLst/>
          </a:prstGeom>
          <a:noFill/>
          <a:ln/>
        </p:spPr>
        <p:txBody>
          <a:bodyPr wrap="square" lIns="0" tIns="0" rIns="0" bIns="0" rtlCol="0" anchor="t"/>
          <a:lstStyle/>
          <a:p>
            <a:pPr indent="0" marL="0">
              <a:buNone/>
            </a:pPr>
            <a:r>
              <a:rPr lang="en-US" sz="1050" dirty="0">
                <a:solidFill>
                  <a:srgbClr val="8B95A5"/>
                </a:solidFill>
                <a:latin typeface="Arial" pitchFamily="34" charset="0"/>
                <a:ea typeface="Arial" pitchFamily="34" charset="-122"/>
                <a:cs typeface="Arial" pitchFamily="34" charset="-120"/>
              </a:rPr>
              <a:t>the suite runs on every push — plus determinism, cache-transparency and golden contracts; the gate count itself is gated against the runner's own loop</a:t>
            </a:r>
            <a:endParaRPr lang="en-US" sz="1050" dirty="0"/>
          </a:p>
        </p:txBody>
      </p:sp>
      <p:sp>
        <p:nvSpPr>
          <p:cNvPr id="7" name="Shape 5"/>
          <p:cNvSpPr/>
          <p:nvPr/>
        </p:nvSpPr>
        <p:spPr>
          <a:xfrm>
            <a:off x="4288536" y="1783080"/>
            <a:ext cx="3611880" cy="2011680"/>
          </a:xfrm>
          <a:prstGeom prst="roundRect">
            <a:avLst>
              <a:gd name="adj" fmla="val 4091"/>
            </a:avLst>
          </a:prstGeom>
          <a:solidFill>
            <a:srgbClr val="161D28"/>
          </a:solidFill>
          <a:ln w="9525">
            <a:solidFill>
              <a:srgbClr val="232D3D"/>
            </a:solidFill>
            <a:prstDash val="solid"/>
          </a:ln>
        </p:spPr>
      </p:sp>
      <p:sp>
        <p:nvSpPr>
          <p:cNvPr id="8" name="Text 6"/>
          <p:cNvSpPr/>
          <p:nvPr/>
        </p:nvSpPr>
        <p:spPr>
          <a:xfrm>
            <a:off x="4453128" y="1911096"/>
            <a:ext cx="3282696" cy="566928"/>
          </a:xfrm>
          <a:prstGeom prst="rect">
            <a:avLst/>
          </a:prstGeom>
          <a:noFill/>
          <a:ln/>
        </p:spPr>
        <p:txBody>
          <a:bodyPr wrap="square" lIns="0" tIns="0" rIns="0" bIns="0" rtlCol="0" anchor="ctr"/>
          <a:lstStyle/>
          <a:p>
            <a:pPr indent="0" marL="0">
              <a:buNone/>
            </a:pPr>
            <a:r>
              <a:rPr lang="en-US" sz="1450" b="1" dirty="0">
                <a:solidFill>
                  <a:srgbClr val="56D6E8"/>
                </a:solidFill>
                <a:latin typeface="Arial" pitchFamily="34" charset="0"/>
                <a:ea typeface="Arial" pitchFamily="34" charset="-122"/>
                <a:cs typeface="Arial" pitchFamily="34" charset="-120"/>
              </a:rPr>
              <a:t>byte-identical, always</a:t>
            </a:r>
            <a:endParaRPr lang="en-US" sz="1450" dirty="0"/>
          </a:p>
        </p:txBody>
      </p:sp>
      <p:sp>
        <p:nvSpPr>
          <p:cNvPr id="9" name="Text 7"/>
          <p:cNvSpPr/>
          <p:nvPr/>
        </p:nvSpPr>
        <p:spPr>
          <a:xfrm>
            <a:off x="4453128" y="2331720"/>
            <a:ext cx="3282696" cy="1371600"/>
          </a:xfrm>
          <a:prstGeom prst="rect">
            <a:avLst/>
          </a:prstGeom>
          <a:noFill/>
          <a:ln/>
        </p:spPr>
        <p:txBody>
          <a:bodyPr wrap="square" lIns="0" tIns="0" rIns="0" bIns="0" rtlCol="0" anchor="t"/>
          <a:lstStyle/>
          <a:p>
            <a:pPr indent="0" marL="0">
              <a:buNone/>
            </a:pPr>
            <a:r>
              <a:rPr lang="en-US" sz="1050" dirty="0">
                <a:solidFill>
                  <a:srgbClr val="8B95A5"/>
                </a:solidFill>
                <a:latin typeface="Arial" pitchFamily="34" charset="0"/>
                <a:ea typeface="Arial" pitchFamily="34" charset="-122"/>
                <a:cs typeface="Arial" pitchFamily="34" charset="-120"/>
              </a:rPr>
              <a:t>two runs over the same tree produce the same bytes; warm equals cold. Enforced in CI, twice — Release AND a plain flavour, because NDEBUG once blinded a whole class of checks</a:t>
            </a:r>
            <a:endParaRPr lang="en-US" sz="1050" dirty="0"/>
          </a:p>
        </p:txBody>
      </p:sp>
      <p:sp>
        <p:nvSpPr>
          <p:cNvPr id="10" name="Shape 8"/>
          <p:cNvSpPr/>
          <p:nvPr/>
        </p:nvSpPr>
        <p:spPr>
          <a:xfrm>
            <a:off x="8010144" y="1783080"/>
            <a:ext cx="3611880" cy="2011680"/>
          </a:xfrm>
          <a:prstGeom prst="roundRect">
            <a:avLst>
              <a:gd name="adj" fmla="val 4091"/>
            </a:avLst>
          </a:prstGeom>
          <a:solidFill>
            <a:srgbClr val="161D28"/>
          </a:solidFill>
          <a:ln w="9525">
            <a:solidFill>
              <a:srgbClr val="232D3D"/>
            </a:solidFill>
            <a:prstDash val="solid"/>
          </a:ln>
        </p:spPr>
      </p:sp>
      <p:sp>
        <p:nvSpPr>
          <p:cNvPr id="11" name="Text 9"/>
          <p:cNvSpPr/>
          <p:nvPr/>
        </p:nvSpPr>
        <p:spPr>
          <a:xfrm>
            <a:off x="8174736" y="1911096"/>
            <a:ext cx="3282696" cy="566928"/>
          </a:xfrm>
          <a:prstGeom prst="rect">
            <a:avLst/>
          </a:prstGeom>
          <a:noFill/>
          <a:ln/>
        </p:spPr>
        <p:txBody>
          <a:bodyPr wrap="square" lIns="0" tIns="0" rIns="0" bIns="0" rtlCol="0" anchor="ctr"/>
          <a:lstStyle/>
          <a:p>
            <a:pPr indent="0" marL="0">
              <a:buNone/>
            </a:pPr>
            <a:r>
              <a:rPr lang="en-US" sz="1450" b="1" dirty="0">
                <a:solidFill>
                  <a:srgbClr val="56D6E8"/>
                </a:solidFill>
                <a:latin typeface="Arial" pitchFamily="34" charset="0"/>
                <a:ea typeface="Arial" pitchFamily="34" charset="-122"/>
                <a:cs typeface="Arial" pitchFamily="34" charset="-120"/>
              </a:rPr>
              <a:t>differential refactoring</a:t>
            </a:r>
            <a:endParaRPr lang="en-US" sz="1450" dirty="0"/>
          </a:p>
        </p:txBody>
      </p:sp>
      <p:sp>
        <p:nvSpPr>
          <p:cNvPr id="12" name="Text 10"/>
          <p:cNvSpPr/>
          <p:nvPr/>
        </p:nvSpPr>
        <p:spPr>
          <a:xfrm>
            <a:off x="8174736" y="2331720"/>
            <a:ext cx="3282696" cy="1371600"/>
          </a:xfrm>
          <a:prstGeom prst="rect">
            <a:avLst/>
          </a:prstGeom>
          <a:noFill/>
          <a:ln/>
        </p:spPr>
        <p:txBody>
          <a:bodyPr wrap="square" lIns="0" tIns="0" rIns="0" bIns="0" rtlCol="0" anchor="t"/>
          <a:lstStyle/>
          <a:p>
            <a:pPr indent="0" marL="0">
              <a:buNone/>
            </a:pPr>
            <a:r>
              <a:rPr lang="en-US" sz="1050" dirty="0">
                <a:solidFill>
                  <a:srgbClr val="8B95A5"/>
                </a:solidFill>
                <a:latin typeface="Arial" pitchFamily="34" charset="0"/>
                <a:ea typeface="Arial" pitchFamily="34" charset="-122"/>
                <a:cs typeface="Arial" pitchFamily="34" charset="-120"/>
              </a:rPr>
              <a:t>a refactor must prove it changed nothing observable: two binaries, hundreds of argv vectors, stdout + stderr + exit codes byte-identical</a:t>
            </a:r>
            <a:endParaRPr lang="en-US" sz="1050" dirty="0"/>
          </a:p>
        </p:txBody>
      </p:sp>
      <p:sp>
        <p:nvSpPr>
          <p:cNvPr id="13" name="Shape 11"/>
          <p:cNvSpPr/>
          <p:nvPr/>
        </p:nvSpPr>
        <p:spPr>
          <a:xfrm>
            <a:off x="566928" y="3959352"/>
            <a:ext cx="3611880" cy="2011680"/>
          </a:xfrm>
          <a:prstGeom prst="roundRect">
            <a:avLst>
              <a:gd name="adj" fmla="val 4091"/>
            </a:avLst>
          </a:prstGeom>
          <a:solidFill>
            <a:srgbClr val="161D28"/>
          </a:solidFill>
          <a:ln w="9525">
            <a:solidFill>
              <a:srgbClr val="232D3D"/>
            </a:solidFill>
            <a:prstDash val="solid"/>
          </a:ln>
        </p:spPr>
      </p:sp>
      <p:sp>
        <p:nvSpPr>
          <p:cNvPr id="14" name="Text 12"/>
          <p:cNvSpPr/>
          <p:nvPr/>
        </p:nvSpPr>
        <p:spPr>
          <a:xfrm>
            <a:off x="731520" y="4087368"/>
            <a:ext cx="3282696" cy="566928"/>
          </a:xfrm>
          <a:prstGeom prst="rect">
            <a:avLst/>
          </a:prstGeom>
          <a:noFill/>
          <a:ln/>
        </p:spPr>
        <p:txBody>
          <a:bodyPr wrap="square" lIns="0" tIns="0" rIns="0" bIns="0" rtlCol="0" anchor="ctr"/>
          <a:lstStyle/>
          <a:p>
            <a:pPr indent="0" marL="0">
              <a:buNone/>
            </a:pPr>
            <a:r>
              <a:rPr lang="en-US" sz="1450" b="1" dirty="0">
                <a:solidFill>
                  <a:srgbClr val="56D6E8"/>
                </a:solidFill>
                <a:latin typeface="Arial" pitchFamily="34" charset="0"/>
                <a:ea typeface="Arial" pitchFamily="34" charset="-122"/>
                <a:cs typeface="Arial" pitchFamily="34" charset="-120"/>
              </a:rPr>
              <a:t>held-out labels, authored blind</a:t>
            </a:r>
            <a:endParaRPr lang="en-US" sz="1450" dirty="0"/>
          </a:p>
        </p:txBody>
      </p:sp>
      <p:sp>
        <p:nvSpPr>
          <p:cNvPr id="15" name="Text 13"/>
          <p:cNvSpPr/>
          <p:nvPr/>
        </p:nvSpPr>
        <p:spPr>
          <a:xfrm>
            <a:off x="731520" y="4507992"/>
            <a:ext cx="3282696" cy="1371600"/>
          </a:xfrm>
          <a:prstGeom prst="rect">
            <a:avLst/>
          </a:prstGeom>
          <a:noFill/>
          <a:ln/>
        </p:spPr>
        <p:txBody>
          <a:bodyPr wrap="square" lIns="0" tIns="0" rIns="0" bIns="0" rtlCol="0" anchor="t"/>
          <a:lstStyle/>
          <a:p>
            <a:pPr indent="0" marL="0">
              <a:buNone/>
            </a:pPr>
            <a:r>
              <a:rPr lang="en-US" sz="1050" dirty="0">
                <a:solidFill>
                  <a:srgbClr val="8B95A5"/>
                </a:solidFill>
                <a:latin typeface="Arial" pitchFamily="34" charset="0"/>
                <a:ea typeface="Arial" pitchFamily="34" charset="-122"/>
                <a:cs typeface="Arial" pitchFamily="34" charset="-120"/>
              </a:rPr>
              <a:t>eval labels were written by reading source before the ranker ever ran on them — so the eval is allowed to say the ranker is wrong. It has.</a:t>
            </a:r>
            <a:endParaRPr lang="en-US" sz="1050" dirty="0"/>
          </a:p>
        </p:txBody>
      </p:sp>
      <p:sp>
        <p:nvSpPr>
          <p:cNvPr id="16" name="Shape 14"/>
          <p:cNvSpPr/>
          <p:nvPr/>
        </p:nvSpPr>
        <p:spPr>
          <a:xfrm>
            <a:off x="4288536" y="3959352"/>
            <a:ext cx="3611880" cy="2011680"/>
          </a:xfrm>
          <a:prstGeom prst="roundRect">
            <a:avLst>
              <a:gd name="adj" fmla="val 4091"/>
            </a:avLst>
          </a:prstGeom>
          <a:solidFill>
            <a:srgbClr val="161D28"/>
          </a:solidFill>
          <a:ln w="9525">
            <a:solidFill>
              <a:srgbClr val="232D3D"/>
            </a:solidFill>
            <a:prstDash val="solid"/>
          </a:ln>
        </p:spPr>
      </p:sp>
      <p:sp>
        <p:nvSpPr>
          <p:cNvPr id="17" name="Text 15"/>
          <p:cNvSpPr/>
          <p:nvPr/>
        </p:nvSpPr>
        <p:spPr>
          <a:xfrm>
            <a:off x="4453128" y="4087368"/>
            <a:ext cx="3282696" cy="566928"/>
          </a:xfrm>
          <a:prstGeom prst="rect">
            <a:avLst/>
          </a:prstGeom>
          <a:noFill/>
          <a:ln/>
        </p:spPr>
        <p:txBody>
          <a:bodyPr wrap="square" lIns="0" tIns="0" rIns="0" bIns="0" rtlCol="0" anchor="ctr"/>
          <a:lstStyle/>
          <a:p>
            <a:pPr indent="0" marL="0">
              <a:buNone/>
            </a:pPr>
            <a:r>
              <a:rPr lang="en-US" sz="1450" b="1" dirty="0">
                <a:solidFill>
                  <a:srgbClr val="56D6E8"/>
                </a:solidFill>
                <a:latin typeface="Arial" pitchFamily="34" charset="0"/>
                <a:ea typeface="Arial" pitchFamily="34" charset="-122"/>
                <a:cs typeface="Arial" pitchFamily="34" charset="-120"/>
              </a:rPr>
              <a:t>sanitizer wall</a:t>
            </a:r>
            <a:endParaRPr lang="en-US" sz="1450" dirty="0"/>
          </a:p>
        </p:txBody>
      </p:sp>
      <p:sp>
        <p:nvSpPr>
          <p:cNvPr id="18" name="Text 16"/>
          <p:cNvSpPr/>
          <p:nvPr/>
        </p:nvSpPr>
        <p:spPr>
          <a:xfrm>
            <a:off x="4453128" y="4507992"/>
            <a:ext cx="3282696" cy="1371600"/>
          </a:xfrm>
          <a:prstGeom prst="rect">
            <a:avLst/>
          </a:prstGeom>
          <a:noFill/>
          <a:ln/>
        </p:spPr>
        <p:txBody>
          <a:bodyPr wrap="square" lIns="0" tIns="0" rIns="0" bIns="0" rtlCol="0" anchor="t"/>
          <a:lstStyle/>
          <a:p>
            <a:pPr indent="0" marL="0">
              <a:buNone/>
            </a:pPr>
            <a:r>
              <a:rPr lang="en-US" sz="1050" dirty="0">
                <a:solidFill>
                  <a:srgbClr val="8B95A5"/>
                </a:solidFill>
                <a:latin typeface="Arial" pitchFamily="34" charset="0"/>
                <a:ea typeface="Arial" pitchFamily="34" charset="-122"/>
                <a:cs typeface="Arial" pitchFamily="34" charset="-120"/>
              </a:rPr>
              <a:t>ASan + UBSan + integer + float-cast, no-recover; 16 libFuzzer targets over its own readers of bytes it did not create; ThreadSanitizer nightly on main; leak suppression is one pinned file</a:t>
            </a:r>
            <a:endParaRPr lang="en-US" sz="1050" dirty="0"/>
          </a:p>
        </p:txBody>
      </p:sp>
      <p:sp>
        <p:nvSpPr>
          <p:cNvPr id="19" name="Shape 17"/>
          <p:cNvSpPr/>
          <p:nvPr/>
        </p:nvSpPr>
        <p:spPr>
          <a:xfrm>
            <a:off x="8010144" y="3959352"/>
            <a:ext cx="3611880" cy="2011680"/>
          </a:xfrm>
          <a:prstGeom prst="roundRect">
            <a:avLst>
              <a:gd name="adj" fmla="val 4091"/>
            </a:avLst>
          </a:prstGeom>
          <a:solidFill>
            <a:srgbClr val="161D28"/>
          </a:solidFill>
          <a:ln w="9525">
            <a:solidFill>
              <a:srgbClr val="232D3D"/>
            </a:solidFill>
            <a:prstDash val="solid"/>
          </a:ln>
        </p:spPr>
      </p:sp>
      <p:sp>
        <p:nvSpPr>
          <p:cNvPr id="20" name="Text 18"/>
          <p:cNvSpPr/>
          <p:nvPr/>
        </p:nvSpPr>
        <p:spPr>
          <a:xfrm>
            <a:off x="8174736" y="4087368"/>
            <a:ext cx="3282696" cy="566928"/>
          </a:xfrm>
          <a:prstGeom prst="rect">
            <a:avLst/>
          </a:prstGeom>
          <a:noFill/>
          <a:ln/>
        </p:spPr>
        <p:txBody>
          <a:bodyPr wrap="square" lIns="0" tIns="0" rIns="0" bIns="0" rtlCol="0" anchor="ctr"/>
          <a:lstStyle/>
          <a:p>
            <a:pPr indent="0" marL="0">
              <a:buNone/>
            </a:pPr>
            <a:r>
              <a:rPr lang="en-US" sz="1450" b="1" dirty="0">
                <a:solidFill>
                  <a:srgbClr val="56D6E8"/>
                </a:solidFill>
                <a:latin typeface="Arial" pitchFamily="34" charset="0"/>
                <a:ea typeface="Arial" pitchFamily="34" charset="-122"/>
                <a:cs typeface="Arial" pitchFamily="34" charset="-120"/>
              </a:rPr>
              <a:t>its own output is audited</a:t>
            </a:r>
            <a:endParaRPr lang="en-US" sz="1450" dirty="0"/>
          </a:p>
        </p:txBody>
      </p:sp>
      <p:sp>
        <p:nvSpPr>
          <p:cNvPr id="21" name="Text 19"/>
          <p:cNvSpPr/>
          <p:nvPr/>
        </p:nvSpPr>
        <p:spPr>
          <a:xfrm>
            <a:off x="8174736" y="4507992"/>
            <a:ext cx="3282696" cy="1371600"/>
          </a:xfrm>
          <a:prstGeom prst="rect">
            <a:avLst/>
          </a:prstGeom>
          <a:noFill/>
          <a:ln/>
        </p:spPr>
        <p:txBody>
          <a:bodyPr wrap="square" lIns="0" tIns="0" rIns="0" bIns="0" rtlCol="0" anchor="t"/>
          <a:lstStyle/>
          <a:p>
            <a:pPr indent="0" marL="0">
              <a:buNone/>
            </a:pPr>
            <a:r>
              <a:rPr lang="en-US" sz="1050" dirty="0">
                <a:solidFill>
                  <a:srgbClr val="8B95A5"/>
                </a:solidFill>
                <a:latin typeface="Arial" pitchFamily="34" charset="0"/>
                <a:ea typeface="Arial" pitchFamily="34" charset="-122"/>
                <a:cs typeface="Arial" pitchFamily="34" charset="-120"/>
              </a:rPr>
              <a:t>the showcase capture is regenerated and adversarially re-read as a claims corpus — the methodology ships in docs/METHODOLOGY.md</a:t>
            </a:r>
            <a:endParaRPr lang="en-US" sz="10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F2B84B"/>
                </a:solidFill>
                <a:latin typeface="Courier New" pitchFamily="34" charset="0"/>
                <a:ea typeface="Courier New" pitchFamily="34" charset="-122"/>
                <a:cs typeface="Courier New" pitchFamily="34" charset="-120"/>
              </a:rPr>
              <a:t>// the reason to believe any number on this deck</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200" b="1" dirty="0">
                <a:solidFill>
                  <a:srgbClr val="E6EDF3"/>
                </a:solidFill>
                <a:latin typeface="Arial" pitchFamily="34" charset="0"/>
                <a:ea typeface="Arial" pitchFamily="34" charset="-122"/>
                <a:cs typeface="Arial" pitchFamily="34" charset="-120"/>
              </a:rPr>
              <a:t>Claims you can trust, because we publish what failed</a:t>
            </a:r>
            <a:endParaRPr lang="en-US" sz="3200" dirty="0"/>
          </a:p>
        </p:txBody>
      </p:sp>
      <p:sp>
        <p:nvSpPr>
          <p:cNvPr id="4" name="Shape 2"/>
          <p:cNvSpPr/>
          <p:nvPr/>
        </p:nvSpPr>
        <p:spPr>
          <a:xfrm>
            <a:off x="566928" y="1572768"/>
            <a:ext cx="3529584" cy="1572768"/>
          </a:xfrm>
          <a:prstGeom prst="roundRect">
            <a:avLst>
              <a:gd name="adj" fmla="val 5233"/>
            </a:avLst>
          </a:prstGeom>
          <a:solidFill>
            <a:srgbClr val="161D28"/>
          </a:solidFill>
          <a:ln w="9525">
            <a:solidFill>
              <a:srgbClr val="232D3D"/>
            </a:solidFill>
            <a:prstDash val="solid"/>
          </a:ln>
        </p:spPr>
      </p:sp>
      <p:sp>
        <p:nvSpPr>
          <p:cNvPr id="5" name="Text 3"/>
          <p:cNvSpPr/>
          <p:nvPr/>
        </p:nvSpPr>
        <p:spPr>
          <a:xfrm>
            <a:off x="704088" y="1700784"/>
            <a:ext cx="3255264" cy="603504"/>
          </a:xfrm>
          <a:prstGeom prst="rect">
            <a:avLst/>
          </a:prstGeom>
          <a:noFill/>
          <a:ln/>
        </p:spPr>
        <p:txBody>
          <a:bodyPr wrap="square" lIns="0" tIns="0" rIns="0" bIns="0" rtlCol="0" anchor="ctr"/>
          <a:lstStyle/>
          <a:p>
            <a:pPr algn="ctr" indent="0" marL="0">
              <a:buNone/>
            </a:pPr>
            <a:r>
              <a:rPr lang="en-US" sz="4200" b="1" dirty="0">
                <a:solidFill>
                  <a:srgbClr val="56D6E8"/>
                </a:solidFill>
                <a:latin typeface="Arial" pitchFamily="34" charset="0"/>
                <a:ea typeface="Arial" pitchFamily="34" charset="-122"/>
                <a:cs typeface="Arial" pitchFamily="34" charset="-120"/>
              </a:rPr>
              <a:t>658</a:t>
            </a:r>
            <a:endParaRPr lang="en-US" sz="4200" dirty="0"/>
          </a:p>
        </p:txBody>
      </p:sp>
      <p:sp>
        <p:nvSpPr>
          <p:cNvPr id="6" name="Text 4"/>
          <p:cNvSpPr/>
          <p:nvPr/>
        </p:nvSpPr>
        <p:spPr>
          <a:xfrm>
            <a:off x="704088" y="2249424"/>
            <a:ext cx="3255264" cy="685800"/>
          </a:xfrm>
          <a:prstGeom prst="rect">
            <a:avLst/>
          </a:prstGeom>
          <a:noFill/>
          <a:ln/>
        </p:spPr>
        <p:txBody>
          <a:bodyPr wrap="square" lIns="0" tIns="0" rIns="0" bIns="0" rtlCol="0" anchor="ctr"/>
          <a:lstStyle/>
          <a:p>
            <a:pPr algn="ctr" indent="0" marL="0">
              <a:buNone/>
            </a:pPr>
            <a:r>
              <a:rPr lang="en-US" sz="950" dirty="0">
                <a:solidFill>
                  <a:srgbClr val="8B95A5"/>
                </a:solidFill>
                <a:latin typeface="Arial" pitchFamily="34" charset="0"/>
                <a:ea typeface="Arial" pitchFamily="34" charset="-122"/>
                <a:cs typeface="Arial" pitchFamily="34" charset="-120"/>
              </a:rPr>
              <a:t>gate scripts named by test/regression.sh — and the COUNT itself is gated against the runner's own loop, so it cannot go stale quietly</a:t>
            </a:r>
            <a:endParaRPr lang="en-US" sz="950" dirty="0"/>
          </a:p>
        </p:txBody>
      </p:sp>
      <p:sp>
        <p:nvSpPr>
          <p:cNvPr id="7" name="Shape 5"/>
          <p:cNvSpPr/>
          <p:nvPr/>
        </p:nvSpPr>
        <p:spPr>
          <a:xfrm>
            <a:off x="4279392" y="1572768"/>
            <a:ext cx="3529584" cy="1572768"/>
          </a:xfrm>
          <a:prstGeom prst="roundRect">
            <a:avLst>
              <a:gd name="adj" fmla="val 5233"/>
            </a:avLst>
          </a:prstGeom>
          <a:solidFill>
            <a:srgbClr val="1B2432"/>
          </a:solidFill>
          <a:ln w="9525">
            <a:solidFill>
              <a:srgbClr val="232D3D"/>
            </a:solidFill>
            <a:prstDash val="solid"/>
          </a:ln>
        </p:spPr>
      </p:sp>
      <p:sp>
        <p:nvSpPr>
          <p:cNvPr id="8" name="Text 6"/>
          <p:cNvSpPr/>
          <p:nvPr/>
        </p:nvSpPr>
        <p:spPr>
          <a:xfrm>
            <a:off x="4416552" y="1700784"/>
            <a:ext cx="3255264" cy="603504"/>
          </a:xfrm>
          <a:prstGeom prst="rect">
            <a:avLst/>
          </a:prstGeom>
          <a:noFill/>
          <a:ln/>
        </p:spPr>
        <p:txBody>
          <a:bodyPr wrap="square" lIns="0" tIns="0" rIns="0" bIns="0" rtlCol="0" anchor="ctr"/>
          <a:lstStyle/>
          <a:p>
            <a:pPr algn="ctr" indent="0" marL="0">
              <a:buNone/>
            </a:pPr>
            <a:r>
              <a:rPr lang="en-US" sz="4200" b="1" dirty="0">
                <a:solidFill>
                  <a:srgbClr val="E5534B"/>
                </a:solidFill>
                <a:latin typeface="Arial" pitchFamily="34" charset="0"/>
                <a:ea typeface="Arial" pitchFamily="34" charset="-122"/>
                <a:cs typeface="Arial" pitchFamily="34" charset="-120"/>
              </a:rPr>
              <a:t>8</a:t>
            </a:r>
            <a:endParaRPr lang="en-US" sz="4200" dirty="0"/>
          </a:p>
        </p:txBody>
      </p:sp>
      <p:sp>
        <p:nvSpPr>
          <p:cNvPr id="9" name="Text 7"/>
          <p:cNvSpPr/>
          <p:nvPr/>
        </p:nvSpPr>
        <p:spPr>
          <a:xfrm>
            <a:off x="4416552" y="2249424"/>
            <a:ext cx="3255264" cy="685800"/>
          </a:xfrm>
          <a:prstGeom prst="rect">
            <a:avLst/>
          </a:prstGeom>
          <a:noFill/>
          <a:ln/>
        </p:spPr>
        <p:txBody>
          <a:bodyPr wrap="square" lIns="0" tIns="0" rIns="0" bIns="0" rtlCol="0" anchor="ctr"/>
          <a:lstStyle/>
          <a:p>
            <a:pPr algn="ctr" indent="0" marL="0">
              <a:buNone/>
            </a:pPr>
            <a:r>
              <a:rPr lang="en-US" sz="950" dirty="0">
                <a:solidFill>
                  <a:srgbClr val="8B95A5"/>
                </a:solidFill>
                <a:latin typeface="Arial" pitchFamily="34" charset="0"/>
                <a:ea typeface="Arial" pitchFamily="34" charset="-122"/>
                <a:cs typeface="Arial" pitchFamily="34" charset="-120"/>
              </a:rPr>
              <a:t>registered NEGATIVES — changes built, gated green, measured against a band written before the code, and reverted rather than tuned</a:t>
            </a:r>
            <a:endParaRPr lang="en-US" sz="950" dirty="0"/>
          </a:p>
        </p:txBody>
      </p:sp>
      <p:sp>
        <p:nvSpPr>
          <p:cNvPr id="10" name="Shape 8"/>
          <p:cNvSpPr/>
          <p:nvPr/>
        </p:nvSpPr>
        <p:spPr>
          <a:xfrm>
            <a:off x="8010144" y="1572768"/>
            <a:ext cx="3529584" cy="1572768"/>
          </a:xfrm>
          <a:prstGeom prst="roundRect">
            <a:avLst>
              <a:gd name="adj" fmla="val 5233"/>
            </a:avLst>
          </a:prstGeom>
          <a:solidFill>
            <a:srgbClr val="161D28"/>
          </a:solidFill>
          <a:ln w="9525">
            <a:solidFill>
              <a:srgbClr val="232D3D"/>
            </a:solidFill>
            <a:prstDash val="solid"/>
          </a:ln>
        </p:spPr>
      </p:sp>
      <p:sp>
        <p:nvSpPr>
          <p:cNvPr id="11" name="Text 9"/>
          <p:cNvSpPr/>
          <p:nvPr/>
        </p:nvSpPr>
        <p:spPr>
          <a:xfrm>
            <a:off x="8147304" y="1700784"/>
            <a:ext cx="3255264" cy="603504"/>
          </a:xfrm>
          <a:prstGeom prst="rect">
            <a:avLst/>
          </a:prstGeom>
          <a:noFill/>
          <a:ln/>
        </p:spPr>
        <p:txBody>
          <a:bodyPr wrap="square" lIns="0" tIns="0" rIns="0" bIns="0" rtlCol="0" anchor="ctr"/>
          <a:lstStyle/>
          <a:p>
            <a:pPr algn="ctr" indent="0" marL="0">
              <a:buNone/>
            </a:pPr>
            <a:r>
              <a:rPr lang="en-US" sz="4200" b="1" dirty="0">
                <a:solidFill>
                  <a:srgbClr val="4AC26B"/>
                </a:solidFill>
                <a:latin typeface="Arial" pitchFamily="34" charset="0"/>
                <a:ea typeface="Arial" pitchFamily="34" charset="-122"/>
                <a:cs typeface="Arial" pitchFamily="34" charset="-120"/>
              </a:rPr>
              <a:t>0</a:t>
            </a:r>
            <a:endParaRPr lang="en-US" sz="4200" dirty="0"/>
          </a:p>
        </p:txBody>
      </p:sp>
      <p:sp>
        <p:nvSpPr>
          <p:cNvPr id="12" name="Text 10"/>
          <p:cNvSpPr/>
          <p:nvPr/>
        </p:nvSpPr>
        <p:spPr>
          <a:xfrm>
            <a:off x="8147304" y="2249424"/>
            <a:ext cx="3255264" cy="685800"/>
          </a:xfrm>
          <a:prstGeom prst="rect">
            <a:avLst/>
          </a:prstGeom>
          <a:noFill/>
          <a:ln/>
        </p:spPr>
        <p:txBody>
          <a:bodyPr wrap="square" lIns="0" tIns="0" rIns="0" bIns="0" rtlCol="0" anchor="ctr"/>
          <a:lstStyle/>
          <a:p>
            <a:pPr algn="ctr" indent="0" marL="0">
              <a:buNone/>
            </a:pPr>
            <a:r>
              <a:rPr lang="en-US" sz="950" dirty="0">
                <a:solidFill>
                  <a:srgbClr val="8B95A5"/>
                </a:solidFill>
                <a:latin typeface="Arial" pitchFamily="34" charset="0"/>
                <a:ea typeface="Arial" pitchFamily="34" charset="-122"/>
                <a:cs typeface="Arial" pitchFamily="34" charset="-120"/>
              </a:rPr>
              <a:t>numbers on this deck without a committed instrument behind them — §8 lists the ones this project refuses to publish at all</a:t>
            </a:r>
            <a:endParaRPr lang="en-US" sz="950" dirty="0"/>
          </a:p>
        </p:txBody>
      </p:sp>
      <p:sp>
        <p:nvSpPr>
          <p:cNvPr id="13" name="Shape 11"/>
          <p:cNvSpPr/>
          <p:nvPr/>
        </p:nvSpPr>
        <p:spPr>
          <a:xfrm>
            <a:off x="566928" y="3310128"/>
            <a:ext cx="11055096" cy="969264"/>
          </a:xfrm>
          <a:prstGeom prst="roundRect">
            <a:avLst>
              <a:gd name="adj" fmla="val 8491"/>
            </a:avLst>
          </a:prstGeom>
          <a:solidFill>
            <a:srgbClr val="161D28"/>
          </a:solidFill>
          <a:ln w="9525">
            <a:solidFill>
              <a:srgbClr val="232D3D"/>
            </a:solidFill>
            <a:prstDash val="solid"/>
          </a:ln>
        </p:spPr>
      </p:sp>
      <p:sp>
        <p:nvSpPr>
          <p:cNvPr id="14" name="Text 12"/>
          <p:cNvSpPr/>
          <p:nvPr/>
        </p:nvSpPr>
        <p:spPr>
          <a:xfrm>
            <a:off x="749808" y="3364992"/>
            <a:ext cx="2743200" cy="859536"/>
          </a:xfrm>
          <a:prstGeom prst="rect">
            <a:avLst/>
          </a:prstGeom>
          <a:noFill/>
          <a:ln/>
        </p:spPr>
        <p:txBody>
          <a:bodyPr wrap="square" lIns="0" tIns="0" rIns="0" bIns="0" rtlCol="0" anchor="ctr"/>
          <a:lstStyle/>
          <a:p>
            <a:pPr indent="0" marL="0">
              <a:buNone/>
            </a:pPr>
            <a:r>
              <a:rPr lang="en-US" sz="1200" b="1" dirty="0">
                <a:solidFill>
                  <a:srgbClr val="56D6E8"/>
                </a:solidFill>
                <a:latin typeface="Courier New" pitchFamily="34" charset="0"/>
                <a:ea typeface="Courier New" pitchFamily="34" charset="-122"/>
                <a:cs typeface="Courier New" pitchFamily="34" charset="-120"/>
              </a:rPr>
              <a:t>the fresh-clone arm</a:t>
            </a:r>
            <a:endParaRPr lang="en-US" sz="1200" dirty="0"/>
          </a:p>
        </p:txBody>
      </p:sp>
      <p:sp>
        <p:nvSpPr>
          <p:cNvPr id="15" name="Text 13"/>
          <p:cNvSpPr/>
          <p:nvPr/>
        </p:nvSpPr>
        <p:spPr>
          <a:xfrm>
            <a:off x="3675888" y="3364992"/>
            <a:ext cx="7772400" cy="859536"/>
          </a:xfrm>
          <a:prstGeom prst="rect">
            <a:avLst/>
          </a:prstGeom>
          <a:noFill/>
          <a:ln/>
        </p:spPr>
        <p:txBody>
          <a:bodyPr wrap="square" lIns="0" tIns="0" rIns="0" bIns="0" rtlCol="0" anchor="ctr"/>
          <a:lstStyle/>
          <a:p>
            <a:pPr indent="0" marL="0">
              <a:buNone/>
            </a:pPr>
            <a:r>
              <a:rPr lang="en-US" sz="1050" dirty="0">
                <a:solidFill>
                  <a:srgbClr val="8B95A5"/>
                </a:solidFill>
                <a:latin typeface="Arial" pitchFamily="34" charset="0"/>
                <a:ea typeface="Arial" pitchFamily="34" charset="-122"/>
                <a:cs typeface="Arial" pitchFamily="34" charset="-120"/>
              </a:rPr>
              <a:t>our own battery only ever ran inside a configured, long-lived worktree — one value of every AMBIENT input. It clones HEAD into a genuinely unconfigured checkout and re-runs the gates whose past failures were exactly that: a developer's git config, a fixture's inherited branch name, the checkout's own path length.</a:t>
            </a:r>
            <a:endParaRPr lang="en-US" sz="1050" dirty="0"/>
          </a:p>
        </p:txBody>
      </p:sp>
      <p:sp>
        <p:nvSpPr>
          <p:cNvPr id="16" name="Shape 14"/>
          <p:cNvSpPr/>
          <p:nvPr/>
        </p:nvSpPr>
        <p:spPr>
          <a:xfrm>
            <a:off x="566928" y="4352544"/>
            <a:ext cx="11055096" cy="969264"/>
          </a:xfrm>
          <a:prstGeom prst="roundRect">
            <a:avLst>
              <a:gd name="adj" fmla="val 8491"/>
            </a:avLst>
          </a:prstGeom>
          <a:solidFill>
            <a:srgbClr val="161D28"/>
          </a:solidFill>
          <a:ln w="9525">
            <a:solidFill>
              <a:srgbClr val="232D3D"/>
            </a:solidFill>
            <a:prstDash val="solid"/>
          </a:ln>
        </p:spPr>
      </p:sp>
      <p:sp>
        <p:nvSpPr>
          <p:cNvPr id="17" name="Text 15"/>
          <p:cNvSpPr/>
          <p:nvPr/>
        </p:nvSpPr>
        <p:spPr>
          <a:xfrm>
            <a:off x="749808" y="4407408"/>
            <a:ext cx="2743200" cy="859536"/>
          </a:xfrm>
          <a:prstGeom prst="rect">
            <a:avLst/>
          </a:prstGeom>
          <a:noFill/>
          <a:ln/>
        </p:spPr>
        <p:txBody>
          <a:bodyPr wrap="square" lIns="0" tIns="0" rIns="0" bIns="0" rtlCol="0" anchor="ctr"/>
          <a:lstStyle/>
          <a:p>
            <a:pPr indent="0" marL="0">
              <a:buNone/>
            </a:pPr>
            <a:r>
              <a:rPr lang="en-US" sz="1200" b="1" dirty="0">
                <a:solidFill>
                  <a:srgbClr val="F2B84B"/>
                </a:solidFill>
                <a:latin typeface="Courier New" pitchFamily="34" charset="0"/>
                <a:ea typeface="Courier New" pitchFamily="34" charset="-122"/>
                <a:cs typeface="Courier New" pitchFamily="34" charset="-120"/>
              </a:rPr>
              <a:t>the merge-conservation gate</a:t>
            </a:r>
            <a:endParaRPr lang="en-US" sz="1200" dirty="0"/>
          </a:p>
        </p:txBody>
      </p:sp>
      <p:sp>
        <p:nvSpPr>
          <p:cNvPr id="18" name="Text 16"/>
          <p:cNvSpPr/>
          <p:nvPr/>
        </p:nvSpPr>
        <p:spPr>
          <a:xfrm>
            <a:off x="3675888" y="4407408"/>
            <a:ext cx="7772400" cy="859536"/>
          </a:xfrm>
          <a:prstGeom prst="rect">
            <a:avLst/>
          </a:prstGeom>
          <a:noFill/>
          <a:ln/>
        </p:spPr>
        <p:txBody>
          <a:bodyPr wrap="square" lIns="0" tIns="0" rIns="0" bIns="0" rtlCol="0" anchor="ctr"/>
          <a:lstStyle/>
          <a:p>
            <a:pPr indent="0" marL="0">
              <a:buNone/>
            </a:pPr>
            <a:r>
              <a:rPr lang="en-US" sz="1050" dirty="0">
                <a:solidFill>
                  <a:srgbClr val="8B95A5"/>
                </a:solidFill>
                <a:latin typeface="Arial" pitchFamily="34" charset="0"/>
                <a:ea typeface="Arial" pitchFamily="34" charset="-122"/>
                <a:cs typeface="Arial" pitchFamily="34" charset="-120"/>
              </a:rPr>
              <a:t>consistency is not conservation. A conflict resolution can drop a gate from the runner's loop while regenerating the pinned count from that SAME damaged list — both sides then agree at a wrong number. On a merge, the loop must equal the UNION of both parents', minus explicit tombstones.</a:t>
            </a:r>
            <a:endParaRPr lang="en-US" sz="1050" dirty="0"/>
          </a:p>
        </p:txBody>
      </p:sp>
      <p:sp>
        <p:nvSpPr>
          <p:cNvPr id="19" name="Shape 17"/>
          <p:cNvSpPr/>
          <p:nvPr/>
        </p:nvSpPr>
        <p:spPr>
          <a:xfrm>
            <a:off x="566928" y="5394960"/>
            <a:ext cx="11055096" cy="969264"/>
          </a:xfrm>
          <a:prstGeom prst="roundRect">
            <a:avLst>
              <a:gd name="adj" fmla="val 8491"/>
            </a:avLst>
          </a:prstGeom>
          <a:solidFill>
            <a:srgbClr val="161D28"/>
          </a:solidFill>
          <a:ln w="9525">
            <a:solidFill>
              <a:srgbClr val="232D3D"/>
            </a:solidFill>
            <a:prstDash val="solid"/>
          </a:ln>
        </p:spPr>
      </p:sp>
      <p:sp>
        <p:nvSpPr>
          <p:cNvPr id="20" name="Text 18"/>
          <p:cNvSpPr/>
          <p:nvPr/>
        </p:nvSpPr>
        <p:spPr>
          <a:xfrm>
            <a:off x="749808" y="5449824"/>
            <a:ext cx="2743200" cy="859536"/>
          </a:xfrm>
          <a:prstGeom prst="rect">
            <a:avLst/>
          </a:prstGeom>
          <a:noFill/>
          <a:ln/>
        </p:spPr>
        <p:txBody>
          <a:bodyPr wrap="square" lIns="0" tIns="0" rIns="0" bIns="0" rtlCol="0" anchor="ctr"/>
          <a:lstStyle/>
          <a:p>
            <a:pPr indent="0" marL="0">
              <a:buNone/>
            </a:pPr>
            <a:r>
              <a:rPr lang="en-US" sz="1200" b="1" dirty="0">
                <a:solidFill>
                  <a:srgbClr val="E5534B"/>
                </a:solidFill>
                <a:latin typeface="Courier New" pitchFamily="34" charset="0"/>
                <a:ea typeface="Courier New" pitchFamily="34" charset="-122"/>
                <a:cs typeface="Courier New" pitchFamily="34" charset="-120"/>
              </a:rPr>
              <a:t>the eight, by name</a:t>
            </a:r>
            <a:endParaRPr lang="en-US" sz="1200" dirty="0"/>
          </a:p>
        </p:txBody>
      </p:sp>
      <p:sp>
        <p:nvSpPr>
          <p:cNvPr id="21" name="Text 19"/>
          <p:cNvSpPr/>
          <p:nvPr/>
        </p:nvSpPr>
        <p:spPr>
          <a:xfrm>
            <a:off x="3675888" y="5449824"/>
            <a:ext cx="7772400" cy="859536"/>
          </a:xfrm>
          <a:prstGeom prst="rect">
            <a:avLst/>
          </a:prstGeom>
          <a:noFill/>
          <a:ln/>
        </p:spPr>
        <p:txBody>
          <a:bodyPr wrap="square" lIns="0" tIns="0" rIns="0" bIns="0" rtlCol="0" anchor="ctr"/>
          <a:lstStyle/>
          <a:p>
            <a:pPr indent="0" marL="0">
              <a:buNone/>
            </a:pPr>
            <a:r>
              <a:rPr lang="en-US" sz="1050" dirty="0">
                <a:solidFill>
                  <a:srgbClr val="8B95A5"/>
                </a:solidFill>
                <a:latin typeface="Arial" pitchFamily="34" charset="0"/>
                <a:ea typeface="Arial" pitchFamily="34" charset="-122"/>
                <a:cs typeface="Arial" pitchFamily="34" charset="-120"/>
              </a:rPr>
              <a:t>r7's prose-strip fix (predicted 12/22, band 10–14, measured 5/22) · RTA-lite, refuted twice · file-level evidence pooling, +0.00pp held-out · un-guarded query stemming · its IDF-guarded retry, VOIDED by its own verifier · query-term density weighting, both displacement guards tripped · --anchor and --cochange-boost, no confirmed lift · a name-coverage floor that MET its pre-registered band and was reverted anyway for a standing requirement.</a:t>
            </a:r>
            <a:endParaRPr lang="en-US" sz="1050" dirty="0"/>
          </a:p>
        </p:txBody>
      </p:sp>
      <p:sp>
        <p:nvSpPr>
          <p:cNvPr id="22" name="Text 20"/>
          <p:cNvSpPr/>
          <p:nvPr/>
        </p:nvSpPr>
        <p:spPr>
          <a:xfrm>
            <a:off x="566928" y="6400800"/>
            <a:ext cx="10972800" cy="365760"/>
          </a:xfrm>
          <a:prstGeom prst="rect">
            <a:avLst/>
          </a:prstGeom>
          <a:noFill/>
          <a:ln/>
        </p:spPr>
        <p:txBody>
          <a:bodyPr wrap="square" lIns="0" tIns="0" rIns="0" bIns="0" rtlCol="0" anchor="ctr"/>
          <a:lstStyle/>
          <a:p>
            <a:pPr indent="0" marL="0">
              <a:buNone/>
            </a:pPr>
            <a:r>
              <a:rPr lang="en-US" sz="1250" i="1" dirty="0">
                <a:solidFill>
                  <a:srgbClr val="F2B84B"/>
                </a:solidFill>
                <a:latin typeface="Arial" pitchFamily="34" charset="0"/>
                <a:ea typeface="Arial" pitchFamily="34" charset="-122"/>
                <a:cs typeface="Arial" pitchFamily="34" charset="-120"/>
              </a:rPr>
              <a:t>A gate that cannot go red is a gate that proves nothing — which is why every arm on this deck ships with the mutation that makes it fail.</a:t>
            </a:r>
            <a:endParaRPr lang="en-US" sz="12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F2B84B"/>
                </a:solidFill>
                <a:latin typeface="Courier New" pitchFamily="34" charset="0"/>
                <a:ea typeface="Courier New" pitchFamily="34" charset="-122"/>
                <a:cs typeface="Courier New" pitchFamily="34" charset="-120"/>
              </a:rPr>
              <a:t>// own the losses — they are in the README too</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400" b="1" dirty="0">
                <a:solidFill>
                  <a:srgbClr val="E6EDF3"/>
                </a:solidFill>
                <a:latin typeface="Arial" pitchFamily="34" charset="0"/>
                <a:ea typeface="Arial" pitchFamily="34" charset="-122"/>
                <a:cs typeface="Arial" pitchFamily="34" charset="-120"/>
              </a:rPr>
              <a:t>Where it loses, published with the wins</a:t>
            </a:r>
            <a:endParaRPr lang="en-US" sz="3400" dirty="0"/>
          </a:p>
        </p:txBody>
      </p:sp>
      <p:sp>
        <p:nvSpPr>
          <p:cNvPr id="4" name="Shape 2"/>
          <p:cNvSpPr/>
          <p:nvPr/>
        </p:nvSpPr>
        <p:spPr>
          <a:xfrm>
            <a:off x="566928" y="1700784"/>
            <a:ext cx="11055096" cy="1005840"/>
          </a:xfrm>
          <a:prstGeom prst="roundRect">
            <a:avLst>
              <a:gd name="adj" fmla="val 8182"/>
            </a:avLst>
          </a:prstGeom>
          <a:solidFill>
            <a:srgbClr val="161D28"/>
          </a:solidFill>
          <a:ln w="9525">
            <a:solidFill>
              <a:srgbClr val="232D3D"/>
            </a:solidFill>
            <a:prstDash val="solid"/>
          </a:ln>
        </p:spPr>
      </p:sp>
      <p:sp>
        <p:nvSpPr>
          <p:cNvPr id="5" name="Text 3"/>
          <p:cNvSpPr/>
          <p:nvPr/>
        </p:nvSpPr>
        <p:spPr>
          <a:xfrm>
            <a:off x="768096" y="1755648"/>
            <a:ext cx="4160520" cy="896112"/>
          </a:xfrm>
          <a:prstGeom prst="rect">
            <a:avLst/>
          </a:prstGeom>
          <a:noFill/>
          <a:ln/>
        </p:spPr>
        <p:txBody>
          <a:bodyPr wrap="square" lIns="0" tIns="0" rIns="0" bIns="0" rtlCol="0" anchor="ctr"/>
          <a:lstStyle/>
          <a:p>
            <a:pPr indent="0" marL="0">
              <a:buNone/>
            </a:pPr>
            <a:r>
              <a:rPr lang="en-US" sz="1300" b="1" dirty="0">
                <a:solidFill>
                  <a:srgbClr val="E6EDF3"/>
                </a:solidFill>
                <a:latin typeface="Arial" pitchFamily="34" charset="0"/>
                <a:ea typeface="Arial" pitchFamily="34" charset="-122"/>
                <a:cs typeface="Arial" pitchFamily="34" charset="-120"/>
              </a:rPr>
              <a:t>The public C++ number is lower than the private one it replaced</a:t>
            </a:r>
            <a:endParaRPr lang="en-US" sz="1300" dirty="0"/>
          </a:p>
        </p:txBody>
      </p:sp>
      <p:sp>
        <p:nvSpPr>
          <p:cNvPr id="6" name="Text 4"/>
          <p:cNvSpPr/>
          <p:nvPr/>
        </p:nvSpPr>
        <p:spPr>
          <a:xfrm>
            <a:off x="5093208" y="1755648"/>
            <a:ext cx="6309360" cy="896112"/>
          </a:xfrm>
          <a:prstGeom prst="rect">
            <a:avLst/>
          </a:prstGeom>
          <a:noFill/>
          <a:ln/>
        </p:spPr>
        <p:txBody>
          <a:bodyPr wrap="square" lIns="0" tIns="0" rIns="0" bIns="0" rtlCol="0" anchor="ctr"/>
          <a:lstStyle/>
          <a:p>
            <a:pPr indent="0" marL="0">
              <a:buNone/>
            </a:pPr>
            <a:r>
              <a:rPr lang="en-US" sz="1100" dirty="0">
                <a:solidFill>
                  <a:srgbClr val="8B95A5"/>
                </a:solidFill>
                <a:latin typeface="Arial" pitchFamily="34" charset="0"/>
                <a:ea typeface="Arial" pitchFamily="34" charset="-122"/>
                <a:cs typeface="Arial" pitchFamily="34" charset="-120"/>
              </a:rPr>
              <a:t>SFML: strict file@10 28.7%, any@10 41.7%, first-hit MRR 0.21. Until 2026-08-07 this bullet compared against a ~89% any@10 private corpus that is no longer reproducible. That comparison is retired; the public number is the baseline going forward.</a:t>
            </a:r>
            <a:endParaRPr lang="en-US" sz="1100" dirty="0"/>
          </a:p>
        </p:txBody>
      </p:sp>
      <p:sp>
        <p:nvSpPr>
          <p:cNvPr id="7" name="Shape 5"/>
          <p:cNvSpPr/>
          <p:nvPr/>
        </p:nvSpPr>
        <p:spPr>
          <a:xfrm>
            <a:off x="566928" y="2798064"/>
            <a:ext cx="11055096" cy="1005840"/>
          </a:xfrm>
          <a:prstGeom prst="roundRect">
            <a:avLst>
              <a:gd name="adj" fmla="val 8182"/>
            </a:avLst>
          </a:prstGeom>
          <a:solidFill>
            <a:srgbClr val="161D28"/>
          </a:solidFill>
          <a:ln w="9525">
            <a:solidFill>
              <a:srgbClr val="232D3D"/>
            </a:solidFill>
            <a:prstDash val="solid"/>
          </a:ln>
        </p:spPr>
      </p:sp>
      <p:sp>
        <p:nvSpPr>
          <p:cNvPr id="8" name="Text 6"/>
          <p:cNvSpPr/>
          <p:nvPr/>
        </p:nvSpPr>
        <p:spPr>
          <a:xfrm>
            <a:off x="768096" y="2852928"/>
            <a:ext cx="4160520" cy="896112"/>
          </a:xfrm>
          <a:prstGeom prst="rect">
            <a:avLst/>
          </a:prstGeom>
          <a:noFill/>
          <a:ln/>
        </p:spPr>
        <p:txBody>
          <a:bodyPr wrap="square" lIns="0" tIns="0" rIns="0" bIns="0" rtlCol="0" anchor="ctr"/>
          <a:lstStyle/>
          <a:p>
            <a:pPr indent="0" marL="0">
              <a:buNone/>
            </a:pPr>
            <a:r>
              <a:rPr lang="en-US" sz="1300" b="1" dirty="0">
                <a:solidFill>
                  <a:srgbClr val="E6EDF3"/>
                </a:solidFill>
                <a:latin typeface="Arial" pitchFamily="34" charset="0"/>
                <a:ea typeface="Arial" pitchFamily="34" charset="-122"/>
                <a:cs typeface="Arial" pitchFamily="34" charset="-120"/>
              </a:rPr>
              <a:t>--grep costs more than it saves</a:t>
            </a:r>
            <a:endParaRPr lang="en-US" sz="1300" dirty="0"/>
          </a:p>
        </p:txBody>
      </p:sp>
      <p:sp>
        <p:nvSpPr>
          <p:cNvPr id="9" name="Text 7"/>
          <p:cNvSpPr/>
          <p:nvPr/>
        </p:nvSpPr>
        <p:spPr>
          <a:xfrm>
            <a:off x="5093208" y="2852928"/>
            <a:ext cx="6309360" cy="896112"/>
          </a:xfrm>
          <a:prstGeom prst="rect">
            <a:avLst/>
          </a:prstGeom>
          <a:noFill/>
          <a:ln/>
        </p:spPr>
        <p:txBody>
          <a:bodyPr wrap="square" lIns="0" tIns="0" rIns="0" bIns="0" rtlCol="0" anchor="ctr"/>
          <a:lstStyle/>
          <a:p>
            <a:pPr indent="0" marL="0">
              <a:buNone/>
            </a:pPr>
            <a:r>
              <a:rPr lang="en-US" sz="1100" dirty="0">
                <a:solidFill>
                  <a:srgbClr val="8B95A5"/>
                </a:solidFill>
                <a:latin typeface="Arial" pitchFamily="34" charset="0"/>
                <a:ea typeface="Arial" pitchFamily="34" charset="-122"/>
                <a:cs typeface="Arial" pitchFamily="34" charset="-120"/>
              </a:rPr>
              <a:t>+19.7% tokens / −11.2% — published next to the flag it indicts, and carrying the same private-corpus caveat as every figure in that source</a:t>
            </a:r>
            <a:endParaRPr lang="en-US" sz="1100" dirty="0"/>
          </a:p>
        </p:txBody>
      </p:sp>
      <p:sp>
        <p:nvSpPr>
          <p:cNvPr id="10" name="Shape 8"/>
          <p:cNvSpPr/>
          <p:nvPr/>
        </p:nvSpPr>
        <p:spPr>
          <a:xfrm>
            <a:off x="566928" y="3895344"/>
            <a:ext cx="11055096" cy="1005840"/>
          </a:xfrm>
          <a:prstGeom prst="roundRect">
            <a:avLst>
              <a:gd name="adj" fmla="val 8182"/>
            </a:avLst>
          </a:prstGeom>
          <a:solidFill>
            <a:srgbClr val="161D28"/>
          </a:solidFill>
          <a:ln w="9525">
            <a:solidFill>
              <a:srgbClr val="232D3D"/>
            </a:solidFill>
            <a:prstDash val="solid"/>
          </a:ln>
        </p:spPr>
      </p:sp>
      <p:sp>
        <p:nvSpPr>
          <p:cNvPr id="11" name="Text 9"/>
          <p:cNvSpPr/>
          <p:nvPr/>
        </p:nvSpPr>
        <p:spPr>
          <a:xfrm>
            <a:off x="768096" y="3950208"/>
            <a:ext cx="4160520" cy="896112"/>
          </a:xfrm>
          <a:prstGeom prst="rect">
            <a:avLst/>
          </a:prstGeom>
          <a:noFill/>
          <a:ln/>
        </p:spPr>
        <p:txBody>
          <a:bodyPr wrap="square" lIns="0" tIns="0" rIns="0" bIns="0" rtlCol="0" anchor="ctr"/>
          <a:lstStyle/>
          <a:p>
            <a:pPr indent="0" marL="0">
              <a:buNone/>
            </a:pPr>
            <a:r>
              <a:rPr lang="en-US" sz="1300" b="1" dirty="0">
                <a:solidFill>
                  <a:srgbClr val="E6EDF3"/>
                </a:solidFill>
                <a:latin typeface="Arial" pitchFamily="34" charset="0"/>
                <a:ea typeface="Arial" pitchFamily="34" charset="-122"/>
                <a:cs typeface="Arial" pitchFamily="34" charset="-120"/>
              </a:rPr>
              <a:t>PageRank is the wrong co-change ranker</a:t>
            </a:r>
            <a:endParaRPr lang="en-US" sz="1300" dirty="0"/>
          </a:p>
        </p:txBody>
      </p:sp>
      <p:sp>
        <p:nvSpPr>
          <p:cNvPr id="12" name="Text 10"/>
          <p:cNvSpPr/>
          <p:nvPr/>
        </p:nvSpPr>
        <p:spPr>
          <a:xfrm>
            <a:off x="5093208" y="3950208"/>
            <a:ext cx="6309360" cy="896112"/>
          </a:xfrm>
          <a:prstGeom prst="rect">
            <a:avLst/>
          </a:prstGeom>
          <a:noFill/>
          <a:ln/>
        </p:spPr>
        <p:txBody>
          <a:bodyPr wrap="square" lIns="0" tIns="0" rIns="0" bIns="0" rtlCol="0" anchor="ctr"/>
          <a:lstStyle/>
          <a:p>
            <a:pPr indent="0" marL="0">
              <a:buNone/>
            </a:pPr>
            <a:r>
              <a:rPr lang="en-US" sz="1100" dirty="0">
                <a:solidFill>
                  <a:srgbClr val="8B95A5"/>
                </a:solidFill>
                <a:latin typeface="Arial" pitchFamily="34" charset="0"/>
                <a:ea typeface="Arial" pitchFamily="34" charset="-122"/>
                <a:cs typeface="Arial" pitchFamily="34" charset="-120"/>
              </a:rPr>
              <a:t>3.8% recall@5 against 40.3% for plain lexical, and fusing the two made it worse — relatedness is lexical, importance is structural</a:t>
            </a:r>
            <a:endParaRPr lang="en-US" sz="1100" dirty="0"/>
          </a:p>
        </p:txBody>
      </p:sp>
      <p:sp>
        <p:nvSpPr>
          <p:cNvPr id="13" name="Shape 11"/>
          <p:cNvSpPr/>
          <p:nvPr/>
        </p:nvSpPr>
        <p:spPr>
          <a:xfrm>
            <a:off x="566928" y="4992624"/>
            <a:ext cx="11055096" cy="1005840"/>
          </a:xfrm>
          <a:prstGeom prst="roundRect">
            <a:avLst>
              <a:gd name="adj" fmla="val 8182"/>
            </a:avLst>
          </a:prstGeom>
          <a:solidFill>
            <a:srgbClr val="161D28"/>
          </a:solidFill>
          <a:ln w="9525">
            <a:solidFill>
              <a:srgbClr val="232D3D"/>
            </a:solidFill>
            <a:prstDash val="solid"/>
          </a:ln>
        </p:spPr>
      </p:sp>
      <p:sp>
        <p:nvSpPr>
          <p:cNvPr id="14" name="Text 12"/>
          <p:cNvSpPr/>
          <p:nvPr/>
        </p:nvSpPr>
        <p:spPr>
          <a:xfrm>
            <a:off x="768096" y="5047488"/>
            <a:ext cx="4160520" cy="896112"/>
          </a:xfrm>
          <a:prstGeom prst="rect">
            <a:avLst/>
          </a:prstGeom>
          <a:noFill/>
          <a:ln/>
        </p:spPr>
        <p:txBody>
          <a:bodyPr wrap="square" lIns="0" tIns="0" rIns="0" bIns="0" rtlCol="0" anchor="ctr"/>
          <a:lstStyle/>
          <a:p>
            <a:pPr indent="0" marL="0">
              <a:buNone/>
            </a:pPr>
            <a:r>
              <a:rPr lang="en-US" sz="1300" b="1" dirty="0">
                <a:solidFill>
                  <a:srgbClr val="E6EDF3"/>
                </a:solidFill>
                <a:latin typeface="Arial" pitchFamily="34" charset="0"/>
                <a:ea typeface="Arial" pitchFamily="34" charset="-122"/>
                <a:cs typeface="Arial" pitchFamily="34" charset="-120"/>
              </a:rPr>
              <a:t>Strict multi-file localization stays hard</a:t>
            </a:r>
            <a:endParaRPr lang="en-US" sz="1300" dirty="0"/>
          </a:p>
        </p:txBody>
      </p:sp>
      <p:sp>
        <p:nvSpPr>
          <p:cNvPr id="15" name="Text 13"/>
          <p:cNvSpPr/>
          <p:nvPr/>
        </p:nvSpPr>
        <p:spPr>
          <a:xfrm>
            <a:off x="5093208" y="5047488"/>
            <a:ext cx="6309360" cy="896112"/>
          </a:xfrm>
          <a:prstGeom prst="rect">
            <a:avLst/>
          </a:prstGeom>
          <a:noFill/>
          <a:ln/>
        </p:spPr>
        <p:txBody>
          <a:bodyPr wrap="square" lIns="0" tIns="0" rIns="0" bIns="0" rtlCol="0" anchor="ctr"/>
          <a:lstStyle/>
          <a:p>
            <a:pPr indent="0" marL="0">
              <a:buNone/>
            </a:pPr>
            <a:r>
              <a:rPr lang="en-US" sz="1100" dirty="0">
                <a:solidFill>
                  <a:srgbClr val="8B95A5"/>
                </a:solidFill>
                <a:latin typeface="Arial" pitchFamily="34" charset="0"/>
                <a:ea typeface="Arial" pitchFamily="34" charset="-122"/>
                <a:cs typeface="Arial" pitchFamily="34" charset="-120"/>
              </a:rPr>
              <a:t>single-file gold 73.4% vs multi-file 18.2% (held-out); the same cliff on every corpus — open headroom, said plainly</a:t>
            </a:r>
            <a:endParaRPr lang="en-US" sz="1100" dirty="0"/>
          </a:p>
        </p:txBody>
      </p:sp>
      <p:sp>
        <p:nvSpPr>
          <p:cNvPr id="16" name="Text 14"/>
          <p:cNvSpPr/>
          <p:nvPr/>
        </p:nvSpPr>
        <p:spPr>
          <a:xfrm>
            <a:off x="566928" y="6144768"/>
            <a:ext cx="10972800" cy="365760"/>
          </a:xfrm>
          <a:prstGeom prst="rect">
            <a:avLst/>
          </a:prstGeom>
          <a:noFill/>
          <a:ln/>
        </p:spPr>
        <p:txBody>
          <a:bodyPr wrap="square" lIns="0" tIns="0" rIns="0" bIns="0" rtlCol="0" anchor="ctr"/>
          <a:lstStyle/>
          <a:p>
            <a:pPr indent="0" marL="0">
              <a:buNone/>
            </a:pPr>
            <a:r>
              <a:rPr lang="en-US" sz="1400" i="1" dirty="0">
                <a:solidFill>
                  <a:srgbClr val="F2B84B"/>
                </a:solidFill>
                <a:latin typeface="Arial" pitchFamily="34" charset="0"/>
                <a:ea typeface="Arial" pitchFamily="34" charset="-122"/>
                <a:cs typeface="Arial" pitchFamily="34" charset="-120"/>
              </a:rPr>
              <a:t>A tool that publishes its counterexamples is a tool whose wins you can believe.</a:t>
            </a:r>
            <a:endParaRPr lang="en-US"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56D6E8"/>
                </a:solidFill>
                <a:latin typeface="Courier New" pitchFamily="34" charset="0"/>
                <a:ea typeface="Courier New" pitchFamily="34" charset="-122"/>
                <a:cs typeface="Courier New" pitchFamily="34" charset="-120"/>
              </a:rPr>
              <a:t>// the single command for "is this code actually rotten?"</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200" b="1" dirty="0">
                <a:solidFill>
                  <a:srgbClr val="E6EDF3"/>
                </a:solidFill>
                <a:latin typeface="Arial" pitchFamily="34" charset="0"/>
                <a:ea typeface="Arial" pitchFamily="34" charset="-122"/>
                <a:cs typeface="Arial" pitchFamily="34" charset="-120"/>
              </a:rPr>
              <a:t>Six families of evidence, counted — never blended</a:t>
            </a:r>
            <a:endParaRPr lang="en-US" sz="3200" dirty="0"/>
          </a:p>
        </p:txBody>
      </p:sp>
      <p:sp>
        <p:nvSpPr>
          <p:cNvPr id="4" name="Shape 2"/>
          <p:cNvSpPr/>
          <p:nvPr/>
        </p:nvSpPr>
        <p:spPr>
          <a:xfrm>
            <a:off x="566928" y="1645920"/>
            <a:ext cx="11055096" cy="548640"/>
          </a:xfrm>
          <a:prstGeom prst="roundRect">
            <a:avLst>
              <a:gd name="adj" fmla="val 15000"/>
            </a:avLst>
          </a:prstGeom>
          <a:solidFill>
            <a:srgbClr val="161D28"/>
          </a:solidFill>
          <a:ln w="9525">
            <a:solidFill>
              <a:srgbClr val="232D3D"/>
            </a:solidFill>
            <a:prstDash val="solid"/>
          </a:ln>
        </p:spPr>
      </p:sp>
      <p:sp>
        <p:nvSpPr>
          <p:cNvPr id="5" name="Text 3"/>
          <p:cNvSpPr/>
          <p:nvPr/>
        </p:nvSpPr>
        <p:spPr>
          <a:xfrm>
            <a:off x="731520" y="1673352"/>
            <a:ext cx="1600200" cy="493776"/>
          </a:xfrm>
          <a:prstGeom prst="rect">
            <a:avLst/>
          </a:prstGeom>
          <a:noFill/>
          <a:ln/>
        </p:spPr>
        <p:txBody>
          <a:bodyPr wrap="square" lIns="0" tIns="0" rIns="0" bIns="0" rtlCol="0" anchor="ctr"/>
          <a:lstStyle/>
          <a:p>
            <a:pPr algn="l" indent="0" marL="0">
              <a:buNone/>
            </a:pPr>
            <a:r>
              <a:rPr lang="en-US" sz="1200" b="1" dirty="0">
                <a:solidFill>
                  <a:srgbClr val="56D6E8"/>
                </a:solidFill>
                <a:latin typeface="Courier New" pitchFamily="34" charset="0"/>
                <a:ea typeface="Courier New" pitchFamily="34" charset="-122"/>
                <a:cs typeface="Courier New" pitchFamily="34" charset="-120"/>
              </a:rPr>
              <a:t>structural</a:t>
            </a:r>
            <a:endParaRPr lang="en-US" sz="1200" dirty="0"/>
          </a:p>
        </p:txBody>
      </p:sp>
      <p:sp>
        <p:nvSpPr>
          <p:cNvPr id="6" name="Text 4"/>
          <p:cNvSpPr/>
          <p:nvPr/>
        </p:nvSpPr>
        <p:spPr>
          <a:xfrm>
            <a:off x="2441448" y="1673352"/>
            <a:ext cx="5852160" cy="493776"/>
          </a:xfrm>
          <a:prstGeom prst="rect">
            <a:avLst/>
          </a:prstGeom>
          <a:noFill/>
          <a:ln/>
        </p:spPr>
        <p:txBody>
          <a:bodyPr wrap="square" lIns="0" tIns="0" rIns="0" bIns="0" rtlCol="0" anchor="ctr"/>
          <a:lstStyle/>
          <a:p>
            <a:pPr algn="l" indent="0" marL="0">
              <a:buNone/>
            </a:pPr>
            <a:r>
              <a:rPr lang="en-US" sz="1150" dirty="0">
                <a:solidFill>
                  <a:srgbClr val="E6EDF3"/>
                </a:solidFill>
                <a:latin typeface="Arial" pitchFamily="34" charset="0"/>
                <a:ea typeface="Arial" pitchFamily="34" charset="-122"/>
                <a:cs typeface="Arial" pitchFamily="34" charset="-120"/>
              </a:rPr>
              <a:t>shape: complexity, size, nesting, params, readability rank</a:t>
            </a:r>
            <a:endParaRPr lang="en-US" sz="1150" dirty="0"/>
          </a:p>
        </p:txBody>
      </p:sp>
      <p:sp>
        <p:nvSpPr>
          <p:cNvPr id="7" name="Text 5"/>
          <p:cNvSpPr/>
          <p:nvPr/>
        </p:nvSpPr>
        <p:spPr>
          <a:xfrm>
            <a:off x="8403336" y="1673352"/>
            <a:ext cx="3200400" cy="493776"/>
          </a:xfrm>
          <a:prstGeom prst="rect">
            <a:avLst/>
          </a:prstGeom>
          <a:noFill/>
          <a:ln/>
        </p:spPr>
        <p:txBody>
          <a:bodyPr wrap="square" lIns="0" tIns="0" rIns="0" bIns="0" rtlCol="0" anchor="ctr"/>
          <a:lstStyle/>
          <a:p>
            <a:pPr algn="l" indent="0" marL="0">
              <a:buNone/>
            </a:pPr>
            <a:r>
              <a:rPr lang="en-US" sz="1050" dirty="0">
                <a:solidFill>
                  <a:srgbClr val="8B95A5"/>
                </a:solidFill>
                <a:latin typeface="Courier New" pitchFamily="34" charset="0"/>
                <a:ea typeface="Courier New" pitchFamily="34" charset="-122"/>
                <a:cs typeface="Courier New" pitchFamily="34" charset="-120"/>
              </a:rPr>
              <a:t>--metrics</a:t>
            </a:r>
            <a:endParaRPr lang="en-US" sz="1050" dirty="0"/>
          </a:p>
        </p:txBody>
      </p:sp>
      <p:sp>
        <p:nvSpPr>
          <p:cNvPr id="8" name="Shape 6"/>
          <p:cNvSpPr/>
          <p:nvPr/>
        </p:nvSpPr>
        <p:spPr>
          <a:xfrm>
            <a:off x="566928" y="2267712"/>
            <a:ext cx="11055096" cy="548640"/>
          </a:xfrm>
          <a:prstGeom prst="roundRect">
            <a:avLst>
              <a:gd name="adj" fmla="val 15000"/>
            </a:avLst>
          </a:prstGeom>
          <a:solidFill>
            <a:srgbClr val="161D28"/>
          </a:solidFill>
          <a:ln w="9525">
            <a:solidFill>
              <a:srgbClr val="232D3D"/>
            </a:solidFill>
            <a:prstDash val="solid"/>
          </a:ln>
        </p:spPr>
      </p:sp>
      <p:sp>
        <p:nvSpPr>
          <p:cNvPr id="9" name="Text 7"/>
          <p:cNvSpPr/>
          <p:nvPr/>
        </p:nvSpPr>
        <p:spPr>
          <a:xfrm>
            <a:off x="731520" y="2295144"/>
            <a:ext cx="1600200" cy="493776"/>
          </a:xfrm>
          <a:prstGeom prst="rect">
            <a:avLst/>
          </a:prstGeom>
          <a:noFill/>
          <a:ln/>
        </p:spPr>
        <p:txBody>
          <a:bodyPr wrap="square" lIns="0" tIns="0" rIns="0" bIns="0" rtlCol="0" anchor="ctr"/>
          <a:lstStyle/>
          <a:p>
            <a:pPr algn="l" indent="0" marL="0">
              <a:buNone/>
            </a:pPr>
            <a:r>
              <a:rPr lang="en-US" sz="1200" b="1" dirty="0">
                <a:solidFill>
                  <a:srgbClr val="56D6E8"/>
                </a:solidFill>
                <a:latin typeface="Courier New" pitchFamily="34" charset="0"/>
                <a:ea typeface="Courier New" pitchFamily="34" charset="-122"/>
                <a:cs typeface="Courier New" pitchFamily="34" charset="-120"/>
              </a:rPr>
              <a:t>lexical</a:t>
            </a:r>
            <a:endParaRPr lang="en-US" sz="1200" dirty="0"/>
          </a:p>
        </p:txBody>
      </p:sp>
      <p:sp>
        <p:nvSpPr>
          <p:cNvPr id="10" name="Text 8"/>
          <p:cNvSpPr/>
          <p:nvPr/>
        </p:nvSpPr>
        <p:spPr>
          <a:xfrm>
            <a:off x="2441448" y="2295144"/>
            <a:ext cx="5852160" cy="493776"/>
          </a:xfrm>
          <a:prstGeom prst="rect">
            <a:avLst/>
          </a:prstGeom>
          <a:noFill/>
          <a:ln/>
        </p:spPr>
        <p:txBody>
          <a:bodyPr wrap="square" lIns="0" tIns="0" rIns="0" bIns="0" rtlCol="0" anchor="ctr"/>
          <a:lstStyle/>
          <a:p>
            <a:pPr algn="l" indent="0" marL="0">
              <a:buNone/>
            </a:pPr>
            <a:r>
              <a:rPr lang="en-US" sz="1150" dirty="0">
                <a:solidFill>
                  <a:srgbClr val="E6EDF3"/>
                </a:solidFill>
                <a:latin typeface="Arial" pitchFamily="34" charset="0"/>
                <a:ea typeface="Arial" pitchFamily="34" charset="-122"/>
                <a:cs typeface="Arial" pitchFamily="34" charset="-120"/>
              </a:rPr>
              <a:t>identifier text: the naming rules</a:t>
            </a:r>
            <a:endParaRPr lang="en-US" sz="1150" dirty="0"/>
          </a:p>
        </p:txBody>
      </p:sp>
      <p:sp>
        <p:nvSpPr>
          <p:cNvPr id="11" name="Text 9"/>
          <p:cNvSpPr/>
          <p:nvPr/>
        </p:nvSpPr>
        <p:spPr>
          <a:xfrm>
            <a:off x="8403336" y="2295144"/>
            <a:ext cx="3200400" cy="493776"/>
          </a:xfrm>
          <a:prstGeom prst="rect">
            <a:avLst/>
          </a:prstGeom>
          <a:noFill/>
          <a:ln/>
        </p:spPr>
        <p:txBody>
          <a:bodyPr wrap="square" lIns="0" tIns="0" rIns="0" bIns="0" rtlCol="0" anchor="ctr"/>
          <a:lstStyle/>
          <a:p>
            <a:pPr algn="l" indent="0" marL="0">
              <a:buNone/>
            </a:pPr>
            <a:r>
              <a:rPr lang="en-US" sz="1050" dirty="0">
                <a:solidFill>
                  <a:srgbClr val="8B95A5"/>
                </a:solidFill>
                <a:latin typeface="Courier New" pitchFamily="34" charset="0"/>
                <a:ea typeface="Courier New" pitchFamily="34" charset="-122"/>
                <a:cs typeface="Courier New" pitchFamily="34" charset="-120"/>
              </a:rPr>
              <a:t>--lint  --naming-consistency</a:t>
            </a:r>
            <a:endParaRPr lang="en-US" sz="1050" dirty="0"/>
          </a:p>
        </p:txBody>
      </p:sp>
      <p:sp>
        <p:nvSpPr>
          <p:cNvPr id="12" name="Shape 10"/>
          <p:cNvSpPr/>
          <p:nvPr/>
        </p:nvSpPr>
        <p:spPr>
          <a:xfrm>
            <a:off x="566928" y="2889504"/>
            <a:ext cx="11055096" cy="548640"/>
          </a:xfrm>
          <a:prstGeom prst="roundRect">
            <a:avLst>
              <a:gd name="adj" fmla="val 15000"/>
            </a:avLst>
          </a:prstGeom>
          <a:solidFill>
            <a:srgbClr val="161D28"/>
          </a:solidFill>
          <a:ln w="9525">
            <a:solidFill>
              <a:srgbClr val="232D3D"/>
            </a:solidFill>
            <a:prstDash val="solid"/>
          </a:ln>
        </p:spPr>
      </p:sp>
      <p:sp>
        <p:nvSpPr>
          <p:cNvPr id="13" name="Text 11"/>
          <p:cNvSpPr/>
          <p:nvPr/>
        </p:nvSpPr>
        <p:spPr>
          <a:xfrm>
            <a:off x="731520" y="2916936"/>
            <a:ext cx="1600200" cy="493776"/>
          </a:xfrm>
          <a:prstGeom prst="rect">
            <a:avLst/>
          </a:prstGeom>
          <a:noFill/>
          <a:ln/>
        </p:spPr>
        <p:txBody>
          <a:bodyPr wrap="square" lIns="0" tIns="0" rIns="0" bIns="0" rtlCol="0" anchor="ctr"/>
          <a:lstStyle/>
          <a:p>
            <a:pPr algn="l" indent="0" marL="0">
              <a:buNone/>
            </a:pPr>
            <a:r>
              <a:rPr lang="en-US" sz="1200" b="1" dirty="0">
                <a:solidFill>
                  <a:srgbClr val="56D6E8"/>
                </a:solidFill>
                <a:latin typeface="Courier New" pitchFamily="34" charset="0"/>
                <a:ea typeface="Courier New" pitchFamily="34" charset="-122"/>
                <a:cs typeface="Courier New" pitchFamily="34" charset="-120"/>
              </a:rPr>
              <a:t>confusion</a:t>
            </a:r>
            <a:endParaRPr lang="en-US" sz="1200" dirty="0"/>
          </a:p>
        </p:txBody>
      </p:sp>
      <p:sp>
        <p:nvSpPr>
          <p:cNvPr id="14" name="Text 12"/>
          <p:cNvSpPr/>
          <p:nvPr/>
        </p:nvSpPr>
        <p:spPr>
          <a:xfrm>
            <a:off x="2441448" y="2916936"/>
            <a:ext cx="5852160" cy="493776"/>
          </a:xfrm>
          <a:prstGeom prst="rect">
            <a:avLst/>
          </a:prstGeom>
          <a:noFill/>
          <a:ln/>
        </p:spPr>
        <p:txBody>
          <a:bodyPr wrap="square" lIns="0" tIns="0" rIns="0" bIns="0" rtlCol="0" anchor="ctr"/>
          <a:lstStyle/>
          <a:p>
            <a:pPr algn="l" indent="0" marL="0">
              <a:buNone/>
            </a:pPr>
            <a:r>
              <a:rPr lang="en-US" sz="1150" dirty="0">
                <a:solidFill>
                  <a:srgbClr val="E6EDF3"/>
                </a:solidFill>
                <a:latin typeface="Arial" pitchFamily="34" charset="0"/>
                <a:ea typeface="Arial" pitchFamily="34" charset="-122"/>
                <a:cs typeface="Arial" pitchFamily="34" charset="-120"/>
              </a:rPr>
              <a:t>syntax: the atoms-of-confusion rules</a:t>
            </a:r>
            <a:endParaRPr lang="en-US" sz="1150" dirty="0"/>
          </a:p>
        </p:txBody>
      </p:sp>
      <p:sp>
        <p:nvSpPr>
          <p:cNvPr id="15" name="Text 13"/>
          <p:cNvSpPr/>
          <p:nvPr/>
        </p:nvSpPr>
        <p:spPr>
          <a:xfrm>
            <a:off x="8403336" y="2916936"/>
            <a:ext cx="3200400" cy="493776"/>
          </a:xfrm>
          <a:prstGeom prst="rect">
            <a:avLst/>
          </a:prstGeom>
          <a:noFill/>
          <a:ln/>
        </p:spPr>
        <p:txBody>
          <a:bodyPr wrap="square" lIns="0" tIns="0" rIns="0" bIns="0" rtlCol="0" anchor="ctr"/>
          <a:lstStyle/>
          <a:p>
            <a:pPr algn="l" indent="0" marL="0">
              <a:buNone/>
            </a:pPr>
            <a:r>
              <a:rPr lang="en-US" sz="1050" dirty="0">
                <a:solidFill>
                  <a:srgbClr val="8B95A5"/>
                </a:solidFill>
                <a:latin typeface="Courier New" pitchFamily="34" charset="0"/>
                <a:ea typeface="Courier New" pitchFamily="34" charset="-122"/>
                <a:cs typeface="Courier New" pitchFamily="34" charset="-120"/>
              </a:rPr>
              <a:t>--lint</a:t>
            </a:r>
            <a:endParaRPr lang="en-US" sz="1050" dirty="0"/>
          </a:p>
        </p:txBody>
      </p:sp>
      <p:sp>
        <p:nvSpPr>
          <p:cNvPr id="16" name="Shape 14"/>
          <p:cNvSpPr/>
          <p:nvPr/>
        </p:nvSpPr>
        <p:spPr>
          <a:xfrm>
            <a:off x="566928" y="3511296"/>
            <a:ext cx="11055096" cy="548640"/>
          </a:xfrm>
          <a:prstGeom prst="roundRect">
            <a:avLst>
              <a:gd name="adj" fmla="val 15000"/>
            </a:avLst>
          </a:prstGeom>
          <a:solidFill>
            <a:srgbClr val="161D28"/>
          </a:solidFill>
          <a:ln w="9525">
            <a:solidFill>
              <a:srgbClr val="232D3D"/>
            </a:solidFill>
            <a:prstDash val="solid"/>
          </a:ln>
        </p:spPr>
      </p:sp>
      <p:sp>
        <p:nvSpPr>
          <p:cNvPr id="17" name="Text 15"/>
          <p:cNvSpPr/>
          <p:nvPr/>
        </p:nvSpPr>
        <p:spPr>
          <a:xfrm>
            <a:off x="731520" y="3538728"/>
            <a:ext cx="1600200" cy="493776"/>
          </a:xfrm>
          <a:prstGeom prst="rect">
            <a:avLst/>
          </a:prstGeom>
          <a:noFill/>
          <a:ln/>
        </p:spPr>
        <p:txBody>
          <a:bodyPr wrap="square" lIns="0" tIns="0" rIns="0" bIns="0" rtlCol="0" anchor="ctr"/>
          <a:lstStyle/>
          <a:p>
            <a:pPr algn="l" indent="0" marL="0">
              <a:buNone/>
            </a:pPr>
            <a:r>
              <a:rPr lang="en-US" sz="1200" b="1" dirty="0">
                <a:solidFill>
                  <a:srgbClr val="56D6E8"/>
                </a:solidFill>
                <a:latin typeface="Courier New" pitchFamily="34" charset="0"/>
                <a:ea typeface="Courier New" pitchFamily="34" charset="-122"/>
                <a:cs typeface="Courier New" pitchFamily="34" charset="-120"/>
              </a:rPr>
              <a:t>historical</a:t>
            </a:r>
            <a:endParaRPr lang="en-US" sz="1200" dirty="0"/>
          </a:p>
        </p:txBody>
      </p:sp>
      <p:sp>
        <p:nvSpPr>
          <p:cNvPr id="18" name="Text 16"/>
          <p:cNvSpPr/>
          <p:nvPr/>
        </p:nvSpPr>
        <p:spPr>
          <a:xfrm>
            <a:off x="2441448" y="3538728"/>
            <a:ext cx="5852160" cy="493776"/>
          </a:xfrm>
          <a:prstGeom prst="rect">
            <a:avLst/>
          </a:prstGeom>
          <a:noFill/>
          <a:ln/>
        </p:spPr>
        <p:txBody>
          <a:bodyPr wrap="square" lIns="0" tIns="0" rIns="0" bIns="0" rtlCol="0" anchor="ctr"/>
          <a:lstStyle/>
          <a:p>
            <a:pPr algn="l" indent="0" marL="0">
              <a:buNone/>
            </a:pPr>
            <a:r>
              <a:rPr lang="en-US" sz="1150" dirty="0">
                <a:solidFill>
                  <a:srgbClr val="E6EDF3"/>
                </a:solidFill>
                <a:latin typeface="Arial" pitchFamily="34" charset="0"/>
                <a:ea typeface="Arial" pitchFamily="34" charset="-122"/>
                <a:cs typeface="Arial" pitchFamily="34" charset="-120"/>
              </a:rPr>
              <a:t>git change frequency, measured PER FILE</a:t>
            </a:r>
            <a:endParaRPr lang="en-US" sz="1150" dirty="0"/>
          </a:p>
        </p:txBody>
      </p:sp>
      <p:sp>
        <p:nvSpPr>
          <p:cNvPr id="19" name="Text 17"/>
          <p:cNvSpPr/>
          <p:nvPr/>
        </p:nvSpPr>
        <p:spPr>
          <a:xfrm>
            <a:off x="8403336" y="3538728"/>
            <a:ext cx="3200400" cy="493776"/>
          </a:xfrm>
          <a:prstGeom prst="rect">
            <a:avLst/>
          </a:prstGeom>
          <a:noFill/>
          <a:ln/>
        </p:spPr>
        <p:txBody>
          <a:bodyPr wrap="square" lIns="0" tIns="0" rIns="0" bIns="0" rtlCol="0" anchor="ctr"/>
          <a:lstStyle/>
          <a:p>
            <a:pPr algn="l" indent="0" marL="0">
              <a:buNone/>
            </a:pPr>
            <a:r>
              <a:rPr lang="en-US" sz="1050" dirty="0">
                <a:solidFill>
                  <a:srgbClr val="8B95A5"/>
                </a:solidFill>
                <a:latin typeface="Courier New" pitchFamily="34" charset="0"/>
                <a:ea typeface="Courier New" pitchFamily="34" charset="-122"/>
                <a:cs typeface="Courier New" pitchFamily="34" charset="-120"/>
              </a:rPr>
              <a:t>--hotspots</a:t>
            </a:r>
            <a:endParaRPr lang="en-US" sz="1050" dirty="0"/>
          </a:p>
        </p:txBody>
      </p:sp>
      <p:sp>
        <p:nvSpPr>
          <p:cNvPr id="20" name="Shape 18"/>
          <p:cNvSpPr/>
          <p:nvPr/>
        </p:nvSpPr>
        <p:spPr>
          <a:xfrm>
            <a:off x="566928" y="4133088"/>
            <a:ext cx="11055096" cy="548640"/>
          </a:xfrm>
          <a:prstGeom prst="roundRect">
            <a:avLst>
              <a:gd name="adj" fmla="val 15000"/>
            </a:avLst>
          </a:prstGeom>
          <a:solidFill>
            <a:srgbClr val="161D28"/>
          </a:solidFill>
          <a:ln w="9525">
            <a:solidFill>
              <a:srgbClr val="232D3D"/>
            </a:solidFill>
            <a:prstDash val="solid"/>
          </a:ln>
        </p:spPr>
      </p:sp>
      <p:sp>
        <p:nvSpPr>
          <p:cNvPr id="21" name="Text 19"/>
          <p:cNvSpPr/>
          <p:nvPr/>
        </p:nvSpPr>
        <p:spPr>
          <a:xfrm>
            <a:off x="731520" y="4160520"/>
            <a:ext cx="1600200" cy="493776"/>
          </a:xfrm>
          <a:prstGeom prst="rect">
            <a:avLst/>
          </a:prstGeom>
          <a:noFill/>
          <a:ln/>
        </p:spPr>
        <p:txBody>
          <a:bodyPr wrap="square" lIns="0" tIns="0" rIns="0" bIns="0" rtlCol="0" anchor="ctr"/>
          <a:lstStyle/>
          <a:p>
            <a:pPr algn="l" indent="0" marL="0">
              <a:buNone/>
            </a:pPr>
            <a:r>
              <a:rPr lang="en-US" sz="1200" b="1" dirty="0">
                <a:solidFill>
                  <a:srgbClr val="56D6E8"/>
                </a:solidFill>
                <a:latin typeface="Courier New" pitchFamily="34" charset="0"/>
                <a:ea typeface="Courier New" pitchFamily="34" charset="-122"/>
                <a:cs typeface="Courier New" pitchFamily="34" charset="-120"/>
              </a:rPr>
              <a:t>colocation</a:t>
            </a:r>
            <a:endParaRPr lang="en-US" sz="1200" dirty="0"/>
          </a:p>
        </p:txBody>
      </p:sp>
      <p:sp>
        <p:nvSpPr>
          <p:cNvPr id="22" name="Text 20"/>
          <p:cNvSpPr/>
          <p:nvPr/>
        </p:nvSpPr>
        <p:spPr>
          <a:xfrm>
            <a:off x="2441448" y="4160520"/>
            <a:ext cx="5852160" cy="493776"/>
          </a:xfrm>
          <a:prstGeom prst="rect">
            <a:avLst/>
          </a:prstGeom>
          <a:noFill/>
          <a:ln/>
        </p:spPr>
        <p:txBody>
          <a:bodyPr wrap="square" lIns="0" tIns="0" rIns="0" bIns="0" rtlCol="0" anchor="ctr"/>
          <a:lstStyle/>
          <a:p>
            <a:pPr algn="l" indent="0" marL="0">
              <a:buNone/>
            </a:pPr>
            <a:r>
              <a:rPr lang="en-US" sz="1150" dirty="0">
                <a:solidFill>
                  <a:srgbClr val="E6EDF3"/>
                </a:solidFill>
                <a:latin typeface="Arial" pitchFamily="34" charset="0"/>
                <a:ea typeface="Arial" pitchFamily="34" charset="-122"/>
                <a:cs typeface="Arial" pitchFamily="34" charset="-120"/>
              </a:rPr>
              <a:t>how much you must READ outside this file</a:t>
            </a:r>
            <a:endParaRPr lang="en-US" sz="1150" dirty="0"/>
          </a:p>
        </p:txBody>
      </p:sp>
      <p:sp>
        <p:nvSpPr>
          <p:cNvPr id="23" name="Text 21"/>
          <p:cNvSpPr/>
          <p:nvPr/>
        </p:nvSpPr>
        <p:spPr>
          <a:xfrm>
            <a:off x="8403336" y="4160520"/>
            <a:ext cx="3200400" cy="493776"/>
          </a:xfrm>
          <a:prstGeom prst="rect">
            <a:avLst/>
          </a:prstGeom>
          <a:noFill/>
          <a:ln/>
        </p:spPr>
        <p:txBody>
          <a:bodyPr wrap="square" lIns="0" tIns="0" rIns="0" bIns="0" rtlCol="0" anchor="ctr"/>
          <a:lstStyle/>
          <a:p>
            <a:pPr algn="l" indent="0" marL="0">
              <a:buNone/>
            </a:pPr>
            <a:r>
              <a:rPr lang="en-US" sz="1050" dirty="0">
                <a:solidFill>
                  <a:srgbClr val="8B95A5"/>
                </a:solidFill>
                <a:latin typeface="Courier New" pitchFamily="34" charset="0"/>
                <a:ea typeface="Courier New" pitchFamily="34" charset="-122"/>
                <a:cs typeface="Courier New" pitchFamily="34" charset="-120"/>
              </a:rPr>
              <a:t>--context-ratio</a:t>
            </a:r>
            <a:endParaRPr lang="en-US" sz="1050" dirty="0"/>
          </a:p>
        </p:txBody>
      </p:sp>
      <p:sp>
        <p:nvSpPr>
          <p:cNvPr id="24" name="Shape 22"/>
          <p:cNvSpPr/>
          <p:nvPr/>
        </p:nvSpPr>
        <p:spPr>
          <a:xfrm>
            <a:off x="566928" y="4754880"/>
            <a:ext cx="11055096" cy="548640"/>
          </a:xfrm>
          <a:prstGeom prst="roundRect">
            <a:avLst>
              <a:gd name="adj" fmla="val 15000"/>
            </a:avLst>
          </a:prstGeom>
          <a:solidFill>
            <a:srgbClr val="161D28"/>
          </a:solidFill>
          <a:ln w="9525">
            <a:solidFill>
              <a:srgbClr val="232D3D"/>
            </a:solidFill>
            <a:prstDash val="solid"/>
          </a:ln>
        </p:spPr>
      </p:sp>
      <p:sp>
        <p:nvSpPr>
          <p:cNvPr id="25" name="Text 23"/>
          <p:cNvSpPr/>
          <p:nvPr/>
        </p:nvSpPr>
        <p:spPr>
          <a:xfrm>
            <a:off x="731520" y="4782312"/>
            <a:ext cx="1600200" cy="493776"/>
          </a:xfrm>
          <a:prstGeom prst="rect">
            <a:avLst/>
          </a:prstGeom>
          <a:noFill/>
          <a:ln/>
        </p:spPr>
        <p:txBody>
          <a:bodyPr wrap="square" lIns="0" tIns="0" rIns="0" bIns="0" rtlCol="0" anchor="ctr"/>
          <a:lstStyle/>
          <a:p>
            <a:pPr algn="l" indent="0" marL="0">
              <a:buNone/>
            </a:pPr>
            <a:r>
              <a:rPr lang="en-US" sz="1200" b="1" dirty="0">
                <a:solidFill>
                  <a:srgbClr val="56D6E8"/>
                </a:solidFill>
                <a:latin typeface="Courier New" pitchFamily="34" charset="0"/>
                <a:ea typeface="Courier New" pitchFamily="34" charset="-122"/>
                <a:cs typeface="Courier New" pitchFamily="34" charset="-120"/>
              </a:rPr>
              <a:t>state</a:t>
            </a:r>
            <a:endParaRPr lang="en-US" sz="1200" dirty="0"/>
          </a:p>
        </p:txBody>
      </p:sp>
      <p:sp>
        <p:nvSpPr>
          <p:cNvPr id="26" name="Text 24"/>
          <p:cNvSpPr/>
          <p:nvPr/>
        </p:nvSpPr>
        <p:spPr>
          <a:xfrm>
            <a:off x="2441448" y="4782312"/>
            <a:ext cx="5852160" cy="493776"/>
          </a:xfrm>
          <a:prstGeom prst="rect">
            <a:avLst/>
          </a:prstGeom>
          <a:noFill/>
          <a:ln/>
        </p:spPr>
        <p:txBody>
          <a:bodyPr wrap="square" lIns="0" tIns="0" rIns="0" bIns="0" rtlCol="0" anchor="ctr"/>
          <a:lstStyle/>
          <a:p>
            <a:pPr algn="l" indent="0" marL="0">
              <a:buNone/>
            </a:pPr>
            <a:r>
              <a:rPr lang="en-US" sz="1150" dirty="0">
                <a:solidFill>
                  <a:srgbClr val="E6EDF3"/>
                </a:solidFill>
                <a:latin typeface="Arial" pitchFamily="34" charset="0"/>
                <a:ea typeface="Arial" pitchFamily="34" charset="-122"/>
                <a:cs typeface="Arial" pitchFamily="34" charset="-120"/>
              </a:rPr>
              <a:t>this function's OWN BODY touching non-local mutable state</a:t>
            </a:r>
            <a:endParaRPr lang="en-US" sz="1150" dirty="0"/>
          </a:p>
        </p:txBody>
      </p:sp>
      <p:sp>
        <p:nvSpPr>
          <p:cNvPr id="27" name="Text 25"/>
          <p:cNvSpPr/>
          <p:nvPr/>
        </p:nvSpPr>
        <p:spPr>
          <a:xfrm>
            <a:off x="8403336" y="4782312"/>
            <a:ext cx="3200400" cy="493776"/>
          </a:xfrm>
          <a:prstGeom prst="rect">
            <a:avLst/>
          </a:prstGeom>
          <a:noFill/>
          <a:ln/>
        </p:spPr>
        <p:txBody>
          <a:bodyPr wrap="square" lIns="0" tIns="0" rIns="0" bIns="0" rtlCol="0" anchor="ctr"/>
          <a:lstStyle/>
          <a:p>
            <a:pPr algn="l" indent="0" marL="0">
              <a:buNone/>
            </a:pPr>
            <a:r>
              <a:rPr lang="en-US" sz="1050" dirty="0">
                <a:solidFill>
                  <a:srgbClr val="8B95A5"/>
                </a:solidFill>
                <a:latin typeface="Courier New" pitchFamily="34" charset="0"/>
                <a:ea typeface="Courier New" pitchFamily="34" charset="-122"/>
                <a:cs typeface="Courier New" pitchFamily="34" charset="-120"/>
              </a:rPr>
              <a:t>--nonlocal-state</a:t>
            </a:r>
            <a:endParaRPr lang="en-US" sz="1050" dirty="0"/>
          </a:p>
        </p:txBody>
      </p:sp>
      <p:sp>
        <p:nvSpPr>
          <p:cNvPr id="28" name="Shape 26"/>
          <p:cNvSpPr/>
          <p:nvPr/>
        </p:nvSpPr>
        <p:spPr>
          <a:xfrm>
            <a:off x="566928" y="5394960"/>
            <a:ext cx="5440680" cy="777240"/>
          </a:xfrm>
          <a:prstGeom prst="roundRect">
            <a:avLst>
              <a:gd name="adj" fmla="val 10588"/>
            </a:avLst>
          </a:prstGeom>
          <a:solidFill>
            <a:srgbClr val="1B2432"/>
          </a:solidFill>
          <a:ln w="9525">
            <a:solidFill>
              <a:srgbClr val="232D3D"/>
            </a:solidFill>
            <a:prstDash val="solid"/>
          </a:ln>
        </p:spPr>
      </p:sp>
      <p:sp>
        <p:nvSpPr>
          <p:cNvPr id="29" name="Text 27"/>
          <p:cNvSpPr/>
          <p:nvPr/>
        </p:nvSpPr>
        <p:spPr>
          <a:xfrm>
            <a:off x="768096" y="5486400"/>
            <a:ext cx="5029200" cy="594360"/>
          </a:xfrm>
          <a:prstGeom prst="rect">
            <a:avLst/>
          </a:prstGeom>
          <a:noFill/>
          <a:ln/>
        </p:spPr>
        <p:txBody>
          <a:bodyPr wrap="square" lIns="0" tIns="0" rIns="0" bIns="0" rtlCol="0" anchor="ctr"/>
          <a:lstStyle/>
          <a:p>
            <a:pPr indent="0" marL="0">
              <a:buNone/>
            </a:pPr>
            <a:r>
              <a:rPr lang="en-US" sz="1100" b="1" dirty="0">
                <a:solidFill>
                  <a:srgbClr val="E6EDF3"/>
                </a:solidFill>
                <a:latin typeface="Arial" pitchFamily="34" charset="0"/>
                <a:ea typeface="Arial" pitchFamily="34" charset="-122"/>
                <a:cs typeface="Arial" pitchFamily="34" charset="-120"/>
              </a:rPr>
              <a:t>Ranked by the COUNT of distinct families that fire</a:t>
            </a:r>
            <a:pPr indent="0" marL="0">
              <a:buNone/>
            </a:pPr>
            <a:r>
              <a:rPr lang="en-US" sz="1100" dirty="0">
                <a:solidFill>
                  <a:srgbClr val="8B95A5"/>
                </a:solidFill>
                <a:latin typeface="Arial" pitchFamily="34" charset="0"/>
                <a:ea typeface="Arial" pitchFamily="34" charset="-122"/>
                <a:cs typeface="Arial" pitchFamily="34" charset="-120"/>
              </a:rPr>
              <a:t> — never a weighted composite, because a composite lets one loud family impersonate six.</a:t>
            </a:r>
            <a:endParaRPr lang="en-US" sz="1100" dirty="0"/>
          </a:p>
        </p:txBody>
      </p:sp>
      <p:sp>
        <p:nvSpPr>
          <p:cNvPr id="30" name="Shape 28"/>
          <p:cNvSpPr/>
          <p:nvPr/>
        </p:nvSpPr>
        <p:spPr>
          <a:xfrm>
            <a:off x="6172200" y="5394960"/>
            <a:ext cx="5349240" cy="777240"/>
          </a:xfrm>
          <a:prstGeom prst="roundRect">
            <a:avLst>
              <a:gd name="adj" fmla="val 10588"/>
            </a:avLst>
          </a:prstGeom>
          <a:solidFill>
            <a:srgbClr val="161D28"/>
          </a:solidFill>
          <a:ln w="9525">
            <a:solidFill>
              <a:srgbClr val="232D3D"/>
            </a:solidFill>
            <a:prstDash val="solid"/>
          </a:ln>
        </p:spPr>
      </p:sp>
      <p:sp>
        <p:nvSpPr>
          <p:cNvPr id="31" name="Text 29"/>
          <p:cNvSpPr/>
          <p:nvPr/>
        </p:nvSpPr>
        <p:spPr>
          <a:xfrm>
            <a:off x="6373368" y="5486400"/>
            <a:ext cx="4937760" cy="594360"/>
          </a:xfrm>
          <a:prstGeom prst="rect">
            <a:avLst/>
          </a:prstGeom>
          <a:noFill/>
          <a:ln/>
        </p:spPr>
        <p:txBody>
          <a:bodyPr wrap="square" lIns="0" tIns="0" rIns="0" bIns="0" rtlCol="0" anchor="ctr"/>
          <a:lstStyle/>
          <a:p>
            <a:pPr indent="0" marL="0">
              <a:buNone/>
            </a:pPr>
            <a:r>
              <a:rPr lang="en-US" sz="1600" b="1" dirty="0">
                <a:solidFill>
                  <a:srgbClr val="F2B84B"/>
                </a:solidFill>
                <a:latin typeface="Arial" pitchFamily="34" charset="0"/>
                <a:ea typeface="Arial" pitchFamily="34" charset="-122"/>
                <a:cs typeface="Arial" pitchFamily="34" charset="-120"/>
              </a:rPr>
              <a:t>4 of 6</a:t>
            </a:r>
            <a:pPr indent="0" marL="0">
              <a:buNone/>
            </a:pPr>
            <a:r>
              <a:rPr lang="en-US" sz="1100" dirty="0">
                <a:solidFill>
                  <a:srgbClr val="8B95A5"/>
                </a:solidFill>
                <a:latin typeface="Arial" pitchFamily="34" charset="0"/>
                <a:ea typeface="Arial" pitchFamily="34" charset="-122"/>
                <a:cs typeface="Arial" pitchFamily="34" charset="-120"/>
              </a:rPr>
              <a:t>  is what the strict preset counts — the verb says so itself, families="6" enabled_n="4". Two families did not clear the stability ladder.</a:t>
            </a:r>
            <a:endParaRPr lang="en-US" sz="1600" dirty="0"/>
          </a:p>
        </p:txBody>
      </p:sp>
      <p:sp>
        <p:nvSpPr>
          <p:cNvPr id="32" name="Text 30"/>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--quality-panel[=strict|default|lenient] — and --quality-delta for the narrower question: what did MY change make worse?</a:t>
            </a:r>
            <a:endParaRPr lang="en-US" sz="10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F2B84B"/>
                </a:solidFill>
                <a:latin typeface="Courier New" pitchFamily="34" charset="0"/>
                <a:ea typeface="Courier New" pitchFamily="34" charset="-122"/>
                <a:cs typeface="Courier New" pitchFamily="34" charset="-120"/>
              </a:rPr>
              <a:t>// a new lens does not ship because it sounds plausible</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200" b="1" dirty="0">
                <a:solidFill>
                  <a:srgbClr val="E6EDF3"/>
                </a:solidFill>
                <a:latin typeface="Arial" pitchFamily="34" charset="0"/>
                <a:ea typeface="Arial" pitchFamily="34" charset="-122"/>
                <a:cs typeface="Arial" pitchFamily="34" charset="-120"/>
              </a:rPr>
              <a:t>The calibration that disqualified a family</a:t>
            </a:r>
            <a:endParaRPr lang="en-US" sz="3200" dirty="0"/>
          </a:p>
        </p:txBody>
      </p:sp>
      <p:sp>
        <p:nvSpPr>
          <p:cNvPr id="4" name="Shape 2"/>
          <p:cNvSpPr/>
          <p:nvPr/>
        </p:nvSpPr>
        <p:spPr>
          <a:xfrm>
            <a:off x="566928" y="1645920"/>
            <a:ext cx="3529584" cy="1965960"/>
          </a:xfrm>
          <a:prstGeom prst="roundRect">
            <a:avLst>
              <a:gd name="adj" fmla="val 4186"/>
            </a:avLst>
          </a:prstGeom>
          <a:solidFill>
            <a:srgbClr val="161D28"/>
          </a:solidFill>
          <a:ln w="9525">
            <a:solidFill>
              <a:srgbClr val="232D3D"/>
            </a:solidFill>
            <a:prstDash val="solid"/>
          </a:ln>
        </p:spPr>
      </p:sp>
      <p:sp>
        <p:nvSpPr>
          <p:cNvPr id="5" name="Text 3"/>
          <p:cNvSpPr/>
          <p:nvPr/>
        </p:nvSpPr>
        <p:spPr>
          <a:xfrm>
            <a:off x="704088" y="1810512"/>
            <a:ext cx="3255264" cy="658368"/>
          </a:xfrm>
          <a:prstGeom prst="rect">
            <a:avLst/>
          </a:prstGeom>
          <a:noFill/>
          <a:ln/>
        </p:spPr>
        <p:txBody>
          <a:bodyPr wrap="square" lIns="0" tIns="0" rIns="0" bIns="0" rtlCol="0" anchor="ctr"/>
          <a:lstStyle/>
          <a:p>
            <a:pPr algn="ctr" indent="0" marL="0">
              <a:buNone/>
            </a:pPr>
            <a:r>
              <a:rPr lang="en-US" sz="4000" b="1" dirty="0">
                <a:solidFill>
                  <a:srgbClr val="4AC26B"/>
                </a:solidFill>
                <a:latin typeface="Arial" pitchFamily="34" charset="0"/>
                <a:ea typeface="Arial" pitchFamily="34" charset="-122"/>
                <a:cs typeface="Arial" pitchFamily="34" charset="-120"/>
              </a:rPr>
              <a:t>+0.168</a:t>
            </a:r>
            <a:endParaRPr lang="en-US" sz="4000" dirty="0"/>
          </a:p>
        </p:txBody>
      </p:sp>
      <p:sp>
        <p:nvSpPr>
          <p:cNvPr id="6" name="Text 4"/>
          <p:cNvSpPr/>
          <p:nvPr/>
        </p:nvSpPr>
        <p:spPr>
          <a:xfrm>
            <a:off x="704088" y="2414016"/>
            <a:ext cx="3255264" cy="685800"/>
          </a:xfrm>
          <a:prstGeom prst="rect">
            <a:avLst/>
          </a:prstGeom>
          <a:noFill/>
          <a:ln/>
        </p:spPr>
        <p:txBody>
          <a:bodyPr wrap="square" lIns="0" tIns="0" rIns="0" bIns="0" rtlCol="0" anchor="ctr"/>
          <a:lstStyle/>
          <a:p>
            <a:pPr algn="ctr" indent="0" marL="0">
              <a:buNone/>
            </a:pPr>
            <a:r>
              <a:rPr lang="en-US" sz="1050" dirty="0">
                <a:solidFill>
                  <a:srgbClr val="8B95A5"/>
                </a:solidFill>
                <a:latin typeface="Arial" pitchFamily="34" charset="0"/>
                <a:ea typeface="Arial" pitchFamily="34" charset="-122"/>
                <a:cs typeface="Arial" pitchFamily="34" charset="-120"/>
              </a:rPr>
              <a:t>the LARGEST cross-family correlation in the whole 6×6 matrix — widening the panel from four families to six did not raise it</a:t>
            </a:r>
            <a:endParaRPr lang="en-US" sz="1050" dirty="0"/>
          </a:p>
        </p:txBody>
      </p:sp>
      <p:sp>
        <p:nvSpPr>
          <p:cNvPr id="7" name="Shape 5"/>
          <p:cNvSpPr/>
          <p:nvPr/>
        </p:nvSpPr>
        <p:spPr>
          <a:xfrm>
            <a:off x="4279392" y="1645920"/>
            <a:ext cx="3529584" cy="1965960"/>
          </a:xfrm>
          <a:prstGeom prst="roundRect">
            <a:avLst>
              <a:gd name="adj" fmla="val 4186"/>
            </a:avLst>
          </a:prstGeom>
          <a:solidFill>
            <a:srgbClr val="161D28"/>
          </a:solidFill>
          <a:ln w="9525">
            <a:solidFill>
              <a:srgbClr val="232D3D"/>
            </a:solidFill>
            <a:prstDash val="solid"/>
          </a:ln>
        </p:spPr>
      </p:sp>
      <p:sp>
        <p:nvSpPr>
          <p:cNvPr id="8" name="Text 6"/>
          <p:cNvSpPr/>
          <p:nvPr/>
        </p:nvSpPr>
        <p:spPr>
          <a:xfrm>
            <a:off x="4416552" y="1810512"/>
            <a:ext cx="3255264" cy="658368"/>
          </a:xfrm>
          <a:prstGeom prst="rect">
            <a:avLst/>
          </a:prstGeom>
          <a:noFill/>
          <a:ln/>
        </p:spPr>
        <p:txBody>
          <a:bodyPr wrap="square" lIns="0" tIns="0" rIns="0" bIns="0" rtlCol="0" anchor="ctr"/>
          <a:lstStyle/>
          <a:p>
            <a:pPr algn="ctr" indent="0" marL="0">
              <a:buNone/>
            </a:pPr>
            <a:r>
              <a:rPr lang="en-US" sz="4000" b="1" dirty="0">
                <a:solidFill>
                  <a:srgbClr val="56D6E8"/>
                </a:solidFill>
                <a:latin typeface="Arial" pitchFamily="34" charset="0"/>
                <a:ea typeface="Arial" pitchFamily="34" charset="-122"/>
                <a:cs typeface="Arial" pitchFamily="34" charset="-120"/>
              </a:rPr>
              <a:t>27,889</a:t>
            </a:r>
            <a:endParaRPr lang="en-US" sz="4000" dirty="0"/>
          </a:p>
        </p:txBody>
      </p:sp>
      <p:sp>
        <p:nvSpPr>
          <p:cNvPr id="9" name="Text 7"/>
          <p:cNvSpPr/>
          <p:nvPr/>
        </p:nvSpPr>
        <p:spPr>
          <a:xfrm>
            <a:off x="4416552" y="2414016"/>
            <a:ext cx="3255264" cy="685800"/>
          </a:xfrm>
          <a:prstGeom prst="rect">
            <a:avLst/>
          </a:prstGeom>
          <a:noFill/>
          <a:ln/>
        </p:spPr>
        <p:txBody>
          <a:bodyPr wrap="square" lIns="0" tIns="0" rIns="0" bIns="0" rtlCol="0" anchor="ctr"/>
          <a:lstStyle/>
          <a:p>
            <a:pPr algn="ctr" indent="0" marL="0">
              <a:buNone/>
            </a:pPr>
            <a:r>
              <a:rPr lang="en-US" sz="1050" dirty="0">
                <a:solidFill>
                  <a:srgbClr val="8B95A5"/>
                </a:solidFill>
                <a:latin typeface="Arial" pitchFamily="34" charset="0"/>
                <a:ea typeface="Arial" pitchFamily="34" charset="-122"/>
                <a:cs typeface="Arial" pitchFamily="34" charset="-120"/>
              </a:rPr>
              <a:t>eligible functions, five independent trees — two reported separately and never pooled, because one of them is this repository</a:t>
            </a:r>
            <a:endParaRPr lang="en-US" sz="1050" dirty="0"/>
          </a:p>
        </p:txBody>
      </p:sp>
      <p:sp>
        <p:nvSpPr>
          <p:cNvPr id="10" name="Shape 8"/>
          <p:cNvSpPr/>
          <p:nvPr/>
        </p:nvSpPr>
        <p:spPr>
          <a:xfrm>
            <a:off x="8010144" y="1645920"/>
            <a:ext cx="3529584" cy="1965960"/>
          </a:xfrm>
          <a:prstGeom prst="roundRect">
            <a:avLst>
              <a:gd name="adj" fmla="val 4186"/>
            </a:avLst>
          </a:prstGeom>
          <a:solidFill>
            <a:srgbClr val="1B2432"/>
          </a:solidFill>
          <a:ln w="9525">
            <a:solidFill>
              <a:srgbClr val="232D3D"/>
            </a:solidFill>
            <a:prstDash val="solid"/>
          </a:ln>
        </p:spPr>
      </p:sp>
      <p:sp>
        <p:nvSpPr>
          <p:cNvPr id="11" name="Text 9"/>
          <p:cNvSpPr/>
          <p:nvPr/>
        </p:nvSpPr>
        <p:spPr>
          <a:xfrm>
            <a:off x="8147304" y="1810512"/>
            <a:ext cx="3255264" cy="658368"/>
          </a:xfrm>
          <a:prstGeom prst="rect">
            <a:avLst/>
          </a:prstGeom>
          <a:noFill/>
          <a:ln/>
        </p:spPr>
        <p:txBody>
          <a:bodyPr wrap="square" lIns="0" tIns="0" rIns="0" bIns="0" rtlCol="0" anchor="ctr"/>
          <a:lstStyle/>
          <a:p>
            <a:pPr algn="ctr" indent="0" marL="0">
              <a:buNone/>
            </a:pPr>
            <a:r>
              <a:rPr lang="en-US" sz="4000" b="1" dirty="0">
                <a:solidFill>
                  <a:srgbClr val="F2B84B"/>
                </a:solidFill>
                <a:latin typeface="Arial" pitchFamily="34" charset="0"/>
                <a:ea typeface="Arial" pitchFamily="34" charset="-122"/>
                <a:cs typeface="Arial" pitchFamily="34" charset="-120"/>
              </a:rPr>
              <a:t>4 of 6</a:t>
            </a:r>
            <a:endParaRPr lang="en-US" sz="4000" dirty="0"/>
          </a:p>
        </p:txBody>
      </p:sp>
      <p:sp>
        <p:nvSpPr>
          <p:cNvPr id="12" name="Text 10"/>
          <p:cNvSpPr/>
          <p:nvPr/>
        </p:nvSpPr>
        <p:spPr>
          <a:xfrm>
            <a:off x="8147304" y="2414016"/>
            <a:ext cx="3255264" cy="685800"/>
          </a:xfrm>
          <a:prstGeom prst="rect">
            <a:avLst/>
          </a:prstGeom>
          <a:noFill/>
          <a:ln/>
        </p:spPr>
        <p:txBody>
          <a:bodyPr wrap="square" lIns="0" tIns="0" rIns="0" bIns="0" rtlCol="0" anchor="ctr"/>
          <a:lstStyle/>
          <a:p>
            <a:pPr algn="ctr" indent="0" marL="0">
              <a:buNone/>
            </a:pPr>
            <a:r>
              <a:rPr lang="en-US" sz="1050" dirty="0">
                <a:solidFill>
                  <a:srgbClr val="8B95A5"/>
                </a:solidFill>
                <a:latin typeface="Arial" pitchFamily="34" charset="0"/>
                <a:ea typeface="Arial" pitchFamily="34" charset="-122"/>
                <a:cs typeface="Arial" pitchFamily="34" charset="-120"/>
              </a:rPr>
              <a:t>families the strict preset actually counts — TWO were measured and held back from gating</a:t>
            </a:r>
            <a:endParaRPr lang="en-US" sz="1050" dirty="0"/>
          </a:p>
        </p:txBody>
      </p:sp>
      <p:sp>
        <p:nvSpPr>
          <p:cNvPr id="13" name="Shape 11"/>
          <p:cNvSpPr/>
          <p:nvPr/>
        </p:nvSpPr>
        <p:spPr>
          <a:xfrm>
            <a:off x="566928" y="3794760"/>
            <a:ext cx="10972800" cy="1234440"/>
          </a:xfrm>
          <a:prstGeom prst="roundRect">
            <a:avLst>
              <a:gd name="adj" fmla="val 6667"/>
            </a:avLst>
          </a:prstGeom>
          <a:solidFill>
            <a:srgbClr val="161D28"/>
          </a:solidFill>
          <a:ln w="9525">
            <a:solidFill>
              <a:srgbClr val="232D3D"/>
            </a:solidFill>
            <a:prstDash val="solid"/>
          </a:ln>
        </p:spPr>
      </p:sp>
      <p:sp>
        <p:nvSpPr>
          <p:cNvPr id="14" name="Text 12"/>
          <p:cNvSpPr/>
          <p:nvPr/>
        </p:nvSpPr>
        <p:spPr>
          <a:xfrm>
            <a:off x="795528" y="3913632"/>
            <a:ext cx="10561320" cy="1051560"/>
          </a:xfrm>
          <a:prstGeom prst="rect">
            <a:avLst/>
          </a:prstGeom>
          <a:noFill/>
          <a:ln/>
        </p:spPr>
        <p:txBody>
          <a:bodyPr wrap="square" lIns="0" tIns="0" rIns="0" bIns="0" rtlCol="0" anchor="ctr"/>
          <a:lstStyle/>
          <a:p>
            <a:pPr indent="0" marL="0">
              <a:buNone/>
            </a:pPr>
            <a:r>
              <a:rPr lang="en-US" sz="1200" b="1" dirty="0">
                <a:solidFill>
                  <a:srgbClr val="F2B84B"/>
                </a:solidFill>
                <a:latin typeface="Arial" pitchFamily="34" charset="0"/>
                <a:ea typeface="Arial" pitchFamily="34" charset="-122"/>
                <a:cs typeface="Arial" pitchFamily="34" charset="-120"/>
              </a:rPr>
              <a:t>The uncomfortable result, kept. </a:t>
            </a:r>
            <a:pPr indent="0" marL="0">
              <a:buNone/>
            </a:pPr>
            <a:r>
              <a:rPr lang="en-US" sz="1200" dirty="0">
                <a:solidFill>
                  <a:srgbClr val="8B95A5"/>
                </a:solidFill>
                <a:latin typeface="Arial" pitchFamily="34" charset="0"/>
                <a:ea typeface="Arial" pitchFamily="34" charset="-122"/>
                <a:cs typeface="Arial" pitchFamily="34" charset="-120"/>
              </a:rPr>
              <a:t>The stability pass ran each family across a ladder of commits to ask whether it is steady enough to gate on. </a:t>
            </a:r>
            <a:pPr indent="0" marL="0">
              <a:buNone/>
            </a:pPr>
            <a:r>
              <a:rPr lang="en-US" sz="1200" b="1" dirty="0">
                <a:solidFill>
                  <a:srgbClr val="E6EDF3"/>
                </a:solidFill>
                <a:latin typeface="Arial" pitchFamily="34" charset="0"/>
                <a:ea typeface="Arial" pitchFamily="34" charset="-122"/>
                <a:cs typeface="Arial" pitchFamily="34" charset="-120"/>
              </a:rPr>
              <a:t>colocation came out worse than historical on one ladder</a:t>
            </a:r>
            <a:pPr indent="0" marL="0">
              <a:buNone/>
            </a:pPr>
            <a:r>
              <a:rPr lang="en-US" sz="1200" dirty="0">
                <a:solidFill>
                  <a:srgbClr val="8B95A5"/>
                </a:solidFill>
                <a:latin typeface="Arial" pitchFamily="34" charset="0"/>
                <a:ea typeface="Arial" pitchFamily="34" charset="-122"/>
                <a:cs typeface="Arial" pitchFamily="34" charset="-120"/>
              </a:rPr>
              <a:t>, so neither gates: strict counts four of the six — a lens its own author wanted, measured, and demoted. The ladder was run precisely because that answer was possible; assuming it would pass is how a plausible axis becomes a permanent one.</a:t>
            </a:r>
            <a:endParaRPr lang="en-US" sz="1200" dirty="0"/>
          </a:p>
        </p:txBody>
      </p:sp>
      <p:sp>
        <p:nvSpPr>
          <p:cNvPr id="15" name="Shape 13"/>
          <p:cNvSpPr/>
          <p:nvPr/>
        </p:nvSpPr>
        <p:spPr>
          <a:xfrm>
            <a:off x="566928" y="5193792"/>
            <a:ext cx="10972800" cy="932688"/>
          </a:xfrm>
          <a:prstGeom prst="roundRect">
            <a:avLst>
              <a:gd name="adj" fmla="val 8824"/>
            </a:avLst>
          </a:prstGeom>
          <a:solidFill>
            <a:srgbClr val="1B2432"/>
          </a:solidFill>
          <a:ln w="9525">
            <a:solidFill>
              <a:srgbClr val="232D3D"/>
            </a:solidFill>
            <a:prstDash val="solid"/>
          </a:ln>
        </p:spPr>
      </p:sp>
      <p:sp>
        <p:nvSpPr>
          <p:cNvPr id="16" name="Text 14"/>
          <p:cNvSpPr/>
          <p:nvPr/>
        </p:nvSpPr>
        <p:spPr>
          <a:xfrm>
            <a:off x="795528" y="5294376"/>
            <a:ext cx="10561320" cy="768096"/>
          </a:xfrm>
          <a:prstGeom prst="rect">
            <a:avLst/>
          </a:prstGeom>
          <a:noFill/>
          <a:ln/>
        </p:spPr>
        <p:txBody>
          <a:bodyPr wrap="square" lIns="0" tIns="0" rIns="0" bIns="0" rtlCol="0" anchor="ctr"/>
          <a:lstStyle/>
          <a:p>
            <a:pPr indent="0" marL="0">
              <a:buNone/>
            </a:pPr>
            <a:r>
              <a:rPr lang="en-US" sz="1150" b="1" dirty="0">
                <a:solidFill>
                  <a:srgbClr val="E6EDF3"/>
                </a:solidFill>
                <a:latin typeface="Arial" pitchFamily="34" charset="0"/>
                <a:ea typeface="Arial" pitchFamily="34" charset="-122"/>
                <a:cs typeface="Arial" pitchFamily="34" charset="-120"/>
              </a:rPr>
              <a:t>--field-affinity was NOT made a family either</a:t>
            </a:r>
            <a:pPr indent="0" marL="0">
              <a:buNone/>
            </a:pPr>
            <a:r>
              <a:rPr lang="en-US" sz="1150" dirty="0">
                <a:solidFill>
                  <a:srgbClr val="8B95A5"/>
                </a:solidFill>
                <a:latin typeface="Arial" pitchFamily="34" charset="0"/>
                <a:ea typeface="Arial" pitchFamily="34" charset="-122"/>
                <a:cs typeface="Arial" pitchFamily="34" charset="-120"/>
              </a:rPr>
              <a:t> — an exclusion by unit, not a failed measurement: it ranks struct FIELDS by co-access against declared layout, and the panel's unit is a function. Stated in the calibration rather than left for someone to notice.</a:t>
            </a:r>
            <a:endParaRPr lang="en-US" sz="1150" dirty="0"/>
          </a:p>
        </p:txBody>
      </p:sp>
      <p:sp>
        <p:nvSpPr>
          <p:cNvPr id="17" name="Text 15"/>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docs/EVALS.md §9.9 — same harness and criteria as the original four families, run BEFORE the two new ones shipped enabled</a:t>
            </a:r>
            <a:endParaRPr lang="en-US" sz="10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56D6E8"/>
                </a:solidFill>
                <a:latin typeface="Courier New" pitchFamily="34" charset="0"/>
                <a:ea typeface="Courier New" pitchFamily="34" charset="-122"/>
                <a:cs typeface="Courier New" pitchFamily="34" charset="-120"/>
              </a:rPr>
              <a:t>// built for the agent's seat</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200" b="1" dirty="0">
                <a:solidFill>
                  <a:srgbClr val="E6EDF3"/>
                </a:solidFill>
                <a:latin typeface="Arial" pitchFamily="34" charset="0"/>
                <a:ea typeface="Arial" pitchFamily="34" charset="-122"/>
                <a:cs typeface="Arial" pitchFamily="34" charset="-120"/>
              </a:rPr>
              <a:t>One command wires it into your agent</a:t>
            </a:r>
            <a:endParaRPr lang="en-US" sz="3200" dirty="0"/>
          </a:p>
        </p:txBody>
      </p:sp>
      <p:sp>
        <p:nvSpPr>
          <p:cNvPr id="4" name="Shape 2"/>
          <p:cNvSpPr/>
          <p:nvPr/>
        </p:nvSpPr>
        <p:spPr>
          <a:xfrm>
            <a:off x="566928" y="1783080"/>
            <a:ext cx="3977640" cy="502920"/>
          </a:xfrm>
          <a:prstGeom prst="roundRect">
            <a:avLst>
              <a:gd name="adj" fmla="val 10909"/>
            </a:avLst>
          </a:prstGeom>
          <a:solidFill>
            <a:srgbClr val="1B2432"/>
          </a:solidFill>
          <a:ln w="9525">
            <a:solidFill>
              <a:srgbClr val="2A3547"/>
            </a:solidFill>
            <a:prstDash val="solid"/>
          </a:ln>
        </p:spPr>
      </p:sp>
      <p:sp>
        <p:nvSpPr>
          <p:cNvPr id="5" name="Text 3"/>
          <p:cNvSpPr/>
          <p:nvPr/>
        </p:nvSpPr>
        <p:spPr>
          <a:xfrm>
            <a:off x="621792" y="1783080"/>
            <a:ext cx="3867912" cy="502920"/>
          </a:xfrm>
          <a:prstGeom prst="rect">
            <a:avLst/>
          </a:prstGeom>
          <a:noFill/>
          <a:ln/>
        </p:spPr>
        <p:txBody>
          <a:bodyPr wrap="square" lIns="508" tIns="508" rIns="508" bIns="508" rtlCol="0" anchor="ctr"/>
          <a:lstStyle/>
          <a:p>
            <a:pPr indent="0" marL="0">
              <a:buNone/>
            </a:pPr>
            <a:r>
              <a:rPr lang="en-US" sz="1400" dirty="0">
                <a:solidFill>
                  <a:srgbClr val="4AC26B"/>
                </a:solidFill>
                <a:latin typeface="Courier New" pitchFamily="34" charset="0"/>
                <a:ea typeface="Courier New" pitchFamily="34" charset="-122"/>
                <a:cs typeface="Courier New" pitchFamily="34" charset="-120"/>
              </a:rPr>
              <a:t>$ ripwire wrap claude</a:t>
            </a:r>
            <a:endParaRPr lang="en-US" sz="1400" dirty="0"/>
          </a:p>
        </p:txBody>
      </p:sp>
      <p:sp>
        <p:nvSpPr>
          <p:cNvPr id="6" name="Text 4"/>
          <p:cNvSpPr/>
          <p:nvPr/>
        </p:nvSpPr>
        <p:spPr>
          <a:xfrm>
            <a:off x="4754880" y="1783080"/>
            <a:ext cx="6766560" cy="502920"/>
          </a:xfrm>
          <a:prstGeom prst="rect">
            <a:avLst/>
          </a:prstGeom>
          <a:noFill/>
          <a:ln/>
        </p:spPr>
        <p:txBody>
          <a:bodyPr wrap="square" lIns="0" tIns="0" rIns="0" bIns="0" rtlCol="0" anchor="ctr"/>
          <a:lstStyle/>
          <a:p>
            <a:pPr indent="0" marL="0">
              <a:buNone/>
            </a:pPr>
            <a:r>
              <a:rPr lang="en-US" sz="1200" dirty="0">
                <a:solidFill>
                  <a:srgbClr val="8B95A5"/>
                </a:solidFill>
                <a:latin typeface="Arial" pitchFamily="34" charset="0"/>
                <a:ea typeface="Arial" pitchFamily="34" charset="-122"/>
                <a:cs typeface="Arial" pitchFamily="34" charset="-120"/>
              </a:rPr>
              <a:t>claude · cursor · codex · windsurf · gemini · aider · opencode · openclaw · hermes — or --all to detect every one you have installed</a:t>
            </a:r>
            <a:endParaRPr lang="en-US" sz="1200" dirty="0"/>
          </a:p>
        </p:txBody>
      </p:sp>
      <p:sp>
        <p:nvSpPr>
          <p:cNvPr id="7" name="Shape 5"/>
          <p:cNvSpPr/>
          <p:nvPr/>
        </p:nvSpPr>
        <p:spPr>
          <a:xfrm>
            <a:off x="566928" y="2542032"/>
            <a:ext cx="5440680" cy="1481328"/>
          </a:xfrm>
          <a:prstGeom prst="roundRect">
            <a:avLst>
              <a:gd name="adj" fmla="val 5556"/>
            </a:avLst>
          </a:prstGeom>
          <a:solidFill>
            <a:srgbClr val="161D28"/>
          </a:solidFill>
          <a:ln w="9525">
            <a:solidFill>
              <a:srgbClr val="232D3D"/>
            </a:solidFill>
            <a:prstDash val="solid"/>
          </a:ln>
        </p:spPr>
      </p:sp>
      <p:sp>
        <p:nvSpPr>
          <p:cNvPr id="8" name="Text 6"/>
          <p:cNvSpPr/>
          <p:nvPr/>
        </p:nvSpPr>
        <p:spPr>
          <a:xfrm>
            <a:off x="749808" y="2651760"/>
            <a:ext cx="5074920" cy="365760"/>
          </a:xfrm>
          <a:prstGeom prst="rect">
            <a:avLst/>
          </a:prstGeom>
          <a:noFill/>
          <a:ln/>
        </p:spPr>
        <p:txBody>
          <a:bodyPr wrap="square" lIns="0" tIns="0" rIns="0" bIns="0" rtlCol="0" anchor="ctr"/>
          <a:lstStyle/>
          <a:p>
            <a:pPr indent="0" marL="0">
              <a:buNone/>
            </a:pPr>
            <a:r>
              <a:rPr lang="en-US" sz="1400" b="1" dirty="0">
                <a:solidFill>
                  <a:srgbClr val="56D6E8"/>
                </a:solidFill>
                <a:latin typeface="Courier New" pitchFamily="34" charset="0"/>
                <a:ea typeface="Courier New" pitchFamily="34" charset="-122"/>
                <a:cs typeface="Courier New" pitchFamily="34" charset="-120"/>
              </a:rPr>
              <a:t>33 MCP verbs</a:t>
            </a:r>
            <a:endParaRPr lang="en-US" sz="1400" dirty="0"/>
          </a:p>
        </p:txBody>
      </p:sp>
      <p:sp>
        <p:nvSpPr>
          <p:cNvPr id="9" name="Text 7"/>
          <p:cNvSpPr/>
          <p:nvPr/>
        </p:nvSpPr>
        <p:spPr>
          <a:xfrm>
            <a:off x="749808" y="3044952"/>
            <a:ext cx="5074920" cy="1005840"/>
          </a:xfrm>
          <a:prstGeom prst="rect">
            <a:avLst/>
          </a:prstGeom>
          <a:noFill/>
          <a:ln/>
        </p:spPr>
        <p:txBody>
          <a:bodyPr wrap="square" lIns="0" tIns="0" rIns="0" bIns="0" rtlCol="0" anchor="ctr"/>
          <a:lstStyle/>
          <a:p>
            <a:pPr indent="0" marL="0">
              <a:buNone/>
            </a:pPr>
            <a:r>
              <a:rPr lang="en-US" sz="1150" dirty="0">
                <a:solidFill>
                  <a:srgbClr val="8B95A5"/>
                </a:solidFill>
                <a:latin typeface="Arial" pitchFamily="34" charset="0"/>
                <a:ea typeface="Arial" pitchFamily="34" charset="-122"/>
                <a:cs typeface="Arial" pitchFamily="34" charset="-120"/>
              </a:rPr>
              <a:t>17 read verbs mirroring the CLI, 13 flagship reflexes (impact, uses, affected, edit_check, from_trace, connect …), 3 span-addressed edit verbs with a safety contract</a:t>
            </a:r>
            <a:endParaRPr lang="en-US" sz="1150" dirty="0"/>
          </a:p>
        </p:txBody>
      </p:sp>
      <p:sp>
        <p:nvSpPr>
          <p:cNvPr id="10" name="Shape 8"/>
          <p:cNvSpPr/>
          <p:nvPr/>
        </p:nvSpPr>
        <p:spPr>
          <a:xfrm>
            <a:off x="6181344" y="2542032"/>
            <a:ext cx="5440680" cy="1481328"/>
          </a:xfrm>
          <a:prstGeom prst="roundRect">
            <a:avLst>
              <a:gd name="adj" fmla="val 5556"/>
            </a:avLst>
          </a:prstGeom>
          <a:solidFill>
            <a:srgbClr val="161D28"/>
          </a:solidFill>
          <a:ln w="9525">
            <a:solidFill>
              <a:srgbClr val="232D3D"/>
            </a:solidFill>
            <a:prstDash val="solid"/>
          </a:ln>
        </p:spPr>
      </p:sp>
      <p:sp>
        <p:nvSpPr>
          <p:cNvPr id="11" name="Text 9"/>
          <p:cNvSpPr/>
          <p:nvPr/>
        </p:nvSpPr>
        <p:spPr>
          <a:xfrm>
            <a:off x="6364224" y="2651760"/>
            <a:ext cx="5074920" cy="365760"/>
          </a:xfrm>
          <a:prstGeom prst="rect">
            <a:avLst/>
          </a:prstGeom>
          <a:noFill/>
          <a:ln/>
        </p:spPr>
        <p:txBody>
          <a:bodyPr wrap="square" lIns="0" tIns="0" rIns="0" bIns="0" rtlCol="0" anchor="ctr"/>
          <a:lstStyle/>
          <a:p>
            <a:pPr indent="0" marL="0">
              <a:buNone/>
            </a:pPr>
            <a:r>
              <a:rPr lang="en-US" sz="1400" b="1" dirty="0">
                <a:solidFill>
                  <a:srgbClr val="56D6E8"/>
                </a:solidFill>
                <a:latin typeface="Courier New" pitchFamily="34" charset="0"/>
                <a:ea typeface="Courier New" pitchFamily="34" charset="-122"/>
                <a:cs typeface="Courier New" pitchFamily="34" charset="-120"/>
              </a:rPr>
              <a:t>lazy-body handles</a:t>
            </a:r>
            <a:endParaRPr lang="en-US" sz="1400" dirty="0"/>
          </a:p>
        </p:txBody>
      </p:sp>
      <p:sp>
        <p:nvSpPr>
          <p:cNvPr id="12" name="Text 10"/>
          <p:cNvSpPr/>
          <p:nvPr/>
        </p:nvSpPr>
        <p:spPr>
          <a:xfrm>
            <a:off x="6364224" y="3044952"/>
            <a:ext cx="5074920" cy="1005840"/>
          </a:xfrm>
          <a:prstGeom prst="rect">
            <a:avLst/>
          </a:prstGeom>
          <a:noFill/>
          <a:ln/>
        </p:spPr>
        <p:txBody>
          <a:bodyPr wrap="square" lIns="0" tIns="0" rIns="0" bIns="0" rtlCol="0" anchor="ctr"/>
          <a:lstStyle/>
          <a:p>
            <a:pPr indent="0" marL="0">
              <a:buNone/>
            </a:pPr>
            <a:r>
              <a:rPr lang="en-US" sz="1150" dirty="0">
                <a:solidFill>
                  <a:srgbClr val="8B95A5"/>
                </a:solidFill>
                <a:latin typeface="Arial" pitchFamily="34" charset="0"/>
                <a:ea typeface="Arial" pitchFamily="34" charset="-122"/>
                <a:cs typeface="Arial" pitchFamily="34" charset="-120"/>
              </a:rPr>
              <a:t>read verbs return signatures and a stable handle; the agent fetches a body only when it decides it needs one — names by default, bytes on request</a:t>
            </a:r>
            <a:endParaRPr lang="en-US" sz="1150" dirty="0"/>
          </a:p>
        </p:txBody>
      </p:sp>
      <p:sp>
        <p:nvSpPr>
          <p:cNvPr id="13" name="Shape 11"/>
          <p:cNvSpPr/>
          <p:nvPr/>
        </p:nvSpPr>
        <p:spPr>
          <a:xfrm>
            <a:off x="566928" y="4187952"/>
            <a:ext cx="5440680" cy="1481328"/>
          </a:xfrm>
          <a:prstGeom prst="roundRect">
            <a:avLst>
              <a:gd name="adj" fmla="val 5556"/>
            </a:avLst>
          </a:prstGeom>
          <a:solidFill>
            <a:srgbClr val="161D28"/>
          </a:solidFill>
          <a:ln w="9525">
            <a:solidFill>
              <a:srgbClr val="232D3D"/>
            </a:solidFill>
            <a:prstDash val="solid"/>
          </a:ln>
        </p:spPr>
      </p:sp>
      <p:sp>
        <p:nvSpPr>
          <p:cNvPr id="14" name="Text 12"/>
          <p:cNvSpPr/>
          <p:nvPr/>
        </p:nvSpPr>
        <p:spPr>
          <a:xfrm>
            <a:off x="749808" y="4297680"/>
            <a:ext cx="5074920" cy="365760"/>
          </a:xfrm>
          <a:prstGeom prst="rect">
            <a:avLst/>
          </a:prstGeom>
          <a:noFill/>
          <a:ln/>
        </p:spPr>
        <p:txBody>
          <a:bodyPr wrap="square" lIns="0" tIns="0" rIns="0" bIns="0" rtlCol="0" anchor="ctr"/>
          <a:lstStyle/>
          <a:p>
            <a:pPr indent="0" marL="0">
              <a:buNone/>
            </a:pPr>
            <a:r>
              <a:rPr lang="en-US" sz="1400" b="1" dirty="0">
                <a:solidFill>
                  <a:srgbClr val="56D6E8"/>
                </a:solidFill>
                <a:latin typeface="Courier New" pitchFamily="34" charset="0"/>
                <a:ea typeface="Courier New" pitchFamily="34" charset="-122"/>
                <a:cs typeface="Courier New" pitchFamily="34" charset="-120"/>
              </a:rPr>
              <a:t>18 agent skills</a:t>
            </a:r>
            <a:endParaRPr lang="en-US" sz="1400" dirty="0"/>
          </a:p>
        </p:txBody>
      </p:sp>
      <p:sp>
        <p:nvSpPr>
          <p:cNvPr id="15" name="Text 13"/>
          <p:cNvSpPr/>
          <p:nvPr/>
        </p:nvSpPr>
        <p:spPr>
          <a:xfrm>
            <a:off x="749808" y="4690872"/>
            <a:ext cx="5074920" cy="1005840"/>
          </a:xfrm>
          <a:prstGeom prst="rect">
            <a:avLst/>
          </a:prstGeom>
          <a:noFill/>
          <a:ln/>
        </p:spPr>
        <p:txBody>
          <a:bodyPr wrap="square" lIns="0" tIns="0" rIns="0" bIns="0" rtlCol="0" anchor="ctr"/>
          <a:lstStyle/>
          <a:p>
            <a:pPr indent="0" marL="0">
              <a:buNone/>
            </a:pPr>
            <a:r>
              <a:rPr lang="en-US" sz="1150" dirty="0">
                <a:solidFill>
                  <a:srgbClr val="8B95A5"/>
                </a:solidFill>
                <a:latin typeface="Arial" pitchFamily="34" charset="0"/>
                <a:ea typeface="Arial" pitchFamily="34" charset="-122"/>
                <a:cs typeface="Arial" pitchFamily="34" charset="-120"/>
              </a:rPr>
              <a:t>moment-matched workflows (orient, navigate, change-check, quality-bar …) — wrap prints the recipe, skills/install.sh installs them</a:t>
            </a:r>
            <a:endParaRPr lang="en-US" sz="1150" dirty="0"/>
          </a:p>
        </p:txBody>
      </p:sp>
      <p:sp>
        <p:nvSpPr>
          <p:cNvPr id="16" name="Shape 14"/>
          <p:cNvSpPr/>
          <p:nvPr/>
        </p:nvSpPr>
        <p:spPr>
          <a:xfrm>
            <a:off x="6181344" y="4187952"/>
            <a:ext cx="5440680" cy="1481328"/>
          </a:xfrm>
          <a:prstGeom prst="roundRect">
            <a:avLst>
              <a:gd name="adj" fmla="val 5556"/>
            </a:avLst>
          </a:prstGeom>
          <a:solidFill>
            <a:srgbClr val="161D28"/>
          </a:solidFill>
          <a:ln w="9525">
            <a:solidFill>
              <a:srgbClr val="232D3D"/>
            </a:solidFill>
            <a:prstDash val="solid"/>
          </a:ln>
        </p:spPr>
      </p:sp>
      <p:sp>
        <p:nvSpPr>
          <p:cNvPr id="17" name="Text 15"/>
          <p:cNvSpPr/>
          <p:nvPr/>
        </p:nvSpPr>
        <p:spPr>
          <a:xfrm>
            <a:off x="6364224" y="4297680"/>
            <a:ext cx="5074920" cy="365760"/>
          </a:xfrm>
          <a:prstGeom prst="rect">
            <a:avLst/>
          </a:prstGeom>
          <a:noFill/>
          <a:ln/>
        </p:spPr>
        <p:txBody>
          <a:bodyPr wrap="square" lIns="0" tIns="0" rIns="0" bIns="0" rtlCol="0" anchor="ctr"/>
          <a:lstStyle/>
          <a:p>
            <a:pPr indent="0" marL="0">
              <a:buNone/>
            </a:pPr>
            <a:r>
              <a:rPr lang="en-US" sz="1400" b="1" dirty="0">
                <a:solidFill>
                  <a:srgbClr val="56D6E8"/>
                </a:solidFill>
                <a:latin typeface="Courier New" pitchFamily="34" charset="0"/>
                <a:ea typeface="Courier New" pitchFamily="34" charset="-122"/>
                <a:cs typeface="Courier New" pitchFamily="34" charset="-120"/>
              </a:rPr>
              <a:t>12 orchestrator loops</a:t>
            </a:r>
            <a:endParaRPr lang="en-US" sz="1400" dirty="0"/>
          </a:p>
        </p:txBody>
      </p:sp>
      <p:sp>
        <p:nvSpPr>
          <p:cNvPr id="18" name="Text 16"/>
          <p:cNvSpPr/>
          <p:nvPr/>
        </p:nvSpPr>
        <p:spPr>
          <a:xfrm>
            <a:off x="6364224" y="4690872"/>
            <a:ext cx="5074920" cy="1005840"/>
          </a:xfrm>
          <a:prstGeom prst="rect">
            <a:avLst/>
          </a:prstGeom>
          <a:noFill/>
          <a:ln/>
        </p:spPr>
        <p:txBody>
          <a:bodyPr wrap="square" lIns="0" tIns="0" rIns="0" bIns="0" rtlCol="0" anchor="ctr"/>
          <a:lstStyle/>
          <a:p>
            <a:pPr indent="0" marL="0">
              <a:buNone/>
            </a:pPr>
            <a:r>
              <a:rPr lang="en-US" sz="1150" dirty="0">
                <a:solidFill>
                  <a:srgbClr val="8B95A5"/>
                </a:solidFill>
                <a:latin typeface="Arial" pitchFamily="34" charset="0"/>
                <a:ea typeface="Arial" pitchFamily="34" charset="-122"/>
                <a:cs typeface="Arial" pitchFamily="34" charset="-120"/>
              </a:rPr>
              <a:t>copy-paste prompts in prompts/: run the same audit, eval and head-to-head machinery that built this tool, on your own repository</a:t>
            </a:r>
            <a:endParaRPr lang="en-US" sz="1150" dirty="0"/>
          </a:p>
        </p:txBody>
      </p:sp>
      <p:sp>
        <p:nvSpPr>
          <p:cNvPr id="19" name="Shape 17"/>
          <p:cNvSpPr/>
          <p:nvPr/>
        </p:nvSpPr>
        <p:spPr>
          <a:xfrm>
            <a:off x="566928" y="5760720"/>
            <a:ext cx="11055096" cy="566928"/>
          </a:xfrm>
          <a:prstGeom prst="roundRect">
            <a:avLst>
              <a:gd name="adj" fmla="val 14516"/>
            </a:avLst>
          </a:prstGeom>
          <a:solidFill>
            <a:srgbClr val="1B2432"/>
          </a:solidFill>
          <a:ln w="9525">
            <a:solidFill>
              <a:srgbClr val="232D3D"/>
            </a:solidFill>
            <a:prstDash val="solid"/>
          </a:ln>
        </p:spPr>
      </p:sp>
      <p:sp>
        <p:nvSpPr>
          <p:cNvPr id="20" name="Text 18"/>
          <p:cNvSpPr/>
          <p:nvPr/>
        </p:nvSpPr>
        <p:spPr>
          <a:xfrm>
            <a:off x="795528" y="5843016"/>
            <a:ext cx="10607040" cy="420624"/>
          </a:xfrm>
          <a:prstGeom prst="rect">
            <a:avLst/>
          </a:prstGeom>
          <a:noFill/>
          <a:ln/>
        </p:spPr>
        <p:txBody>
          <a:bodyPr wrap="square" lIns="0" tIns="0" rIns="0" bIns="0" rtlCol="0" anchor="ctr"/>
          <a:lstStyle/>
          <a:p>
            <a:pPr indent="0" marL="0">
              <a:buNone/>
            </a:pPr>
            <a:r>
              <a:rPr lang="en-US" sz="1100" b="1" dirty="0">
                <a:solidFill>
                  <a:srgbClr val="E6EDF3"/>
                </a:solidFill>
                <a:latin typeface="Arial" pitchFamily="34" charset="0"/>
                <a:ea typeface="Arial" pitchFamily="34" charset="-122"/>
                <a:cs typeface="Arial" pitchFamily="34" charset="-120"/>
              </a:rPr>
              <a:t>wrap does not just print JSON: </a:t>
            </a:r>
            <a:pPr indent="0" marL="0">
              <a:buNone/>
            </a:pPr>
            <a:r>
              <a:rPr lang="en-US" sz="1100" dirty="0">
                <a:solidFill>
                  <a:srgbClr val="8B95A5"/>
                </a:solidFill>
                <a:latin typeface="Arial" pitchFamily="34" charset="0"/>
                <a:ea typeface="Arial" pitchFamily="34" charset="-122"/>
                <a:cs typeface="Arial" pitchFamily="34" charset="-120"/>
              </a:rPr>
              <a:t>it probes what that agent already has, emits the config in that agent's own shape, and includes a use-when blurb so the agent knows which verb fires at which moment — not just that a server exists.</a:t>
            </a:r>
            <a:endParaRPr lang="en-US" sz="1100" dirty="0"/>
          </a:p>
        </p:txBody>
      </p:sp>
      <p:sp>
        <p:nvSpPr>
          <p:cNvPr id="21" name="Text 19"/>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the MCP server exposes the same deterministic engine — one index, shared with the CLI, staleness-checked</a:t>
            </a:r>
            <a:endParaRPr lang="en-US" sz="10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F2B84B"/>
                </a:solidFill>
                <a:latin typeface="Courier New" pitchFamily="34" charset="0"/>
                <a:ea typeface="Courier New" pitchFamily="34" charset="-122"/>
                <a:cs typeface="Courier New" pitchFamily="34" charset="-120"/>
              </a:rPr>
              <a:t>// in the field: one engagement, the agent's own report, an older version</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200" b="1" dirty="0">
                <a:solidFill>
                  <a:srgbClr val="E6EDF3"/>
                </a:solidFill>
                <a:latin typeface="Arial" pitchFamily="34" charset="0"/>
                <a:ea typeface="Arial" pitchFamily="34" charset="-122"/>
                <a:cs typeface="Arial" pitchFamily="34" charset="-120"/>
              </a:rPr>
              <a:t>What it did for an orchestrated fleet of coding agents</a:t>
            </a:r>
            <a:endParaRPr lang="en-US" sz="3200" dirty="0"/>
          </a:p>
        </p:txBody>
      </p:sp>
      <p:sp>
        <p:nvSpPr>
          <p:cNvPr id="4" name="Shape 2"/>
          <p:cNvSpPr/>
          <p:nvPr/>
        </p:nvSpPr>
        <p:spPr>
          <a:xfrm>
            <a:off x="566928" y="1600200"/>
            <a:ext cx="3599688" cy="2697480"/>
          </a:xfrm>
          <a:prstGeom prst="roundRect">
            <a:avLst>
              <a:gd name="adj" fmla="val 3051"/>
            </a:avLst>
          </a:prstGeom>
          <a:solidFill>
            <a:srgbClr val="161D28"/>
          </a:solidFill>
          <a:ln w="9525">
            <a:solidFill>
              <a:srgbClr val="232D3D"/>
            </a:solidFill>
            <a:prstDash val="solid"/>
          </a:ln>
        </p:spPr>
      </p:sp>
      <p:sp>
        <p:nvSpPr>
          <p:cNvPr id="5" name="Text 3"/>
          <p:cNvSpPr/>
          <p:nvPr/>
        </p:nvSpPr>
        <p:spPr>
          <a:xfrm>
            <a:off x="749808" y="1728216"/>
            <a:ext cx="3233928" cy="274320"/>
          </a:xfrm>
          <a:prstGeom prst="rect">
            <a:avLst/>
          </a:prstGeom>
          <a:noFill/>
          <a:ln/>
        </p:spPr>
        <p:txBody>
          <a:bodyPr wrap="square" lIns="0" tIns="0" rIns="0" bIns="0" rtlCol="0" anchor="ctr"/>
          <a:lstStyle/>
          <a:p>
            <a:pPr indent="0" marL="0">
              <a:buNone/>
            </a:pPr>
            <a:r>
              <a:rPr lang="en-US" sz="1250" b="1" dirty="0">
                <a:solidFill>
                  <a:srgbClr val="56D6E8"/>
                </a:solidFill>
                <a:latin typeface="Courier New" pitchFamily="34" charset="0"/>
                <a:ea typeface="Courier New" pitchFamily="34" charset="-122"/>
                <a:cs typeface="Courier New" pitchFamily="34" charset="-120"/>
              </a:rPr>
              <a:t>--callers</a:t>
            </a:r>
            <a:endParaRPr lang="en-US" sz="1250" dirty="0"/>
          </a:p>
        </p:txBody>
      </p:sp>
      <p:sp>
        <p:nvSpPr>
          <p:cNvPr id="6" name="Text 4"/>
          <p:cNvSpPr/>
          <p:nvPr/>
        </p:nvSpPr>
        <p:spPr>
          <a:xfrm>
            <a:off x="749808" y="2039112"/>
            <a:ext cx="3233928" cy="457200"/>
          </a:xfrm>
          <a:prstGeom prst="rect">
            <a:avLst/>
          </a:prstGeom>
          <a:noFill/>
          <a:ln/>
        </p:spPr>
        <p:txBody>
          <a:bodyPr wrap="square" lIns="0" tIns="0" rIns="0" bIns="0" rtlCol="0" anchor="t"/>
          <a:lstStyle/>
          <a:p>
            <a:pPr indent="0" marL="0">
              <a:buNone/>
            </a:pPr>
            <a:r>
              <a:rPr lang="en-US" sz="1600" b="1" dirty="0">
                <a:solidFill>
                  <a:srgbClr val="E6EDF3"/>
                </a:solidFill>
                <a:latin typeface="Arial" pitchFamily="34" charset="0"/>
                <a:ea typeface="Arial" pitchFamily="34" charset="-122"/>
                <a:cs typeface="Arial" pitchFamily="34" charset="-120"/>
              </a:rPr>
              <a:t>one call redirected a task</a:t>
            </a:r>
            <a:endParaRPr lang="en-US" sz="1600" dirty="0"/>
          </a:p>
        </p:txBody>
      </p:sp>
      <p:sp>
        <p:nvSpPr>
          <p:cNvPr id="7" name="Text 5"/>
          <p:cNvSpPr/>
          <p:nvPr/>
        </p:nvSpPr>
        <p:spPr>
          <a:xfrm>
            <a:off x="749808" y="2551176"/>
            <a:ext cx="3233928" cy="1645920"/>
          </a:xfrm>
          <a:prstGeom prst="rect">
            <a:avLst/>
          </a:prstGeom>
          <a:noFill/>
          <a:ln/>
        </p:spPr>
        <p:txBody>
          <a:bodyPr wrap="square" lIns="0" tIns="0" rIns="0" bIns="0" rtlCol="0" anchor="t"/>
          <a:lstStyle/>
          <a:p>
            <a:pPr indent="0" marL="0">
              <a:buNone/>
            </a:pPr>
            <a:r>
              <a:rPr lang="en-US" sz="1150" dirty="0">
                <a:solidFill>
                  <a:srgbClr val="8B95A5"/>
                </a:solidFill>
                <a:latin typeface="Arial" pitchFamily="34" charset="0"/>
                <a:ea typeface="Arial" pitchFamily="34" charset="-122"/>
                <a:cs typeface="Arial" pitchFamily="34" charset="-120"/>
              </a:rPr>
              <a:t>A task was chartered to switch on a behaviour the team believed was live. One --callers call showed it had no production caller, and the task moved to the real gap: the data it needed had never been wired.</a:t>
            </a:r>
            <a:endParaRPr lang="en-US" sz="1150" dirty="0"/>
          </a:p>
        </p:txBody>
      </p:sp>
      <p:sp>
        <p:nvSpPr>
          <p:cNvPr id="8" name="Shape 6"/>
          <p:cNvSpPr/>
          <p:nvPr/>
        </p:nvSpPr>
        <p:spPr>
          <a:xfrm>
            <a:off x="4294632" y="1600200"/>
            <a:ext cx="3599688" cy="2697480"/>
          </a:xfrm>
          <a:prstGeom prst="roundRect">
            <a:avLst>
              <a:gd name="adj" fmla="val 3051"/>
            </a:avLst>
          </a:prstGeom>
          <a:solidFill>
            <a:srgbClr val="161D28"/>
          </a:solidFill>
          <a:ln w="9525">
            <a:solidFill>
              <a:srgbClr val="232D3D"/>
            </a:solidFill>
            <a:prstDash val="solid"/>
          </a:ln>
        </p:spPr>
      </p:sp>
      <p:sp>
        <p:nvSpPr>
          <p:cNvPr id="9" name="Text 7"/>
          <p:cNvSpPr/>
          <p:nvPr/>
        </p:nvSpPr>
        <p:spPr>
          <a:xfrm>
            <a:off x="4477512" y="1728216"/>
            <a:ext cx="3233928" cy="274320"/>
          </a:xfrm>
          <a:prstGeom prst="rect">
            <a:avLst/>
          </a:prstGeom>
          <a:noFill/>
          <a:ln/>
        </p:spPr>
        <p:txBody>
          <a:bodyPr wrap="square" lIns="0" tIns="0" rIns="0" bIns="0" rtlCol="0" anchor="ctr"/>
          <a:lstStyle/>
          <a:p>
            <a:pPr indent="0" marL="0">
              <a:buNone/>
            </a:pPr>
            <a:r>
              <a:rPr lang="en-US" sz="1250" b="1" dirty="0">
                <a:solidFill>
                  <a:srgbClr val="56D6E8"/>
                </a:solidFill>
                <a:latin typeface="Courier New" pitchFamily="34" charset="0"/>
                <a:ea typeface="Courier New" pitchFamily="34" charset="-122"/>
                <a:cs typeface="Courier New" pitchFamily="34" charset="-120"/>
              </a:rPr>
              <a:t>--edit-check</a:t>
            </a:r>
            <a:endParaRPr lang="en-US" sz="1250" dirty="0"/>
          </a:p>
        </p:txBody>
      </p:sp>
      <p:sp>
        <p:nvSpPr>
          <p:cNvPr id="10" name="Text 8"/>
          <p:cNvSpPr/>
          <p:nvPr/>
        </p:nvSpPr>
        <p:spPr>
          <a:xfrm>
            <a:off x="4477512" y="2039112"/>
            <a:ext cx="3233928" cy="457200"/>
          </a:xfrm>
          <a:prstGeom prst="rect">
            <a:avLst/>
          </a:prstGeom>
          <a:noFill/>
          <a:ln/>
        </p:spPr>
        <p:txBody>
          <a:bodyPr wrap="square" lIns="0" tIns="0" rIns="0" bIns="0" rtlCol="0" anchor="t"/>
          <a:lstStyle/>
          <a:p>
            <a:pPr indent="0" marL="0">
              <a:buNone/>
            </a:pPr>
            <a:r>
              <a:rPr lang="en-US" sz="1600" b="1" dirty="0">
                <a:solidFill>
                  <a:srgbClr val="E6EDF3"/>
                </a:solidFill>
                <a:latin typeface="Arial" pitchFamily="34" charset="0"/>
                <a:ea typeface="Arial" pitchFamily="34" charset="-122"/>
                <a:cs typeface="Arial" pitchFamily="34" charset="-120"/>
              </a:rPr>
              <a:t>a silent divergence, caught early</a:t>
            </a:r>
            <a:endParaRPr lang="en-US" sz="1600" dirty="0"/>
          </a:p>
        </p:txBody>
      </p:sp>
      <p:sp>
        <p:nvSpPr>
          <p:cNvPr id="11" name="Text 9"/>
          <p:cNvSpPr/>
          <p:nvPr/>
        </p:nvSpPr>
        <p:spPr>
          <a:xfrm>
            <a:off x="4477512" y="2551176"/>
            <a:ext cx="3233928" cy="1645920"/>
          </a:xfrm>
          <a:prstGeom prst="rect">
            <a:avLst/>
          </a:prstGeom>
          <a:noFill/>
          <a:ln/>
        </p:spPr>
        <p:txBody>
          <a:bodyPr wrap="square" lIns="0" tIns="0" rIns="0" bIns="0" rtlCol="0" anchor="t"/>
          <a:lstStyle/>
          <a:p>
            <a:pPr indent="0" marL="0">
              <a:buNone/>
            </a:pPr>
            <a:r>
              <a:rPr lang="en-US" sz="1150" dirty="0">
                <a:solidFill>
                  <a:srgbClr val="8B95A5"/>
                </a:solidFill>
                <a:latin typeface="Arial" pitchFamily="34" charset="0"/>
                <a:ea typeface="Arial" pitchFamily="34" charset="-122"/>
                <a:cs typeface="Arial" pitchFamily="34" charset="-120"/>
              </a:rPr>
              <a:t>A widely shared computation was refactored. --edit-check flagged incompatible call sites that a text search had missed; left alone, they would have drifted from the canonical path the day the feature was enabled.</a:t>
            </a:r>
            <a:endParaRPr lang="en-US" sz="1150" dirty="0"/>
          </a:p>
        </p:txBody>
      </p:sp>
      <p:sp>
        <p:nvSpPr>
          <p:cNvPr id="12" name="Shape 10"/>
          <p:cNvSpPr/>
          <p:nvPr/>
        </p:nvSpPr>
        <p:spPr>
          <a:xfrm>
            <a:off x="8022336" y="1600200"/>
            <a:ext cx="3599688" cy="2697480"/>
          </a:xfrm>
          <a:prstGeom prst="roundRect">
            <a:avLst>
              <a:gd name="adj" fmla="val 3051"/>
            </a:avLst>
          </a:prstGeom>
          <a:solidFill>
            <a:srgbClr val="161D28"/>
          </a:solidFill>
          <a:ln w="9525">
            <a:solidFill>
              <a:srgbClr val="232D3D"/>
            </a:solidFill>
            <a:prstDash val="solid"/>
          </a:ln>
        </p:spPr>
      </p:sp>
      <p:sp>
        <p:nvSpPr>
          <p:cNvPr id="13" name="Text 11"/>
          <p:cNvSpPr/>
          <p:nvPr/>
        </p:nvSpPr>
        <p:spPr>
          <a:xfrm>
            <a:off x="8205216" y="1728216"/>
            <a:ext cx="3233928" cy="274320"/>
          </a:xfrm>
          <a:prstGeom prst="rect">
            <a:avLst/>
          </a:prstGeom>
          <a:noFill/>
          <a:ln/>
        </p:spPr>
        <p:txBody>
          <a:bodyPr wrap="square" lIns="0" tIns="0" rIns="0" bIns="0" rtlCol="0" anchor="ctr"/>
          <a:lstStyle/>
          <a:p>
            <a:pPr indent="0" marL="0">
              <a:buNone/>
            </a:pPr>
            <a:r>
              <a:rPr lang="en-US" sz="1250" b="1" dirty="0">
                <a:solidFill>
                  <a:srgbClr val="56D6E8"/>
                </a:solidFill>
                <a:latin typeface="Courier New" pitchFamily="34" charset="0"/>
                <a:ea typeface="Courier New" pitchFamily="34" charset="-122"/>
                <a:cs typeface="Courier New" pitchFamily="34" charset="-120"/>
              </a:rPr>
              <a:t>--quality-delta</a:t>
            </a:r>
            <a:endParaRPr lang="en-US" sz="1250" dirty="0"/>
          </a:p>
        </p:txBody>
      </p:sp>
      <p:sp>
        <p:nvSpPr>
          <p:cNvPr id="14" name="Text 12"/>
          <p:cNvSpPr/>
          <p:nvPr/>
        </p:nvSpPr>
        <p:spPr>
          <a:xfrm>
            <a:off x="8205216" y="2039112"/>
            <a:ext cx="3233928" cy="457200"/>
          </a:xfrm>
          <a:prstGeom prst="rect">
            <a:avLst/>
          </a:prstGeom>
          <a:noFill/>
          <a:ln/>
        </p:spPr>
        <p:txBody>
          <a:bodyPr wrap="square" lIns="0" tIns="0" rIns="0" bIns="0" rtlCol="0" anchor="t"/>
          <a:lstStyle/>
          <a:p>
            <a:pPr indent="0" marL="0">
              <a:buNone/>
            </a:pPr>
            <a:r>
              <a:rPr lang="en-US" sz="1600" b="1" dirty="0">
                <a:solidFill>
                  <a:srgbClr val="E6EDF3"/>
                </a:solidFill>
                <a:latin typeface="Arial" pitchFamily="34" charset="0"/>
                <a:ea typeface="Arial" pitchFamily="34" charset="-122"/>
                <a:cs typeface="Arial" pitchFamily="34" charset="-120"/>
              </a:rPr>
              <a:t>quality became a protocol</a:t>
            </a:r>
            <a:endParaRPr lang="en-US" sz="1600" dirty="0"/>
          </a:p>
        </p:txBody>
      </p:sp>
      <p:sp>
        <p:nvSpPr>
          <p:cNvPr id="15" name="Text 13"/>
          <p:cNvSpPr/>
          <p:nvPr/>
        </p:nvSpPr>
        <p:spPr>
          <a:xfrm>
            <a:off x="8205216" y="2551176"/>
            <a:ext cx="3233928" cy="1645920"/>
          </a:xfrm>
          <a:prstGeom prst="rect">
            <a:avLst/>
          </a:prstGeom>
          <a:noFill/>
          <a:ln/>
        </p:spPr>
        <p:txBody>
          <a:bodyPr wrap="square" lIns="0" tIns="0" rIns="0" bIns="0" rtlCol="0" anchor="t"/>
          <a:lstStyle/>
          <a:p>
            <a:pPr indent="0" marL="0">
              <a:buNone/>
            </a:pPr>
            <a:r>
              <a:rPr lang="en-US" sz="1150" dirty="0">
                <a:solidFill>
                  <a:srgbClr val="8B95A5"/>
                </a:solidFill>
                <a:latin typeface="Arial" pitchFamily="34" charset="0"/>
                <a:ea typeface="Arial" pitchFamily="34" charset="-122"/>
                <a:cs typeface="Arial" pitchFamily="34" charset="-120"/>
              </a:rPr>
              <a:t>Run at each agent's "done", it made fix-or-justify the habit of agents that shared no context. Duplicated routines and near-identical twins were fixed, not waived.</a:t>
            </a:r>
            <a:endParaRPr lang="en-US" sz="1150" dirty="0"/>
          </a:p>
        </p:txBody>
      </p:sp>
      <p:sp>
        <p:nvSpPr>
          <p:cNvPr id="16" name="Shape 14"/>
          <p:cNvSpPr/>
          <p:nvPr/>
        </p:nvSpPr>
        <p:spPr>
          <a:xfrm>
            <a:off x="566928" y="4480560"/>
            <a:ext cx="11055096" cy="1481328"/>
          </a:xfrm>
          <a:prstGeom prst="roundRect">
            <a:avLst>
              <a:gd name="adj" fmla="val 5556"/>
            </a:avLst>
          </a:prstGeom>
          <a:solidFill>
            <a:srgbClr val="1F1B13"/>
          </a:solidFill>
          <a:ln w="19050">
            <a:solidFill>
              <a:srgbClr val="F2B84B"/>
            </a:solidFill>
            <a:prstDash val="solid"/>
          </a:ln>
        </p:spPr>
      </p:sp>
      <p:sp>
        <p:nvSpPr>
          <p:cNvPr id="17" name="Text 15"/>
          <p:cNvSpPr/>
          <p:nvPr/>
        </p:nvSpPr>
        <p:spPr>
          <a:xfrm>
            <a:off x="841248" y="4608576"/>
            <a:ext cx="10515600" cy="292608"/>
          </a:xfrm>
          <a:prstGeom prst="rect">
            <a:avLst/>
          </a:prstGeom>
          <a:noFill/>
          <a:ln/>
        </p:spPr>
        <p:txBody>
          <a:bodyPr wrap="square" lIns="0" tIns="0" rIns="0" bIns="0" rtlCol="0" anchor="ctr"/>
          <a:lstStyle/>
          <a:p>
            <a:pPr indent="0" marL="0">
              <a:buNone/>
            </a:pPr>
            <a:r>
              <a:rPr lang="en-US" sz="1250" b="1" dirty="0">
                <a:solidFill>
                  <a:srgbClr val="F2B84B"/>
                </a:solidFill>
                <a:latin typeface="Courier New" pitchFamily="34" charset="0"/>
                <a:ea typeface="Courier New" pitchFamily="34" charset="-122"/>
                <a:cs typeface="Courier New" pitchFamily="34" charset="-120"/>
              </a:rPr>
              <a:t>the honest boundary, from the same report</a:t>
            </a:r>
            <a:endParaRPr lang="en-US" sz="1250" dirty="0"/>
          </a:p>
        </p:txBody>
      </p:sp>
      <p:sp>
        <p:nvSpPr>
          <p:cNvPr id="18" name="Text 16"/>
          <p:cNvSpPr/>
          <p:nvPr/>
        </p:nvSpPr>
        <p:spPr>
          <a:xfrm>
            <a:off x="841248" y="4937760"/>
            <a:ext cx="10515600" cy="932688"/>
          </a:xfrm>
          <a:prstGeom prst="rect">
            <a:avLst/>
          </a:prstGeom>
          <a:noFill/>
          <a:ln/>
        </p:spPr>
        <p:txBody>
          <a:bodyPr wrap="square" lIns="0" tIns="0" rIns="0" bIns="0" rtlCol="0" anchor="t"/>
          <a:lstStyle/>
          <a:p>
            <a:pPr indent="0" marL="0">
              <a:buNone/>
            </a:pPr>
            <a:r>
              <a:rPr lang="en-US" sz="1200" b="1" dirty="0">
                <a:solidFill>
                  <a:srgbClr val="E6EDF3"/>
                </a:solidFill>
                <a:latin typeface="Arial" pitchFamily="34" charset="0"/>
                <a:ea typeface="Arial" pitchFamily="34" charset="-122"/>
                <a:cs typeface="Arial" pitchFamily="34" charset="-120"/>
              </a:rPr>
              <a:t>The deepest findings did not come from the tool. </a:t>
            </a:r>
            <a:pPr indent="0" marL="0">
              <a:buNone/>
            </a:pPr>
            <a:r>
              <a:rPr lang="en-US" sz="1200" dirty="0">
                <a:solidFill>
                  <a:srgbClr val="8B95A5"/>
                </a:solidFill>
                <a:latin typeface="Arial" pitchFamily="34" charset="0"/>
                <a:ea typeface="Arial" pitchFamily="34" charset="-122"/>
                <a:cs typeface="Arial" pitchFamily="34" charset="-120"/>
              </a:rPr>
              <a:t>They came from measurement the agents built themselves: worktree diffs, attribution sweeps, funnels. The tool was a floor for orientation and honesty, not a substitute for measurement design. And one known false-positive mode: --edit-check's arity heuristic over-counts where trailing parameters have defaults, and compiling settles it, as its own notes say.</a:t>
            </a:r>
            <a:endParaRPr lang="en-US" sz="1200" dirty="0"/>
          </a:p>
        </p:txBody>
      </p:sp>
      <p:sp>
        <p:nvSpPr>
          <p:cNvPr id="19" name="Text 17"/>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source: README.md field report (#361) · one engagement · the agent's own report · an older version · testimony, not measurement</a:t>
            </a:r>
            <a:endParaRPr lang="en-US" sz="10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56D6E8"/>
                </a:solidFill>
                <a:latin typeface="Courier New" pitchFamily="34" charset="0"/>
                <a:ea typeface="Courier New" pitchFamily="34" charset="-122"/>
                <a:cs typeface="Courier New" pitchFamily="34" charset="-120"/>
              </a:rPr>
              <a:t>// it does not only read</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200" b="1" dirty="0">
                <a:solidFill>
                  <a:srgbClr val="E6EDF3"/>
                </a:solidFill>
                <a:latin typeface="Arial" pitchFamily="34" charset="0"/>
                <a:ea typeface="Arial" pitchFamily="34" charset="-122"/>
                <a:cs typeface="Arial" pitchFamily="34" charset="-120"/>
              </a:rPr>
              <a:t>Span-addressed edits: the map writes back</a:t>
            </a:r>
            <a:endParaRPr lang="en-US" sz="3200" dirty="0"/>
          </a:p>
        </p:txBody>
      </p:sp>
      <p:sp>
        <p:nvSpPr>
          <p:cNvPr id="4" name="Shape 2"/>
          <p:cNvSpPr/>
          <p:nvPr/>
        </p:nvSpPr>
        <p:spPr>
          <a:xfrm>
            <a:off x="566928" y="1536192"/>
            <a:ext cx="5577840" cy="2212848"/>
          </a:xfrm>
          <a:prstGeom prst="roundRect">
            <a:avLst>
              <a:gd name="adj" fmla="val 3719"/>
            </a:avLst>
          </a:prstGeom>
          <a:solidFill>
            <a:srgbClr val="161D28"/>
          </a:solidFill>
          <a:ln w="9525">
            <a:solidFill>
              <a:srgbClr val="232D3D"/>
            </a:solidFill>
            <a:prstDash val="solid"/>
          </a:ln>
        </p:spPr>
      </p:sp>
      <p:sp>
        <p:nvSpPr>
          <p:cNvPr id="5" name="Text 3"/>
          <p:cNvSpPr/>
          <p:nvPr/>
        </p:nvSpPr>
        <p:spPr>
          <a:xfrm>
            <a:off x="749808" y="1645920"/>
            <a:ext cx="5212080" cy="310896"/>
          </a:xfrm>
          <a:prstGeom prst="rect">
            <a:avLst/>
          </a:prstGeom>
          <a:noFill/>
          <a:ln/>
        </p:spPr>
        <p:txBody>
          <a:bodyPr wrap="square" lIns="0" tIns="0" rIns="0" bIns="0" rtlCol="0" anchor="ctr"/>
          <a:lstStyle/>
          <a:p>
            <a:pPr indent="0" marL="0">
              <a:buNone/>
            </a:pPr>
            <a:r>
              <a:rPr lang="en-US" sz="1400" b="1" dirty="0">
                <a:solidFill>
                  <a:srgbClr val="56D6E8"/>
                </a:solidFill>
                <a:latin typeface="Arial" pitchFamily="34" charset="0"/>
                <a:ea typeface="Arial" pitchFamily="34" charset="-122"/>
                <a:cs typeface="Arial" pitchFamily="34" charset="-120"/>
              </a:rPr>
              <a:t>Three verbs, one resolved span</a:t>
            </a:r>
            <a:endParaRPr lang="en-US" sz="1400" dirty="0"/>
          </a:p>
        </p:txBody>
      </p:sp>
      <p:sp>
        <p:nvSpPr>
          <p:cNvPr id="6" name="Text 4"/>
          <p:cNvSpPr/>
          <p:nvPr/>
        </p:nvSpPr>
        <p:spPr>
          <a:xfrm>
            <a:off x="749808" y="1993392"/>
            <a:ext cx="5212080" cy="1005840"/>
          </a:xfrm>
          <a:prstGeom prst="rect">
            <a:avLst/>
          </a:prstGeom>
          <a:noFill/>
          <a:ln/>
        </p:spPr>
        <p:txBody>
          <a:bodyPr wrap="square" lIns="0" tIns="0" rIns="0" bIns="0" rtlCol="0" anchor="ctr"/>
          <a:lstStyle/>
          <a:p>
            <a:pPr indent="0" marL="0">
              <a:buNone/>
            </a:pPr>
            <a:r>
              <a:rPr lang="en-US" sz="1150" dirty="0">
                <a:solidFill>
                  <a:srgbClr val="E6EDF3"/>
                </a:solidFill>
                <a:latin typeface="Courier New" pitchFamily="34" charset="0"/>
                <a:ea typeface="Courier New" pitchFamily="34" charset="-122"/>
                <a:cs typeface="Courier New" pitchFamily="34" charset="-120"/>
              </a:rPr>
              <a:t>--replace-symbol-body=TARGET
--insert-before-symbol=TARGET
--insert-after-symbol=TARGET
</a:t>
            </a:r>
            <a:pPr indent="0" marL="0">
              <a:buNone/>
            </a:pPr>
            <a:r>
              <a:rPr lang="en-US" sz="1150" dirty="0">
                <a:solidFill>
                  <a:srgbClr val="8B95A5"/>
                </a:solidFill>
                <a:latin typeface="Courier New" pitchFamily="34" charset="0"/>
                <a:ea typeface="Courier New" pitchFamily="34" charset="-122"/>
                <a:cs typeface="Courier New" pitchFamily="34" charset="-120"/>
              </a:rPr>
              <a:t>  --edit-payload=FILE|-</a:t>
            </a:r>
            <a:endParaRPr lang="en-US" sz="1150" dirty="0"/>
          </a:p>
        </p:txBody>
      </p:sp>
      <p:sp>
        <p:nvSpPr>
          <p:cNvPr id="7" name="Text 5"/>
          <p:cNvSpPr/>
          <p:nvPr/>
        </p:nvSpPr>
        <p:spPr>
          <a:xfrm>
            <a:off x="749808" y="2962656"/>
            <a:ext cx="5212080" cy="713232"/>
          </a:xfrm>
          <a:prstGeom prst="rect">
            <a:avLst/>
          </a:prstGeom>
          <a:noFill/>
          <a:ln/>
        </p:spPr>
        <p:txBody>
          <a:bodyPr wrap="square" lIns="0" tIns="0" rIns="0" bIns="0" rtlCol="0" anchor="ctr"/>
          <a:lstStyle/>
          <a:p>
            <a:pPr indent="0" marL="0">
              <a:buNone/>
            </a:pPr>
            <a:r>
              <a:rPr lang="en-US" sz="1050" dirty="0">
                <a:solidFill>
                  <a:srgbClr val="8B95A5"/>
                </a:solidFill>
                <a:latin typeface="Arial" pitchFamily="34" charset="0"/>
                <a:ea typeface="Arial" pitchFamily="34" charset="-122"/>
                <a:cs typeface="Arial" pitchFamily="34" charset="-120"/>
              </a:rPr>
              <a:t>TARGET is a name, an @FILE:LINE seed — paste the location out of a diff hunk or a compiler error and it binds the innermost enclosing definition — or a freshness-pinned handle from --grep --handles. No line numbers to keep in your head, and no whole-file rewrite.</a:t>
            </a:r>
            <a:endParaRPr lang="en-US" sz="1050" dirty="0"/>
          </a:p>
        </p:txBody>
      </p:sp>
      <p:sp>
        <p:nvSpPr>
          <p:cNvPr id="8" name="Shape 6"/>
          <p:cNvSpPr/>
          <p:nvPr/>
        </p:nvSpPr>
        <p:spPr>
          <a:xfrm>
            <a:off x="6400800" y="1536192"/>
            <a:ext cx="5138928" cy="2212848"/>
          </a:xfrm>
          <a:prstGeom prst="roundRect">
            <a:avLst>
              <a:gd name="adj" fmla="val 3719"/>
            </a:avLst>
          </a:prstGeom>
          <a:solidFill>
            <a:srgbClr val="1B2432"/>
          </a:solidFill>
          <a:ln w="9525">
            <a:solidFill>
              <a:srgbClr val="232D3D"/>
            </a:solidFill>
            <a:prstDash val="solid"/>
          </a:ln>
        </p:spPr>
      </p:sp>
      <p:sp>
        <p:nvSpPr>
          <p:cNvPr id="9" name="Text 7"/>
          <p:cNvSpPr/>
          <p:nvPr/>
        </p:nvSpPr>
        <p:spPr>
          <a:xfrm>
            <a:off x="6583680" y="1645920"/>
            <a:ext cx="4773168" cy="310896"/>
          </a:xfrm>
          <a:prstGeom prst="rect">
            <a:avLst/>
          </a:prstGeom>
          <a:noFill/>
          <a:ln/>
        </p:spPr>
        <p:txBody>
          <a:bodyPr wrap="square" lIns="0" tIns="0" rIns="0" bIns="0" rtlCol="0" anchor="ctr"/>
          <a:lstStyle/>
          <a:p>
            <a:pPr indent="0" marL="0">
              <a:buNone/>
            </a:pPr>
            <a:r>
              <a:rPr lang="en-US" sz="1400" b="1" dirty="0">
                <a:solidFill>
                  <a:srgbClr val="F2B84B"/>
                </a:solidFill>
                <a:latin typeface="Arial" pitchFamily="34" charset="0"/>
                <a:ea typeface="Arial" pitchFamily="34" charset="-122"/>
                <a:cs typeface="Arial" pitchFamily="34" charset="-120"/>
              </a:rPr>
              <a:t>The refusals are the feature</a:t>
            </a:r>
            <a:endParaRPr lang="en-US" sz="1400" dirty="0"/>
          </a:p>
        </p:txBody>
      </p:sp>
      <p:sp>
        <p:nvSpPr>
          <p:cNvPr id="10" name="Text 8"/>
          <p:cNvSpPr/>
          <p:nvPr/>
        </p:nvSpPr>
        <p:spPr>
          <a:xfrm>
            <a:off x="6583680" y="1993392"/>
            <a:ext cx="4773168" cy="1682496"/>
          </a:xfrm>
          <a:prstGeom prst="rect">
            <a:avLst/>
          </a:prstGeom>
          <a:noFill/>
          <a:ln/>
        </p:spPr>
        <p:txBody>
          <a:bodyPr wrap="square" lIns="0" tIns="0" rIns="0" bIns="0" rtlCol="0" anchor="ctr"/>
          <a:lstStyle/>
          <a:p>
            <a:pPr indent="0" marL="0">
              <a:buNone/>
            </a:pPr>
            <a:r>
              <a:rPr lang="en-US" sz="1050" dirty="0">
                <a:solidFill>
                  <a:srgbClr val="8B95A5"/>
                </a:solidFill>
                <a:latin typeface="Arial" pitchFamily="34" charset="0"/>
                <a:ea typeface="Arial" pitchFamily="34" charset="-122"/>
                <a:cs typeface="Arial" pitchFamily="34" charset="-120"/>
              </a:rPr>
              <a:t>Freshness hash, lock, a re-check immediately before the rename, fsync, mode preserved, atomic rename. A target that resolves to more than one definition refuses. An empty payload refuses rather than being read as a deletion. Every refusal leaves the file byte-identical, and every success prints a JSON receipt whose span is the POST-EDIT byte range — where the payload now sits, not where it was aimed.</a:t>
            </a:r>
            <a:endParaRPr lang="en-US" sz="1050" dirty="0"/>
          </a:p>
        </p:txBody>
      </p:sp>
      <p:sp>
        <p:nvSpPr>
          <p:cNvPr id="11" name="Shape 9"/>
          <p:cNvSpPr/>
          <p:nvPr/>
        </p:nvSpPr>
        <p:spPr>
          <a:xfrm>
            <a:off x="566928" y="3895344"/>
            <a:ext cx="5577840" cy="1755648"/>
          </a:xfrm>
          <a:prstGeom prst="roundRect">
            <a:avLst>
              <a:gd name="adj" fmla="val 4688"/>
            </a:avLst>
          </a:prstGeom>
          <a:solidFill>
            <a:srgbClr val="161D28"/>
          </a:solidFill>
          <a:ln w="9525">
            <a:solidFill>
              <a:srgbClr val="232D3D"/>
            </a:solidFill>
            <a:prstDash val="solid"/>
          </a:ln>
        </p:spPr>
      </p:sp>
      <p:sp>
        <p:nvSpPr>
          <p:cNvPr id="12" name="Text 10"/>
          <p:cNvSpPr/>
          <p:nvPr/>
        </p:nvSpPr>
        <p:spPr>
          <a:xfrm>
            <a:off x="749808" y="4005072"/>
            <a:ext cx="5212080" cy="310896"/>
          </a:xfrm>
          <a:prstGeom prst="rect">
            <a:avLst/>
          </a:prstGeom>
          <a:noFill/>
          <a:ln/>
        </p:spPr>
        <p:txBody>
          <a:bodyPr wrap="square" lIns="0" tIns="0" rIns="0" bIns="0" rtlCol="0" anchor="ctr"/>
          <a:lstStyle/>
          <a:p>
            <a:pPr indent="0" marL="0">
              <a:buNone/>
            </a:pPr>
            <a:r>
              <a:rPr lang="en-US" sz="1400" b="1" dirty="0">
                <a:solidFill>
                  <a:srgbClr val="4AC26B"/>
                </a:solidFill>
                <a:latin typeface="Arial" pitchFamily="34" charset="0"/>
                <a:ea typeface="Arial" pitchFamily="34" charset="-122"/>
                <a:cs typeface="Arial" pitchFamily="34" charset="-120"/>
              </a:rPr>
              <a:t>Preview the bytes before they exist</a:t>
            </a:r>
            <a:endParaRPr lang="en-US" sz="1400" dirty="0"/>
          </a:p>
        </p:txBody>
      </p:sp>
      <p:sp>
        <p:nvSpPr>
          <p:cNvPr id="13" name="Text 11"/>
          <p:cNvSpPr/>
          <p:nvPr/>
        </p:nvSpPr>
        <p:spPr>
          <a:xfrm>
            <a:off x="749808" y="4352544"/>
            <a:ext cx="5212080" cy="1188720"/>
          </a:xfrm>
          <a:prstGeom prst="rect">
            <a:avLst/>
          </a:prstGeom>
          <a:noFill/>
          <a:ln/>
        </p:spPr>
        <p:txBody>
          <a:bodyPr wrap="square" lIns="0" tIns="0" rIns="0" bIns="0" rtlCol="0" anchor="ctr"/>
          <a:lstStyle/>
          <a:p>
            <a:pPr indent="0" marL="0">
              <a:buNone/>
            </a:pPr>
            <a:r>
              <a:rPr lang="en-US" sz="1050" dirty="0">
                <a:solidFill>
                  <a:srgbClr val="8B95A5"/>
                </a:solidFill>
                <a:latin typeface="Arial" pitchFamily="34" charset="0"/>
                <a:ea typeface="Arial" pitchFamily="34" charset="-122"/>
                <a:cs typeface="Arial" pitchFamily="34" charset="-120"/>
              </a:rPr>
              <a:t>--edit-check=SYM --edit-payload=- --dry-run splices the payload over the span IN MEMORY, re-parses that one file, rebuilds the call graph over the re-derived tree, and answers the contract question about bytes nobody has written: did the signature change, and which callers does it break? Preview, then apply — no Read of the file in between.</a:t>
            </a:r>
            <a:endParaRPr lang="en-US" sz="1050" dirty="0"/>
          </a:p>
        </p:txBody>
      </p:sp>
      <p:sp>
        <p:nvSpPr>
          <p:cNvPr id="14" name="Shape 12"/>
          <p:cNvSpPr/>
          <p:nvPr/>
        </p:nvSpPr>
        <p:spPr>
          <a:xfrm>
            <a:off x="6400800" y="3895344"/>
            <a:ext cx="5138928" cy="1755648"/>
          </a:xfrm>
          <a:prstGeom prst="roundRect">
            <a:avLst>
              <a:gd name="adj" fmla="val 4688"/>
            </a:avLst>
          </a:prstGeom>
          <a:solidFill>
            <a:srgbClr val="161D28"/>
          </a:solidFill>
          <a:ln w="9525">
            <a:solidFill>
              <a:srgbClr val="232D3D"/>
            </a:solidFill>
            <a:prstDash val="solid"/>
          </a:ln>
        </p:spPr>
      </p:sp>
      <p:sp>
        <p:nvSpPr>
          <p:cNvPr id="15" name="Text 13"/>
          <p:cNvSpPr/>
          <p:nvPr/>
        </p:nvSpPr>
        <p:spPr>
          <a:xfrm>
            <a:off x="6583680" y="4005072"/>
            <a:ext cx="4773168" cy="310896"/>
          </a:xfrm>
          <a:prstGeom prst="rect">
            <a:avLst/>
          </a:prstGeom>
          <a:noFill/>
          <a:ln/>
        </p:spPr>
        <p:txBody>
          <a:bodyPr wrap="square" lIns="0" tIns="0" rIns="0" bIns="0" rtlCol="0" anchor="ctr"/>
          <a:lstStyle/>
          <a:p>
            <a:pPr indent="0" marL="0">
              <a:buNone/>
            </a:pPr>
            <a:r>
              <a:rPr lang="en-US" sz="1400" b="1" dirty="0">
                <a:solidFill>
                  <a:srgbClr val="56D6E8"/>
                </a:solidFill>
                <a:latin typeface="Arial" pitchFamily="34" charset="0"/>
                <a:ea typeface="Arial" pitchFamily="34" charset="-122"/>
                <a:cs typeface="Arial" pitchFamily="34" charset="-120"/>
              </a:rPr>
              <a:t>Several edits, one transaction</a:t>
            </a:r>
            <a:endParaRPr lang="en-US" sz="1400" dirty="0"/>
          </a:p>
        </p:txBody>
      </p:sp>
      <p:sp>
        <p:nvSpPr>
          <p:cNvPr id="16" name="Text 14"/>
          <p:cNvSpPr/>
          <p:nvPr/>
        </p:nvSpPr>
        <p:spPr>
          <a:xfrm>
            <a:off x="6583680" y="4352544"/>
            <a:ext cx="4773168" cy="1188720"/>
          </a:xfrm>
          <a:prstGeom prst="rect">
            <a:avLst/>
          </a:prstGeom>
          <a:noFill/>
          <a:ln/>
        </p:spPr>
        <p:txBody>
          <a:bodyPr wrap="square" lIns="0" tIns="0" rIns="0" bIns="0" rtlCol="0" anchor="ctr"/>
          <a:lstStyle/>
          <a:p>
            <a:pPr indent="0" marL="0">
              <a:buNone/>
            </a:pPr>
            <a:r>
              <a:rPr lang="en-US" sz="1050" dirty="0">
                <a:solidFill>
                  <a:srgbClr val="8B95A5"/>
                </a:solidFill>
                <a:latin typeface="Arial" pitchFamily="34" charset="0"/>
                <a:ea typeface="Arial" pitchFamily="34" charset="-122"/>
                <a:cs typeface="Arial" pitchFamily="34" charset="-120"/>
              </a:rPr>
              <a:t>--edit-plan=FILE is a versioned JSON multi-edit plan and its mode is EXPLICIT: exactly one of --dry-run or --apply, and neither is not a default. Every target, payload and span is preflighted before any write; overlapping edits refuse; payload paths are confined to the plan's own directory, so an absolute path or a '..' escape refuses and names what it resolved to.</a:t>
            </a:r>
            <a:endParaRPr lang="en-US" sz="1050" dirty="0"/>
          </a:p>
        </p:txBody>
      </p:sp>
      <p:sp>
        <p:nvSpPr>
          <p:cNvPr id="17" name="Shape 15"/>
          <p:cNvSpPr/>
          <p:nvPr/>
        </p:nvSpPr>
        <p:spPr>
          <a:xfrm>
            <a:off x="566928" y="5779008"/>
            <a:ext cx="11055096" cy="566928"/>
          </a:xfrm>
          <a:prstGeom prst="roundRect">
            <a:avLst>
              <a:gd name="adj" fmla="val 14516"/>
            </a:avLst>
          </a:prstGeom>
          <a:solidFill>
            <a:srgbClr val="1B2432"/>
          </a:solidFill>
          <a:ln w="9525">
            <a:solidFill>
              <a:srgbClr val="232D3D"/>
            </a:solidFill>
            <a:prstDash val="solid"/>
          </a:ln>
        </p:spPr>
      </p:sp>
      <p:sp>
        <p:nvSpPr>
          <p:cNvPr id="18" name="Text 16"/>
          <p:cNvSpPr/>
          <p:nvPr/>
        </p:nvSpPr>
        <p:spPr>
          <a:xfrm>
            <a:off x="795528" y="5861304"/>
            <a:ext cx="10607040" cy="420624"/>
          </a:xfrm>
          <a:prstGeom prst="rect">
            <a:avLst/>
          </a:prstGeom>
          <a:noFill/>
          <a:ln/>
        </p:spPr>
        <p:txBody>
          <a:bodyPr wrap="square" lIns="0" tIns="0" rIns="0" bIns="0" rtlCol="0" anchor="ctr"/>
          <a:lstStyle/>
          <a:p>
            <a:pPr indent="0" marL="0">
              <a:buNone/>
            </a:pPr>
            <a:r>
              <a:rPr lang="en-US" sz="1100" b="1" dirty="0">
                <a:solidFill>
                  <a:srgbClr val="E6EDF3"/>
                </a:solidFill>
                <a:latin typeface="Arial" pitchFamily="34" charset="0"/>
                <a:ea typeface="Arial" pitchFamily="34" charset="-122"/>
                <a:cs typeface="Arial" pitchFamily="34" charset="-120"/>
              </a:rPr>
              <a:t>Same engine on both seats: </a:t>
            </a:r>
            <a:pPr indent="0" marL="0">
              <a:buNone/>
            </a:pPr>
            <a:r>
              <a:rPr lang="en-US" sz="1100" dirty="0">
                <a:solidFill>
                  <a:srgbClr val="8B95A5"/>
                </a:solidFill>
                <a:latin typeface="Arial" pitchFamily="34" charset="0"/>
                <a:ea typeface="Arial" pitchFamily="34" charset="-122"/>
                <a:cs typeface="Arial" pitchFamily="34" charset="-120"/>
              </a:rPr>
              <a:t>the three MCP edit verbs are these three flags, and the navigation the deck has no room for is the same story — --graph-query, --whereis, --stray-content, --at, --arch, --owners, --export, --help-task all sit in docs/COMMANDS.md with a recorded invocation and its output.</a:t>
            </a:r>
            <a:endParaRPr lang="en-US" sz="1100" dirty="0"/>
          </a:p>
        </p:txBody>
      </p:sp>
      <p:sp>
        <p:nvSpPr>
          <p:cNvPr id="19" name="Text 17"/>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every claim on this slide is stated by `ripwire --help` and captured in docs/COMMANDS.md — test/deckcheck.sh proves each flag named here exists in the shipped binary</a:t>
            </a:r>
            <a:endParaRPr lang="en-US" sz="10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F2B84B"/>
                </a:solidFill>
                <a:latin typeface="Courier New" pitchFamily="34" charset="0"/>
                <a:ea typeface="Courier New" pitchFamily="34" charset="-122"/>
                <a:cs typeface="Courier New" pitchFamily="34" charset="-120"/>
              </a:rPr>
              <a:t>// standing on giants</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400" b="1" dirty="0">
                <a:solidFill>
                  <a:srgbClr val="E6EDF3"/>
                </a:solidFill>
                <a:latin typeface="Arial" pitchFamily="34" charset="0"/>
                <a:ea typeface="Arial" pitchFamily="34" charset="-122"/>
                <a:cs typeface="Arial" pitchFamily="34" charset="-120"/>
              </a:rPr>
              <a:t>The research inside — classic and current</a:t>
            </a:r>
            <a:endParaRPr lang="en-US" sz="3400" dirty="0"/>
          </a:p>
        </p:txBody>
      </p:sp>
      <p:sp>
        <p:nvSpPr>
          <p:cNvPr id="4" name="Text 2"/>
          <p:cNvSpPr/>
          <p:nvPr/>
        </p:nvSpPr>
        <p:spPr>
          <a:xfrm>
            <a:off x="566928" y="1444752"/>
            <a:ext cx="10972800" cy="310896"/>
          </a:xfrm>
          <a:prstGeom prst="rect">
            <a:avLst/>
          </a:prstGeom>
          <a:noFill/>
          <a:ln/>
        </p:spPr>
        <p:txBody>
          <a:bodyPr wrap="square" lIns="0" tIns="0" rIns="0" bIns="0" rtlCol="0" anchor="ctr"/>
          <a:lstStyle/>
          <a:p>
            <a:pPr indent="0" marL="0">
              <a:buNone/>
            </a:pPr>
            <a:r>
              <a:rPr lang="en-US" sz="1300" b="1" dirty="0">
                <a:solidFill>
                  <a:srgbClr val="E6EDF3"/>
                </a:solidFill>
                <a:latin typeface="Arial" pitchFamily="34" charset="0"/>
                <a:ea typeface="Arial" pitchFamily="34" charset="-122"/>
                <a:cs typeface="Arial" pitchFamily="34" charset="-120"/>
              </a:rPr>
              <a:t>49 repositories + 71 papers folded</a:t>
            </a:r>
            <a:pPr indent="0" marL="0">
              <a:buNone/>
            </a:pPr>
            <a:r>
              <a:rPr lang="en-US" sz="1300" dirty="0">
                <a:solidFill>
                  <a:srgbClr val="8B95A5"/>
                </a:solidFill>
                <a:latin typeface="Arial" pitchFamily="34" charset="0"/>
                <a:ea typeface="Arial" pitchFamily="34" charset="-122"/>
                <a:cs typeface="Arial" pitchFamily="34" charset="-120"/>
              </a:rPr>
              <a:t>  ·  and a labelled survey of 237 tools that contributed nothing, which says so — every row with the lesson taken and where it lives: docs/LINEAGE.md</a:t>
            </a:r>
            <a:endParaRPr lang="en-US" sz="1300" dirty="0"/>
          </a:p>
        </p:txBody>
      </p:sp>
      <p:sp>
        <p:nvSpPr>
          <p:cNvPr id="5" name="Shape 3"/>
          <p:cNvSpPr/>
          <p:nvPr/>
        </p:nvSpPr>
        <p:spPr>
          <a:xfrm>
            <a:off x="566928" y="1874520"/>
            <a:ext cx="5577840" cy="566928"/>
          </a:xfrm>
          <a:prstGeom prst="roundRect">
            <a:avLst>
              <a:gd name="adj" fmla="val 14516"/>
            </a:avLst>
          </a:prstGeom>
          <a:solidFill>
            <a:srgbClr val="161D28"/>
          </a:solidFill>
          <a:ln w="9525">
            <a:solidFill>
              <a:srgbClr val="232D3D"/>
            </a:solidFill>
            <a:prstDash val="solid"/>
          </a:ln>
        </p:spPr>
      </p:sp>
      <p:sp>
        <p:nvSpPr>
          <p:cNvPr id="6" name="Text 4"/>
          <p:cNvSpPr/>
          <p:nvPr/>
        </p:nvSpPr>
        <p:spPr>
          <a:xfrm>
            <a:off x="713232" y="1911096"/>
            <a:ext cx="685800" cy="493776"/>
          </a:xfrm>
          <a:prstGeom prst="rect">
            <a:avLst/>
          </a:prstGeom>
          <a:noFill/>
          <a:ln/>
        </p:spPr>
        <p:txBody>
          <a:bodyPr wrap="square" lIns="0" tIns="0" rIns="0" bIns="0" rtlCol="0" anchor="ctr"/>
          <a:lstStyle/>
          <a:p>
            <a:pPr indent="0" marL="0">
              <a:buNone/>
            </a:pPr>
            <a:r>
              <a:rPr lang="en-US" sz="1200" b="1" dirty="0">
                <a:solidFill>
                  <a:srgbClr val="F2B84B"/>
                </a:solidFill>
                <a:latin typeface="Courier New" pitchFamily="34" charset="0"/>
                <a:ea typeface="Courier New" pitchFamily="34" charset="-122"/>
                <a:cs typeface="Courier New" pitchFamily="34" charset="-120"/>
              </a:rPr>
              <a:t>1976</a:t>
            </a:r>
            <a:endParaRPr lang="en-US" sz="1200" dirty="0"/>
          </a:p>
        </p:txBody>
      </p:sp>
      <p:sp>
        <p:nvSpPr>
          <p:cNvPr id="7" name="Text 5"/>
          <p:cNvSpPr/>
          <p:nvPr/>
        </p:nvSpPr>
        <p:spPr>
          <a:xfrm>
            <a:off x="1481328" y="1911096"/>
            <a:ext cx="4572000" cy="493776"/>
          </a:xfrm>
          <a:prstGeom prst="rect">
            <a:avLst/>
          </a:prstGeom>
          <a:noFill/>
          <a:ln/>
        </p:spPr>
        <p:txBody>
          <a:bodyPr wrap="square" lIns="0" tIns="0" rIns="0" bIns="0" rtlCol="0" anchor="ctr"/>
          <a:lstStyle/>
          <a:p>
            <a:pPr indent="0" marL="0">
              <a:buNone/>
            </a:pPr>
            <a:r>
              <a:rPr lang="en-US" sz="1100" b="1" dirty="0">
                <a:solidFill>
                  <a:srgbClr val="E6EDF3"/>
                </a:solidFill>
                <a:latin typeface="Arial" pitchFamily="34" charset="0"/>
                <a:ea typeface="Arial" pitchFamily="34" charset="-122"/>
                <a:cs typeface="Arial" pitchFamily="34" charset="-120"/>
              </a:rPr>
              <a:t>Cyclomatic complexity — McCabe
</a:t>
            </a:r>
            <a:pPr indent="0" marL="0">
              <a:buNone/>
            </a:pPr>
            <a:r>
              <a:rPr lang="en-US" sz="950" dirty="0">
                <a:solidFill>
                  <a:srgbClr val="8B95A5"/>
                </a:solidFill>
                <a:latin typeface="Arial" pitchFamily="34" charset="0"/>
                <a:ea typeface="Arial" pitchFamily="34" charset="-122"/>
                <a:cs typeface="Arial" pitchFamily="34" charset="-120"/>
              </a:rPr>
              <a:t>the metric behind --hotspots</a:t>
            </a:r>
            <a:endParaRPr lang="en-US" sz="1100" dirty="0"/>
          </a:p>
        </p:txBody>
      </p:sp>
      <p:sp>
        <p:nvSpPr>
          <p:cNvPr id="8" name="Shape 6"/>
          <p:cNvSpPr/>
          <p:nvPr/>
        </p:nvSpPr>
        <p:spPr>
          <a:xfrm>
            <a:off x="566928" y="2514600"/>
            <a:ext cx="5577840" cy="566928"/>
          </a:xfrm>
          <a:prstGeom prst="roundRect">
            <a:avLst>
              <a:gd name="adj" fmla="val 14516"/>
            </a:avLst>
          </a:prstGeom>
          <a:solidFill>
            <a:srgbClr val="161D28"/>
          </a:solidFill>
          <a:ln w="9525">
            <a:solidFill>
              <a:srgbClr val="232D3D"/>
            </a:solidFill>
            <a:prstDash val="solid"/>
          </a:ln>
        </p:spPr>
      </p:sp>
      <p:sp>
        <p:nvSpPr>
          <p:cNvPr id="9" name="Text 7"/>
          <p:cNvSpPr/>
          <p:nvPr/>
        </p:nvSpPr>
        <p:spPr>
          <a:xfrm>
            <a:off x="713232" y="2551176"/>
            <a:ext cx="685800" cy="493776"/>
          </a:xfrm>
          <a:prstGeom prst="rect">
            <a:avLst/>
          </a:prstGeom>
          <a:noFill/>
          <a:ln/>
        </p:spPr>
        <p:txBody>
          <a:bodyPr wrap="square" lIns="0" tIns="0" rIns="0" bIns="0" rtlCol="0" anchor="ctr"/>
          <a:lstStyle/>
          <a:p>
            <a:pPr indent="0" marL="0">
              <a:buNone/>
            </a:pPr>
            <a:r>
              <a:rPr lang="en-US" sz="1200" b="1" dirty="0">
                <a:solidFill>
                  <a:srgbClr val="F2B84B"/>
                </a:solidFill>
                <a:latin typeface="Courier New" pitchFamily="34" charset="0"/>
                <a:ea typeface="Courier New" pitchFamily="34" charset="-122"/>
                <a:cs typeface="Courier New" pitchFamily="34" charset="-120"/>
              </a:rPr>
              <a:t>1994</a:t>
            </a:r>
            <a:endParaRPr lang="en-US" sz="1200" dirty="0"/>
          </a:p>
        </p:txBody>
      </p:sp>
      <p:sp>
        <p:nvSpPr>
          <p:cNvPr id="10" name="Text 8"/>
          <p:cNvSpPr/>
          <p:nvPr/>
        </p:nvSpPr>
        <p:spPr>
          <a:xfrm>
            <a:off x="1481328" y="2551176"/>
            <a:ext cx="4572000" cy="493776"/>
          </a:xfrm>
          <a:prstGeom prst="rect">
            <a:avLst/>
          </a:prstGeom>
          <a:noFill/>
          <a:ln/>
        </p:spPr>
        <p:txBody>
          <a:bodyPr wrap="square" lIns="0" tIns="0" rIns="0" bIns="0" rtlCol="0" anchor="ctr"/>
          <a:lstStyle/>
          <a:p>
            <a:pPr indent="0" marL="0">
              <a:buNone/>
            </a:pPr>
            <a:r>
              <a:rPr lang="en-US" sz="1100" b="1" dirty="0">
                <a:solidFill>
                  <a:srgbClr val="E6EDF3"/>
                </a:solidFill>
                <a:latin typeface="Arial" pitchFamily="34" charset="0"/>
                <a:ea typeface="Arial" pitchFamily="34" charset="-122"/>
                <a:cs typeface="Arial" pitchFamily="34" charset="-120"/>
              </a:rPr>
              <a:t>Okapi BM25 — Robertson · Spärck Jones
</a:t>
            </a:r>
            <a:pPr indent="0" marL="0">
              <a:buNone/>
            </a:pPr>
            <a:r>
              <a:rPr lang="en-US" sz="950" dirty="0">
                <a:solidFill>
                  <a:srgbClr val="8B95A5"/>
                </a:solidFill>
                <a:latin typeface="Arial" pitchFamily="34" charset="0"/>
                <a:ea typeface="Arial" pitchFamily="34" charset="-122"/>
                <a:cs typeface="Arial" pitchFamily="34" charset="-120"/>
              </a:rPr>
              <a:t>the lexical ranker (twice: subtoken+body, whole-name)</a:t>
            </a:r>
            <a:endParaRPr lang="en-US" sz="1100" dirty="0"/>
          </a:p>
        </p:txBody>
      </p:sp>
      <p:sp>
        <p:nvSpPr>
          <p:cNvPr id="11" name="Shape 9"/>
          <p:cNvSpPr/>
          <p:nvPr/>
        </p:nvSpPr>
        <p:spPr>
          <a:xfrm>
            <a:off x="566928" y="3154680"/>
            <a:ext cx="5577840" cy="566928"/>
          </a:xfrm>
          <a:prstGeom prst="roundRect">
            <a:avLst>
              <a:gd name="adj" fmla="val 14516"/>
            </a:avLst>
          </a:prstGeom>
          <a:solidFill>
            <a:srgbClr val="161D28"/>
          </a:solidFill>
          <a:ln w="9525">
            <a:solidFill>
              <a:srgbClr val="232D3D"/>
            </a:solidFill>
            <a:prstDash val="solid"/>
          </a:ln>
        </p:spPr>
      </p:sp>
      <p:sp>
        <p:nvSpPr>
          <p:cNvPr id="12" name="Text 10"/>
          <p:cNvSpPr/>
          <p:nvPr/>
        </p:nvSpPr>
        <p:spPr>
          <a:xfrm>
            <a:off x="713232" y="3191256"/>
            <a:ext cx="685800" cy="493776"/>
          </a:xfrm>
          <a:prstGeom prst="rect">
            <a:avLst/>
          </a:prstGeom>
          <a:noFill/>
          <a:ln/>
        </p:spPr>
        <p:txBody>
          <a:bodyPr wrap="square" lIns="0" tIns="0" rIns="0" bIns="0" rtlCol="0" anchor="ctr"/>
          <a:lstStyle/>
          <a:p>
            <a:pPr indent="0" marL="0">
              <a:buNone/>
            </a:pPr>
            <a:r>
              <a:rPr lang="en-US" sz="1200" b="1" dirty="0">
                <a:solidFill>
                  <a:srgbClr val="F2B84B"/>
                </a:solidFill>
                <a:latin typeface="Courier New" pitchFamily="34" charset="0"/>
                <a:ea typeface="Courier New" pitchFamily="34" charset="-122"/>
                <a:cs typeface="Courier New" pitchFamily="34" charset="-120"/>
              </a:rPr>
              <a:t>1998</a:t>
            </a:r>
            <a:endParaRPr lang="en-US" sz="1200" dirty="0"/>
          </a:p>
        </p:txBody>
      </p:sp>
      <p:sp>
        <p:nvSpPr>
          <p:cNvPr id="13" name="Text 11"/>
          <p:cNvSpPr/>
          <p:nvPr/>
        </p:nvSpPr>
        <p:spPr>
          <a:xfrm>
            <a:off x="1481328" y="3191256"/>
            <a:ext cx="4572000" cy="493776"/>
          </a:xfrm>
          <a:prstGeom prst="rect">
            <a:avLst/>
          </a:prstGeom>
          <a:noFill/>
          <a:ln/>
        </p:spPr>
        <p:txBody>
          <a:bodyPr wrap="square" lIns="0" tIns="0" rIns="0" bIns="0" rtlCol="0" anchor="ctr"/>
          <a:lstStyle/>
          <a:p>
            <a:pPr indent="0" marL="0">
              <a:buNone/>
            </a:pPr>
            <a:r>
              <a:rPr lang="en-US" sz="1100" b="1" dirty="0">
                <a:solidFill>
                  <a:srgbClr val="E6EDF3"/>
                </a:solidFill>
                <a:latin typeface="Arial" pitchFamily="34" charset="0"/>
                <a:ea typeface="Arial" pitchFamily="34" charset="-122"/>
                <a:cs typeface="Arial" pitchFamily="34" charset="-120"/>
              </a:rPr>
              <a:t>Personalized PageRank — Page · Brin
</a:t>
            </a:r>
            <a:pPr indent="0" marL="0">
              <a:buNone/>
            </a:pPr>
            <a:r>
              <a:rPr lang="en-US" sz="950" dirty="0">
                <a:solidFill>
                  <a:srgbClr val="8B95A5"/>
                </a:solidFill>
                <a:latin typeface="Arial" pitchFamily="34" charset="0"/>
                <a:ea typeface="Arial" pitchFamily="34" charset="-122"/>
                <a:cs typeface="Arial" pitchFamily="34" charset="-120"/>
              </a:rPr>
              <a:t>the headline importance signal</a:t>
            </a:r>
            <a:endParaRPr lang="en-US" sz="1100" dirty="0"/>
          </a:p>
        </p:txBody>
      </p:sp>
      <p:sp>
        <p:nvSpPr>
          <p:cNvPr id="14" name="Shape 12"/>
          <p:cNvSpPr/>
          <p:nvPr/>
        </p:nvSpPr>
        <p:spPr>
          <a:xfrm>
            <a:off x="566928" y="3794760"/>
            <a:ext cx="5577840" cy="566928"/>
          </a:xfrm>
          <a:prstGeom prst="roundRect">
            <a:avLst>
              <a:gd name="adj" fmla="val 14516"/>
            </a:avLst>
          </a:prstGeom>
          <a:solidFill>
            <a:srgbClr val="161D28"/>
          </a:solidFill>
          <a:ln w="9525">
            <a:solidFill>
              <a:srgbClr val="232D3D"/>
            </a:solidFill>
            <a:prstDash val="solid"/>
          </a:ln>
        </p:spPr>
      </p:sp>
      <p:sp>
        <p:nvSpPr>
          <p:cNvPr id="15" name="Text 13"/>
          <p:cNvSpPr/>
          <p:nvPr/>
        </p:nvSpPr>
        <p:spPr>
          <a:xfrm>
            <a:off x="713232" y="3831336"/>
            <a:ext cx="685800" cy="493776"/>
          </a:xfrm>
          <a:prstGeom prst="rect">
            <a:avLst/>
          </a:prstGeom>
          <a:noFill/>
          <a:ln/>
        </p:spPr>
        <p:txBody>
          <a:bodyPr wrap="square" lIns="0" tIns="0" rIns="0" bIns="0" rtlCol="0" anchor="ctr"/>
          <a:lstStyle/>
          <a:p>
            <a:pPr indent="0" marL="0">
              <a:buNone/>
            </a:pPr>
            <a:r>
              <a:rPr lang="en-US" sz="1200" b="1" dirty="0">
                <a:solidFill>
                  <a:srgbClr val="F2B84B"/>
                </a:solidFill>
                <a:latin typeface="Courier New" pitchFamily="34" charset="0"/>
                <a:ea typeface="Courier New" pitchFamily="34" charset="-122"/>
                <a:cs typeface="Courier New" pitchFamily="34" charset="-120"/>
              </a:rPr>
              <a:t>2008</a:t>
            </a:r>
            <a:endParaRPr lang="en-US" sz="1200" dirty="0"/>
          </a:p>
        </p:txBody>
      </p:sp>
      <p:sp>
        <p:nvSpPr>
          <p:cNvPr id="16" name="Text 14"/>
          <p:cNvSpPr/>
          <p:nvPr/>
        </p:nvSpPr>
        <p:spPr>
          <a:xfrm>
            <a:off x="1481328" y="3831336"/>
            <a:ext cx="4572000" cy="493776"/>
          </a:xfrm>
          <a:prstGeom prst="rect">
            <a:avLst/>
          </a:prstGeom>
          <a:noFill/>
          <a:ln/>
        </p:spPr>
        <p:txBody>
          <a:bodyPr wrap="square" lIns="0" tIns="0" rIns="0" bIns="0" rtlCol="0" anchor="ctr"/>
          <a:lstStyle/>
          <a:p>
            <a:pPr indent="0" marL="0">
              <a:buNone/>
            </a:pPr>
            <a:r>
              <a:rPr lang="en-US" sz="1100" b="1" dirty="0">
                <a:solidFill>
                  <a:srgbClr val="E6EDF3"/>
                </a:solidFill>
                <a:latin typeface="Arial" pitchFamily="34" charset="0"/>
                <a:ea typeface="Arial" pitchFamily="34" charset="-122"/>
                <a:cs typeface="Arial" pitchFamily="34" charset="-120"/>
              </a:rPr>
              <a:t>Louvain modularity — Blondel et al.
</a:t>
            </a:r>
            <a:pPr indent="0" marL="0">
              <a:buNone/>
            </a:pPr>
            <a:r>
              <a:rPr lang="en-US" sz="950" dirty="0">
                <a:solidFill>
                  <a:srgbClr val="8B95A5"/>
                </a:solidFill>
                <a:latin typeface="Arial" pitchFamily="34" charset="0"/>
                <a:ea typeface="Arial" pitchFamily="34" charset="-122"/>
                <a:cs typeface="Arial" pitchFamily="34" charset="-120"/>
              </a:rPr>
              <a:t>the module / community map</a:t>
            </a:r>
            <a:endParaRPr lang="en-US" sz="1100" dirty="0"/>
          </a:p>
        </p:txBody>
      </p:sp>
      <p:sp>
        <p:nvSpPr>
          <p:cNvPr id="17" name="Shape 15"/>
          <p:cNvSpPr/>
          <p:nvPr/>
        </p:nvSpPr>
        <p:spPr>
          <a:xfrm>
            <a:off x="566928" y="4434840"/>
            <a:ext cx="5577840" cy="566928"/>
          </a:xfrm>
          <a:prstGeom prst="roundRect">
            <a:avLst>
              <a:gd name="adj" fmla="val 14516"/>
            </a:avLst>
          </a:prstGeom>
          <a:solidFill>
            <a:srgbClr val="161D28"/>
          </a:solidFill>
          <a:ln w="9525">
            <a:solidFill>
              <a:srgbClr val="232D3D"/>
            </a:solidFill>
            <a:prstDash val="solid"/>
          </a:ln>
        </p:spPr>
      </p:sp>
      <p:sp>
        <p:nvSpPr>
          <p:cNvPr id="18" name="Text 16"/>
          <p:cNvSpPr/>
          <p:nvPr/>
        </p:nvSpPr>
        <p:spPr>
          <a:xfrm>
            <a:off x="713232" y="4471416"/>
            <a:ext cx="685800" cy="493776"/>
          </a:xfrm>
          <a:prstGeom prst="rect">
            <a:avLst/>
          </a:prstGeom>
          <a:noFill/>
          <a:ln/>
        </p:spPr>
        <p:txBody>
          <a:bodyPr wrap="square" lIns="0" tIns="0" rIns="0" bIns="0" rtlCol="0" anchor="ctr"/>
          <a:lstStyle/>
          <a:p>
            <a:pPr indent="0" marL="0">
              <a:buNone/>
            </a:pPr>
            <a:r>
              <a:rPr lang="en-US" sz="1200" b="1" dirty="0">
                <a:solidFill>
                  <a:srgbClr val="F2B84B"/>
                </a:solidFill>
                <a:latin typeface="Courier New" pitchFamily="34" charset="0"/>
                <a:ea typeface="Courier New" pitchFamily="34" charset="-122"/>
                <a:cs typeface="Courier New" pitchFamily="34" charset="-120"/>
              </a:rPr>
              <a:t>2009</a:t>
            </a:r>
            <a:endParaRPr lang="en-US" sz="1200" dirty="0"/>
          </a:p>
        </p:txBody>
      </p:sp>
      <p:sp>
        <p:nvSpPr>
          <p:cNvPr id="19" name="Text 17"/>
          <p:cNvSpPr/>
          <p:nvPr/>
        </p:nvSpPr>
        <p:spPr>
          <a:xfrm>
            <a:off x="1481328" y="4471416"/>
            <a:ext cx="4572000" cy="493776"/>
          </a:xfrm>
          <a:prstGeom prst="rect">
            <a:avLst/>
          </a:prstGeom>
          <a:noFill/>
          <a:ln/>
        </p:spPr>
        <p:txBody>
          <a:bodyPr wrap="square" lIns="0" tIns="0" rIns="0" bIns="0" rtlCol="0" anchor="ctr"/>
          <a:lstStyle/>
          <a:p>
            <a:pPr indent="0" marL="0">
              <a:buNone/>
            </a:pPr>
            <a:r>
              <a:rPr lang="en-US" sz="1100" b="1" dirty="0">
                <a:solidFill>
                  <a:srgbClr val="E6EDF3"/>
                </a:solidFill>
                <a:latin typeface="Arial" pitchFamily="34" charset="0"/>
                <a:ea typeface="Arial" pitchFamily="34" charset="-122"/>
                <a:cs typeface="Arial" pitchFamily="34" charset="-120"/>
              </a:rPr>
              <a:t>Reciprocal Rank Fusion — Cormack et al.
</a:t>
            </a:r>
            <a:pPr indent="0" marL="0">
              <a:buNone/>
            </a:pPr>
            <a:r>
              <a:rPr lang="en-US" sz="950" dirty="0">
                <a:solidFill>
                  <a:srgbClr val="8B95A5"/>
                </a:solidFill>
                <a:latin typeface="Arial" pitchFamily="34" charset="0"/>
                <a:ea typeface="Arial" pitchFamily="34" charset="-122"/>
                <a:cs typeface="Arial" pitchFamily="34" charset="-120"/>
              </a:rPr>
              <a:t>deterministic signal fusion (--rank-by=rrf)</a:t>
            </a:r>
            <a:endParaRPr lang="en-US" sz="1100" dirty="0"/>
          </a:p>
        </p:txBody>
      </p:sp>
      <p:sp>
        <p:nvSpPr>
          <p:cNvPr id="20" name="Shape 18"/>
          <p:cNvSpPr/>
          <p:nvPr/>
        </p:nvSpPr>
        <p:spPr>
          <a:xfrm>
            <a:off x="566928" y="5074920"/>
            <a:ext cx="5577840" cy="566928"/>
          </a:xfrm>
          <a:prstGeom prst="roundRect">
            <a:avLst>
              <a:gd name="adj" fmla="val 14516"/>
            </a:avLst>
          </a:prstGeom>
          <a:solidFill>
            <a:srgbClr val="161D28"/>
          </a:solidFill>
          <a:ln w="9525">
            <a:solidFill>
              <a:srgbClr val="232D3D"/>
            </a:solidFill>
            <a:prstDash val="solid"/>
          </a:ln>
        </p:spPr>
      </p:sp>
      <p:sp>
        <p:nvSpPr>
          <p:cNvPr id="21" name="Text 19"/>
          <p:cNvSpPr/>
          <p:nvPr/>
        </p:nvSpPr>
        <p:spPr>
          <a:xfrm>
            <a:off x="713232" y="5111496"/>
            <a:ext cx="685800" cy="493776"/>
          </a:xfrm>
          <a:prstGeom prst="rect">
            <a:avLst/>
          </a:prstGeom>
          <a:noFill/>
          <a:ln/>
        </p:spPr>
        <p:txBody>
          <a:bodyPr wrap="square" lIns="0" tIns="0" rIns="0" bIns="0" rtlCol="0" anchor="ctr"/>
          <a:lstStyle/>
          <a:p>
            <a:pPr indent="0" marL="0">
              <a:buNone/>
            </a:pPr>
            <a:r>
              <a:rPr lang="en-US" sz="1200" b="1" dirty="0">
                <a:solidFill>
                  <a:srgbClr val="F2B84B"/>
                </a:solidFill>
                <a:latin typeface="Courier New" pitchFamily="34" charset="0"/>
                <a:ea typeface="Courier New" pitchFamily="34" charset="-122"/>
                <a:cs typeface="Courier New" pitchFamily="34" charset="-120"/>
              </a:rPr>
              <a:t>2011</a:t>
            </a:r>
            <a:endParaRPr lang="en-US" sz="1200" dirty="0"/>
          </a:p>
        </p:txBody>
      </p:sp>
      <p:sp>
        <p:nvSpPr>
          <p:cNvPr id="22" name="Text 20"/>
          <p:cNvSpPr/>
          <p:nvPr/>
        </p:nvSpPr>
        <p:spPr>
          <a:xfrm>
            <a:off x="1481328" y="5111496"/>
            <a:ext cx="4572000" cy="493776"/>
          </a:xfrm>
          <a:prstGeom prst="rect">
            <a:avLst/>
          </a:prstGeom>
          <a:noFill/>
          <a:ln/>
        </p:spPr>
        <p:txBody>
          <a:bodyPr wrap="square" lIns="0" tIns="0" rIns="0" bIns="0" rtlCol="0" anchor="ctr"/>
          <a:lstStyle/>
          <a:p>
            <a:pPr indent="0" marL="0">
              <a:buNone/>
            </a:pPr>
            <a:r>
              <a:rPr lang="en-US" sz="1100" b="1" dirty="0">
                <a:solidFill>
                  <a:srgbClr val="E6EDF3"/>
                </a:solidFill>
                <a:latin typeface="Arial" pitchFamily="34" charset="0"/>
                <a:ea typeface="Arial" pitchFamily="34" charset="-122"/>
                <a:cs typeface="Arial" pitchFamily="34" charset="-120"/>
              </a:rPr>
              <a:t>Readability model — Posnett · Hindle · Devanbu
</a:t>
            </a:r>
            <a:pPr indent="0" marL="0">
              <a:buNone/>
            </a:pPr>
            <a:r>
              <a:rPr lang="en-US" sz="950" dirty="0">
                <a:solidFill>
                  <a:srgbClr val="8B95A5"/>
                </a:solidFill>
                <a:latin typeface="Arial" pitchFamily="34" charset="0"/>
                <a:ea typeface="Arial" pitchFamily="34" charset="-122"/>
                <a:cs typeface="Arial" pitchFamily="34" charset="-120"/>
              </a:rPr>
              <a:t>the lexical family of the quality panel</a:t>
            </a:r>
            <a:endParaRPr lang="en-US" sz="1100" dirty="0"/>
          </a:p>
        </p:txBody>
      </p:sp>
      <p:sp>
        <p:nvSpPr>
          <p:cNvPr id="23" name="Shape 21"/>
          <p:cNvSpPr/>
          <p:nvPr/>
        </p:nvSpPr>
        <p:spPr>
          <a:xfrm>
            <a:off x="566928" y="5715000"/>
            <a:ext cx="5577840" cy="566928"/>
          </a:xfrm>
          <a:prstGeom prst="roundRect">
            <a:avLst>
              <a:gd name="adj" fmla="val 14516"/>
            </a:avLst>
          </a:prstGeom>
          <a:solidFill>
            <a:srgbClr val="161D28"/>
          </a:solidFill>
          <a:ln w="9525">
            <a:solidFill>
              <a:srgbClr val="232D3D"/>
            </a:solidFill>
            <a:prstDash val="solid"/>
          </a:ln>
        </p:spPr>
      </p:sp>
      <p:sp>
        <p:nvSpPr>
          <p:cNvPr id="24" name="Text 22"/>
          <p:cNvSpPr/>
          <p:nvPr/>
        </p:nvSpPr>
        <p:spPr>
          <a:xfrm>
            <a:off x="713232" y="5751576"/>
            <a:ext cx="685800" cy="493776"/>
          </a:xfrm>
          <a:prstGeom prst="rect">
            <a:avLst/>
          </a:prstGeom>
          <a:noFill/>
          <a:ln/>
        </p:spPr>
        <p:txBody>
          <a:bodyPr wrap="square" lIns="0" tIns="0" rIns="0" bIns="0" rtlCol="0" anchor="ctr"/>
          <a:lstStyle/>
          <a:p>
            <a:pPr indent="0" marL="0">
              <a:buNone/>
            </a:pPr>
            <a:r>
              <a:rPr lang="en-US" sz="1200" b="1" dirty="0">
                <a:solidFill>
                  <a:srgbClr val="F2B84B"/>
                </a:solidFill>
                <a:latin typeface="Courier New" pitchFamily="34" charset="0"/>
                <a:ea typeface="Courier New" pitchFamily="34" charset="-122"/>
                <a:cs typeface="Courier New" pitchFamily="34" charset="-120"/>
              </a:rPr>
              <a:t>2019</a:t>
            </a:r>
            <a:endParaRPr lang="en-US" sz="1200" dirty="0"/>
          </a:p>
        </p:txBody>
      </p:sp>
      <p:sp>
        <p:nvSpPr>
          <p:cNvPr id="25" name="Text 23"/>
          <p:cNvSpPr/>
          <p:nvPr/>
        </p:nvSpPr>
        <p:spPr>
          <a:xfrm>
            <a:off x="1481328" y="5751576"/>
            <a:ext cx="4572000" cy="493776"/>
          </a:xfrm>
          <a:prstGeom prst="rect">
            <a:avLst/>
          </a:prstGeom>
          <a:noFill/>
          <a:ln/>
        </p:spPr>
        <p:txBody>
          <a:bodyPr wrap="square" lIns="0" tIns="0" rIns="0" bIns="0" rtlCol="0" anchor="ctr"/>
          <a:lstStyle/>
          <a:p>
            <a:pPr indent="0" marL="0">
              <a:buNone/>
            </a:pPr>
            <a:r>
              <a:rPr lang="en-US" sz="1100" b="1" dirty="0">
                <a:solidFill>
                  <a:srgbClr val="E6EDF3"/>
                </a:solidFill>
                <a:latin typeface="Arial" pitchFamily="34" charset="0"/>
                <a:ea typeface="Arial" pitchFamily="34" charset="-122"/>
                <a:cs typeface="Arial" pitchFamily="34" charset="-120"/>
              </a:rPr>
              <a:t>Delta Maintainability Model — di Biase et al.
</a:t>
            </a:r>
            <a:pPr indent="0" marL="0">
              <a:buNone/>
            </a:pPr>
            <a:r>
              <a:rPr lang="en-US" sz="950" dirty="0">
                <a:solidFill>
                  <a:srgbClr val="8B95A5"/>
                </a:solidFill>
                <a:latin typeface="Arial" pitchFamily="34" charset="0"/>
                <a:ea typeface="Arial" pitchFamily="34" charset="-122"/>
                <a:cs typeface="Arial" pitchFamily="34" charset="-120"/>
              </a:rPr>
              <a:t>--dmm: one comparable number per change</a:t>
            </a:r>
            <a:endParaRPr lang="en-US" sz="1100" dirty="0"/>
          </a:p>
        </p:txBody>
      </p:sp>
      <p:sp>
        <p:nvSpPr>
          <p:cNvPr id="27" name="Shape 24"/>
          <p:cNvSpPr/>
          <p:nvPr/>
        </p:nvSpPr>
        <p:spPr>
          <a:xfrm>
            <a:off x="6400800" y="1874520"/>
            <a:ext cx="5120640" cy="822960"/>
          </a:xfrm>
          <a:prstGeom prst="roundRect">
            <a:avLst>
              <a:gd name="adj" fmla="val 10000"/>
            </a:avLst>
          </a:prstGeom>
          <a:solidFill>
            <a:srgbClr val="1B2432"/>
          </a:solidFill>
          <a:ln w="9525">
            <a:solidFill>
              <a:srgbClr val="232D3D"/>
            </a:solidFill>
            <a:prstDash val="solid"/>
          </a:ln>
        </p:spPr>
      </p:sp>
      <p:sp>
        <p:nvSpPr>
          <p:cNvPr id="28" name="Text 25"/>
          <p:cNvSpPr/>
          <p:nvPr/>
        </p:nvSpPr>
        <p:spPr>
          <a:xfrm>
            <a:off x="6583680" y="1929384"/>
            <a:ext cx="4754880" cy="274320"/>
          </a:xfrm>
          <a:prstGeom prst="rect">
            <a:avLst/>
          </a:prstGeom>
          <a:noFill/>
          <a:ln/>
        </p:spPr>
        <p:txBody>
          <a:bodyPr wrap="square" lIns="0" tIns="0" rIns="0" bIns="0" rtlCol="0" anchor="ctr"/>
          <a:lstStyle/>
          <a:p>
            <a:pPr indent="0" marL="0">
              <a:buNone/>
            </a:pPr>
            <a:r>
              <a:rPr lang="en-US" sz="1100" b="1" dirty="0">
                <a:solidFill>
                  <a:srgbClr val="56D6E8"/>
                </a:solidFill>
                <a:latin typeface="Courier New" pitchFamily="34" charset="0"/>
                <a:ea typeface="Courier New" pitchFamily="34" charset="-122"/>
                <a:cs typeface="Courier New" pitchFamily="34" charset="-120"/>
              </a:rPr>
              <a:t>TDAD · arXiv 2603.17973</a:t>
            </a:r>
            <a:endParaRPr lang="en-US" sz="1100" dirty="0"/>
          </a:p>
        </p:txBody>
      </p:sp>
      <p:sp>
        <p:nvSpPr>
          <p:cNvPr id="29" name="Text 26"/>
          <p:cNvSpPr/>
          <p:nvPr/>
        </p:nvSpPr>
        <p:spPr>
          <a:xfrm>
            <a:off x="6583680" y="2203704"/>
            <a:ext cx="4754880" cy="457200"/>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a static test-map cut agent-caused regressions 6.08% → 1.82%; prose TDD instructions alone made agents WORSE → the shape of --test-gate</a:t>
            </a:r>
            <a:endParaRPr lang="en-US" sz="950" dirty="0"/>
          </a:p>
        </p:txBody>
      </p:sp>
      <p:sp>
        <p:nvSpPr>
          <p:cNvPr id="30" name="Shape 27"/>
          <p:cNvSpPr/>
          <p:nvPr/>
        </p:nvSpPr>
        <p:spPr>
          <a:xfrm>
            <a:off x="6400800" y="2761488"/>
            <a:ext cx="5120640" cy="822960"/>
          </a:xfrm>
          <a:prstGeom prst="roundRect">
            <a:avLst>
              <a:gd name="adj" fmla="val 10000"/>
            </a:avLst>
          </a:prstGeom>
          <a:solidFill>
            <a:srgbClr val="1B2432"/>
          </a:solidFill>
          <a:ln w="9525">
            <a:solidFill>
              <a:srgbClr val="232D3D"/>
            </a:solidFill>
            <a:prstDash val="solid"/>
          </a:ln>
        </p:spPr>
      </p:sp>
      <p:sp>
        <p:nvSpPr>
          <p:cNvPr id="31" name="Text 28"/>
          <p:cNvSpPr/>
          <p:nvPr/>
        </p:nvSpPr>
        <p:spPr>
          <a:xfrm>
            <a:off x="6583680" y="2816352"/>
            <a:ext cx="4754880" cy="274320"/>
          </a:xfrm>
          <a:prstGeom prst="rect">
            <a:avLst/>
          </a:prstGeom>
          <a:noFill/>
          <a:ln/>
        </p:spPr>
        <p:txBody>
          <a:bodyPr wrap="square" lIns="0" tIns="0" rIns="0" bIns="0" rtlCol="0" anchor="ctr"/>
          <a:lstStyle/>
          <a:p>
            <a:pPr indent="0" marL="0">
              <a:buNone/>
            </a:pPr>
            <a:r>
              <a:rPr lang="en-US" sz="1100" b="1" dirty="0">
                <a:solidFill>
                  <a:srgbClr val="56D6E8"/>
                </a:solidFill>
                <a:latin typeface="Courier New" pitchFamily="34" charset="0"/>
                <a:ea typeface="Courier New" pitchFamily="34" charset="-122"/>
                <a:cs typeface="Courier New" pitchFamily="34" charset="-120"/>
              </a:rPr>
              <a:t>What-to-Retrieve · arXiv 2503.20589</a:t>
            </a:r>
            <a:endParaRPr lang="en-US" sz="1100" dirty="0"/>
          </a:p>
        </p:txBody>
      </p:sp>
      <p:sp>
        <p:nvSpPr>
          <p:cNvPr id="32" name="Text 29"/>
          <p:cNvSpPr/>
          <p:nvPr/>
        </p:nvSpPr>
        <p:spPr>
          <a:xfrm>
            <a:off x="6583680" y="3090672"/>
            <a:ext cx="4754880" cy="457200"/>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retrieval selection beats retrieval volume for coding agents → the selection-over-dumping thesis</a:t>
            </a:r>
            <a:endParaRPr lang="en-US" sz="950" dirty="0"/>
          </a:p>
        </p:txBody>
      </p:sp>
      <p:sp>
        <p:nvSpPr>
          <p:cNvPr id="33" name="Shape 30"/>
          <p:cNvSpPr/>
          <p:nvPr/>
        </p:nvSpPr>
        <p:spPr>
          <a:xfrm>
            <a:off x="6400800" y="3648456"/>
            <a:ext cx="5120640" cy="822960"/>
          </a:xfrm>
          <a:prstGeom prst="roundRect">
            <a:avLst>
              <a:gd name="adj" fmla="val 10000"/>
            </a:avLst>
          </a:prstGeom>
          <a:solidFill>
            <a:srgbClr val="1B2432"/>
          </a:solidFill>
          <a:ln w="9525">
            <a:solidFill>
              <a:srgbClr val="232D3D"/>
            </a:solidFill>
            <a:prstDash val="solid"/>
          </a:ln>
        </p:spPr>
      </p:sp>
      <p:sp>
        <p:nvSpPr>
          <p:cNvPr id="34" name="Text 31"/>
          <p:cNvSpPr/>
          <p:nvPr/>
        </p:nvSpPr>
        <p:spPr>
          <a:xfrm>
            <a:off x="6583680" y="3703320"/>
            <a:ext cx="4754880" cy="274320"/>
          </a:xfrm>
          <a:prstGeom prst="rect">
            <a:avLst/>
          </a:prstGeom>
          <a:noFill/>
          <a:ln/>
        </p:spPr>
        <p:txBody>
          <a:bodyPr wrap="square" lIns="0" tIns="0" rIns="0" bIns="0" rtlCol="0" anchor="ctr"/>
          <a:lstStyle/>
          <a:p>
            <a:pPr indent="0" marL="0">
              <a:buNone/>
            </a:pPr>
            <a:r>
              <a:rPr lang="en-US" sz="1100" b="1" dirty="0">
                <a:solidFill>
                  <a:srgbClr val="56D6E8"/>
                </a:solidFill>
                <a:latin typeface="Courier New" pitchFamily="34" charset="0"/>
                <a:ea typeface="Courier New" pitchFamily="34" charset="-122"/>
                <a:cs typeface="Courier New" pitchFamily="34" charset="-120"/>
              </a:rPr>
              <a:t>LocAgent / Loc-Bench (2025)</a:t>
            </a:r>
            <a:endParaRPr lang="en-US" sz="1100" dirty="0"/>
          </a:p>
        </p:txBody>
      </p:sp>
      <p:sp>
        <p:nvSpPr>
          <p:cNvPr id="35" name="Text 32"/>
          <p:cNvSpPr/>
          <p:nvPr/>
        </p:nvSpPr>
        <p:spPr>
          <a:xfrm>
            <a:off x="6583680" y="3977640"/>
            <a:ext cx="4754880" cy="457200"/>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the localization metric (strict Acc@k) and the frozen 560-instance dataset every accuracy number here is scored on</a:t>
            </a:r>
            <a:endParaRPr lang="en-US" sz="950" dirty="0"/>
          </a:p>
        </p:txBody>
      </p:sp>
      <p:sp>
        <p:nvSpPr>
          <p:cNvPr id="36" name="Shape 33"/>
          <p:cNvSpPr/>
          <p:nvPr/>
        </p:nvSpPr>
        <p:spPr>
          <a:xfrm>
            <a:off x="6400800" y="4535424"/>
            <a:ext cx="5120640" cy="822960"/>
          </a:xfrm>
          <a:prstGeom prst="roundRect">
            <a:avLst>
              <a:gd name="adj" fmla="val 10000"/>
            </a:avLst>
          </a:prstGeom>
          <a:solidFill>
            <a:srgbClr val="1B2432"/>
          </a:solidFill>
          <a:ln w="9525">
            <a:solidFill>
              <a:srgbClr val="232D3D"/>
            </a:solidFill>
            <a:prstDash val="solid"/>
          </a:ln>
        </p:spPr>
      </p:sp>
      <p:sp>
        <p:nvSpPr>
          <p:cNvPr id="37" name="Text 34"/>
          <p:cNvSpPr/>
          <p:nvPr/>
        </p:nvSpPr>
        <p:spPr>
          <a:xfrm>
            <a:off x="6583680" y="4590288"/>
            <a:ext cx="4754880" cy="274320"/>
          </a:xfrm>
          <a:prstGeom prst="rect">
            <a:avLst/>
          </a:prstGeom>
          <a:noFill/>
          <a:ln/>
        </p:spPr>
        <p:txBody>
          <a:bodyPr wrap="square" lIns="0" tIns="0" rIns="0" bIns="0" rtlCol="0" anchor="ctr"/>
          <a:lstStyle/>
          <a:p>
            <a:pPr indent="0" marL="0">
              <a:buNone/>
            </a:pPr>
            <a:r>
              <a:rPr lang="en-US" sz="1100" b="1" dirty="0">
                <a:solidFill>
                  <a:srgbClr val="56D6E8"/>
                </a:solidFill>
                <a:latin typeface="Courier New" pitchFamily="34" charset="0"/>
                <a:ea typeface="Courier New" pitchFamily="34" charset="-122"/>
                <a:cs typeface="Courier New" pitchFamily="34" charset="-120"/>
              </a:rPr>
              <a:t>scip-clang · Serena / clangd</a:t>
            </a:r>
            <a:endParaRPr lang="en-US" sz="1100" dirty="0"/>
          </a:p>
        </p:txBody>
      </p:sp>
      <p:sp>
        <p:nvSpPr>
          <p:cNvPr id="38" name="Text 35"/>
          <p:cNvSpPr/>
          <p:nvPr/>
        </p:nvSpPr>
        <p:spPr>
          <a:xfrm>
            <a:off x="6583680" y="4864608"/>
            <a:ext cx="4754880" cy="457200"/>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the compiler-grade oracle round 9 graded both tools against — an outside referee, not a rival</a:t>
            </a:r>
            <a:endParaRPr lang="en-US" sz="950" dirty="0"/>
          </a:p>
        </p:txBody>
      </p:sp>
      <p:sp>
        <p:nvSpPr>
          <p:cNvPr id="39" name="Shape 36"/>
          <p:cNvSpPr/>
          <p:nvPr/>
        </p:nvSpPr>
        <p:spPr>
          <a:xfrm>
            <a:off x="6400800" y="5422392"/>
            <a:ext cx="5120640" cy="822960"/>
          </a:xfrm>
          <a:prstGeom prst="roundRect">
            <a:avLst>
              <a:gd name="adj" fmla="val 10000"/>
            </a:avLst>
          </a:prstGeom>
          <a:solidFill>
            <a:srgbClr val="1B2432"/>
          </a:solidFill>
          <a:ln w="9525">
            <a:solidFill>
              <a:srgbClr val="232D3D"/>
            </a:solidFill>
            <a:prstDash val="solid"/>
          </a:ln>
        </p:spPr>
      </p:sp>
      <p:sp>
        <p:nvSpPr>
          <p:cNvPr id="40" name="Text 37"/>
          <p:cNvSpPr/>
          <p:nvPr/>
        </p:nvSpPr>
        <p:spPr>
          <a:xfrm>
            <a:off x="6583680" y="5477256"/>
            <a:ext cx="4754880" cy="274320"/>
          </a:xfrm>
          <a:prstGeom prst="rect">
            <a:avLst/>
          </a:prstGeom>
          <a:noFill/>
          <a:ln/>
        </p:spPr>
        <p:txBody>
          <a:bodyPr wrap="square" lIns="0" tIns="0" rIns="0" bIns="0" rtlCol="0" anchor="ctr"/>
          <a:lstStyle/>
          <a:p>
            <a:pPr indent="0" marL="0">
              <a:buNone/>
            </a:pPr>
            <a:r>
              <a:rPr lang="en-US" sz="1100" b="1" dirty="0">
                <a:solidFill>
                  <a:srgbClr val="56D6E8"/>
                </a:solidFill>
                <a:latin typeface="Courier New" pitchFamily="34" charset="0"/>
                <a:ea typeface="Courier New" pitchFamily="34" charset="-122"/>
                <a:cs typeface="Courier New" pitchFamily="34" charset="-120"/>
              </a:rPr>
              <a:t>tree-sitter</a:t>
            </a:r>
            <a:endParaRPr lang="en-US" sz="1100" dirty="0"/>
          </a:p>
        </p:txBody>
      </p:sp>
      <p:sp>
        <p:nvSpPr>
          <p:cNvPr id="41" name="Text 38"/>
          <p:cNvSpPr/>
          <p:nvPr/>
        </p:nvSpPr>
        <p:spPr>
          <a:xfrm>
            <a:off x="6583680" y="5751576"/>
            <a:ext cx="4754880" cy="457200"/>
          </a:xfrm>
          <a:prstGeom prst="rect">
            <a:avLst/>
          </a:prstGeom>
          <a:noFill/>
          <a:ln/>
        </p:spPr>
        <p:txBody>
          <a:bodyPr wrap="square" lIns="0" tIns="0" rIns="0" bIns="0" rtlCol="0" anchor="ctr"/>
          <a:lstStyle/>
          <a:p>
            <a:pPr indent="0" marL="0">
              <a:buNone/>
            </a:pPr>
            <a:r>
              <a:rPr lang="en-US" sz="950" dirty="0">
                <a:solidFill>
                  <a:srgbClr val="8B95A5"/>
                </a:solidFill>
                <a:latin typeface="Arial" pitchFamily="34" charset="0"/>
                <a:ea typeface="Arial" pitchFamily="34" charset="-122"/>
                <a:cs typeface="Arial" pitchFamily="34" charset="-120"/>
              </a:rPr>
              <a:t>the incremental GLR parsing substrate — 25 grammars vendored, one parser per thread</a:t>
            </a:r>
            <a:endParaRPr lang="en-US" sz="950" dirty="0"/>
          </a:p>
        </p:txBody>
      </p:sp>
      <p:sp>
        <p:nvSpPr>
          <p:cNvPr id="42" name="Text 39"/>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counts gated in-repo: readmedriftcheck arm E derives them from LINEAGE.md's own tables — the lineage is the design rationale</a:t>
            </a:r>
            <a:endParaRPr lang="en-US" sz="10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F2B84B"/>
                </a:solidFill>
                <a:latin typeface="Courier New" pitchFamily="34" charset="0"/>
                <a:ea typeface="Courier New" pitchFamily="34" charset="-122"/>
                <a:cs typeface="Courier New" pitchFamily="34" charset="-120"/>
              </a:rPr>
              <a:t>// do not take any of it on trust</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400" b="1" dirty="0">
                <a:solidFill>
                  <a:srgbClr val="E6EDF3"/>
                </a:solidFill>
                <a:latin typeface="Arial" pitchFamily="34" charset="0"/>
                <a:ea typeface="Arial" pitchFamily="34" charset="-122"/>
                <a:cs typeface="Arial" pitchFamily="34" charset="-120"/>
              </a:rPr>
              <a:t>Every claim, and the command that re-derives it</a:t>
            </a:r>
            <a:endParaRPr lang="en-US" sz="3400" dirty="0"/>
          </a:p>
        </p:txBody>
      </p:sp>
      <p:sp>
        <p:nvSpPr>
          <p:cNvPr id="4" name="Shape 2"/>
          <p:cNvSpPr/>
          <p:nvPr/>
        </p:nvSpPr>
        <p:spPr>
          <a:xfrm>
            <a:off x="566928" y="1554480"/>
            <a:ext cx="11055096" cy="457200"/>
          </a:xfrm>
          <a:prstGeom prst="roundRect">
            <a:avLst>
              <a:gd name="adj" fmla="val 18000"/>
            </a:avLst>
          </a:prstGeom>
          <a:solidFill>
            <a:srgbClr val="161D28"/>
          </a:solidFill>
          <a:ln w="9525">
            <a:solidFill>
              <a:srgbClr val="232D3D"/>
            </a:solidFill>
            <a:prstDash val="solid"/>
          </a:ln>
        </p:spPr>
      </p:sp>
      <p:sp>
        <p:nvSpPr>
          <p:cNvPr id="5" name="Text 3"/>
          <p:cNvSpPr/>
          <p:nvPr/>
        </p:nvSpPr>
        <p:spPr>
          <a:xfrm>
            <a:off x="731520" y="1581912"/>
            <a:ext cx="4846320" cy="402336"/>
          </a:xfrm>
          <a:prstGeom prst="rect">
            <a:avLst/>
          </a:prstGeom>
          <a:noFill/>
          <a:ln/>
        </p:spPr>
        <p:txBody>
          <a:bodyPr wrap="square" lIns="0" tIns="0" rIns="0" bIns="0" rtlCol="0" anchor="ctr"/>
          <a:lstStyle/>
          <a:p>
            <a:pPr algn="l" indent="0" marL="0">
              <a:buNone/>
            </a:pPr>
            <a:r>
              <a:rPr lang="en-US" sz="1200" dirty="0">
                <a:solidFill>
                  <a:srgbClr val="E6EDF3"/>
                </a:solidFill>
                <a:latin typeface="Arial" pitchFamily="34" charset="0"/>
                <a:ea typeface="Arial" pitchFamily="34" charset="-122"/>
                <a:cs typeface="Arial" pitchFamily="34" charset="-120"/>
              </a:rPr>
              <a:t>185 long flags · 36 slides</a:t>
            </a:r>
            <a:endParaRPr lang="en-US" sz="1200" dirty="0"/>
          </a:p>
        </p:txBody>
      </p:sp>
      <p:sp>
        <p:nvSpPr>
          <p:cNvPr id="6" name="Text 4"/>
          <p:cNvSpPr/>
          <p:nvPr/>
        </p:nvSpPr>
        <p:spPr>
          <a:xfrm>
            <a:off x="5687568" y="1581912"/>
            <a:ext cx="5669280" cy="402336"/>
          </a:xfrm>
          <a:prstGeom prst="rect">
            <a:avLst/>
          </a:prstGeom>
          <a:noFill/>
          <a:ln/>
        </p:spPr>
        <p:txBody>
          <a:bodyPr wrap="square" lIns="0" tIns="0" rIns="0" bIns="0" rtlCol="0" anchor="ctr"/>
          <a:lstStyle/>
          <a:p>
            <a:pPr algn="l" indent="0" marL="0">
              <a:buNone/>
            </a:pPr>
            <a:r>
              <a:rPr lang="en-US" sz="1150" dirty="0">
                <a:solidFill>
                  <a:srgbClr val="56D6E8"/>
                </a:solidFill>
                <a:latin typeface="Courier New" pitchFamily="34" charset="0"/>
                <a:ea typeface="Courier New" pitchFamily="34" charset="-122"/>
                <a:cs typeface="Courier New" pitchFamily="34" charset="-120"/>
              </a:rPr>
              <a:t>bash test/deckclaimcheck.sh</a:t>
            </a:r>
            <a:endParaRPr lang="en-US" sz="1150" dirty="0"/>
          </a:p>
        </p:txBody>
      </p:sp>
      <p:sp>
        <p:nvSpPr>
          <p:cNvPr id="7" name="Shape 5"/>
          <p:cNvSpPr/>
          <p:nvPr/>
        </p:nvSpPr>
        <p:spPr>
          <a:xfrm>
            <a:off x="566928" y="2080260"/>
            <a:ext cx="11055096" cy="457200"/>
          </a:xfrm>
          <a:prstGeom prst="roundRect">
            <a:avLst>
              <a:gd name="adj" fmla="val 18000"/>
            </a:avLst>
          </a:prstGeom>
          <a:solidFill>
            <a:srgbClr val="161D28"/>
          </a:solidFill>
          <a:ln w="9525">
            <a:solidFill>
              <a:srgbClr val="232D3D"/>
            </a:solidFill>
            <a:prstDash val="solid"/>
          </a:ln>
        </p:spPr>
      </p:sp>
      <p:sp>
        <p:nvSpPr>
          <p:cNvPr id="8" name="Text 6"/>
          <p:cNvSpPr/>
          <p:nvPr/>
        </p:nvSpPr>
        <p:spPr>
          <a:xfrm>
            <a:off x="731520" y="2107692"/>
            <a:ext cx="4846320" cy="402336"/>
          </a:xfrm>
          <a:prstGeom prst="rect">
            <a:avLst/>
          </a:prstGeom>
          <a:noFill/>
          <a:ln/>
        </p:spPr>
        <p:txBody>
          <a:bodyPr wrap="square" lIns="0" tIns="0" rIns="0" bIns="0" rtlCol="0" anchor="ctr"/>
          <a:lstStyle/>
          <a:p>
            <a:pPr algn="l" indent="0" marL="0">
              <a:buNone/>
            </a:pPr>
            <a:r>
              <a:rPr lang="en-US" sz="1200" dirty="0">
                <a:solidFill>
                  <a:srgbClr val="E6EDF3"/>
                </a:solidFill>
                <a:latin typeface="Arial" pitchFamily="34" charset="0"/>
                <a:ea typeface="Arial" pitchFamily="34" charset="-122"/>
                <a:cs typeface="Arial" pitchFamily="34" charset="-120"/>
              </a:rPr>
              <a:t>every --flag named here exists</a:t>
            </a:r>
            <a:endParaRPr lang="en-US" sz="1200" dirty="0"/>
          </a:p>
        </p:txBody>
      </p:sp>
      <p:sp>
        <p:nvSpPr>
          <p:cNvPr id="9" name="Text 7"/>
          <p:cNvSpPr/>
          <p:nvPr/>
        </p:nvSpPr>
        <p:spPr>
          <a:xfrm>
            <a:off x="5687568" y="2107692"/>
            <a:ext cx="5669280" cy="402336"/>
          </a:xfrm>
          <a:prstGeom prst="rect">
            <a:avLst/>
          </a:prstGeom>
          <a:noFill/>
          <a:ln/>
        </p:spPr>
        <p:txBody>
          <a:bodyPr wrap="square" lIns="0" tIns="0" rIns="0" bIns="0" rtlCol="0" anchor="ctr"/>
          <a:lstStyle/>
          <a:p>
            <a:pPr algn="l" indent="0" marL="0">
              <a:buNone/>
            </a:pPr>
            <a:r>
              <a:rPr lang="en-US" sz="1150" dirty="0">
                <a:solidFill>
                  <a:srgbClr val="56D6E8"/>
                </a:solidFill>
                <a:latin typeface="Courier New" pitchFamily="34" charset="0"/>
                <a:ea typeface="Courier New" pitchFamily="34" charset="-122"/>
                <a:cs typeface="Courier New" pitchFamily="34" charset="-120"/>
              </a:rPr>
              <a:t>bash test/deckcheck.sh</a:t>
            </a:r>
            <a:endParaRPr lang="en-US" sz="1150" dirty="0"/>
          </a:p>
        </p:txBody>
      </p:sp>
      <p:sp>
        <p:nvSpPr>
          <p:cNvPr id="10" name="Shape 8"/>
          <p:cNvSpPr/>
          <p:nvPr/>
        </p:nvSpPr>
        <p:spPr>
          <a:xfrm>
            <a:off x="566928" y="2606040"/>
            <a:ext cx="11055096" cy="457200"/>
          </a:xfrm>
          <a:prstGeom prst="roundRect">
            <a:avLst>
              <a:gd name="adj" fmla="val 18000"/>
            </a:avLst>
          </a:prstGeom>
          <a:solidFill>
            <a:srgbClr val="161D28"/>
          </a:solidFill>
          <a:ln w="9525">
            <a:solidFill>
              <a:srgbClr val="232D3D"/>
            </a:solidFill>
            <a:prstDash val="solid"/>
          </a:ln>
        </p:spPr>
      </p:sp>
      <p:sp>
        <p:nvSpPr>
          <p:cNvPr id="11" name="Text 9"/>
          <p:cNvSpPr/>
          <p:nvPr/>
        </p:nvSpPr>
        <p:spPr>
          <a:xfrm>
            <a:off x="731520" y="2633472"/>
            <a:ext cx="4846320" cy="402336"/>
          </a:xfrm>
          <a:prstGeom prst="rect">
            <a:avLst/>
          </a:prstGeom>
          <a:noFill/>
          <a:ln/>
        </p:spPr>
        <p:txBody>
          <a:bodyPr wrap="square" lIns="0" tIns="0" rIns="0" bIns="0" rtlCol="0" anchor="ctr"/>
          <a:lstStyle/>
          <a:p>
            <a:pPr algn="l" indent="0" marL="0">
              <a:buNone/>
            </a:pPr>
            <a:r>
              <a:rPr lang="en-US" sz="1200" dirty="0">
                <a:solidFill>
                  <a:srgbClr val="E6EDF3"/>
                </a:solidFill>
                <a:latin typeface="Arial" pitchFamily="34" charset="0"/>
                <a:ea typeface="Arial" pitchFamily="34" charset="-122"/>
                <a:cs typeface="Arial" pitchFamily="34" charset="-120"/>
              </a:rPr>
              <a:t>74.7% fewer element bytes</a:t>
            </a:r>
            <a:endParaRPr lang="en-US" sz="1200" dirty="0"/>
          </a:p>
        </p:txBody>
      </p:sp>
      <p:sp>
        <p:nvSpPr>
          <p:cNvPr id="12" name="Text 10"/>
          <p:cNvSpPr/>
          <p:nvPr/>
        </p:nvSpPr>
        <p:spPr>
          <a:xfrm>
            <a:off x="5687568" y="2633472"/>
            <a:ext cx="5669280" cy="402336"/>
          </a:xfrm>
          <a:prstGeom prst="rect">
            <a:avLst/>
          </a:prstGeom>
          <a:noFill/>
          <a:ln/>
        </p:spPr>
        <p:txBody>
          <a:bodyPr wrap="square" lIns="0" tIns="0" rIns="0" bIns="0" rtlCol="0" anchor="ctr"/>
          <a:lstStyle/>
          <a:p>
            <a:pPr algn="l" indent="0" marL="0">
              <a:buNone/>
            </a:pPr>
            <a:r>
              <a:rPr lang="en-US" sz="1150" dirty="0">
                <a:solidFill>
                  <a:srgbClr val="56D6E8"/>
                </a:solidFill>
                <a:latin typeface="Courier New" pitchFamily="34" charset="0"/>
                <a:ea typeface="Courier New" pitchFamily="34" charset="-122"/>
                <a:cs typeface="Courier New" pitchFamily="34" charset="-120"/>
              </a:rPr>
              <a:t>bash test/showcasecapturecheck.sh</a:t>
            </a:r>
            <a:endParaRPr lang="en-US" sz="1150" dirty="0"/>
          </a:p>
        </p:txBody>
      </p:sp>
      <p:sp>
        <p:nvSpPr>
          <p:cNvPr id="13" name="Shape 11"/>
          <p:cNvSpPr/>
          <p:nvPr/>
        </p:nvSpPr>
        <p:spPr>
          <a:xfrm>
            <a:off x="566928" y="3131820"/>
            <a:ext cx="11055096" cy="457200"/>
          </a:xfrm>
          <a:prstGeom prst="roundRect">
            <a:avLst>
              <a:gd name="adj" fmla="val 18000"/>
            </a:avLst>
          </a:prstGeom>
          <a:solidFill>
            <a:srgbClr val="161D28"/>
          </a:solidFill>
          <a:ln w="9525">
            <a:solidFill>
              <a:srgbClr val="232D3D"/>
            </a:solidFill>
            <a:prstDash val="solid"/>
          </a:ln>
        </p:spPr>
      </p:sp>
      <p:sp>
        <p:nvSpPr>
          <p:cNvPr id="14" name="Text 12"/>
          <p:cNvSpPr/>
          <p:nvPr/>
        </p:nvSpPr>
        <p:spPr>
          <a:xfrm>
            <a:off x="731520" y="3159252"/>
            <a:ext cx="4846320" cy="402336"/>
          </a:xfrm>
          <a:prstGeom prst="rect">
            <a:avLst/>
          </a:prstGeom>
          <a:noFill/>
          <a:ln/>
        </p:spPr>
        <p:txBody>
          <a:bodyPr wrap="square" lIns="0" tIns="0" rIns="0" bIns="0" rtlCol="0" anchor="ctr"/>
          <a:lstStyle/>
          <a:p>
            <a:pPr algn="l" indent="0" marL="0">
              <a:buNone/>
            </a:pPr>
            <a:r>
              <a:rPr lang="en-US" sz="1200" dirty="0">
                <a:solidFill>
                  <a:srgbClr val="E6EDF3"/>
                </a:solidFill>
                <a:latin typeface="Arial" pitchFamily="34" charset="0"/>
                <a:ea typeface="Arial" pitchFamily="34" charset="-122"/>
                <a:cs typeface="Arial" pitchFamily="34" charset="-120"/>
              </a:rPr>
              <a:t>658 gate scripts</a:t>
            </a:r>
            <a:endParaRPr lang="en-US" sz="1200" dirty="0"/>
          </a:p>
        </p:txBody>
      </p:sp>
      <p:sp>
        <p:nvSpPr>
          <p:cNvPr id="15" name="Text 13"/>
          <p:cNvSpPr/>
          <p:nvPr/>
        </p:nvSpPr>
        <p:spPr>
          <a:xfrm>
            <a:off x="5687568" y="3159252"/>
            <a:ext cx="5669280" cy="402336"/>
          </a:xfrm>
          <a:prstGeom prst="rect">
            <a:avLst/>
          </a:prstGeom>
          <a:noFill/>
          <a:ln/>
        </p:spPr>
        <p:txBody>
          <a:bodyPr wrap="square" lIns="0" tIns="0" rIns="0" bIns="0" rtlCol="0" anchor="ctr"/>
          <a:lstStyle/>
          <a:p>
            <a:pPr algn="l" indent="0" marL="0">
              <a:buNone/>
            </a:pPr>
            <a:r>
              <a:rPr lang="en-US" sz="1150" dirty="0">
                <a:solidFill>
                  <a:srgbClr val="56D6E8"/>
                </a:solidFill>
                <a:latin typeface="Courier New" pitchFamily="34" charset="0"/>
                <a:ea typeface="Courier New" pitchFamily="34" charset="-122"/>
                <a:cs typeface="Courier New" pitchFamily="34" charset="-120"/>
              </a:rPr>
              <a:t>bash test/manifestcheck.sh</a:t>
            </a:r>
            <a:endParaRPr lang="en-US" sz="1150" dirty="0"/>
          </a:p>
        </p:txBody>
      </p:sp>
      <p:sp>
        <p:nvSpPr>
          <p:cNvPr id="16" name="Shape 14"/>
          <p:cNvSpPr/>
          <p:nvPr/>
        </p:nvSpPr>
        <p:spPr>
          <a:xfrm>
            <a:off x="566928" y="3657600"/>
            <a:ext cx="11055096" cy="457200"/>
          </a:xfrm>
          <a:prstGeom prst="roundRect">
            <a:avLst>
              <a:gd name="adj" fmla="val 18000"/>
            </a:avLst>
          </a:prstGeom>
          <a:solidFill>
            <a:srgbClr val="161D28"/>
          </a:solidFill>
          <a:ln w="9525">
            <a:solidFill>
              <a:srgbClr val="232D3D"/>
            </a:solidFill>
            <a:prstDash val="solid"/>
          </a:ln>
        </p:spPr>
      </p:sp>
      <p:sp>
        <p:nvSpPr>
          <p:cNvPr id="17" name="Text 15"/>
          <p:cNvSpPr/>
          <p:nvPr/>
        </p:nvSpPr>
        <p:spPr>
          <a:xfrm>
            <a:off x="731520" y="3685032"/>
            <a:ext cx="4846320" cy="402336"/>
          </a:xfrm>
          <a:prstGeom prst="rect">
            <a:avLst/>
          </a:prstGeom>
          <a:noFill/>
          <a:ln/>
        </p:spPr>
        <p:txBody>
          <a:bodyPr wrap="square" lIns="0" tIns="0" rIns="0" bIns="0" rtlCol="0" anchor="ctr"/>
          <a:lstStyle/>
          <a:p>
            <a:pPr algn="l" indent="0" marL="0">
              <a:buNone/>
            </a:pPr>
            <a:r>
              <a:rPr lang="en-US" sz="1200" dirty="0">
                <a:solidFill>
                  <a:srgbClr val="E6EDF3"/>
                </a:solidFill>
                <a:latin typeface="Arial" pitchFamily="34" charset="0"/>
                <a:ea typeface="Arial" pitchFamily="34" charset="-122"/>
                <a:cs typeface="Arial" pitchFamily="34" charset="-120"/>
              </a:rPr>
              <a:t>49 repos · 71 papers · 237 surveyed</a:t>
            </a:r>
            <a:endParaRPr lang="en-US" sz="1200" dirty="0"/>
          </a:p>
        </p:txBody>
      </p:sp>
      <p:sp>
        <p:nvSpPr>
          <p:cNvPr id="18" name="Text 16"/>
          <p:cNvSpPr/>
          <p:nvPr/>
        </p:nvSpPr>
        <p:spPr>
          <a:xfrm>
            <a:off x="5687568" y="3685032"/>
            <a:ext cx="5669280" cy="402336"/>
          </a:xfrm>
          <a:prstGeom prst="rect">
            <a:avLst/>
          </a:prstGeom>
          <a:noFill/>
          <a:ln/>
        </p:spPr>
        <p:txBody>
          <a:bodyPr wrap="square" lIns="0" tIns="0" rIns="0" bIns="0" rtlCol="0" anchor="ctr"/>
          <a:lstStyle/>
          <a:p>
            <a:pPr algn="l" indent="0" marL="0">
              <a:buNone/>
            </a:pPr>
            <a:r>
              <a:rPr lang="en-US" sz="1150" dirty="0">
                <a:solidFill>
                  <a:srgbClr val="56D6E8"/>
                </a:solidFill>
                <a:latin typeface="Courier New" pitchFamily="34" charset="0"/>
                <a:ea typeface="Courier New" pitchFamily="34" charset="-122"/>
                <a:cs typeface="Courier New" pitchFamily="34" charset="-120"/>
              </a:rPr>
              <a:t>bash test/readmedriftcheck.sh</a:t>
            </a:r>
            <a:endParaRPr lang="en-US" sz="1150" dirty="0"/>
          </a:p>
        </p:txBody>
      </p:sp>
      <p:sp>
        <p:nvSpPr>
          <p:cNvPr id="19" name="Shape 17"/>
          <p:cNvSpPr/>
          <p:nvPr/>
        </p:nvSpPr>
        <p:spPr>
          <a:xfrm>
            <a:off x="566928" y="4183380"/>
            <a:ext cx="11055096" cy="457200"/>
          </a:xfrm>
          <a:prstGeom prst="roundRect">
            <a:avLst>
              <a:gd name="adj" fmla="val 18000"/>
            </a:avLst>
          </a:prstGeom>
          <a:solidFill>
            <a:srgbClr val="161D28"/>
          </a:solidFill>
          <a:ln w="9525">
            <a:solidFill>
              <a:srgbClr val="232D3D"/>
            </a:solidFill>
            <a:prstDash val="solid"/>
          </a:ln>
        </p:spPr>
      </p:sp>
      <p:sp>
        <p:nvSpPr>
          <p:cNvPr id="20" name="Text 18"/>
          <p:cNvSpPr/>
          <p:nvPr/>
        </p:nvSpPr>
        <p:spPr>
          <a:xfrm>
            <a:off x="731520" y="4210812"/>
            <a:ext cx="4846320" cy="402336"/>
          </a:xfrm>
          <a:prstGeom prst="rect">
            <a:avLst/>
          </a:prstGeom>
          <a:noFill/>
          <a:ln/>
        </p:spPr>
        <p:txBody>
          <a:bodyPr wrap="square" lIns="0" tIns="0" rIns="0" bIns="0" rtlCol="0" anchor="ctr"/>
          <a:lstStyle/>
          <a:p>
            <a:pPr algn="l" indent="0" marL="0">
              <a:buNone/>
            </a:pPr>
            <a:r>
              <a:rPr lang="en-US" sz="1200" dirty="0">
                <a:solidFill>
                  <a:srgbClr val="E6EDF3"/>
                </a:solidFill>
                <a:latin typeface="Arial" pitchFamily="34" charset="0"/>
                <a:ea typeface="Arial" pitchFamily="34" charset="-122"/>
                <a:cs typeface="Arial" pitchFamily="34" charset="-120"/>
              </a:rPr>
              <a:t>the ten moments, any row</a:t>
            </a:r>
            <a:endParaRPr lang="en-US" sz="1200" dirty="0"/>
          </a:p>
        </p:txBody>
      </p:sp>
      <p:sp>
        <p:nvSpPr>
          <p:cNvPr id="21" name="Text 19"/>
          <p:cNvSpPr/>
          <p:nvPr/>
        </p:nvSpPr>
        <p:spPr>
          <a:xfrm>
            <a:off x="5687568" y="4210812"/>
            <a:ext cx="5669280" cy="402336"/>
          </a:xfrm>
          <a:prstGeom prst="rect">
            <a:avLst/>
          </a:prstGeom>
          <a:noFill/>
          <a:ln/>
        </p:spPr>
        <p:txBody>
          <a:bodyPr wrap="square" lIns="0" tIns="0" rIns="0" bIns="0" rtlCol="0" anchor="ctr"/>
          <a:lstStyle/>
          <a:p>
            <a:pPr algn="l" indent="0" marL="0">
              <a:buNone/>
            </a:pPr>
            <a:r>
              <a:rPr lang="en-US" sz="1150" dirty="0">
                <a:solidFill>
                  <a:srgbClr val="56D6E8"/>
                </a:solidFill>
                <a:latin typeface="Courier New" pitchFamily="34" charset="0"/>
                <a:ea typeface="Courier New" pitchFamily="34" charset="-122"/>
                <a:cs typeface="Courier New" pitchFamily="34" charset="-120"/>
              </a:rPr>
              <a:t>ripwire . --callers=SYM | wc -c</a:t>
            </a:r>
            <a:endParaRPr lang="en-US" sz="1150" dirty="0"/>
          </a:p>
        </p:txBody>
      </p:sp>
      <p:sp>
        <p:nvSpPr>
          <p:cNvPr id="22" name="Shape 20"/>
          <p:cNvSpPr/>
          <p:nvPr/>
        </p:nvSpPr>
        <p:spPr>
          <a:xfrm>
            <a:off x="566928" y="4709160"/>
            <a:ext cx="11055096" cy="457200"/>
          </a:xfrm>
          <a:prstGeom prst="roundRect">
            <a:avLst>
              <a:gd name="adj" fmla="val 18000"/>
            </a:avLst>
          </a:prstGeom>
          <a:solidFill>
            <a:srgbClr val="161D28"/>
          </a:solidFill>
          <a:ln w="9525">
            <a:solidFill>
              <a:srgbClr val="232D3D"/>
            </a:solidFill>
            <a:prstDash val="solid"/>
          </a:ln>
        </p:spPr>
      </p:sp>
      <p:sp>
        <p:nvSpPr>
          <p:cNvPr id="23" name="Text 21"/>
          <p:cNvSpPr/>
          <p:nvPr/>
        </p:nvSpPr>
        <p:spPr>
          <a:xfrm>
            <a:off x="731520" y="4736592"/>
            <a:ext cx="4846320" cy="402336"/>
          </a:xfrm>
          <a:prstGeom prst="rect">
            <a:avLst/>
          </a:prstGeom>
          <a:noFill/>
          <a:ln/>
        </p:spPr>
        <p:txBody>
          <a:bodyPr wrap="square" lIns="0" tIns="0" rIns="0" bIns="0" rtlCol="0" anchor="ctr"/>
          <a:lstStyle/>
          <a:p>
            <a:pPr algn="l" indent="0" marL="0">
              <a:buNone/>
            </a:pPr>
            <a:r>
              <a:rPr lang="en-US" sz="1200" dirty="0">
                <a:solidFill>
                  <a:srgbClr val="E6EDF3"/>
                </a:solidFill>
                <a:latin typeface="Arial" pitchFamily="34" charset="0"/>
                <a:ea typeface="Arial" pitchFamily="34" charset="-122"/>
                <a:cs typeface="Arial" pitchFamily="34" charset="-120"/>
              </a:rPr>
              <a:t>the head-to-head table</a:t>
            </a:r>
            <a:endParaRPr lang="en-US" sz="1200" dirty="0"/>
          </a:p>
        </p:txBody>
      </p:sp>
      <p:sp>
        <p:nvSpPr>
          <p:cNvPr id="24" name="Text 22"/>
          <p:cNvSpPr/>
          <p:nvPr/>
        </p:nvSpPr>
        <p:spPr>
          <a:xfrm>
            <a:off x="5687568" y="4736592"/>
            <a:ext cx="5669280" cy="402336"/>
          </a:xfrm>
          <a:prstGeom prst="rect">
            <a:avLst/>
          </a:prstGeom>
          <a:noFill/>
          <a:ln/>
        </p:spPr>
        <p:txBody>
          <a:bodyPr wrap="square" lIns="0" tIns="0" rIns="0" bIns="0" rtlCol="0" anchor="ctr"/>
          <a:lstStyle/>
          <a:p>
            <a:pPr algn="l" indent="0" marL="0">
              <a:buNone/>
            </a:pPr>
            <a:r>
              <a:rPr lang="en-US" sz="1150" dirty="0">
                <a:solidFill>
                  <a:srgbClr val="56D6E8"/>
                </a:solidFill>
                <a:latin typeface="Courier New" pitchFamily="34" charset="0"/>
                <a:ea typeface="Courier New" pitchFamily="34" charset="-122"/>
                <a:cs typeface="Courier New" pitchFamily="34" charset="-120"/>
              </a:rPr>
              <a:t>bench/headtohead/r4-2026-08-06/</a:t>
            </a:r>
            <a:endParaRPr lang="en-US" sz="1150" dirty="0"/>
          </a:p>
        </p:txBody>
      </p:sp>
      <p:sp>
        <p:nvSpPr>
          <p:cNvPr id="25" name="Shape 23"/>
          <p:cNvSpPr/>
          <p:nvPr/>
        </p:nvSpPr>
        <p:spPr>
          <a:xfrm>
            <a:off x="566928" y="5234940"/>
            <a:ext cx="11055096" cy="457200"/>
          </a:xfrm>
          <a:prstGeom prst="roundRect">
            <a:avLst>
              <a:gd name="adj" fmla="val 18000"/>
            </a:avLst>
          </a:prstGeom>
          <a:solidFill>
            <a:srgbClr val="161D28"/>
          </a:solidFill>
          <a:ln w="9525">
            <a:solidFill>
              <a:srgbClr val="232D3D"/>
            </a:solidFill>
            <a:prstDash val="solid"/>
          </a:ln>
        </p:spPr>
      </p:sp>
      <p:sp>
        <p:nvSpPr>
          <p:cNvPr id="26" name="Text 24"/>
          <p:cNvSpPr/>
          <p:nvPr/>
        </p:nvSpPr>
        <p:spPr>
          <a:xfrm>
            <a:off x="731520" y="5262372"/>
            <a:ext cx="4846320" cy="402336"/>
          </a:xfrm>
          <a:prstGeom prst="rect">
            <a:avLst/>
          </a:prstGeom>
          <a:noFill/>
          <a:ln/>
        </p:spPr>
        <p:txBody>
          <a:bodyPr wrap="square" lIns="0" tIns="0" rIns="0" bIns="0" rtlCol="0" anchor="ctr"/>
          <a:lstStyle/>
          <a:p>
            <a:pPr algn="l" indent="0" marL="0">
              <a:buNone/>
            </a:pPr>
            <a:r>
              <a:rPr lang="en-US" sz="1200" dirty="0">
                <a:solidFill>
                  <a:srgbClr val="E6EDF3"/>
                </a:solidFill>
                <a:latin typeface="Arial" pitchFamily="34" charset="0"/>
                <a:ea typeface="Arial" pitchFamily="34" charset="-122"/>
                <a:cs typeface="Arial" pitchFamily="34" charset="-120"/>
              </a:rPr>
              <a:t>the oracle round</a:t>
            </a:r>
            <a:endParaRPr lang="en-US" sz="1200" dirty="0"/>
          </a:p>
        </p:txBody>
      </p:sp>
      <p:sp>
        <p:nvSpPr>
          <p:cNvPr id="27" name="Text 25"/>
          <p:cNvSpPr/>
          <p:nvPr/>
        </p:nvSpPr>
        <p:spPr>
          <a:xfrm>
            <a:off x="5687568" y="5262372"/>
            <a:ext cx="5669280" cy="402336"/>
          </a:xfrm>
          <a:prstGeom prst="rect">
            <a:avLst/>
          </a:prstGeom>
          <a:noFill/>
          <a:ln/>
        </p:spPr>
        <p:txBody>
          <a:bodyPr wrap="square" lIns="0" tIns="0" rIns="0" bIns="0" rtlCol="0" anchor="ctr"/>
          <a:lstStyle/>
          <a:p>
            <a:pPr algn="l" indent="0" marL="0">
              <a:buNone/>
            </a:pPr>
            <a:r>
              <a:rPr lang="en-US" sz="1150" dirty="0">
                <a:solidFill>
                  <a:srgbClr val="56D6E8"/>
                </a:solidFill>
                <a:latin typeface="Courier New" pitchFamily="34" charset="0"/>
                <a:ea typeface="Courier New" pitchFamily="34" charset="-122"/>
                <a:cs typeface="Courier New" pitchFamily="34" charset="-120"/>
              </a:rPr>
              <a:t>bench/headtohead/r9-2026-08-09/RESULTS.md</a:t>
            </a:r>
            <a:endParaRPr lang="en-US" sz="1150" dirty="0"/>
          </a:p>
        </p:txBody>
      </p:sp>
      <p:sp>
        <p:nvSpPr>
          <p:cNvPr id="28" name="Shape 26"/>
          <p:cNvSpPr/>
          <p:nvPr/>
        </p:nvSpPr>
        <p:spPr>
          <a:xfrm>
            <a:off x="566928" y="5779008"/>
            <a:ext cx="11055096" cy="566928"/>
          </a:xfrm>
          <a:prstGeom prst="roundRect">
            <a:avLst>
              <a:gd name="adj" fmla="val 14516"/>
            </a:avLst>
          </a:prstGeom>
          <a:solidFill>
            <a:srgbClr val="1B2432"/>
          </a:solidFill>
          <a:ln w="9525">
            <a:solidFill>
              <a:srgbClr val="232D3D"/>
            </a:solidFill>
            <a:prstDash val="solid"/>
          </a:ln>
        </p:spPr>
      </p:sp>
      <p:sp>
        <p:nvSpPr>
          <p:cNvPr id="29" name="Text 27"/>
          <p:cNvSpPr/>
          <p:nvPr/>
        </p:nvSpPr>
        <p:spPr>
          <a:xfrm>
            <a:off x="795528" y="5861304"/>
            <a:ext cx="10607040" cy="420624"/>
          </a:xfrm>
          <a:prstGeom prst="rect">
            <a:avLst/>
          </a:prstGeom>
          <a:noFill/>
          <a:ln/>
        </p:spPr>
        <p:txBody>
          <a:bodyPr wrap="square" lIns="0" tIns="0" rIns="0" bIns="0" rtlCol="0" anchor="ctr"/>
          <a:lstStyle/>
          <a:p>
            <a:pPr indent="0" marL="0">
              <a:buNone/>
            </a:pPr>
            <a:r>
              <a:rPr lang="en-US" sz="1100" b="1" dirty="0">
                <a:solidFill>
                  <a:srgbClr val="E6EDF3"/>
                </a:solidFill>
                <a:latin typeface="Arial" pitchFamily="34" charset="0"/>
                <a:ea typeface="Arial" pitchFamily="34" charset="-122"/>
                <a:cs typeface="Arial" pitchFamily="34" charset="-120"/>
              </a:rPr>
              <a:t>The deck is generated, and the generator is gated. </a:t>
            </a:r>
            <a:pPr indent="0" marL="0">
              <a:buNone/>
            </a:pPr>
            <a:r>
              <a:rPr lang="en-US" sz="1100" dirty="0">
                <a:solidFill>
                  <a:srgbClr val="8B95A5"/>
                </a:solidFill>
                <a:latin typeface="Arial" pitchFamily="34" charset="0"/>
                <a:ea typeface="Arial" pitchFamily="34" charset="-122"/>
                <a:cs typeface="Arial" pitchFamily="34" charset="-120"/>
              </a:rPr>
              <a:t>present/deck5_ripwire_build.js is scanned for fabricated flags and its slide count is derived from its own addSlide() calls — a deck that drifts from the binary fails the suite.</a:t>
            </a:r>
            <a:endParaRPr lang="en-US" sz="1100" dirty="0"/>
          </a:p>
        </p:txBody>
      </p:sp>
      <p:sp>
        <p:nvSpPr>
          <p:cNvPr id="30" name="Text 28"/>
          <p:cNvSpPr/>
          <p:nvPr/>
        </p:nvSpPr>
        <p:spPr>
          <a:xfrm>
            <a:off x="566928" y="6419088"/>
            <a:ext cx="11055096" cy="274320"/>
          </a:xfrm>
          <a:prstGeom prst="rect">
            <a:avLst/>
          </a:prstGeom>
          <a:noFill/>
          <a:ln/>
        </p:spPr>
        <p:txBody>
          <a:bodyPr wrap="square" lIns="0" tIns="0" rIns="0" bIns="0" rtlCol="0" anchor="ctr"/>
          <a:lstStyle/>
          <a:p>
            <a:pPr indent="0" marL="0">
              <a:buNone/>
            </a:pPr>
            <a:r>
              <a:rPr lang="en-US" sz="1050" dirty="0">
                <a:solidFill>
                  <a:srgbClr val="8B95A5"/>
                </a:solidFill>
                <a:latin typeface="Courier New" pitchFamily="34" charset="0"/>
                <a:ea typeface="Courier New" pitchFamily="34" charset="-122"/>
                <a:cs typeface="Courier New" pitchFamily="34" charset="-120"/>
              </a:rPr>
              <a:t>docs/EVALS.md is the source of truth; §7 is the counterexamples, §8 the claims this project refuses to make</a:t>
            </a:r>
            <a:endParaRPr lang="en-US" sz="10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0D1117"/>
        </a:solidFill>
      </p:bgPr>
    </p:bg>
    <p:spTree>
      <p:nvGrpSpPr>
        <p:cNvPr id="1" name=""/>
        <p:cNvGrpSpPr/>
        <p:nvPr/>
      </p:nvGrpSpPr>
      <p:grpSpPr>
        <a:xfrm>
          <a:off x="0" y="0"/>
          <a:ext cx="0" cy="0"/>
          <a:chOff x="0" y="0"/>
          <a:chExt cx="0" cy="0"/>
        </a:xfrm>
      </p:grpSpPr>
      <p:sp>
        <p:nvSpPr>
          <p:cNvPr id="2" name="Text 0"/>
          <p:cNvSpPr/>
          <p:nvPr/>
        </p:nvSpPr>
        <p:spPr>
          <a:xfrm>
            <a:off x="566928" y="384048"/>
            <a:ext cx="8229600" cy="292608"/>
          </a:xfrm>
          <a:prstGeom prst="rect">
            <a:avLst/>
          </a:prstGeom>
          <a:noFill/>
          <a:ln/>
        </p:spPr>
        <p:txBody>
          <a:bodyPr wrap="square" lIns="0" tIns="0" rIns="0" bIns="0" rtlCol="0" anchor="ctr"/>
          <a:lstStyle/>
          <a:p>
            <a:pPr indent="0" marL="0">
              <a:buNone/>
            </a:pPr>
            <a:r>
              <a:rPr lang="en-US" sz="1300" dirty="0">
                <a:solidFill>
                  <a:srgbClr val="56D6E8"/>
                </a:solidFill>
                <a:latin typeface="Courier New" pitchFamily="34" charset="0"/>
                <a:ea typeface="Courier New" pitchFamily="34" charset="-122"/>
                <a:cs typeface="Courier New" pitchFamily="34" charset="-120"/>
              </a:rPr>
              <a:t>// sixty seconds to the first ranked map</a:t>
            </a:r>
            <a:endParaRPr lang="en-US" sz="1300" dirty="0"/>
          </a:p>
        </p:txBody>
      </p:sp>
      <p:sp>
        <p:nvSpPr>
          <p:cNvPr id="3" name="Text 1"/>
          <p:cNvSpPr/>
          <p:nvPr/>
        </p:nvSpPr>
        <p:spPr>
          <a:xfrm>
            <a:off x="566928" y="658368"/>
            <a:ext cx="11055096" cy="822960"/>
          </a:xfrm>
          <a:prstGeom prst="rect">
            <a:avLst/>
          </a:prstGeom>
          <a:noFill/>
          <a:ln/>
        </p:spPr>
        <p:txBody>
          <a:bodyPr wrap="square" lIns="0" tIns="0" rIns="0" bIns="0" rtlCol="0" anchor="ctr"/>
          <a:lstStyle/>
          <a:p>
            <a:pPr indent="0" marL="0">
              <a:buNone/>
            </a:pPr>
            <a:r>
              <a:rPr lang="en-US" sz="3400" b="1" dirty="0">
                <a:solidFill>
                  <a:srgbClr val="E6EDF3"/>
                </a:solidFill>
                <a:latin typeface="Arial" pitchFamily="34" charset="0"/>
                <a:ea typeface="Arial" pitchFamily="34" charset="-122"/>
                <a:cs typeface="Arial" pitchFamily="34" charset="-120"/>
              </a:rPr>
              <a:t>Quickstart</a:t>
            </a:r>
            <a:endParaRPr lang="en-US" sz="3400" dirty="0"/>
          </a:p>
        </p:txBody>
      </p:sp>
      <p:sp>
        <p:nvSpPr>
          <p:cNvPr id="4" name="Shape 2"/>
          <p:cNvSpPr/>
          <p:nvPr/>
        </p:nvSpPr>
        <p:spPr>
          <a:xfrm>
            <a:off x="566928" y="1783080"/>
            <a:ext cx="11055096" cy="1417320"/>
          </a:xfrm>
          <a:prstGeom prst="roundRect">
            <a:avLst>
              <a:gd name="adj" fmla="val 5806"/>
            </a:avLst>
          </a:prstGeom>
          <a:solidFill>
            <a:srgbClr val="1B2432"/>
          </a:solidFill>
          <a:ln w="9525">
            <a:solidFill>
              <a:srgbClr val="232D3D"/>
            </a:solidFill>
            <a:prstDash val="solid"/>
          </a:ln>
        </p:spPr>
      </p:sp>
      <p:sp>
        <p:nvSpPr>
          <p:cNvPr id="5" name="Text 3"/>
          <p:cNvSpPr/>
          <p:nvPr/>
        </p:nvSpPr>
        <p:spPr>
          <a:xfrm>
            <a:off x="795528" y="1938528"/>
            <a:ext cx="10607040" cy="1143000"/>
          </a:xfrm>
          <a:prstGeom prst="rect">
            <a:avLst/>
          </a:prstGeom>
          <a:noFill/>
          <a:ln/>
        </p:spPr>
        <p:txBody>
          <a:bodyPr wrap="square" lIns="0" tIns="0" rIns="0" bIns="0" rtlCol="0" anchor="ctr"/>
          <a:lstStyle/>
          <a:p>
            <a:pPr indent="0" marL="0">
              <a:buNone/>
            </a:pPr>
            <a:r>
              <a:rPr lang="en-US" sz="1350" dirty="0">
                <a:solidFill>
                  <a:srgbClr val="E6EDF3"/>
                </a:solidFill>
                <a:latin typeface="Courier New" pitchFamily="34" charset="0"/>
                <a:ea typeface="Courier New" pitchFamily="34" charset="-122"/>
                <a:cs typeface="Courier New" pitchFamily="34" charset="-120"/>
              </a:rPr>
              <a:t>git clone &lt;repo&gt; &amp;&amp; cd ripwire</a:t>
            </a:r>
            <a:endParaRPr lang="en-US" sz="1350" dirty="0"/>
          </a:p>
          <a:p>
            <a:pPr indent="0" marL="0">
              <a:buNone/>
            </a:pPr>
            <a:r>
              <a:rPr lang="en-US" sz="1350" dirty="0">
                <a:solidFill>
                  <a:srgbClr val="E6EDF3"/>
                </a:solidFill>
                <a:latin typeface="Courier New" pitchFamily="34" charset="0"/>
                <a:ea typeface="Courier New" pitchFamily="34" charset="-122"/>
                <a:cs typeface="Courier New" pitchFamily="34" charset="-120"/>
              </a:rPr>
              <a:t>cmake -S . -B build &amp;&amp; cmake --build build -j     # hermetic: works with the network off</a:t>
            </a:r>
            <a:endParaRPr lang="en-US" sz="1350" dirty="0"/>
          </a:p>
          <a:p>
            <a:pPr indent="0" marL="0">
              <a:buNone/>
            </a:pPr>
            <a:r>
              <a:rPr lang="en-US" sz="1350" dirty="0">
                <a:solidFill>
                  <a:srgbClr val="E6EDF3"/>
                </a:solidFill>
                <a:latin typeface="Courier New" pitchFamily="34" charset="0"/>
                <a:ea typeface="Courier New" pitchFamily="34" charset="-122"/>
                <a:cs typeface="Courier New" pitchFamily="34" charset="-120"/>
              </a:rPr>
              <a:t>./build/ripwire --help</a:t>
            </a:r>
            <a:endParaRPr lang="en-US" sz="1350" dirty="0"/>
          </a:p>
        </p:txBody>
      </p:sp>
      <p:sp>
        <p:nvSpPr>
          <p:cNvPr id="6" name="Shape 4"/>
          <p:cNvSpPr/>
          <p:nvPr/>
        </p:nvSpPr>
        <p:spPr>
          <a:xfrm>
            <a:off x="566928" y="3401568"/>
            <a:ext cx="5212080" cy="420624"/>
          </a:xfrm>
          <a:prstGeom prst="roundRect">
            <a:avLst>
              <a:gd name="adj" fmla="val 13043"/>
            </a:avLst>
          </a:prstGeom>
          <a:solidFill>
            <a:srgbClr val="1B2432"/>
          </a:solidFill>
          <a:ln w="9525">
            <a:solidFill>
              <a:srgbClr val="2A3547"/>
            </a:solidFill>
            <a:prstDash val="solid"/>
          </a:ln>
        </p:spPr>
      </p:sp>
      <p:sp>
        <p:nvSpPr>
          <p:cNvPr id="7" name="Text 5"/>
          <p:cNvSpPr/>
          <p:nvPr/>
        </p:nvSpPr>
        <p:spPr>
          <a:xfrm>
            <a:off x="621792" y="3401568"/>
            <a:ext cx="5102352" cy="420624"/>
          </a:xfrm>
          <a:prstGeom prst="rect">
            <a:avLst/>
          </a:prstGeom>
          <a:noFill/>
          <a:ln/>
        </p:spPr>
        <p:txBody>
          <a:bodyPr wrap="square" lIns="508" tIns="508" rIns="508" bIns="508" rtlCol="0" anchor="ctr"/>
          <a:lstStyle/>
          <a:p>
            <a:pPr indent="0" marL="0">
              <a:buNone/>
            </a:pPr>
            <a:r>
              <a:rPr lang="en-US" sz="1200" dirty="0">
                <a:solidFill>
                  <a:srgbClr val="56D6E8"/>
                </a:solidFill>
                <a:latin typeface="Courier New" pitchFamily="34" charset="0"/>
                <a:ea typeface="Courier New" pitchFamily="34" charset="-122"/>
                <a:cs typeface="Courier New" pitchFamily="34" charset="-120"/>
              </a:rPr>
              <a:t>ripwire .</a:t>
            </a:r>
            <a:endParaRPr lang="en-US" sz="1200" dirty="0"/>
          </a:p>
        </p:txBody>
      </p:sp>
      <p:sp>
        <p:nvSpPr>
          <p:cNvPr id="8" name="Text 6"/>
          <p:cNvSpPr/>
          <p:nvPr/>
        </p:nvSpPr>
        <p:spPr>
          <a:xfrm>
            <a:off x="5989320" y="3401568"/>
            <a:ext cx="5577840" cy="420624"/>
          </a:xfrm>
          <a:prstGeom prst="rect">
            <a:avLst/>
          </a:prstGeom>
          <a:noFill/>
          <a:ln/>
        </p:spPr>
        <p:txBody>
          <a:bodyPr wrap="square" lIns="0" tIns="0" rIns="0" bIns="0" rtlCol="0" anchor="ctr"/>
          <a:lstStyle/>
          <a:p>
            <a:pPr indent="0" marL="0">
              <a:buNone/>
            </a:pPr>
            <a:r>
              <a:rPr lang="en-US" sz="1150" dirty="0">
                <a:solidFill>
                  <a:srgbClr val="8B95A5"/>
                </a:solidFill>
                <a:latin typeface="Arial" pitchFamily="34" charset="0"/>
                <a:ea typeface="Arial" pitchFamily="34" charset="-122"/>
                <a:cs typeface="Arial" pitchFamily="34" charset="-120"/>
              </a:rPr>
              <a:t>the ranked map — start here on any unfamiliar repo</a:t>
            </a:r>
            <a:endParaRPr lang="en-US" sz="1150" dirty="0"/>
          </a:p>
        </p:txBody>
      </p:sp>
      <p:sp>
        <p:nvSpPr>
          <p:cNvPr id="9" name="Shape 7"/>
          <p:cNvSpPr/>
          <p:nvPr/>
        </p:nvSpPr>
        <p:spPr>
          <a:xfrm>
            <a:off x="566928" y="3895344"/>
            <a:ext cx="5212080" cy="420624"/>
          </a:xfrm>
          <a:prstGeom prst="roundRect">
            <a:avLst>
              <a:gd name="adj" fmla="val 13043"/>
            </a:avLst>
          </a:prstGeom>
          <a:solidFill>
            <a:srgbClr val="1B2432"/>
          </a:solidFill>
          <a:ln w="9525">
            <a:solidFill>
              <a:srgbClr val="2A3547"/>
            </a:solidFill>
            <a:prstDash val="solid"/>
          </a:ln>
        </p:spPr>
      </p:sp>
      <p:sp>
        <p:nvSpPr>
          <p:cNvPr id="10" name="Text 8"/>
          <p:cNvSpPr/>
          <p:nvPr/>
        </p:nvSpPr>
        <p:spPr>
          <a:xfrm>
            <a:off x="621792" y="3895344"/>
            <a:ext cx="5102352" cy="420624"/>
          </a:xfrm>
          <a:prstGeom prst="rect">
            <a:avLst/>
          </a:prstGeom>
          <a:noFill/>
          <a:ln/>
        </p:spPr>
        <p:txBody>
          <a:bodyPr wrap="square" lIns="508" tIns="508" rIns="508" bIns="508" rtlCol="0" anchor="ctr"/>
          <a:lstStyle/>
          <a:p>
            <a:pPr indent="0" marL="0">
              <a:buNone/>
            </a:pPr>
            <a:r>
              <a:rPr lang="en-US" sz="1200" dirty="0">
                <a:solidFill>
                  <a:srgbClr val="56D6E8"/>
                </a:solidFill>
                <a:latin typeface="Courier New" pitchFamily="34" charset="0"/>
                <a:ea typeface="Courier New" pitchFamily="34" charset="-122"/>
                <a:cs typeface="Courier New" pitchFamily="34" charset="-120"/>
              </a:rPr>
              <a:t>ripwire . --for="cache invalidation"</a:t>
            </a:r>
            <a:endParaRPr lang="en-US" sz="1200" dirty="0"/>
          </a:p>
        </p:txBody>
      </p:sp>
      <p:sp>
        <p:nvSpPr>
          <p:cNvPr id="11" name="Text 9"/>
          <p:cNvSpPr/>
          <p:nvPr/>
        </p:nvSpPr>
        <p:spPr>
          <a:xfrm>
            <a:off x="5989320" y="3895344"/>
            <a:ext cx="5577840" cy="420624"/>
          </a:xfrm>
          <a:prstGeom prst="rect">
            <a:avLst/>
          </a:prstGeom>
          <a:noFill/>
          <a:ln/>
        </p:spPr>
        <p:txBody>
          <a:bodyPr wrap="square" lIns="0" tIns="0" rIns="0" bIns="0" rtlCol="0" anchor="ctr"/>
          <a:lstStyle/>
          <a:p>
            <a:pPr indent="0" marL="0">
              <a:buNone/>
            </a:pPr>
            <a:r>
              <a:rPr lang="en-US" sz="1150" dirty="0">
                <a:solidFill>
                  <a:srgbClr val="8B95A5"/>
                </a:solidFill>
                <a:latin typeface="Arial" pitchFamily="34" charset="0"/>
                <a:ea typeface="Arial" pitchFamily="34" charset="-122"/>
                <a:cs typeface="Arial" pitchFamily="34" charset="-120"/>
              </a:rPr>
              <a:t>the task lens: what to touch, ranked</a:t>
            </a:r>
            <a:endParaRPr lang="en-US" sz="1150" dirty="0"/>
          </a:p>
        </p:txBody>
      </p:sp>
      <p:sp>
        <p:nvSpPr>
          <p:cNvPr id="12" name="Shape 10"/>
          <p:cNvSpPr/>
          <p:nvPr/>
        </p:nvSpPr>
        <p:spPr>
          <a:xfrm>
            <a:off x="566928" y="4389120"/>
            <a:ext cx="5212080" cy="420624"/>
          </a:xfrm>
          <a:prstGeom prst="roundRect">
            <a:avLst>
              <a:gd name="adj" fmla="val 13043"/>
            </a:avLst>
          </a:prstGeom>
          <a:solidFill>
            <a:srgbClr val="1B2432"/>
          </a:solidFill>
          <a:ln w="9525">
            <a:solidFill>
              <a:srgbClr val="2A3547"/>
            </a:solidFill>
            <a:prstDash val="solid"/>
          </a:ln>
        </p:spPr>
      </p:sp>
      <p:sp>
        <p:nvSpPr>
          <p:cNvPr id="13" name="Text 11"/>
          <p:cNvSpPr/>
          <p:nvPr/>
        </p:nvSpPr>
        <p:spPr>
          <a:xfrm>
            <a:off x="621792" y="4389120"/>
            <a:ext cx="5102352" cy="420624"/>
          </a:xfrm>
          <a:prstGeom prst="rect">
            <a:avLst/>
          </a:prstGeom>
          <a:noFill/>
          <a:ln/>
        </p:spPr>
        <p:txBody>
          <a:bodyPr wrap="square" lIns="508" tIns="508" rIns="508" bIns="508" rtlCol="0" anchor="ctr"/>
          <a:lstStyle/>
          <a:p>
            <a:pPr indent="0" marL="0">
              <a:buNone/>
            </a:pPr>
            <a:r>
              <a:rPr lang="en-US" sz="1200" dirty="0">
                <a:solidFill>
                  <a:srgbClr val="56D6E8"/>
                </a:solidFill>
                <a:latin typeface="Courier New" pitchFamily="34" charset="0"/>
                <a:ea typeface="Courier New" pitchFamily="34" charset="-122"/>
                <a:cs typeface="Courier New" pitchFamily="34" charset="-120"/>
              </a:rPr>
              <a:t>ripwire . --callers=someFunction</a:t>
            </a:r>
            <a:endParaRPr lang="en-US" sz="1200" dirty="0"/>
          </a:p>
        </p:txBody>
      </p:sp>
      <p:sp>
        <p:nvSpPr>
          <p:cNvPr id="14" name="Text 12"/>
          <p:cNvSpPr/>
          <p:nvPr/>
        </p:nvSpPr>
        <p:spPr>
          <a:xfrm>
            <a:off x="5989320" y="4389120"/>
            <a:ext cx="5577840" cy="420624"/>
          </a:xfrm>
          <a:prstGeom prst="rect">
            <a:avLst/>
          </a:prstGeom>
          <a:noFill/>
          <a:ln/>
        </p:spPr>
        <p:txBody>
          <a:bodyPr wrap="square" lIns="0" tIns="0" rIns="0" bIns="0" rtlCol="0" anchor="ctr"/>
          <a:lstStyle/>
          <a:p>
            <a:pPr indent="0" marL="0">
              <a:buNone/>
            </a:pPr>
            <a:r>
              <a:rPr lang="en-US" sz="1150" dirty="0">
                <a:solidFill>
                  <a:srgbClr val="8B95A5"/>
                </a:solidFill>
                <a:latin typeface="Arial" pitchFamily="34" charset="0"/>
                <a:ea typeface="Arial" pitchFamily="34" charset="-122"/>
                <a:cs typeface="Arial" pitchFamily="34" charset="-120"/>
              </a:rPr>
              <a:t>who calls it — with the honesty marker attached</a:t>
            </a:r>
            <a:endParaRPr lang="en-US" sz="1150" dirty="0"/>
          </a:p>
        </p:txBody>
      </p:sp>
      <p:sp>
        <p:nvSpPr>
          <p:cNvPr id="15" name="Shape 13"/>
          <p:cNvSpPr/>
          <p:nvPr/>
        </p:nvSpPr>
        <p:spPr>
          <a:xfrm>
            <a:off x="566928" y="4882896"/>
            <a:ext cx="5212080" cy="420624"/>
          </a:xfrm>
          <a:prstGeom prst="roundRect">
            <a:avLst>
              <a:gd name="adj" fmla="val 13043"/>
            </a:avLst>
          </a:prstGeom>
          <a:solidFill>
            <a:srgbClr val="1B2432"/>
          </a:solidFill>
          <a:ln w="9525">
            <a:solidFill>
              <a:srgbClr val="2A3547"/>
            </a:solidFill>
            <a:prstDash val="solid"/>
          </a:ln>
        </p:spPr>
      </p:sp>
      <p:sp>
        <p:nvSpPr>
          <p:cNvPr id="16" name="Text 14"/>
          <p:cNvSpPr/>
          <p:nvPr/>
        </p:nvSpPr>
        <p:spPr>
          <a:xfrm>
            <a:off x="621792" y="4882896"/>
            <a:ext cx="5102352" cy="420624"/>
          </a:xfrm>
          <a:prstGeom prst="rect">
            <a:avLst/>
          </a:prstGeom>
          <a:noFill/>
          <a:ln/>
        </p:spPr>
        <p:txBody>
          <a:bodyPr wrap="square" lIns="508" tIns="508" rIns="508" bIns="508" rtlCol="0" anchor="ctr"/>
          <a:lstStyle/>
          <a:p>
            <a:pPr indent="0" marL="0">
              <a:buNone/>
            </a:pPr>
            <a:r>
              <a:rPr lang="en-US" sz="1200" dirty="0">
                <a:solidFill>
                  <a:srgbClr val="56D6E8"/>
                </a:solidFill>
                <a:latin typeface="Courier New" pitchFamily="34" charset="0"/>
                <a:ea typeface="Courier New" pitchFamily="34" charset="-122"/>
                <a:cs typeface="Courier New" pitchFamily="34" charset="-120"/>
              </a:rPr>
              <a:t>ripwire . --quality-panel</a:t>
            </a:r>
            <a:endParaRPr lang="en-US" sz="1200" dirty="0"/>
          </a:p>
        </p:txBody>
      </p:sp>
      <p:sp>
        <p:nvSpPr>
          <p:cNvPr id="17" name="Text 15"/>
          <p:cNvSpPr/>
          <p:nvPr/>
        </p:nvSpPr>
        <p:spPr>
          <a:xfrm>
            <a:off x="5989320" y="4882896"/>
            <a:ext cx="5577840" cy="420624"/>
          </a:xfrm>
          <a:prstGeom prst="rect">
            <a:avLst/>
          </a:prstGeom>
          <a:noFill/>
          <a:ln/>
        </p:spPr>
        <p:txBody>
          <a:bodyPr wrap="square" lIns="0" tIns="0" rIns="0" bIns="0" rtlCol="0" anchor="ctr"/>
          <a:lstStyle/>
          <a:p>
            <a:pPr indent="0" marL="0">
              <a:buNone/>
            </a:pPr>
            <a:r>
              <a:rPr lang="en-US" sz="1150" dirty="0">
                <a:solidFill>
                  <a:srgbClr val="8B95A5"/>
                </a:solidFill>
                <a:latin typeface="Arial" pitchFamily="34" charset="0"/>
                <a:ea typeface="Arial" pitchFamily="34" charset="-122"/>
                <a:cs typeface="Arial" pitchFamily="34" charset="-120"/>
              </a:rPr>
              <a:t>is this code actually rotten? six families, one shortlist</a:t>
            </a:r>
            <a:endParaRPr lang="en-US" sz="1150" dirty="0"/>
          </a:p>
        </p:txBody>
      </p:sp>
      <p:sp>
        <p:nvSpPr>
          <p:cNvPr id="18" name="Shape 16"/>
          <p:cNvSpPr/>
          <p:nvPr/>
        </p:nvSpPr>
        <p:spPr>
          <a:xfrm>
            <a:off x="566928" y="5376672"/>
            <a:ext cx="5212080" cy="420624"/>
          </a:xfrm>
          <a:prstGeom prst="roundRect">
            <a:avLst>
              <a:gd name="adj" fmla="val 13043"/>
            </a:avLst>
          </a:prstGeom>
          <a:solidFill>
            <a:srgbClr val="1B2432"/>
          </a:solidFill>
          <a:ln w="9525">
            <a:solidFill>
              <a:srgbClr val="2A3547"/>
            </a:solidFill>
            <a:prstDash val="solid"/>
          </a:ln>
        </p:spPr>
      </p:sp>
      <p:sp>
        <p:nvSpPr>
          <p:cNvPr id="19" name="Text 17"/>
          <p:cNvSpPr/>
          <p:nvPr/>
        </p:nvSpPr>
        <p:spPr>
          <a:xfrm>
            <a:off x="621792" y="5376672"/>
            <a:ext cx="5102352" cy="420624"/>
          </a:xfrm>
          <a:prstGeom prst="rect">
            <a:avLst/>
          </a:prstGeom>
          <a:noFill/>
          <a:ln/>
        </p:spPr>
        <p:txBody>
          <a:bodyPr wrap="square" lIns="508" tIns="508" rIns="508" bIns="508" rtlCol="0" anchor="ctr"/>
          <a:lstStyle/>
          <a:p>
            <a:pPr indent="0" marL="0">
              <a:buNone/>
            </a:pPr>
            <a:r>
              <a:rPr lang="en-US" sz="1200" dirty="0">
                <a:solidFill>
                  <a:srgbClr val="56D6E8"/>
                </a:solidFill>
                <a:latin typeface="Courier New" pitchFamily="34" charset="0"/>
                <a:ea typeface="Courier New" pitchFamily="34" charset="-122"/>
                <a:cs typeface="Courier New" pitchFamily="34" charset="-120"/>
              </a:rPr>
              <a:t>ripwire . --test-gate</a:t>
            </a:r>
            <a:endParaRPr lang="en-US" sz="1200" dirty="0"/>
          </a:p>
        </p:txBody>
      </p:sp>
      <p:sp>
        <p:nvSpPr>
          <p:cNvPr id="20" name="Text 18"/>
          <p:cNvSpPr/>
          <p:nvPr/>
        </p:nvSpPr>
        <p:spPr>
          <a:xfrm>
            <a:off x="5989320" y="5376672"/>
            <a:ext cx="5577840" cy="420624"/>
          </a:xfrm>
          <a:prstGeom prst="rect">
            <a:avLst/>
          </a:prstGeom>
          <a:noFill/>
          <a:ln/>
        </p:spPr>
        <p:txBody>
          <a:bodyPr wrap="square" lIns="0" tIns="0" rIns="0" bIns="0" rtlCol="0" anchor="ctr"/>
          <a:lstStyle/>
          <a:p>
            <a:pPr indent="0" marL="0">
              <a:buNone/>
            </a:pPr>
            <a:r>
              <a:rPr lang="en-US" sz="1150" dirty="0">
                <a:solidFill>
                  <a:srgbClr val="8B95A5"/>
                </a:solidFill>
                <a:latin typeface="Arial" pitchFamily="34" charset="0"/>
                <a:ea typeface="Arial" pitchFamily="34" charset="-122"/>
                <a:cs typeface="Arial" pitchFamily="34" charset="-120"/>
              </a:rPr>
              <a:t>before you commit: exactly which tests must run</a:t>
            </a:r>
            <a:endParaRPr lang="en-US" sz="1150" dirty="0"/>
          </a:p>
        </p:txBody>
      </p:sp>
      <p:sp>
        <p:nvSpPr>
          <p:cNvPr id="21" name="Shape 19"/>
          <p:cNvSpPr/>
          <p:nvPr/>
        </p:nvSpPr>
        <p:spPr>
          <a:xfrm>
            <a:off x="566928" y="5870448"/>
            <a:ext cx="5212080" cy="420624"/>
          </a:xfrm>
          <a:prstGeom prst="roundRect">
            <a:avLst>
              <a:gd name="adj" fmla="val 13043"/>
            </a:avLst>
          </a:prstGeom>
          <a:solidFill>
            <a:srgbClr val="1B2432"/>
          </a:solidFill>
          <a:ln w="9525">
            <a:solidFill>
              <a:srgbClr val="2A3547"/>
            </a:solidFill>
            <a:prstDash val="solid"/>
          </a:ln>
        </p:spPr>
      </p:sp>
      <p:sp>
        <p:nvSpPr>
          <p:cNvPr id="22" name="Text 20"/>
          <p:cNvSpPr/>
          <p:nvPr/>
        </p:nvSpPr>
        <p:spPr>
          <a:xfrm>
            <a:off x="621792" y="5870448"/>
            <a:ext cx="5102352" cy="420624"/>
          </a:xfrm>
          <a:prstGeom prst="rect">
            <a:avLst/>
          </a:prstGeom>
          <a:noFill/>
          <a:ln/>
        </p:spPr>
        <p:txBody>
          <a:bodyPr wrap="square" lIns="508" tIns="508" rIns="508" bIns="508" rtlCol="0" anchor="ctr"/>
          <a:lstStyle/>
          <a:p>
            <a:pPr indent="0" marL="0">
              <a:buNone/>
            </a:pPr>
            <a:r>
              <a:rPr lang="en-US" sz="1200" dirty="0">
                <a:solidFill>
                  <a:srgbClr val="56D6E8"/>
                </a:solidFill>
                <a:latin typeface="Courier New" pitchFamily="34" charset="0"/>
                <a:ea typeface="Courier New" pitchFamily="34" charset="-122"/>
                <a:cs typeface="Courier New" pitchFamily="34" charset="-120"/>
              </a:rPr>
              <a:t>ripwire wrap claude</a:t>
            </a:r>
            <a:endParaRPr lang="en-US" sz="1200" dirty="0"/>
          </a:p>
        </p:txBody>
      </p:sp>
      <p:sp>
        <p:nvSpPr>
          <p:cNvPr id="23" name="Text 21"/>
          <p:cNvSpPr/>
          <p:nvPr/>
        </p:nvSpPr>
        <p:spPr>
          <a:xfrm>
            <a:off x="5989320" y="5870448"/>
            <a:ext cx="5577840" cy="420624"/>
          </a:xfrm>
          <a:prstGeom prst="rect">
            <a:avLst/>
          </a:prstGeom>
          <a:noFill/>
          <a:ln/>
        </p:spPr>
        <p:txBody>
          <a:bodyPr wrap="square" lIns="0" tIns="0" rIns="0" bIns="0" rtlCol="0" anchor="ctr"/>
          <a:lstStyle/>
          <a:p>
            <a:pPr indent="0" marL="0">
              <a:buNone/>
            </a:pPr>
            <a:r>
              <a:rPr lang="en-US" sz="1150" dirty="0">
                <a:solidFill>
                  <a:srgbClr val="8B95A5"/>
                </a:solidFill>
                <a:latin typeface="Arial" pitchFamily="34" charset="0"/>
                <a:ea typeface="Arial" pitchFamily="34" charset="-122"/>
                <a:cs typeface="Arial" pitchFamily="34" charset="-120"/>
              </a:rPr>
              <a:t>wire it into your agent, in that agent's own config shape</a:t>
            </a:r>
            <a:endParaRPr lang="en-US" sz="1150" dirty="0"/>
          </a:p>
        </p:txBody>
      </p:sp>
      <p:sp>
        <p:nvSpPr>
          <p:cNvPr id="24" name="Text 22"/>
          <p:cNvSpPr/>
          <p:nvPr/>
        </p:nvSpPr>
        <p:spPr>
          <a:xfrm>
            <a:off x="566928" y="6400800"/>
            <a:ext cx="10972800" cy="411480"/>
          </a:xfrm>
          <a:prstGeom prst="rect">
            <a:avLst/>
          </a:prstGeom>
          <a:noFill/>
          <a:ln/>
        </p:spPr>
        <p:txBody>
          <a:bodyPr wrap="square" lIns="0" tIns="0" rIns="0" bIns="0" rtlCol="0" anchor="ctr"/>
          <a:lstStyle/>
          <a:p>
            <a:pPr indent="0" marL="0">
              <a:buNone/>
            </a:pPr>
            <a:r>
              <a:rPr lang="en-US" sz="1600" b="1" dirty="0">
                <a:solidFill>
                  <a:srgbClr val="56D6E8"/>
                </a:solidFill>
                <a:latin typeface="Arial" pitchFamily="34" charset="0"/>
                <a:ea typeface="Arial" pitchFamily="34" charset="-122"/>
                <a:cs typeface="Arial" pitchFamily="34" charset="-120"/>
              </a:rPr>
              <a:t>ripgrep</a:t>
            </a:r>
            <a:pPr indent="0" marL="0">
              <a:buNone/>
            </a:pPr>
            <a:r>
              <a:rPr lang="en-US" sz="1600" dirty="0">
                <a:solidFill>
                  <a:srgbClr val="E6EDF3"/>
                </a:solidFill>
                <a:latin typeface="Arial" pitchFamily="34" charset="0"/>
                <a:ea typeface="Arial" pitchFamily="34" charset="-122"/>
                <a:cs typeface="Arial" pitchFamily="34" charset="-120"/>
              </a:rPr>
              <a:t> for the speed. </a:t>
            </a:r>
            <a:pPr indent="0" marL="0">
              <a:buNone/>
            </a:pPr>
            <a:r>
              <a:rPr lang="en-US" sz="1600" b="1" dirty="0">
                <a:solidFill>
                  <a:srgbClr val="F2B84B"/>
                </a:solidFill>
                <a:latin typeface="Arial" pitchFamily="34" charset="0"/>
                <a:ea typeface="Arial" pitchFamily="34" charset="-122"/>
                <a:cs typeface="Arial" pitchFamily="34" charset="-120"/>
              </a:rPr>
              <a:t>tripwire</a:t>
            </a:r>
            <a:pPr indent="0" marL="0">
              <a:buNone/>
            </a:pPr>
            <a:r>
              <a:rPr lang="en-US" sz="1600" dirty="0">
                <a:solidFill>
                  <a:srgbClr val="E6EDF3"/>
                </a:solidFill>
                <a:latin typeface="Arial" pitchFamily="34" charset="0"/>
                <a:ea typeface="Arial" pitchFamily="34" charset="-122"/>
                <a:cs typeface="Arial" pitchFamily="34" charset="-120"/>
              </a:rPr>
              <a:t> for the honesty. Apache-2.0.</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36</Slides>
  <Notes>36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2026-10-01T07:04:35Z</dcterms:created>
  <dcterms:modified xsi:type="dcterms:W3CDTF">2026-10-01T07:04:35Z</dcterms:modified>
</cp:coreProperties>
</file>