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1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93" r:id="rId1"/>
  </p:sldMasterIdLst>
  <p:sldIdLst>
    <p:sldId id="307" r:id="rId2"/>
    <p:sldId id="256" r:id="rId3"/>
    <p:sldId id="266" r:id="rId4"/>
    <p:sldId id="268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69" r:id="rId14"/>
    <p:sldId id="270" r:id="rId15"/>
    <p:sldId id="271" r:id="rId16"/>
    <p:sldId id="280" r:id="rId17"/>
    <p:sldId id="281" r:id="rId18"/>
    <p:sldId id="283" r:id="rId19"/>
    <p:sldId id="282" r:id="rId20"/>
    <p:sldId id="285" r:id="rId21"/>
    <p:sldId id="286" r:id="rId22"/>
    <p:sldId id="287" r:id="rId23"/>
    <p:sldId id="288" r:id="rId24"/>
    <p:sldId id="289" r:id="rId25"/>
    <p:sldId id="290" r:id="rId26"/>
    <p:sldId id="304" r:id="rId27"/>
    <p:sldId id="292" r:id="rId28"/>
    <p:sldId id="293" r:id="rId29"/>
    <p:sldId id="296" r:id="rId30"/>
    <p:sldId id="297" r:id="rId31"/>
    <p:sldId id="298" r:id="rId32"/>
    <p:sldId id="300" r:id="rId33"/>
    <p:sldId id="299" r:id="rId34"/>
    <p:sldId id="301" r:id="rId35"/>
    <p:sldId id="294" r:id="rId36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66"/>
    <a:srgbClr val="F85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09" autoAdjust="0"/>
    <p:restoredTop sz="94660"/>
  </p:normalViewPr>
  <p:slideViewPr>
    <p:cSldViewPr snapToGrid="0">
      <p:cViewPr varScale="1">
        <p:scale>
          <a:sx n="80" d="100"/>
          <a:sy n="80" d="100"/>
        </p:scale>
        <p:origin x="16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1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30200"/>
            <a:ext cx="8596668" cy="7366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1"/>
            <a:ext cx="8596668" cy="4771362"/>
          </a:xfrm>
        </p:spPr>
        <p:txBody>
          <a:bodyPr/>
          <a:lstStyle>
            <a:lvl1pPr>
              <a:lnSpc>
                <a:spcPct val="150000"/>
              </a:lnSpc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lnSpc>
                <a:spcPct val="150000"/>
              </a:lnSpc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lnSpc>
                <a:spcPct val="150000"/>
              </a:lnSpc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lnSpc>
                <a:spcPct val="150000"/>
              </a:lnSpc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lnSpc>
                <a:spcPct val="150000"/>
              </a:lnSpc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 smtClean="0"/>
              <a:t>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581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99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2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561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06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87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29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986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30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1955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657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2676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475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648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867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08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study.163.com/instructor/1029176012.ht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csdn.net/ice_actor/article/details/78648780" TargetMode="External"/><Relationship Id="rId2" Type="http://schemas.openxmlformats.org/officeDocument/2006/relationships/hyperlink" Target="http://study.163.com/instructor/1029176012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小小说明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/>
              <a:t>ppt</a:t>
            </a:r>
            <a:r>
              <a:rPr lang="zh-CN" altLang="en-US" dirty="0"/>
              <a:t>是基于吴恩达 </a:t>
            </a:r>
            <a:r>
              <a:rPr lang="en-US" altLang="zh-CN" dirty="0"/>
              <a:t>Andrew Ng</a:t>
            </a:r>
            <a:r>
              <a:rPr lang="zh-CN" altLang="en-US" dirty="0"/>
              <a:t>的视频</a:t>
            </a:r>
            <a:r>
              <a:rPr lang="zh-CN" altLang="en-US" dirty="0" smtClean="0"/>
              <a:t>教程制作的，视频地址如下</a:t>
            </a:r>
            <a:endParaRPr lang="en-US" altLang="zh-CN" dirty="0" smtClean="0"/>
          </a:p>
          <a:p>
            <a:pPr lvl="1"/>
            <a:r>
              <a:rPr lang="en-US" dirty="0">
                <a:hlinkClick r:id="rId2"/>
              </a:rPr>
              <a:t>http://study.163.com/instructor/1029176012.htm</a:t>
            </a:r>
            <a:r>
              <a:rPr lang="en-US" dirty="0"/>
              <a:t> </a:t>
            </a:r>
            <a:r>
              <a:rPr lang="en-US" altLang="zh-CN" dirty="0"/>
              <a:t>Andrew Ng</a:t>
            </a:r>
            <a:r>
              <a:rPr lang="zh-CN" altLang="en-US" dirty="0"/>
              <a:t>网易云</a:t>
            </a:r>
            <a:r>
              <a:rPr lang="zh-CN" altLang="en-US" dirty="0" smtClean="0"/>
              <a:t>课堂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因为是自己做的</a:t>
            </a:r>
            <a:r>
              <a:rPr lang="en-US" altLang="zh-CN" dirty="0" err="1" smtClean="0"/>
              <a:t>ppt</a:t>
            </a:r>
            <a:r>
              <a:rPr lang="zh-CN" altLang="en-US" dirty="0" smtClean="0"/>
              <a:t>，没有人帮助复核，不可避免可能有些错误之类的。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我的要求是：自己看可以</a:t>
            </a:r>
            <a:r>
              <a:rPr lang="zh-CN" altLang="en-US" smtClean="0"/>
              <a:t>，没有我的同意不得</a:t>
            </a:r>
            <a:r>
              <a:rPr lang="zh-CN" altLang="en-US" dirty="0" smtClean="0"/>
              <a:t>公开用我的</a:t>
            </a:r>
            <a:r>
              <a:rPr lang="en-US" altLang="zh-CN" dirty="0" err="1" smtClean="0"/>
              <a:t>ppt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如果你写帖子或者做视频，请把引用于我写出来，谢谢。</a:t>
            </a:r>
            <a:endParaRPr lang="en-US" altLang="zh-CN" dirty="0" smtClean="0"/>
          </a:p>
          <a:p>
            <a:pPr lvl="1"/>
            <a:r>
              <a:rPr lang="zh-CN" altLang="en-US" dirty="0"/>
              <a:t>写我</a:t>
            </a:r>
            <a:r>
              <a:rPr lang="zh-CN" altLang="en-US" dirty="0" smtClean="0"/>
              <a:t>的名字 人人易（</a:t>
            </a:r>
            <a:r>
              <a:rPr lang="en-US" altLang="zh-CN" dirty="0" err="1" smtClean="0"/>
              <a:t>renrenyi</a:t>
            </a:r>
            <a:r>
              <a:rPr lang="zh-CN" altLang="en-US" dirty="0" smtClean="0"/>
              <a:t>）</a:t>
            </a:r>
            <a:r>
              <a:rPr lang="en-US" altLang="zh-CN" dirty="0" smtClean="0"/>
              <a:t> </a:t>
            </a:r>
            <a:r>
              <a:rPr lang="zh-CN" altLang="en-US" dirty="0" smtClean="0"/>
              <a:t>以及视频来源（比如哔哩哔哩）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084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800" y="1679377"/>
            <a:ext cx="8336543" cy="1664839"/>
          </a:xfrm>
        </p:spPr>
        <p:txBody>
          <a:bodyPr>
            <a:noAutofit/>
          </a:bodyPr>
          <a:lstStyle/>
          <a:p>
            <a:r>
              <a:rPr lang="zh-CN" altLang="en-US" sz="8800" b="1" dirty="0" smtClean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</a:t>
            </a:r>
            <a:r>
              <a:rPr lang="zh-CN" altLang="en-US" sz="8000" b="1" dirty="0" smtClean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卷积神经网络</a:t>
            </a:r>
            <a:r>
              <a:rPr lang="en-US" altLang="zh-CN" sz="8000" b="1" dirty="0" smtClean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/>
            </a:r>
            <a:br>
              <a:rPr lang="en-US" altLang="zh-CN" sz="8000" b="1" dirty="0" smtClean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zh-CN" altLang="en-US" sz="2800" b="1" dirty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Convolutional Neural Network</a:t>
            </a:r>
            <a:r>
              <a:rPr lang="en-US" altLang="zh-CN" sz="2800" b="1" dirty="0" smtClean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 CNN</a:t>
            </a:r>
            <a:r>
              <a:rPr lang="zh-CN" altLang="en-US" sz="2800" b="1" dirty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）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42732" y="3982602"/>
            <a:ext cx="4934620" cy="885789"/>
          </a:xfrm>
        </p:spPr>
        <p:txBody>
          <a:bodyPr>
            <a:noAutofit/>
          </a:bodyPr>
          <a:lstStyle/>
          <a:p>
            <a:r>
              <a:rPr lang="en-US" altLang="zh-CN" sz="3600" b="1" dirty="0" smtClean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j-cs"/>
              </a:rPr>
              <a:t>By </a:t>
            </a:r>
            <a:r>
              <a:rPr lang="en-US" altLang="zh-CN" sz="3600" b="1" dirty="0" smtClean="0">
                <a:ln w="3175" cmpd="sng">
                  <a:noFill/>
                </a:ln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j-cs"/>
              </a:rPr>
              <a:t>Renrenyi (</a:t>
            </a:r>
            <a:r>
              <a:rPr lang="zh-CN" altLang="en-US" sz="3600" b="1" dirty="0" smtClean="0">
                <a:ln w="3175" cmpd="sng">
                  <a:noFill/>
                </a:ln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j-cs"/>
              </a:rPr>
              <a:t>人人易</a:t>
            </a:r>
            <a:r>
              <a:rPr lang="en-US" altLang="zh-CN" sz="3600" b="1" dirty="0" smtClean="0">
                <a:ln w="3175" cmpd="sng">
                  <a:noFill/>
                </a:ln>
                <a:solidFill>
                  <a:schemeClr val="accent2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j-cs"/>
              </a:rPr>
              <a:t>)</a:t>
            </a:r>
            <a:endParaRPr lang="zh-CN" altLang="en-US" sz="3600" b="1" dirty="0">
              <a:ln w="3175" cmpd="sng">
                <a:noFill/>
              </a:ln>
              <a:solidFill>
                <a:schemeClr val="accent2">
                  <a:lumMod val="7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9687" y="199112"/>
            <a:ext cx="6500637" cy="936240"/>
          </a:xfrm>
        </p:spPr>
        <p:txBody>
          <a:bodyPr>
            <a:normAutofit/>
          </a:bodyPr>
          <a:lstStyle/>
          <a:p>
            <a:r>
              <a:rPr lang="zh-CN" altLang="en-US" sz="4000" b="1" dirty="0" smtClean="0"/>
              <a:t>目    录</a:t>
            </a:r>
            <a:endParaRPr lang="en-U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1338" y="1311691"/>
            <a:ext cx="10783614" cy="5546309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400" b="1" dirty="0"/>
              <a:t>1</a:t>
            </a:r>
            <a:r>
              <a:rPr lang="en-US" altLang="zh-CN" sz="2400" b="1" dirty="0" smtClean="0"/>
              <a:t>. </a:t>
            </a:r>
            <a:r>
              <a:rPr lang="zh-CN" altLang="en-US" sz="2400" b="1" dirty="0" smtClean="0"/>
              <a:t>边界检测示例 </a:t>
            </a:r>
            <a:endParaRPr lang="en-US" altLang="zh-CN" sz="2400" b="1" dirty="0" smtClean="0"/>
          </a:p>
          <a:p>
            <a:r>
              <a:rPr lang="en-US" altLang="zh-CN" sz="2400" b="1" dirty="0" smtClean="0"/>
              <a:t>2</a:t>
            </a:r>
            <a:r>
              <a:rPr lang="en-US" altLang="zh-CN" sz="2400" b="1" dirty="0"/>
              <a:t>. padding</a:t>
            </a:r>
          </a:p>
          <a:p>
            <a:r>
              <a:rPr lang="en-US" altLang="zh-CN" sz="2400" b="1" dirty="0"/>
              <a:t>3. </a:t>
            </a:r>
            <a:r>
              <a:rPr lang="zh-CN" altLang="en-US" sz="2400" b="1" dirty="0"/>
              <a:t>卷积步长 </a:t>
            </a:r>
            <a:r>
              <a:rPr lang="en-US" altLang="zh-CN" sz="2400" b="1" dirty="0"/>
              <a:t>(</a:t>
            </a:r>
            <a:r>
              <a:rPr lang="en-US" altLang="zh-CN" sz="2400" b="1" dirty="0" smtClean="0"/>
              <a:t>stride)</a:t>
            </a:r>
            <a:endParaRPr lang="en-US" altLang="zh-CN" sz="2400" b="1" dirty="0"/>
          </a:p>
          <a:p>
            <a:r>
              <a:rPr lang="en-US" sz="2400" b="1" dirty="0"/>
              <a:t>4. </a:t>
            </a:r>
            <a:r>
              <a:rPr lang="zh-CN" altLang="en-US" sz="2400" b="1" dirty="0"/>
              <a:t>彩色图像 </a:t>
            </a:r>
            <a:r>
              <a:rPr lang="en-US" altLang="zh-CN" sz="2400" b="1" dirty="0"/>
              <a:t>(RGB) </a:t>
            </a:r>
            <a:r>
              <a:rPr lang="zh-CN" altLang="en-US" sz="2400" b="1" dirty="0"/>
              <a:t>的</a:t>
            </a:r>
            <a:r>
              <a:rPr lang="zh-CN" altLang="en-US" sz="2400" b="1" dirty="0" smtClean="0"/>
              <a:t>卷积</a:t>
            </a:r>
            <a:endParaRPr lang="en-US" altLang="zh-CN" sz="2400" b="1" dirty="0" smtClean="0"/>
          </a:p>
          <a:p>
            <a:r>
              <a:rPr lang="en-US" sz="2400" b="1" dirty="0" smtClean="0"/>
              <a:t>5. </a:t>
            </a:r>
            <a:r>
              <a:rPr lang="zh-CN" altLang="en-US" sz="2400" b="1" dirty="0"/>
              <a:t>单层卷积</a:t>
            </a:r>
            <a:r>
              <a:rPr lang="zh-CN" altLang="en-US" sz="2400" b="1" dirty="0" smtClean="0"/>
              <a:t>网络 </a:t>
            </a:r>
            <a:r>
              <a:rPr lang="en-US" altLang="zh-CN" sz="2400" b="1" dirty="0" smtClean="0"/>
              <a:t>+ </a:t>
            </a:r>
            <a:r>
              <a:rPr lang="zh-CN" altLang="en-US" sz="2400" b="1" dirty="0" smtClean="0"/>
              <a:t>示例</a:t>
            </a:r>
            <a:endParaRPr lang="en-US" altLang="zh-CN" sz="2400" b="1" dirty="0" smtClean="0"/>
          </a:p>
          <a:p>
            <a:r>
              <a:rPr lang="en-US" sz="2400" b="1" dirty="0" smtClean="0"/>
              <a:t>6. </a:t>
            </a:r>
            <a:r>
              <a:rPr lang="zh-CN" altLang="en-US" sz="2400" b="1" dirty="0"/>
              <a:t>池化</a:t>
            </a:r>
            <a:r>
              <a:rPr lang="zh-CN" altLang="en-US" sz="2400" b="1" dirty="0" smtClean="0"/>
              <a:t>层 </a:t>
            </a:r>
            <a:r>
              <a:rPr lang="en-US" altLang="zh-CN" sz="2400" b="1" dirty="0" smtClean="0"/>
              <a:t>(pooling)</a:t>
            </a:r>
          </a:p>
          <a:p>
            <a:r>
              <a:rPr lang="en-US" sz="2400" b="1" dirty="0" smtClean="0"/>
              <a:t>7.</a:t>
            </a:r>
            <a:r>
              <a:rPr lang="zh-CN" altLang="en-US" sz="2400" b="1" dirty="0"/>
              <a:t> 卷积神经网络示例</a:t>
            </a:r>
            <a:endParaRPr lang="en-US" sz="2400" b="1" dirty="0" smtClean="0"/>
          </a:p>
          <a:p>
            <a:endParaRPr lang="en-US" dirty="0" smtClean="0"/>
          </a:p>
          <a:p>
            <a:r>
              <a:rPr lang="zh-CN" altLang="en-US" dirty="0"/>
              <a:t>参考了很多吴恩达 </a:t>
            </a:r>
            <a:r>
              <a:rPr lang="en-US" altLang="zh-CN" dirty="0"/>
              <a:t>Andrew </a:t>
            </a:r>
            <a:r>
              <a:rPr lang="en-US" altLang="zh-CN" dirty="0" smtClean="0"/>
              <a:t>Ng</a:t>
            </a:r>
            <a:r>
              <a:rPr lang="zh-CN" altLang="en-US" dirty="0" smtClean="0"/>
              <a:t>的视频教程，为什么呢？因为</a:t>
            </a:r>
            <a:r>
              <a:rPr lang="zh-CN" altLang="en-US" dirty="0"/>
              <a:t>我</a:t>
            </a:r>
            <a:r>
              <a:rPr lang="zh-CN" altLang="en-US" dirty="0" smtClean="0"/>
              <a:t>就是看他的视频学习的。</a:t>
            </a:r>
            <a:endParaRPr lang="en-US" altLang="zh-CN" dirty="0" smtClean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study.163.com/instructor/1029176012.htm</a:t>
            </a:r>
            <a:r>
              <a:rPr lang="en-US" dirty="0" smtClean="0"/>
              <a:t> </a:t>
            </a:r>
            <a:r>
              <a:rPr lang="en-US" altLang="zh-CN" dirty="0"/>
              <a:t>Andrew </a:t>
            </a:r>
            <a:r>
              <a:rPr lang="en-US" altLang="zh-CN" dirty="0" smtClean="0"/>
              <a:t>Ng</a:t>
            </a:r>
            <a:r>
              <a:rPr lang="zh-CN" altLang="en-US" dirty="0" smtClean="0"/>
              <a:t>网易云课堂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blog.csdn.net/ice_actor/article/details/78648780</a:t>
            </a:r>
            <a:r>
              <a:rPr lang="en-US" dirty="0"/>
              <a:t>  </a:t>
            </a:r>
            <a:r>
              <a:rPr lang="en-US" dirty="0" err="1"/>
              <a:t>ce_actor</a:t>
            </a:r>
            <a:r>
              <a:rPr lang="zh-CN" altLang="en-US" dirty="0"/>
              <a:t>的博</a:t>
            </a:r>
            <a:r>
              <a:rPr lang="zh-CN" altLang="en-US" dirty="0" smtClean="0"/>
              <a:t>客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吴</a:t>
            </a:r>
            <a:r>
              <a:rPr lang="zh-CN" altLang="en-US" dirty="0"/>
              <a:t>恩达</a:t>
            </a:r>
            <a:r>
              <a:rPr lang="en-US" altLang="zh-CN" dirty="0" err="1"/>
              <a:t>deeplearning</a:t>
            </a:r>
            <a:r>
              <a:rPr lang="zh-CN" altLang="en-US" dirty="0"/>
              <a:t>之</a:t>
            </a:r>
            <a:r>
              <a:rPr lang="en-US" altLang="zh-CN" dirty="0"/>
              <a:t>CNN—</a:t>
            </a:r>
            <a:r>
              <a:rPr lang="zh-CN" altLang="en-US" dirty="0"/>
              <a:t>卷积神经网络</a:t>
            </a:r>
            <a:r>
              <a:rPr lang="zh-CN" altLang="en-US" dirty="0" smtClean="0"/>
              <a:t>入门</a:t>
            </a:r>
            <a:r>
              <a:rPr lang="en-US" altLang="zh-CN" dirty="0" smtClean="0"/>
              <a:t>》</a:t>
            </a:r>
            <a:endParaRPr lang="en-US" dirty="0" smtClean="0"/>
          </a:p>
        </p:txBody>
      </p:sp>
      <p:sp>
        <p:nvSpPr>
          <p:cNvPr id="4" name="矩形标注 3"/>
          <p:cNvSpPr/>
          <p:nvPr/>
        </p:nvSpPr>
        <p:spPr>
          <a:xfrm>
            <a:off x="4852051" y="1458259"/>
            <a:ext cx="3287901" cy="1362635"/>
          </a:xfrm>
          <a:prstGeom prst="wedgeRectCallout">
            <a:avLst>
              <a:gd name="adj1" fmla="val -95289"/>
              <a:gd name="adj2" fmla="val 9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rgbClr val="FF3300"/>
                </a:solidFill>
              </a:rPr>
              <a:t>以后会做一期讲一下</a:t>
            </a:r>
            <a:r>
              <a:rPr lang="en-US" altLang="zh-CN" dirty="0" smtClean="0">
                <a:solidFill>
                  <a:srgbClr val="FF3300"/>
                </a:solidFill>
              </a:rPr>
              <a:t>padding</a:t>
            </a:r>
            <a:r>
              <a:rPr lang="zh-CN" altLang="en-US" dirty="0" smtClean="0">
                <a:solidFill>
                  <a:srgbClr val="FF3300"/>
                </a:solidFill>
              </a:rPr>
              <a:t>和</a:t>
            </a:r>
            <a:r>
              <a:rPr lang="en-US" altLang="zh-CN" dirty="0" smtClean="0">
                <a:solidFill>
                  <a:srgbClr val="FF3300"/>
                </a:solidFill>
              </a:rPr>
              <a:t>stride</a:t>
            </a:r>
            <a:r>
              <a:rPr lang="zh-CN" altLang="en-US" dirty="0" smtClean="0">
                <a:solidFill>
                  <a:srgbClr val="FF3300"/>
                </a:solidFill>
              </a:rPr>
              <a:t>的总结类似的视频，因为感觉自己讲的不是很好，有些东西没讲清楚。</a:t>
            </a:r>
            <a:endParaRPr lang="en-US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4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如果我们有一张照片，想让电脑去搞清楚这张照片上具体有哪些物体，可以做的事情是检测图像的垂直边缘和水平边缘。 </a:t>
            </a:r>
          </a:p>
          <a:p>
            <a:endParaRPr lang="en-US" dirty="0"/>
          </a:p>
        </p:txBody>
      </p:sp>
      <p:pic>
        <p:nvPicPr>
          <p:cNvPr id="4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85" y="3205154"/>
            <a:ext cx="3482398" cy="20564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448" y="1977285"/>
            <a:ext cx="3528726" cy="200215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74" y="4461994"/>
            <a:ext cx="3474675" cy="2069362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 flipV="1">
            <a:off x="4362651" y="3205154"/>
            <a:ext cx="907849" cy="1167940"/>
          </a:xfrm>
          <a:prstGeom prst="straightConnector1">
            <a:avLst/>
          </a:prstGeom>
          <a:ln w="7620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4362651" y="4553081"/>
            <a:ext cx="1034849" cy="1021956"/>
          </a:xfrm>
          <a:prstGeom prst="straightConnector1">
            <a:avLst/>
          </a:prstGeom>
          <a:ln w="7620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397500" y="297432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垂直边缘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99702" y="536715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水平边缘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39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1"/>
            <a:ext cx="8596668" cy="1568165"/>
          </a:xfrm>
        </p:spPr>
        <p:txBody>
          <a:bodyPr/>
          <a:lstStyle/>
          <a:p>
            <a:r>
              <a:rPr lang="zh-CN" altLang="en-US" dirty="0" smtClean="0"/>
              <a:t>假设我们有一个灰度图片（黑白图片），大小为</a:t>
            </a:r>
            <a:r>
              <a:rPr lang="en-US" altLang="zh-CN" dirty="0" smtClean="0"/>
              <a:t>6*6</a:t>
            </a:r>
            <a:r>
              <a:rPr lang="zh-CN" altLang="en-US" dirty="0" smtClean="0"/>
              <a:t>像素，</a:t>
            </a:r>
            <a:r>
              <a:rPr lang="en-US" altLang="zh-CN" dirty="0" smtClean="0"/>
              <a:t>6*6*1</a:t>
            </a:r>
            <a:r>
              <a:rPr lang="zh-CN" altLang="en-US" dirty="0" smtClean="0"/>
              <a:t>的矩阵表示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（如果是彩色照片，彩色有</a:t>
            </a:r>
            <a:r>
              <a:rPr lang="en-US" altLang="zh-CN" dirty="0" smtClean="0"/>
              <a:t>RGB</a:t>
            </a:r>
            <a:r>
              <a:rPr lang="zh-CN" altLang="en-US" dirty="0" smtClean="0"/>
              <a:t>三个通道，图片便会是</a:t>
            </a:r>
            <a:r>
              <a:rPr lang="en-US" altLang="zh-CN" dirty="0"/>
              <a:t>6*6*3 </a:t>
            </a:r>
            <a:r>
              <a:rPr lang="zh-CN" altLang="en-US" dirty="0" smtClean="0"/>
              <a:t>的矩阵）</a:t>
            </a:r>
            <a:endParaRPr lang="en-US" altLang="zh-CN" dirty="0" smtClean="0"/>
          </a:p>
          <a:p>
            <a:r>
              <a:rPr lang="zh-CN" altLang="en-US" dirty="0" smtClean="0"/>
              <a:t>为了检测图片的</a:t>
            </a:r>
            <a:r>
              <a:rPr lang="zh-CN" altLang="en-US" b="1" dirty="0" smtClean="0">
                <a:solidFill>
                  <a:srgbClr val="FF0000"/>
                </a:solidFill>
              </a:rPr>
              <a:t>垂直边缘</a:t>
            </a:r>
            <a:r>
              <a:rPr lang="zh-CN" altLang="en-US" dirty="0" smtClean="0"/>
              <a:t>，可以构建一个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r>
              <a:rPr lang="zh-CN" altLang="en-US" dirty="0" smtClean="0"/>
              <a:t>的矩阵</a:t>
            </a:r>
            <a:endParaRPr lang="en-US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965301"/>
              </p:ext>
            </p:extLst>
          </p:nvPr>
        </p:nvGraphicFramePr>
        <p:xfrm>
          <a:off x="1117600" y="2952748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609473"/>
              </p:ext>
            </p:extLst>
          </p:nvPr>
        </p:nvGraphicFramePr>
        <p:xfrm>
          <a:off x="5884863" y="3557588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1407804" y="5787819"/>
            <a:ext cx="24929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灰度图片，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35795" y="5153028"/>
            <a:ext cx="35429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过滤器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卷积核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24491" y="401255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04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270001"/>
            <a:ext cx="8872183" cy="4771362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*</a:t>
            </a:r>
            <a:r>
              <a:rPr lang="en-US" altLang="zh-CN" dirty="0" smtClean="0"/>
              <a:t>3</a:t>
            </a:r>
            <a:r>
              <a:rPr lang="zh-CN" altLang="en-US" dirty="0" smtClean="0"/>
              <a:t>的过滤器</a:t>
            </a:r>
            <a:r>
              <a:rPr lang="en-US" altLang="zh-CN" dirty="0" smtClean="0"/>
              <a:t>/</a:t>
            </a:r>
            <a:r>
              <a:rPr lang="zh-CN" altLang="en-US" dirty="0" smtClean="0"/>
              <a:t>卷积核会对</a:t>
            </a:r>
            <a:r>
              <a:rPr lang="en-US" altLang="zh-CN" dirty="0" smtClean="0"/>
              <a:t>6</a:t>
            </a:r>
            <a:r>
              <a:rPr lang="zh-CN" altLang="en-US" dirty="0" smtClean="0"/>
              <a:t>*</a:t>
            </a:r>
            <a:r>
              <a:rPr lang="en-US" altLang="zh-CN" dirty="0" smtClean="0"/>
              <a:t>6</a:t>
            </a:r>
            <a:r>
              <a:rPr lang="zh-CN" altLang="en-US" dirty="0" smtClean="0"/>
              <a:t>图片进行</a:t>
            </a:r>
            <a:r>
              <a:rPr lang="zh-CN" altLang="en-US" dirty="0" smtClean="0">
                <a:solidFill>
                  <a:srgbClr val="FF0000"/>
                </a:solidFill>
              </a:rPr>
              <a:t>卷积运算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3*1+1*1+2*1+0*0+5*0+7*0+1*(-1)+8*(-1)+2*(-1)=-5 (</a:t>
            </a:r>
            <a:r>
              <a:rPr lang="zh-CN" altLang="en-US" dirty="0" smtClean="0"/>
              <a:t>左上角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914907"/>
              </p:ext>
            </p:extLst>
          </p:nvPr>
        </p:nvGraphicFramePr>
        <p:xfrm>
          <a:off x="1219200" y="1984641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739715"/>
              </p:ext>
            </p:extLst>
          </p:nvPr>
        </p:nvGraphicFramePr>
        <p:xfrm>
          <a:off x="5001334" y="2558914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4952794" y="4032114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41292" y="3062402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492401" y="3119387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730617"/>
              </p:ext>
            </p:extLst>
          </p:nvPr>
        </p:nvGraphicFramePr>
        <p:xfrm>
          <a:off x="7550041" y="2457313"/>
          <a:ext cx="1792348" cy="1736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8087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1870346618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-5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357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90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270001"/>
            <a:ext cx="8872183" cy="5480656"/>
          </a:xfrm>
        </p:spPr>
        <p:txBody>
          <a:bodyPr/>
          <a:lstStyle/>
          <a:p>
            <a:r>
              <a:rPr lang="zh-CN" altLang="en-US" dirty="0" smtClean="0"/>
              <a:t>让</a:t>
            </a:r>
            <a:r>
              <a:rPr lang="zh-CN" altLang="en-US" dirty="0"/>
              <a:t>过滤器在图像上逐步滑动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0*1+5*1+7*1+1*0+8*0+2*0+2*(-1)+9*(-1)+5*(-1</a:t>
            </a:r>
            <a:r>
              <a:rPr lang="en-US" altLang="zh-CN" dirty="0" smtClean="0">
                <a:solidFill>
                  <a:schemeClr val="tx1"/>
                </a:solidFill>
              </a:rPr>
              <a:t>)=-4</a:t>
            </a:r>
          </a:p>
          <a:p>
            <a:endParaRPr lang="en-US" altLang="zh-CN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603790"/>
              </p:ext>
            </p:extLst>
          </p:nvPr>
        </p:nvGraphicFramePr>
        <p:xfrm>
          <a:off x="1219200" y="1984641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869955"/>
              </p:ext>
            </p:extLst>
          </p:nvPr>
        </p:nvGraphicFramePr>
        <p:xfrm>
          <a:off x="5001334" y="2639671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4952794" y="4032114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41292" y="3062402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71911" y="3119387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701134"/>
              </p:ext>
            </p:extLst>
          </p:nvPr>
        </p:nvGraphicFramePr>
        <p:xfrm>
          <a:off x="7550041" y="2457313"/>
          <a:ext cx="1792348" cy="1736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8087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1870346618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357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95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270001"/>
            <a:ext cx="8872183" cy="5480656"/>
          </a:xfrm>
        </p:spPr>
        <p:txBody>
          <a:bodyPr/>
          <a:lstStyle/>
          <a:p>
            <a:r>
              <a:rPr lang="zh-CN" altLang="en-US" dirty="0" smtClean="0"/>
              <a:t>让</a:t>
            </a:r>
            <a:r>
              <a:rPr lang="zh-CN" altLang="en-US" dirty="0"/>
              <a:t>过滤器在图像上逐步滑动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/>
              <a:t>1*1+8*1+2*1+2*0+9*0+5*0+7*(-1)+3*(-1)+1*(-1</a:t>
            </a:r>
            <a:r>
              <a:rPr lang="en-US" altLang="zh-CN" dirty="0">
                <a:solidFill>
                  <a:schemeClr val="tx1"/>
                </a:solidFill>
              </a:rPr>
              <a:t>)=0</a:t>
            </a:r>
          </a:p>
          <a:p>
            <a:pPr marL="0" indent="0"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760343"/>
              </p:ext>
            </p:extLst>
          </p:nvPr>
        </p:nvGraphicFramePr>
        <p:xfrm>
          <a:off x="1219200" y="1984641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001334" y="2639671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4952794" y="4032114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41292" y="3062402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71911" y="3119387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106303"/>
              </p:ext>
            </p:extLst>
          </p:nvPr>
        </p:nvGraphicFramePr>
        <p:xfrm>
          <a:off x="7550041" y="2457313"/>
          <a:ext cx="1792348" cy="1736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8087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1870346618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357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9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270001"/>
            <a:ext cx="8872183" cy="5480656"/>
          </a:xfrm>
        </p:spPr>
        <p:txBody>
          <a:bodyPr/>
          <a:lstStyle/>
          <a:p>
            <a:r>
              <a:rPr lang="zh-CN" altLang="en-US" dirty="0" smtClean="0"/>
              <a:t>让</a:t>
            </a:r>
            <a:r>
              <a:rPr lang="zh-CN" altLang="en-US" dirty="0"/>
              <a:t>过滤器在图像上逐步滑动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0*1+5*1+7*1+1*0+8*0+2*0+2*(-1)+9*(-1)+5*(-1</a:t>
            </a:r>
            <a:r>
              <a:rPr lang="en-US" altLang="zh-CN" dirty="0" smtClean="0">
                <a:solidFill>
                  <a:schemeClr val="tx1"/>
                </a:solidFill>
              </a:rPr>
              <a:t>)=-4</a:t>
            </a:r>
          </a:p>
          <a:p>
            <a:pPr marL="0" indent="0"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587912"/>
              </p:ext>
            </p:extLst>
          </p:nvPr>
        </p:nvGraphicFramePr>
        <p:xfrm>
          <a:off x="1219200" y="1984641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001334" y="2639671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4952794" y="4032114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41292" y="3062402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71911" y="3119387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571909"/>
              </p:ext>
            </p:extLst>
          </p:nvPr>
        </p:nvGraphicFramePr>
        <p:xfrm>
          <a:off x="7550041" y="2457313"/>
          <a:ext cx="1792348" cy="1736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8087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1870346618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448087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357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18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270001"/>
            <a:ext cx="8872183" cy="5480656"/>
          </a:xfrm>
        </p:spPr>
        <p:txBody>
          <a:bodyPr/>
          <a:lstStyle/>
          <a:p>
            <a:r>
              <a:rPr lang="zh-CN" altLang="en-US" dirty="0" smtClean="0"/>
              <a:t>让</a:t>
            </a:r>
            <a:r>
              <a:rPr lang="zh-CN" altLang="en-US" dirty="0"/>
              <a:t>过滤器在图像上逐步滑动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1*1+2*1+0*1+5*0+7*0+1*0+8*(-1)+2*(-1)+3*(-1</a:t>
            </a:r>
            <a:r>
              <a:rPr lang="en-US" altLang="zh-CN" dirty="0" smtClean="0">
                <a:solidFill>
                  <a:schemeClr val="tx1"/>
                </a:solidFill>
              </a:rPr>
              <a:t>)=-10</a:t>
            </a:r>
          </a:p>
          <a:p>
            <a:pPr marL="0" indent="0"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36786"/>
              </p:ext>
            </p:extLst>
          </p:nvPr>
        </p:nvGraphicFramePr>
        <p:xfrm>
          <a:off x="1219200" y="1984641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001334" y="2639671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4952794" y="4032114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41292" y="3062402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71911" y="3119387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711904"/>
              </p:ext>
            </p:extLst>
          </p:nvPr>
        </p:nvGraphicFramePr>
        <p:xfrm>
          <a:off x="7435017" y="2457313"/>
          <a:ext cx="1907372" cy="1736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84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476843">
                  <a:extLst>
                    <a:ext uri="{9D8B030D-6E8A-4147-A177-3AD203B41FA5}">
                      <a16:colId xmlns:a16="http://schemas.microsoft.com/office/drawing/2014/main" val="1870346618"/>
                    </a:ext>
                  </a:extLst>
                </a:gridCol>
                <a:gridCol w="47684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47684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-5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0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8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-10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357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30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270001"/>
            <a:ext cx="8872183" cy="5480656"/>
          </a:xfrm>
        </p:spPr>
        <p:txBody>
          <a:bodyPr/>
          <a:lstStyle/>
          <a:p>
            <a:r>
              <a:rPr lang="zh-CN" altLang="en-US" dirty="0"/>
              <a:t>让过滤器在图像上逐步</a:t>
            </a:r>
            <a:r>
              <a:rPr lang="zh-CN" altLang="en-US" dirty="0" smtClean="0"/>
              <a:t>滑动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1*1+6*1+2*1+7*0+2*0+3*0+8*(-1)+8*(-1)+9*(-1</a:t>
            </a:r>
            <a:r>
              <a:rPr lang="en-US" altLang="zh-CN" dirty="0" smtClean="0">
                <a:solidFill>
                  <a:schemeClr val="tx1"/>
                </a:solidFill>
              </a:rPr>
              <a:t>)=-16</a:t>
            </a:r>
          </a:p>
          <a:p>
            <a:pPr marL="0" indent="0"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756461"/>
              </p:ext>
            </p:extLst>
          </p:nvPr>
        </p:nvGraphicFramePr>
        <p:xfrm>
          <a:off x="1219200" y="1984641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001334" y="2639671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4952794" y="4032114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41292" y="3062402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71911" y="3119387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492141"/>
              </p:ext>
            </p:extLst>
          </p:nvPr>
        </p:nvGraphicFramePr>
        <p:xfrm>
          <a:off x="7435017" y="2457313"/>
          <a:ext cx="1907372" cy="1736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84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476843">
                  <a:extLst>
                    <a:ext uri="{9D8B030D-6E8A-4147-A177-3AD203B41FA5}">
                      <a16:colId xmlns:a16="http://schemas.microsoft.com/office/drawing/2014/main" val="1870346618"/>
                    </a:ext>
                  </a:extLst>
                </a:gridCol>
                <a:gridCol w="47684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47684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-5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0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8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-10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-2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2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3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0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-2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-4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-7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-3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-2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-3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-16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357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72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3" y="1270001"/>
            <a:ext cx="9508288" cy="5480656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*</a:t>
            </a:r>
            <a:r>
              <a:rPr lang="en-US" altLang="zh-CN" dirty="0" smtClean="0"/>
              <a:t>3</a:t>
            </a:r>
            <a:r>
              <a:rPr lang="zh-CN" altLang="en-US" dirty="0" smtClean="0"/>
              <a:t>的过滤器</a:t>
            </a:r>
            <a:r>
              <a:rPr lang="en-US" altLang="zh-CN" dirty="0" smtClean="0"/>
              <a:t>/</a:t>
            </a:r>
            <a:r>
              <a:rPr lang="zh-CN" altLang="en-US" dirty="0" smtClean="0"/>
              <a:t>卷积核会对</a:t>
            </a:r>
            <a:r>
              <a:rPr lang="en-US" altLang="zh-CN" dirty="0" smtClean="0"/>
              <a:t>6</a:t>
            </a:r>
            <a:r>
              <a:rPr lang="zh-CN" altLang="en-US" dirty="0" smtClean="0"/>
              <a:t>*</a:t>
            </a:r>
            <a:r>
              <a:rPr lang="en-US" altLang="zh-CN" dirty="0" smtClean="0"/>
              <a:t>6</a:t>
            </a:r>
            <a:r>
              <a:rPr lang="zh-CN" altLang="en-US" dirty="0" smtClean="0"/>
              <a:t>图片进行</a:t>
            </a:r>
            <a:r>
              <a:rPr lang="zh-CN" altLang="en-US" dirty="0" smtClean="0">
                <a:solidFill>
                  <a:srgbClr val="FF0000"/>
                </a:solidFill>
              </a:rPr>
              <a:t>卷积运算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让</a:t>
            </a:r>
            <a:r>
              <a:rPr lang="zh-CN" altLang="en-US" dirty="0"/>
              <a:t>过滤器在图像上逐步滑动，对整个图像进行卷积计算</a:t>
            </a:r>
            <a:r>
              <a:rPr lang="zh-CN" altLang="en-US" dirty="0" smtClean="0"/>
              <a:t>得到</a:t>
            </a:r>
            <a:r>
              <a:rPr lang="zh-CN" altLang="en-US" dirty="0"/>
              <a:t>一个</a:t>
            </a:r>
            <a:r>
              <a:rPr lang="en-US" altLang="zh-CN" b="1" dirty="0" smtClean="0">
                <a:solidFill>
                  <a:srgbClr val="FF0000"/>
                </a:solidFill>
              </a:rPr>
              <a:t>4*4</a:t>
            </a:r>
            <a:r>
              <a:rPr lang="zh-CN" altLang="en-US" b="1" dirty="0">
                <a:solidFill>
                  <a:srgbClr val="FF0000"/>
                </a:solidFill>
              </a:rPr>
              <a:t>的</a:t>
            </a:r>
            <a:r>
              <a:rPr lang="zh-CN" altLang="en-US" b="1" dirty="0" smtClean="0">
                <a:solidFill>
                  <a:srgbClr val="FF0000"/>
                </a:solidFill>
              </a:rPr>
              <a:t>图像</a:t>
            </a:r>
            <a:r>
              <a:rPr lang="en-US" altLang="zh-CN" b="1" dirty="0" smtClean="0">
                <a:solidFill>
                  <a:srgbClr val="FF0000"/>
                </a:solidFill>
              </a:rPr>
              <a:t>/</a:t>
            </a:r>
            <a:r>
              <a:rPr lang="zh-CN" altLang="en-US" b="1" dirty="0" smtClean="0">
                <a:solidFill>
                  <a:srgbClr val="FF0000"/>
                </a:solidFill>
              </a:rPr>
              <a:t>矩阵</a:t>
            </a:r>
            <a:r>
              <a:rPr lang="zh-CN" altLang="en-US" dirty="0" smtClean="0"/>
              <a:t>。</a:t>
            </a:r>
            <a:r>
              <a:rPr lang="zh-CN" altLang="en-US" dirty="0"/>
              <a:t> 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1*1+6*1+2*1+7*0+2*0+3*0+8*(-1)+8*(-1)+9*(-1</a:t>
            </a:r>
            <a:r>
              <a:rPr lang="en-US" altLang="zh-CN" dirty="0" smtClean="0">
                <a:solidFill>
                  <a:schemeClr val="tx1"/>
                </a:solidFill>
              </a:rPr>
              <a:t>)=-16</a:t>
            </a:r>
          </a:p>
          <a:p>
            <a:pPr marL="0" indent="0"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256729"/>
              </p:ext>
            </p:extLst>
          </p:nvPr>
        </p:nvGraphicFramePr>
        <p:xfrm>
          <a:off x="1219200" y="2501466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408082"/>
              </p:ext>
            </p:extLst>
          </p:nvPr>
        </p:nvGraphicFramePr>
        <p:xfrm>
          <a:off x="5001334" y="3156496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4952794" y="4548939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41292" y="3579227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71911" y="3636212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914676"/>
              </p:ext>
            </p:extLst>
          </p:nvPr>
        </p:nvGraphicFramePr>
        <p:xfrm>
          <a:off x="7435017" y="2974138"/>
          <a:ext cx="1907372" cy="1736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84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476843">
                  <a:extLst>
                    <a:ext uri="{9D8B030D-6E8A-4147-A177-3AD203B41FA5}">
                      <a16:colId xmlns:a16="http://schemas.microsoft.com/office/drawing/2014/main" val="1870346618"/>
                    </a:ext>
                  </a:extLst>
                </a:gridCol>
                <a:gridCol w="47684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47684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-5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0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8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-10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-2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2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3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0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-2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-4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-7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  <a:tr h="4340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-3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-2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-3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-16</a:t>
                      </a:r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357244"/>
                  </a:ext>
                </a:extLst>
              </a:tr>
            </a:tbl>
          </a:graphicData>
        </a:graphic>
      </p:graphicFrame>
      <p:sp>
        <p:nvSpPr>
          <p:cNvPr id="4" name="下箭头 3"/>
          <p:cNvSpPr/>
          <p:nvPr/>
        </p:nvSpPr>
        <p:spPr>
          <a:xfrm>
            <a:off x="8179150" y="2377440"/>
            <a:ext cx="390985" cy="4035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57559" y="2377440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的矩阵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63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1"/>
            <a:ext cx="10454216" cy="1530035"/>
          </a:xfrm>
        </p:spPr>
        <p:txBody>
          <a:bodyPr>
            <a:normAutofit fontScale="92500"/>
          </a:bodyPr>
          <a:lstStyle/>
          <a:p>
            <a:r>
              <a:rPr lang="zh-CN" altLang="en-US" dirty="0" smtClean="0"/>
              <a:t>为什么这种卷积计算可以得到图像的边缘？</a:t>
            </a:r>
            <a:endParaRPr lang="en-US" altLang="zh-CN" dirty="0" smtClean="0"/>
          </a:p>
          <a:p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的矩阵，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</a:rPr>
              <a:t>0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表示图像暗色区域，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10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为图像比较亮的区域</a:t>
            </a:r>
            <a:r>
              <a:rPr lang="zh-CN" altLang="en-US" dirty="0"/>
              <a:t>，同样用一个</a:t>
            </a:r>
            <a:r>
              <a:rPr lang="en-US" altLang="zh-CN" dirty="0"/>
              <a:t>3*3</a:t>
            </a:r>
            <a:r>
              <a:rPr lang="zh-CN" altLang="en-US" dirty="0"/>
              <a:t>过滤器，对图像进行</a:t>
            </a:r>
            <a:r>
              <a:rPr lang="zh-CN" altLang="en-US" dirty="0" smtClean="0"/>
              <a:t>卷积</a:t>
            </a:r>
            <a:endParaRPr lang="en-US" altLang="zh-CN" dirty="0" smtClean="0"/>
          </a:p>
          <a:p>
            <a:r>
              <a:rPr lang="zh-CN" altLang="en-US" dirty="0"/>
              <a:t>卷积运算</a:t>
            </a:r>
            <a:r>
              <a:rPr lang="zh-CN" altLang="en-US" dirty="0" smtClean="0"/>
              <a:t>得到的图像</a:t>
            </a:r>
            <a:r>
              <a:rPr lang="zh-CN" altLang="en-US" dirty="0"/>
              <a:t>中间亮，两边暗，亮色区域就对应图像边缘。 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287698"/>
              </p:ext>
            </p:extLst>
          </p:nvPr>
        </p:nvGraphicFramePr>
        <p:xfrm>
          <a:off x="1030748" y="2965451"/>
          <a:ext cx="2696700" cy="2317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450">
                  <a:extLst>
                    <a:ext uri="{9D8B030D-6E8A-4147-A177-3AD203B41FA5}">
                      <a16:colId xmlns:a16="http://schemas.microsoft.com/office/drawing/2014/main" val="2657549367"/>
                    </a:ext>
                  </a:extLst>
                </a:gridCol>
                <a:gridCol w="449450">
                  <a:extLst>
                    <a:ext uri="{9D8B030D-6E8A-4147-A177-3AD203B41FA5}">
                      <a16:colId xmlns:a16="http://schemas.microsoft.com/office/drawing/2014/main" val="646850423"/>
                    </a:ext>
                  </a:extLst>
                </a:gridCol>
                <a:gridCol w="449450">
                  <a:extLst>
                    <a:ext uri="{9D8B030D-6E8A-4147-A177-3AD203B41FA5}">
                      <a16:colId xmlns:a16="http://schemas.microsoft.com/office/drawing/2014/main" val="306915745"/>
                    </a:ext>
                  </a:extLst>
                </a:gridCol>
                <a:gridCol w="449450">
                  <a:extLst>
                    <a:ext uri="{9D8B030D-6E8A-4147-A177-3AD203B41FA5}">
                      <a16:colId xmlns:a16="http://schemas.microsoft.com/office/drawing/2014/main" val="3726768628"/>
                    </a:ext>
                  </a:extLst>
                </a:gridCol>
                <a:gridCol w="449450">
                  <a:extLst>
                    <a:ext uri="{9D8B030D-6E8A-4147-A177-3AD203B41FA5}">
                      <a16:colId xmlns:a16="http://schemas.microsoft.com/office/drawing/2014/main" val="3870420588"/>
                    </a:ext>
                  </a:extLst>
                </a:gridCol>
                <a:gridCol w="449450">
                  <a:extLst>
                    <a:ext uri="{9D8B030D-6E8A-4147-A177-3AD203B41FA5}">
                      <a16:colId xmlns:a16="http://schemas.microsoft.com/office/drawing/2014/main" val="2974915433"/>
                    </a:ext>
                  </a:extLst>
                </a:gridCol>
              </a:tblGrid>
              <a:tr h="38629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704904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053745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464424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703097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445584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210346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754549"/>
              </p:ext>
            </p:extLst>
          </p:nvPr>
        </p:nvGraphicFramePr>
        <p:xfrm>
          <a:off x="4763092" y="3479256"/>
          <a:ext cx="1536699" cy="1397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831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289035"/>
              </p:ext>
            </p:extLst>
          </p:nvPr>
        </p:nvGraphicFramePr>
        <p:xfrm>
          <a:off x="7410450" y="3088641"/>
          <a:ext cx="1981200" cy="194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300">
                  <a:extLst>
                    <a:ext uri="{9D8B030D-6E8A-4147-A177-3AD203B41FA5}">
                      <a16:colId xmlns:a16="http://schemas.microsoft.com/office/drawing/2014/main" val="2753012096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426558103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401256736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85403955"/>
                    </a:ext>
                  </a:extLst>
                </a:gridCol>
              </a:tblGrid>
              <a:tr h="4851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92644"/>
                  </a:ext>
                </a:extLst>
              </a:tr>
              <a:tr h="4851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983647"/>
                  </a:ext>
                </a:extLst>
              </a:tr>
              <a:tr h="4851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580522"/>
                  </a:ext>
                </a:extLst>
              </a:tr>
              <a:tr h="4851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420139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931637"/>
              </p:ext>
            </p:extLst>
          </p:nvPr>
        </p:nvGraphicFramePr>
        <p:xfrm>
          <a:off x="1845168" y="5571808"/>
          <a:ext cx="1067860" cy="1057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930">
                  <a:extLst>
                    <a:ext uri="{9D8B030D-6E8A-4147-A177-3AD203B41FA5}">
                      <a16:colId xmlns:a16="http://schemas.microsoft.com/office/drawing/2014/main" val="2365586003"/>
                    </a:ext>
                  </a:extLst>
                </a:gridCol>
                <a:gridCol w="533930">
                  <a:extLst>
                    <a:ext uri="{9D8B030D-6E8A-4147-A177-3AD203B41FA5}">
                      <a16:colId xmlns:a16="http://schemas.microsoft.com/office/drawing/2014/main" val="2495365350"/>
                    </a:ext>
                  </a:extLst>
                </a:gridCol>
              </a:tblGrid>
              <a:tr h="10575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33967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084316"/>
              </p:ext>
            </p:extLst>
          </p:nvPr>
        </p:nvGraphicFramePr>
        <p:xfrm>
          <a:off x="4953776" y="5571808"/>
          <a:ext cx="1190724" cy="1057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859">
                  <a:extLst>
                    <a:ext uri="{9D8B030D-6E8A-4147-A177-3AD203B41FA5}">
                      <a16:colId xmlns:a16="http://schemas.microsoft.com/office/drawing/2014/main" val="2365586003"/>
                    </a:ext>
                  </a:extLst>
                </a:gridCol>
                <a:gridCol w="421923">
                  <a:extLst>
                    <a:ext uri="{9D8B030D-6E8A-4147-A177-3AD203B41FA5}">
                      <a16:colId xmlns:a16="http://schemas.microsoft.com/office/drawing/2014/main" val="2495365350"/>
                    </a:ext>
                  </a:extLst>
                </a:gridCol>
                <a:gridCol w="387942">
                  <a:extLst>
                    <a:ext uri="{9D8B030D-6E8A-4147-A177-3AD203B41FA5}">
                      <a16:colId xmlns:a16="http://schemas.microsoft.com/office/drawing/2014/main" val="3136570402"/>
                    </a:ext>
                  </a:extLst>
                </a:gridCol>
              </a:tblGrid>
              <a:tr h="10575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33967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6715892" y="3841463"/>
            <a:ext cx="465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sz="3200" b="1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77585" y="3841463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743022"/>
              </p:ext>
            </p:extLst>
          </p:nvPr>
        </p:nvGraphicFramePr>
        <p:xfrm>
          <a:off x="7808296" y="5571808"/>
          <a:ext cx="1067860" cy="1057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965">
                  <a:extLst>
                    <a:ext uri="{9D8B030D-6E8A-4147-A177-3AD203B41FA5}">
                      <a16:colId xmlns:a16="http://schemas.microsoft.com/office/drawing/2014/main" val="3925589656"/>
                    </a:ext>
                  </a:extLst>
                </a:gridCol>
                <a:gridCol w="266965">
                  <a:extLst>
                    <a:ext uri="{9D8B030D-6E8A-4147-A177-3AD203B41FA5}">
                      <a16:colId xmlns:a16="http://schemas.microsoft.com/office/drawing/2014/main" val="2966204653"/>
                    </a:ext>
                  </a:extLst>
                </a:gridCol>
                <a:gridCol w="266965">
                  <a:extLst>
                    <a:ext uri="{9D8B030D-6E8A-4147-A177-3AD203B41FA5}">
                      <a16:colId xmlns:a16="http://schemas.microsoft.com/office/drawing/2014/main" val="947612130"/>
                    </a:ext>
                  </a:extLst>
                </a:gridCol>
                <a:gridCol w="266965">
                  <a:extLst>
                    <a:ext uri="{9D8B030D-6E8A-4147-A177-3AD203B41FA5}">
                      <a16:colId xmlns:a16="http://schemas.microsoft.com/office/drawing/2014/main" val="855479451"/>
                    </a:ext>
                  </a:extLst>
                </a:gridCol>
              </a:tblGrid>
              <a:tr h="10575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954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90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边界检测示例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1"/>
            <a:ext cx="8596668" cy="4222298"/>
          </a:xfrm>
        </p:spPr>
        <p:txBody>
          <a:bodyPr/>
          <a:lstStyle/>
          <a:p>
            <a:r>
              <a:rPr lang="zh-CN" altLang="en-US" dirty="0" smtClean="0"/>
              <a:t>常见的过滤器</a:t>
            </a:r>
            <a:r>
              <a:rPr lang="en-US" altLang="zh-CN" dirty="0" smtClean="0"/>
              <a:t>/</a:t>
            </a:r>
            <a:r>
              <a:rPr lang="zh-CN" altLang="en-US" dirty="0" smtClean="0"/>
              <a:t>卷积核</a:t>
            </a:r>
            <a:endParaRPr lang="en-US" altLang="zh-CN" dirty="0" smtClean="0"/>
          </a:p>
          <a:p>
            <a:r>
              <a:rPr lang="zh-CN" altLang="en-US" dirty="0"/>
              <a:t>水平</a:t>
            </a:r>
            <a:r>
              <a:rPr lang="zh-CN" altLang="en-US" dirty="0" smtClean="0"/>
              <a:t>过滤器</a:t>
            </a:r>
            <a:r>
              <a:rPr lang="en-US" altLang="zh-CN" dirty="0" smtClean="0"/>
              <a:t>/</a:t>
            </a:r>
            <a:r>
              <a:rPr lang="zh-CN" altLang="en-US" dirty="0" smtClean="0"/>
              <a:t>垂直过滤器</a:t>
            </a:r>
            <a:endParaRPr lang="en-US" altLang="zh-CN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zh-CN" altLang="en-US" dirty="0" smtClean="0"/>
              <a:t>在</a:t>
            </a:r>
            <a:r>
              <a:rPr lang="zh-CN" altLang="en-US" dirty="0"/>
              <a:t>卷积神经网络中</a:t>
            </a:r>
            <a:r>
              <a:rPr lang="zh-CN" altLang="en-US" dirty="0" smtClean="0"/>
              <a:t>把过滤器当成</a:t>
            </a:r>
            <a:r>
              <a:rPr lang="zh-CN" altLang="en-US" dirty="0"/>
              <a:t>需要学习</a:t>
            </a:r>
            <a:r>
              <a:rPr lang="zh-CN" altLang="en-US" dirty="0" smtClean="0"/>
              <a:t>的</a:t>
            </a:r>
            <a:r>
              <a:rPr lang="zh-CN" altLang="en-US" dirty="0"/>
              <a:t>参数，卷积神经网络训练的目标就是去理解过滤器的参数。 </a:t>
            </a:r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030410"/>
              </p:ext>
            </p:extLst>
          </p:nvPr>
        </p:nvGraphicFramePr>
        <p:xfrm>
          <a:off x="1090818" y="2420160"/>
          <a:ext cx="1536699" cy="1397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890306749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3259565775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96559438"/>
                    </a:ext>
                  </a:extLst>
                </a:gridCol>
              </a:tblGrid>
              <a:tr h="4831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452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33093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935682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701829"/>
              </p:ext>
            </p:extLst>
          </p:nvPr>
        </p:nvGraphicFramePr>
        <p:xfrm>
          <a:off x="2988444" y="2420160"/>
          <a:ext cx="1536699" cy="1397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890306749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3259565775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96559438"/>
                    </a:ext>
                  </a:extLst>
                </a:gridCol>
              </a:tblGrid>
              <a:tr h="4831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452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33093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-</a:t>
                      </a:r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935682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125633" y="394633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垂直过滤器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58075" y="3874559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水平过滤器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816041"/>
              </p:ext>
            </p:extLst>
          </p:nvPr>
        </p:nvGraphicFramePr>
        <p:xfrm>
          <a:off x="4772016" y="5244912"/>
          <a:ext cx="1536699" cy="1397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12355845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28516524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38470208"/>
                    </a:ext>
                  </a:extLst>
                </a:gridCol>
              </a:tblGrid>
              <a:tr h="4831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8713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28653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80296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187167"/>
              </p:ext>
            </p:extLst>
          </p:nvPr>
        </p:nvGraphicFramePr>
        <p:xfrm>
          <a:off x="4973442" y="2420160"/>
          <a:ext cx="1536699" cy="1397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890306749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3259565775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96559438"/>
                    </a:ext>
                  </a:extLst>
                </a:gridCol>
              </a:tblGrid>
              <a:tr h="4831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452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33093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935682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5043073" y="3874559"/>
            <a:ext cx="15376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Sobel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过滤器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639573"/>
              </p:ext>
            </p:extLst>
          </p:nvPr>
        </p:nvGraphicFramePr>
        <p:xfrm>
          <a:off x="6958440" y="2420160"/>
          <a:ext cx="1536699" cy="1397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890306749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3259565775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96559438"/>
                    </a:ext>
                  </a:extLst>
                </a:gridCol>
              </a:tblGrid>
              <a:tr h="4831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452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-10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33093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935682"/>
                  </a:ext>
                </a:extLst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7028071" y="3874559"/>
            <a:ext cx="16225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Scharr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过滤器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51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padding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1"/>
            <a:ext cx="9776324" cy="1720972"/>
          </a:xfrm>
        </p:spPr>
        <p:txBody>
          <a:bodyPr/>
          <a:lstStyle/>
          <a:p>
            <a:r>
              <a:rPr lang="zh-CN" altLang="en-US" dirty="0" smtClean="0"/>
              <a:t>在第一课中</a:t>
            </a:r>
            <a:r>
              <a:rPr lang="zh-CN" altLang="en-US" dirty="0"/>
              <a:t>，通过一个</a:t>
            </a:r>
            <a:r>
              <a:rPr lang="en-US" altLang="zh-CN" dirty="0"/>
              <a:t>3*3</a:t>
            </a:r>
            <a:r>
              <a:rPr lang="zh-CN" altLang="en-US" dirty="0"/>
              <a:t>的过滤器来对</a:t>
            </a:r>
            <a:r>
              <a:rPr lang="en-US" altLang="zh-CN" dirty="0"/>
              <a:t>6*6</a:t>
            </a:r>
            <a:r>
              <a:rPr lang="zh-CN" altLang="en-US" dirty="0"/>
              <a:t>的图像进行卷积，得到了一幅</a:t>
            </a:r>
            <a:r>
              <a:rPr lang="en-US" altLang="zh-CN" dirty="0"/>
              <a:t>4*4</a:t>
            </a:r>
            <a:r>
              <a:rPr lang="zh-CN" altLang="en-US" dirty="0"/>
              <a:t>的</a:t>
            </a:r>
            <a:r>
              <a:rPr lang="zh-CN" altLang="en-US" dirty="0" smtClean="0"/>
              <a:t>图像。</a:t>
            </a:r>
            <a:endParaRPr lang="en-US" altLang="zh-CN" dirty="0" smtClean="0"/>
          </a:p>
          <a:p>
            <a:r>
              <a:rPr lang="zh-CN" altLang="en-US" dirty="0" smtClean="0"/>
              <a:t>假设输入</a:t>
            </a:r>
            <a:r>
              <a:rPr lang="en-US" altLang="zh-CN" dirty="0" smtClean="0"/>
              <a:t>/</a:t>
            </a:r>
            <a:r>
              <a:rPr lang="zh-CN" altLang="en-US" dirty="0" smtClean="0"/>
              <a:t>原始图像</a:t>
            </a:r>
            <a:r>
              <a:rPr lang="zh-CN" altLang="en-US" dirty="0"/>
              <a:t>大小为</a:t>
            </a:r>
            <a:r>
              <a:rPr lang="en-US" altLang="zh-CN" dirty="0" smtClean="0"/>
              <a:t>n*n</a:t>
            </a:r>
            <a:r>
              <a:rPr lang="zh-CN" altLang="en-US" dirty="0" smtClean="0"/>
              <a:t>，过滤器</a:t>
            </a:r>
            <a:r>
              <a:rPr lang="zh-CN" altLang="en-US" dirty="0"/>
              <a:t>大小为</a:t>
            </a:r>
            <a:r>
              <a:rPr lang="en-US" altLang="zh-CN" dirty="0"/>
              <a:t>f*f</a:t>
            </a:r>
            <a:r>
              <a:rPr lang="zh-CN" altLang="en-US" dirty="0" smtClean="0"/>
              <a:t>，则输出</a:t>
            </a:r>
            <a:r>
              <a:rPr lang="zh-CN" altLang="en-US" dirty="0"/>
              <a:t>图像大小则为</a:t>
            </a:r>
            <a:r>
              <a:rPr lang="en-US" altLang="zh-CN" dirty="0"/>
              <a:t>(n−f+1)∗(n−f+1)</a:t>
            </a:r>
            <a:r>
              <a:rPr lang="zh-CN" altLang="en-US" dirty="0" smtClean="0"/>
              <a:t>。</a:t>
            </a:r>
            <a:endParaRPr lang="en-US" dirty="0"/>
          </a:p>
          <a:p>
            <a:r>
              <a:rPr lang="zh-CN" altLang="en-US" dirty="0"/>
              <a:t>这样做卷积运算的</a:t>
            </a:r>
            <a:r>
              <a:rPr lang="zh-CN" altLang="en-US" dirty="0" smtClean="0">
                <a:solidFill>
                  <a:srgbClr val="FF0000"/>
                </a:solidFill>
              </a:rPr>
              <a:t>缺点</a:t>
            </a:r>
            <a:r>
              <a:rPr lang="en-US" altLang="zh-CN" dirty="0" smtClean="0">
                <a:sym typeface="Wingdings" panose="05000000000000000000" pitchFamily="2" charset="2"/>
              </a:rPr>
              <a:t>: (1) </a:t>
            </a:r>
            <a:r>
              <a:rPr lang="zh-CN" altLang="en-US" dirty="0" smtClean="0"/>
              <a:t>卷积</a:t>
            </a:r>
            <a:r>
              <a:rPr lang="zh-CN" altLang="en-US" dirty="0"/>
              <a:t>图像的大小会不断</a:t>
            </a:r>
            <a:r>
              <a:rPr lang="zh-CN" altLang="en-US" dirty="0" smtClean="0"/>
              <a:t>缩小</a:t>
            </a:r>
            <a:r>
              <a:rPr lang="en-US" altLang="zh-CN" dirty="0" smtClean="0"/>
              <a:t>; (2) </a:t>
            </a:r>
            <a:r>
              <a:rPr lang="zh-CN" altLang="en-US" dirty="0" smtClean="0"/>
              <a:t>丢掉</a:t>
            </a:r>
            <a:r>
              <a:rPr lang="zh-CN" altLang="en-US" dirty="0"/>
              <a:t>了很多图像边缘的</a:t>
            </a:r>
            <a:r>
              <a:rPr lang="zh-CN" altLang="en-US" dirty="0" smtClean="0"/>
              <a:t>信息</a:t>
            </a:r>
            <a:r>
              <a:rPr lang="zh-CN" altLang="en-US" dirty="0"/>
              <a:t>。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384350"/>
              </p:ext>
            </p:extLst>
          </p:nvPr>
        </p:nvGraphicFramePr>
        <p:xfrm>
          <a:off x="972831" y="3175276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84227067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401866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88042234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3961646764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2855581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347573627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7627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89004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99801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9652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82559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996688"/>
                  </a:ext>
                </a:extLst>
              </a:tr>
            </a:tbl>
          </a:graphicData>
        </a:graphic>
      </p:graphicFrame>
      <p:sp>
        <p:nvSpPr>
          <p:cNvPr id="5" name="内容占位符 2"/>
          <p:cNvSpPr txBox="1">
            <a:spLocks/>
          </p:cNvSpPr>
          <p:nvPr/>
        </p:nvSpPr>
        <p:spPr>
          <a:xfrm>
            <a:off x="4239562" y="3175276"/>
            <a:ext cx="6785489" cy="17209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>
                <a:sym typeface="Wingdings" panose="05000000000000000000" pitchFamily="2" charset="2"/>
              </a:rPr>
              <a:t>(1) </a:t>
            </a:r>
            <a:r>
              <a:rPr lang="zh-CN" altLang="en-US" dirty="0" smtClean="0"/>
              <a:t>卷积图像的大小会不断缩小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6*6 &gt;&gt;  4*4  &gt;&gt; 2*2</a:t>
            </a:r>
          </a:p>
          <a:p>
            <a:r>
              <a:rPr lang="en-US" altLang="zh-CN" dirty="0" smtClean="0"/>
              <a:t>(2) </a:t>
            </a:r>
            <a:r>
              <a:rPr lang="zh-CN" altLang="en-US" dirty="0" smtClean="0"/>
              <a:t>丢掉了很多图像边缘的信息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绿色只用了一次，红色用了很多次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86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padding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1"/>
            <a:ext cx="9776324" cy="1229789"/>
          </a:xfrm>
        </p:spPr>
        <p:txBody>
          <a:bodyPr/>
          <a:lstStyle/>
          <a:p>
            <a:r>
              <a:rPr lang="zh-CN" altLang="en-US" dirty="0" smtClean="0"/>
              <a:t>引入</a:t>
            </a:r>
            <a:r>
              <a:rPr lang="zh-CN" altLang="en-US" dirty="0"/>
              <a:t>了</a:t>
            </a:r>
            <a:r>
              <a:rPr lang="en-US" altLang="zh-CN" dirty="0"/>
              <a:t>padding</a:t>
            </a:r>
            <a:r>
              <a:rPr lang="zh-CN" altLang="en-US" dirty="0"/>
              <a:t>操作</a:t>
            </a:r>
            <a:r>
              <a:rPr lang="zh-CN" altLang="en-US" dirty="0" smtClean="0"/>
              <a:t>，在进行卷积操作前</a:t>
            </a:r>
            <a:r>
              <a:rPr lang="zh-CN" altLang="en-US" dirty="0"/>
              <a:t>，沿着图像边缘用</a:t>
            </a:r>
            <a:r>
              <a:rPr lang="en-US" altLang="zh-CN" dirty="0"/>
              <a:t>0</a:t>
            </a:r>
            <a:r>
              <a:rPr lang="zh-CN" altLang="en-US" dirty="0"/>
              <a:t>进行图像填充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对于</a:t>
            </a:r>
            <a:r>
              <a:rPr lang="en-US" altLang="zh-CN" dirty="0"/>
              <a:t>3*3</a:t>
            </a:r>
            <a:r>
              <a:rPr lang="zh-CN" altLang="en-US" dirty="0"/>
              <a:t>的过滤器</a:t>
            </a:r>
            <a:r>
              <a:rPr lang="zh-CN" altLang="en-US" dirty="0" smtClean="0"/>
              <a:t>，填充</a:t>
            </a:r>
            <a:r>
              <a:rPr lang="zh-CN" altLang="en-US" dirty="0"/>
              <a:t>宽度为</a:t>
            </a:r>
            <a:r>
              <a:rPr lang="en-US" altLang="zh-CN" dirty="0"/>
              <a:t>1</a:t>
            </a:r>
            <a:r>
              <a:rPr lang="zh-CN" altLang="en-US" dirty="0"/>
              <a:t>时</a:t>
            </a:r>
            <a:r>
              <a:rPr lang="zh-CN" altLang="en-US" dirty="0" smtClean="0"/>
              <a:t>，能够保证</a:t>
            </a:r>
            <a:r>
              <a:rPr lang="zh-CN" altLang="en-US" dirty="0"/>
              <a:t>输出图像和输入图像一样大。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608808"/>
              </p:ext>
            </p:extLst>
          </p:nvPr>
        </p:nvGraphicFramePr>
        <p:xfrm>
          <a:off x="748656" y="2868510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253631594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392416432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86503011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4871477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69096743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317831652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17266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8365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402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325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7823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726908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472284"/>
              </p:ext>
            </p:extLst>
          </p:nvPr>
        </p:nvGraphicFramePr>
        <p:xfrm>
          <a:off x="5565496" y="2373066"/>
          <a:ext cx="4167160" cy="3734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1722981398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662768679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21645050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59205605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769509011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981151219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241904494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529274106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45508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6812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029359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416955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38086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973287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82903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501552"/>
                  </a:ext>
                </a:extLst>
              </a:tr>
            </a:tbl>
          </a:graphicData>
        </a:graphic>
      </p:graphicFrame>
      <p:sp>
        <p:nvSpPr>
          <p:cNvPr id="6" name="右箭头 5"/>
          <p:cNvSpPr/>
          <p:nvPr/>
        </p:nvSpPr>
        <p:spPr>
          <a:xfrm>
            <a:off x="4029666" y="4080116"/>
            <a:ext cx="1399978" cy="908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</a:rPr>
              <a:t>padding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97306" y="5980430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48718" y="6309404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0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padding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1"/>
            <a:ext cx="9776324" cy="697801"/>
          </a:xfrm>
        </p:spPr>
        <p:txBody>
          <a:bodyPr>
            <a:normAutofit fontScale="92500"/>
          </a:bodyPr>
          <a:lstStyle/>
          <a:p>
            <a:r>
              <a:rPr lang="zh-CN" altLang="en-US" dirty="0" smtClean="0"/>
              <a:t>在</a:t>
            </a:r>
            <a:r>
              <a:rPr lang="en-US" altLang="zh-CN" dirty="0" smtClean="0"/>
              <a:t>padding</a:t>
            </a:r>
            <a:r>
              <a:rPr lang="zh-CN" altLang="en-US" dirty="0" smtClean="0"/>
              <a:t>之后的</a:t>
            </a:r>
            <a:r>
              <a:rPr lang="en-US" altLang="zh-CN" dirty="0" smtClean="0"/>
              <a:t>8</a:t>
            </a:r>
            <a:r>
              <a:rPr lang="zh-CN" altLang="en-US" dirty="0" smtClean="0"/>
              <a:t>*</a:t>
            </a:r>
            <a:r>
              <a:rPr lang="en-US" altLang="zh-CN" dirty="0" smtClean="0"/>
              <a:t>8</a:t>
            </a:r>
            <a:r>
              <a:rPr lang="zh-CN" altLang="en-US" dirty="0" smtClean="0"/>
              <a:t>利用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r>
              <a:rPr lang="zh-CN" altLang="en-US" dirty="0" smtClean="0"/>
              <a:t>的过滤器进行卷积操作后，还是</a:t>
            </a:r>
            <a:r>
              <a:rPr lang="en-US" altLang="zh-CN" dirty="0" smtClean="0"/>
              <a:t>6</a:t>
            </a:r>
            <a:r>
              <a:rPr lang="zh-CN" altLang="en-US" dirty="0" smtClean="0"/>
              <a:t>*</a:t>
            </a:r>
            <a:r>
              <a:rPr lang="en-US" altLang="zh-CN" dirty="0" smtClean="0"/>
              <a:t>6</a:t>
            </a:r>
            <a:r>
              <a:rPr lang="zh-CN" altLang="en-US" dirty="0" smtClean="0"/>
              <a:t>的图片，和原始图片大小相同。</a:t>
            </a:r>
            <a:endParaRPr 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01389"/>
              </p:ext>
            </p:extLst>
          </p:nvPr>
        </p:nvGraphicFramePr>
        <p:xfrm>
          <a:off x="423760" y="2055015"/>
          <a:ext cx="4167160" cy="3734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1722981398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662768679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21645050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59205605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769509011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981151219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241904494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529274106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45508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6812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029359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416955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38086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973287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82903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501552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767873"/>
              </p:ext>
            </p:extLst>
          </p:nvPr>
        </p:nvGraphicFramePr>
        <p:xfrm>
          <a:off x="5217969" y="2987343"/>
          <a:ext cx="1536699" cy="1397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47730402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876554940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51695641"/>
                    </a:ext>
                  </a:extLst>
                </a:gridCol>
              </a:tblGrid>
              <a:tr h="4831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17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634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11801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692525"/>
              </p:ext>
            </p:extLst>
          </p:nvPr>
        </p:nvGraphicFramePr>
        <p:xfrm>
          <a:off x="7740906" y="2640907"/>
          <a:ext cx="1981200" cy="194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300">
                  <a:extLst>
                    <a:ext uri="{9D8B030D-6E8A-4147-A177-3AD203B41FA5}">
                      <a16:colId xmlns:a16="http://schemas.microsoft.com/office/drawing/2014/main" val="2753012096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426558103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401256736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85403955"/>
                    </a:ext>
                  </a:extLst>
                </a:gridCol>
              </a:tblGrid>
              <a:tr h="4851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92644"/>
                  </a:ext>
                </a:extLst>
              </a:tr>
              <a:tr h="4851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983647"/>
                  </a:ext>
                </a:extLst>
              </a:tr>
              <a:tr h="4851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580522"/>
                  </a:ext>
                </a:extLst>
              </a:tr>
              <a:tr h="4851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420139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7046348" y="3393729"/>
            <a:ext cx="465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</a:t>
            </a:r>
            <a:endParaRPr lang="en-US" sz="3200" b="1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90920" y="3393729"/>
            <a:ext cx="33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endParaRPr lang="en-US" sz="3200" b="1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92053" y="6082381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79327" y="4958106"/>
            <a:ext cx="29546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altLang="zh-CN" sz="2400" dirty="0" smtClean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和原始图片大小相同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20887" y="4542607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10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padding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1"/>
            <a:ext cx="7829739" cy="4254236"/>
          </a:xfrm>
        </p:spPr>
        <p:txBody>
          <a:bodyPr>
            <a:normAutofit/>
          </a:bodyPr>
          <a:lstStyle/>
          <a:p>
            <a:r>
              <a:rPr lang="en-US" altLang="zh-CN" b="1" dirty="0"/>
              <a:t>padding</a:t>
            </a:r>
            <a:r>
              <a:rPr lang="zh-CN" altLang="en-US" b="1" dirty="0"/>
              <a:t>的两种模式： </a:t>
            </a:r>
          </a:p>
          <a:p>
            <a:r>
              <a:rPr lang="en-US" altLang="zh-CN" b="1" dirty="0" smtClean="0"/>
              <a:t>Valid</a:t>
            </a:r>
            <a:r>
              <a:rPr lang="zh-CN" altLang="en-US" b="1" dirty="0" smtClean="0"/>
              <a:t>：</a:t>
            </a:r>
            <a:endParaRPr lang="en-US" altLang="zh-CN" b="1" dirty="0"/>
          </a:p>
          <a:p>
            <a:pPr lvl="1"/>
            <a:r>
              <a:rPr lang="en-US" altLang="zh-CN" dirty="0" smtClean="0"/>
              <a:t>No padding</a:t>
            </a:r>
            <a:r>
              <a:rPr lang="zh-CN" altLang="en-US" dirty="0" smtClean="0"/>
              <a:t>，不进行</a:t>
            </a:r>
            <a:r>
              <a:rPr lang="en-US" altLang="zh-CN" dirty="0" smtClean="0"/>
              <a:t>padding</a:t>
            </a:r>
            <a:r>
              <a:rPr lang="zh-CN" altLang="en-US" dirty="0" smtClean="0"/>
              <a:t>操作。</a:t>
            </a:r>
            <a:endParaRPr lang="en-US" altLang="zh-CN" dirty="0"/>
          </a:p>
          <a:p>
            <a:pPr lvl="1"/>
            <a:r>
              <a:rPr lang="zh-CN" altLang="en-US" dirty="0" smtClean="0"/>
              <a:t>输入</a:t>
            </a:r>
            <a:r>
              <a:rPr lang="zh-CN" altLang="en-US" dirty="0"/>
              <a:t>图像</a:t>
            </a:r>
            <a:r>
              <a:rPr lang="en-US" altLang="zh-CN" dirty="0" smtClean="0"/>
              <a:t>n*n</a:t>
            </a:r>
            <a:r>
              <a:rPr lang="zh-CN" altLang="en-US" dirty="0" smtClean="0"/>
              <a:t>，过滤器</a:t>
            </a:r>
            <a:r>
              <a:rPr lang="en-US" altLang="zh-CN" dirty="0" smtClean="0"/>
              <a:t>f*f</a:t>
            </a:r>
            <a:r>
              <a:rPr lang="zh-CN" altLang="en-US" dirty="0" smtClean="0"/>
              <a:t>，输出</a:t>
            </a:r>
            <a:r>
              <a:rPr lang="zh-CN" altLang="en-US" dirty="0"/>
              <a:t>图像大小为：</a:t>
            </a:r>
            <a:r>
              <a:rPr lang="en-US" altLang="zh-CN" dirty="0"/>
              <a:t>(n−f+1)∗(n−f+1) 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b="1" dirty="0"/>
              <a:t>Same</a:t>
            </a:r>
            <a:r>
              <a:rPr lang="zh-CN" altLang="en-US" b="1" dirty="0" smtClean="0"/>
              <a:t>：</a:t>
            </a:r>
            <a:endParaRPr lang="en-US" altLang="zh-CN" b="1" dirty="0"/>
          </a:p>
          <a:p>
            <a:pPr lvl="1"/>
            <a:r>
              <a:rPr lang="zh-CN" altLang="en-US" dirty="0" smtClean="0"/>
              <a:t>进行</a:t>
            </a:r>
            <a:r>
              <a:rPr lang="en-US" altLang="zh-CN" dirty="0" smtClean="0"/>
              <a:t>padding</a:t>
            </a:r>
            <a:r>
              <a:rPr lang="zh-CN" altLang="en-US" dirty="0" smtClean="0"/>
              <a:t>操作，输出</a:t>
            </a:r>
            <a:r>
              <a:rPr lang="zh-CN" altLang="en-US" dirty="0"/>
              <a:t>图像和输入</a:t>
            </a:r>
            <a:r>
              <a:rPr lang="zh-CN" altLang="en-US" dirty="0" smtClean="0"/>
              <a:t>图像大小一致。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47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</a:t>
            </a:r>
            <a:r>
              <a:rPr lang="en-US" dirty="0" smtClean="0"/>
              <a:t>. </a:t>
            </a:r>
            <a:r>
              <a:rPr lang="zh-CN" altLang="en-US" dirty="0"/>
              <a:t>卷积步长 </a:t>
            </a:r>
            <a:r>
              <a:rPr lang="en-US" altLang="zh-CN" dirty="0"/>
              <a:t>(</a:t>
            </a:r>
            <a:r>
              <a:rPr lang="en-US" dirty="0" smtClean="0"/>
              <a:t>stride)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卷积</a:t>
            </a:r>
            <a:r>
              <a:rPr lang="zh-CN" altLang="en-US" dirty="0" smtClean="0"/>
              <a:t>步长</a:t>
            </a:r>
            <a:r>
              <a:rPr lang="en-US" altLang="zh-CN" dirty="0"/>
              <a:t>(</a:t>
            </a:r>
            <a:r>
              <a:rPr lang="en-US" altLang="zh-CN" dirty="0" smtClean="0"/>
              <a:t>stride)</a:t>
            </a:r>
            <a:r>
              <a:rPr lang="zh-CN" altLang="en-US" dirty="0" smtClean="0"/>
              <a:t>是</a:t>
            </a:r>
            <a:r>
              <a:rPr lang="zh-CN" altLang="en-US" dirty="0"/>
              <a:t>指过滤器在图像上滑动的距离</a:t>
            </a:r>
            <a:r>
              <a:rPr lang="zh-CN" altLang="en-US" dirty="0" smtClean="0"/>
              <a:t>，一般为</a:t>
            </a:r>
            <a:r>
              <a:rPr lang="en-US" altLang="zh-CN" dirty="0" smtClean="0"/>
              <a:t>1</a:t>
            </a:r>
            <a:r>
              <a:rPr lang="zh-CN" altLang="en-US" dirty="0" smtClean="0"/>
              <a:t>或者</a:t>
            </a:r>
            <a:r>
              <a:rPr lang="en-US" altLang="zh-CN" dirty="0" smtClean="0"/>
              <a:t>2</a:t>
            </a:r>
            <a:r>
              <a:rPr lang="zh-CN" altLang="en-US" dirty="0" smtClean="0"/>
              <a:t>。之前的例子中，卷积步长都是</a:t>
            </a:r>
            <a:r>
              <a:rPr lang="en-US" altLang="zh-CN" dirty="0" smtClean="0"/>
              <a:t>1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与前面不同，我们假设卷积步长为</a:t>
            </a:r>
            <a:r>
              <a:rPr lang="en-US" altLang="zh-CN" dirty="0" smtClean="0"/>
              <a:t>2</a:t>
            </a:r>
            <a:r>
              <a:rPr lang="zh-CN" altLang="en-US" dirty="0" smtClean="0"/>
              <a:t>。 </a:t>
            </a:r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003628"/>
              </p:ext>
            </p:extLst>
          </p:nvPr>
        </p:nvGraphicFramePr>
        <p:xfrm>
          <a:off x="967948" y="2866884"/>
          <a:ext cx="3646265" cy="3267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1917834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9855675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39168995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7022119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28426116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10328946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4151811417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56419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24833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0812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8978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134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147081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120820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518435"/>
              </p:ext>
            </p:extLst>
          </p:nvPr>
        </p:nvGraphicFramePr>
        <p:xfrm>
          <a:off x="5639477" y="3800405"/>
          <a:ext cx="1562685" cy="1400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83954717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2598892971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79590852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7065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46037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09984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903372" y="6285019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03928" y="5303214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58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</a:t>
            </a:r>
            <a:r>
              <a:rPr lang="en-US" dirty="0" smtClean="0"/>
              <a:t>. </a:t>
            </a:r>
            <a:r>
              <a:rPr lang="zh-CN" altLang="en-US" dirty="0"/>
              <a:t>卷积步长 </a:t>
            </a:r>
            <a:r>
              <a:rPr lang="en-US" altLang="zh-CN" dirty="0"/>
              <a:t>(</a:t>
            </a:r>
            <a:r>
              <a:rPr lang="en-US" dirty="0" smtClean="0"/>
              <a:t>stride)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2"/>
            <a:ext cx="8596668" cy="722760"/>
          </a:xfrm>
        </p:spPr>
        <p:txBody>
          <a:bodyPr/>
          <a:lstStyle/>
          <a:p>
            <a:r>
              <a:rPr lang="zh-CN" altLang="en-US" dirty="0" smtClean="0"/>
              <a:t>卷积步长为</a:t>
            </a:r>
            <a:r>
              <a:rPr lang="en-US" altLang="zh-CN" dirty="0" smtClean="0"/>
              <a:t>2</a:t>
            </a:r>
            <a:r>
              <a:rPr lang="zh-CN" altLang="en-US" dirty="0" smtClean="0"/>
              <a:t>。 原始图片大小</a:t>
            </a:r>
            <a:r>
              <a:rPr lang="en-US" altLang="zh-CN" dirty="0" smtClean="0"/>
              <a:t>7</a:t>
            </a:r>
            <a:r>
              <a:rPr lang="zh-CN" altLang="en-US" dirty="0" smtClean="0"/>
              <a:t>*</a:t>
            </a:r>
            <a:r>
              <a:rPr lang="en-US" altLang="zh-CN" dirty="0" smtClean="0"/>
              <a:t>7</a:t>
            </a:r>
            <a:r>
              <a:rPr lang="zh-CN" altLang="en-US" dirty="0" smtClean="0"/>
              <a:t>，过滤器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967948" y="1977708"/>
          <a:ext cx="3646265" cy="3267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1917834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9855675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39168995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7022119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28426116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10328946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4151811417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56419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24833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0812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8978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134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147081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120820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639477" y="2911229"/>
          <a:ext cx="1562685" cy="1400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83954717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2598892971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79590852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7065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46037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09984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903372" y="5395843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03928" y="4414038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8736581" y="2911229"/>
          <a:ext cx="1562685" cy="1400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19422715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426633098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429243567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993232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26453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915447"/>
                  </a:ext>
                </a:extLst>
              </a:tr>
            </a:tbl>
          </a:graphicData>
        </a:graphic>
      </p:graphicFrame>
      <p:sp>
        <p:nvSpPr>
          <p:cNvPr id="9" name="右箭头 8"/>
          <p:cNvSpPr/>
          <p:nvPr/>
        </p:nvSpPr>
        <p:spPr>
          <a:xfrm>
            <a:off x="7649429" y="3474719"/>
            <a:ext cx="807194" cy="47927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5639477" y="1956904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步长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stride=2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28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</a:t>
            </a:r>
            <a:r>
              <a:rPr lang="en-US" dirty="0" smtClean="0"/>
              <a:t>. </a:t>
            </a:r>
            <a:r>
              <a:rPr lang="zh-CN" altLang="en-US" dirty="0"/>
              <a:t>卷积步长 </a:t>
            </a:r>
            <a:r>
              <a:rPr lang="en-US" altLang="zh-CN" dirty="0"/>
              <a:t>(</a:t>
            </a:r>
            <a:r>
              <a:rPr lang="en-US" dirty="0" smtClean="0"/>
              <a:t>stride)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2"/>
            <a:ext cx="8596668" cy="722760"/>
          </a:xfrm>
        </p:spPr>
        <p:txBody>
          <a:bodyPr/>
          <a:lstStyle/>
          <a:p>
            <a:r>
              <a:rPr lang="zh-CN" altLang="en-US" dirty="0" smtClean="0"/>
              <a:t>我们假设卷积步长位</a:t>
            </a:r>
            <a:r>
              <a:rPr lang="en-US" altLang="zh-CN" dirty="0" smtClean="0"/>
              <a:t>2</a:t>
            </a:r>
            <a:r>
              <a:rPr lang="zh-CN" altLang="en-US" dirty="0" smtClean="0"/>
              <a:t>。 原始图片大小</a:t>
            </a:r>
            <a:r>
              <a:rPr lang="en-US" altLang="zh-CN" dirty="0" smtClean="0"/>
              <a:t>7</a:t>
            </a:r>
            <a:r>
              <a:rPr lang="zh-CN" altLang="en-US" dirty="0" smtClean="0"/>
              <a:t>*</a:t>
            </a:r>
            <a:r>
              <a:rPr lang="en-US" altLang="zh-CN" dirty="0" smtClean="0"/>
              <a:t>7</a:t>
            </a:r>
            <a:r>
              <a:rPr lang="zh-CN" altLang="en-US" dirty="0" smtClean="0"/>
              <a:t>，过滤器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66349"/>
              </p:ext>
            </p:extLst>
          </p:nvPr>
        </p:nvGraphicFramePr>
        <p:xfrm>
          <a:off x="967948" y="2513732"/>
          <a:ext cx="3646265" cy="3267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1917834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9855675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39168995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7022119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28426116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10328946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4151811417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56419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24833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0812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8978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134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147081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120820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76310"/>
              </p:ext>
            </p:extLst>
          </p:nvPr>
        </p:nvGraphicFramePr>
        <p:xfrm>
          <a:off x="5639477" y="3447253"/>
          <a:ext cx="1562685" cy="1400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83954717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2598892971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79590852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7065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46037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09984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903372" y="5931867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03928" y="4950062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859428"/>
              </p:ext>
            </p:extLst>
          </p:nvPr>
        </p:nvGraphicFramePr>
        <p:xfrm>
          <a:off x="8736581" y="3447249"/>
          <a:ext cx="1901991" cy="17445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3997">
                  <a:extLst>
                    <a:ext uri="{9D8B030D-6E8A-4147-A177-3AD203B41FA5}">
                      <a16:colId xmlns:a16="http://schemas.microsoft.com/office/drawing/2014/main" val="194227153"/>
                    </a:ext>
                  </a:extLst>
                </a:gridCol>
                <a:gridCol w="633997">
                  <a:extLst>
                    <a:ext uri="{9D8B030D-6E8A-4147-A177-3AD203B41FA5}">
                      <a16:colId xmlns:a16="http://schemas.microsoft.com/office/drawing/2014/main" val="4266330980"/>
                    </a:ext>
                  </a:extLst>
                </a:gridCol>
                <a:gridCol w="633997">
                  <a:extLst>
                    <a:ext uri="{9D8B030D-6E8A-4147-A177-3AD203B41FA5}">
                      <a16:colId xmlns:a16="http://schemas.microsoft.com/office/drawing/2014/main" val="3429243567"/>
                    </a:ext>
                  </a:extLst>
                </a:gridCol>
              </a:tblGrid>
              <a:tr h="67701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993232"/>
                  </a:ext>
                </a:extLst>
              </a:tr>
              <a:tr h="5337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264538"/>
                  </a:ext>
                </a:extLst>
              </a:tr>
              <a:tr h="5337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915447"/>
                  </a:ext>
                </a:extLst>
              </a:tr>
            </a:tbl>
          </a:graphicData>
        </a:graphic>
      </p:graphicFrame>
      <p:sp>
        <p:nvSpPr>
          <p:cNvPr id="9" name="右箭头 8"/>
          <p:cNvSpPr/>
          <p:nvPr/>
        </p:nvSpPr>
        <p:spPr>
          <a:xfrm>
            <a:off x="7649429" y="4010743"/>
            <a:ext cx="807194" cy="47927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5639477" y="2492928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步长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stride=2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右弧形箭头 10"/>
          <p:cNvSpPr/>
          <p:nvPr/>
        </p:nvSpPr>
        <p:spPr>
          <a:xfrm rot="16200000">
            <a:off x="1502938" y="1500745"/>
            <a:ext cx="469327" cy="125445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698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</a:t>
            </a:r>
            <a:r>
              <a:rPr lang="en-US" dirty="0" smtClean="0"/>
              <a:t>. </a:t>
            </a:r>
            <a:r>
              <a:rPr lang="zh-CN" altLang="en-US" dirty="0"/>
              <a:t>卷积步长 </a:t>
            </a:r>
            <a:r>
              <a:rPr lang="en-US" altLang="zh-CN" dirty="0"/>
              <a:t>(</a:t>
            </a:r>
            <a:r>
              <a:rPr lang="en-US" dirty="0" smtClean="0"/>
              <a:t>stride)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2"/>
            <a:ext cx="8596668" cy="722760"/>
          </a:xfrm>
        </p:spPr>
        <p:txBody>
          <a:bodyPr/>
          <a:lstStyle/>
          <a:p>
            <a:r>
              <a:rPr lang="zh-CN" altLang="en-US" dirty="0" smtClean="0"/>
              <a:t>我们假设卷积步长位</a:t>
            </a:r>
            <a:r>
              <a:rPr lang="en-US" altLang="zh-CN" dirty="0" smtClean="0"/>
              <a:t>2</a:t>
            </a:r>
            <a:r>
              <a:rPr lang="zh-CN" altLang="en-US" dirty="0" smtClean="0"/>
              <a:t>。 原始图片大小</a:t>
            </a:r>
            <a:r>
              <a:rPr lang="en-US" altLang="zh-CN" dirty="0" smtClean="0"/>
              <a:t>7</a:t>
            </a:r>
            <a:r>
              <a:rPr lang="zh-CN" altLang="en-US" dirty="0" smtClean="0"/>
              <a:t>*</a:t>
            </a:r>
            <a:r>
              <a:rPr lang="en-US" altLang="zh-CN" dirty="0" smtClean="0"/>
              <a:t>7</a:t>
            </a:r>
            <a:r>
              <a:rPr lang="zh-CN" altLang="en-US" dirty="0" smtClean="0"/>
              <a:t>，过滤器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555553"/>
              </p:ext>
            </p:extLst>
          </p:nvPr>
        </p:nvGraphicFramePr>
        <p:xfrm>
          <a:off x="967948" y="2513732"/>
          <a:ext cx="3646265" cy="3267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1917834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9855675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39168995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7022119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28426116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10328946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4151811417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56419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24833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0812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8978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134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147081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120820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639477" y="3447253"/>
          <a:ext cx="1562685" cy="1400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83954717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2598892971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79590852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7065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46037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09984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903372" y="5931867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03928" y="4950062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659745"/>
              </p:ext>
            </p:extLst>
          </p:nvPr>
        </p:nvGraphicFramePr>
        <p:xfrm>
          <a:off x="8736581" y="3447253"/>
          <a:ext cx="1864152" cy="17616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384">
                  <a:extLst>
                    <a:ext uri="{9D8B030D-6E8A-4147-A177-3AD203B41FA5}">
                      <a16:colId xmlns:a16="http://schemas.microsoft.com/office/drawing/2014/main" val="194227153"/>
                    </a:ext>
                  </a:extLst>
                </a:gridCol>
                <a:gridCol w="621384">
                  <a:extLst>
                    <a:ext uri="{9D8B030D-6E8A-4147-A177-3AD203B41FA5}">
                      <a16:colId xmlns:a16="http://schemas.microsoft.com/office/drawing/2014/main" val="4266330980"/>
                    </a:ext>
                  </a:extLst>
                </a:gridCol>
                <a:gridCol w="621384">
                  <a:extLst>
                    <a:ext uri="{9D8B030D-6E8A-4147-A177-3AD203B41FA5}">
                      <a16:colId xmlns:a16="http://schemas.microsoft.com/office/drawing/2014/main" val="3429243567"/>
                    </a:ext>
                  </a:extLst>
                </a:gridCol>
              </a:tblGrid>
              <a:tr h="71658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993232"/>
                  </a:ext>
                </a:extLst>
              </a:tr>
              <a:tr h="5225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264538"/>
                  </a:ext>
                </a:extLst>
              </a:tr>
              <a:tr h="52254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915447"/>
                  </a:ext>
                </a:extLst>
              </a:tr>
            </a:tbl>
          </a:graphicData>
        </a:graphic>
      </p:graphicFrame>
      <p:sp>
        <p:nvSpPr>
          <p:cNvPr id="9" name="右箭头 8"/>
          <p:cNvSpPr/>
          <p:nvPr/>
        </p:nvSpPr>
        <p:spPr>
          <a:xfrm>
            <a:off x="7649429" y="4010743"/>
            <a:ext cx="807194" cy="47927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5639477" y="2492928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步长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stride=2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右弧形箭头 10"/>
          <p:cNvSpPr/>
          <p:nvPr/>
        </p:nvSpPr>
        <p:spPr>
          <a:xfrm rot="16200000">
            <a:off x="2556417" y="1516342"/>
            <a:ext cx="469327" cy="125445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478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</a:t>
            </a:r>
            <a:r>
              <a:rPr lang="en-US" dirty="0" smtClean="0"/>
              <a:t>. </a:t>
            </a:r>
            <a:r>
              <a:rPr lang="zh-CN" altLang="en-US" dirty="0"/>
              <a:t>卷积步长 </a:t>
            </a:r>
            <a:r>
              <a:rPr lang="en-US" altLang="zh-CN" dirty="0"/>
              <a:t>(</a:t>
            </a:r>
            <a:r>
              <a:rPr lang="en-US" dirty="0" smtClean="0"/>
              <a:t>stride)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2"/>
            <a:ext cx="8596668" cy="722760"/>
          </a:xfrm>
        </p:spPr>
        <p:txBody>
          <a:bodyPr/>
          <a:lstStyle/>
          <a:p>
            <a:r>
              <a:rPr lang="zh-CN" altLang="en-US" dirty="0" smtClean="0"/>
              <a:t>我们假设卷积步长位</a:t>
            </a:r>
            <a:r>
              <a:rPr lang="en-US" altLang="zh-CN" dirty="0" smtClean="0"/>
              <a:t>2</a:t>
            </a:r>
            <a:r>
              <a:rPr lang="zh-CN" altLang="en-US" dirty="0" smtClean="0"/>
              <a:t>。 原始图片大小</a:t>
            </a:r>
            <a:r>
              <a:rPr lang="en-US" altLang="zh-CN" dirty="0" smtClean="0"/>
              <a:t>7</a:t>
            </a:r>
            <a:r>
              <a:rPr lang="zh-CN" altLang="en-US" dirty="0" smtClean="0"/>
              <a:t>*</a:t>
            </a:r>
            <a:r>
              <a:rPr lang="en-US" altLang="zh-CN" dirty="0" smtClean="0"/>
              <a:t>7</a:t>
            </a:r>
            <a:r>
              <a:rPr lang="zh-CN" altLang="en-US" dirty="0" smtClean="0"/>
              <a:t>，过滤器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922626"/>
              </p:ext>
            </p:extLst>
          </p:nvPr>
        </p:nvGraphicFramePr>
        <p:xfrm>
          <a:off x="967948" y="2513732"/>
          <a:ext cx="3646265" cy="3267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1917834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9855675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39168995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7022119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28426116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10328946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4151811417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56419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24833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0812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8978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134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147081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120820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639477" y="3447253"/>
          <a:ext cx="1562685" cy="1400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83954717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2598892971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79590852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7065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46037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09984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903372" y="5931867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03928" y="4950062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218956"/>
              </p:ext>
            </p:extLst>
          </p:nvPr>
        </p:nvGraphicFramePr>
        <p:xfrm>
          <a:off x="8736581" y="3447253"/>
          <a:ext cx="1864152" cy="17616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384">
                  <a:extLst>
                    <a:ext uri="{9D8B030D-6E8A-4147-A177-3AD203B41FA5}">
                      <a16:colId xmlns:a16="http://schemas.microsoft.com/office/drawing/2014/main" val="194227153"/>
                    </a:ext>
                  </a:extLst>
                </a:gridCol>
                <a:gridCol w="621384">
                  <a:extLst>
                    <a:ext uri="{9D8B030D-6E8A-4147-A177-3AD203B41FA5}">
                      <a16:colId xmlns:a16="http://schemas.microsoft.com/office/drawing/2014/main" val="4266330980"/>
                    </a:ext>
                  </a:extLst>
                </a:gridCol>
                <a:gridCol w="621384">
                  <a:extLst>
                    <a:ext uri="{9D8B030D-6E8A-4147-A177-3AD203B41FA5}">
                      <a16:colId xmlns:a16="http://schemas.microsoft.com/office/drawing/2014/main" val="3429243567"/>
                    </a:ext>
                  </a:extLst>
                </a:gridCol>
              </a:tblGrid>
              <a:tr h="71658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993232"/>
                  </a:ext>
                </a:extLst>
              </a:tr>
              <a:tr h="52254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264538"/>
                  </a:ext>
                </a:extLst>
              </a:tr>
              <a:tr h="5225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915447"/>
                  </a:ext>
                </a:extLst>
              </a:tr>
            </a:tbl>
          </a:graphicData>
        </a:graphic>
      </p:graphicFrame>
      <p:sp>
        <p:nvSpPr>
          <p:cNvPr id="9" name="右箭头 8"/>
          <p:cNvSpPr/>
          <p:nvPr/>
        </p:nvSpPr>
        <p:spPr>
          <a:xfrm>
            <a:off x="7649429" y="4010743"/>
            <a:ext cx="807194" cy="47927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5639477" y="2492928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步长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stride=2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右弧形箭头 10"/>
          <p:cNvSpPr/>
          <p:nvPr/>
        </p:nvSpPr>
        <p:spPr>
          <a:xfrm flipH="1">
            <a:off x="403686" y="2567776"/>
            <a:ext cx="424283" cy="125445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983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</a:t>
            </a:r>
            <a:r>
              <a:rPr lang="en-US" dirty="0" smtClean="0"/>
              <a:t>. </a:t>
            </a:r>
            <a:r>
              <a:rPr lang="zh-CN" altLang="en-US" dirty="0"/>
              <a:t>卷积步长 </a:t>
            </a:r>
            <a:r>
              <a:rPr lang="en-US" altLang="zh-CN" dirty="0"/>
              <a:t>(</a:t>
            </a:r>
            <a:r>
              <a:rPr lang="en-US" dirty="0" smtClean="0"/>
              <a:t>stride)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2"/>
            <a:ext cx="8596668" cy="722760"/>
          </a:xfrm>
        </p:spPr>
        <p:txBody>
          <a:bodyPr/>
          <a:lstStyle/>
          <a:p>
            <a:r>
              <a:rPr lang="zh-CN" altLang="en-US" dirty="0" smtClean="0"/>
              <a:t>我们假设卷积步长位</a:t>
            </a:r>
            <a:r>
              <a:rPr lang="en-US" altLang="zh-CN" dirty="0" smtClean="0"/>
              <a:t>2</a:t>
            </a:r>
            <a:r>
              <a:rPr lang="zh-CN" altLang="en-US" dirty="0" smtClean="0"/>
              <a:t>。 原始图片大小</a:t>
            </a:r>
            <a:r>
              <a:rPr lang="en-US" altLang="zh-CN" dirty="0" smtClean="0"/>
              <a:t>7</a:t>
            </a:r>
            <a:r>
              <a:rPr lang="zh-CN" altLang="en-US" dirty="0" smtClean="0"/>
              <a:t>*</a:t>
            </a:r>
            <a:r>
              <a:rPr lang="en-US" altLang="zh-CN" dirty="0" smtClean="0"/>
              <a:t>7</a:t>
            </a:r>
            <a:r>
              <a:rPr lang="zh-CN" altLang="en-US" dirty="0" smtClean="0"/>
              <a:t>，过滤器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560717"/>
              </p:ext>
            </p:extLst>
          </p:nvPr>
        </p:nvGraphicFramePr>
        <p:xfrm>
          <a:off x="967948" y="2513732"/>
          <a:ext cx="3646265" cy="3267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1917834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9855675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39168995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7022119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28426116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10328946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4151811417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56419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24833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0812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8978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134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147081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120820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639477" y="3447253"/>
          <a:ext cx="1562685" cy="1400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83954717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2598892971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79590852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7065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46037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09984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903372" y="5931867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274002" y="5287127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417378"/>
              </p:ext>
            </p:extLst>
          </p:nvPr>
        </p:nvGraphicFramePr>
        <p:xfrm>
          <a:off x="8736581" y="3447253"/>
          <a:ext cx="1864152" cy="17616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384">
                  <a:extLst>
                    <a:ext uri="{9D8B030D-6E8A-4147-A177-3AD203B41FA5}">
                      <a16:colId xmlns:a16="http://schemas.microsoft.com/office/drawing/2014/main" val="194227153"/>
                    </a:ext>
                  </a:extLst>
                </a:gridCol>
                <a:gridCol w="621384">
                  <a:extLst>
                    <a:ext uri="{9D8B030D-6E8A-4147-A177-3AD203B41FA5}">
                      <a16:colId xmlns:a16="http://schemas.microsoft.com/office/drawing/2014/main" val="4266330980"/>
                    </a:ext>
                  </a:extLst>
                </a:gridCol>
                <a:gridCol w="621384">
                  <a:extLst>
                    <a:ext uri="{9D8B030D-6E8A-4147-A177-3AD203B41FA5}">
                      <a16:colId xmlns:a16="http://schemas.microsoft.com/office/drawing/2014/main" val="3429243567"/>
                    </a:ext>
                  </a:extLst>
                </a:gridCol>
              </a:tblGrid>
              <a:tr h="71658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993232"/>
                  </a:ext>
                </a:extLst>
              </a:tr>
              <a:tr h="52254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127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264538"/>
                  </a:ext>
                </a:extLst>
              </a:tr>
              <a:tr h="52254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915447"/>
                  </a:ext>
                </a:extLst>
              </a:tr>
            </a:tbl>
          </a:graphicData>
        </a:graphic>
      </p:graphicFrame>
      <p:sp>
        <p:nvSpPr>
          <p:cNvPr id="9" name="右箭头 8"/>
          <p:cNvSpPr/>
          <p:nvPr/>
        </p:nvSpPr>
        <p:spPr>
          <a:xfrm>
            <a:off x="7649429" y="4010743"/>
            <a:ext cx="807194" cy="47927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5639477" y="2492928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步长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stride=2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右弧形箭头 10"/>
          <p:cNvSpPr/>
          <p:nvPr/>
        </p:nvSpPr>
        <p:spPr>
          <a:xfrm flipH="1">
            <a:off x="403686" y="2567776"/>
            <a:ext cx="424283" cy="125445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22427" y="4950062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右弧形箭头 13"/>
          <p:cNvSpPr/>
          <p:nvPr/>
        </p:nvSpPr>
        <p:spPr>
          <a:xfrm rot="16200000">
            <a:off x="1509588" y="1584086"/>
            <a:ext cx="469327" cy="125445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708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</a:t>
            </a:r>
            <a:r>
              <a:rPr lang="en-US" dirty="0" smtClean="0"/>
              <a:t>. </a:t>
            </a:r>
            <a:r>
              <a:rPr lang="zh-CN" altLang="en-US" dirty="0"/>
              <a:t>卷积步长 </a:t>
            </a:r>
            <a:r>
              <a:rPr lang="en-US" altLang="zh-CN" dirty="0"/>
              <a:t>(</a:t>
            </a:r>
            <a:r>
              <a:rPr lang="en-US" dirty="0" smtClean="0"/>
              <a:t>stride)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270002"/>
                <a:ext cx="9141430" cy="5187554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 smtClean="0"/>
                  <a:t>带有</a:t>
                </a:r>
                <a:r>
                  <a:rPr lang="en-US" altLang="zh-CN" dirty="0" smtClean="0"/>
                  <a:t>padding</a:t>
                </a:r>
                <a:r>
                  <a:rPr lang="zh-CN" altLang="en-US" dirty="0" smtClean="0"/>
                  <a:t>和</a:t>
                </a:r>
                <a:r>
                  <a:rPr lang="en-US" altLang="zh-CN" dirty="0" smtClean="0"/>
                  <a:t>stride</a:t>
                </a:r>
                <a:r>
                  <a:rPr lang="zh-CN" altLang="en-US" dirty="0" smtClean="0"/>
                  <a:t>进行图像卷积运算，运算后的图像大小：</a:t>
                </a:r>
                <a:endParaRPr lang="en-US" altLang="zh-CN" dirty="0" smtClean="0"/>
              </a:p>
              <a:p>
                <a:r>
                  <a:rPr lang="zh-CN" altLang="en-US" dirty="0" smtClean="0"/>
                  <a:t>输入</a:t>
                </a:r>
                <a:r>
                  <a:rPr lang="zh-CN" altLang="en-US" dirty="0"/>
                  <a:t>图像：</a:t>
                </a:r>
                <a:r>
                  <a:rPr lang="en-US" altLang="zh-CN" dirty="0"/>
                  <a:t>n*n</a:t>
                </a:r>
                <a:r>
                  <a:rPr lang="zh-CN" altLang="en-US" dirty="0"/>
                  <a:t>，过滤器：</a:t>
                </a:r>
                <a:r>
                  <a:rPr lang="en-US" altLang="zh-CN" dirty="0" smtClean="0"/>
                  <a:t>f*f</a:t>
                </a:r>
                <a:r>
                  <a:rPr lang="zh-CN" altLang="en-US" dirty="0"/>
                  <a:t> ，</a:t>
                </a:r>
                <a:r>
                  <a:rPr lang="zh-CN" altLang="en-US" dirty="0" smtClean="0"/>
                  <a:t>步长</a:t>
                </a:r>
                <a:r>
                  <a:rPr lang="zh-CN" altLang="en-US" dirty="0"/>
                  <a:t>：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padding</a:t>
                </a:r>
                <a:r>
                  <a:rPr lang="zh-CN" altLang="en-US" dirty="0"/>
                  <a:t>：</a:t>
                </a:r>
                <a:r>
                  <a:rPr lang="en-US" altLang="zh-CN" dirty="0"/>
                  <a:t>p </a:t>
                </a:r>
              </a:p>
              <a:p>
                <a:r>
                  <a:rPr lang="zh-CN" altLang="en-US" dirty="0"/>
                  <a:t>输出图像大小为</a:t>
                </a:r>
                <a:r>
                  <a:rPr lang="en-US" altLang="zh-CN" dirty="0" smtClean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zh-CN" altLang="en-US" i="1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altLang="zh-CN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endParaRPr lang="en-US" altLang="zh-CN" dirty="0" smtClean="0"/>
              </a:p>
              <a:p>
                <a:pPr lvl="1"/>
                <a:r>
                  <a:rPr lang="zh-CN" altLang="en-US" dirty="0" smtClean="0"/>
                  <a:t>如果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altLang="zh-CN" dirty="0" smtClean="0"/>
                  <a:t> </a:t>
                </a:r>
                <a:r>
                  <a:rPr lang="zh-CN" altLang="en-US" dirty="0" smtClean="0"/>
                  <a:t>是小数，则</a:t>
                </a:r>
                <a:r>
                  <a:rPr lang="zh-CN" altLang="en-US" b="1" dirty="0" smtClean="0"/>
                  <a:t>向下取整</a:t>
                </a:r>
                <a:endParaRPr lang="zh-CN" altLang="en-US" b="1" dirty="0"/>
              </a:p>
              <a:p>
                <a:r>
                  <a:rPr lang="zh-CN" altLang="en-US" dirty="0" smtClean="0"/>
                  <a:t>一般而言，步长</a:t>
                </a:r>
                <a:r>
                  <a:rPr lang="en-US" altLang="zh-CN" dirty="0" smtClean="0"/>
                  <a:t>stride</a:t>
                </a:r>
                <a:r>
                  <a:rPr lang="zh-CN" altLang="en-US" dirty="0" smtClean="0"/>
                  <a:t>的大小为</a:t>
                </a:r>
                <a:r>
                  <a:rPr lang="en-US" altLang="zh-CN" dirty="0" smtClean="0"/>
                  <a:t>1</a:t>
                </a:r>
                <a:r>
                  <a:rPr lang="zh-CN" altLang="en-US" dirty="0" smtClean="0"/>
                  <a:t>或者</a:t>
                </a:r>
                <a:r>
                  <a:rPr lang="en-US" altLang="zh-CN" dirty="0" smtClean="0"/>
                  <a:t>2</a:t>
                </a:r>
                <a:r>
                  <a:rPr lang="zh-CN" altLang="en-US" dirty="0" smtClean="0"/>
                  <a:t>；</a:t>
                </a:r>
                <a:endParaRPr lang="en-US" altLang="zh-CN" dirty="0" smtClean="0"/>
              </a:p>
              <a:p>
                <a:r>
                  <a:rPr lang="en-US" altLang="zh-CN" dirty="0" smtClean="0"/>
                  <a:t>Padding</a:t>
                </a:r>
                <a:r>
                  <a:rPr lang="zh-CN" altLang="en-US" dirty="0" smtClean="0"/>
                  <a:t>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dirty="0" smtClean="0"/>
                  <a:t>，</a:t>
                </a:r>
                <a:r>
                  <a:rPr lang="en-US" altLang="zh-CN" dirty="0" smtClean="0"/>
                  <a:t>no padding</a:t>
                </a:r>
                <a:r>
                  <a:rPr lang="zh-CN" altLang="en-US" dirty="0" smtClean="0"/>
                  <a:t>时候为</a:t>
                </a:r>
                <a:r>
                  <a:rPr lang="en-US" altLang="zh-CN" dirty="0" smtClean="0"/>
                  <a:t>p=0</a:t>
                </a:r>
                <a:r>
                  <a:rPr lang="zh-CN" altLang="en-US" dirty="0" smtClean="0"/>
                  <a:t>；有</a:t>
                </a:r>
                <a:r>
                  <a:rPr lang="en-US" altLang="zh-CN" dirty="0" smtClean="0"/>
                  <a:t>padding</a:t>
                </a:r>
                <a:r>
                  <a:rPr lang="zh-CN" altLang="en-US" dirty="0" smtClean="0"/>
                  <a:t>时候用</a:t>
                </a:r>
                <a:r>
                  <a:rPr lang="en-US" altLang="zh-CN" dirty="0" smtClean="0"/>
                  <a:t>3</a:t>
                </a:r>
                <a:r>
                  <a:rPr lang="zh-CN" altLang="en-US" dirty="0" smtClean="0"/>
                  <a:t>*</a:t>
                </a:r>
                <a:r>
                  <a:rPr lang="en-US" altLang="zh-CN" dirty="0" smtClean="0"/>
                  <a:t>3</a:t>
                </a:r>
                <a:r>
                  <a:rPr lang="zh-CN" altLang="en-US" dirty="0" smtClean="0"/>
                  <a:t>过滤器为</a:t>
                </a:r>
                <a:r>
                  <a:rPr lang="en-US" altLang="zh-CN" dirty="0" smtClean="0"/>
                  <a:t>p=1</a:t>
                </a:r>
                <a:r>
                  <a:rPr lang="zh-CN" altLang="en-US" dirty="0" smtClean="0"/>
                  <a:t>。</a:t>
                </a:r>
                <a:endParaRPr lang="en-US" altLang="zh-CN" dirty="0" smtClean="0"/>
              </a:p>
              <a:p>
                <a:r>
                  <a:rPr lang="zh-CN" altLang="en-US" dirty="0" smtClean="0"/>
                  <a:t>以</a:t>
                </a:r>
                <a:r>
                  <a:rPr lang="zh-CN" altLang="en-US" dirty="0"/>
                  <a:t>输入图像</a:t>
                </a:r>
                <a:r>
                  <a:rPr lang="en-US" altLang="zh-CN" dirty="0"/>
                  <a:t>7*7</a:t>
                </a:r>
                <a:r>
                  <a:rPr lang="zh-CN" altLang="en-US" dirty="0"/>
                  <a:t>，过滤器</a:t>
                </a:r>
                <a:r>
                  <a:rPr lang="en-US" altLang="zh-CN" dirty="0"/>
                  <a:t>3*3</a:t>
                </a:r>
                <a:r>
                  <a:rPr lang="zh-CN" altLang="en-US" dirty="0"/>
                  <a:t>，步长为</a:t>
                </a:r>
                <a:r>
                  <a:rPr lang="en-US" altLang="zh-CN" dirty="0"/>
                  <a:t>2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padding</a:t>
                </a:r>
                <a:r>
                  <a:rPr lang="zh-CN" altLang="en-US" dirty="0"/>
                  <a:t>模式为</a:t>
                </a:r>
                <a:r>
                  <a:rPr lang="en-US" altLang="zh-CN" dirty="0"/>
                  <a:t>valid</a:t>
                </a:r>
                <a:r>
                  <a:rPr lang="zh-CN" altLang="en-US" dirty="0"/>
                  <a:t>为例输出图像大小为</a:t>
                </a:r>
                <a:r>
                  <a:rPr lang="en-US" altLang="zh-CN" dirty="0" smtClean="0"/>
                  <a:t>: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∗0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 smtClean="0"/>
                  <a:t>=3</a:t>
                </a:r>
                <a:r>
                  <a:rPr lang="zh-CN" altLang="en-US" dirty="0" smtClean="0"/>
                  <a:t>，所以输出图像大小为</a:t>
                </a:r>
                <a:r>
                  <a:rPr lang="en-US" altLang="zh-CN" dirty="0" smtClean="0"/>
                  <a:t>3</a:t>
                </a:r>
                <a:r>
                  <a:rPr lang="zh-CN" altLang="en-US" dirty="0" smtClean="0"/>
                  <a:t>*</a:t>
                </a:r>
                <a:r>
                  <a:rPr lang="en-US" altLang="zh-CN" dirty="0" smtClean="0"/>
                  <a:t>3</a:t>
                </a:r>
                <a:r>
                  <a:rPr lang="zh-CN" altLang="en-US" dirty="0" smtClean="0"/>
                  <a:t>。</a:t>
                </a:r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270002"/>
                <a:ext cx="9141430" cy="5187554"/>
              </a:xfrm>
              <a:blipFill>
                <a:blip r:embed="rId2"/>
                <a:stretch>
                  <a:fillRect l="-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标注 3"/>
          <p:cNvSpPr/>
          <p:nvPr/>
        </p:nvSpPr>
        <p:spPr>
          <a:xfrm>
            <a:off x="6980518" y="1577788"/>
            <a:ext cx="5169648" cy="2557929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/>
              <a:t>Padding</a:t>
            </a:r>
            <a:r>
              <a:rPr lang="zh-CN" altLang="en-US" dirty="0" smtClean="0"/>
              <a:t>做个说明：</a:t>
            </a:r>
            <a:endParaRPr lang="en-US" altLang="zh-CN" dirty="0" smtClean="0"/>
          </a:p>
          <a:p>
            <a:r>
              <a:rPr lang="zh-CN" altLang="en-US" dirty="0" smtClean="0"/>
              <a:t>计算是按照：</a:t>
            </a:r>
            <a:r>
              <a:rPr lang="en-US" altLang="zh-CN" dirty="0" smtClean="0"/>
              <a:t>padding</a:t>
            </a:r>
            <a:r>
              <a:rPr lang="zh-CN" altLang="en-US" dirty="0" smtClean="0"/>
              <a:t>方法为</a:t>
            </a:r>
            <a:r>
              <a:rPr lang="en-US" altLang="zh-CN" dirty="0" smtClean="0"/>
              <a:t>valid</a:t>
            </a:r>
            <a:r>
              <a:rPr lang="zh-CN" altLang="en-US" dirty="0" smtClean="0"/>
              <a:t>，则</a:t>
            </a:r>
            <a:r>
              <a:rPr lang="en-US" altLang="zh-CN" dirty="0" smtClean="0"/>
              <a:t>p=0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en-US" altLang="zh-CN" dirty="0"/>
              <a:t>p</a:t>
            </a:r>
            <a:r>
              <a:rPr lang="en-US" altLang="zh-CN" dirty="0" smtClean="0"/>
              <a:t>adding</a:t>
            </a:r>
            <a:r>
              <a:rPr lang="zh-CN" altLang="en-US" dirty="0" smtClean="0"/>
              <a:t>方法为</a:t>
            </a:r>
            <a:r>
              <a:rPr lang="en-US" altLang="zh-CN" dirty="0" smtClean="0"/>
              <a:t>same</a:t>
            </a:r>
            <a:r>
              <a:rPr lang="zh-CN" altLang="en-US" dirty="0" smtClean="0"/>
              <a:t>，则</a:t>
            </a:r>
            <a:r>
              <a:rPr lang="en-US" altLang="zh-CN" dirty="0" smtClean="0"/>
              <a:t>p=(f-1)/2</a:t>
            </a:r>
          </a:p>
          <a:p>
            <a:endParaRPr lang="en-US" altLang="zh-CN" dirty="0"/>
          </a:p>
          <a:p>
            <a:r>
              <a:rPr lang="zh-CN" altLang="en-US" dirty="0" smtClean="0"/>
              <a:t>过滤器：</a:t>
            </a:r>
            <a:endParaRPr lang="en-US" altLang="zh-CN" dirty="0" smtClean="0"/>
          </a:p>
          <a:p>
            <a:r>
              <a:rPr lang="zh-CN" altLang="en-US" dirty="0"/>
              <a:t>习惯上</a:t>
            </a:r>
            <a:r>
              <a:rPr lang="zh-CN" altLang="en-US" dirty="0" smtClean="0"/>
              <a:t>，在卷积操作时候</a:t>
            </a:r>
            <a:r>
              <a:rPr lang="en-US" altLang="zh-CN" dirty="0" smtClean="0"/>
              <a:t>f</a:t>
            </a:r>
            <a:r>
              <a:rPr lang="zh-CN" altLang="en-US" dirty="0" smtClean="0"/>
              <a:t>为奇数，这样</a:t>
            </a:r>
            <a:r>
              <a:rPr lang="en-US" altLang="zh-CN" dirty="0" smtClean="0"/>
              <a:t>p</a:t>
            </a:r>
            <a:r>
              <a:rPr lang="zh-CN" altLang="en-US" dirty="0" smtClean="0"/>
              <a:t>就为整数或者</a:t>
            </a:r>
            <a:r>
              <a:rPr lang="en-US" altLang="zh-CN" dirty="0" smtClean="0"/>
              <a:t>0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后面讲</a:t>
            </a:r>
            <a:r>
              <a:rPr lang="en-US" altLang="zh-CN" dirty="0" smtClean="0"/>
              <a:t>pooling</a:t>
            </a:r>
            <a:r>
              <a:rPr lang="zh-CN" altLang="en-US" dirty="0" smtClean="0"/>
              <a:t>的时候，一般用</a:t>
            </a:r>
            <a:r>
              <a:rPr lang="en-US" altLang="zh-CN" dirty="0" smtClean="0"/>
              <a:t>f=2</a:t>
            </a:r>
            <a:r>
              <a:rPr lang="zh-CN" altLang="en-US" dirty="0" smtClean="0"/>
              <a:t>，</a:t>
            </a:r>
            <a:r>
              <a:rPr lang="en-US" altLang="zh-CN" dirty="0" smtClean="0"/>
              <a:t>s=2</a:t>
            </a:r>
            <a:r>
              <a:rPr lang="zh-CN" altLang="en-US" dirty="0" smtClean="0"/>
              <a:t>，</a:t>
            </a:r>
            <a:r>
              <a:rPr lang="en-US" altLang="zh-CN" dirty="0" smtClean="0"/>
              <a:t>p=0</a:t>
            </a:r>
          </a:p>
        </p:txBody>
      </p:sp>
    </p:spTree>
    <p:extLst>
      <p:ext uri="{BB962C8B-B14F-4D97-AF65-F5344CB8AC3E}">
        <p14:creationId xmlns:p14="http://schemas.microsoft.com/office/powerpoint/2010/main" val="122871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</a:t>
            </a:r>
            <a:r>
              <a:rPr lang="en-US" dirty="0" smtClean="0"/>
              <a:t>. </a:t>
            </a:r>
            <a:r>
              <a:rPr lang="zh-CN" altLang="en-US" dirty="0"/>
              <a:t>卷积步长 </a:t>
            </a:r>
            <a:r>
              <a:rPr lang="en-US" altLang="zh-CN" dirty="0"/>
              <a:t>(</a:t>
            </a:r>
            <a:r>
              <a:rPr lang="en-US" dirty="0" smtClean="0"/>
              <a:t>stride)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2"/>
            <a:ext cx="8596668" cy="722760"/>
          </a:xfrm>
        </p:spPr>
        <p:txBody>
          <a:bodyPr/>
          <a:lstStyle/>
          <a:p>
            <a:r>
              <a:rPr lang="zh-CN" altLang="en-US" dirty="0" smtClean="0"/>
              <a:t>我们假设卷积步长位</a:t>
            </a:r>
            <a:r>
              <a:rPr lang="en-US" altLang="zh-CN" dirty="0" smtClean="0"/>
              <a:t>2</a:t>
            </a:r>
            <a:r>
              <a:rPr lang="zh-CN" altLang="en-US" dirty="0" smtClean="0"/>
              <a:t>。 原始图片大小</a:t>
            </a:r>
            <a:r>
              <a:rPr lang="en-US" altLang="zh-CN" dirty="0" smtClean="0"/>
              <a:t>7</a:t>
            </a:r>
            <a:r>
              <a:rPr lang="zh-CN" altLang="en-US" dirty="0" smtClean="0"/>
              <a:t>*</a:t>
            </a:r>
            <a:r>
              <a:rPr lang="en-US" altLang="zh-CN" dirty="0" smtClean="0"/>
              <a:t>7</a:t>
            </a:r>
            <a:r>
              <a:rPr lang="zh-CN" altLang="en-US" dirty="0" smtClean="0"/>
              <a:t>，过滤器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699917"/>
              </p:ext>
            </p:extLst>
          </p:nvPr>
        </p:nvGraphicFramePr>
        <p:xfrm>
          <a:off x="967948" y="2513732"/>
          <a:ext cx="3646265" cy="3267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31917834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9855675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139168995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70221192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1328426116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103289460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4151811417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56419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248333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08124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8978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0134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147081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120820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903372" y="5931867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73714" y="1285069"/>
            <a:ext cx="18806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步长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stride=2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右弧形箭头 10"/>
          <p:cNvSpPr/>
          <p:nvPr/>
        </p:nvSpPr>
        <p:spPr>
          <a:xfrm flipH="1">
            <a:off x="403686" y="2567776"/>
            <a:ext cx="424283" cy="125445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右弧形箭头 13"/>
          <p:cNvSpPr/>
          <p:nvPr/>
        </p:nvSpPr>
        <p:spPr>
          <a:xfrm rot="16200000">
            <a:off x="1509588" y="1584086"/>
            <a:ext cx="469327" cy="125445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185854"/>
              </p:ext>
            </p:extLst>
          </p:nvPr>
        </p:nvGraphicFramePr>
        <p:xfrm>
          <a:off x="5861565" y="2548317"/>
          <a:ext cx="3125370" cy="28005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895">
                  <a:extLst>
                    <a:ext uri="{9D8B030D-6E8A-4147-A177-3AD203B41FA5}">
                      <a16:colId xmlns:a16="http://schemas.microsoft.com/office/drawing/2014/main" val="41201315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242697265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787371598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2120942139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560973833"/>
                    </a:ext>
                  </a:extLst>
                </a:gridCol>
                <a:gridCol w="520895">
                  <a:extLst>
                    <a:ext uri="{9D8B030D-6E8A-4147-A177-3AD203B41FA5}">
                      <a16:colId xmlns:a16="http://schemas.microsoft.com/office/drawing/2014/main" val="330577638"/>
                    </a:ext>
                  </a:extLst>
                </a:gridCol>
              </a:tblGrid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842957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7845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891768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697795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528086"/>
                  </a:ext>
                </a:extLst>
              </a:tr>
              <a:tr h="466761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731688"/>
                  </a:ext>
                </a:extLst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6962001" y="5600135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矩阵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969061" y="2513732"/>
            <a:ext cx="1976921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+mj-ea"/>
                <a:ea typeface="+mj-ea"/>
              </a:rPr>
              <a:t>过滤器覆盖的范围不会超过原始图片</a:t>
            </a:r>
            <a:endParaRPr lang="en-US" sz="2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4106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 </a:t>
            </a:r>
            <a:r>
              <a:rPr lang="zh-CN" altLang="en-US" dirty="0" smtClean="0"/>
              <a:t>彩色</a:t>
            </a:r>
            <a:r>
              <a:rPr lang="zh-CN" altLang="en-US" dirty="0"/>
              <a:t>图像 </a:t>
            </a:r>
            <a:r>
              <a:rPr lang="en-US" altLang="zh-CN" dirty="0"/>
              <a:t>(RGB) </a:t>
            </a:r>
            <a:r>
              <a:rPr lang="zh-CN" altLang="en-US" dirty="0"/>
              <a:t>的</a:t>
            </a:r>
            <a:r>
              <a:rPr lang="zh-CN" altLang="en-US" dirty="0" smtClean="0"/>
              <a:t>卷积</a:t>
            </a:r>
            <a:endParaRPr 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622" y="2296510"/>
            <a:ext cx="2319354" cy="2319354"/>
          </a:xfrm>
          <a:prstGeom prst="rect">
            <a:avLst/>
          </a:prstGeom>
        </p:spPr>
      </p:pic>
      <p:sp>
        <p:nvSpPr>
          <p:cNvPr id="12" name="内容占位符 2"/>
          <p:cNvSpPr txBox="1">
            <a:spLocks/>
          </p:cNvSpPr>
          <p:nvPr/>
        </p:nvSpPr>
        <p:spPr>
          <a:xfrm>
            <a:off x="829734" y="1422401"/>
            <a:ext cx="8596668" cy="8741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前三课讲得都是针对灰度图像的，我们今天讲</a:t>
            </a:r>
            <a:r>
              <a:rPr lang="zh-CN" altLang="en-US" dirty="0"/>
              <a:t>一</a:t>
            </a:r>
            <a:r>
              <a:rPr lang="zh-CN" altLang="en-US" dirty="0" smtClean="0"/>
              <a:t>下在彩色</a:t>
            </a:r>
            <a:r>
              <a:rPr lang="en-US" altLang="zh-CN" dirty="0" smtClean="0"/>
              <a:t>RGB</a:t>
            </a:r>
            <a:r>
              <a:rPr lang="zh-CN" altLang="en-US" dirty="0" smtClean="0"/>
              <a:t>图像上进行卷积。</a:t>
            </a:r>
            <a:endParaRPr lang="en-US" altLang="zh-CN" dirty="0" smtClean="0"/>
          </a:p>
          <a:p>
            <a:r>
              <a:rPr lang="zh-CN" altLang="en-US" dirty="0"/>
              <a:t>过滤器就变为</a:t>
            </a:r>
            <a:r>
              <a:rPr lang="en-US" altLang="zh-CN" dirty="0"/>
              <a:t>3*3*3</a:t>
            </a:r>
            <a:r>
              <a:rPr lang="zh-CN" altLang="en-US" dirty="0"/>
              <a:t>，最后的</a:t>
            </a:r>
            <a:r>
              <a:rPr lang="en-US" altLang="zh-CN" dirty="0"/>
              <a:t>3</a:t>
            </a:r>
            <a:r>
              <a:rPr lang="zh-CN" altLang="en-US" dirty="0"/>
              <a:t>对应为通道数</a:t>
            </a:r>
            <a:r>
              <a:rPr lang="en-US" altLang="zh-CN" dirty="0"/>
              <a:t>channels/</a:t>
            </a:r>
            <a:r>
              <a:rPr lang="zh-CN" altLang="en-US" dirty="0"/>
              <a:t>深度</a:t>
            </a:r>
            <a:r>
              <a:rPr lang="en-US" altLang="zh-CN" dirty="0" smtClean="0"/>
              <a:t>depth</a:t>
            </a:r>
            <a:r>
              <a:rPr lang="zh-CN" altLang="en-US" dirty="0" smtClean="0"/>
              <a:t>。</a:t>
            </a:r>
            <a:endParaRPr lang="en-US" dirty="0"/>
          </a:p>
          <a:p>
            <a:endParaRPr 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034" y="2970223"/>
            <a:ext cx="1081095" cy="1033470"/>
          </a:xfrm>
          <a:prstGeom prst="rect">
            <a:avLst/>
          </a:prstGeom>
        </p:spPr>
      </p:pic>
      <p:sp>
        <p:nvSpPr>
          <p:cNvPr id="16" name="内容占位符 2"/>
          <p:cNvSpPr txBox="1">
            <a:spLocks/>
          </p:cNvSpPr>
          <p:nvPr/>
        </p:nvSpPr>
        <p:spPr>
          <a:xfrm>
            <a:off x="789129" y="4863416"/>
            <a:ext cx="3642417" cy="179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 smtClean="0">
                <a:solidFill>
                  <a:srgbClr val="FF0000"/>
                </a:solidFill>
              </a:rPr>
              <a:t>原始图片：</a:t>
            </a:r>
            <a:r>
              <a:rPr lang="zh-CN" altLang="en-US" dirty="0" smtClean="0"/>
              <a:t>大小为</a:t>
            </a:r>
            <a:r>
              <a:rPr lang="en-US" altLang="zh-CN" dirty="0" smtClean="0"/>
              <a:t>6</a:t>
            </a:r>
            <a:r>
              <a:rPr lang="zh-CN" altLang="en-US" dirty="0" smtClean="0"/>
              <a:t>*</a:t>
            </a:r>
            <a:r>
              <a:rPr lang="en-US" altLang="zh-CN" dirty="0" smtClean="0"/>
              <a:t>6</a:t>
            </a:r>
            <a:r>
              <a:rPr lang="zh-CN" altLang="en-US" dirty="0" smtClean="0"/>
              <a:t>，但是由于有</a:t>
            </a:r>
            <a:r>
              <a:rPr lang="en-US" altLang="zh-CN" dirty="0" smtClean="0"/>
              <a:t>R/G/B</a:t>
            </a:r>
            <a:r>
              <a:rPr lang="zh-CN" altLang="en-US" dirty="0" smtClean="0"/>
              <a:t>三种颜色通道</a:t>
            </a:r>
            <a:r>
              <a:rPr lang="en-US" altLang="zh-CN" dirty="0" smtClean="0"/>
              <a:t>color channels</a:t>
            </a:r>
            <a:r>
              <a:rPr lang="zh-CN" altLang="en-US" dirty="0" smtClean="0"/>
              <a:t>，所以整个是一个</a:t>
            </a:r>
            <a:r>
              <a:rPr lang="en-US" altLang="zh-CN" dirty="0" smtClean="0"/>
              <a:t>6</a:t>
            </a:r>
            <a:r>
              <a:rPr lang="zh-CN" altLang="en-US" dirty="0" smtClean="0"/>
              <a:t>*</a:t>
            </a:r>
            <a:r>
              <a:rPr lang="en-US" altLang="zh-CN" dirty="0" smtClean="0"/>
              <a:t>6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r>
              <a:rPr lang="zh-CN" altLang="en-US" dirty="0" smtClean="0"/>
              <a:t>大小的矩阵。</a:t>
            </a:r>
            <a:endParaRPr lang="en-US" dirty="0"/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4979355" y="4863416"/>
            <a:ext cx="4324153" cy="179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 smtClean="0">
                <a:solidFill>
                  <a:srgbClr val="FF0000"/>
                </a:solidFill>
              </a:rPr>
              <a:t>过滤器：</a:t>
            </a:r>
            <a:r>
              <a:rPr lang="zh-CN" altLang="en-US" dirty="0" smtClean="0"/>
              <a:t>针对每一个颜色通道，对应地有一层过滤器，所以过滤器大小为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r>
              <a:rPr lang="zh-CN" altLang="en-US" dirty="0" smtClean="0"/>
              <a:t>*</a:t>
            </a:r>
            <a:r>
              <a:rPr lang="en-US" altLang="zh-CN" dirty="0" smtClean="0"/>
              <a:t>3</a:t>
            </a:r>
            <a:r>
              <a:rPr lang="zh-CN" altLang="en-US" dirty="0" smtClean="0"/>
              <a:t>，其中最后一个</a:t>
            </a:r>
            <a:r>
              <a:rPr lang="en-US" altLang="zh-CN" dirty="0" smtClean="0"/>
              <a:t>3</a:t>
            </a:r>
            <a:r>
              <a:rPr lang="zh-CN" altLang="en-US" dirty="0" smtClean="0"/>
              <a:t>代表</a:t>
            </a:r>
            <a:r>
              <a:rPr lang="zh-CN" altLang="en-US" dirty="0"/>
              <a:t>通道数</a:t>
            </a:r>
            <a:r>
              <a:rPr lang="en-US" altLang="zh-CN" dirty="0" smtClean="0"/>
              <a:t>channels</a:t>
            </a:r>
            <a:r>
              <a:rPr lang="zh-CN" altLang="en-US" dirty="0" smtClean="0"/>
              <a:t>，也叫深度</a:t>
            </a:r>
            <a:r>
              <a:rPr lang="en-US" altLang="zh-CN" dirty="0" smtClean="0"/>
              <a:t>depth</a:t>
            </a:r>
            <a:r>
              <a:rPr lang="zh-CN" altLang="en-US" dirty="0" smtClean="0"/>
              <a:t>。</a:t>
            </a:r>
            <a:endParaRPr lang="en-US" dirty="0"/>
          </a:p>
        </p:txBody>
      </p:sp>
      <p:sp>
        <p:nvSpPr>
          <p:cNvPr id="18" name="矩形标注 17"/>
          <p:cNvSpPr/>
          <p:nvPr/>
        </p:nvSpPr>
        <p:spPr>
          <a:xfrm>
            <a:off x="8746709" y="1803575"/>
            <a:ext cx="3140491" cy="2333297"/>
          </a:xfrm>
          <a:prstGeom prst="wedgeRectCallout">
            <a:avLst>
              <a:gd name="adj1" fmla="val -40512"/>
              <a:gd name="adj2" fmla="val 625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+mj-ea"/>
                <a:ea typeface="+mj-ea"/>
              </a:rPr>
              <a:t>过滤器</a:t>
            </a:r>
            <a:r>
              <a:rPr lang="en-US" altLang="zh-CN" sz="2000" dirty="0">
                <a:latin typeface="+mj-ea"/>
                <a:ea typeface="+mj-ea"/>
              </a:rPr>
              <a:t>channel</a:t>
            </a:r>
            <a:r>
              <a:rPr lang="zh-CN" altLang="en-US" sz="2000" dirty="0">
                <a:latin typeface="+mj-ea"/>
                <a:ea typeface="+mj-ea"/>
              </a:rPr>
              <a:t>的个数和原始图片</a:t>
            </a:r>
            <a:r>
              <a:rPr lang="en-US" altLang="zh-CN" sz="2000" dirty="0">
                <a:latin typeface="+mj-ea"/>
                <a:ea typeface="+mj-ea"/>
              </a:rPr>
              <a:t>channel</a:t>
            </a:r>
            <a:r>
              <a:rPr lang="zh-CN" altLang="en-US" sz="2000" dirty="0">
                <a:latin typeface="+mj-ea"/>
                <a:ea typeface="+mj-ea"/>
              </a:rPr>
              <a:t>的个数必须相等，一</a:t>
            </a:r>
            <a:r>
              <a:rPr lang="zh-CN" altLang="en-US" sz="2000" dirty="0" smtClean="0">
                <a:latin typeface="+mj-ea"/>
                <a:ea typeface="+mj-ea"/>
              </a:rPr>
              <a:t>个对应一个进行卷积操作。</a:t>
            </a:r>
            <a:endParaRPr lang="en-US" sz="2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4168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彩色图像 </a:t>
            </a:r>
            <a:r>
              <a:rPr lang="en-US" altLang="zh-CN" dirty="0"/>
              <a:t>(RGB) </a:t>
            </a:r>
            <a:r>
              <a:rPr lang="zh-CN" altLang="en-US" dirty="0"/>
              <a:t>的卷积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7391" y="3586190"/>
            <a:ext cx="10998420" cy="3062260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如何计算？</a:t>
            </a:r>
            <a:endParaRPr lang="en-US" altLang="zh-CN" dirty="0" smtClean="0"/>
          </a:p>
          <a:p>
            <a:r>
              <a:rPr lang="zh-CN" altLang="en-US" dirty="0" smtClean="0"/>
              <a:t>原始图片有三个</a:t>
            </a:r>
            <a:r>
              <a:rPr lang="en-US" altLang="zh-CN" dirty="0" smtClean="0"/>
              <a:t>channel</a:t>
            </a:r>
            <a:r>
              <a:rPr lang="zh-CN" altLang="en-US" dirty="0" smtClean="0"/>
              <a:t>，假设我们叫 </a:t>
            </a:r>
            <a:r>
              <a:rPr lang="en-US" altLang="zh-CN" b="1" dirty="0" smtClean="0">
                <a:solidFill>
                  <a:srgbClr val="FF0000"/>
                </a:solidFill>
              </a:rPr>
              <a:t>channel[R]</a:t>
            </a:r>
            <a:r>
              <a:rPr lang="en-US" altLang="zh-CN" b="1" dirty="0">
                <a:solidFill>
                  <a:schemeClr val="tx1"/>
                </a:solidFill>
              </a:rPr>
              <a:t>,</a:t>
            </a:r>
            <a:r>
              <a:rPr lang="en-US" altLang="zh-CN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00B050"/>
                </a:solidFill>
              </a:rPr>
              <a:t>channel[G]</a:t>
            </a:r>
            <a:r>
              <a:rPr lang="en-US" altLang="zh-CN" b="1" dirty="0"/>
              <a:t>,</a:t>
            </a:r>
            <a:r>
              <a:rPr lang="en-US" altLang="zh-CN" b="1" dirty="0" smtClean="0"/>
              <a:t> </a:t>
            </a:r>
            <a:r>
              <a:rPr lang="en-US" altLang="zh-CN" b="1" dirty="0" smtClean="0">
                <a:solidFill>
                  <a:srgbClr val="0070C0"/>
                </a:solidFill>
              </a:rPr>
              <a:t>channel[B]</a:t>
            </a:r>
          </a:p>
          <a:p>
            <a:r>
              <a:rPr lang="zh-CN" altLang="en-US" dirty="0" smtClean="0"/>
              <a:t>过滤器有三个对应的</a:t>
            </a:r>
            <a:r>
              <a:rPr lang="en-US" altLang="zh-CN" b="1" dirty="0" err="1" smtClean="0">
                <a:solidFill>
                  <a:srgbClr val="FF0000"/>
                </a:solidFill>
              </a:rPr>
              <a:t>filter_channel</a:t>
            </a:r>
            <a:r>
              <a:rPr lang="en-US" altLang="zh-CN" b="1" dirty="0" smtClean="0">
                <a:solidFill>
                  <a:srgbClr val="FF0000"/>
                </a:solidFill>
              </a:rPr>
              <a:t>[1]</a:t>
            </a:r>
            <a:r>
              <a:rPr lang="en-US" altLang="zh-CN" b="1" dirty="0" smtClean="0">
                <a:solidFill>
                  <a:schemeClr val="tx1"/>
                </a:solidFill>
              </a:rPr>
              <a:t>,</a:t>
            </a:r>
            <a:r>
              <a:rPr lang="en-US" altLang="zh-CN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err="1" smtClean="0">
                <a:solidFill>
                  <a:srgbClr val="00B050"/>
                </a:solidFill>
              </a:rPr>
              <a:t>filter_channel</a:t>
            </a:r>
            <a:r>
              <a:rPr lang="en-US" altLang="zh-CN" b="1" dirty="0" smtClean="0">
                <a:solidFill>
                  <a:srgbClr val="00B050"/>
                </a:solidFill>
              </a:rPr>
              <a:t>[2]</a:t>
            </a:r>
            <a:r>
              <a:rPr lang="en-US" altLang="zh-CN" b="1" dirty="0" smtClean="0">
                <a:solidFill>
                  <a:schemeClr val="tx1"/>
                </a:solidFill>
              </a:rPr>
              <a:t>, </a:t>
            </a:r>
            <a:r>
              <a:rPr lang="en-US" altLang="zh-CN" b="1" dirty="0" err="1" smtClean="0">
                <a:solidFill>
                  <a:srgbClr val="0070C0"/>
                </a:solidFill>
              </a:rPr>
              <a:t>filter_channel</a:t>
            </a:r>
            <a:r>
              <a:rPr lang="en-US" altLang="zh-CN" b="1" dirty="0" smtClean="0">
                <a:solidFill>
                  <a:srgbClr val="0070C0"/>
                </a:solidFill>
              </a:rPr>
              <a:t>[3]</a:t>
            </a:r>
          </a:p>
          <a:p>
            <a:r>
              <a:rPr lang="zh-CN" altLang="en-US" b="1" dirty="0" smtClean="0"/>
              <a:t>原始图片的某个</a:t>
            </a:r>
            <a:r>
              <a:rPr lang="en-US" altLang="zh-CN" b="1" dirty="0" smtClean="0"/>
              <a:t>channel</a:t>
            </a:r>
            <a:r>
              <a:rPr lang="zh-CN" altLang="en-US" b="1" dirty="0" smtClean="0"/>
              <a:t>和过滤器的对应</a:t>
            </a:r>
            <a:r>
              <a:rPr lang="en-US" altLang="zh-CN" b="1" dirty="0" smtClean="0"/>
              <a:t>channel</a:t>
            </a:r>
            <a:r>
              <a:rPr lang="zh-CN" altLang="en-US" b="1" dirty="0" smtClean="0"/>
              <a:t>按照灰度图片的计算方法计算，然后把各个</a:t>
            </a:r>
            <a:r>
              <a:rPr lang="en-US" altLang="zh-CN" b="1" dirty="0" smtClean="0"/>
              <a:t>channel</a:t>
            </a:r>
            <a:r>
              <a:rPr lang="zh-CN" altLang="en-US" b="1" dirty="0" smtClean="0"/>
              <a:t>的结果相加</a:t>
            </a:r>
            <a:endParaRPr lang="en-US" altLang="zh-CN" b="1" dirty="0">
              <a:solidFill>
                <a:srgbClr val="0070C0"/>
              </a:solidFill>
            </a:endParaRPr>
          </a:p>
          <a:p>
            <a:r>
              <a:rPr lang="en-US" altLang="zh-CN" b="1" dirty="0">
                <a:solidFill>
                  <a:srgbClr val="FF0000"/>
                </a:solidFill>
              </a:rPr>
              <a:t>channel[R] * </a:t>
            </a:r>
            <a:r>
              <a:rPr lang="en-US" altLang="zh-CN" b="1" dirty="0" err="1">
                <a:solidFill>
                  <a:srgbClr val="FF0000"/>
                </a:solidFill>
              </a:rPr>
              <a:t>filter_channel</a:t>
            </a:r>
            <a:r>
              <a:rPr lang="en-US" altLang="zh-CN" b="1" dirty="0">
                <a:solidFill>
                  <a:srgbClr val="FF0000"/>
                </a:solidFill>
              </a:rPr>
              <a:t>[1]  </a:t>
            </a:r>
            <a:r>
              <a:rPr lang="en-US" altLang="zh-CN" b="1" dirty="0">
                <a:solidFill>
                  <a:schemeClr val="tx1"/>
                </a:solidFill>
              </a:rPr>
              <a:t>+</a:t>
            </a:r>
            <a:r>
              <a:rPr lang="en-US" altLang="zh-CN" b="1" dirty="0">
                <a:solidFill>
                  <a:srgbClr val="FF0000"/>
                </a:solidFill>
              </a:rPr>
              <a:t>  </a:t>
            </a:r>
            <a:r>
              <a:rPr lang="en-US" altLang="zh-CN" b="1" dirty="0">
                <a:solidFill>
                  <a:srgbClr val="00B050"/>
                </a:solidFill>
              </a:rPr>
              <a:t>channel[G] * </a:t>
            </a:r>
            <a:r>
              <a:rPr lang="en-US" altLang="zh-CN" b="1" dirty="0" err="1">
                <a:solidFill>
                  <a:srgbClr val="00B050"/>
                </a:solidFill>
              </a:rPr>
              <a:t>filter_channel</a:t>
            </a:r>
            <a:r>
              <a:rPr lang="en-US" altLang="zh-CN" b="1" dirty="0">
                <a:solidFill>
                  <a:srgbClr val="00B050"/>
                </a:solidFill>
              </a:rPr>
              <a:t>[2] </a:t>
            </a:r>
            <a:r>
              <a:rPr lang="en-US" altLang="zh-CN" b="1" dirty="0">
                <a:solidFill>
                  <a:schemeClr val="tx1"/>
                </a:solidFill>
              </a:rPr>
              <a:t>+</a:t>
            </a:r>
            <a:r>
              <a:rPr lang="en-US" altLang="zh-CN" b="1" dirty="0">
                <a:solidFill>
                  <a:srgbClr val="0070C0"/>
                </a:solidFill>
              </a:rPr>
              <a:t> channel[B] * </a:t>
            </a:r>
            <a:r>
              <a:rPr lang="en-US" altLang="zh-CN" b="1" dirty="0" err="1">
                <a:solidFill>
                  <a:srgbClr val="0070C0"/>
                </a:solidFill>
              </a:rPr>
              <a:t>filter_channel</a:t>
            </a:r>
            <a:r>
              <a:rPr lang="en-US" altLang="zh-CN" b="1" dirty="0">
                <a:solidFill>
                  <a:srgbClr val="0070C0"/>
                </a:solidFill>
              </a:rPr>
              <a:t>[3]</a:t>
            </a:r>
            <a:endParaRPr lang="en-US" altLang="zh-CN" dirty="0"/>
          </a:p>
          <a:p>
            <a:endParaRPr lang="en-US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46" y="1960034"/>
            <a:ext cx="1081095" cy="10334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169" y="1885782"/>
            <a:ext cx="1157296" cy="107157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461176" y="2015104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228048" y="1888980"/>
            <a:ext cx="575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78" y="1115435"/>
            <a:ext cx="2312334" cy="221330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341" y="441441"/>
            <a:ext cx="894884" cy="883628"/>
          </a:xfrm>
          <a:prstGeom prst="rect">
            <a:avLst/>
          </a:prstGeom>
        </p:spPr>
      </p:pic>
      <p:cxnSp>
        <p:nvCxnSpPr>
          <p:cNvPr id="12" name="直接箭头连接符 11"/>
          <p:cNvCxnSpPr/>
          <p:nvPr/>
        </p:nvCxnSpPr>
        <p:spPr>
          <a:xfrm flipV="1">
            <a:off x="6182071" y="1381445"/>
            <a:ext cx="452058" cy="507536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262415" y="3022278"/>
            <a:ext cx="161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8849" y="3470251"/>
            <a:ext cx="1612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29604" y="1960034"/>
            <a:ext cx="25146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矩形 21"/>
          <p:cNvSpPr/>
          <p:nvPr/>
        </p:nvSpPr>
        <p:spPr>
          <a:xfrm>
            <a:off x="8074721" y="3128684"/>
            <a:ext cx="1612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35267" y="1443389"/>
            <a:ext cx="958543" cy="919136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024861"/>
              </p:ext>
            </p:extLst>
          </p:nvPr>
        </p:nvGraphicFramePr>
        <p:xfrm>
          <a:off x="752817" y="4176550"/>
          <a:ext cx="8934096" cy="97138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75073">
                  <a:extLst>
                    <a:ext uri="{9D8B030D-6E8A-4147-A177-3AD203B41FA5}">
                      <a16:colId xmlns:a16="http://schemas.microsoft.com/office/drawing/2014/main" val="2406256408"/>
                    </a:ext>
                  </a:extLst>
                </a:gridCol>
                <a:gridCol w="2408971">
                  <a:extLst>
                    <a:ext uri="{9D8B030D-6E8A-4147-A177-3AD203B41FA5}">
                      <a16:colId xmlns:a16="http://schemas.microsoft.com/office/drawing/2014/main" val="4106776068"/>
                    </a:ext>
                  </a:extLst>
                </a:gridCol>
                <a:gridCol w="2616528">
                  <a:extLst>
                    <a:ext uri="{9D8B030D-6E8A-4147-A177-3AD203B41FA5}">
                      <a16:colId xmlns:a16="http://schemas.microsoft.com/office/drawing/2014/main" val="3016424235"/>
                    </a:ext>
                  </a:extLst>
                </a:gridCol>
                <a:gridCol w="2233524">
                  <a:extLst>
                    <a:ext uri="{9D8B030D-6E8A-4147-A177-3AD203B41FA5}">
                      <a16:colId xmlns:a16="http://schemas.microsoft.com/office/drawing/2014/main" val="3659565339"/>
                    </a:ext>
                  </a:extLst>
                </a:gridCol>
              </a:tblGrid>
              <a:tr h="485691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原始图片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channel[R]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00B050"/>
                          </a:solidFill>
                        </a:rPr>
                        <a:t>channel[G]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0070C0"/>
                          </a:solidFill>
                        </a:rPr>
                        <a:t>channel[B]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344597"/>
                  </a:ext>
                </a:extLst>
              </a:tr>
              <a:tr h="485691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过滤器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err="1" smtClean="0">
                          <a:solidFill>
                            <a:srgbClr val="FF0000"/>
                          </a:solidFill>
                        </a:rPr>
                        <a:t>filter_channel</a:t>
                      </a: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[1]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err="1" smtClean="0">
                          <a:solidFill>
                            <a:srgbClr val="00B050"/>
                          </a:solidFill>
                        </a:rPr>
                        <a:t>filter_channel</a:t>
                      </a:r>
                      <a:r>
                        <a:rPr lang="en-US" altLang="zh-CN" b="1" dirty="0" smtClean="0">
                          <a:solidFill>
                            <a:srgbClr val="00B050"/>
                          </a:solidFill>
                        </a:rPr>
                        <a:t>[2]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err="1" smtClean="0">
                          <a:solidFill>
                            <a:srgbClr val="0070C0"/>
                          </a:solidFill>
                        </a:rPr>
                        <a:t>filter_channel</a:t>
                      </a:r>
                      <a:r>
                        <a:rPr lang="en-US" altLang="zh-CN" b="1" dirty="0" smtClean="0">
                          <a:solidFill>
                            <a:srgbClr val="0070C0"/>
                          </a:solidFill>
                        </a:rPr>
                        <a:t>[3]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940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90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彩色图像 </a:t>
            </a:r>
            <a:r>
              <a:rPr lang="en-US" altLang="zh-CN" dirty="0"/>
              <a:t>(RGB) </a:t>
            </a:r>
            <a:r>
              <a:rPr lang="zh-CN" altLang="en-US" dirty="0"/>
              <a:t>的卷积</a:t>
            </a:r>
            <a:endParaRPr lang="en-US" dirty="0"/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698670"/>
              </p:ext>
            </p:extLst>
          </p:nvPr>
        </p:nvGraphicFramePr>
        <p:xfrm>
          <a:off x="450311" y="1085789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49530"/>
              </p:ext>
            </p:extLst>
          </p:nvPr>
        </p:nvGraphicFramePr>
        <p:xfrm>
          <a:off x="1536030" y="2512043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562649"/>
              </p:ext>
            </p:extLst>
          </p:nvPr>
        </p:nvGraphicFramePr>
        <p:xfrm>
          <a:off x="2202473" y="3938297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346140"/>
              </p:ext>
            </p:extLst>
          </p:nvPr>
        </p:nvGraphicFramePr>
        <p:xfrm>
          <a:off x="7792053" y="1066800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67085044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22383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58075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877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206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86809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102146"/>
              </p:ext>
            </p:extLst>
          </p:nvPr>
        </p:nvGraphicFramePr>
        <p:xfrm>
          <a:off x="7792052" y="2714854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67085044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22383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58075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877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206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86809"/>
                  </a:ext>
                </a:extLst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706000"/>
              </p:ext>
            </p:extLst>
          </p:nvPr>
        </p:nvGraphicFramePr>
        <p:xfrm>
          <a:off x="7792052" y="4418094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67085044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22383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58075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877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206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86809"/>
                  </a:ext>
                </a:extLst>
              </a:tr>
            </a:tbl>
          </a:graphicData>
        </a:graphic>
      </p:graphicFrame>
      <p:sp>
        <p:nvSpPr>
          <p:cNvPr id="20" name="右箭头 19"/>
          <p:cNvSpPr/>
          <p:nvPr/>
        </p:nvSpPr>
        <p:spPr>
          <a:xfrm>
            <a:off x="3718560" y="1257300"/>
            <a:ext cx="3825240" cy="624840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垂直过滤器</a:t>
            </a:r>
            <a:endParaRPr lang="en-US" dirty="0"/>
          </a:p>
        </p:txBody>
      </p:sp>
      <p:sp>
        <p:nvSpPr>
          <p:cNvPr id="22" name="右箭头 21"/>
          <p:cNvSpPr/>
          <p:nvPr/>
        </p:nvSpPr>
        <p:spPr>
          <a:xfrm>
            <a:off x="5072150" y="2918460"/>
            <a:ext cx="2304010" cy="61935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垂直过滤器</a:t>
            </a:r>
            <a:endParaRPr lang="en-US" dirty="0"/>
          </a:p>
        </p:txBody>
      </p:sp>
      <p:sp>
        <p:nvSpPr>
          <p:cNvPr id="23" name="右箭头 22"/>
          <p:cNvSpPr/>
          <p:nvPr/>
        </p:nvSpPr>
        <p:spPr>
          <a:xfrm>
            <a:off x="5575500" y="4796351"/>
            <a:ext cx="1916923" cy="61508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垂直过滤器</a:t>
            </a:r>
            <a:endParaRPr lang="en-US" dirty="0"/>
          </a:p>
        </p:txBody>
      </p:sp>
      <p:sp>
        <p:nvSpPr>
          <p:cNvPr id="24" name="矩形 23"/>
          <p:cNvSpPr/>
          <p:nvPr/>
        </p:nvSpPr>
        <p:spPr>
          <a:xfrm>
            <a:off x="7754305" y="5973611"/>
            <a:ext cx="161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3694" y="5531203"/>
            <a:ext cx="161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原始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图片</a:t>
            </a:r>
            <a:endParaRPr lang="en-US" altLang="zh-CN" sz="2000" dirty="0" smtClean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75642" y="1085789"/>
            <a:ext cx="2324918" cy="954107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检验图片</a:t>
            </a:r>
            <a:endParaRPr lang="en-US" altLang="zh-CN" sz="2800" dirty="0" smtClean="0"/>
          </a:p>
          <a:p>
            <a:r>
              <a:rPr lang="zh-CN" altLang="en-US" sz="2800" dirty="0" smtClean="0"/>
              <a:t>垂直边缘特性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399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彩色图像 </a:t>
            </a:r>
            <a:r>
              <a:rPr lang="en-US" altLang="zh-CN" dirty="0"/>
              <a:t>(RGB) </a:t>
            </a:r>
            <a:r>
              <a:rPr lang="zh-CN" altLang="en-US" dirty="0"/>
              <a:t>的卷积</a:t>
            </a:r>
            <a:endParaRPr lang="en-US" dirty="0"/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840989"/>
              </p:ext>
            </p:extLst>
          </p:nvPr>
        </p:nvGraphicFramePr>
        <p:xfrm>
          <a:off x="450311" y="1085789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391561"/>
              </p:ext>
            </p:extLst>
          </p:nvPr>
        </p:nvGraphicFramePr>
        <p:xfrm>
          <a:off x="1536030" y="2512043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945204"/>
              </p:ext>
            </p:extLst>
          </p:nvPr>
        </p:nvGraphicFramePr>
        <p:xfrm>
          <a:off x="2202473" y="3938297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744467"/>
              </p:ext>
            </p:extLst>
          </p:nvPr>
        </p:nvGraphicFramePr>
        <p:xfrm>
          <a:off x="6565233" y="1066800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67085044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22383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58075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877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206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86809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87959"/>
              </p:ext>
            </p:extLst>
          </p:nvPr>
        </p:nvGraphicFramePr>
        <p:xfrm>
          <a:off x="6565232" y="2714854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67085044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22383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58075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877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206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86809"/>
                  </a:ext>
                </a:extLst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316270"/>
              </p:ext>
            </p:extLst>
          </p:nvPr>
        </p:nvGraphicFramePr>
        <p:xfrm>
          <a:off x="6565232" y="4569442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67085044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22383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58075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877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206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86809"/>
                  </a:ext>
                </a:extLst>
              </a:tr>
            </a:tbl>
          </a:graphicData>
        </a:graphic>
      </p:graphicFrame>
      <p:sp>
        <p:nvSpPr>
          <p:cNvPr id="20" name="右箭头 19"/>
          <p:cNvSpPr/>
          <p:nvPr/>
        </p:nvSpPr>
        <p:spPr>
          <a:xfrm>
            <a:off x="3718560" y="1607820"/>
            <a:ext cx="2590800" cy="274320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右箭头 21"/>
          <p:cNvSpPr/>
          <p:nvPr/>
        </p:nvSpPr>
        <p:spPr>
          <a:xfrm>
            <a:off x="5072150" y="3263494"/>
            <a:ext cx="1237210" cy="32552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右箭头 22"/>
          <p:cNvSpPr/>
          <p:nvPr/>
        </p:nvSpPr>
        <p:spPr>
          <a:xfrm>
            <a:off x="5550677" y="4919167"/>
            <a:ext cx="758683" cy="3360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220220"/>
              </p:ext>
            </p:extLst>
          </p:nvPr>
        </p:nvGraphicFramePr>
        <p:xfrm>
          <a:off x="10013528" y="2257654"/>
          <a:ext cx="2048932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132930185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267671929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831584564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724912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70689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9340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7398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512059"/>
                  </a:ext>
                </a:extLst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8357803" y="3172054"/>
            <a:ext cx="914400" cy="38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=-5</a:t>
            </a:r>
            <a:endParaRPr lang="en-US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8357805" y="1521495"/>
            <a:ext cx="858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=-</a:t>
            </a:r>
            <a:r>
              <a:rPr lang="en-US" altLang="zh-CN" b="1" dirty="0"/>
              <a:t>5</a:t>
            </a:r>
            <a:endParaRPr lang="en-US" b="1" dirty="0"/>
          </a:p>
        </p:txBody>
      </p:sp>
      <p:sp>
        <p:nvSpPr>
          <p:cNvPr id="24" name="矩形 23"/>
          <p:cNvSpPr/>
          <p:nvPr/>
        </p:nvSpPr>
        <p:spPr>
          <a:xfrm>
            <a:off x="6435370" y="6036645"/>
            <a:ext cx="161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3694" y="5531203"/>
            <a:ext cx="161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原始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图片</a:t>
            </a:r>
            <a:endParaRPr lang="en-US" altLang="zh-CN" sz="2000" dirty="0" smtClean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258043" y="4503729"/>
            <a:ext cx="1824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r>
              <a:rPr lang="zh-CN" altLang="en-US" dirty="0"/>
              <a:t>*</a:t>
            </a:r>
            <a:r>
              <a:rPr lang="en-US" altLang="zh-CN" dirty="0"/>
              <a:t>1+1</a:t>
            </a:r>
            <a:r>
              <a:rPr lang="zh-CN" altLang="en-US" dirty="0"/>
              <a:t>*</a:t>
            </a:r>
            <a:r>
              <a:rPr lang="en-US" altLang="zh-CN" dirty="0"/>
              <a:t>1+2</a:t>
            </a:r>
            <a:r>
              <a:rPr lang="zh-CN" altLang="en-US" dirty="0"/>
              <a:t>*</a:t>
            </a:r>
            <a:r>
              <a:rPr lang="en-US" altLang="zh-CN" dirty="0"/>
              <a:t>1+</a:t>
            </a:r>
          </a:p>
          <a:p>
            <a:r>
              <a:rPr lang="en-US" altLang="zh-CN" dirty="0"/>
              <a:t>0</a:t>
            </a:r>
            <a:r>
              <a:rPr lang="zh-CN" altLang="en-US" dirty="0"/>
              <a:t>*</a:t>
            </a:r>
            <a:r>
              <a:rPr lang="en-US" altLang="zh-CN" dirty="0"/>
              <a:t>0+5</a:t>
            </a:r>
            <a:r>
              <a:rPr lang="zh-CN" altLang="en-US" dirty="0"/>
              <a:t>*</a:t>
            </a:r>
            <a:r>
              <a:rPr lang="en-US" altLang="zh-CN" dirty="0"/>
              <a:t>0+7</a:t>
            </a:r>
            <a:r>
              <a:rPr lang="zh-CN" altLang="en-US" dirty="0"/>
              <a:t>*</a:t>
            </a:r>
            <a:r>
              <a:rPr lang="en-US" altLang="zh-CN" dirty="0"/>
              <a:t>0+</a:t>
            </a:r>
          </a:p>
          <a:p>
            <a:r>
              <a:rPr lang="en-US" altLang="zh-CN" dirty="0"/>
              <a:t>1</a:t>
            </a:r>
            <a:r>
              <a:rPr lang="zh-CN" altLang="en-US" dirty="0"/>
              <a:t>*</a:t>
            </a:r>
            <a:r>
              <a:rPr lang="en-US" altLang="zh-CN" dirty="0"/>
              <a:t>-1+8</a:t>
            </a:r>
            <a:r>
              <a:rPr lang="zh-CN" altLang="en-US" dirty="0"/>
              <a:t>*</a:t>
            </a:r>
            <a:r>
              <a:rPr lang="en-US" altLang="zh-CN" dirty="0"/>
              <a:t>-1+2</a:t>
            </a:r>
            <a:r>
              <a:rPr lang="zh-CN" altLang="en-US" dirty="0"/>
              <a:t>*</a:t>
            </a:r>
            <a:r>
              <a:rPr lang="en-US" altLang="zh-CN" dirty="0"/>
              <a:t>-1</a:t>
            </a:r>
          </a:p>
          <a:p>
            <a:r>
              <a:rPr lang="en-US" altLang="zh-CN" b="1" dirty="0"/>
              <a:t>=-5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787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彩色图像 </a:t>
            </a:r>
            <a:r>
              <a:rPr lang="en-US" altLang="zh-CN" dirty="0"/>
              <a:t>(RGB) </a:t>
            </a:r>
            <a:r>
              <a:rPr lang="zh-CN" altLang="en-US" dirty="0"/>
              <a:t>的卷积</a:t>
            </a:r>
            <a:endParaRPr lang="en-US" dirty="0"/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548382"/>
              </p:ext>
            </p:extLst>
          </p:nvPr>
        </p:nvGraphicFramePr>
        <p:xfrm>
          <a:off x="450311" y="1085789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0070C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922566"/>
              </p:ext>
            </p:extLst>
          </p:nvPr>
        </p:nvGraphicFramePr>
        <p:xfrm>
          <a:off x="1536030" y="2512043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chemeClr val="accent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515471"/>
              </p:ext>
            </p:extLst>
          </p:nvPr>
        </p:nvGraphicFramePr>
        <p:xfrm>
          <a:off x="2202473" y="3938297"/>
          <a:ext cx="307339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420170610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967343887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4146001031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32019950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12130176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4057278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312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4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358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183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74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45155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6565233" y="1066800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67085044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22383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58075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877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206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86809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6565232" y="2714854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67085044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22383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58075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877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206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86809"/>
                  </a:ext>
                </a:extLst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6565232" y="4418094"/>
          <a:ext cx="153669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33">
                  <a:extLst>
                    <a:ext uri="{9D8B030D-6E8A-4147-A177-3AD203B41FA5}">
                      <a16:colId xmlns:a16="http://schemas.microsoft.com/office/drawing/2014/main" val="3670850443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223838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108858075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18774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206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386809"/>
                  </a:ext>
                </a:extLst>
              </a:tr>
            </a:tbl>
          </a:graphicData>
        </a:graphic>
      </p:graphicFrame>
      <p:sp>
        <p:nvSpPr>
          <p:cNvPr id="20" name="右箭头 19"/>
          <p:cNvSpPr/>
          <p:nvPr/>
        </p:nvSpPr>
        <p:spPr>
          <a:xfrm>
            <a:off x="3718560" y="1607820"/>
            <a:ext cx="2590800" cy="274320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右箭头 21"/>
          <p:cNvSpPr/>
          <p:nvPr/>
        </p:nvSpPr>
        <p:spPr>
          <a:xfrm>
            <a:off x="5072150" y="3263494"/>
            <a:ext cx="1237210" cy="32552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右箭头 22"/>
          <p:cNvSpPr/>
          <p:nvPr/>
        </p:nvSpPr>
        <p:spPr>
          <a:xfrm>
            <a:off x="5550677" y="4919167"/>
            <a:ext cx="758683" cy="3360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313975"/>
              </p:ext>
            </p:extLst>
          </p:nvPr>
        </p:nvGraphicFramePr>
        <p:xfrm>
          <a:off x="9737696" y="2257654"/>
          <a:ext cx="2004726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8905">
                  <a:extLst>
                    <a:ext uri="{9D8B030D-6E8A-4147-A177-3AD203B41FA5}">
                      <a16:colId xmlns:a16="http://schemas.microsoft.com/office/drawing/2014/main" val="1329301857"/>
                    </a:ext>
                  </a:extLst>
                </a:gridCol>
                <a:gridCol w="563030">
                  <a:extLst>
                    <a:ext uri="{9D8B030D-6E8A-4147-A177-3AD203B41FA5}">
                      <a16:colId xmlns:a16="http://schemas.microsoft.com/office/drawing/2014/main" val="1267671929"/>
                    </a:ext>
                  </a:extLst>
                </a:gridCol>
                <a:gridCol w="443599">
                  <a:extLst>
                    <a:ext uri="{9D8B030D-6E8A-4147-A177-3AD203B41FA5}">
                      <a16:colId xmlns:a16="http://schemas.microsoft.com/office/drawing/2014/main" val="831584564"/>
                    </a:ext>
                  </a:extLst>
                </a:gridCol>
                <a:gridCol w="469192">
                  <a:extLst>
                    <a:ext uri="{9D8B030D-6E8A-4147-A177-3AD203B41FA5}">
                      <a16:colId xmlns:a16="http://schemas.microsoft.com/office/drawing/2014/main" val="2724912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-15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-12</a:t>
                      </a:r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70689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9340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7398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512059"/>
                  </a:ext>
                </a:extLst>
              </a:tr>
            </a:tbl>
          </a:graphicData>
        </a:graphic>
      </p:graphicFrame>
      <p:sp>
        <p:nvSpPr>
          <p:cNvPr id="24" name="矩形 23"/>
          <p:cNvSpPr/>
          <p:nvPr/>
        </p:nvSpPr>
        <p:spPr>
          <a:xfrm>
            <a:off x="6435370" y="6036645"/>
            <a:ext cx="161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filter/kernel</a:t>
            </a:r>
          </a:p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3694" y="5531203"/>
            <a:ext cx="161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原始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图片</a:t>
            </a:r>
            <a:endParaRPr lang="en-US" altLang="zh-CN" sz="2000" dirty="0" smtClean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22158" y="4940565"/>
            <a:ext cx="623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=-4</a:t>
            </a:r>
            <a:endParaRPr lang="en-US" b="1" dirty="0"/>
          </a:p>
        </p:txBody>
      </p:sp>
      <p:sp>
        <p:nvSpPr>
          <p:cNvPr id="27" name="文本框 26"/>
          <p:cNvSpPr txBox="1"/>
          <p:nvPr/>
        </p:nvSpPr>
        <p:spPr>
          <a:xfrm>
            <a:off x="8256028" y="3018324"/>
            <a:ext cx="914400" cy="38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=-4</a:t>
            </a:r>
            <a:endParaRPr 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8256028" y="1684553"/>
            <a:ext cx="1696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=-4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5703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彩色图像 </a:t>
            </a:r>
            <a:r>
              <a:rPr lang="en-US" altLang="zh-CN" dirty="0"/>
              <a:t>(RGB) </a:t>
            </a:r>
            <a:r>
              <a:rPr lang="zh-CN" altLang="en-US" dirty="0"/>
              <a:t>的卷积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/>
              <a:t>多层过滤器</a:t>
            </a:r>
            <a:endParaRPr lang="en-US" altLang="zh-CN" b="1" dirty="0" smtClean="0"/>
          </a:p>
          <a:p>
            <a:r>
              <a:rPr lang="zh-CN" altLang="en-US" dirty="0"/>
              <a:t>如果我们在不仅仅在图像总检测一种类型的特征，而是要同时检测垂直边缘、水平边缘、</a:t>
            </a:r>
            <a:r>
              <a:rPr lang="en-US" altLang="zh-CN" dirty="0"/>
              <a:t>45</a:t>
            </a:r>
            <a:r>
              <a:rPr lang="zh-CN" altLang="en-US" dirty="0"/>
              <a:t>度边缘等等</a:t>
            </a:r>
            <a:r>
              <a:rPr lang="zh-CN" altLang="en-US" dirty="0" smtClean="0"/>
              <a:t>，就需要用到多</a:t>
            </a:r>
            <a:r>
              <a:rPr lang="zh-CN" altLang="en-US" dirty="0"/>
              <a:t>个</a:t>
            </a:r>
            <a:r>
              <a:rPr lang="zh-CN" altLang="en-US" dirty="0" smtClean="0"/>
              <a:t>过滤器。</a:t>
            </a:r>
            <a:endParaRPr lang="en-US" altLang="zh-CN" dirty="0" smtClean="0"/>
          </a:p>
          <a:p>
            <a:r>
              <a:rPr lang="zh-CN" altLang="en-US" dirty="0"/>
              <a:t>下</a:t>
            </a:r>
            <a:r>
              <a:rPr lang="zh-CN" altLang="en-US" dirty="0" smtClean="0"/>
              <a:t>图是单一过滤器：</a:t>
            </a:r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80" y="3426732"/>
            <a:ext cx="6462760" cy="253843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495800" y="3378744"/>
            <a:ext cx="137241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垂直过滤器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3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彩色图像 </a:t>
            </a:r>
            <a:r>
              <a:rPr lang="en-US" altLang="zh-CN" dirty="0"/>
              <a:t>(RGB) </a:t>
            </a:r>
            <a:r>
              <a:rPr lang="zh-CN" altLang="en-US" dirty="0"/>
              <a:t>的卷积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1"/>
            <a:ext cx="8596668" cy="634959"/>
          </a:xfrm>
        </p:spPr>
        <p:txBody>
          <a:bodyPr/>
          <a:lstStyle/>
          <a:p>
            <a:r>
              <a:rPr lang="zh-CN" altLang="en-US" b="1" dirty="0" smtClean="0"/>
              <a:t>多层过滤器</a:t>
            </a:r>
            <a:endParaRPr lang="en-US" altLang="zh-CN" b="1" dirty="0" smtClean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80" y="2089626"/>
            <a:ext cx="6144320" cy="335739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28740" y="2071091"/>
            <a:ext cx="137241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垂直过滤器</a:t>
            </a:r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4128740" y="5262359"/>
            <a:ext cx="137241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水平过滤器</a:t>
            </a:r>
            <a:endParaRPr lang="en-US" dirty="0"/>
          </a:p>
        </p:txBody>
      </p:sp>
      <p:sp>
        <p:nvSpPr>
          <p:cNvPr id="10" name="右大括号 9"/>
          <p:cNvSpPr/>
          <p:nvPr/>
        </p:nvSpPr>
        <p:spPr>
          <a:xfrm>
            <a:off x="7421880" y="3101340"/>
            <a:ext cx="624840" cy="1706880"/>
          </a:xfrm>
          <a:prstGeom prst="rightBrace">
            <a:avLst/>
          </a:prstGeom>
          <a:ln w="476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463259"/>
              </p:ext>
            </p:extLst>
          </p:nvPr>
        </p:nvGraphicFramePr>
        <p:xfrm>
          <a:off x="8815340" y="3029268"/>
          <a:ext cx="137452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631">
                  <a:extLst>
                    <a:ext uri="{9D8B030D-6E8A-4147-A177-3AD203B41FA5}">
                      <a16:colId xmlns:a16="http://schemas.microsoft.com/office/drawing/2014/main" val="2579191400"/>
                    </a:ext>
                  </a:extLst>
                </a:gridCol>
                <a:gridCol w="343631">
                  <a:extLst>
                    <a:ext uri="{9D8B030D-6E8A-4147-A177-3AD203B41FA5}">
                      <a16:colId xmlns:a16="http://schemas.microsoft.com/office/drawing/2014/main" val="3094359168"/>
                    </a:ext>
                  </a:extLst>
                </a:gridCol>
                <a:gridCol w="343631">
                  <a:extLst>
                    <a:ext uri="{9D8B030D-6E8A-4147-A177-3AD203B41FA5}">
                      <a16:colId xmlns:a16="http://schemas.microsoft.com/office/drawing/2014/main" val="365449084"/>
                    </a:ext>
                  </a:extLst>
                </a:gridCol>
                <a:gridCol w="343631">
                  <a:extLst>
                    <a:ext uri="{9D8B030D-6E8A-4147-A177-3AD203B41FA5}">
                      <a16:colId xmlns:a16="http://schemas.microsoft.com/office/drawing/2014/main" val="2244361188"/>
                    </a:ext>
                  </a:extLst>
                </a:gridCol>
              </a:tblGrid>
              <a:tr h="3437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909065"/>
                  </a:ext>
                </a:extLst>
              </a:tr>
              <a:tr h="3437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108400"/>
                  </a:ext>
                </a:extLst>
              </a:tr>
              <a:tr h="3437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758038"/>
                  </a:ext>
                </a:extLst>
              </a:tr>
              <a:tr h="3437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540372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294901"/>
              </p:ext>
            </p:extLst>
          </p:nvPr>
        </p:nvGraphicFramePr>
        <p:xfrm>
          <a:off x="8668098" y="3223260"/>
          <a:ext cx="137452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631">
                  <a:extLst>
                    <a:ext uri="{9D8B030D-6E8A-4147-A177-3AD203B41FA5}">
                      <a16:colId xmlns:a16="http://schemas.microsoft.com/office/drawing/2014/main" val="3822707715"/>
                    </a:ext>
                  </a:extLst>
                </a:gridCol>
                <a:gridCol w="343631">
                  <a:extLst>
                    <a:ext uri="{9D8B030D-6E8A-4147-A177-3AD203B41FA5}">
                      <a16:colId xmlns:a16="http://schemas.microsoft.com/office/drawing/2014/main" val="1011393388"/>
                    </a:ext>
                  </a:extLst>
                </a:gridCol>
                <a:gridCol w="343631">
                  <a:extLst>
                    <a:ext uri="{9D8B030D-6E8A-4147-A177-3AD203B41FA5}">
                      <a16:colId xmlns:a16="http://schemas.microsoft.com/office/drawing/2014/main" val="1337974582"/>
                    </a:ext>
                  </a:extLst>
                </a:gridCol>
                <a:gridCol w="343631">
                  <a:extLst>
                    <a:ext uri="{9D8B030D-6E8A-4147-A177-3AD203B41FA5}">
                      <a16:colId xmlns:a16="http://schemas.microsoft.com/office/drawing/2014/main" val="1737077128"/>
                    </a:ext>
                  </a:extLst>
                </a:gridCol>
              </a:tblGrid>
              <a:tr h="3437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609448"/>
                  </a:ext>
                </a:extLst>
              </a:tr>
              <a:tr h="3437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08087"/>
                  </a:ext>
                </a:extLst>
              </a:tr>
              <a:tr h="3437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255511"/>
                  </a:ext>
                </a:extLst>
              </a:tr>
              <a:tr h="3437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604310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8696506" y="5036234"/>
            <a:ext cx="161219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dk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结果为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66418" y="5897318"/>
            <a:ext cx="545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如果</a:t>
            </a:r>
            <a:r>
              <a:rPr lang="zh-CN" altLang="en-US" dirty="0" smtClean="0"/>
              <a:t>有</a:t>
            </a:r>
            <a:r>
              <a:rPr lang="en-US" altLang="zh-CN" dirty="0" smtClean="0"/>
              <a:t>5</a:t>
            </a:r>
            <a:r>
              <a:rPr lang="zh-CN" altLang="en-US" dirty="0" smtClean="0"/>
              <a:t>个</a:t>
            </a:r>
            <a:r>
              <a:rPr lang="zh-CN" altLang="en-US" dirty="0"/>
              <a:t>过滤器那么输出图像就是</a:t>
            </a:r>
            <a:r>
              <a:rPr lang="en-US" altLang="zh-CN" dirty="0" smtClean="0"/>
              <a:t>4*4*5</a:t>
            </a:r>
            <a:r>
              <a:rPr lang="zh-CN" altLang="en-US" dirty="0" smtClean="0"/>
              <a:t>的</a:t>
            </a:r>
            <a:r>
              <a:rPr lang="zh-CN" altLang="en-US" dirty="0"/>
              <a:t>立方体。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9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彩色图像 </a:t>
            </a:r>
            <a:r>
              <a:rPr lang="en-US" altLang="zh-CN" dirty="0"/>
              <a:t>(RGB) </a:t>
            </a:r>
            <a:r>
              <a:rPr lang="zh-CN" altLang="en-US" dirty="0"/>
              <a:t>的卷积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0000"/>
            <a:ext cx="10165926" cy="5176519"/>
          </a:xfrm>
        </p:spPr>
        <p:txBody>
          <a:bodyPr>
            <a:noAutofit/>
          </a:bodyPr>
          <a:lstStyle/>
          <a:p>
            <a:r>
              <a:rPr lang="zh-CN" altLang="en-US" sz="2800" b="1" dirty="0" smtClean="0"/>
              <a:t>多层过滤器</a:t>
            </a:r>
            <a:r>
              <a:rPr lang="zh-CN" altLang="en-US" sz="2800" dirty="0"/>
              <a:t>（</a:t>
            </a:r>
            <a:r>
              <a:rPr lang="en-US" altLang="zh-CN" sz="2800" dirty="0"/>
              <a:t>stride=1,  no padding</a:t>
            </a:r>
            <a:r>
              <a:rPr lang="zh-CN" altLang="en-US" sz="2800" dirty="0" smtClean="0"/>
              <a:t>）</a:t>
            </a:r>
            <a:endParaRPr lang="en-US" altLang="zh-CN" sz="2800" b="1" dirty="0" smtClean="0"/>
          </a:p>
          <a:p>
            <a:r>
              <a:rPr lang="zh-CN" altLang="en-US" sz="2800" dirty="0" smtClean="0"/>
              <a:t>输入原始图片大小：</a:t>
            </a:r>
            <a:r>
              <a:rPr lang="en-US" altLang="zh-CN" sz="2800" dirty="0" smtClean="0"/>
              <a:t>n*n*</a:t>
            </a:r>
            <a:r>
              <a:rPr lang="en-US" altLang="zh-CN" sz="2800" dirty="0" err="1" smtClean="0"/>
              <a:t>nc</a:t>
            </a:r>
            <a:r>
              <a:rPr lang="en-US" altLang="zh-CN" sz="2800" dirty="0" smtClean="0"/>
              <a:t>         </a:t>
            </a:r>
          </a:p>
          <a:p>
            <a:pPr lvl="1"/>
            <a:r>
              <a:rPr lang="en-US" altLang="zh-CN" sz="2600" dirty="0" err="1" smtClean="0"/>
              <a:t>nc</a:t>
            </a:r>
            <a:r>
              <a:rPr lang="en-US" altLang="zh-CN" sz="2600" dirty="0" smtClean="0"/>
              <a:t> --</a:t>
            </a:r>
            <a:r>
              <a:rPr lang="zh-CN" altLang="en-US" sz="2600" dirty="0" smtClean="0"/>
              <a:t>代表原始图片的通道数</a:t>
            </a:r>
            <a:r>
              <a:rPr lang="en-US" altLang="zh-CN" sz="2600" dirty="0" smtClean="0"/>
              <a:t>channel/</a:t>
            </a:r>
            <a:r>
              <a:rPr lang="zh-CN" altLang="en-US" sz="2600" dirty="0" smtClean="0"/>
              <a:t>深度</a:t>
            </a:r>
            <a:r>
              <a:rPr lang="en-US" altLang="zh-CN" sz="2600" dirty="0" smtClean="0"/>
              <a:t>depth</a:t>
            </a:r>
            <a:endParaRPr lang="en-US" altLang="zh-CN" sz="2600" dirty="0"/>
          </a:p>
          <a:p>
            <a:r>
              <a:rPr lang="zh-CN" altLang="en-US" sz="2800" dirty="0" smtClean="0"/>
              <a:t>过滤器：</a:t>
            </a:r>
            <a:r>
              <a:rPr lang="en-US" altLang="zh-CN" sz="2800" dirty="0" smtClean="0"/>
              <a:t>f*f*</a:t>
            </a:r>
            <a:r>
              <a:rPr lang="en-US" altLang="zh-CN" sz="2800" dirty="0" err="1" smtClean="0"/>
              <a:t>nc</a:t>
            </a:r>
            <a:r>
              <a:rPr lang="en-US" altLang="zh-CN" sz="2800" dirty="0" smtClean="0"/>
              <a:t>                       </a:t>
            </a:r>
          </a:p>
          <a:p>
            <a:pPr lvl="1"/>
            <a:r>
              <a:rPr lang="zh-CN" altLang="en-US" sz="2600" dirty="0" smtClean="0"/>
              <a:t>图片的</a:t>
            </a:r>
            <a:r>
              <a:rPr lang="en-US" altLang="zh-CN" sz="2600" dirty="0" smtClean="0"/>
              <a:t>channel</a:t>
            </a:r>
            <a:r>
              <a:rPr lang="zh-CN" altLang="en-US" sz="2600" dirty="0" smtClean="0"/>
              <a:t>个数和过滤器</a:t>
            </a:r>
            <a:r>
              <a:rPr lang="en-US" altLang="zh-CN" sz="2600" dirty="0" smtClean="0"/>
              <a:t>channel</a:t>
            </a:r>
            <a:r>
              <a:rPr lang="zh-CN" altLang="en-US" sz="2600" dirty="0" smtClean="0"/>
              <a:t>个数相同，即</a:t>
            </a:r>
            <a:r>
              <a:rPr lang="en-US" altLang="zh-CN" sz="2600" dirty="0" err="1" smtClean="0"/>
              <a:t>nc</a:t>
            </a:r>
            <a:endParaRPr lang="en-US" altLang="zh-CN" sz="2600" dirty="0" smtClean="0"/>
          </a:p>
          <a:p>
            <a:r>
              <a:rPr lang="zh-CN" altLang="en-US" sz="2800" dirty="0" smtClean="0"/>
              <a:t>输出图片的大小</a:t>
            </a:r>
            <a:r>
              <a:rPr lang="zh-CN" altLang="en-US" sz="2800" dirty="0"/>
              <a:t>为</a:t>
            </a:r>
            <a:r>
              <a:rPr lang="en-US" altLang="zh-CN" sz="2800" dirty="0"/>
              <a:t>: (n−f+1)∗(n−f+1</a:t>
            </a:r>
            <a:r>
              <a:rPr lang="en-US" altLang="zh-CN" sz="2800" dirty="0" smtClean="0"/>
              <a:t>)*</a:t>
            </a:r>
            <a:r>
              <a:rPr lang="en-US" altLang="zh-CN" sz="2800" dirty="0" err="1" smtClean="0"/>
              <a:t>nc</a:t>
            </a:r>
            <a:r>
              <a:rPr lang="en-US" altLang="zh-CN" sz="2800" dirty="0" smtClean="0"/>
              <a:t>’        </a:t>
            </a:r>
          </a:p>
          <a:p>
            <a:pPr lvl="1"/>
            <a:r>
              <a:rPr lang="en-US" altLang="zh-CN" sz="2600" dirty="0" err="1" smtClean="0"/>
              <a:t>nc</a:t>
            </a:r>
            <a:r>
              <a:rPr lang="en-US" altLang="zh-CN" sz="2600" dirty="0" smtClean="0"/>
              <a:t>’ – </a:t>
            </a:r>
            <a:r>
              <a:rPr lang="zh-CN" altLang="en-US" sz="2600" dirty="0" smtClean="0"/>
              <a:t>过滤器个数</a:t>
            </a:r>
            <a:endParaRPr lang="en-US" altLang="zh-CN" sz="2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线形标注 2(带边框和强调线) 3"/>
              <p:cNvSpPr/>
              <p:nvPr/>
            </p:nvSpPr>
            <p:spPr>
              <a:xfrm>
                <a:off x="8330499" y="5741625"/>
                <a:ext cx="3279227" cy="908094"/>
              </a:xfrm>
              <a:prstGeom prst="accentBorderCallout2">
                <a:avLst>
                  <a:gd name="adj1" fmla="val 75694"/>
                  <a:gd name="adj2" fmla="val -8333"/>
                  <a:gd name="adj3" fmla="val 79861"/>
                  <a:gd name="adj4" fmla="val -19608"/>
                  <a:gd name="adj5" fmla="val -6944"/>
                  <a:gd name="adj6" fmla="val -63511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+1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 smtClean="0"/>
                  <a:t>向下取整</a:t>
                </a:r>
                <a:endParaRPr lang="en-US" altLang="zh-CN" dirty="0" smtClean="0"/>
              </a:p>
              <a:p>
                <a:pPr algn="ctr"/>
                <a:r>
                  <a:rPr lang="zh-CN" altLang="en-US" dirty="0" smtClean="0"/>
                  <a:t>参考第三课卷积步长</a:t>
                </a:r>
                <a:endParaRPr lang="en-US" dirty="0"/>
              </a:p>
            </p:txBody>
          </p:sp>
        </mc:Choice>
        <mc:Fallback xmlns="">
          <p:sp>
            <p:nvSpPr>
              <p:cNvPr id="4" name="线形标注 2(带边框和强调线)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499" y="5741625"/>
                <a:ext cx="3279227" cy="908094"/>
              </a:xfrm>
              <a:prstGeom prst="accentBorderCallout2">
                <a:avLst>
                  <a:gd name="adj1" fmla="val 75694"/>
                  <a:gd name="adj2" fmla="val -8333"/>
                  <a:gd name="adj3" fmla="val 79861"/>
                  <a:gd name="adj4" fmla="val -19608"/>
                  <a:gd name="adj5" fmla="val -6944"/>
                  <a:gd name="adj6" fmla="val -63511"/>
                </a:avLst>
              </a:prstGeom>
              <a:blipFill>
                <a:blip r:embed="rId2"/>
                <a:stretch>
                  <a:fillRect b="-1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923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 </a:t>
            </a:r>
            <a:r>
              <a:rPr lang="zh-CN" altLang="en-US" dirty="0"/>
              <a:t>单层卷积网络 </a:t>
            </a:r>
            <a:r>
              <a:rPr lang="en-US" altLang="zh-CN" dirty="0"/>
              <a:t>+ </a:t>
            </a:r>
            <a:r>
              <a:rPr lang="zh-CN" altLang="en-US" dirty="0"/>
              <a:t>示例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待续</a:t>
            </a:r>
            <a:r>
              <a:rPr lang="en-US" altLang="zh-CN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94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平面">
  <a:themeElements>
    <a:clrScheme name="平面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平面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平面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852</TotalTime>
  <Words>3503</Words>
  <Application>Microsoft Office PowerPoint</Application>
  <PresentationFormat>宽屏</PresentationFormat>
  <Paragraphs>1801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5" baseType="lpstr">
      <vt:lpstr>等线</vt:lpstr>
      <vt:lpstr>方正姚体</vt:lpstr>
      <vt:lpstr>华文新魏</vt:lpstr>
      <vt:lpstr>Arial</vt:lpstr>
      <vt:lpstr>Cambria Math</vt:lpstr>
      <vt:lpstr>Times New Roman</vt:lpstr>
      <vt:lpstr>Trebuchet MS</vt:lpstr>
      <vt:lpstr>Wingdings</vt:lpstr>
      <vt:lpstr>Wingdings 3</vt:lpstr>
      <vt:lpstr>平面</vt:lpstr>
      <vt:lpstr>小小说明</vt:lpstr>
      <vt:lpstr>    卷积神经网络 （Convolutional Neural Network, CNN）</vt:lpstr>
      <vt:lpstr>目    录</vt:lpstr>
      <vt:lpstr>1. 边界检测示例</vt:lpstr>
      <vt:lpstr>1. 边界检测示例</vt:lpstr>
      <vt:lpstr>1. 边界检测示例</vt:lpstr>
      <vt:lpstr>1. 边界检测示例</vt:lpstr>
      <vt:lpstr>1. 边界检测示例</vt:lpstr>
      <vt:lpstr>1. 边界检测示例</vt:lpstr>
      <vt:lpstr>1. 边界检测示例</vt:lpstr>
      <vt:lpstr>1. 边界检测示例</vt:lpstr>
      <vt:lpstr>1. 边界检测示例</vt:lpstr>
      <vt:lpstr>1. 边界检测示例</vt:lpstr>
      <vt:lpstr>1. 边界检测示例</vt:lpstr>
      <vt:lpstr>2. padding</vt:lpstr>
      <vt:lpstr>2. padding</vt:lpstr>
      <vt:lpstr>2. padding</vt:lpstr>
      <vt:lpstr>2. padding</vt:lpstr>
      <vt:lpstr>3. 卷积步长 (stride)</vt:lpstr>
      <vt:lpstr>3. 卷积步长 (stride)</vt:lpstr>
      <vt:lpstr>3. 卷积步长 (stride)</vt:lpstr>
      <vt:lpstr>3. 卷积步长 (stride)</vt:lpstr>
      <vt:lpstr>3. 卷积步长 (stride)</vt:lpstr>
      <vt:lpstr>3. 卷积步长 (stride)</vt:lpstr>
      <vt:lpstr>3. 卷积步长 (stride)</vt:lpstr>
      <vt:lpstr>3. 卷积步长 (stride)</vt:lpstr>
      <vt:lpstr>4. 彩色图像 (RGB) 的卷积</vt:lpstr>
      <vt:lpstr>4. 彩色图像 (RGB) 的卷积</vt:lpstr>
      <vt:lpstr>4. 彩色图像 (RGB) 的卷积</vt:lpstr>
      <vt:lpstr>4. 彩色图像 (RGB) 的卷积</vt:lpstr>
      <vt:lpstr>4. 彩色图像 (RGB) 的卷积</vt:lpstr>
      <vt:lpstr>4. 彩色图像 (RGB) 的卷积</vt:lpstr>
      <vt:lpstr>4. 彩色图像 (RGB) 的卷积</vt:lpstr>
      <vt:lpstr>4. 彩色图像 (RGB) 的卷积</vt:lpstr>
      <vt:lpstr>5. 单层卷积网络 + 示例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renrenyi</dc:creator>
  <cp:lastModifiedBy>Windows User</cp:lastModifiedBy>
  <cp:revision>781</cp:revision>
  <dcterms:created xsi:type="dcterms:W3CDTF">2018-07-29T07:14:14Z</dcterms:created>
  <dcterms:modified xsi:type="dcterms:W3CDTF">2018-08-02T03:24:09Z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