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View from inside a stone structure, looking out toward stairs and a clear, blue sky"/>
          <p:cNvSpPr/>
          <p:nvPr>
            <p:ph type="pic" idx="21"/>
          </p:nvPr>
        </p:nvSpPr>
        <p:spPr>
          <a:xfrm>
            <a:off x="0" y="-1270000"/>
            <a:ext cx="24384000" cy="16272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 modern white building with glass panels against a clear, blue sky"/>
          <p:cNvSpPr/>
          <p:nvPr>
            <p:ph type="pic" idx="21"/>
          </p:nvPr>
        </p:nvSpPr>
        <p:spPr>
          <a:xfrm>
            <a:off x="92710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Small section of a modern shell bridge in Qingdao, Shandong, China with a partly cloudy sky above"/>
          <p:cNvSpPr/>
          <p:nvPr>
            <p:ph type="pic" idx="22"/>
          </p:nvPr>
        </p:nvSpPr>
        <p:spPr>
          <a:xfrm>
            <a:off x="9271000" y="1263848"/>
            <a:ext cx="16773843" cy="111882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Low angle exterior view of a modern building facade covered with aluminum discs under a clear, blue sky"/>
          <p:cNvSpPr/>
          <p:nvPr>
            <p:ph type="pic" sz="quarter" idx="21"/>
          </p:nvPr>
        </p:nvSpPr>
        <p:spPr>
          <a:xfrm>
            <a:off x="15417800" y="1270000"/>
            <a:ext cx="8144934" cy="541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Low angle view of a modern, curved building under a cloudy sky"/>
          <p:cNvSpPr/>
          <p:nvPr>
            <p:ph type="pic" sz="quarter" idx="22"/>
          </p:nvPr>
        </p:nvSpPr>
        <p:spPr>
          <a:xfrm>
            <a:off x="15443200" y="7086600"/>
            <a:ext cx="8138580" cy="5422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View from inside a modern white building with glass panels, looking up to a bright, partly cloudy sky"/>
          <p:cNvSpPr/>
          <p:nvPr>
            <p:ph type="pic" idx="23"/>
          </p:nvPr>
        </p:nvSpPr>
        <p:spPr>
          <a:xfrm>
            <a:off x="-124635" y="1270000"/>
            <a:ext cx="16840169" cy="112437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Low angle view of the Azadi Tower in Tehran, Iran against a clear, bright sky"/>
          <p:cNvSpPr/>
          <p:nvPr>
            <p:ph type="pic" idx="21"/>
          </p:nvPr>
        </p:nvSpPr>
        <p:spPr>
          <a:xfrm>
            <a:off x="0" y="-1282700"/>
            <a:ext cx="24384000" cy="16281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akib Rasul | Updated July 31, 2023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387984">
              <a:defRPr sz="1692"/>
            </a:lvl1pPr>
          </a:lstStyle>
          <a:p>
            <a:pPr/>
            <a:r>
              <a:t>Sakib Rasul | Updated July 31, 2023</a:t>
            </a:r>
          </a:p>
        </p:txBody>
      </p:sp>
      <p:sp>
        <p:nvSpPr>
          <p:cNvPr id="152" name="React: Components and Props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React: Components and Props</a:t>
            </a:r>
          </a:p>
        </p:txBody>
      </p:sp>
      <p:sp>
        <p:nvSpPr>
          <p:cNvPr id="153" name="Phase 2 // Week 1, Day 1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Phase 2 // Week 1, Day 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oday’s Objectiv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Today’s Objectives</a:t>
            </a:r>
          </a:p>
        </p:txBody>
      </p:sp>
      <p:sp>
        <p:nvSpPr>
          <p:cNvPr id="156" name="Today, we’ll answer the following questions:…"/>
          <p:cNvSpPr txBox="1"/>
          <p:nvPr>
            <p:ph type="body" idx="1"/>
          </p:nvPr>
        </p:nvSpPr>
        <p:spPr>
          <a:xfrm>
            <a:off x="1206500" y="2826829"/>
            <a:ext cx="21971000" cy="9752445"/>
          </a:xfrm>
          <a:prstGeom prst="rect">
            <a:avLst/>
          </a:prstGeom>
        </p:spPr>
        <p:txBody>
          <a:bodyPr/>
          <a:lstStyle/>
          <a:p>
            <a:pPr/>
            <a:r>
              <a:t>Today, we’ll answer the following questions:</a:t>
            </a:r>
          </a:p>
          <a:p>
            <a:pPr marL="1018645" indent="-1018645">
              <a:buSzPct val="100000"/>
              <a:buAutoNum type="arabicPeriod" startAt="1"/>
            </a:pPr>
            <a:r>
              <a:t>What is </a:t>
            </a:r>
            <a:r>
              <a:rPr b="1"/>
              <a:t>React</a:t>
            </a:r>
            <a:r>
              <a:t>?</a:t>
            </a:r>
          </a:p>
          <a:p>
            <a:pPr marL="1018645" indent="-1018645">
              <a:buSzPct val="100000"/>
              <a:buAutoNum type="arabicPeriod" startAt="1"/>
            </a:pPr>
            <a:r>
              <a:t>What are </a:t>
            </a:r>
            <a:r>
              <a:rPr b="1"/>
              <a:t>components</a:t>
            </a:r>
            <a:r>
              <a:t>, </a:t>
            </a:r>
            <a:r>
              <a:rPr b="1"/>
              <a:t>JSX</a:t>
            </a:r>
            <a:r>
              <a:t>, and </a:t>
            </a:r>
            <a:r>
              <a:rPr b="1"/>
              <a:t>props</a:t>
            </a:r>
            <a:r>
              <a:t>?</a:t>
            </a:r>
          </a:p>
          <a:p>
            <a:pPr marL="1018645" indent="-1018645">
              <a:buSzPct val="100000"/>
              <a:buAutoNum type="arabicPeriod" startAt="1"/>
            </a:pPr>
            <a:r>
              <a:t>What do we (not) like about React?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What is React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is React?</a:t>
            </a:r>
          </a:p>
        </p:txBody>
      </p:sp>
      <p:sp>
        <p:nvSpPr>
          <p:cNvPr id="159" name="React is a JavaScript library for building websites and apps.…"/>
          <p:cNvSpPr txBox="1"/>
          <p:nvPr>
            <p:ph type="body" idx="1"/>
          </p:nvPr>
        </p:nvSpPr>
        <p:spPr>
          <a:xfrm>
            <a:off x="1206500" y="2826829"/>
            <a:ext cx="21971000" cy="9752445"/>
          </a:xfrm>
          <a:prstGeom prst="rect">
            <a:avLst/>
          </a:prstGeom>
        </p:spPr>
        <p:txBody>
          <a:bodyPr/>
          <a:lstStyle/>
          <a:p>
            <a:pPr marL="698500" indent="-698500">
              <a:buSzPct val="123000"/>
              <a:buChar char="•"/>
            </a:pPr>
            <a:r>
              <a:rPr b="1"/>
              <a:t>React</a:t>
            </a:r>
            <a:r>
              <a:t> is a JavaScript library for building websites and apps.</a:t>
            </a:r>
          </a:p>
          <a:p>
            <a:pPr marL="698500" indent="-698500">
              <a:buSzPct val="123000"/>
              <a:buChar char="•"/>
            </a:pPr>
            <a:r>
              <a:t>Its manifesto, if it had one, might go something like this:</a:t>
            </a:r>
          </a:p>
          <a:p>
            <a:pPr lvl="1" marL="1907645" indent="-1018645">
              <a:buSzPct val="100000"/>
              <a:buAutoNum type="arabicPeriod" startAt="1"/>
            </a:pPr>
            <a:r>
              <a:t>Every application can be reduced to </a:t>
            </a:r>
            <a:r>
              <a:rPr u="sng"/>
              <a:t>a combination of one or more </a:t>
            </a:r>
            <a:r>
              <a:rPr b="1" u="sng"/>
              <a:t>components</a:t>
            </a:r>
            <a:r>
              <a:t>.</a:t>
            </a:r>
          </a:p>
          <a:p>
            <a:pPr lvl="1" marL="1907645" indent="-1018645">
              <a:buSzPct val="100000"/>
              <a:buAutoNum type="arabicPeriod" startAt="1"/>
            </a:pPr>
            <a:r>
              <a:rPr b="1"/>
              <a:t>Components</a:t>
            </a:r>
            <a:r>
              <a:t> should be </a:t>
            </a:r>
            <a:r>
              <a:rPr u="sng"/>
              <a:t>reusable</a:t>
            </a:r>
            <a:r>
              <a:t>.</a:t>
            </a:r>
          </a:p>
          <a:p>
            <a:pPr lvl="1" marL="1907645" indent="-1018645">
              <a:buSzPct val="100000"/>
              <a:buAutoNum type="arabicPeriod" startAt="1"/>
            </a:pPr>
            <a:r>
              <a:rPr b="1"/>
              <a:t>Components</a:t>
            </a:r>
            <a:r>
              <a:t> should </a:t>
            </a:r>
            <a:r>
              <a:rPr u="sng"/>
              <a:t>only re-render when they need to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How do we write a component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do we write a component?</a:t>
            </a:r>
          </a:p>
        </p:txBody>
      </p:sp>
      <p:sp>
        <p:nvSpPr>
          <p:cNvPr id="162" name="Components are just like functions: we can call them anywhere, pass them inputs, define things inside of them, and return things from them."/>
          <p:cNvSpPr txBox="1"/>
          <p:nvPr>
            <p:ph type="body" sz="quarter" idx="1"/>
          </p:nvPr>
        </p:nvSpPr>
        <p:spPr>
          <a:xfrm>
            <a:off x="1206500" y="2826829"/>
            <a:ext cx="21971000" cy="2800275"/>
          </a:xfrm>
          <a:prstGeom prst="rect">
            <a:avLst/>
          </a:prstGeom>
        </p:spPr>
        <p:txBody>
          <a:bodyPr/>
          <a:lstStyle/>
          <a:p>
            <a:pPr marL="698500" indent="-698500">
              <a:buSzPct val="123000"/>
              <a:buChar char="•"/>
            </a:pPr>
            <a:r>
              <a:rPr b="1">
                <a:solidFill>
                  <a:schemeClr val="accent6"/>
                </a:solidFill>
              </a:rPr>
              <a:t>Components</a:t>
            </a:r>
            <a:r>
              <a:t> </a:t>
            </a:r>
            <a:r>
              <a:rPr u="sng"/>
              <a:t>are just like functions</a:t>
            </a:r>
            <a:r>
              <a:t>: </a:t>
            </a:r>
            <a:r>
              <a:rPr>
                <a:solidFill>
                  <a:schemeClr val="accent1"/>
                </a:solidFill>
              </a:rPr>
              <a:t>we can call them anywhere</a:t>
            </a:r>
            <a:r>
              <a:t>, </a:t>
            </a:r>
            <a:r>
              <a:rPr>
                <a:solidFill>
                  <a:schemeClr val="accent3"/>
                </a:solidFill>
              </a:rPr>
              <a:t>pass them inputs</a:t>
            </a:r>
            <a:r>
              <a:t>, 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define things inside of them</a:t>
            </a:r>
            <a:r>
              <a:t>, and </a:t>
            </a:r>
            <a:r>
              <a:rPr>
                <a:solidFill>
                  <a:schemeClr val="accent5"/>
                </a:solidFill>
              </a:rPr>
              <a:t>return things from them</a:t>
            </a:r>
            <a:r>
              <a:t>.</a:t>
            </a:r>
          </a:p>
        </p:txBody>
      </p:sp>
      <p:sp>
        <p:nvSpPr>
          <p:cNvPr id="163" name="function Dish({ name }) {…"/>
          <p:cNvSpPr txBox="1"/>
          <p:nvPr/>
        </p:nvSpPr>
        <p:spPr>
          <a:xfrm>
            <a:off x="1814717" y="5939333"/>
            <a:ext cx="9181366" cy="314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2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6"/>
                </a:solidFill>
              </a:rPr>
              <a:t>function</a:t>
            </a:r>
            <a:r>
              <a:t> </a:t>
            </a:r>
            <a:r>
              <a:rPr>
                <a:solidFill>
                  <a:schemeClr val="accent6"/>
                </a:solidFill>
              </a:rPr>
              <a:t>Dish(</a:t>
            </a:r>
            <a:r>
              <a:rPr>
                <a:solidFill>
                  <a:schemeClr val="accent3"/>
                </a:solidFill>
              </a:rPr>
              <a:t>{ name }</a:t>
            </a:r>
            <a:r>
              <a:rPr>
                <a:solidFill>
                  <a:schemeClr val="accent6"/>
                </a:solidFill>
              </a:rPr>
              <a:t>) {</a:t>
            </a:r>
          </a:p>
          <a:p>
            <a:pPr lvl="1" algn="l">
              <a:defRPr sz="420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(</a:t>
            </a:r>
          </a:p>
          <a:p>
            <a:pPr lvl="2" algn="l">
              <a:defRPr sz="42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5"/>
                </a:solidFill>
              </a:rPr>
              <a:t>&lt;h1&gt;</a:t>
            </a:r>
            <a:r>
              <a:rPr>
                <a:solidFill>
                  <a:schemeClr val="accent3"/>
                </a:solidFill>
              </a:rPr>
              <a:t>{name}</a:t>
            </a:r>
            <a:r>
              <a:rPr>
                <a:solidFill>
                  <a:schemeClr val="accent5"/>
                </a:solidFill>
              </a:rPr>
              <a:t>&lt;/h1&gt;</a:t>
            </a:r>
          </a:p>
          <a:p>
            <a:pPr lvl="1" algn="l">
              <a:defRPr sz="420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)</a:t>
            </a:r>
          </a:p>
          <a:p>
            <a:pPr algn="l">
              <a:defRPr sz="4200">
                <a:solidFill>
                  <a:schemeClr val="accent6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  <p:sp>
        <p:nvSpPr>
          <p:cNvPr id="164" name="function Restaurant() {…"/>
          <p:cNvSpPr txBox="1"/>
          <p:nvPr/>
        </p:nvSpPr>
        <p:spPr>
          <a:xfrm>
            <a:off x="7896894" y="8094359"/>
            <a:ext cx="15065483" cy="436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2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6"/>
                </a:solidFill>
              </a:rPr>
              <a:t>function Restaurant() {</a:t>
            </a:r>
            <a:endParaRPr>
              <a:solidFill>
                <a:schemeClr val="accent6"/>
              </a:solidFill>
            </a:endParaRPr>
          </a:p>
          <a:p>
            <a:pPr lvl="1" algn="l">
              <a:defRPr sz="42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const dishNames = [“pasta”, “bread”];</a:t>
            </a:r>
            <a:r>
              <a:t> </a:t>
            </a:r>
          </a:p>
          <a:p>
            <a:pPr lvl="1" algn="l">
              <a:defRPr sz="420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(&lt;&gt;</a:t>
            </a:r>
          </a:p>
          <a:p>
            <a:pPr lvl="2" algn="l">
              <a:defRPr sz="4200">
                <a:solidFill>
                  <a:schemeClr val="accent1">
                    <a:lumOff val="1684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1"/>
                </a:solidFill>
              </a:rPr>
              <a:t>&lt;Dish </a:t>
            </a:r>
            <a:r>
              <a:rPr>
                <a:solidFill>
                  <a:schemeClr val="accent3"/>
                </a:solidFill>
              </a:rPr>
              <a:t>name=“sushi”</a:t>
            </a:r>
            <a:r>
              <a:t> </a:t>
            </a:r>
            <a:r>
              <a:rPr>
                <a:solidFill>
                  <a:schemeClr val="accent1"/>
                </a:solidFill>
              </a:rPr>
              <a:t>/&gt;</a:t>
            </a:r>
            <a:endParaRPr>
              <a:solidFill>
                <a:schemeClr val="accent1"/>
              </a:solidFill>
            </a:endParaRPr>
          </a:p>
          <a:p>
            <a:pPr lvl="2" algn="l">
              <a:defRPr sz="4200">
                <a:solidFill>
                  <a:schemeClr val="accent1">
                    <a:lumOff val="1684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1"/>
                </a:solidFill>
              </a:rPr>
              <a:t>&lt;Dish </a:t>
            </a:r>
            <a:r>
              <a:rPr>
                <a:solidFill>
                  <a:schemeClr val="accent3"/>
                </a:solidFill>
              </a:rPr>
              <a:t>name={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dishNames[0]</a:t>
            </a:r>
            <a:r>
              <a:rPr>
                <a:solidFill>
                  <a:schemeClr val="accent3"/>
                </a:solidFill>
              </a:rPr>
              <a:t>}</a:t>
            </a:r>
            <a:r>
              <a:rPr>
                <a:solidFill>
                  <a:schemeClr val="accent1"/>
                </a:solidFill>
              </a:rPr>
              <a:t> /&gt;</a:t>
            </a:r>
            <a:endParaRPr>
              <a:solidFill>
                <a:schemeClr val="accent1"/>
              </a:solidFill>
            </a:endParaRPr>
          </a:p>
          <a:p>
            <a:pPr lvl="1" algn="l">
              <a:defRPr sz="420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&lt;/&gt;)</a:t>
            </a:r>
          </a:p>
          <a:p>
            <a:pPr algn="l">
              <a:defRPr sz="4200">
                <a:solidFill>
                  <a:schemeClr val="accent6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How do we write a component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do we write a component?</a:t>
            </a:r>
          </a:p>
        </p:txBody>
      </p:sp>
      <p:sp>
        <p:nvSpPr>
          <p:cNvPr id="167" name="Components are just like functions: we can render them in other components, pass them props, define things inside of them, and return JSX from them."/>
          <p:cNvSpPr txBox="1"/>
          <p:nvPr>
            <p:ph type="body" sz="quarter" idx="1"/>
          </p:nvPr>
        </p:nvSpPr>
        <p:spPr>
          <a:xfrm>
            <a:off x="1206500" y="2826829"/>
            <a:ext cx="21971000" cy="2800275"/>
          </a:xfrm>
          <a:prstGeom prst="rect">
            <a:avLst/>
          </a:prstGeom>
        </p:spPr>
        <p:txBody>
          <a:bodyPr/>
          <a:lstStyle/>
          <a:p>
            <a:pPr marL="698500" indent="-698500">
              <a:buSzPct val="123000"/>
              <a:buChar char="•"/>
            </a:pPr>
            <a:r>
              <a:rPr b="1">
                <a:solidFill>
                  <a:schemeClr val="accent6"/>
                </a:solidFill>
              </a:rPr>
              <a:t>Components</a:t>
            </a:r>
            <a:r>
              <a:t> </a:t>
            </a:r>
            <a:r>
              <a:rPr u="sng"/>
              <a:t>are just like functions</a:t>
            </a:r>
            <a:r>
              <a:t>: </a:t>
            </a:r>
            <a:r>
              <a:rPr>
                <a:solidFill>
                  <a:schemeClr val="accent1"/>
                </a:solidFill>
              </a:rPr>
              <a:t>we can </a:t>
            </a:r>
            <a:r>
              <a:rPr b="1">
                <a:solidFill>
                  <a:schemeClr val="accent1"/>
                </a:solidFill>
              </a:rPr>
              <a:t>render</a:t>
            </a:r>
            <a:r>
              <a:rPr>
                <a:solidFill>
                  <a:schemeClr val="accent1"/>
                </a:solidFill>
              </a:rPr>
              <a:t> them in other components</a:t>
            </a:r>
            <a:r>
              <a:t>, </a:t>
            </a:r>
            <a:r>
              <a:rPr>
                <a:solidFill>
                  <a:schemeClr val="accent3"/>
                </a:solidFill>
              </a:rPr>
              <a:t>pass them </a:t>
            </a:r>
            <a:r>
              <a:rPr b="1">
                <a:solidFill>
                  <a:schemeClr val="accent3"/>
                </a:solidFill>
              </a:rPr>
              <a:t>props</a:t>
            </a:r>
            <a:r>
              <a:t>, 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define things inside of them</a:t>
            </a:r>
            <a:r>
              <a:t>, and </a:t>
            </a:r>
            <a:r>
              <a:rPr>
                <a:solidFill>
                  <a:schemeClr val="accent5"/>
                </a:solidFill>
              </a:rPr>
              <a:t>return </a:t>
            </a:r>
            <a:r>
              <a:rPr b="1">
                <a:solidFill>
                  <a:schemeClr val="accent5"/>
                </a:solidFill>
              </a:rPr>
              <a:t>JSX</a:t>
            </a:r>
            <a:r>
              <a:rPr>
                <a:solidFill>
                  <a:schemeClr val="accent5"/>
                </a:solidFill>
              </a:rPr>
              <a:t> from them</a:t>
            </a:r>
            <a:r>
              <a:t>.</a:t>
            </a:r>
          </a:p>
        </p:txBody>
      </p:sp>
      <p:sp>
        <p:nvSpPr>
          <p:cNvPr id="168" name="function Restaurant() {…"/>
          <p:cNvSpPr txBox="1"/>
          <p:nvPr/>
        </p:nvSpPr>
        <p:spPr>
          <a:xfrm>
            <a:off x="7896894" y="8094359"/>
            <a:ext cx="15065483" cy="436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2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6"/>
                </a:solidFill>
              </a:rPr>
              <a:t>function Restaurant() {</a:t>
            </a:r>
            <a:endParaRPr>
              <a:solidFill>
                <a:schemeClr val="accent6"/>
              </a:solidFill>
            </a:endParaRPr>
          </a:p>
          <a:p>
            <a:pPr lvl="1" algn="l">
              <a:defRPr sz="42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const dishNames = [“pasta”, “bread”];</a:t>
            </a:r>
            <a:r>
              <a:t> </a:t>
            </a:r>
          </a:p>
          <a:p>
            <a:pPr lvl="1" algn="l">
              <a:defRPr sz="420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(&lt;&gt;</a:t>
            </a:r>
          </a:p>
          <a:p>
            <a:pPr lvl="2" algn="l">
              <a:defRPr sz="4200">
                <a:solidFill>
                  <a:schemeClr val="accent1">
                    <a:lumOff val="1684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1"/>
                </a:solidFill>
              </a:rPr>
              <a:t>&lt;Dish </a:t>
            </a:r>
            <a:r>
              <a:rPr>
                <a:solidFill>
                  <a:schemeClr val="accent3"/>
                </a:solidFill>
              </a:rPr>
              <a:t>name=“sushi” </a:t>
            </a:r>
            <a:r>
              <a:rPr>
                <a:solidFill>
                  <a:schemeClr val="accent1"/>
                </a:solidFill>
              </a:rPr>
              <a:t>/&gt;</a:t>
            </a:r>
            <a:endParaRPr>
              <a:solidFill>
                <a:schemeClr val="accent1"/>
              </a:solidFill>
            </a:endParaRPr>
          </a:p>
          <a:p>
            <a:pPr lvl="2" algn="l">
              <a:defRPr sz="4200">
                <a:solidFill>
                  <a:schemeClr val="accent1">
                    <a:lumOff val="16847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1"/>
                </a:solidFill>
              </a:rPr>
              <a:t>&lt;Dish </a:t>
            </a:r>
            <a:r>
              <a:rPr>
                <a:solidFill>
                  <a:schemeClr val="accent3"/>
                </a:solidFill>
              </a:rPr>
              <a:t>name={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dishNames[0]</a:t>
            </a:r>
            <a:r>
              <a:rPr>
                <a:solidFill>
                  <a:schemeClr val="accent3"/>
                </a:solidFill>
              </a:rPr>
              <a:t>}</a:t>
            </a:r>
            <a:r>
              <a:rPr>
                <a:solidFill>
                  <a:schemeClr val="accent1"/>
                </a:solidFill>
              </a:rPr>
              <a:t> /&gt;</a:t>
            </a:r>
            <a:endParaRPr>
              <a:solidFill>
                <a:schemeClr val="accent1"/>
              </a:solidFill>
            </a:endParaRPr>
          </a:p>
          <a:p>
            <a:pPr lvl="1" algn="l">
              <a:defRPr sz="420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&lt;/&gt;)</a:t>
            </a:r>
          </a:p>
          <a:p>
            <a:pPr algn="l">
              <a:defRPr sz="4200">
                <a:solidFill>
                  <a:schemeClr val="accent6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  <p:sp>
        <p:nvSpPr>
          <p:cNvPr id="169" name="function Dish({ name }) {…"/>
          <p:cNvSpPr txBox="1"/>
          <p:nvPr/>
        </p:nvSpPr>
        <p:spPr>
          <a:xfrm>
            <a:off x="1814717" y="5939333"/>
            <a:ext cx="9181366" cy="314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2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6"/>
                </a:solidFill>
              </a:rPr>
              <a:t>function</a:t>
            </a:r>
            <a:r>
              <a:t> </a:t>
            </a:r>
            <a:r>
              <a:rPr>
                <a:solidFill>
                  <a:schemeClr val="accent6"/>
                </a:solidFill>
              </a:rPr>
              <a:t>Dish(</a:t>
            </a:r>
            <a:r>
              <a:rPr>
                <a:solidFill>
                  <a:schemeClr val="accent3"/>
                </a:solidFill>
              </a:rPr>
              <a:t>{ name }</a:t>
            </a:r>
            <a:r>
              <a:rPr>
                <a:solidFill>
                  <a:schemeClr val="accent6"/>
                </a:solidFill>
              </a:rPr>
              <a:t>) {</a:t>
            </a:r>
          </a:p>
          <a:p>
            <a:pPr lvl="1" algn="l">
              <a:defRPr sz="420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(</a:t>
            </a:r>
          </a:p>
          <a:p>
            <a:pPr lvl="2" algn="l">
              <a:defRPr sz="42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5"/>
                </a:solidFill>
              </a:rPr>
              <a:t>&lt;h1&gt;</a:t>
            </a:r>
            <a:r>
              <a:rPr>
                <a:solidFill>
                  <a:schemeClr val="accent3"/>
                </a:solidFill>
              </a:rPr>
              <a:t>{name}</a:t>
            </a:r>
            <a:r>
              <a:rPr>
                <a:solidFill>
                  <a:schemeClr val="accent5"/>
                </a:solidFill>
              </a:rPr>
              <a:t>&lt;/h1&gt;</a:t>
            </a:r>
          </a:p>
          <a:p>
            <a:pPr lvl="1" algn="l">
              <a:defRPr sz="420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)</a:t>
            </a:r>
          </a:p>
          <a:p>
            <a:pPr algn="l">
              <a:defRPr sz="4200">
                <a:solidFill>
                  <a:schemeClr val="accent6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How do we write a component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do we write a component?</a:t>
            </a:r>
          </a:p>
        </p:txBody>
      </p:sp>
      <p:sp>
        <p:nvSpPr>
          <p:cNvPr id="172" name="Components are just like functions: we can render them in other components, pass them props, define things inside of them, and return JSX from them."/>
          <p:cNvSpPr txBox="1"/>
          <p:nvPr>
            <p:ph type="body" sz="quarter" idx="1"/>
          </p:nvPr>
        </p:nvSpPr>
        <p:spPr>
          <a:xfrm>
            <a:off x="1206500" y="2826829"/>
            <a:ext cx="21971000" cy="2800275"/>
          </a:xfrm>
          <a:prstGeom prst="rect">
            <a:avLst/>
          </a:prstGeom>
        </p:spPr>
        <p:txBody>
          <a:bodyPr/>
          <a:lstStyle/>
          <a:p>
            <a:pPr marL="698500" indent="-698500">
              <a:buSzPct val="123000"/>
              <a:buChar char="•"/>
            </a:pPr>
            <a:r>
              <a:rPr b="1">
                <a:solidFill>
                  <a:schemeClr val="accent6"/>
                </a:solidFill>
              </a:rPr>
              <a:t>Components</a:t>
            </a:r>
            <a:r>
              <a:t> </a:t>
            </a:r>
            <a:r>
              <a:rPr u="sng"/>
              <a:t>are just like functions</a:t>
            </a:r>
            <a:r>
              <a:t>: </a:t>
            </a:r>
            <a:r>
              <a:rPr>
                <a:solidFill>
                  <a:schemeClr val="accent1"/>
                </a:solidFill>
              </a:rPr>
              <a:t>we can </a:t>
            </a:r>
            <a:r>
              <a:rPr b="1">
                <a:solidFill>
                  <a:schemeClr val="accent1"/>
                </a:solidFill>
              </a:rPr>
              <a:t>render</a:t>
            </a:r>
            <a:r>
              <a:rPr>
                <a:solidFill>
                  <a:schemeClr val="accent1"/>
                </a:solidFill>
              </a:rPr>
              <a:t> them in other components</a:t>
            </a:r>
            <a:r>
              <a:t>, </a:t>
            </a:r>
            <a:r>
              <a:rPr>
                <a:solidFill>
                  <a:schemeClr val="accent3"/>
                </a:solidFill>
              </a:rPr>
              <a:t>pass them </a:t>
            </a:r>
            <a:r>
              <a:rPr b="1">
                <a:solidFill>
                  <a:schemeClr val="accent3"/>
                </a:solidFill>
              </a:rPr>
              <a:t>props</a:t>
            </a:r>
            <a:r>
              <a:t>, </a:t>
            </a:r>
            <a:r>
              <a:rPr>
                <a:solidFill>
                  <a:schemeClr val="accent4">
                    <a:hueOff val="-476017"/>
                    <a:lumOff val="-10042"/>
                  </a:schemeClr>
                </a:solidFill>
              </a:rPr>
              <a:t>define things inside of them</a:t>
            </a:r>
            <a:r>
              <a:t>, and </a:t>
            </a:r>
            <a:r>
              <a:rPr>
                <a:solidFill>
                  <a:schemeClr val="accent5"/>
                </a:solidFill>
              </a:rPr>
              <a:t>return </a:t>
            </a:r>
            <a:r>
              <a:rPr b="1">
                <a:solidFill>
                  <a:schemeClr val="accent5"/>
                </a:solidFill>
              </a:rPr>
              <a:t>JSX</a:t>
            </a:r>
            <a:r>
              <a:rPr>
                <a:solidFill>
                  <a:schemeClr val="accent5"/>
                </a:solidFill>
              </a:rPr>
              <a:t> from them</a:t>
            </a:r>
            <a:r>
              <a:t>.</a:t>
            </a:r>
          </a:p>
        </p:txBody>
      </p:sp>
      <p:sp>
        <p:nvSpPr>
          <p:cNvPr id="173" name="function ParentComponentName({ propNameC, propNameD, … }) {…"/>
          <p:cNvSpPr txBox="1"/>
          <p:nvPr/>
        </p:nvSpPr>
        <p:spPr>
          <a:xfrm>
            <a:off x="1940627" y="9187449"/>
            <a:ext cx="19745051" cy="254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2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6"/>
                </a:solidFill>
              </a:rPr>
              <a:t>function</a:t>
            </a:r>
            <a:r>
              <a:t> </a:t>
            </a:r>
            <a:r>
              <a:rPr>
                <a:solidFill>
                  <a:schemeClr val="accent6"/>
                </a:solidFill>
              </a:rPr>
              <a:t>ParentComponentName(</a:t>
            </a:r>
            <a:r>
              <a:rPr>
                <a:solidFill>
                  <a:schemeClr val="accent3"/>
                </a:solidFill>
              </a:rPr>
              <a:t>{ propNameC, propNameD, … }</a:t>
            </a:r>
            <a:r>
              <a:rPr>
                <a:solidFill>
                  <a:schemeClr val="accent6"/>
                </a:solidFill>
              </a:rPr>
              <a:t>) {</a:t>
            </a:r>
          </a:p>
          <a:p>
            <a:pPr lvl="1" algn="l">
              <a:defRPr sz="4200">
                <a:solidFill>
                  <a:schemeClr val="accent4">
                    <a:hueOff val="-476017"/>
                    <a:lumOff val="-10042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/* …things… */</a:t>
            </a:r>
          </a:p>
          <a:p>
            <a:pPr lvl="1" algn="l">
              <a:defRPr sz="420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(</a:t>
            </a:r>
            <a:r>
              <a:rPr>
                <a:solidFill>
                  <a:schemeClr val="accent1"/>
                </a:solidFill>
              </a:rPr>
              <a:t>&lt;ChildComponentName</a:t>
            </a:r>
            <a:r>
              <a:t> </a:t>
            </a:r>
            <a:r>
              <a:rPr b="1">
                <a:solidFill>
                  <a:schemeClr val="accent3"/>
                </a:solidFill>
              </a:rPr>
              <a:t>propNameB</a:t>
            </a:r>
            <a:r>
              <a:rPr>
                <a:solidFill>
                  <a:schemeClr val="accent3"/>
                </a:solidFill>
              </a:rPr>
              <a:t>={propValueB}</a:t>
            </a:r>
            <a:r>
              <a:rPr>
                <a:solidFill>
                  <a:schemeClr val="accent1"/>
                </a:solidFill>
              </a:rPr>
              <a:t> /&gt;</a:t>
            </a:r>
            <a:r>
              <a:t>)</a:t>
            </a:r>
          </a:p>
          <a:p>
            <a:pPr algn="l">
              <a:defRPr sz="4200">
                <a:solidFill>
                  <a:schemeClr val="accent6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  <p:sp>
        <p:nvSpPr>
          <p:cNvPr id="174" name="function ChildComponentName({ propNameA, propNameB }) {…"/>
          <p:cNvSpPr txBox="1"/>
          <p:nvPr/>
        </p:nvSpPr>
        <p:spPr>
          <a:xfrm>
            <a:off x="1940627" y="6137276"/>
            <a:ext cx="19745051" cy="254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42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chemeClr val="accent6"/>
                </a:solidFill>
              </a:rPr>
              <a:t>function</a:t>
            </a:r>
            <a:r>
              <a:t> </a:t>
            </a:r>
            <a:r>
              <a:rPr>
                <a:solidFill>
                  <a:schemeClr val="accent6"/>
                </a:solidFill>
              </a:rPr>
              <a:t>ChildComponentName(</a:t>
            </a:r>
            <a:r>
              <a:rPr>
                <a:solidFill>
                  <a:schemeClr val="accent3"/>
                </a:solidFill>
              </a:rPr>
              <a:t>{ </a:t>
            </a:r>
            <a:r>
              <a:rPr b="1">
                <a:solidFill>
                  <a:schemeClr val="accent3"/>
                </a:solidFill>
              </a:rPr>
              <a:t>propNameA</a:t>
            </a:r>
            <a:r>
              <a:rPr>
                <a:solidFill>
                  <a:schemeClr val="accent3"/>
                </a:solidFill>
              </a:rPr>
              <a:t>, propNameB }</a:t>
            </a:r>
            <a:r>
              <a:rPr>
                <a:solidFill>
                  <a:schemeClr val="accent6"/>
                </a:solidFill>
              </a:rPr>
              <a:t>) {</a:t>
            </a:r>
          </a:p>
          <a:p>
            <a:pPr lvl="1" algn="l">
              <a:defRPr sz="4200">
                <a:solidFill>
                  <a:schemeClr val="accent4">
                    <a:hueOff val="-476017"/>
                    <a:lumOff val="-10042"/>
                  </a:schemeClr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/* …things… */</a:t>
            </a:r>
          </a:p>
          <a:p>
            <a:pPr lvl="1" algn="l">
              <a:defRPr sz="4200">
                <a:solidFill>
                  <a:schemeClr val="accent5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return (&lt;h1&gt;{propNameA} and {propNameB}&lt;/h1&gt;)</a:t>
            </a:r>
          </a:p>
          <a:p>
            <a:pPr algn="l">
              <a:defRPr sz="4200">
                <a:solidFill>
                  <a:schemeClr val="accent6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Let’s try it 🧑💻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Let’s try it 🧑‍💻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How do we feel about React?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do we feel about React?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hanks!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Thanks!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3_DynamicLight">
  <a:themeElements>
    <a:clrScheme name="33_DynamicLight">
      <a:dk1>
        <a:srgbClr val="5E5E5E"/>
      </a:dk1>
      <a:lt1>
        <a:srgbClr val="005E00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3_DynamicLight">
  <a:themeElements>
    <a:clrScheme name="33_DynamicLigh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