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381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381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381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400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1">
                  <a:lumOff val="1354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solidFill>
            <a:srgbClr val="014D80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09D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38100" cap="flat">
              <a:solidFill>
                <a:srgbClr val="61D836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27002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E3E5E8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-613784"/>
              <a:lumOff val="1275"/>
            </a:schemeClr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4">
                  <a:hueOff val="-613784"/>
                  <a:lumOff val="1275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E3E5E8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E3E5E8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FF53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0C0C0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C0C0C0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C0C0C0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solidFill>
            <a:srgbClr val="98195F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6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0C0C0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solidFill>
            <a:srgbClr val="650E48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400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381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262727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381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381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42424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6498" y="11839048"/>
            <a:ext cx="21971003" cy="636979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06500" y="7196865"/>
            <a:ext cx="21971000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07748" y="13080999"/>
            <a:ext cx="368504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Black and white photo of light and shadows on a building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4468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 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Title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3" name="Body Level One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2403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4" name="Black and white photo of shadows cast on a concrete structure"/>
          <p:cNvSpPr/>
          <p:nvPr>
            <p:ph type="pic" idx="21"/>
          </p:nvPr>
        </p:nvSpPr>
        <p:spPr>
          <a:xfrm>
            <a:off x="9270652" y="1263650"/>
            <a:ext cx="16757661" cy="1118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206500" y="2245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Title"/>
          <p:cNvSpPr txBox="1"/>
          <p:nvPr>
            <p:ph type="title" hasCustomPrompt="1"/>
          </p:nvPr>
        </p:nvSpPr>
        <p:spPr>
          <a:xfrm>
            <a:off x="1206500" y="952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1" name="Slide Subtitle"/>
          <p:cNvSpPr txBox="1"/>
          <p:nvPr>
            <p:ph type="body" sz="quarter" idx="21" hasCustomPrompt="1"/>
          </p:nvPr>
        </p:nvSpPr>
        <p:spPr>
          <a:xfrm>
            <a:off x="1206500" y="2245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62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3" name="Close-up black and white photo of intricate building architecture"/>
          <p:cNvSpPr/>
          <p:nvPr>
            <p:ph type="pic" idx="22"/>
          </p:nvPr>
        </p:nvSpPr>
        <p:spPr>
          <a:xfrm>
            <a:off x="12192000" y="-1341967"/>
            <a:ext cx="10922000" cy="1639993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xfrm>
            <a:off x="1206500" y="952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06500" y="2245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1206500" y="952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1206500" y="2245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act information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Fact information</a:t>
            </a:r>
          </a:p>
        </p:txBody>
      </p:sp>
      <p:sp>
        <p:nvSpPr>
          <p:cNvPr id="107" name="Body Level One…"/>
          <p:cNvSpPr txBox="1"/>
          <p:nvPr>
            <p:ph type="body" idx="1" hasCustomPrompt="1"/>
          </p:nvPr>
        </p:nvSpPr>
        <p:spPr>
          <a:xfrm>
            <a:off x="1206500" y="935258"/>
            <a:ext cx="21971000" cy="7359063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2480825" y="10675453"/>
            <a:ext cx="201492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 anchor="ctr"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Low angle black and white photo of a futuristic apartment building under a cloudy sky"/>
          <p:cNvSpPr/>
          <p:nvPr>
            <p:ph type="pic" idx="21"/>
          </p:nvPr>
        </p:nvSpPr>
        <p:spPr>
          <a:xfrm>
            <a:off x="-120802" y="1270000"/>
            <a:ext cx="16840201" cy="11226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Black and white photo of the outside of a modern office building "/>
          <p:cNvSpPr/>
          <p:nvPr>
            <p:ph type="pic" sz="quarter" idx="22"/>
          </p:nvPr>
        </p:nvSpPr>
        <p:spPr>
          <a:xfrm>
            <a:off x="15443200" y="1270000"/>
            <a:ext cx="8102600" cy="5410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Black and white photo of lattice-like, modern architecture on a building"/>
          <p:cNvSpPr/>
          <p:nvPr>
            <p:ph type="pic" sz="half" idx="23"/>
          </p:nvPr>
        </p:nvSpPr>
        <p:spPr>
          <a:xfrm>
            <a:off x="15811500" y="4876800"/>
            <a:ext cx="7366000" cy="9829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Low angle black and white photo of a modern building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952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hyperlink" Target="https://strawpoll.com/polls/w4nWrGRpNyA" TargetMode="Externa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akib Rasul | Updated July 5, 2023 | Created June 12, 2023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Sakib Rasul | Updated July 5, 2023 | Created June 12, 2023</a:t>
            </a:r>
          </a:p>
        </p:txBody>
      </p:sp>
      <p:sp>
        <p:nvSpPr>
          <p:cNvPr id="152" name="React: State and Events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React: State and Events</a:t>
            </a:r>
          </a:p>
        </p:txBody>
      </p:sp>
      <p:sp>
        <p:nvSpPr>
          <p:cNvPr id="153" name="Phase 2 // Week 1, Lesson 2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Phase 2 // Week 1, Lesson 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First, a question.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hlinkClick r:id="rId2" invalidUrl="" action="" tgtFrame="" tooltip="" history="1" highlightClick="0" endSnd="0"/>
              </a:defRPr>
            </a:lvl1pPr>
          </a:lstStyle>
          <a:p>
            <a:pPr/>
            <a:r>
              <a:rPr>
                <a:hlinkClick r:id="rId2" invalidUrl="" action="" tgtFrame="" tooltip="" history="1" highlightClick="0" endSnd="0"/>
              </a:rPr>
              <a:t>First, a question.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Today’s Objectiv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Today’s Objectives</a:t>
            </a:r>
          </a:p>
        </p:txBody>
      </p:sp>
      <p:sp>
        <p:nvSpPr>
          <p:cNvPr id="158" name="Today, we’ll answer the following questions:…"/>
          <p:cNvSpPr txBox="1"/>
          <p:nvPr>
            <p:ph type="body" idx="1"/>
          </p:nvPr>
        </p:nvSpPr>
        <p:spPr>
          <a:xfrm>
            <a:off x="1206500" y="2635086"/>
            <a:ext cx="21971000" cy="9869430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t>Today, we’ll answer the following questions:</a:t>
            </a:r>
          </a:p>
          <a:p>
            <a:pPr marL="889000" indent="-889000">
              <a:buSzPct val="100000"/>
              <a:buAutoNum type="arabicPeriod" startAt="1"/>
              <a:defRPr i="1"/>
            </a:pPr>
            <a:r>
              <a:t>What is </a:t>
            </a:r>
            <a:r>
              <a:rPr b="1"/>
              <a:t>state </a:t>
            </a:r>
            <a:r>
              <a:t>in React?</a:t>
            </a:r>
          </a:p>
          <a:p>
            <a:pPr lvl="1" marL="1778000" indent="-889000">
              <a:buSzPct val="100000"/>
              <a:buAutoNum type="alphaUcPeriod" startAt="1"/>
              <a:defRPr i="1"/>
            </a:pPr>
            <a:r>
              <a:t>How do we </a:t>
            </a:r>
            <a:r>
              <a:rPr u="sng"/>
              <a:t>create</a:t>
            </a:r>
            <a:r>
              <a:t> it?</a:t>
            </a:r>
          </a:p>
          <a:p>
            <a:pPr lvl="1" marL="1778000" indent="-889000">
              <a:buSzPct val="100000"/>
              <a:buAutoNum type="alphaUcPeriod" startAt="1"/>
              <a:defRPr i="1"/>
            </a:pPr>
            <a:r>
              <a:t>How do we </a:t>
            </a:r>
            <a:r>
              <a:rPr u="sng"/>
              <a:t>update</a:t>
            </a:r>
            <a:r>
              <a:t> it?</a:t>
            </a:r>
          </a:p>
          <a:p>
            <a:pPr marL="889000" indent="-889000">
              <a:buSzPct val="100000"/>
              <a:buAutoNum type="arabicPeriod" startAt="1"/>
              <a:defRPr i="1"/>
            </a:pPr>
            <a:r>
              <a:t>How do we handle </a:t>
            </a:r>
            <a:r>
              <a:rPr b="1"/>
              <a:t>events</a:t>
            </a:r>
            <a:r>
              <a:t> in React?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What is state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What is state?</a:t>
            </a:r>
          </a:p>
        </p:txBody>
      </p:sp>
      <p:sp>
        <p:nvSpPr>
          <p:cNvPr id="161" name="A component’s state is its memory between renders.…"/>
          <p:cNvSpPr txBox="1"/>
          <p:nvPr>
            <p:ph type="body" idx="1"/>
          </p:nvPr>
        </p:nvSpPr>
        <p:spPr>
          <a:xfrm>
            <a:off x="1206500" y="2635086"/>
            <a:ext cx="21971000" cy="9869430"/>
          </a:xfrm>
          <a:prstGeom prst="rect">
            <a:avLst/>
          </a:prstGeom>
        </p:spPr>
        <p:txBody>
          <a:bodyPr/>
          <a:lstStyle/>
          <a:p>
            <a:pPr/>
            <a:r>
              <a:t>A component’s </a:t>
            </a:r>
            <a:r>
              <a:rPr b="1"/>
              <a:t>state</a:t>
            </a:r>
            <a:r>
              <a:t> is its </a:t>
            </a:r>
            <a:r>
              <a:rPr i="1"/>
              <a:t>memory between renders</a:t>
            </a:r>
            <a:r>
              <a:t>.</a:t>
            </a:r>
          </a:p>
          <a:p>
            <a:pPr marL="889000" indent="-889000">
              <a:buSzPct val="100000"/>
              <a:buAutoNum type="arabicPeriod" startAt="1"/>
            </a:pPr>
            <a:r>
              <a:t>State is </a:t>
            </a:r>
            <a:r>
              <a:rPr u="sng"/>
              <a:t>dynamic</a:t>
            </a:r>
            <a:r>
              <a:t>. It is data that changes over a component’s lifetime.</a:t>
            </a:r>
          </a:p>
          <a:p>
            <a:pPr marL="889000" indent="-889000">
              <a:buSzPct val="100000"/>
              <a:buAutoNum type="arabicPeriod" startAt="1"/>
            </a:pPr>
            <a:r>
              <a:t>State is </a:t>
            </a:r>
            <a:r>
              <a:rPr u="sng"/>
              <a:t>independent</a:t>
            </a:r>
            <a:r>
              <a:t>. Its value cannot be derived from existing props or state.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tate: An Examp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State: An Example</a:t>
            </a:r>
          </a:p>
        </p:txBody>
      </p:sp>
      <p:sp>
        <p:nvSpPr>
          <p:cNvPr id="164" name="Let’s say you’re building a website for a museum.…"/>
          <p:cNvSpPr txBox="1"/>
          <p:nvPr>
            <p:ph type="body" idx="1"/>
          </p:nvPr>
        </p:nvSpPr>
        <p:spPr>
          <a:xfrm>
            <a:off x="1206500" y="2635086"/>
            <a:ext cx="21971000" cy="9869430"/>
          </a:xfrm>
          <a:prstGeom prst="rect">
            <a:avLst/>
          </a:prstGeom>
        </p:spPr>
        <p:txBody>
          <a:bodyPr anchor="ctr"/>
          <a:lstStyle/>
          <a:p>
            <a:pPr marL="0" indent="0" algn="ctr">
              <a:buSzTx/>
              <a:buNone/>
              <a:defRPr b="1"/>
            </a:pPr>
            <a:r>
              <a:t>Let’s say you’re building a website for a museum.</a:t>
            </a:r>
          </a:p>
          <a:p>
            <a:pPr marL="0" indent="0" algn="ctr">
              <a:buSzTx/>
              <a:buNone/>
              <a:defRPr b="1"/>
            </a:pPr>
            <a:r>
              <a:t>It consists of an </a:t>
            </a:r>
            <a:r>
              <a:rPr>
                <a:solidFill>
                  <a:schemeClr val="accent2"/>
                </a:solidFill>
              </a:rPr>
              <a:t>App</a:t>
            </a:r>
            <a:r>
              <a:t> that renders multiple </a:t>
            </a:r>
            <a:r>
              <a:rPr>
                <a:solidFill>
                  <a:schemeClr val="accent3"/>
                </a:solidFill>
              </a:rPr>
              <a:t>Gallery</a:t>
            </a:r>
            <a:r>
              <a:t> components.</a:t>
            </a:r>
          </a:p>
          <a:p>
            <a:pPr marL="0" indent="0" algn="ctr">
              <a:buSzTx/>
              <a:buNone/>
              <a:defRPr b="1"/>
            </a:pPr>
            <a:r>
              <a:t>A </a:t>
            </a:r>
            <a:r>
              <a:rPr>
                <a:solidFill>
                  <a:schemeClr val="accent3"/>
                </a:solidFill>
              </a:rPr>
              <a:t>Gallery</a:t>
            </a:r>
            <a:r>
              <a:t> is a navigable slideshow for a given artist and their works.</a:t>
            </a:r>
          </a:p>
          <a:p>
            <a:pPr marL="0" indent="0" algn="ctr">
              <a:buSzTx/>
              <a:buNone/>
              <a:defRPr b="1"/>
            </a:pPr>
            <a:r>
              <a:t>What might make sense for </a:t>
            </a:r>
            <a:r>
              <a:rPr>
                <a:solidFill>
                  <a:schemeClr val="accent2"/>
                </a:solidFill>
              </a:rPr>
              <a:t>App</a:t>
            </a:r>
            <a:r>
              <a:t> to pass with props?</a:t>
            </a:r>
          </a:p>
          <a:p>
            <a:pPr marL="0" indent="0" algn="ctr">
              <a:buSzTx/>
              <a:buNone/>
              <a:defRPr b="1"/>
            </a:pPr>
            <a:r>
              <a:t>What might make sense for </a:t>
            </a:r>
            <a:r>
              <a:rPr>
                <a:solidFill>
                  <a:schemeClr val="accent3"/>
                </a:solidFill>
              </a:rPr>
              <a:t>Gallery</a:t>
            </a:r>
            <a:r>
              <a:t> to hold in state?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Which of these are(n’t) state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Which of these are(n’t) state?</a:t>
            </a:r>
          </a:p>
        </p:txBody>
      </p:sp>
      <p:sp>
        <p:nvSpPr>
          <p:cNvPr id="167" name="The address a user’s typed into a Form, before they’ve clicked submit.…"/>
          <p:cNvSpPr txBox="1"/>
          <p:nvPr>
            <p:ph type="body" idx="1"/>
          </p:nvPr>
        </p:nvSpPr>
        <p:spPr>
          <a:xfrm>
            <a:off x="1206500" y="2635086"/>
            <a:ext cx="21971000" cy="9869430"/>
          </a:xfrm>
          <a:prstGeom prst="rect">
            <a:avLst/>
          </a:prstGeom>
        </p:spPr>
        <p:txBody>
          <a:bodyPr/>
          <a:lstStyle/>
          <a:p>
            <a:pPr lvl="1" marL="1778000" indent="-889000">
              <a:buSzPct val="100000"/>
              <a:buAutoNum type="arabicPeriod" startAt="1"/>
            </a:pPr>
            <a:r>
              <a:t>The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address</a:t>
            </a:r>
            <a:r>
              <a:t> a user’s typed into a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Form</a:t>
            </a:r>
            <a:r>
              <a:t>, before they’ve clicked submit.</a:t>
            </a:r>
          </a:p>
          <a:p>
            <a:pPr lvl="1" marL="1778000" indent="-889000">
              <a:buSzPct val="100000"/>
              <a:buAutoNum type="arabicPeriod" startAt="1"/>
            </a:pPr>
            <a:r>
              <a:t>An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App</a:t>
            </a:r>
            <a:r>
              <a:t>’s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name</a:t>
            </a:r>
            <a:r>
              <a:t>.</a:t>
            </a:r>
          </a:p>
          <a:p>
            <a:pPr lvl="1" marL="1778000" indent="-889000">
              <a:buSzPct val="100000"/>
              <a:buAutoNum type="arabicPeriod" startAt="1"/>
            </a:pPr>
            <a:r>
              <a:t>A user’s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fullName</a:t>
            </a:r>
            <a:r>
              <a:t>, given that a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Form</a:t>
            </a:r>
            <a:r>
              <a:t> holds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firstName</a:t>
            </a:r>
            <a:r>
              <a:t> and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lastName</a:t>
            </a:r>
            <a:r>
              <a:t> in state.</a:t>
            </a:r>
          </a:p>
          <a:p>
            <a:pPr lvl="1" marL="1778000" indent="-889000">
              <a:buSzPct val="100000"/>
              <a:buAutoNum type="arabicPeriod" startAt="1"/>
            </a:pPr>
            <a:r>
              <a:t>Whether or not a user has added a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Product</a:t>
            </a:r>
            <a:r>
              <a:t> to their cart.</a:t>
            </a:r>
          </a:p>
          <a:p>
            <a:pPr lvl="1" marL="1778000" indent="-889000">
              <a:buSzPct val="100000"/>
              <a:buAutoNum type="arabicPeriod" startAt="1"/>
            </a:pPr>
            <a:r>
              <a:t>A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Car</a:t>
            </a:r>
            <a:r>
              <a:t>’s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name</a:t>
            </a:r>
            <a:r>
              <a:t>, passed down as a prop from the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Garage</a:t>
            </a:r>
            <a:r>
              <a:t> it belongs to.</a:t>
            </a:r>
          </a:p>
          <a:p>
            <a:pPr lvl="1" marL="1778000" indent="-889000">
              <a:buSzPct val="100000"/>
              <a:buAutoNum type="arabicPeriod" startAt="1"/>
            </a:pPr>
            <a:r>
              <a:t>How many times you’ve clicked “Generate!” in a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DALLEImageGenerator</a:t>
            </a:r>
            <a:r>
              <a:t> component.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Which of these are(n’t) state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Which of these are(n’t) state?</a:t>
            </a:r>
          </a:p>
        </p:txBody>
      </p:sp>
      <p:sp>
        <p:nvSpPr>
          <p:cNvPr id="170" name="The address a user’s typed into a Form, before they’ve clicked submit.…"/>
          <p:cNvSpPr txBox="1"/>
          <p:nvPr>
            <p:ph type="body" idx="1"/>
          </p:nvPr>
        </p:nvSpPr>
        <p:spPr>
          <a:xfrm>
            <a:off x="1206500" y="2635086"/>
            <a:ext cx="21971000" cy="9869430"/>
          </a:xfrm>
          <a:prstGeom prst="rect">
            <a:avLst/>
          </a:prstGeom>
        </p:spPr>
        <p:txBody>
          <a:bodyPr/>
          <a:lstStyle/>
          <a:p>
            <a:pPr lvl="1" marL="1778000" indent="-889000">
              <a:buSzPct val="100000"/>
              <a:buAutoNum type="arabicPeriod" startAt="1"/>
              <a:defRPr>
                <a:solidFill>
                  <a:schemeClr val="accent3">
                    <a:hueOff val="-385756"/>
                    <a:satOff val="-32155"/>
                    <a:lumOff val="17967"/>
                  </a:schemeClr>
                </a:solidFill>
              </a:defRPr>
            </a:pPr>
            <a:r>
              <a:t>The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address</a:t>
            </a:r>
            <a:r>
              <a:t> a user’s typed into a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Form</a:t>
            </a:r>
            <a:r>
              <a:t>, before they’ve clicked submit.</a:t>
            </a:r>
          </a:p>
          <a:p>
            <a:pPr lvl="1" marL="1778000" indent="-889000">
              <a:buSzPct val="100000"/>
              <a:buAutoNum type="arabicPeriod" startAt="1"/>
            </a:pPr>
            <a:r>
              <a:t>An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App</a:t>
            </a:r>
            <a:r>
              <a:t>’s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name</a:t>
            </a:r>
            <a:r>
              <a:t>.</a:t>
            </a:r>
          </a:p>
          <a:p>
            <a:pPr lvl="1" marL="1778000" indent="-889000">
              <a:buSzPct val="100000"/>
              <a:buAutoNum type="arabicPeriod" startAt="1"/>
            </a:pPr>
            <a:r>
              <a:t>A user’s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fullName</a:t>
            </a:r>
            <a:r>
              <a:t>, given that a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Form</a:t>
            </a:r>
            <a:r>
              <a:t> holds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firstName</a:t>
            </a:r>
            <a:r>
              <a:t> and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lastName</a:t>
            </a:r>
            <a:r>
              <a:t> in state.</a:t>
            </a:r>
          </a:p>
          <a:p>
            <a:pPr lvl="1" marL="1778000" indent="-889000">
              <a:buSzPct val="100000"/>
              <a:buAutoNum type="arabicPeriod" startAt="1"/>
              <a:defRPr>
                <a:solidFill>
                  <a:schemeClr val="accent3">
                    <a:hueOff val="-385756"/>
                    <a:satOff val="-32155"/>
                    <a:lumOff val="17967"/>
                  </a:schemeClr>
                </a:solidFill>
              </a:defRPr>
            </a:pPr>
            <a:r>
              <a:t>Whether or not a user has added a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Product</a:t>
            </a:r>
            <a:r>
              <a:t> to their cart.</a:t>
            </a:r>
          </a:p>
          <a:p>
            <a:pPr lvl="1" marL="1778000" indent="-889000">
              <a:buSzPct val="100000"/>
              <a:buAutoNum type="arabicPeriod" startAt="1"/>
            </a:pPr>
            <a:r>
              <a:t>A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Car</a:t>
            </a:r>
            <a:r>
              <a:t>’s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name</a:t>
            </a:r>
            <a:r>
              <a:t>, passed down as a prop from the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Garage</a:t>
            </a:r>
            <a:r>
              <a:t> it belongs to.</a:t>
            </a:r>
          </a:p>
          <a:p>
            <a:pPr lvl="1" marL="1778000" indent="-889000">
              <a:buSzPct val="100000"/>
              <a:buAutoNum type="arabicPeriod" startAt="1"/>
              <a:defRPr>
                <a:solidFill>
                  <a:schemeClr val="accent3">
                    <a:hueOff val="-385756"/>
                    <a:satOff val="-32155"/>
                    <a:lumOff val="17967"/>
                  </a:schemeClr>
                </a:solidFill>
              </a:defRPr>
            </a:pPr>
            <a:r>
              <a:t>How many times you’ve clicked “Generate!” in a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DALLEImageGenerator</a:t>
            </a:r>
            <a:r>
              <a:t> component.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How do we hold memory in state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How do we hold memory in state?</a:t>
            </a:r>
          </a:p>
        </p:txBody>
      </p:sp>
      <p:sp>
        <p:nvSpPr>
          <p:cNvPr id="173" name="To hold something in state, we invoke useState."/>
          <p:cNvSpPr txBox="1"/>
          <p:nvPr>
            <p:ph type="body" sz="quarter" idx="1"/>
          </p:nvPr>
        </p:nvSpPr>
        <p:spPr>
          <a:xfrm>
            <a:off x="1206500" y="2635086"/>
            <a:ext cx="21971000" cy="969696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t>To hold something in state, we invoke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useState</a:t>
            </a:r>
            <a:r>
              <a:t>.</a:t>
            </a:r>
          </a:p>
        </p:txBody>
      </p:sp>
      <p:sp>
        <p:nvSpPr>
          <p:cNvPr id="174" name="const [ isInCart, setIsInCart ] = useState(false);"/>
          <p:cNvSpPr txBox="1"/>
          <p:nvPr/>
        </p:nvSpPr>
        <p:spPr>
          <a:xfrm>
            <a:off x="1206500" y="3854205"/>
            <a:ext cx="21971000" cy="90446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>
              <a:lnSpc>
                <a:spcPct val="90000"/>
              </a:lnSpc>
              <a:spcBef>
                <a:spcPts val="4500"/>
              </a:spcBef>
              <a:defRPr sz="48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const [ </a:t>
            </a:r>
            <a:r>
              <a:rPr>
                <a:solidFill>
                  <a:schemeClr val="accent3">
                    <a:hueOff val="-385756"/>
                    <a:satOff val="-32155"/>
                    <a:lumOff val="17967"/>
                  </a:schemeClr>
                </a:solidFill>
              </a:rPr>
              <a:t>isInCart</a:t>
            </a:r>
            <a:r>
              <a:t>, </a:t>
            </a:r>
            <a:r>
              <a:rPr>
                <a:solidFill>
                  <a:schemeClr val="accent4">
                    <a:hueOff val="475731"/>
                    <a:satOff val="-4338"/>
                    <a:lumOff val="10182"/>
                  </a:schemeClr>
                </a:solidFill>
              </a:rPr>
              <a:t>setIsInCart</a:t>
            </a:r>
            <a:r>
              <a:t> ] = </a:t>
            </a:r>
            <a:r>
              <a:rPr>
                <a:solidFill>
                  <a:schemeClr val="accent2">
                    <a:hueOff val="-206910"/>
                    <a:satOff val="-12829"/>
                    <a:lumOff val="16238"/>
                  </a:schemeClr>
                </a:solidFill>
              </a:rPr>
              <a:t>useState</a:t>
            </a:r>
            <a:r>
              <a:t>(</a:t>
            </a:r>
            <a:r>
              <a:rPr>
                <a:solidFill>
                  <a:schemeClr val="accent6">
                    <a:satOff val="15236"/>
                    <a:lumOff val="17673"/>
                  </a:schemeClr>
                </a:solidFill>
              </a:rPr>
              <a:t>false</a:t>
            </a:r>
            <a:r>
              <a:t>);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How do we hold memory in state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How do we hold memory in state?</a:t>
            </a:r>
          </a:p>
        </p:txBody>
      </p:sp>
      <p:sp>
        <p:nvSpPr>
          <p:cNvPr id="177" name="To hold something in state, we invoke useState."/>
          <p:cNvSpPr txBox="1"/>
          <p:nvPr>
            <p:ph type="body" sz="quarter" idx="1"/>
          </p:nvPr>
        </p:nvSpPr>
        <p:spPr>
          <a:xfrm>
            <a:off x="1206500" y="2635086"/>
            <a:ext cx="21971000" cy="969696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t>To hold something in state, we invoke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useState</a:t>
            </a:r>
            <a:r>
              <a:t>.</a:t>
            </a:r>
          </a:p>
        </p:txBody>
      </p:sp>
      <p:sp>
        <p:nvSpPr>
          <p:cNvPr id="178" name="const [ something, setSomething ] = useState(initialValue);"/>
          <p:cNvSpPr txBox="1"/>
          <p:nvPr/>
        </p:nvSpPr>
        <p:spPr>
          <a:xfrm>
            <a:off x="1206500" y="3854205"/>
            <a:ext cx="21971000" cy="90446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>
              <a:lnSpc>
                <a:spcPct val="90000"/>
              </a:lnSpc>
              <a:spcBef>
                <a:spcPts val="4500"/>
              </a:spcBef>
              <a:defRPr sz="48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const [ </a:t>
            </a:r>
            <a:r>
              <a:rPr>
                <a:solidFill>
                  <a:schemeClr val="accent3">
                    <a:hueOff val="-385756"/>
                    <a:satOff val="-32155"/>
                    <a:lumOff val="17967"/>
                  </a:schemeClr>
                </a:solidFill>
              </a:rPr>
              <a:t>something</a:t>
            </a:r>
            <a:r>
              <a:t>, </a:t>
            </a:r>
            <a:r>
              <a:rPr>
                <a:solidFill>
                  <a:schemeClr val="accent4">
                    <a:hueOff val="475731"/>
                    <a:satOff val="-4338"/>
                    <a:lumOff val="10182"/>
                  </a:schemeClr>
                </a:solidFill>
              </a:rPr>
              <a:t>setSomething</a:t>
            </a:r>
            <a:r>
              <a:t> ] = </a:t>
            </a:r>
            <a:r>
              <a:rPr>
                <a:solidFill>
                  <a:schemeClr val="accent2">
                    <a:hueOff val="-206910"/>
                    <a:satOff val="-12829"/>
                    <a:lumOff val="16238"/>
                  </a:schemeClr>
                </a:solidFill>
              </a:rPr>
              <a:t>useState</a:t>
            </a:r>
            <a:r>
              <a:t>(</a:t>
            </a:r>
            <a:r>
              <a:rPr>
                <a:solidFill>
                  <a:schemeClr val="accent6">
                    <a:satOff val="15236"/>
                    <a:lumOff val="17673"/>
                  </a:schemeClr>
                </a:solidFill>
              </a:rPr>
              <a:t>initialValue</a:t>
            </a:r>
            <a:r>
              <a:t>);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What not to hold in stat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What not to hold in state</a:t>
            </a:r>
          </a:p>
        </p:txBody>
      </p:sp>
      <p:sp>
        <p:nvSpPr>
          <p:cNvPr id="181" name="Don’t mirror props in state. If you want to rename a prop for the purposes of a component, assign it to a new constant."/>
          <p:cNvSpPr txBox="1"/>
          <p:nvPr>
            <p:ph type="body" sz="quarter" idx="1"/>
          </p:nvPr>
        </p:nvSpPr>
        <p:spPr>
          <a:xfrm>
            <a:off x="1206500" y="2635086"/>
            <a:ext cx="21971000" cy="1825315"/>
          </a:xfrm>
          <a:prstGeom prst="rect">
            <a:avLst/>
          </a:prstGeom>
        </p:spPr>
        <p:txBody>
          <a:bodyPr/>
          <a:lstStyle/>
          <a:p>
            <a:pPr lvl="1" marL="1778000" indent="-889000">
              <a:buSzPct val="100000"/>
              <a:buAutoNum type="arabicPeriod" startAt="1"/>
            </a:pPr>
            <a:r>
              <a:rPr b="1"/>
              <a:t>Don’t mirror props in state.</a:t>
            </a:r>
            <a:r>
              <a:t> If you want to rename a prop for the purposes of a component, assign it to a new constant.</a:t>
            </a:r>
          </a:p>
        </p:txBody>
      </p:sp>
      <p:sp>
        <p:nvSpPr>
          <p:cNvPr id="182" name="function NutritionFacts({ foodCalories }) {…"/>
          <p:cNvSpPr txBox="1"/>
          <p:nvPr/>
        </p:nvSpPr>
        <p:spPr>
          <a:xfrm>
            <a:off x="3611050" y="4341341"/>
            <a:ext cx="17161900" cy="28507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 lvl="1" algn="l">
              <a:lnSpc>
                <a:spcPct val="40000"/>
              </a:lnSpc>
              <a:spcBef>
                <a:spcPts val="4500"/>
              </a:spcBef>
              <a:defRPr sz="48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function </a:t>
            </a:r>
            <a:r>
              <a:rPr>
                <a:solidFill>
                  <a:schemeClr val="accent2">
                    <a:hueOff val="-206910"/>
                    <a:satOff val="-12829"/>
                    <a:lumOff val="16238"/>
                  </a:schemeClr>
                </a:solidFill>
              </a:rPr>
              <a:t>NutritionFacts</a:t>
            </a:r>
            <a:r>
              <a:t>({ </a:t>
            </a:r>
            <a:r>
              <a:rPr>
                <a:solidFill>
                  <a:schemeClr val="accent5">
                    <a:hueOff val="106044"/>
                    <a:satOff val="10158"/>
                    <a:lumOff val="16042"/>
                  </a:schemeClr>
                </a:solidFill>
              </a:rPr>
              <a:t>foodCalories</a:t>
            </a:r>
            <a:r>
              <a:t> }) {</a:t>
            </a:r>
          </a:p>
          <a:p>
            <a:pPr lvl="4" algn="l">
              <a:lnSpc>
                <a:spcPct val="40000"/>
              </a:lnSpc>
              <a:spcBef>
                <a:spcPts val="4500"/>
              </a:spcBef>
              <a:defRPr sz="48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const </a:t>
            </a:r>
            <a:r>
              <a:rPr>
                <a:solidFill>
                  <a:schemeClr val="accent1">
                    <a:lumOff val="13575"/>
                  </a:schemeClr>
                </a:solidFill>
              </a:rPr>
              <a:t>calories</a:t>
            </a:r>
            <a:r>
              <a:t> = </a:t>
            </a:r>
            <a:r>
              <a:rPr>
                <a:solidFill>
                  <a:schemeClr val="accent5">
                    <a:hueOff val="106044"/>
                    <a:satOff val="10158"/>
                    <a:lumOff val="16042"/>
                  </a:schemeClr>
                </a:solidFill>
              </a:rPr>
              <a:t>foodCalories</a:t>
            </a:r>
            <a:r>
              <a:t>;</a:t>
            </a:r>
          </a:p>
          <a:p>
            <a:pPr lvl="1" algn="l">
              <a:lnSpc>
                <a:spcPct val="40000"/>
              </a:lnSpc>
              <a:spcBef>
                <a:spcPts val="4500"/>
              </a:spcBef>
              <a:defRPr sz="48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}</a:t>
            </a:r>
          </a:p>
        </p:txBody>
      </p:sp>
      <p:sp>
        <p:nvSpPr>
          <p:cNvPr id="183" name="Don’t hold things in state that you can derive. Declare a new constant if you want a name to refer to what you’re deriving.…"/>
          <p:cNvSpPr txBox="1"/>
          <p:nvPr/>
        </p:nvSpPr>
        <p:spPr>
          <a:xfrm>
            <a:off x="1220880" y="6281024"/>
            <a:ext cx="21942240" cy="62789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1" marL="1778000" indent="-889000" algn="l">
              <a:lnSpc>
                <a:spcPct val="90000"/>
              </a:lnSpc>
              <a:spcBef>
                <a:spcPts val="4500"/>
              </a:spcBef>
              <a:buSzPct val="100000"/>
              <a:buAutoNum type="arabicPeriod" startAt="1"/>
              <a:defRPr sz="4800"/>
            </a:pPr>
          </a:p>
          <a:p>
            <a:pPr lvl="1" marL="1778000" indent="-889000" algn="l">
              <a:lnSpc>
                <a:spcPct val="90000"/>
              </a:lnSpc>
              <a:spcBef>
                <a:spcPts val="4500"/>
              </a:spcBef>
              <a:buSzPct val="100000"/>
              <a:buAutoNum type="arabicPeriod" startAt="2"/>
              <a:defRPr sz="4800"/>
            </a:pPr>
            <a:r>
              <a:rPr b="1"/>
              <a:t>Don’t hold things in state that you can derive.</a:t>
            </a:r>
            <a:r>
              <a:t> Declare a new constant if you want a name to refer to what you’re deriving.</a:t>
            </a:r>
          </a:p>
          <a:p>
            <a:pPr lvl="1">
              <a:lnSpc>
                <a:spcPct val="90000"/>
              </a:lnSpc>
              <a:spcBef>
                <a:spcPts val="4500"/>
              </a:spcBef>
              <a:defRPr sz="48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const [ </a:t>
            </a:r>
            <a:r>
              <a:rPr>
                <a:solidFill>
                  <a:schemeClr val="accent3">
                    <a:hueOff val="-385756"/>
                    <a:satOff val="-32155"/>
                    <a:lumOff val="17967"/>
                  </a:schemeClr>
                </a:solidFill>
              </a:rPr>
              <a:t>firstName</a:t>
            </a:r>
            <a:r>
              <a:t>, </a:t>
            </a:r>
            <a:r>
              <a:rPr>
                <a:solidFill>
                  <a:schemeClr val="accent4">
                    <a:hueOff val="475731"/>
                    <a:satOff val="-4338"/>
                    <a:lumOff val="10182"/>
                  </a:schemeClr>
                </a:solidFill>
              </a:rPr>
              <a:t>setFirstName</a:t>
            </a:r>
            <a:r>
              <a:t> ] = </a:t>
            </a:r>
            <a:r>
              <a:rPr>
                <a:solidFill>
                  <a:schemeClr val="accent2">
                    <a:hueOff val="-206910"/>
                    <a:satOff val="-12829"/>
                    <a:lumOff val="16238"/>
                  </a:schemeClr>
                </a:solidFill>
              </a:rPr>
              <a:t>useState</a:t>
            </a:r>
            <a:r>
              <a:t>(</a:t>
            </a:r>
            <a:r>
              <a:rPr>
                <a:solidFill>
                  <a:schemeClr val="accent6">
                    <a:satOff val="15236"/>
                    <a:lumOff val="17673"/>
                  </a:schemeClr>
                </a:solidFill>
              </a:rPr>
              <a:t>“”</a:t>
            </a:r>
            <a:r>
              <a:t>);</a:t>
            </a:r>
          </a:p>
          <a:p>
            <a:pPr lvl="1">
              <a:lnSpc>
                <a:spcPct val="90000"/>
              </a:lnSpc>
              <a:spcBef>
                <a:spcPts val="4500"/>
              </a:spcBef>
              <a:defRPr sz="48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const [ </a:t>
            </a:r>
            <a:r>
              <a:rPr>
                <a:solidFill>
                  <a:schemeClr val="accent3">
                    <a:hueOff val="-385756"/>
                    <a:satOff val="-32155"/>
                    <a:lumOff val="17967"/>
                  </a:schemeClr>
                </a:solidFill>
              </a:rPr>
              <a:t>lastName</a:t>
            </a:r>
            <a:r>
              <a:t>, </a:t>
            </a:r>
            <a:r>
              <a:rPr>
                <a:solidFill>
                  <a:schemeClr val="accent4">
                    <a:hueOff val="475731"/>
                    <a:satOff val="-4338"/>
                    <a:lumOff val="10182"/>
                  </a:schemeClr>
                </a:solidFill>
              </a:rPr>
              <a:t>setLastName</a:t>
            </a:r>
            <a:r>
              <a:t> ] = </a:t>
            </a:r>
            <a:r>
              <a:rPr>
                <a:solidFill>
                  <a:schemeClr val="accent2">
                    <a:hueOff val="-206910"/>
                    <a:satOff val="-12829"/>
                    <a:lumOff val="16238"/>
                  </a:schemeClr>
                </a:solidFill>
              </a:rPr>
              <a:t>useState</a:t>
            </a:r>
            <a:r>
              <a:t>(</a:t>
            </a:r>
            <a:r>
              <a:rPr>
                <a:solidFill>
                  <a:schemeClr val="accent6">
                    <a:satOff val="15236"/>
                    <a:lumOff val="17673"/>
                  </a:schemeClr>
                </a:solidFill>
              </a:rPr>
              <a:t>“”</a:t>
            </a:r>
            <a:r>
              <a:t>);</a:t>
            </a:r>
          </a:p>
          <a:p>
            <a:pPr lvl="1">
              <a:lnSpc>
                <a:spcPct val="90000"/>
              </a:lnSpc>
              <a:spcBef>
                <a:spcPts val="4500"/>
              </a:spcBef>
              <a:defRPr sz="48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const </a:t>
            </a:r>
            <a:r>
              <a:rPr>
                <a:solidFill>
                  <a:schemeClr val="accent1">
                    <a:lumOff val="13575"/>
                  </a:schemeClr>
                </a:solidFill>
              </a:rPr>
              <a:t>fullName</a:t>
            </a:r>
            <a:r>
              <a:t> = </a:t>
            </a:r>
            <a:r>
              <a:rPr>
                <a:solidFill>
                  <a:schemeClr val="accent3">
                    <a:hueOff val="-385756"/>
                    <a:satOff val="-32155"/>
                    <a:lumOff val="17967"/>
                  </a:schemeClr>
                </a:solidFill>
              </a:rPr>
              <a:t>firstName</a:t>
            </a:r>
            <a:r>
              <a:t> + “ “ + </a:t>
            </a:r>
            <a:r>
              <a:rPr>
                <a:solidFill>
                  <a:schemeClr val="accent3">
                    <a:hueOff val="-385756"/>
                    <a:satOff val="-32155"/>
                    <a:lumOff val="17967"/>
                  </a:schemeClr>
                </a:solidFill>
              </a:rPr>
              <a:t>lastName</a:t>
            </a:r>
            <a:r>
              <a:t>;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How do we update state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How do we update state?</a:t>
            </a:r>
          </a:p>
        </p:txBody>
      </p:sp>
      <p:sp>
        <p:nvSpPr>
          <p:cNvPr id="186" name="To update state, we use call its setter."/>
          <p:cNvSpPr txBox="1"/>
          <p:nvPr>
            <p:ph type="body" sz="quarter" idx="1"/>
          </p:nvPr>
        </p:nvSpPr>
        <p:spPr>
          <a:xfrm>
            <a:off x="1206500" y="2635086"/>
            <a:ext cx="21971000" cy="969696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t>To update state, we use call its </a:t>
            </a:r>
            <a:r>
              <a:rPr>
                <a:solidFill>
                  <a:schemeClr val="accent4">
                    <a:hueOff val="475731"/>
                    <a:satOff val="-4338"/>
                    <a:lumOff val="10182"/>
                  </a:schemeClr>
                </a:solidFill>
              </a:rPr>
              <a:t>setter</a:t>
            </a:r>
            <a:r>
              <a:t>.</a:t>
            </a:r>
          </a:p>
        </p:txBody>
      </p:sp>
      <p:sp>
        <p:nvSpPr>
          <p:cNvPr id="187" name="const [ isInCart, setIsInCart ] = useState(false);…"/>
          <p:cNvSpPr txBox="1"/>
          <p:nvPr/>
        </p:nvSpPr>
        <p:spPr>
          <a:xfrm>
            <a:off x="1206500" y="3854205"/>
            <a:ext cx="21971000" cy="90446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>
              <a:lnSpc>
                <a:spcPct val="90000"/>
              </a:lnSpc>
              <a:spcBef>
                <a:spcPts val="4500"/>
              </a:spcBef>
              <a:defRPr sz="48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const [ </a:t>
            </a:r>
            <a:r>
              <a:rPr>
                <a:solidFill>
                  <a:schemeClr val="accent3">
                    <a:hueOff val="-385756"/>
                    <a:satOff val="-32155"/>
                    <a:lumOff val="17967"/>
                  </a:schemeClr>
                </a:solidFill>
              </a:rPr>
              <a:t>isInCart</a:t>
            </a:r>
            <a:r>
              <a:t>, </a:t>
            </a:r>
            <a:r>
              <a:rPr>
                <a:solidFill>
                  <a:schemeClr val="accent4">
                    <a:hueOff val="475731"/>
                    <a:satOff val="-4338"/>
                    <a:lumOff val="10182"/>
                  </a:schemeClr>
                </a:solidFill>
              </a:rPr>
              <a:t>setIsInCart</a:t>
            </a:r>
            <a:r>
              <a:t> ] = </a:t>
            </a:r>
            <a:r>
              <a:rPr>
                <a:solidFill>
                  <a:schemeClr val="accent2">
                    <a:hueOff val="-206910"/>
                    <a:satOff val="-12829"/>
                    <a:lumOff val="16238"/>
                  </a:schemeClr>
                </a:solidFill>
              </a:rPr>
              <a:t>useState</a:t>
            </a:r>
            <a:r>
              <a:t>(</a:t>
            </a:r>
            <a:r>
              <a:rPr>
                <a:solidFill>
                  <a:schemeClr val="accent6">
                    <a:satOff val="15236"/>
                    <a:lumOff val="17673"/>
                  </a:schemeClr>
                </a:solidFill>
              </a:rPr>
              <a:t>false</a:t>
            </a:r>
            <a:r>
              <a:t>);</a:t>
            </a:r>
          </a:p>
          <a:p>
            <a:pPr>
              <a:lnSpc>
                <a:spcPct val="90000"/>
              </a:lnSpc>
              <a:spcBef>
                <a:spcPts val="4500"/>
              </a:spcBef>
              <a:defRPr sz="48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…</a:t>
            </a:r>
          </a:p>
          <a:p>
            <a:pPr>
              <a:lnSpc>
                <a:spcPct val="90000"/>
              </a:lnSpc>
              <a:spcBef>
                <a:spcPts val="4500"/>
              </a:spcBef>
              <a:defRPr sz="4800">
                <a:latin typeface="Courier New"/>
                <a:ea typeface="Courier New"/>
                <a:cs typeface="Courier New"/>
                <a:sym typeface="Courier New"/>
              </a:defRPr>
            </a:pPr>
            <a:r>
              <a:rPr>
                <a:solidFill>
                  <a:schemeClr val="accent4">
                    <a:hueOff val="475731"/>
                    <a:satOff val="-4338"/>
                    <a:lumOff val="10182"/>
                  </a:schemeClr>
                </a:solidFill>
              </a:rPr>
              <a:t>setIsInCart</a:t>
            </a:r>
            <a:r>
              <a:t>(</a:t>
            </a:r>
            <a:r>
              <a:rPr>
                <a:solidFill>
                  <a:schemeClr val="accent6">
                    <a:satOff val="15236"/>
                    <a:lumOff val="17673"/>
                  </a:schemeClr>
                </a:solidFill>
              </a:rPr>
              <a:t>true</a:t>
            </a:r>
            <a:r>
              <a:t>);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How do we update state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How do we update state?</a:t>
            </a:r>
          </a:p>
        </p:txBody>
      </p:sp>
      <p:sp>
        <p:nvSpPr>
          <p:cNvPr id="190" name="To update state, we use call its setter."/>
          <p:cNvSpPr txBox="1"/>
          <p:nvPr>
            <p:ph type="body" sz="quarter" idx="1"/>
          </p:nvPr>
        </p:nvSpPr>
        <p:spPr>
          <a:xfrm>
            <a:off x="1206500" y="2635086"/>
            <a:ext cx="21971000" cy="969696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t>To update state, we use call its </a:t>
            </a:r>
            <a:r>
              <a:rPr>
                <a:solidFill>
                  <a:schemeClr val="accent4">
                    <a:hueOff val="475731"/>
                    <a:satOff val="-4338"/>
                    <a:lumOff val="10182"/>
                  </a:schemeClr>
                </a:solidFill>
              </a:rPr>
              <a:t>setter</a:t>
            </a:r>
            <a:r>
              <a:t>.</a:t>
            </a:r>
          </a:p>
        </p:txBody>
      </p:sp>
      <p:sp>
        <p:nvSpPr>
          <p:cNvPr id="191" name="const [ something, setSomething ] = useState(initialValue);…"/>
          <p:cNvSpPr txBox="1"/>
          <p:nvPr/>
        </p:nvSpPr>
        <p:spPr>
          <a:xfrm>
            <a:off x="1206500" y="3854205"/>
            <a:ext cx="21971000" cy="90446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>
              <a:lnSpc>
                <a:spcPct val="90000"/>
              </a:lnSpc>
              <a:spcBef>
                <a:spcPts val="4500"/>
              </a:spcBef>
              <a:defRPr sz="48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const [ </a:t>
            </a:r>
            <a:r>
              <a:rPr>
                <a:solidFill>
                  <a:schemeClr val="accent3">
                    <a:hueOff val="-385756"/>
                    <a:satOff val="-32155"/>
                    <a:lumOff val="17967"/>
                  </a:schemeClr>
                </a:solidFill>
              </a:rPr>
              <a:t>something</a:t>
            </a:r>
            <a:r>
              <a:t>, </a:t>
            </a:r>
            <a:r>
              <a:rPr>
                <a:solidFill>
                  <a:schemeClr val="accent4">
                    <a:hueOff val="475731"/>
                    <a:satOff val="-4338"/>
                    <a:lumOff val="10182"/>
                  </a:schemeClr>
                </a:solidFill>
              </a:rPr>
              <a:t>setSomething</a:t>
            </a:r>
            <a:r>
              <a:t> ] = </a:t>
            </a:r>
            <a:r>
              <a:rPr>
                <a:solidFill>
                  <a:schemeClr val="accent2">
                    <a:hueOff val="-206910"/>
                    <a:satOff val="-12829"/>
                    <a:lumOff val="16238"/>
                  </a:schemeClr>
                </a:solidFill>
              </a:rPr>
              <a:t>useState</a:t>
            </a:r>
            <a:r>
              <a:t>(</a:t>
            </a:r>
            <a:r>
              <a:rPr>
                <a:solidFill>
                  <a:schemeClr val="accent6">
                    <a:satOff val="15236"/>
                    <a:lumOff val="17673"/>
                  </a:schemeClr>
                </a:solidFill>
              </a:rPr>
              <a:t>initialValue</a:t>
            </a:r>
            <a:r>
              <a:t>);</a:t>
            </a:r>
          </a:p>
          <a:p>
            <a:pPr>
              <a:lnSpc>
                <a:spcPct val="90000"/>
              </a:lnSpc>
              <a:spcBef>
                <a:spcPts val="4500"/>
              </a:spcBef>
              <a:defRPr sz="48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…</a:t>
            </a:r>
          </a:p>
          <a:p>
            <a:pPr>
              <a:lnSpc>
                <a:spcPct val="90000"/>
              </a:lnSpc>
              <a:spcBef>
                <a:spcPts val="4500"/>
              </a:spcBef>
              <a:defRPr sz="4800">
                <a:latin typeface="Courier New"/>
                <a:ea typeface="Courier New"/>
                <a:cs typeface="Courier New"/>
                <a:sym typeface="Courier New"/>
              </a:defRPr>
            </a:pPr>
            <a:r>
              <a:rPr>
                <a:solidFill>
                  <a:schemeClr val="accent4">
                    <a:hueOff val="475731"/>
                    <a:satOff val="-4338"/>
                    <a:lumOff val="10182"/>
                  </a:schemeClr>
                </a:solidFill>
              </a:rPr>
              <a:t>setSomething</a:t>
            </a:r>
            <a:r>
              <a:t>(</a:t>
            </a:r>
            <a:r>
              <a:rPr>
                <a:solidFill>
                  <a:schemeClr val="accent6">
                    <a:satOff val="15236"/>
                    <a:lumOff val="17673"/>
                  </a:schemeClr>
                </a:solidFill>
              </a:rPr>
              <a:t>newValue</a:t>
            </a:r>
            <a:r>
              <a:t>);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What happens when we update state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What happens when we update state?</a:t>
            </a:r>
          </a:p>
        </p:txBody>
      </p:sp>
      <p:sp>
        <p:nvSpPr>
          <p:cNvPr id="194" name="Thinking in React means we follow two principles:…"/>
          <p:cNvSpPr txBox="1"/>
          <p:nvPr>
            <p:ph type="body" idx="1"/>
          </p:nvPr>
        </p:nvSpPr>
        <p:spPr>
          <a:xfrm>
            <a:off x="1206500" y="2635086"/>
            <a:ext cx="21971000" cy="6346275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rPr i="1"/>
              <a:t>Thinking in React</a:t>
            </a:r>
            <a:r>
              <a:t> means we follow two principles:</a:t>
            </a:r>
          </a:p>
          <a:p>
            <a:pPr marL="889000" indent="-889000">
              <a:buSzPct val="100000"/>
              <a:buAutoNum type="arabicPeriod" startAt="1"/>
            </a:pPr>
            <a:r>
              <a:t>Any app can be broken into independent, reusable components.</a:t>
            </a:r>
          </a:p>
          <a:p>
            <a:pPr marL="889000" indent="-889000">
              <a:buSzPct val="100000"/>
              <a:buAutoNum type="arabicPeriod" startAt="1"/>
            </a:pPr>
            <a:r>
              <a:t>We shouldn’t have to re-render an entire DOM whenever something happens.</a:t>
            </a:r>
          </a:p>
          <a:p>
            <a:pPr marL="0" indent="0">
              <a:buSzTx/>
              <a:buNone/>
            </a:pPr>
            <a:r>
              <a:t>State is how React ensures its second principle. </a:t>
            </a:r>
            <a:r>
              <a:rPr b="1"/>
              <a:t>Updating state tells React to queue up a re-render of the component it belongs to with fresh data</a:t>
            </a:r>
            <a:r>
              <a:t>.</a:t>
            </a:r>
          </a:p>
        </p:txBody>
      </p:sp>
      <p:sp>
        <p:nvSpPr>
          <p:cNvPr id="195" name="Points: 5"/>
          <p:cNvSpPr txBox="1"/>
          <p:nvPr/>
        </p:nvSpPr>
        <p:spPr>
          <a:xfrm>
            <a:off x="1198096" y="10239578"/>
            <a:ext cx="2907184" cy="9325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600"/>
            </a:lvl1pPr>
          </a:lstStyle>
          <a:p>
            <a:pPr/>
            <a:r>
              <a:t>Points: 5</a:t>
            </a:r>
          </a:p>
        </p:txBody>
      </p:sp>
      <p:sp>
        <p:nvSpPr>
          <p:cNvPr id="196" name="Points: 11"/>
          <p:cNvSpPr txBox="1"/>
          <p:nvPr/>
        </p:nvSpPr>
        <p:spPr>
          <a:xfrm>
            <a:off x="19107257" y="10225057"/>
            <a:ext cx="3302611" cy="9325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600"/>
            </a:lvl1pPr>
          </a:lstStyle>
          <a:p>
            <a:pPr/>
            <a:r>
              <a:t>Points: 11</a:t>
            </a:r>
          </a:p>
        </p:txBody>
      </p:sp>
      <p:sp>
        <p:nvSpPr>
          <p:cNvPr id="197" name="setPoints(points+6)"/>
          <p:cNvSpPr txBox="1"/>
          <p:nvPr/>
        </p:nvSpPr>
        <p:spPr>
          <a:xfrm>
            <a:off x="8080350" y="10248671"/>
            <a:ext cx="8223300" cy="91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600">
                <a:latin typeface="Courier New"/>
                <a:ea typeface="Courier New"/>
                <a:cs typeface="Courier New"/>
                <a:sym typeface="Courier New"/>
              </a:defRPr>
            </a:lvl1pPr>
          </a:lstStyle>
          <a:p>
            <a:pPr/>
            <a:r>
              <a:t>setPoints(points+6)</a:t>
            </a:r>
          </a:p>
        </p:txBody>
      </p:sp>
      <p:sp>
        <p:nvSpPr>
          <p:cNvPr id="198" name="Line"/>
          <p:cNvSpPr/>
          <p:nvPr/>
        </p:nvSpPr>
        <p:spPr>
          <a:xfrm>
            <a:off x="4257652" y="10705871"/>
            <a:ext cx="3670325" cy="1"/>
          </a:xfrm>
          <a:prstGeom prst="line">
            <a:avLst/>
          </a:prstGeom>
          <a:ln w="25400">
            <a:solidFill>
              <a:srgbClr val="FFFFFF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99" name="Line"/>
          <p:cNvSpPr/>
          <p:nvPr/>
        </p:nvSpPr>
        <p:spPr>
          <a:xfrm>
            <a:off x="16456023" y="10691350"/>
            <a:ext cx="2498862" cy="1"/>
          </a:xfrm>
          <a:prstGeom prst="line">
            <a:avLst/>
          </a:prstGeom>
          <a:ln w="25400">
            <a:solidFill>
              <a:srgbClr val="FFFFFF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00" name="touchdown"/>
          <p:cNvSpPr txBox="1"/>
          <p:nvPr/>
        </p:nvSpPr>
        <p:spPr>
          <a:xfrm>
            <a:off x="5057374" y="10118564"/>
            <a:ext cx="1644092" cy="461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touchdown</a:t>
            </a:r>
          </a:p>
        </p:txBody>
      </p:sp>
      <p:sp>
        <p:nvSpPr>
          <p:cNvPr id="201" name="re-render"/>
          <p:cNvSpPr txBox="1"/>
          <p:nvPr/>
        </p:nvSpPr>
        <p:spPr>
          <a:xfrm>
            <a:off x="17136172" y="10118564"/>
            <a:ext cx="1367639" cy="461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re-render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Handling Event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Handling Events</a:t>
            </a:r>
          </a:p>
        </p:txBody>
      </p:sp>
      <p:sp>
        <p:nvSpPr>
          <p:cNvPr id="204" name="We handle events in React similarly to how we added event listeners in JS:"/>
          <p:cNvSpPr txBox="1"/>
          <p:nvPr>
            <p:ph type="body" sz="quarter" idx="1"/>
          </p:nvPr>
        </p:nvSpPr>
        <p:spPr>
          <a:xfrm>
            <a:off x="1206500" y="2635086"/>
            <a:ext cx="21971000" cy="1088866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t>We handle </a:t>
            </a:r>
            <a:r>
              <a:rPr b="1"/>
              <a:t>events</a:t>
            </a:r>
            <a:r>
              <a:t> in React similarly to how we added event listeners in JS:</a:t>
            </a:r>
          </a:p>
        </p:txBody>
      </p:sp>
      <p:sp>
        <p:nvSpPr>
          <p:cNvPr id="205" name="We declare a function that will handle an event of our choice.…"/>
          <p:cNvSpPr txBox="1"/>
          <p:nvPr/>
        </p:nvSpPr>
        <p:spPr>
          <a:xfrm>
            <a:off x="1206500" y="3973374"/>
            <a:ext cx="21971000" cy="8806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 marL="889000" indent="-889000" algn="l">
              <a:lnSpc>
                <a:spcPct val="90000"/>
              </a:lnSpc>
              <a:spcBef>
                <a:spcPts val="4500"/>
              </a:spcBef>
              <a:buSzPct val="100000"/>
              <a:buAutoNum type="arabicPeriod" startAt="1"/>
              <a:defRPr sz="4800"/>
            </a:pPr>
            <a:r>
              <a:t>We declare a function that will handle an event of our choice.</a:t>
            </a:r>
          </a:p>
          <a:p>
            <a:pPr>
              <a:lnSpc>
                <a:spcPct val="90000"/>
              </a:lnSpc>
              <a:spcBef>
                <a:spcPts val="4500"/>
              </a:spcBef>
              <a:defRPr sz="48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function </a:t>
            </a:r>
            <a:r>
              <a:rPr>
                <a:solidFill>
                  <a:schemeClr val="accent2">
                    <a:hueOff val="-206910"/>
                    <a:satOff val="-12829"/>
                    <a:lumOff val="16238"/>
                  </a:schemeClr>
                </a:solidFill>
              </a:rPr>
              <a:t>sayHi</a:t>
            </a:r>
            <a:r>
              <a:t>() { </a:t>
            </a:r>
            <a:r>
              <a:rPr>
                <a:solidFill>
                  <a:schemeClr val="accent2">
                    <a:hueOff val="-206910"/>
                    <a:satOff val="-12829"/>
                    <a:lumOff val="16238"/>
                  </a:schemeClr>
                </a:solidFill>
              </a:rPr>
              <a:t>alert</a:t>
            </a:r>
            <a:r>
              <a:t>(</a:t>
            </a:r>
            <a:r>
              <a:rPr>
                <a:solidFill>
                  <a:schemeClr val="accent6">
                    <a:satOff val="15236"/>
                    <a:lumOff val="17673"/>
                  </a:schemeClr>
                </a:solidFill>
              </a:rPr>
              <a:t>“Hi!”</a:t>
            </a:r>
            <a:r>
              <a:t>) };</a:t>
            </a:r>
          </a:p>
          <a:p>
            <a:pPr>
              <a:lnSpc>
                <a:spcPct val="90000"/>
              </a:lnSpc>
              <a:spcBef>
                <a:spcPts val="4500"/>
              </a:spcBef>
              <a:defRPr sz="48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 </a:t>
            </a:r>
          </a:p>
          <a:p>
            <a:pPr marL="889000" indent="-889000" algn="l">
              <a:lnSpc>
                <a:spcPct val="90000"/>
              </a:lnSpc>
              <a:spcBef>
                <a:spcPts val="4500"/>
              </a:spcBef>
              <a:buSzPct val="100000"/>
              <a:buAutoNum type="arabicPeriod" startAt="2"/>
              <a:defRPr sz="4800"/>
            </a:pPr>
            <a:r>
              <a:t>We pass that function as a prop to the event’s target.</a:t>
            </a:r>
          </a:p>
          <a:p>
            <a:pPr>
              <a:lnSpc>
                <a:spcPct val="90000"/>
              </a:lnSpc>
              <a:spcBef>
                <a:spcPts val="4500"/>
              </a:spcBef>
              <a:defRPr sz="48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&lt;button </a:t>
            </a:r>
            <a:r>
              <a:rPr>
                <a:solidFill>
                  <a:schemeClr val="accent5">
                    <a:hueOff val="106044"/>
                    <a:satOff val="10158"/>
                    <a:lumOff val="16042"/>
                  </a:schemeClr>
                </a:solidFill>
              </a:rPr>
              <a:t>onClick</a:t>
            </a:r>
            <a:r>
              <a:t>={</a:t>
            </a:r>
            <a:r>
              <a:rPr>
                <a:solidFill>
                  <a:schemeClr val="accent2">
                    <a:hueOff val="-206910"/>
                    <a:satOff val="-12829"/>
                    <a:lumOff val="16238"/>
                  </a:schemeClr>
                </a:solidFill>
              </a:rPr>
              <a:t>sayHi</a:t>
            </a:r>
            <a:r>
              <a:t>}&gt;Hey there.&lt;/button&gt;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Handling Events with Stat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Handling Events with State</a:t>
            </a:r>
          </a:p>
        </p:txBody>
      </p:sp>
      <p:sp>
        <p:nvSpPr>
          <p:cNvPr id="208" name="Since state is dynamic and independent, we’ll often want to update it inside event handlers:"/>
          <p:cNvSpPr txBox="1"/>
          <p:nvPr>
            <p:ph type="body" sz="quarter" idx="1"/>
          </p:nvPr>
        </p:nvSpPr>
        <p:spPr>
          <a:xfrm>
            <a:off x="1206500" y="2635086"/>
            <a:ext cx="21971000" cy="1713621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t>Since state is </a:t>
            </a:r>
            <a:r>
              <a:rPr u="sng"/>
              <a:t>dynamic</a:t>
            </a:r>
            <a:r>
              <a:t> and </a:t>
            </a:r>
            <a:r>
              <a:rPr u="sng"/>
              <a:t>independent</a:t>
            </a:r>
            <a:r>
              <a:t>, we’ll often want to update it inside event handlers:</a:t>
            </a:r>
          </a:p>
        </p:txBody>
      </p:sp>
      <p:sp>
        <p:nvSpPr>
          <p:cNvPr id="209" name="We declare a function that will handle an event of our choice.…"/>
          <p:cNvSpPr txBox="1"/>
          <p:nvPr/>
        </p:nvSpPr>
        <p:spPr>
          <a:xfrm>
            <a:off x="1206500" y="4598129"/>
            <a:ext cx="21971000" cy="81815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 marL="889000" indent="-889000" algn="l">
              <a:lnSpc>
                <a:spcPct val="90000"/>
              </a:lnSpc>
              <a:spcBef>
                <a:spcPts val="4500"/>
              </a:spcBef>
              <a:buSzPct val="100000"/>
              <a:buAutoNum type="arabicPeriod" startAt="1"/>
              <a:defRPr sz="4800"/>
            </a:pPr>
            <a:r>
              <a:t>We declare a function that will handle an event of our choice.</a:t>
            </a:r>
          </a:p>
          <a:p>
            <a:pPr>
              <a:lnSpc>
                <a:spcPct val="90000"/>
              </a:lnSpc>
              <a:spcBef>
                <a:spcPts val="4500"/>
              </a:spcBef>
              <a:defRPr sz="48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const [ </a:t>
            </a:r>
            <a:r>
              <a:rPr>
                <a:solidFill>
                  <a:schemeClr val="accent3">
                    <a:hueOff val="-385756"/>
                    <a:satOff val="-32155"/>
                    <a:lumOff val="17967"/>
                  </a:schemeClr>
                </a:solidFill>
              </a:rPr>
              <a:t>isOn</a:t>
            </a:r>
            <a:r>
              <a:t>, </a:t>
            </a:r>
            <a:r>
              <a:rPr>
                <a:solidFill>
                  <a:schemeClr val="accent4">
                    <a:hueOff val="475731"/>
                    <a:satOff val="-4338"/>
                    <a:lumOff val="10182"/>
                  </a:schemeClr>
                </a:solidFill>
              </a:rPr>
              <a:t>setIsOn</a:t>
            </a:r>
            <a:r>
              <a:t> ] = </a:t>
            </a:r>
            <a:r>
              <a:rPr>
                <a:solidFill>
                  <a:schemeClr val="accent2">
                    <a:hueOff val="-206910"/>
                    <a:satOff val="-12829"/>
                    <a:lumOff val="16238"/>
                  </a:schemeClr>
                </a:solidFill>
              </a:rPr>
              <a:t>useState</a:t>
            </a:r>
            <a:r>
              <a:t>(</a:t>
            </a:r>
            <a:r>
              <a:rPr>
                <a:solidFill>
                  <a:schemeClr val="accent6">
                    <a:satOff val="15236"/>
                    <a:lumOff val="17673"/>
                  </a:schemeClr>
                </a:solidFill>
              </a:rPr>
              <a:t>false</a:t>
            </a:r>
            <a:r>
              <a:t>);</a:t>
            </a:r>
          </a:p>
          <a:p>
            <a:pPr>
              <a:lnSpc>
                <a:spcPct val="90000"/>
              </a:lnSpc>
              <a:spcBef>
                <a:spcPts val="4500"/>
              </a:spcBef>
              <a:defRPr sz="48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function </a:t>
            </a:r>
            <a:r>
              <a:rPr>
                <a:solidFill>
                  <a:schemeClr val="accent2">
                    <a:hueOff val="-206910"/>
                    <a:satOff val="-12829"/>
                    <a:lumOff val="16238"/>
                  </a:schemeClr>
                </a:solidFill>
              </a:rPr>
              <a:t>toggleLamp</a:t>
            </a:r>
            <a:r>
              <a:t>() { </a:t>
            </a:r>
            <a:r>
              <a:rPr>
                <a:solidFill>
                  <a:schemeClr val="accent4">
                    <a:hueOff val="475731"/>
                    <a:satOff val="-4338"/>
                    <a:lumOff val="10182"/>
                  </a:schemeClr>
                </a:solidFill>
              </a:rPr>
              <a:t>setIsOn</a:t>
            </a:r>
            <a:r>
              <a:t>(</a:t>
            </a:r>
            <a:r>
              <a:rPr>
                <a:solidFill>
                  <a:schemeClr val="accent6">
                    <a:satOff val="15236"/>
                    <a:lumOff val="17673"/>
                  </a:schemeClr>
                </a:solidFill>
              </a:rPr>
              <a:t>!</a:t>
            </a:r>
            <a:r>
              <a:rPr>
                <a:solidFill>
                  <a:schemeClr val="accent3">
                    <a:hueOff val="-385756"/>
                    <a:satOff val="-32155"/>
                    <a:lumOff val="17967"/>
                  </a:schemeClr>
                </a:solidFill>
              </a:rPr>
              <a:t>isOn</a:t>
            </a:r>
            <a:r>
              <a:t>) };</a:t>
            </a:r>
          </a:p>
          <a:p>
            <a:pPr marL="889000" indent="-889000" algn="l">
              <a:lnSpc>
                <a:spcPct val="90000"/>
              </a:lnSpc>
              <a:spcBef>
                <a:spcPts val="4500"/>
              </a:spcBef>
              <a:buSzPct val="100000"/>
              <a:buAutoNum type="arabicPeriod" startAt="2"/>
              <a:defRPr sz="4800"/>
            </a:pPr>
            <a:r>
              <a:t>We pass that function as a prop to the event’s target.</a:t>
            </a:r>
          </a:p>
          <a:p>
            <a:pPr>
              <a:lnSpc>
                <a:spcPct val="90000"/>
              </a:lnSpc>
              <a:spcBef>
                <a:spcPts val="4500"/>
              </a:spcBef>
              <a:defRPr sz="48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&lt;button </a:t>
            </a:r>
            <a:r>
              <a:rPr>
                <a:solidFill>
                  <a:schemeClr val="accent5">
                    <a:hueOff val="106044"/>
                    <a:satOff val="10158"/>
                    <a:lumOff val="16042"/>
                  </a:schemeClr>
                </a:solidFill>
              </a:rPr>
              <a:t>onClick</a:t>
            </a:r>
            <a:r>
              <a:t>={</a:t>
            </a:r>
            <a:r>
              <a:rPr>
                <a:solidFill>
                  <a:schemeClr val="accent2">
                    <a:hueOff val="-206910"/>
                    <a:satOff val="-12829"/>
                    <a:lumOff val="16238"/>
                  </a:schemeClr>
                </a:solidFill>
              </a:rPr>
              <a:t>toggleLamp</a:t>
            </a:r>
            <a:r>
              <a:t>}&gt;Turn Lamp On/Off&lt;/button&gt;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Time to sell a TV.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Time to sell a TV.</a:t>
            </a:r>
          </a:p>
          <a:p>
            <a:pPr/>
            <a:r>
              <a:t>And a spatula.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Questions? // Thanks!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Questions? // Thanks!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32_DynamicDark">
  <a:themeElements>
    <a:clrScheme name="32_DynamicDark">
      <a:dk1>
        <a:srgbClr val="BE00FF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32_DynamicDark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32_DynamicDar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32_DynamicDark">
  <a:themeElements>
    <a:clrScheme name="32_DynamicDar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32_DynamicDark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32_DynamicDar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