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6" r:id="rId2"/>
    <p:sldId id="410" r:id="rId3"/>
    <p:sldId id="411" r:id="rId4"/>
    <p:sldId id="489" r:id="rId5"/>
    <p:sldId id="461" r:id="rId6"/>
    <p:sldId id="462" r:id="rId7"/>
    <p:sldId id="463" r:id="rId8"/>
    <p:sldId id="464" r:id="rId9"/>
    <p:sldId id="465" r:id="rId10"/>
    <p:sldId id="466" r:id="rId11"/>
    <p:sldId id="467" r:id="rId12"/>
    <p:sldId id="413" r:id="rId13"/>
    <p:sldId id="414" r:id="rId14"/>
    <p:sldId id="416" r:id="rId15"/>
    <p:sldId id="468" r:id="rId16"/>
    <p:sldId id="470" r:id="rId17"/>
    <p:sldId id="471" r:id="rId18"/>
    <p:sldId id="420" r:id="rId19"/>
    <p:sldId id="422" r:id="rId20"/>
    <p:sldId id="482" r:id="rId21"/>
    <p:sldId id="483" r:id="rId22"/>
    <p:sldId id="484" r:id="rId23"/>
    <p:sldId id="473" r:id="rId24"/>
    <p:sldId id="472" r:id="rId25"/>
    <p:sldId id="474" r:id="rId26"/>
    <p:sldId id="477" r:id="rId27"/>
    <p:sldId id="487" r:id="rId28"/>
    <p:sldId id="423" r:id="rId29"/>
    <p:sldId id="485" r:id="rId30"/>
    <p:sldId id="476" r:id="rId31"/>
    <p:sldId id="426" r:id="rId32"/>
    <p:sldId id="481" r:id="rId33"/>
    <p:sldId id="425" r:id="rId34"/>
    <p:sldId id="428" r:id="rId35"/>
    <p:sldId id="429" r:id="rId36"/>
    <p:sldId id="430" r:id="rId37"/>
    <p:sldId id="435" r:id="rId38"/>
    <p:sldId id="436" r:id="rId39"/>
    <p:sldId id="437" r:id="rId40"/>
    <p:sldId id="438" r:id="rId41"/>
    <p:sldId id="439" r:id="rId42"/>
    <p:sldId id="440" r:id="rId43"/>
    <p:sldId id="441" r:id="rId44"/>
    <p:sldId id="442" r:id="rId45"/>
    <p:sldId id="443" r:id="rId46"/>
    <p:sldId id="444" r:id="rId47"/>
    <p:sldId id="479" r:id="rId48"/>
    <p:sldId id="445" r:id="rId49"/>
    <p:sldId id="446" r:id="rId50"/>
    <p:sldId id="447" r:id="rId51"/>
    <p:sldId id="448" r:id="rId52"/>
    <p:sldId id="449" r:id="rId53"/>
    <p:sldId id="488" r:id="rId54"/>
    <p:sldId id="450" r:id="rId55"/>
    <p:sldId id="451" r:id="rId56"/>
    <p:sldId id="452" r:id="rId57"/>
    <p:sldId id="453" r:id="rId58"/>
    <p:sldId id="454" r:id="rId59"/>
    <p:sldId id="455" r:id="rId60"/>
    <p:sldId id="456" r:id="rId61"/>
    <p:sldId id="486" r:id="rId62"/>
  </p:sldIdLst>
  <p:sldSz cx="9144000" cy="6858000" type="screen4x3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A40E2"/>
    <a:srgbClr val="233AE1"/>
    <a:srgbClr val="1C31CA"/>
    <a:srgbClr val="7281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023" autoAdjust="0"/>
    <p:restoredTop sz="94799" autoAdjust="0"/>
  </p:normalViewPr>
  <p:slideViewPr>
    <p:cSldViewPr>
      <p:cViewPr varScale="1">
        <p:scale>
          <a:sx n="76" d="100"/>
          <a:sy n="76" d="100"/>
        </p:scale>
        <p:origin x="54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-206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4405313" y="6956425"/>
            <a:ext cx="792162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315" tIns="46997" rIns="92315" bIns="46997">
            <a:spAutoFit/>
          </a:bodyPr>
          <a:lstStyle>
            <a:lvl1pPr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300" b="0"/>
              <a:t>Page </a:t>
            </a:r>
            <a:fld id="{FD2DE7E3-8D7A-4526-A176-8CFA392503A6}" type="slidenum">
              <a:rPr lang="en-US" altLang="en-US" sz="1300" b="0"/>
              <a:pPr algn="ctr">
                <a:lnSpc>
                  <a:spcPct val="90000"/>
                </a:lnSpc>
              </a:pPr>
              <a:t>‹#›</a:t>
            </a:fld>
            <a:endParaRPr lang="en-US" altLang="en-US" sz="1300" b="0"/>
          </a:p>
        </p:txBody>
      </p:sp>
    </p:spTree>
    <p:extLst>
      <p:ext uri="{BB962C8B-B14F-4D97-AF65-F5344CB8AC3E}">
        <p14:creationId xmlns:p14="http://schemas.microsoft.com/office/powerpoint/2010/main" val="1477052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4405313" y="6956425"/>
            <a:ext cx="792162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315" tIns="46997" rIns="92315" bIns="46997">
            <a:spAutoFit/>
          </a:bodyPr>
          <a:lstStyle>
            <a:lvl1pPr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17575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300" b="0"/>
              <a:t>Page </a:t>
            </a:r>
            <a:fld id="{0E64EEA1-AFA6-4CAA-BE2D-4997FDEED64A}" type="slidenum">
              <a:rPr lang="en-US" altLang="en-US" sz="1300" b="0"/>
              <a:pPr algn="ctr">
                <a:lnSpc>
                  <a:spcPct val="90000"/>
                </a:lnSpc>
              </a:pPr>
              <a:t>‹#›</a:t>
            </a:fld>
            <a:endParaRPr lang="en-US" altLang="en-US" sz="1300" b="0"/>
          </a:p>
        </p:txBody>
      </p:sp>
      <p:sp>
        <p:nvSpPr>
          <p:cNvPr id="5120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7688"/>
            <a:ext cx="3659188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3" y="3475038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72" tIns="46997" rIns="95672" bIns="469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531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9759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xfrm>
            <a:off x="1282700" y="3475038"/>
            <a:ext cx="7035800" cy="3292475"/>
          </a:xfrm>
          <a:noFill/>
          <a:extLst>
            <a:ext uri="{91240B29-F687-4F45-9708-019B960494DF}">
              <a14:hiddenLine xmlns:a14="http://schemas.microsoft.com/office/drawing/2010/main" w="9525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</a:extLst>
        </p:spPr>
        <p:txBody>
          <a:bodyPr lIns="95670" tIns="46996" rIns="95670" bIns="46996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64393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338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Comic Sans MS" panose="030F0702030302020204" pitchFamily="66" charset="0"/>
              </a:rPr>
              <a:t>That’s what you call “managing expectations” </a:t>
            </a:r>
          </a:p>
        </p:txBody>
      </p:sp>
    </p:spTree>
    <p:extLst>
      <p:ext uri="{BB962C8B-B14F-4D97-AF65-F5344CB8AC3E}">
        <p14:creationId xmlns:p14="http://schemas.microsoft.com/office/powerpoint/2010/main" val="2189889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Comic Sans MS" panose="030F0702030302020204" pitchFamily="66" charset="0"/>
              </a:rPr>
              <a:t>Gone from people serving computers to computers serving people.</a:t>
            </a:r>
          </a:p>
          <a:p>
            <a:r>
              <a:rPr lang="en-US" altLang="en-US" smtClean="0">
                <a:latin typeface="Comic Sans MS" panose="030F0702030302020204" pitchFamily="66" charset="0"/>
              </a:rPr>
              <a:t>Except for the odd outlier like Pleo, that people need to take care of, virtually feed and play with. </a:t>
            </a:r>
          </a:p>
        </p:txBody>
      </p:sp>
    </p:spTree>
    <p:extLst>
      <p:ext uri="{BB962C8B-B14F-4D97-AF65-F5344CB8AC3E}">
        <p14:creationId xmlns:p14="http://schemas.microsoft.com/office/powerpoint/2010/main" val="3938846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94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Comic Sans MS" panose="030F0702030302020204" pitchFamily="66" charset="0"/>
              </a:rPr>
              <a:t>Multics: MIT, GE, Bell Labs, 1969</a:t>
            </a:r>
          </a:p>
          <a:p>
            <a:r>
              <a:rPr lang="en-US" altLang="en-US" smtClean="0">
                <a:latin typeface="Comic Sans MS" panose="030F0702030302020204" pitchFamily="66" charset="0"/>
              </a:rPr>
              <a:t>Revolutionary but “bloated” at 135kB</a:t>
            </a:r>
          </a:p>
          <a:p>
            <a:endParaRPr lang="en-US" altLang="en-US" smtClean="0">
              <a:latin typeface="Comic Sans MS" panose="030F0702030302020204" pitchFamily="66" charset="0"/>
            </a:endParaRPr>
          </a:p>
          <a:p>
            <a:r>
              <a:rPr lang="en-US" altLang="en-US" smtClean="0">
                <a:latin typeface="Comic Sans MS" panose="030F0702030302020204" pitchFamily="66" charset="0"/>
              </a:rPr>
              <a:t>Famous “failures”: Multics, Mach, NextStep: innovative but too flawed to succeed.</a:t>
            </a:r>
          </a:p>
          <a:p>
            <a:endParaRPr lang="en-US" altLang="en-US" smtClean="0">
              <a:latin typeface="Comic Sans MS" panose="030F0702030302020204" pitchFamily="66" charset="0"/>
            </a:endParaRPr>
          </a:p>
          <a:p>
            <a:r>
              <a:rPr lang="en-US" altLang="en-US" smtClean="0">
                <a:latin typeface="Comic Sans MS" panose="030F0702030302020204" pitchFamily="66" charset="0"/>
              </a:rPr>
              <a:t>Microsoft established itself by writing an OS to compete with CP/M which IBM couldn’t negotiate with its author. They instead bought QDOS from a small code author who had written it from the CP/M manual. </a:t>
            </a:r>
          </a:p>
          <a:p>
            <a:endParaRPr lang="en-US" altLang="en-US" smtClean="0">
              <a:latin typeface="Comic Sans MS" panose="030F0702030302020204" pitchFamily="66" charset="0"/>
            </a:endParaRPr>
          </a:p>
          <a:p>
            <a:r>
              <a:rPr lang="en-US" altLang="en-US" smtClean="0">
                <a:latin typeface="Comic Sans MS" panose="030F0702030302020204" pitchFamily="66" charset="0"/>
              </a:rPr>
              <a:t>Interestingly, there were some other OSes that didn’t have such a long lineage (e.g. IBM OS/2)</a:t>
            </a:r>
          </a:p>
        </p:txBody>
      </p:sp>
    </p:spTree>
    <p:extLst>
      <p:ext uri="{BB962C8B-B14F-4D97-AF65-F5344CB8AC3E}">
        <p14:creationId xmlns:p14="http://schemas.microsoft.com/office/powerpoint/2010/main" val="2400925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550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05482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81817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83038" y="8763000"/>
            <a:ext cx="3038475" cy="4095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DAEA246-AA45-9741-BAF0-58C69264CAE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59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773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3706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351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27844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904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Comic Sans MS" panose="030F0702030302020204" pitchFamily="66" charset="0"/>
              </a:rPr>
              <a:t>Intel seems to be discarding SMT in Silvermont because of power problems</a:t>
            </a:r>
          </a:p>
        </p:txBody>
      </p:sp>
    </p:spTree>
    <p:extLst>
      <p:ext uri="{BB962C8B-B14F-4D97-AF65-F5344CB8AC3E}">
        <p14:creationId xmlns:p14="http://schemas.microsoft.com/office/powerpoint/2010/main" val="4171238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8155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78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3356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99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88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76949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3987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753463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445497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9731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1524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1645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6376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52400"/>
            <a:ext cx="7162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14400"/>
            <a:ext cx="79248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7886100" y="6551613"/>
            <a:ext cx="1110862" cy="30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78" tIns="44445" rIns="90478" bIns="44445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1400" dirty="0" err="1">
                <a:solidFill>
                  <a:srgbClr val="2A40E2"/>
                </a:solidFill>
              </a:rPr>
              <a:t>Lec</a:t>
            </a:r>
            <a:r>
              <a:rPr lang="en-US" altLang="en-US" sz="1400" dirty="0">
                <a:solidFill>
                  <a:srgbClr val="2A40E2"/>
                </a:solidFill>
              </a:rPr>
              <a:t> </a:t>
            </a:r>
            <a:r>
              <a:rPr lang="en-US" altLang="en-US" sz="1400" dirty="0" smtClean="0">
                <a:solidFill>
                  <a:srgbClr val="2A40E2"/>
                </a:solidFill>
              </a:rPr>
              <a:t>2.</a:t>
            </a:r>
            <a:fld id="{6456B83E-17D0-4CDF-84AD-C8A97BEB5271}" type="slidenum">
              <a:rPr lang="en-US" altLang="en-US" sz="1400" smtClean="0">
                <a:solidFill>
                  <a:srgbClr val="2A40E2"/>
                </a:solidFill>
              </a:rPr>
              <a:pPr algn="ctr"/>
              <a:t>‹#›</a:t>
            </a:fld>
            <a:endParaRPr lang="en-US" altLang="en-US" sz="1400" b="0" i="1" dirty="0">
              <a:solidFill>
                <a:srgbClr val="2A40E2"/>
              </a:solidFill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0" y="6550025"/>
            <a:ext cx="912407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dirty="0" smtClean="0">
                <a:solidFill>
                  <a:srgbClr val="2A40E2"/>
                </a:solidFill>
              </a:rPr>
              <a:t>8/31/15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990600" y="685800"/>
            <a:ext cx="71628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2935288" y="6550025"/>
            <a:ext cx="3304087" cy="30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1400" dirty="0" err="1" smtClean="0">
                <a:solidFill>
                  <a:srgbClr val="2A40E2"/>
                </a:solidFill>
              </a:rPr>
              <a:t>Kubiatowicz</a:t>
            </a:r>
            <a:r>
              <a:rPr lang="en-US" sz="1400" dirty="0" smtClean="0">
                <a:solidFill>
                  <a:srgbClr val="2A40E2"/>
                </a:solidFill>
              </a:rPr>
              <a:t> CS162 ©UCB Fall 2015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>
        <p:tmplLst>
          <p:tmpl lvl="2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 b="1">
          <a:solidFill>
            <a:schemeClr val="tx1"/>
          </a:solidFill>
          <a:latin typeface="+mn-lt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cs162-xx@cory.eecs.berkeley.ed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washington.edu/research/smt/index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295400"/>
            <a:ext cx="7848600" cy="2057400"/>
          </a:xfrm>
          <a:noFill/>
        </p:spPr>
        <p:txBody>
          <a:bodyPr/>
          <a:lstStyle/>
          <a:p>
            <a:r>
              <a:rPr lang="en-US" altLang="en-US" sz="3000" dirty="0" smtClean="0"/>
              <a:t>CS162</a:t>
            </a:r>
            <a:br>
              <a:rPr lang="en-US" altLang="en-US" sz="3000" dirty="0" smtClean="0"/>
            </a:br>
            <a:r>
              <a:rPr lang="en-US" altLang="en-US" sz="3000" dirty="0" smtClean="0"/>
              <a:t>Operating Systems and</a:t>
            </a:r>
            <a:br>
              <a:rPr lang="en-US" altLang="en-US" sz="3000" dirty="0" smtClean="0"/>
            </a:br>
            <a:r>
              <a:rPr lang="en-US" altLang="en-US" sz="3000" dirty="0" smtClean="0"/>
              <a:t>Systems Programming</a:t>
            </a:r>
            <a:br>
              <a:rPr lang="en-US" altLang="en-US" sz="3000" dirty="0" smtClean="0"/>
            </a:br>
            <a:r>
              <a:rPr lang="en-US" altLang="en-US" sz="3000" dirty="0" smtClean="0"/>
              <a:t>Lecture 2</a:t>
            </a:r>
            <a:br>
              <a:rPr lang="en-US" altLang="en-US" sz="3000" dirty="0" smtClean="0"/>
            </a:br>
            <a:r>
              <a:rPr lang="en-US" altLang="en-US" sz="3000" dirty="0" smtClean="0"/>
              <a:t/>
            </a:r>
            <a:br>
              <a:rPr lang="en-US" altLang="en-US" sz="3000" dirty="0" smtClean="0"/>
            </a:br>
            <a:r>
              <a:rPr lang="en-US" altLang="en-US" sz="3000" dirty="0" smtClean="0"/>
              <a:t>Introduction to the Process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191000"/>
            <a:ext cx="8001000" cy="1447800"/>
          </a:xfrm>
          <a:noFill/>
        </p:spPr>
        <p:txBody>
          <a:bodyPr/>
          <a:lstStyle/>
          <a:p>
            <a:pPr marL="285750" indent="-285750"/>
            <a:r>
              <a:rPr lang="en-US" altLang="en-US" dirty="0" smtClean="0"/>
              <a:t>August 31</a:t>
            </a:r>
            <a:r>
              <a:rPr lang="en-US" altLang="en-US" baseline="30000" dirty="0" smtClean="0"/>
              <a:t>st</a:t>
            </a:r>
            <a:r>
              <a:rPr lang="en-US" altLang="en-US" dirty="0" smtClean="0"/>
              <a:t>, 2015</a:t>
            </a:r>
          </a:p>
          <a:p>
            <a:pPr marL="285750" indent="-285750"/>
            <a:r>
              <a:rPr lang="en-US" altLang="en-US" dirty="0" smtClean="0"/>
              <a:t>Prof. John </a:t>
            </a:r>
            <a:r>
              <a:rPr lang="en-US" altLang="en-US" dirty="0" err="1" smtClean="0"/>
              <a:t>Kubiatowicz</a:t>
            </a:r>
            <a:endParaRPr lang="en-US" altLang="en-US" dirty="0" smtClean="0"/>
          </a:p>
          <a:p>
            <a:pPr marL="285750" indent="-285750"/>
            <a:r>
              <a:rPr lang="en-US" altLang="en-US" dirty="0" smtClean="0"/>
              <a:t>http://cs162.eecs.Berkeley.edu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What is an operating system?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990600"/>
            <a:ext cx="8839200" cy="2514600"/>
          </a:xfrm>
        </p:spPr>
        <p:txBody>
          <a:bodyPr/>
          <a:lstStyle/>
          <a:p>
            <a:r>
              <a:rPr lang="en-US" dirty="0" smtClean="0"/>
              <a:t>Special layer of software that provides application software access to hardware resources</a:t>
            </a:r>
          </a:p>
          <a:p>
            <a:pPr lvl="1"/>
            <a:r>
              <a:rPr lang="en-US" dirty="0" smtClean="0"/>
              <a:t>Convenient abstraction of complex hardware devices</a:t>
            </a:r>
          </a:p>
          <a:p>
            <a:pPr lvl="1"/>
            <a:r>
              <a:rPr lang="en-US" dirty="0" smtClean="0"/>
              <a:t>Protected access to shared resources</a:t>
            </a:r>
          </a:p>
          <a:p>
            <a:pPr lvl="1"/>
            <a:r>
              <a:rPr lang="en-US" dirty="0" smtClean="0"/>
              <a:t>Security and authentication</a:t>
            </a:r>
          </a:p>
          <a:p>
            <a:pPr lvl="1"/>
            <a:r>
              <a:rPr lang="en-US" dirty="0" smtClean="0"/>
              <a:t>Communication amongst logical entities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048000" y="5105400"/>
            <a:ext cx="2362200" cy="9144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Hardware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3048000" y="4114800"/>
            <a:ext cx="914400" cy="6858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appln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3505200" y="3962400"/>
            <a:ext cx="914400" cy="6858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appln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3886200" y="3810000"/>
            <a:ext cx="914400" cy="6858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appln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657600" y="4876800"/>
            <a:ext cx="2057400" cy="1524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953000" y="4419600"/>
            <a:ext cx="7620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8" name="Straight Arrow Connector 17"/>
          <p:cNvCxnSpPr>
            <a:stCxn id="10" idx="3"/>
          </p:cNvCxnSpPr>
          <p:nvPr/>
        </p:nvCxnSpPr>
        <p:spPr bwMode="auto">
          <a:xfrm>
            <a:off x="5410200" y="5562600"/>
            <a:ext cx="15240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43458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 dirty="0" smtClean="0"/>
              <a:t>Review: What is an Operating System?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4568" y="838200"/>
            <a:ext cx="7130832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Referee</a:t>
            </a:r>
          </a:p>
          <a:p>
            <a:pPr lvl="1"/>
            <a:r>
              <a:rPr lang="en-US" dirty="0" smtClean="0"/>
              <a:t>Manage sharing of resources, Protection, Isolation</a:t>
            </a:r>
          </a:p>
          <a:p>
            <a:pPr lvl="2"/>
            <a:r>
              <a:rPr lang="en-US" dirty="0" smtClean="0"/>
              <a:t>Resource allocation, isolation, communication</a:t>
            </a:r>
          </a:p>
          <a:p>
            <a:r>
              <a:rPr lang="en-US" dirty="0" smtClean="0"/>
              <a:t>Illusionist</a:t>
            </a:r>
          </a:p>
          <a:p>
            <a:pPr lvl="1"/>
            <a:r>
              <a:rPr lang="en-US" dirty="0" smtClean="0"/>
              <a:t>Provide clean, easy to use abstractions of physical resources</a:t>
            </a:r>
          </a:p>
          <a:p>
            <a:pPr lvl="2"/>
            <a:r>
              <a:rPr lang="en-US" dirty="0" smtClean="0"/>
              <a:t>Infinite memory, dedicated machine</a:t>
            </a:r>
          </a:p>
          <a:p>
            <a:pPr lvl="2"/>
            <a:r>
              <a:rPr lang="en-US" dirty="0" smtClean="0"/>
              <a:t>Higher level objects: files, users, messages</a:t>
            </a:r>
          </a:p>
          <a:p>
            <a:pPr lvl="2"/>
            <a:r>
              <a:rPr lang="en-US" dirty="0" smtClean="0"/>
              <a:t>Masking limitations, virtualization</a:t>
            </a:r>
          </a:p>
          <a:p>
            <a:r>
              <a:rPr lang="en-US" dirty="0" smtClean="0"/>
              <a:t>Glue</a:t>
            </a:r>
          </a:p>
          <a:p>
            <a:pPr lvl="1"/>
            <a:r>
              <a:rPr lang="en-US" dirty="0" smtClean="0"/>
              <a:t>Common services</a:t>
            </a:r>
          </a:p>
          <a:p>
            <a:pPr lvl="2"/>
            <a:r>
              <a:rPr lang="en-US" dirty="0" smtClean="0"/>
              <a:t>Storage, Window system, Networking</a:t>
            </a:r>
          </a:p>
          <a:p>
            <a:pPr lvl="2"/>
            <a:r>
              <a:rPr lang="en-US" dirty="0" smtClean="0"/>
              <a:t>Sharing, Authorization</a:t>
            </a:r>
          </a:p>
          <a:p>
            <a:pPr lvl="2"/>
            <a:r>
              <a:rPr lang="en-US" dirty="0" smtClean="0"/>
              <a:t>Look and feel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838200"/>
            <a:ext cx="1411469" cy="1130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590800"/>
            <a:ext cx="1291665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343400"/>
            <a:ext cx="1664252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412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Content Placeholder 6" descr="SW complexity - MIT.png"/>
          <p:cNvPicPr>
            <a:picLocks noGrp="1" noChangeAspect="1"/>
          </p:cNvPicPr>
          <p:nvPr>
            <p:ph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8" t="25856" r="18655" b="27786"/>
          <a:stretch>
            <a:fillRect/>
          </a:stretch>
        </p:blipFill>
        <p:spPr>
          <a:xfrm>
            <a:off x="-76200" y="762000"/>
            <a:ext cx="8909050" cy="4648200"/>
          </a:xfrm>
          <a:noFill/>
        </p:spPr>
      </p:pic>
      <p:sp>
        <p:nvSpPr>
          <p:cNvPr id="15363" name="Tit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Review: Increasing Software Complexity</a:t>
            </a:r>
          </a:p>
        </p:txBody>
      </p:sp>
      <p:sp>
        <p:nvSpPr>
          <p:cNvPr id="15364" name="TextBox 7"/>
          <p:cNvSpPr txBox="1">
            <a:spLocks noChangeArrowheads="1"/>
          </p:cNvSpPr>
          <p:nvPr/>
        </p:nvSpPr>
        <p:spPr bwMode="auto">
          <a:xfrm>
            <a:off x="5715000" y="5867400"/>
            <a:ext cx="3124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From MIT’s 6.033 course</a:t>
            </a:r>
          </a:p>
        </p:txBody>
      </p:sp>
    </p:spTree>
    <p:extLst>
      <p:ext uri="{BB962C8B-B14F-4D97-AF65-F5344CB8AC3E}">
        <p14:creationId xmlns:p14="http://schemas.microsoft.com/office/powerpoint/2010/main" val="22617155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1524000" y="2133600"/>
            <a:ext cx="6705600" cy="4343400"/>
          </a:xfrm>
          <a:prstGeom prst="rect">
            <a:avLst/>
          </a:prstGeom>
          <a:pattFill prst="horzBrick">
            <a:fgClr>
              <a:schemeClr val="bg2">
                <a:lumMod val="40000"/>
                <a:lumOff val="60000"/>
              </a:schemeClr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800600" y="3505200"/>
            <a:ext cx="2171700" cy="2171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1600"/>
            <a:ext cx="8001000" cy="736600"/>
          </a:xfrm>
        </p:spPr>
        <p:txBody>
          <a:bodyPr/>
          <a:lstStyle/>
          <a:p>
            <a:r>
              <a:rPr lang="en-US" dirty="0" smtClean="0"/>
              <a:t>Recall: Loading</a:t>
            </a:r>
            <a:endParaRPr lang="en-US" dirty="0"/>
          </a:p>
        </p:txBody>
      </p:sp>
      <p:cxnSp>
        <p:nvCxnSpPr>
          <p:cNvPr id="10" name="Straight Arrow Connector 9"/>
          <p:cNvCxnSpPr>
            <a:stCxn id="7" idx="3"/>
          </p:cNvCxnSpPr>
          <p:nvPr/>
        </p:nvCxnSpPr>
        <p:spPr bwMode="auto">
          <a:xfrm flipV="1">
            <a:off x="3810000" y="3379749"/>
            <a:ext cx="914400" cy="11151"/>
          </a:xfrm>
          <a:prstGeom prst="straightConnector1">
            <a:avLst/>
          </a:prstGeom>
          <a:solidFill>
            <a:schemeClr val="accent1"/>
          </a:solidFill>
          <a:ln w="57150" cap="flat" cmpd="thinThick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4191000" y="3352800"/>
            <a:ext cx="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39" name="Can 38"/>
          <p:cNvSpPr/>
          <p:nvPr/>
        </p:nvSpPr>
        <p:spPr bwMode="auto">
          <a:xfrm>
            <a:off x="2362200" y="4343400"/>
            <a:ext cx="1143000" cy="1295400"/>
          </a:xfrm>
          <a:prstGeom prst="can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storage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5029200"/>
            <a:ext cx="1473200" cy="100199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5105400"/>
            <a:ext cx="1237948" cy="8763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5943600"/>
            <a:ext cx="723900" cy="455315"/>
          </a:xfrm>
          <a:prstGeom prst="rect">
            <a:avLst/>
          </a:prstGeom>
        </p:spPr>
      </p:pic>
      <p:sp>
        <p:nvSpPr>
          <p:cNvPr id="45" name="Punched Tape 44"/>
          <p:cNvSpPr/>
          <p:nvPr/>
        </p:nvSpPr>
        <p:spPr bwMode="auto">
          <a:xfrm rot="5400000">
            <a:off x="2400300" y="1028700"/>
            <a:ext cx="1219200" cy="838200"/>
          </a:xfrm>
          <a:prstGeom prst="flowChartPunchedTape">
            <a:avLst/>
          </a:prstGeom>
          <a:solidFill>
            <a:srgbClr val="79FF7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2209800" y="2971800"/>
            <a:ext cx="1600200" cy="838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Processor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048000" y="1981200"/>
            <a:ext cx="4572000" cy="1524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6200" y="1676400"/>
            <a:ext cx="2964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OS Hardware Virtualization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0" y="2133600"/>
            <a:ext cx="1185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Hardware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524000" y="1752600"/>
            <a:ext cx="1095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724400" y="2209800"/>
            <a:ext cx="1752600" cy="1676400"/>
          </a:xfrm>
          <a:prstGeom prst="rect">
            <a:avLst/>
          </a:prstGeom>
          <a:solidFill>
            <a:srgbClr val="C0D2FE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Memory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3200" y="4419600"/>
            <a:ext cx="1146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Networks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629400" y="5943600"/>
            <a:ext cx="1056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Displays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5257800" y="6096000"/>
            <a:ext cx="813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81400" y="1371600"/>
            <a:ext cx="1066347" cy="307777"/>
          </a:xfrm>
          <a:prstGeom prst="rect">
            <a:avLst/>
          </a:prstGeom>
          <a:solidFill>
            <a:srgbClr val="EFE68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Processes</a:t>
            </a:r>
            <a:endParaRPr lang="en-US" sz="1400" i="1" dirty="0"/>
          </a:p>
        </p:txBody>
      </p:sp>
      <p:sp>
        <p:nvSpPr>
          <p:cNvPr id="56" name="TextBox 55"/>
          <p:cNvSpPr txBox="1"/>
          <p:nvPr/>
        </p:nvSpPr>
        <p:spPr>
          <a:xfrm>
            <a:off x="4343400" y="1143000"/>
            <a:ext cx="1535526" cy="307777"/>
          </a:xfrm>
          <a:prstGeom prst="rect">
            <a:avLst/>
          </a:prstGeom>
          <a:solidFill>
            <a:srgbClr val="EFE68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Address Spaces</a:t>
            </a:r>
            <a:endParaRPr lang="en-US" sz="1400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5641150" y="1371600"/>
            <a:ext cx="607250" cy="307777"/>
          </a:xfrm>
          <a:prstGeom prst="rect">
            <a:avLst/>
          </a:prstGeom>
          <a:solidFill>
            <a:srgbClr val="EFE68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Files</a:t>
            </a:r>
            <a:endParaRPr lang="en-US" sz="1400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2667000" y="2133600"/>
            <a:ext cx="510907" cy="307777"/>
          </a:xfrm>
          <a:prstGeom prst="rect">
            <a:avLst/>
          </a:prstGeom>
          <a:solidFill>
            <a:srgbClr val="EFE68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ISA</a:t>
            </a:r>
            <a:endParaRPr lang="en-US" sz="1400" i="1" dirty="0"/>
          </a:p>
        </p:txBody>
      </p:sp>
      <p:sp>
        <p:nvSpPr>
          <p:cNvPr id="59" name="TextBox 58"/>
          <p:cNvSpPr txBox="1"/>
          <p:nvPr/>
        </p:nvSpPr>
        <p:spPr>
          <a:xfrm>
            <a:off x="6172200" y="1143000"/>
            <a:ext cx="954926" cy="307777"/>
          </a:xfrm>
          <a:prstGeom prst="rect">
            <a:avLst/>
          </a:prstGeom>
          <a:solidFill>
            <a:srgbClr val="EFE68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Windows</a:t>
            </a:r>
            <a:endParaRPr lang="en-US" sz="1400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6969874" y="1371600"/>
            <a:ext cx="866824" cy="307777"/>
          </a:xfrm>
          <a:prstGeom prst="rect">
            <a:avLst/>
          </a:prstGeom>
          <a:solidFill>
            <a:srgbClr val="EFE68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Sockets</a:t>
            </a:r>
            <a:endParaRPr lang="en-US" sz="1400" i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3124200" y="3429000"/>
            <a:ext cx="533400" cy="304800"/>
            <a:chOff x="3124200" y="3657600"/>
            <a:chExt cx="533400" cy="304800"/>
          </a:xfrm>
        </p:grpSpPr>
        <p:sp>
          <p:nvSpPr>
            <p:cNvPr id="52" name="Rectangle 51"/>
            <p:cNvSpPr/>
            <p:nvPr/>
          </p:nvSpPr>
          <p:spPr bwMode="auto">
            <a:xfrm>
              <a:off x="3124200" y="3657600"/>
              <a:ext cx="533400" cy="304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3124200" y="3733800"/>
              <a:ext cx="533400" cy="1524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9" name="Rectangle 48"/>
          <p:cNvSpPr/>
          <p:nvPr/>
        </p:nvSpPr>
        <p:spPr bwMode="auto">
          <a:xfrm>
            <a:off x="4800600" y="2667000"/>
            <a:ext cx="838200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4876800" y="3505200"/>
            <a:ext cx="1524000" cy="3048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5791200" y="2667000"/>
            <a:ext cx="609600" cy="381000"/>
          </a:xfrm>
          <a:prstGeom prst="rect">
            <a:avLst/>
          </a:prstGeom>
          <a:solidFill>
            <a:srgbClr val="FBBA0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5715000" y="2895600"/>
            <a:ext cx="609600" cy="381000"/>
          </a:xfrm>
          <a:prstGeom prst="rect">
            <a:avLst/>
          </a:prstGeom>
          <a:solidFill>
            <a:srgbClr val="CC333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5" name="Curved Connector 54"/>
          <p:cNvCxnSpPr/>
          <p:nvPr/>
        </p:nvCxnSpPr>
        <p:spPr bwMode="auto">
          <a:xfrm rot="5400000" flipH="1" flipV="1">
            <a:off x="3867150" y="2457450"/>
            <a:ext cx="609600" cy="1638300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3810000" y="914400"/>
            <a:ext cx="886811" cy="307777"/>
          </a:xfrm>
          <a:prstGeom prst="rect">
            <a:avLst/>
          </a:prstGeom>
          <a:solidFill>
            <a:srgbClr val="EFE68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Threads</a:t>
            </a:r>
            <a:endParaRPr lang="en-US" sz="1400" i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1707395" y="3048000"/>
            <a:ext cx="6293605" cy="1418553"/>
            <a:chOff x="1707395" y="3276600"/>
            <a:chExt cx="6293605" cy="1418553"/>
          </a:xfrm>
        </p:grpSpPr>
        <p:sp>
          <p:nvSpPr>
            <p:cNvPr id="14" name="Arc 13"/>
            <p:cNvSpPr/>
            <p:nvPr/>
          </p:nvSpPr>
          <p:spPr bwMode="auto">
            <a:xfrm rot="21036509">
              <a:off x="1707395" y="3819625"/>
              <a:ext cx="6034009" cy="875528"/>
            </a:xfrm>
            <a:prstGeom prst="arc">
              <a:avLst>
                <a:gd name="adj1" fmla="val 10911104"/>
                <a:gd name="adj2" fmla="val 0"/>
              </a:avLst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53200" y="3276600"/>
              <a:ext cx="1447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Protection Boundary</a:t>
              </a:r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505200" y="4038600"/>
            <a:ext cx="1371600" cy="2286000"/>
            <a:chOff x="3505200" y="4267200"/>
            <a:chExt cx="1371600" cy="2286000"/>
          </a:xfrm>
        </p:grpSpPr>
        <p:sp>
          <p:nvSpPr>
            <p:cNvPr id="62" name="Rectangle 61"/>
            <p:cNvSpPr/>
            <p:nvPr/>
          </p:nvSpPr>
          <p:spPr bwMode="auto">
            <a:xfrm>
              <a:off x="3810000" y="4267200"/>
              <a:ext cx="685800" cy="5334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Ctrlr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 bwMode="auto">
            <a:xfrm>
              <a:off x="4191000" y="4800600"/>
              <a:ext cx="0" cy="7620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65" name="Straight Arrow Connector 64"/>
            <p:cNvCxnSpPr/>
            <p:nvPr/>
          </p:nvCxnSpPr>
          <p:spPr bwMode="auto">
            <a:xfrm>
              <a:off x="4191000" y="50292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66" name="Straight Arrow Connector 65"/>
            <p:cNvCxnSpPr/>
            <p:nvPr/>
          </p:nvCxnSpPr>
          <p:spPr bwMode="auto">
            <a:xfrm>
              <a:off x="4191000" y="53340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67" name="Straight Arrow Connector 66"/>
            <p:cNvCxnSpPr/>
            <p:nvPr/>
          </p:nvCxnSpPr>
          <p:spPr bwMode="auto">
            <a:xfrm>
              <a:off x="3505200" y="51054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68" name="Rectangle 67"/>
            <p:cNvSpPr/>
            <p:nvPr/>
          </p:nvSpPr>
          <p:spPr bwMode="auto">
            <a:xfrm>
              <a:off x="3886200" y="5562600"/>
              <a:ext cx="533400" cy="3048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9" name="Straight Arrow Connector 68"/>
            <p:cNvCxnSpPr/>
            <p:nvPr/>
          </p:nvCxnSpPr>
          <p:spPr bwMode="auto">
            <a:xfrm>
              <a:off x="4191000" y="58674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70" name="Straight Arrow Connector 69"/>
            <p:cNvCxnSpPr/>
            <p:nvPr/>
          </p:nvCxnSpPr>
          <p:spPr bwMode="auto">
            <a:xfrm>
              <a:off x="4191000" y="60960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71" name="Straight Arrow Connector 70"/>
            <p:cNvCxnSpPr/>
            <p:nvPr/>
          </p:nvCxnSpPr>
          <p:spPr bwMode="auto">
            <a:xfrm>
              <a:off x="4191000" y="6248400"/>
              <a:ext cx="6858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sp>
        <p:nvSpPr>
          <p:cNvPr id="72" name="Punched Tape 71"/>
          <p:cNvSpPr/>
          <p:nvPr/>
        </p:nvSpPr>
        <p:spPr bwMode="auto">
          <a:xfrm rot="5400000">
            <a:off x="2705100" y="5067300"/>
            <a:ext cx="533400" cy="457200"/>
          </a:xfrm>
          <a:prstGeom prst="flowChartPunchedTape">
            <a:avLst/>
          </a:prstGeom>
          <a:solidFill>
            <a:srgbClr val="79FF7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3" name="Curved Connector 72"/>
          <p:cNvCxnSpPr/>
          <p:nvPr/>
        </p:nvCxnSpPr>
        <p:spPr bwMode="auto">
          <a:xfrm rot="5400000">
            <a:off x="2933700" y="3162300"/>
            <a:ext cx="2133600" cy="1905000"/>
          </a:xfrm>
          <a:prstGeom prst="curvedConnector3">
            <a:avLst/>
          </a:prstGeom>
          <a:solidFill>
            <a:schemeClr val="accent1"/>
          </a:solidFill>
          <a:ln w="34925" cap="flat" cmpd="sng" algn="ctr">
            <a:solidFill>
              <a:srgbClr val="CC9966"/>
            </a:solidFill>
            <a:prstDash val="sysDash"/>
            <a:round/>
            <a:headEnd type="triangle" w="lg" len="sm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7320103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7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Very Brief History of OS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686800" cy="5791200"/>
          </a:xfrm>
        </p:spPr>
        <p:txBody>
          <a:bodyPr/>
          <a:lstStyle/>
          <a:p>
            <a:pPr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Several Distinct Phases: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Hardware Expensive, Humans Cheap </a:t>
            </a:r>
          </a:p>
          <a:p>
            <a:pPr lvl="2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Eniac, … Multics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Hardware Cheaper, Humans Expensive </a:t>
            </a:r>
          </a:p>
          <a:p>
            <a:pPr lvl="2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PCs, Workstations, Rise of GUIs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Hardware Really Cheap, Humans Really Expensive </a:t>
            </a:r>
          </a:p>
          <a:p>
            <a:pPr lvl="2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Ubiquitous devices, Widespread networking</a:t>
            </a:r>
          </a:p>
          <a:p>
            <a:pPr>
              <a:spcBef>
                <a:spcPct val="10000"/>
              </a:spcBef>
            </a:pPr>
            <a:endParaRPr lang="en-US" altLang="en-US" smtClean="0">
              <a:latin typeface="+mj-lt"/>
            </a:endParaRPr>
          </a:p>
        </p:txBody>
      </p:sp>
      <p:pic>
        <p:nvPicPr>
          <p:cNvPr id="14340" name="Picture 4" descr="File:NASAComputerRoom7090.NA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76600"/>
            <a:ext cx="28336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733800" y="3957638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0">
                <a:latin typeface="+mj-lt"/>
              </a:rPr>
              <a:t>"I think there is a world market for maybe five computers." -- </a:t>
            </a:r>
            <a:r>
              <a:rPr lang="en-US" altLang="en-US" b="0" i="1">
                <a:latin typeface="+mj-lt"/>
              </a:rPr>
              <a:t>Thomas Watson, chairman of IBM, 1943</a:t>
            </a:r>
            <a:endParaRPr lang="en-US" altLang="en-US" b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859365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3" grpId="0" build="p" autoUpdateAnimBg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Very Brief History of OS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686800" cy="5791200"/>
          </a:xfrm>
        </p:spPr>
        <p:txBody>
          <a:bodyPr/>
          <a:lstStyle/>
          <a:p>
            <a:pPr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Several Distinct Phases: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Hardware Expensive, Humans Cheap </a:t>
            </a:r>
          </a:p>
          <a:p>
            <a:pPr lvl="2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Eniac, … Multics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Hardware Cheaper, Humans Expensive </a:t>
            </a:r>
          </a:p>
          <a:p>
            <a:pPr lvl="2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PCs, Workstations, Rise of GUIs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Hardware Really Cheap, Humans Really Expensive </a:t>
            </a:r>
          </a:p>
          <a:p>
            <a:pPr lvl="2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Ubiquitous devices, Widespread networking</a:t>
            </a:r>
          </a:p>
          <a:p>
            <a:pPr>
              <a:spcBef>
                <a:spcPct val="10000"/>
              </a:spcBef>
            </a:pPr>
            <a:endParaRPr lang="en-US" altLang="en-US" smtClean="0">
              <a:latin typeface="+mj-lt"/>
            </a:endParaRPr>
          </a:p>
        </p:txBody>
      </p:sp>
      <p:pic>
        <p:nvPicPr>
          <p:cNvPr id="9220" name="Picture 4" descr="File:NASAComputerRoom7090.NA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76600"/>
            <a:ext cx="28336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1"/>
          <p:cNvSpPr>
            <a:spLocks noChangeArrowheads="1"/>
          </p:cNvSpPr>
          <p:nvPr/>
        </p:nvSpPr>
        <p:spPr bwMode="auto">
          <a:xfrm>
            <a:off x="3733800" y="3957638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0" i="1">
                <a:latin typeface="+mj-lt"/>
              </a:rPr>
              <a:t>Thomas Watson was often called “the worlds greatest salesman” by the time of his death in 1956</a:t>
            </a:r>
            <a:endParaRPr lang="en-US" altLang="en-US" b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52317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Very Brief History of OS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686800" cy="5791200"/>
          </a:xfrm>
        </p:spPr>
        <p:txBody>
          <a:bodyPr/>
          <a:lstStyle/>
          <a:p>
            <a:pPr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Several Distinct Phases: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Hardware Expensive, Humans Cheap </a:t>
            </a:r>
          </a:p>
          <a:p>
            <a:pPr lvl="2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Eniac, … Multics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Hardware Cheaper, Humans Expensive </a:t>
            </a:r>
          </a:p>
          <a:p>
            <a:pPr lvl="2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PCs, Workstations, Rise of GUIs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Hardware Really Cheap, Humans Really Expensive </a:t>
            </a:r>
          </a:p>
          <a:p>
            <a:pPr lvl="2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Ubiquitous devices, Widespread networking</a:t>
            </a:r>
          </a:p>
          <a:p>
            <a:pPr>
              <a:spcBef>
                <a:spcPct val="10000"/>
              </a:spcBef>
            </a:pPr>
            <a:endParaRPr lang="en-US" altLang="en-US" smtClean="0">
              <a:latin typeface="+mj-lt"/>
            </a:endParaRPr>
          </a:p>
        </p:txBody>
      </p:sp>
      <p:pic>
        <p:nvPicPr>
          <p:cNvPr id="10244" name="Picture 4" descr="File:NASAComputerRoom7090.NA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76600"/>
            <a:ext cx="28336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6" descr="http://upload.wikimedia.org/wikipedia/en/7/78/Rank_Xerox_8010%2B40_brochure_fro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0" y="3175000"/>
            <a:ext cx="2017713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7" t="14494" r="23555" b="33652"/>
          <a:stretch>
            <a:fillRect/>
          </a:stretch>
        </p:blipFill>
        <p:spPr bwMode="auto">
          <a:xfrm>
            <a:off x="5867400" y="3292475"/>
            <a:ext cx="2624138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471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Very Brief History of OS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686800" cy="5791200"/>
          </a:xfrm>
        </p:spPr>
        <p:txBody>
          <a:bodyPr/>
          <a:lstStyle/>
          <a:p>
            <a:pPr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Several Distinct Phases: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Hardware Expensive, Humans Cheap </a:t>
            </a:r>
          </a:p>
          <a:p>
            <a:pPr lvl="2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Eniac, … Multics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Hardware Cheaper, Humans Expensive </a:t>
            </a:r>
          </a:p>
          <a:p>
            <a:pPr lvl="2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PCs, Workstations, Rise of GUIs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Hardware Really Cheap, Humans Really Expensive </a:t>
            </a:r>
          </a:p>
          <a:p>
            <a:pPr lvl="2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Ubiquitous devices, Widespread networking</a:t>
            </a:r>
          </a:p>
          <a:p>
            <a:pPr>
              <a:spcBef>
                <a:spcPct val="10000"/>
              </a:spcBef>
            </a:pPr>
            <a:endParaRPr lang="en-US" altLang="en-US" smtClean="0">
              <a:latin typeface="+mj-lt"/>
            </a:endParaRPr>
          </a:p>
          <a:p>
            <a:pPr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Rapid Change in Hardware Leads to changing OS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Batch </a:t>
            </a:r>
            <a:r>
              <a:rPr lang="en-US" altLang="en-US" smtClean="0">
                <a:latin typeface="+mj-lt"/>
                <a:sym typeface="Symbol" panose="05050102010706020507" pitchFamily="18" charset="2"/>
              </a:rPr>
              <a:t> Multiprogramming  Timesharing  Graphical UI  Ubiquitous Devices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Gradual Migration of Features into Smaller Machines</a:t>
            </a:r>
          </a:p>
          <a:p>
            <a:pPr>
              <a:spcBef>
                <a:spcPct val="10000"/>
              </a:spcBef>
            </a:pPr>
            <a:endParaRPr lang="en-US" altLang="en-US" smtClean="0">
              <a:latin typeface="+mj-lt"/>
            </a:endParaRPr>
          </a:p>
          <a:p>
            <a:pPr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Situation today is much like the late 60s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Small OS: 100K lines/Large: 10M lines (5M browser!)</a:t>
            </a:r>
          </a:p>
          <a:p>
            <a:pPr lvl="1">
              <a:spcBef>
                <a:spcPct val="10000"/>
              </a:spcBef>
            </a:pPr>
            <a:r>
              <a:rPr lang="en-US" altLang="en-US" smtClean="0">
                <a:latin typeface="+mj-lt"/>
              </a:rPr>
              <a:t>100-1000 people-years</a:t>
            </a:r>
          </a:p>
        </p:txBody>
      </p:sp>
    </p:spTree>
    <p:extLst>
      <p:ext uri="{BB962C8B-B14F-4D97-AF65-F5344CB8AC3E}">
        <p14:creationId xmlns:p14="http://schemas.microsoft.com/office/powerpoint/2010/main" val="24754184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 altLang="en-US" smtClean="0"/>
              <a:t>OS Archaeology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686800" cy="5791200"/>
          </a:xfrm>
        </p:spPr>
        <p:txBody>
          <a:bodyPr/>
          <a:lstStyle/>
          <a:p>
            <a:pPr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Because of the cost of developing an OS from scratch, most modern </a:t>
            </a:r>
            <a:r>
              <a:rPr lang="en-US" dirty="0" err="1" smtClean="0">
                <a:latin typeface="+mj-lt"/>
              </a:rPr>
              <a:t>OSes</a:t>
            </a:r>
            <a:r>
              <a:rPr lang="en-US" dirty="0" smtClean="0">
                <a:latin typeface="+mj-lt"/>
              </a:rPr>
              <a:t> have a long lineage:</a:t>
            </a:r>
          </a:p>
          <a:p>
            <a:pPr>
              <a:spcBef>
                <a:spcPct val="10000"/>
              </a:spcBef>
              <a:defRPr/>
            </a:pPr>
            <a:endParaRPr lang="en-US" dirty="0">
              <a:latin typeface="+mj-lt"/>
            </a:endParaRPr>
          </a:p>
          <a:p>
            <a:pPr>
              <a:spcBef>
                <a:spcPct val="10000"/>
              </a:spcBef>
              <a:defRPr/>
            </a:pPr>
            <a:r>
              <a:rPr lang="en-US" dirty="0" err="1" smtClean="0">
                <a:latin typeface="+mj-lt"/>
              </a:rPr>
              <a:t>Multics</a:t>
            </a:r>
            <a:r>
              <a:rPr lang="en-US" dirty="0" smtClean="0">
                <a:latin typeface="+mj-lt"/>
              </a:rPr>
              <a:t> </a:t>
            </a:r>
            <a:r>
              <a:rPr lang="en-US" dirty="0" smtClean="0">
                <a:latin typeface="+mj-lt"/>
                <a:sym typeface="Wingdings" pitchFamily="2" charset="2"/>
              </a:rPr>
              <a:t> </a:t>
            </a:r>
            <a:r>
              <a:rPr lang="en-US" dirty="0" smtClean="0">
                <a:latin typeface="+mj-lt"/>
              </a:rPr>
              <a:t>AT&amp;T Unix </a:t>
            </a:r>
            <a:r>
              <a:rPr lang="en-US" dirty="0" smtClean="0">
                <a:latin typeface="+mj-lt"/>
                <a:sym typeface="Wingdings" pitchFamily="2" charset="2"/>
              </a:rPr>
              <a:t> BSD Unix  Ultrix, SunOS, </a:t>
            </a:r>
            <a:r>
              <a:rPr lang="en-US" dirty="0" err="1" smtClean="0">
                <a:latin typeface="+mj-lt"/>
                <a:sym typeface="Wingdings" pitchFamily="2" charset="2"/>
              </a:rPr>
              <a:t>NetBSD</a:t>
            </a:r>
            <a:r>
              <a:rPr lang="en-US" dirty="0" smtClean="0">
                <a:latin typeface="+mj-lt"/>
                <a:sym typeface="Wingdings" pitchFamily="2" charset="2"/>
              </a:rPr>
              <a:t>,…</a:t>
            </a:r>
          </a:p>
          <a:p>
            <a:pPr>
              <a:spcBef>
                <a:spcPct val="10000"/>
              </a:spcBef>
              <a:defRPr/>
            </a:pPr>
            <a:endParaRPr lang="en-US" dirty="0" smtClean="0">
              <a:latin typeface="+mj-lt"/>
            </a:endParaRPr>
          </a:p>
          <a:p>
            <a:pPr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Mach (micro-kernel) + BSD </a:t>
            </a:r>
            <a:r>
              <a:rPr lang="en-US" dirty="0" smtClean="0">
                <a:latin typeface="+mj-lt"/>
                <a:sym typeface="Wingdings" pitchFamily="2" charset="2"/>
              </a:rPr>
              <a:t> </a:t>
            </a:r>
            <a:r>
              <a:rPr lang="en-US" dirty="0" err="1" smtClean="0">
                <a:latin typeface="+mj-lt"/>
                <a:sym typeface="Wingdings" pitchFamily="2" charset="2"/>
              </a:rPr>
              <a:t>NextStep</a:t>
            </a:r>
            <a:r>
              <a:rPr lang="en-US" dirty="0" smtClean="0">
                <a:latin typeface="+mj-lt"/>
                <a:sym typeface="Wingdings" pitchFamily="2" charset="2"/>
              </a:rPr>
              <a:t>  XNU  </a:t>
            </a:r>
            <a:br>
              <a:rPr lang="en-US" dirty="0" smtClean="0">
                <a:latin typeface="+mj-lt"/>
                <a:sym typeface="Wingdings" pitchFamily="2" charset="2"/>
              </a:rPr>
            </a:br>
            <a:r>
              <a:rPr lang="en-US" dirty="0" smtClean="0">
                <a:latin typeface="+mj-lt"/>
                <a:sym typeface="Wingdings" pitchFamily="2" charset="2"/>
              </a:rPr>
              <a:t>Apple OSX, </a:t>
            </a:r>
            <a:r>
              <a:rPr lang="en-US" dirty="0" err="1">
                <a:latin typeface="+mj-lt"/>
                <a:sym typeface="Wingdings" pitchFamily="2" charset="2"/>
              </a:rPr>
              <a:t>i</a:t>
            </a:r>
            <a:r>
              <a:rPr lang="en-US" dirty="0" err="1" smtClean="0">
                <a:latin typeface="+mj-lt"/>
                <a:sym typeface="Wingdings" pitchFamily="2" charset="2"/>
              </a:rPr>
              <a:t>phone</a:t>
            </a:r>
            <a:r>
              <a:rPr lang="en-US" dirty="0" smtClean="0">
                <a:latin typeface="+mj-lt"/>
                <a:sym typeface="Wingdings" pitchFamily="2" charset="2"/>
              </a:rPr>
              <a:t> </a:t>
            </a:r>
            <a:r>
              <a:rPr lang="en-US" dirty="0" err="1" smtClean="0">
                <a:latin typeface="+mj-lt"/>
                <a:sym typeface="Wingdings" pitchFamily="2" charset="2"/>
              </a:rPr>
              <a:t>iOS</a:t>
            </a:r>
            <a:endParaRPr lang="en-US" dirty="0" smtClean="0">
              <a:latin typeface="+mj-lt"/>
              <a:sym typeface="Wingdings" pitchFamily="2" charset="2"/>
            </a:endParaRPr>
          </a:p>
          <a:p>
            <a:pPr marL="0" indent="0">
              <a:spcBef>
                <a:spcPct val="10000"/>
              </a:spcBef>
              <a:buFontTx/>
              <a:buNone/>
              <a:defRPr/>
            </a:pPr>
            <a:endParaRPr lang="en-US" dirty="0">
              <a:latin typeface="+mj-lt"/>
              <a:sym typeface="Wingdings" pitchFamily="2" charset="2"/>
            </a:endParaRPr>
          </a:p>
          <a:p>
            <a:pPr>
              <a:spcBef>
                <a:spcPct val="10000"/>
              </a:spcBef>
              <a:defRPr/>
            </a:pPr>
            <a:r>
              <a:rPr lang="en-US" dirty="0" smtClean="0">
                <a:latin typeface="+mj-lt"/>
                <a:sym typeface="Wingdings" pitchFamily="2" charset="2"/>
              </a:rPr>
              <a:t>Linux  Android OS</a:t>
            </a:r>
          </a:p>
          <a:p>
            <a:pPr>
              <a:spcBef>
                <a:spcPct val="10000"/>
              </a:spcBef>
              <a:defRPr/>
            </a:pPr>
            <a:endParaRPr lang="en-US" dirty="0">
              <a:latin typeface="+mj-lt"/>
              <a:sym typeface="Wingdings" pitchFamily="2" charset="2"/>
            </a:endParaRPr>
          </a:p>
          <a:p>
            <a:pPr>
              <a:spcBef>
                <a:spcPct val="10000"/>
              </a:spcBef>
              <a:defRPr/>
            </a:pPr>
            <a:r>
              <a:rPr lang="en-US" dirty="0" smtClean="0">
                <a:latin typeface="+mj-lt"/>
                <a:sym typeface="Wingdings" pitchFamily="2" charset="2"/>
              </a:rPr>
              <a:t>CP/M  QDOS  MS-DOS  Windows 3.1  NT  95  98  2000  XP  Vista  7  8  phone  …</a:t>
            </a:r>
          </a:p>
          <a:p>
            <a:pPr>
              <a:spcBef>
                <a:spcPct val="10000"/>
              </a:spcBef>
              <a:defRPr/>
            </a:pPr>
            <a:endParaRPr lang="en-US" dirty="0">
              <a:latin typeface="+mj-lt"/>
              <a:sym typeface="Wingdings" pitchFamily="2" charset="2"/>
            </a:endParaRPr>
          </a:p>
          <a:p>
            <a:pPr>
              <a:spcBef>
                <a:spcPct val="10000"/>
              </a:spcBef>
              <a:defRPr/>
            </a:pPr>
            <a:r>
              <a:rPr lang="en-US" dirty="0" smtClean="0">
                <a:latin typeface="+mj-lt"/>
                <a:sym typeface="Wingdings" pitchFamily="2" charset="2"/>
              </a:rPr>
              <a:t>Linux  </a:t>
            </a:r>
            <a:r>
              <a:rPr lang="en-US" dirty="0" err="1" smtClean="0">
                <a:latin typeface="+mj-lt"/>
                <a:sym typeface="Wingdings" pitchFamily="2" charset="2"/>
              </a:rPr>
              <a:t>RedHat</a:t>
            </a:r>
            <a:r>
              <a:rPr lang="en-US" dirty="0" smtClean="0">
                <a:latin typeface="+mj-lt"/>
                <a:sym typeface="Wingdings" pitchFamily="2" charset="2"/>
              </a:rPr>
              <a:t>, Ubuntu, Fedora, </a:t>
            </a:r>
            <a:r>
              <a:rPr lang="en-US" dirty="0" err="1" smtClean="0">
                <a:latin typeface="+mj-lt"/>
                <a:sym typeface="Wingdings" pitchFamily="2" charset="2"/>
              </a:rPr>
              <a:t>Debian</a:t>
            </a:r>
            <a:r>
              <a:rPr lang="en-US" dirty="0" smtClean="0">
                <a:latin typeface="+mj-lt"/>
                <a:sym typeface="Wingdings" pitchFamily="2" charset="2"/>
              </a:rPr>
              <a:t>, </a:t>
            </a:r>
            <a:r>
              <a:rPr lang="en-US" dirty="0" err="1" smtClean="0">
                <a:latin typeface="+mj-lt"/>
                <a:sym typeface="Wingdings" pitchFamily="2" charset="2"/>
              </a:rPr>
              <a:t>Suse</a:t>
            </a:r>
            <a:r>
              <a:rPr lang="en-US" dirty="0" smtClean="0">
                <a:latin typeface="+mj-lt"/>
                <a:sym typeface="Wingdings" pitchFamily="2" charset="2"/>
              </a:rPr>
              <a:t>,…</a:t>
            </a:r>
            <a:endParaRPr lang="en-US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5416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76200"/>
            <a:ext cx="8382000" cy="533400"/>
          </a:xfrm>
        </p:spPr>
        <p:txBody>
          <a:bodyPr/>
          <a:lstStyle/>
          <a:p>
            <a:r>
              <a:rPr lang="en-US" altLang="en-US" smtClean="0"/>
              <a:t>Migration of OS Concepts and Features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" t="2089" r="1250" b="2301"/>
          <a:stretch>
            <a:fillRect/>
          </a:stretch>
        </p:blipFill>
        <p:spPr bwMode="auto">
          <a:xfrm>
            <a:off x="2297113" y="1066800"/>
            <a:ext cx="6846887" cy="5011738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22860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22860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05200"/>
            <a:ext cx="2209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648200"/>
            <a:ext cx="10160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820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696200" cy="736600"/>
          </a:xfrm>
        </p:spPr>
        <p:txBody>
          <a:bodyPr/>
          <a:lstStyle/>
          <a:p>
            <a:r>
              <a:rPr lang="en-US" dirty="0" smtClean="0"/>
              <a:t>Today: Four fundamental OS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638800"/>
          </a:xfrm>
        </p:spPr>
        <p:txBody>
          <a:bodyPr>
            <a:normAutofit fontScale="92500"/>
          </a:bodyPr>
          <a:lstStyle/>
          <a:p>
            <a:r>
              <a:rPr lang="en-US" altLang="en-US" dirty="0" smtClean="0"/>
              <a:t>Thread</a:t>
            </a:r>
          </a:p>
          <a:p>
            <a:pPr lvl="1"/>
            <a:r>
              <a:rPr lang="en-US" altLang="en-US" dirty="0" smtClean="0"/>
              <a:t>Single </a:t>
            </a:r>
            <a:r>
              <a:rPr lang="en-US" altLang="en-US" dirty="0"/>
              <a:t>unique execution context</a:t>
            </a:r>
          </a:p>
          <a:p>
            <a:pPr lvl="1"/>
            <a:r>
              <a:rPr lang="en-US" altLang="en-US" dirty="0"/>
              <a:t>Program Counter, Registers, Execution Flags, </a:t>
            </a:r>
            <a:r>
              <a:rPr lang="en-US" altLang="en-US" dirty="0" smtClean="0"/>
              <a:t>Stack</a:t>
            </a:r>
            <a:endParaRPr lang="en-US" dirty="0"/>
          </a:p>
          <a:p>
            <a:r>
              <a:rPr lang="en-US" dirty="0"/>
              <a:t>Address Space </a:t>
            </a:r>
            <a:r>
              <a:rPr lang="en-US" dirty="0" smtClean="0"/>
              <a:t>w</a:t>
            </a:r>
            <a:r>
              <a:rPr lang="en-US" dirty="0"/>
              <a:t>/ Translation</a:t>
            </a:r>
          </a:p>
          <a:p>
            <a:pPr lvl="1"/>
            <a:r>
              <a:rPr lang="en-US" dirty="0"/>
              <a:t>Programs execute in an </a:t>
            </a:r>
            <a:r>
              <a:rPr lang="en-US" i="1" dirty="0"/>
              <a:t>address space </a:t>
            </a:r>
            <a:r>
              <a:rPr lang="en-US" dirty="0"/>
              <a:t>that is distinct from the memory space of the physical machine</a:t>
            </a:r>
          </a:p>
          <a:p>
            <a:r>
              <a:rPr lang="en-US" dirty="0" smtClean="0"/>
              <a:t>Process</a:t>
            </a:r>
            <a:endParaRPr lang="en-US" dirty="0"/>
          </a:p>
          <a:p>
            <a:pPr lvl="1"/>
            <a:r>
              <a:rPr lang="en-US" dirty="0"/>
              <a:t>An instance of an executing program is </a:t>
            </a:r>
            <a:r>
              <a:rPr lang="en-US" i="1" dirty="0"/>
              <a:t>a process consisting of an address space and one or more threads of control</a:t>
            </a:r>
          </a:p>
          <a:p>
            <a:r>
              <a:rPr lang="en-US" dirty="0" smtClean="0"/>
              <a:t>Dual Mode operation/Protection</a:t>
            </a:r>
          </a:p>
          <a:p>
            <a:pPr lvl="1"/>
            <a:r>
              <a:rPr lang="en-US" dirty="0" smtClean="0"/>
              <a:t>Only the “system” has the ability to access certain resources</a:t>
            </a:r>
          </a:p>
          <a:p>
            <a:pPr lvl="1"/>
            <a:r>
              <a:rPr lang="en-US" dirty="0" smtClean="0"/>
              <a:t>The OS and the hardware are protected from user programs and user programs are isolated from one another by </a:t>
            </a:r>
            <a:r>
              <a:rPr lang="en-US" i="1" dirty="0" smtClean="0"/>
              <a:t>controlling the translation </a:t>
            </a:r>
            <a:r>
              <a:rPr lang="en-US" dirty="0" smtClean="0"/>
              <a:t>from program virtual addresses to machine physical addresses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696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507" y="89069"/>
            <a:ext cx="7162800" cy="533400"/>
          </a:xfrm>
        </p:spPr>
        <p:txBody>
          <a:bodyPr/>
          <a:lstStyle/>
          <a:p>
            <a:r>
              <a:rPr lang="en-US" dirty="0" smtClean="0"/>
              <a:t>OS Bottom Line: Run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0"/>
            <a:ext cx="6076840" cy="2514600"/>
          </a:xfrm>
        </p:spPr>
        <p:txBody>
          <a:bodyPr>
            <a:normAutofit/>
          </a:bodyPr>
          <a:lstStyle/>
          <a:p>
            <a:r>
              <a:rPr lang="en-US" dirty="0" smtClean="0"/>
              <a:t>Load instruction and data segments of executable file into memory</a:t>
            </a:r>
          </a:p>
          <a:p>
            <a:r>
              <a:rPr lang="en-US" dirty="0" smtClean="0"/>
              <a:t>Create stack and heap</a:t>
            </a:r>
          </a:p>
          <a:p>
            <a:r>
              <a:rPr lang="en-US" dirty="0" smtClean="0"/>
              <a:t>“Transfer control to it”</a:t>
            </a:r>
          </a:p>
          <a:p>
            <a:r>
              <a:rPr lang="en-US" dirty="0" smtClean="0"/>
              <a:t>Provide services to it</a:t>
            </a:r>
          </a:p>
          <a:p>
            <a:r>
              <a:rPr lang="en-US" dirty="0" smtClean="0"/>
              <a:t>While protecting OS and it</a:t>
            </a:r>
            <a:endParaRPr lang="en-US" dirty="0"/>
          </a:p>
        </p:txBody>
      </p:sp>
      <p:sp>
        <p:nvSpPr>
          <p:cNvPr id="7" name="Punched Tape 6"/>
          <p:cNvSpPr/>
          <p:nvPr/>
        </p:nvSpPr>
        <p:spPr bwMode="auto">
          <a:xfrm rot="5400000">
            <a:off x="1714500" y="1790700"/>
            <a:ext cx="1676400" cy="1447800"/>
          </a:xfrm>
          <a:prstGeom prst="flowChartPunchedTap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028863" y="1524000"/>
            <a:ext cx="1352973" cy="1752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3352800" y="2667000"/>
            <a:ext cx="6096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pic>
        <p:nvPicPr>
          <p:cNvPr id="12" name="Picture 11" descr="Screen Shot 2014-08-28 at 9.53.03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52600"/>
            <a:ext cx="1144090" cy="137182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828800" y="1752600"/>
            <a:ext cx="12620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Courier"/>
                <a:cs typeface="Courier"/>
              </a:rPr>
              <a:t>i</a:t>
            </a:r>
            <a:r>
              <a:rPr lang="en-US" sz="1400" dirty="0" err="1" smtClean="0">
                <a:latin typeface="Courier"/>
                <a:cs typeface="Courier"/>
              </a:rPr>
              <a:t>nt</a:t>
            </a:r>
            <a:r>
              <a:rPr lang="en-US" sz="1400" dirty="0" smtClean="0">
                <a:latin typeface="Courier"/>
                <a:cs typeface="Courier"/>
              </a:rPr>
              <a:t> main() </a:t>
            </a:r>
          </a:p>
          <a:p>
            <a:r>
              <a:rPr lang="en-US" sz="1400" dirty="0" smtClean="0">
                <a:latin typeface="Courier"/>
                <a:cs typeface="Courier"/>
              </a:rPr>
              <a:t>{ … ;</a:t>
            </a:r>
          </a:p>
          <a:p>
            <a:r>
              <a:rPr lang="en-US" sz="1400" dirty="0">
                <a:latin typeface="Courier"/>
                <a:cs typeface="Courier"/>
              </a:rPr>
              <a:t> }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1447800" y="2743200"/>
            <a:ext cx="6096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 rot="16200000">
            <a:off x="1251425" y="2101376"/>
            <a:ext cx="762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editor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3085198" y="1944002"/>
            <a:ext cx="1056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compiler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524000" y="1219200"/>
            <a:ext cx="1865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Program Source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013180" y="990600"/>
            <a:ext cx="132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Executable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209800" y="3352800"/>
            <a:ext cx="68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</a:t>
            </a:r>
            <a:r>
              <a:rPr lang="en-US" dirty="0" err="1" smtClean="0"/>
              <a:t>oo.c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327532" y="3276600"/>
            <a:ext cx="698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a.out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5315101" y="2512996"/>
            <a:ext cx="1196854" cy="76360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>
          <a:xfrm rot="16200000">
            <a:off x="5320314" y="1778383"/>
            <a:ext cx="1130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Load &amp; Execute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 bwMode="auto">
          <a:xfrm>
            <a:off x="4105064" y="1828800"/>
            <a:ext cx="1228936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4105064" y="2514600"/>
            <a:ext cx="1228936" cy="533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27532" y="1981200"/>
            <a:ext cx="633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ata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 rot="5400000">
            <a:off x="7868817" y="2045732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6019800" y="4267200"/>
            <a:ext cx="526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PC:</a:t>
            </a:r>
            <a:endParaRPr lang="en-US" sz="1600" dirty="0"/>
          </a:p>
        </p:txBody>
      </p:sp>
      <p:sp>
        <p:nvSpPr>
          <p:cNvPr id="46" name="Rectangle 45"/>
          <p:cNvSpPr/>
          <p:nvPr/>
        </p:nvSpPr>
        <p:spPr bwMode="auto">
          <a:xfrm>
            <a:off x="6470307" y="4343400"/>
            <a:ext cx="1441852" cy="685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46507" y="5117068"/>
            <a:ext cx="1223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 bwMode="auto">
          <a:xfrm>
            <a:off x="6470307" y="4546937"/>
            <a:ext cx="1441852" cy="17746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46507" y="4724400"/>
            <a:ext cx="971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registers</a:t>
            </a:r>
            <a:endParaRPr lang="en-US" sz="1600" dirty="0"/>
          </a:p>
        </p:txBody>
      </p:sp>
      <p:sp>
        <p:nvSpPr>
          <p:cNvPr id="28" name="Rectangle 27"/>
          <p:cNvSpPr/>
          <p:nvPr/>
        </p:nvSpPr>
        <p:spPr bwMode="auto">
          <a:xfrm flipV="1">
            <a:off x="6470307" y="521732"/>
            <a:ext cx="1441852" cy="35814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18107" y="3886200"/>
            <a:ext cx="104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0x000…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841907" y="457200"/>
            <a:ext cx="1082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0xFFF…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 flipV="1">
            <a:off x="6574871" y="3264932"/>
            <a:ext cx="1247564" cy="6858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70307" y="3505200"/>
            <a:ext cx="1352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instructions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 bwMode="auto">
          <a:xfrm flipV="1">
            <a:off x="6574871" y="2731532"/>
            <a:ext cx="1247564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29405" y="2819400"/>
            <a:ext cx="633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ata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 bwMode="auto">
          <a:xfrm flipV="1">
            <a:off x="6574871" y="2198132"/>
            <a:ext cx="1247564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97282" y="2286000"/>
            <a:ext cx="69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heap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 bwMode="auto">
          <a:xfrm flipV="1">
            <a:off x="6574871" y="1512332"/>
            <a:ext cx="1247564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84659" y="1600200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stack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 bwMode="auto">
          <a:xfrm>
            <a:off x="7537107" y="1512332"/>
            <a:ext cx="0" cy="457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7537107" y="2274332"/>
            <a:ext cx="0" cy="457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 flipV="1">
            <a:off x="6317907" y="1359932"/>
            <a:ext cx="1676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sp>
        <p:nvSpPr>
          <p:cNvPr id="53" name="Rectangle 52"/>
          <p:cNvSpPr/>
          <p:nvPr/>
        </p:nvSpPr>
        <p:spPr bwMode="auto">
          <a:xfrm flipV="1">
            <a:off x="6546507" y="674132"/>
            <a:ext cx="1275928" cy="533400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77241" y="762000"/>
            <a:ext cx="51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OS</a:t>
            </a:r>
            <a:endParaRPr lang="en-US" dirty="0"/>
          </a:p>
        </p:txBody>
      </p:sp>
      <p:sp>
        <p:nvSpPr>
          <p:cNvPr id="56" name="Freeform 55"/>
          <p:cNvSpPr/>
          <p:nvPr/>
        </p:nvSpPr>
        <p:spPr>
          <a:xfrm>
            <a:off x="7391428" y="3505199"/>
            <a:ext cx="937713" cy="1027791"/>
          </a:xfrm>
          <a:custGeom>
            <a:avLst/>
            <a:gdLst>
              <a:gd name="connsiteX0" fmla="*/ 0 w 937713"/>
              <a:gd name="connsiteY0" fmla="*/ 3249390 h 3338853"/>
              <a:gd name="connsiteX1" fmla="*/ 642325 w 937713"/>
              <a:gd name="connsiteY1" fmla="*/ 3205592 h 3338853"/>
              <a:gd name="connsiteX2" fmla="*/ 934290 w 937713"/>
              <a:gd name="connsiteY2" fmla="*/ 1979254 h 3338853"/>
              <a:gd name="connsiteX3" fmla="*/ 773709 w 937713"/>
              <a:gd name="connsiteY3" fmla="*/ 928108 h 3338853"/>
              <a:gd name="connsiteX4" fmla="*/ 934290 w 937713"/>
              <a:gd name="connsiteY4" fmla="*/ 285741 h 3338853"/>
              <a:gd name="connsiteX5" fmla="*/ 802906 w 937713"/>
              <a:gd name="connsiteY5" fmla="*/ 8355 h 3338853"/>
              <a:gd name="connsiteX6" fmla="*/ 0 w 937713"/>
              <a:gd name="connsiteY6" fmla="*/ 66752 h 3338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7713" h="3338853">
                <a:moveTo>
                  <a:pt x="0" y="3249390"/>
                </a:moveTo>
                <a:cubicBezTo>
                  <a:pt x="243305" y="3333335"/>
                  <a:pt x="486610" y="3417281"/>
                  <a:pt x="642325" y="3205592"/>
                </a:cubicBezTo>
                <a:cubicBezTo>
                  <a:pt x="798040" y="2993903"/>
                  <a:pt x="912393" y="2358835"/>
                  <a:pt x="934290" y="1979254"/>
                </a:cubicBezTo>
                <a:cubicBezTo>
                  <a:pt x="956187" y="1599673"/>
                  <a:pt x="773709" y="1210360"/>
                  <a:pt x="773709" y="928108"/>
                </a:cubicBezTo>
                <a:cubicBezTo>
                  <a:pt x="773709" y="645856"/>
                  <a:pt x="929424" y="439033"/>
                  <a:pt x="934290" y="285741"/>
                </a:cubicBezTo>
                <a:cubicBezTo>
                  <a:pt x="939156" y="132449"/>
                  <a:pt x="958621" y="44853"/>
                  <a:pt x="802906" y="8355"/>
                </a:cubicBezTo>
                <a:cubicBezTo>
                  <a:pt x="647191" y="-28143"/>
                  <a:pt x="0" y="66752"/>
                  <a:pt x="0" y="66752"/>
                </a:cubicBezTo>
              </a:path>
            </a:pathLst>
          </a:custGeom>
          <a:ln>
            <a:solidFill>
              <a:srgbClr val="618FFD"/>
            </a:solidFill>
            <a:headEnd type="oval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86891" y="2564480"/>
            <a:ext cx="1352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214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rapezoid 14"/>
          <p:cNvSpPr/>
          <p:nvPr/>
        </p:nvSpPr>
        <p:spPr bwMode="auto">
          <a:xfrm flipV="1">
            <a:off x="2362200" y="4648200"/>
            <a:ext cx="1828800" cy="838200"/>
          </a:xfrm>
          <a:prstGeom prst="trapezoid">
            <a:avLst>
              <a:gd name="adj" fmla="val 55991"/>
            </a:avLst>
          </a:prstGeom>
          <a:solidFill>
            <a:schemeClr val="accent1">
              <a:alpha val="6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505200" y="5562600"/>
            <a:ext cx="1905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>
            <a:off x="3505200" y="5715000"/>
            <a:ext cx="21336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8" name="Rounded Rectangle 67"/>
          <p:cNvSpPr/>
          <p:nvPr/>
        </p:nvSpPr>
        <p:spPr bwMode="auto">
          <a:xfrm>
            <a:off x="2590800" y="1447800"/>
            <a:ext cx="1371600" cy="304800"/>
          </a:xfrm>
          <a:prstGeom prst="roundRect">
            <a:avLst/>
          </a:prstGeom>
          <a:solidFill>
            <a:schemeClr val="accent1">
              <a:alpha val="6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 dirty="0" smtClean="0"/>
              <a:t>Today we need one key 61B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38200"/>
            <a:ext cx="7620000" cy="45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instruction cycle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362200" y="3352800"/>
            <a:ext cx="1828800" cy="1066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362200" y="1871246"/>
            <a:ext cx="1828800" cy="228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000" y="1795046"/>
            <a:ext cx="526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PC: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362200" y="3962400"/>
            <a:ext cx="1828800" cy="228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7000" y="3505200"/>
            <a:ext cx="10512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Registers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2895600" y="4800600"/>
            <a:ext cx="646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ALU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2667000" y="4419600"/>
            <a:ext cx="0" cy="228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3810000" y="4419600"/>
            <a:ext cx="0" cy="228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2" name="Rectangle 21"/>
          <p:cNvSpPr/>
          <p:nvPr/>
        </p:nvSpPr>
        <p:spPr bwMode="auto">
          <a:xfrm>
            <a:off x="5410200" y="1600200"/>
            <a:ext cx="1981200" cy="44958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362200" y="5943600"/>
            <a:ext cx="1828800" cy="228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4" name="Straight Arrow Connector 23"/>
          <p:cNvCxnSpPr>
            <a:stCxn id="15" idx="0"/>
            <a:endCxn id="23" idx="0"/>
          </p:cNvCxnSpPr>
          <p:nvPr/>
        </p:nvCxnSpPr>
        <p:spPr bwMode="auto">
          <a:xfrm>
            <a:off x="3276600" y="5486400"/>
            <a:ext cx="0" cy="4572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2" name="Freeform 31"/>
          <p:cNvSpPr/>
          <p:nvPr/>
        </p:nvSpPr>
        <p:spPr>
          <a:xfrm>
            <a:off x="3203737" y="2079727"/>
            <a:ext cx="2438881" cy="72151"/>
          </a:xfrm>
          <a:custGeom>
            <a:avLst/>
            <a:gdLst>
              <a:gd name="connsiteX0" fmla="*/ 0 w 2438881"/>
              <a:gd name="connsiteY0" fmla="*/ 0 h 72151"/>
              <a:gd name="connsiteX1" fmla="*/ 0 w 2438881"/>
              <a:gd name="connsiteY1" fmla="*/ 0 h 72151"/>
              <a:gd name="connsiteX2" fmla="*/ 2438881 w 2438881"/>
              <a:gd name="connsiteY2" fmla="*/ 72151 h 7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8881" h="72151">
                <a:moveTo>
                  <a:pt x="0" y="0"/>
                </a:moveTo>
                <a:lnTo>
                  <a:pt x="0" y="0"/>
                </a:lnTo>
                <a:lnTo>
                  <a:pt x="2438881" y="72151"/>
                </a:ln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4" name="Straight Connector 33"/>
          <p:cNvCxnSpPr>
            <a:endCxn id="8" idx="2"/>
          </p:cNvCxnSpPr>
          <p:nvPr/>
        </p:nvCxnSpPr>
        <p:spPr bwMode="auto">
          <a:xfrm flipV="1">
            <a:off x="3276600" y="2099846"/>
            <a:ext cx="0" cy="18615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>
            <a:off x="3276600" y="2286000"/>
            <a:ext cx="21336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 w="sm" len="sm"/>
          </a:ln>
          <a:effectLst/>
        </p:spPr>
      </p:cxnSp>
      <p:cxnSp>
        <p:nvCxnSpPr>
          <p:cNvPr id="38" name="Straight Connector 37"/>
          <p:cNvCxnSpPr>
            <a:endCxn id="7" idx="0"/>
          </p:cNvCxnSpPr>
          <p:nvPr/>
        </p:nvCxnSpPr>
        <p:spPr bwMode="auto">
          <a:xfrm>
            <a:off x="3276600" y="3200400"/>
            <a:ext cx="0" cy="1524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40" name="Straight Connector 39"/>
          <p:cNvCxnSpPr>
            <a:stCxn id="23" idx="2"/>
          </p:cNvCxnSpPr>
          <p:nvPr/>
        </p:nvCxnSpPr>
        <p:spPr bwMode="auto">
          <a:xfrm>
            <a:off x="3276600" y="6172200"/>
            <a:ext cx="0" cy="2286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 flipH="1">
            <a:off x="2133600" y="6400800"/>
            <a:ext cx="1143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 flipV="1">
            <a:off x="2133600" y="3200400"/>
            <a:ext cx="0" cy="32004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>
            <a:off x="2133600" y="3200400"/>
            <a:ext cx="1143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49" name="TextBox 48"/>
          <p:cNvSpPr txBox="1"/>
          <p:nvPr/>
        </p:nvSpPr>
        <p:spPr>
          <a:xfrm>
            <a:off x="762000" y="2209800"/>
            <a:ext cx="1868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Instruction fetch</a:t>
            </a:r>
            <a:endParaRPr lang="en-US" i="1" dirty="0"/>
          </a:p>
        </p:txBody>
      </p:sp>
      <p:sp>
        <p:nvSpPr>
          <p:cNvPr id="50" name="TextBox 49"/>
          <p:cNvSpPr txBox="1"/>
          <p:nvPr/>
        </p:nvSpPr>
        <p:spPr>
          <a:xfrm>
            <a:off x="762000" y="2667000"/>
            <a:ext cx="1034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Decode</a:t>
            </a:r>
            <a:endParaRPr lang="en-US" i="1" dirty="0"/>
          </a:p>
        </p:txBody>
      </p:sp>
      <p:sp>
        <p:nvSpPr>
          <p:cNvPr id="51" name="TextBox 50"/>
          <p:cNvSpPr txBox="1"/>
          <p:nvPr/>
        </p:nvSpPr>
        <p:spPr>
          <a:xfrm>
            <a:off x="755667" y="4267200"/>
            <a:ext cx="1073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  <a:r>
              <a:rPr lang="en-US" i="1" dirty="0" smtClean="0"/>
              <a:t>xecute</a:t>
            </a:r>
            <a:endParaRPr lang="en-US" i="1" dirty="0"/>
          </a:p>
        </p:txBody>
      </p:sp>
      <p:cxnSp>
        <p:nvCxnSpPr>
          <p:cNvPr id="52" name="Straight Connector 51"/>
          <p:cNvCxnSpPr/>
          <p:nvPr/>
        </p:nvCxnSpPr>
        <p:spPr bwMode="auto">
          <a:xfrm>
            <a:off x="3276600" y="2438400"/>
            <a:ext cx="21336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>
            <a:off x="3276600" y="2438400"/>
            <a:ext cx="0" cy="228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9" name="Straight Connector 58"/>
          <p:cNvCxnSpPr/>
          <p:nvPr/>
        </p:nvCxnSpPr>
        <p:spPr bwMode="auto">
          <a:xfrm flipV="1">
            <a:off x="3505200" y="5376446"/>
            <a:ext cx="0" cy="18615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>
            <a:off x="3505200" y="5715000"/>
            <a:ext cx="0" cy="228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63" name="TextBox 62"/>
          <p:cNvSpPr txBox="1"/>
          <p:nvPr/>
        </p:nvSpPr>
        <p:spPr>
          <a:xfrm>
            <a:off x="5791200" y="1219200"/>
            <a:ext cx="1072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Memory</a:t>
            </a:r>
            <a:endParaRPr lang="en-US" i="1" dirty="0"/>
          </a:p>
        </p:txBody>
      </p:sp>
      <p:sp>
        <p:nvSpPr>
          <p:cNvPr id="64" name="TextBox 63"/>
          <p:cNvSpPr txBox="1"/>
          <p:nvPr/>
        </p:nvSpPr>
        <p:spPr>
          <a:xfrm>
            <a:off x="5715000" y="2133600"/>
            <a:ext cx="1486304" cy="400110"/>
          </a:xfrm>
          <a:prstGeom prst="rect">
            <a:avLst/>
          </a:prstGeom>
          <a:noFill/>
          <a:ln>
            <a:solidFill>
              <a:srgbClr val="618FFD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instruction</a:t>
            </a:r>
            <a:endParaRPr lang="en-US" sz="2000" dirty="0"/>
          </a:p>
        </p:txBody>
      </p:sp>
      <p:sp>
        <p:nvSpPr>
          <p:cNvPr id="67" name="TextBox 66"/>
          <p:cNvSpPr txBox="1"/>
          <p:nvPr/>
        </p:nvSpPr>
        <p:spPr>
          <a:xfrm>
            <a:off x="2971800" y="1371600"/>
            <a:ext cx="620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next</a:t>
            </a:r>
            <a:endParaRPr lang="en-US" dirty="0"/>
          </a:p>
        </p:txBody>
      </p:sp>
      <p:sp>
        <p:nvSpPr>
          <p:cNvPr id="69" name="Rounded Rectangle 68"/>
          <p:cNvSpPr/>
          <p:nvPr/>
        </p:nvSpPr>
        <p:spPr bwMode="auto">
          <a:xfrm>
            <a:off x="2590800" y="2667000"/>
            <a:ext cx="1371600" cy="304800"/>
          </a:xfrm>
          <a:prstGeom prst="roundRect">
            <a:avLst/>
          </a:prstGeom>
          <a:solidFill>
            <a:schemeClr val="accent1">
              <a:alpha val="6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791828" y="2678668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decode</a:t>
            </a:r>
            <a:endParaRPr lang="en-US" dirty="0"/>
          </a:p>
        </p:txBody>
      </p:sp>
      <p:cxnSp>
        <p:nvCxnSpPr>
          <p:cNvPr id="71" name="Straight Arrow Connector 70"/>
          <p:cNvCxnSpPr/>
          <p:nvPr/>
        </p:nvCxnSpPr>
        <p:spPr bwMode="auto">
          <a:xfrm>
            <a:off x="3276600" y="1676400"/>
            <a:ext cx="0" cy="228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73" name="Straight Connector 72"/>
          <p:cNvCxnSpPr/>
          <p:nvPr/>
        </p:nvCxnSpPr>
        <p:spPr bwMode="auto">
          <a:xfrm flipV="1">
            <a:off x="4343400" y="1600200"/>
            <a:ext cx="0" cy="6858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6" name="Straight Arrow Connector 75"/>
          <p:cNvCxnSpPr>
            <a:endCxn id="68" idx="3"/>
          </p:cNvCxnSpPr>
          <p:nvPr/>
        </p:nvCxnSpPr>
        <p:spPr bwMode="auto">
          <a:xfrm flipH="1">
            <a:off x="3962400" y="1600200"/>
            <a:ext cx="3810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8" name="TextBox 77"/>
          <p:cNvSpPr txBox="1"/>
          <p:nvPr/>
        </p:nvSpPr>
        <p:spPr>
          <a:xfrm>
            <a:off x="6019800" y="5391090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46" name="TextBox 45"/>
          <p:cNvSpPr txBox="1"/>
          <p:nvPr/>
        </p:nvSpPr>
        <p:spPr>
          <a:xfrm>
            <a:off x="855445" y="1383268"/>
            <a:ext cx="1278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Processor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1774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990600" y="838200"/>
            <a:ext cx="4419600" cy="2743200"/>
            <a:chOff x="672" y="432"/>
            <a:chExt cx="2784" cy="1728"/>
          </a:xfrm>
        </p:grpSpPr>
        <p:sp>
          <p:nvSpPr>
            <p:cNvPr id="12310" name="Oval 3"/>
            <p:cNvSpPr>
              <a:spLocks noChangeArrowheads="1"/>
            </p:cNvSpPr>
            <p:nvPr/>
          </p:nvSpPr>
          <p:spPr bwMode="auto">
            <a:xfrm>
              <a:off x="672" y="432"/>
              <a:ext cx="2784" cy="1728"/>
            </a:xfrm>
            <a:prstGeom prst="ellipse">
              <a:avLst/>
            </a:prstGeom>
            <a:solidFill>
              <a:srgbClr val="FF66CC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311" name="Oval 4"/>
            <p:cNvSpPr>
              <a:spLocks noChangeArrowheads="1"/>
            </p:cNvSpPr>
            <p:nvPr/>
          </p:nvSpPr>
          <p:spPr bwMode="auto">
            <a:xfrm>
              <a:off x="2515" y="960"/>
              <a:ext cx="720" cy="624"/>
            </a:xfrm>
            <a:prstGeom prst="ellipse">
              <a:avLst/>
            </a:prstGeom>
            <a:solidFill>
              <a:srgbClr val="53FB25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2400"/>
                <a:t>Fetch</a:t>
              </a:r>
            </a:p>
            <a:p>
              <a:pPr algn="ctr"/>
              <a:r>
                <a:rPr lang="en-US" altLang="en-US" sz="2400"/>
                <a:t>Exec</a:t>
              </a:r>
            </a:p>
          </p:txBody>
        </p:sp>
        <p:sp>
          <p:nvSpPr>
            <p:cNvPr id="12312" name="AutoShape 5"/>
            <p:cNvSpPr>
              <a:spLocks noChangeArrowheads="1"/>
            </p:cNvSpPr>
            <p:nvPr/>
          </p:nvSpPr>
          <p:spPr bwMode="auto">
            <a:xfrm rot="10800000">
              <a:off x="1968" y="1032"/>
              <a:ext cx="528" cy="480"/>
            </a:xfrm>
            <a:prstGeom prst="leftRightArrow">
              <a:avLst>
                <a:gd name="adj1" fmla="val 50000"/>
                <a:gd name="adj2" fmla="val 22000"/>
              </a:avLst>
            </a:prstGeom>
            <a:solidFill>
              <a:schemeClr val="bg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313" name="Rectangle 6"/>
            <p:cNvSpPr>
              <a:spLocks noChangeArrowheads="1"/>
            </p:cNvSpPr>
            <p:nvPr/>
          </p:nvSpPr>
          <p:spPr bwMode="auto">
            <a:xfrm>
              <a:off x="1344" y="624"/>
              <a:ext cx="624" cy="129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R0</a:t>
              </a:r>
            </a:p>
            <a:p>
              <a:pPr algn="ctr"/>
              <a:r>
                <a:rPr lang="en-US" altLang="en-US"/>
                <a:t>…</a:t>
              </a:r>
            </a:p>
            <a:p>
              <a:pPr algn="ctr"/>
              <a:r>
                <a:rPr lang="en-US" altLang="en-US"/>
                <a:t>R31</a:t>
              </a:r>
            </a:p>
            <a:p>
              <a:pPr algn="ctr"/>
              <a:r>
                <a:rPr lang="en-US" altLang="en-US"/>
                <a:t>F0</a:t>
              </a:r>
            </a:p>
            <a:p>
              <a:pPr algn="ctr"/>
              <a:r>
                <a:rPr lang="en-US" altLang="en-US"/>
                <a:t>…</a:t>
              </a:r>
            </a:p>
            <a:p>
              <a:pPr algn="ctr"/>
              <a:r>
                <a:rPr lang="en-US" altLang="en-US"/>
                <a:t>F30</a:t>
              </a:r>
            </a:p>
            <a:p>
              <a:pPr algn="ctr"/>
              <a:r>
                <a:rPr lang="en-US" altLang="en-US"/>
                <a:t>PC</a:t>
              </a:r>
            </a:p>
          </p:txBody>
        </p:sp>
      </p:grpSp>
      <p:sp>
        <p:nvSpPr>
          <p:cNvPr id="12291" name="AutoShape 7"/>
          <p:cNvSpPr>
            <a:spLocks noChangeArrowheads="1"/>
          </p:cNvSpPr>
          <p:nvPr/>
        </p:nvSpPr>
        <p:spPr bwMode="auto">
          <a:xfrm rot="10800000">
            <a:off x="5410200" y="1828800"/>
            <a:ext cx="838200" cy="762000"/>
          </a:xfrm>
          <a:prstGeom prst="leftRightArrow">
            <a:avLst>
              <a:gd name="adj1" fmla="val 50000"/>
              <a:gd name="adj2" fmla="val 22000"/>
            </a:avLst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sp>
        <p:nvSpPr>
          <p:cNvPr id="12292" name="Rectangle 8"/>
          <p:cNvSpPr>
            <a:spLocks noChangeArrowheads="1"/>
          </p:cNvSpPr>
          <p:nvPr/>
        </p:nvSpPr>
        <p:spPr bwMode="auto">
          <a:xfrm>
            <a:off x="6256338" y="1244600"/>
            <a:ext cx="1439862" cy="46228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 dirty="0"/>
              <a:t>…</a:t>
            </a:r>
          </a:p>
          <a:p>
            <a:pPr algn="ctr"/>
            <a:r>
              <a:rPr lang="en-US" altLang="en-US" sz="2400" dirty="0"/>
              <a:t>Data1</a:t>
            </a:r>
          </a:p>
          <a:p>
            <a:pPr algn="ctr"/>
            <a:r>
              <a:rPr lang="en-US" altLang="en-US" sz="2400" dirty="0"/>
              <a:t>Data0</a:t>
            </a:r>
          </a:p>
          <a:p>
            <a:pPr algn="ctr"/>
            <a:r>
              <a:rPr lang="en-US" altLang="en-US" sz="2400" dirty="0"/>
              <a:t>Inst237</a:t>
            </a:r>
          </a:p>
          <a:p>
            <a:pPr algn="ctr"/>
            <a:r>
              <a:rPr lang="en-US" altLang="en-US" sz="2400" dirty="0"/>
              <a:t>Inst236</a:t>
            </a:r>
          </a:p>
          <a:p>
            <a:pPr algn="ctr"/>
            <a:r>
              <a:rPr lang="en-US" altLang="en-US" sz="2400" dirty="0"/>
              <a:t>…</a:t>
            </a:r>
          </a:p>
          <a:p>
            <a:pPr algn="ctr"/>
            <a:r>
              <a:rPr lang="en-US" altLang="en-US" sz="2400" dirty="0"/>
              <a:t>Inst5</a:t>
            </a:r>
          </a:p>
          <a:p>
            <a:pPr algn="ctr"/>
            <a:r>
              <a:rPr lang="en-US" altLang="en-US" sz="2400" dirty="0"/>
              <a:t>Inst4</a:t>
            </a:r>
          </a:p>
          <a:p>
            <a:pPr algn="ctr"/>
            <a:r>
              <a:rPr lang="en-US" altLang="en-US" sz="2400" dirty="0"/>
              <a:t>Inst3</a:t>
            </a:r>
          </a:p>
          <a:p>
            <a:pPr algn="ctr"/>
            <a:r>
              <a:rPr lang="en-US" altLang="en-US" sz="2400" dirty="0"/>
              <a:t>Inst2</a:t>
            </a:r>
            <a:br>
              <a:rPr lang="en-US" altLang="en-US" sz="2400" dirty="0"/>
            </a:br>
            <a:r>
              <a:rPr lang="en-US" altLang="en-US" sz="2400" dirty="0"/>
              <a:t>Inst1</a:t>
            </a:r>
          </a:p>
          <a:p>
            <a:pPr algn="ctr"/>
            <a:r>
              <a:rPr lang="en-US" altLang="en-US" sz="2400" dirty="0"/>
              <a:t>Inst0</a:t>
            </a:r>
          </a:p>
        </p:txBody>
      </p:sp>
      <p:sp>
        <p:nvSpPr>
          <p:cNvPr id="12293" name="Text Box 9"/>
          <p:cNvSpPr txBox="1">
            <a:spLocks noChangeArrowheads="1"/>
          </p:cNvSpPr>
          <p:nvPr/>
        </p:nvSpPr>
        <p:spPr bwMode="auto">
          <a:xfrm>
            <a:off x="6354763" y="5919788"/>
            <a:ext cx="10556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2000"/>
              <a:t>Addr 0</a:t>
            </a:r>
          </a:p>
        </p:txBody>
      </p:sp>
      <p:sp>
        <p:nvSpPr>
          <p:cNvPr id="12294" name="Text Box 10"/>
          <p:cNvSpPr txBox="1">
            <a:spLocks noChangeArrowheads="1"/>
          </p:cNvSpPr>
          <p:nvPr/>
        </p:nvSpPr>
        <p:spPr bwMode="auto">
          <a:xfrm>
            <a:off x="6188075" y="839788"/>
            <a:ext cx="1566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2000"/>
              <a:t>Addr 2</a:t>
            </a:r>
            <a:r>
              <a:rPr lang="en-US" altLang="en-US" sz="2000" baseline="30000"/>
              <a:t>32</a:t>
            </a:r>
            <a:r>
              <a:rPr lang="en-US" altLang="en-US" sz="2000"/>
              <a:t>-1</a:t>
            </a:r>
          </a:p>
        </p:txBody>
      </p:sp>
      <p:sp>
        <p:nvSpPr>
          <p:cNvPr id="12295" name="Rectangle 11"/>
          <p:cNvSpPr>
            <a:spLocks noGrp="1" noChangeArrowheads="1"/>
          </p:cNvSpPr>
          <p:nvPr>
            <p:ph type="title"/>
          </p:nvPr>
        </p:nvSpPr>
        <p:spPr>
          <a:xfrm>
            <a:off x="31750" y="228600"/>
            <a:ext cx="8731250" cy="533400"/>
          </a:xfrm>
        </p:spPr>
        <p:txBody>
          <a:bodyPr/>
          <a:lstStyle/>
          <a:p>
            <a:r>
              <a:rPr lang="en-US" altLang="en-US" dirty="0" smtClean="0"/>
              <a:t>Recall (61C): What happens during program execution?</a:t>
            </a:r>
          </a:p>
        </p:txBody>
      </p:sp>
      <p:sp>
        <p:nvSpPr>
          <p:cNvPr id="307212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762000" y="3687763"/>
            <a:ext cx="5715000" cy="2973387"/>
          </a:xfrm>
        </p:spPr>
        <p:txBody>
          <a:bodyPr/>
          <a:lstStyle/>
          <a:p>
            <a:r>
              <a:rPr lang="en-US" altLang="en-US" smtClean="0"/>
              <a:t>Execution sequence:</a:t>
            </a:r>
          </a:p>
          <a:p>
            <a:pPr lvl="1"/>
            <a:r>
              <a:rPr lang="en-US" altLang="en-US" smtClean="0"/>
              <a:t>Fetch Instruction at PC </a:t>
            </a:r>
            <a:r>
              <a:rPr lang="en-US" altLang="en-US" smtClean="0">
                <a:sym typeface="Symbol" panose="05050102010706020507" pitchFamily="18" charset="2"/>
              </a:rPr>
              <a:t> </a:t>
            </a:r>
          </a:p>
          <a:p>
            <a:pPr lvl="1"/>
            <a:r>
              <a:rPr lang="en-US" altLang="en-US" smtClean="0">
                <a:sym typeface="Symbol" panose="05050102010706020507" pitchFamily="18" charset="2"/>
              </a:rPr>
              <a:t>Decode</a:t>
            </a:r>
          </a:p>
          <a:p>
            <a:pPr lvl="1"/>
            <a:r>
              <a:rPr lang="en-US" altLang="en-US" smtClean="0">
                <a:sym typeface="Symbol" panose="05050102010706020507" pitchFamily="18" charset="2"/>
              </a:rPr>
              <a:t>Execute (possibly using registers)</a:t>
            </a:r>
          </a:p>
          <a:p>
            <a:pPr lvl="1"/>
            <a:r>
              <a:rPr lang="en-US" altLang="en-US" smtClean="0">
                <a:sym typeface="Symbol" panose="05050102010706020507" pitchFamily="18" charset="2"/>
              </a:rPr>
              <a:t>Write results to registers/mem</a:t>
            </a:r>
          </a:p>
          <a:p>
            <a:pPr lvl="1"/>
            <a:r>
              <a:rPr lang="en-US" altLang="en-US" smtClean="0">
                <a:sym typeface="Symbol" panose="05050102010706020507" pitchFamily="18" charset="2"/>
              </a:rPr>
              <a:t>PC = Next Instruction(PC)</a:t>
            </a:r>
          </a:p>
          <a:p>
            <a:pPr lvl="1"/>
            <a:r>
              <a:rPr lang="en-US" altLang="en-US" smtClean="0">
                <a:sym typeface="Symbol" panose="05050102010706020507" pitchFamily="18" charset="2"/>
              </a:rPr>
              <a:t>Repeat </a:t>
            </a:r>
          </a:p>
          <a:p>
            <a:endParaRPr lang="en-US" altLang="en-US" smtClean="0"/>
          </a:p>
        </p:txBody>
      </p:sp>
      <p:grpSp>
        <p:nvGrpSpPr>
          <p:cNvPr id="307213" name="Group 13"/>
          <p:cNvGrpSpPr>
            <a:grpSpLocks/>
          </p:cNvGrpSpPr>
          <p:nvPr/>
        </p:nvGrpSpPr>
        <p:grpSpPr bwMode="auto">
          <a:xfrm>
            <a:off x="7696200" y="5334000"/>
            <a:ext cx="1035050" cy="519113"/>
            <a:chOff x="4570" y="2832"/>
            <a:chExt cx="652" cy="327"/>
          </a:xfrm>
        </p:grpSpPr>
        <p:sp>
          <p:nvSpPr>
            <p:cNvPr id="12308" name="Text Box 14"/>
            <p:cNvSpPr txBox="1">
              <a:spLocks noChangeArrowheads="1"/>
            </p:cNvSpPr>
            <p:nvPr/>
          </p:nvSpPr>
          <p:spPr bwMode="auto">
            <a:xfrm>
              <a:off x="4848" y="2832"/>
              <a:ext cx="37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800"/>
                <a:t>PC</a:t>
              </a:r>
            </a:p>
          </p:txBody>
        </p:sp>
        <p:sp>
          <p:nvSpPr>
            <p:cNvPr id="12309" name="Line 15"/>
            <p:cNvSpPr>
              <a:spLocks noChangeShapeType="1"/>
            </p:cNvSpPr>
            <p:nvPr/>
          </p:nvSpPr>
          <p:spPr bwMode="auto">
            <a:xfrm flipH="1">
              <a:off x="4570" y="2978"/>
              <a:ext cx="2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7216" name="Group 16"/>
          <p:cNvGrpSpPr>
            <a:grpSpLocks/>
          </p:cNvGrpSpPr>
          <p:nvPr/>
        </p:nvGrpSpPr>
        <p:grpSpPr bwMode="auto">
          <a:xfrm>
            <a:off x="7696200" y="4953000"/>
            <a:ext cx="1035050" cy="519113"/>
            <a:chOff x="4570" y="2832"/>
            <a:chExt cx="652" cy="327"/>
          </a:xfrm>
        </p:grpSpPr>
        <p:sp>
          <p:nvSpPr>
            <p:cNvPr id="12306" name="Text Box 17"/>
            <p:cNvSpPr txBox="1">
              <a:spLocks noChangeArrowheads="1"/>
            </p:cNvSpPr>
            <p:nvPr/>
          </p:nvSpPr>
          <p:spPr bwMode="auto">
            <a:xfrm>
              <a:off x="4848" y="2832"/>
              <a:ext cx="37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800"/>
                <a:t>PC</a:t>
              </a:r>
            </a:p>
          </p:txBody>
        </p:sp>
        <p:sp>
          <p:nvSpPr>
            <p:cNvPr id="12307" name="Line 18"/>
            <p:cNvSpPr>
              <a:spLocks noChangeShapeType="1"/>
            </p:cNvSpPr>
            <p:nvPr/>
          </p:nvSpPr>
          <p:spPr bwMode="auto">
            <a:xfrm flipH="1">
              <a:off x="4570" y="2978"/>
              <a:ext cx="2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7219" name="Group 19"/>
          <p:cNvGrpSpPr>
            <a:grpSpLocks/>
          </p:cNvGrpSpPr>
          <p:nvPr/>
        </p:nvGrpSpPr>
        <p:grpSpPr bwMode="auto">
          <a:xfrm>
            <a:off x="7696200" y="4572000"/>
            <a:ext cx="1035050" cy="519113"/>
            <a:chOff x="4570" y="2832"/>
            <a:chExt cx="652" cy="327"/>
          </a:xfrm>
        </p:grpSpPr>
        <p:sp>
          <p:nvSpPr>
            <p:cNvPr id="12304" name="Text Box 20"/>
            <p:cNvSpPr txBox="1">
              <a:spLocks noChangeArrowheads="1"/>
            </p:cNvSpPr>
            <p:nvPr/>
          </p:nvSpPr>
          <p:spPr bwMode="auto">
            <a:xfrm>
              <a:off x="4848" y="2832"/>
              <a:ext cx="37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800"/>
                <a:t>PC</a:t>
              </a:r>
            </a:p>
          </p:txBody>
        </p:sp>
        <p:sp>
          <p:nvSpPr>
            <p:cNvPr id="12305" name="Line 21"/>
            <p:cNvSpPr>
              <a:spLocks noChangeShapeType="1"/>
            </p:cNvSpPr>
            <p:nvPr/>
          </p:nvSpPr>
          <p:spPr bwMode="auto">
            <a:xfrm flipH="1">
              <a:off x="4570" y="2978"/>
              <a:ext cx="2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7222" name="Group 22"/>
          <p:cNvGrpSpPr>
            <a:grpSpLocks/>
          </p:cNvGrpSpPr>
          <p:nvPr/>
        </p:nvGrpSpPr>
        <p:grpSpPr bwMode="auto">
          <a:xfrm>
            <a:off x="7696200" y="4191000"/>
            <a:ext cx="1035050" cy="519113"/>
            <a:chOff x="4570" y="2832"/>
            <a:chExt cx="652" cy="327"/>
          </a:xfrm>
        </p:grpSpPr>
        <p:sp>
          <p:nvSpPr>
            <p:cNvPr id="12302" name="Text Box 23"/>
            <p:cNvSpPr txBox="1">
              <a:spLocks noChangeArrowheads="1"/>
            </p:cNvSpPr>
            <p:nvPr/>
          </p:nvSpPr>
          <p:spPr bwMode="auto">
            <a:xfrm>
              <a:off x="4848" y="2832"/>
              <a:ext cx="37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800"/>
                <a:t>PC</a:t>
              </a:r>
            </a:p>
          </p:txBody>
        </p:sp>
        <p:sp>
          <p:nvSpPr>
            <p:cNvPr id="12303" name="Line 24"/>
            <p:cNvSpPr>
              <a:spLocks noChangeShapeType="1"/>
            </p:cNvSpPr>
            <p:nvPr/>
          </p:nvSpPr>
          <p:spPr bwMode="auto">
            <a:xfrm flipH="1">
              <a:off x="4570" y="2978"/>
              <a:ext cx="2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225" name="AutoShape 25"/>
          <p:cNvSpPr>
            <a:spLocks noChangeArrowheads="1"/>
          </p:cNvSpPr>
          <p:nvPr/>
        </p:nvSpPr>
        <p:spPr bwMode="auto">
          <a:xfrm flipV="1">
            <a:off x="304800" y="3810000"/>
            <a:ext cx="762000" cy="2667000"/>
          </a:xfrm>
          <a:prstGeom prst="curvedRightArrow">
            <a:avLst>
              <a:gd name="adj1" fmla="val 70000"/>
              <a:gd name="adj2" fmla="val 140000"/>
              <a:gd name="adj3" fmla="val 33333"/>
            </a:avLst>
          </a:pr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7479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2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2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2" grpId="0" build="p" bldLvl="2"/>
      <p:bldP spid="3072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OS Concept: Thread of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153400" cy="5105400"/>
          </a:xfrm>
        </p:spPr>
        <p:txBody>
          <a:bodyPr>
            <a:normAutofit lnSpcReduction="10000"/>
          </a:bodyPr>
          <a:lstStyle/>
          <a:p>
            <a:r>
              <a:rPr lang="en-US" altLang="en-US" dirty="0">
                <a:solidFill>
                  <a:srgbClr val="FF0000"/>
                </a:solidFill>
              </a:rPr>
              <a:t>Thread: Single unique execution context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Program Counter, Registers, Execution Flags, Stack</a:t>
            </a:r>
          </a:p>
          <a:p>
            <a:r>
              <a:rPr lang="en-US" dirty="0" smtClean="0"/>
              <a:t>A thread is executing on a processor when it is resident in the processor registers.</a:t>
            </a:r>
          </a:p>
          <a:p>
            <a:r>
              <a:rPr lang="en-US" dirty="0" smtClean="0"/>
              <a:t>PC register holds the address of executing instruction in the thread.</a:t>
            </a:r>
          </a:p>
          <a:p>
            <a:r>
              <a:rPr lang="en-US" dirty="0" smtClean="0"/>
              <a:t>Certain registers hold the </a:t>
            </a:r>
            <a:r>
              <a:rPr lang="en-US" i="1" dirty="0" smtClean="0"/>
              <a:t>context </a:t>
            </a:r>
            <a:r>
              <a:rPr lang="en-US" dirty="0" smtClean="0"/>
              <a:t>of thread</a:t>
            </a:r>
          </a:p>
          <a:p>
            <a:pPr lvl="1"/>
            <a:r>
              <a:rPr lang="en-US" dirty="0" smtClean="0"/>
              <a:t>Stack pointer holds the address of the top of stack</a:t>
            </a:r>
          </a:p>
          <a:p>
            <a:pPr lvl="2"/>
            <a:r>
              <a:rPr lang="en-US" dirty="0" smtClean="0"/>
              <a:t>Other conventions: Frame Pointer, Heap Pointer, Data</a:t>
            </a:r>
          </a:p>
          <a:p>
            <a:pPr lvl="1"/>
            <a:r>
              <a:rPr lang="en-US" dirty="0" smtClean="0"/>
              <a:t>May be defined by the instruction set architecture or by compiler conventions</a:t>
            </a:r>
          </a:p>
          <a:p>
            <a:r>
              <a:rPr lang="en-US" dirty="0" smtClean="0"/>
              <a:t>Registers hold the root state of the thread.</a:t>
            </a:r>
          </a:p>
          <a:p>
            <a:pPr lvl="1"/>
            <a:r>
              <a:rPr lang="en-US" dirty="0" smtClean="0"/>
              <a:t>The rest is “in memory”</a:t>
            </a:r>
          </a:p>
        </p:txBody>
      </p:sp>
    </p:spTree>
    <p:extLst>
      <p:ext uri="{BB962C8B-B14F-4D97-AF65-F5344CB8AC3E}">
        <p14:creationId xmlns:p14="http://schemas.microsoft.com/office/powerpoint/2010/main" val="3840004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Second OS Concept: Program’s Address Space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889773" y="826532"/>
            <a:ext cx="1828800" cy="2895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70973" y="3505200"/>
            <a:ext cx="104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0x000…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794773" y="762000"/>
            <a:ext cx="1082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0xFFF…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 flipV="1">
            <a:off x="5965973" y="2883932"/>
            <a:ext cx="1628564" cy="6858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52335" y="3200400"/>
            <a:ext cx="685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code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5965973" y="2350532"/>
            <a:ext cx="1628564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42173" y="243840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Static Data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 flipV="1">
            <a:off x="5965973" y="1817132"/>
            <a:ext cx="1628564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45854" y="1905000"/>
            <a:ext cx="69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heap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 bwMode="auto">
          <a:xfrm flipV="1">
            <a:off x="5965973" y="902732"/>
            <a:ext cx="1628564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06054" y="990600"/>
            <a:ext cx="777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stack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7489973" y="902732"/>
            <a:ext cx="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V="1">
            <a:off x="7489973" y="1664732"/>
            <a:ext cx="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843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5867400" cy="54864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0000"/>
                </a:solidFill>
              </a:rPr>
              <a:t>Address space </a:t>
            </a:r>
            <a:r>
              <a:rPr lang="en-US" alt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 </a:t>
            </a:r>
            <a:r>
              <a:rPr lang="en-US" altLang="en-US" dirty="0" smtClean="0">
                <a:solidFill>
                  <a:srgbClr val="FF0000"/>
                </a:solidFill>
              </a:rPr>
              <a:t>the set of accessible addresses + state associated with them</a:t>
            </a:r>
            <a:r>
              <a:rPr lang="en-US" altLang="en-US" dirty="0" smtClean="0"/>
              <a:t>:</a:t>
            </a:r>
          </a:p>
          <a:p>
            <a:pPr lvl="1"/>
            <a:r>
              <a:rPr lang="en-US" altLang="en-US" dirty="0" smtClean="0"/>
              <a:t>For a 32-bit processor there are 2</a:t>
            </a:r>
            <a:r>
              <a:rPr lang="en-US" altLang="en-US" baseline="30000" dirty="0" smtClean="0"/>
              <a:t>32</a:t>
            </a:r>
            <a:r>
              <a:rPr lang="en-US" altLang="en-US" dirty="0" smtClean="0"/>
              <a:t> = 4 billion addresses</a:t>
            </a:r>
          </a:p>
          <a:p>
            <a:r>
              <a:rPr lang="en-US" altLang="en-US" dirty="0" smtClean="0"/>
              <a:t>What happens when you read or write to an address?</a:t>
            </a:r>
          </a:p>
          <a:p>
            <a:pPr lvl="1"/>
            <a:r>
              <a:rPr lang="en-US" altLang="en-US" dirty="0" smtClean="0"/>
              <a:t>Perhaps Nothing</a:t>
            </a:r>
          </a:p>
          <a:p>
            <a:pPr lvl="1"/>
            <a:r>
              <a:rPr lang="en-US" altLang="en-US" dirty="0" smtClean="0"/>
              <a:t>Perhaps acts like regular memory</a:t>
            </a:r>
          </a:p>
          <a:p>
            <a:pPr lvl="1"/>
            <a:r>
              <a:rPr lang="en-US" altLang="en-US" dirty="0" smtClean="0"/>
              <a:t>Perhaps ignores writes</a:t>
            </a:r>
          </a:p>
          <a:p>
            <a:pPr lvl="1"/>
            <a:r>
              <a:rPr lang="en-US" altLang="en-US" dirty="0" smtClean="0"/>
              <a:t>Perhaps causes I/O operation</a:t>
            </a:r>
          </a:p>
          <a:p>
            <a:pPr lvl="2"/>
            <a:r>
              <a:rPr lang="en-US" altLang="en-US" dirty="0" smtClean="0"/>
              <a:t>(Memory-mapped I/O)</a:t>
            </a:r>
          </a:p>
          <a:p>
            <a:pPr lvl="1"/>
            <a:r>
              <a:rPr lang="en-US" altLang="en-US" dirty="0" smtClean="0"/>
              <a:t>Perhaps causes exception (fault)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04059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Space: In a Picture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1936080" y="1326848"/>
            <a:ext cx="1828800" cy="1066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00505" y="2393648"/>
            <a:ext cx="1223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</a:p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1936080" y="1555448"/>
            <a:ext cx="1828800" cy="228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85573" y="1250648"/>
            <a:ext cx="526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PC:</a:t>
            </a:r>
            <a:endParaRPr lang="en-US" sz="1600" dirty="0"/>
          </a:p>
        </p:txBody>
      </p:sp>
      <p:sp>
        <p:nvSpPr>
          <p:cNvPr id="42" name="Rectangle 41"/>
          <p:cNvSpPr/>
          <p:nvPr/>
        </p:nvSpPr>
        <p:spPr bwMode="auto">
          <a:xfrm>
            <a:off x="1936080" y="1936448"/>
            <a:ext cx="1828800" cy="228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5376785" y="947854"/>
            <a:ext cx="1828800" cy="3048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0667" y="3734988"/>
            <a:ext cx="104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0x000…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352797" y="839388"/>
            <a:ext cx="1082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0xFFF…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 bwMode="auto">
          <a:xfrm>
            <a:off x="5452985" y="3005254"/>
            <a:ext cx="1628564" cy="6858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76785" y="3321722"/>
            <a:ext cx="1724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Code Segment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5452985" y="2471854"/>
            <a:ext cx="1628564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82202" y="2559722"/>
            <a:ext cx="131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Static Data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5452985" y="2014654"/>
            <a:ext cx="1628564" cy="4572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889959" y="2026322"/>
            <a:ext cx="69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heap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5452985" y="1024054"/>
            <a:ext cx="1628564" cy="4572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77336" y="1111922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stack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 bwMode="auto">
          <a:xfrm flipV="1">
            <a:off x="6921295" y="1894002"/>
            <a:ext cx="0" cy="57584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6908229" y="1066800"/>
            <a:ext cx="0" cy="533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3" name="Rectangle 42"/>
          <p:cNvSpPr/>
          <p:nvPr/>
        </p:nvSpPr>
        <p:spPr bwMode="auto">
          <a:xfrm>
            <a:off x="5529185" y="3081454"/>
            <a:ext cx="1447800" cy="228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29448" y="30477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instruction</a:t>
            </a:r>
            <a:endParaRPr lang="en-US" sz="1600" dirty="0"/>
          </a:p>
        </p:txBody>
      </p:sp>
      <p:sp>
        <p:nvSpPr>
          <p:cNvPr id="45" name="TextBox 44"/>
          <p:cNvSpPr txBox="1"/>
          <p:nvPr/>
        </p:nvSpPr>
        <p:spPr>
          <a:xfrm>
            <a:off x="1478880" y="1555448"/>
            <a:ext cx="5153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SP:</a:t>
            </a:r>
            <a:endParaRPr lang="en-US" sz="1600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608171" y="4310316"/>
            <a:ext cx="7790828" cy="2393279"/>
          </a:xfrm>
        </p:spPr>
        <p:txBody>
          <a:bodyPr>
            <a:normAutofit/>
          </a:bodyPr>
          <a:lstStyle/>
          <a:p>
            <a:r>
              <a:rPr lang="en-US" dirty="0" smtClean="0"/>
              <a:t>What’s in the code segment? Data?</a:t>
            </a:r>
          </a:p>
          <a:p>
            <a:r>
              <a:rPr lang="en-US" dirty="0" smtClean="0"/>
              <a:t>What’s in the stack segment?</a:t>
            </a:r>
          </a:p>
          <a:p>
            <a:pPr lvl="1"/>
            <a:r>
              <a:rPr lang="en-US" dirty="0" smtClean="0"/>
              <a:t>How is it allocated? How big is it?</a:t>
            </a:r>
          </a:p>
          <a:p>
            <a:r>
              <a:rPr lang="en-US" dirty="0" smtClean="0"/>
              <a:t>What’s in the heap segment?</a:t>
            </a:r>
          </a:p>
          <a:p>
            <a:pPr lvl="1"/>
            <a:r>
              <a:rPr lang="en-US" dirty="0" smtClean="0"/>
              <a:t>How is it allocated?  How big?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 bwMode="auto">
          <a:xfrm>
            <a:off x="3585411" y="1326849"/>
            <a:ext cx="1864894" cy="1840468"/>
          </a:xfrm>
          <a:custGeom>
            <a:avLst/>
            <a:gdLst>
              <a:gd name="connsiteX0" fmla="*/ 0 w 1864894"/>
              <a:gd name="connsiteY0" fmla="*/ 70287 h 1862992"/>
              <a:gd name="connsiteX1" fmla="*/ 372978 w 1864894"/>
              <a:gd name="connsiteY1" fmla="*/ 106382 h 1862992"/>
              <a:gd name="connsiteX2" fmla="*/ 914400 w 1864894"/>
              <a:gd name="connsiteY2" fmla="*/ 1080940 h 1862992"/>
              <a:gd name="connsiteX3" fmla="*/ 1419726 w 1864894"/>
              <a:gd name="connsiteY3" fmla="*/ 1718613 h 1862992"/>
              <a:gd name="connsiteX4" fmla="*/ 1864894 w 1864894"/>
              <a:gd name="connsiteY4" fmla="*/ 1862992 h 186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4894" h="1862992">
                <a:moveTo>
                  <a:pt x="0" y="70287"/>
                </a:moveTo>
                <a:cubicBezTo>
                  <a:pt x="110289" y="4113"/>
                  <a:pt x="220578" y="-62060"/>
                  <a:pt x="372978" y="106382"/>
                </a:cubicBezTo>
                <a:cubicBezTo>
                  <a:pt x="525378" y="274824"/>
                  <a:pt x="739942" y="812235"/>
                  <a:pt x="914400" y="1080940"/>
                </a:cubicBezTo>
                <a:cubicBezTo>
                  <a:pt x="1088858" y="1349645"/>
                  <a:pt x="1261310" y="1588271"/>
                  <a:pt x="1419726" y="1718613"/>
                </a:cubicBezTo>
                <a:cubicBezTo>
                  <a:pt x="1578142" y="1848955"/>
                  <a:pt x="1721518" y="1855973"/>
                  <a:pt x="1864894" y="1862992"/>
                </a:cubicBezTo>
              </a:path>
            </a:pathLst>
          </a:custGeom>
          <a:noFill/>
          <a:ln w="38100" cap="flat" cmpd="sng" algn="ctr">
            <a:solidFill>
              <a:schemeClr val="accent1"/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 flipV="1">
            <a:off x="3581400" y="1483746"/>
            <a:ext cx="1973179" cy="345054"/>
          </a:xfrm>
          <a:custGeom>
            <a:avLst/>
            <a:gdLst>
              <a:gd name="connsiteX0" fmla="*/ 0 w 1973179"/>
              <a:gd name="connsiteY0" fmla="*/ 146596 h 447385"/>
              <a:gd name="connsiteX1" fmla="*/ 409074 w 1973179"/>
              <a:gd name="connsiteY1" fmla="*/ 14249 h 447385"/>
              <a:gd name="connsiteX2" fmla="*/ 1973179 w 1973179"/>
              <a:gd name="connsiteY2" fmla="*/ 447385 h 44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3179" h="447385">
                <a:moveTo>
                  <a:pt x="0" y="146596"/>
                </a:moveTo>
                <a:cubicBezTo>
                  <a:pt x="40105" y="55357"/>
                  <a:pt x="80211" y="-35882"/>
                  <a:pt x="409074" y="14249"/>
                </a:cubicBezTo>
                <a:cubicBezTo>
                  <a:pt x="737937" y="64380"/>
                  <a:pt x="1355558" y="255882"/>
                  <a:pt x="1973179" y="447385"/>
                </a:cubicBezTo>
              </a:path>
            </a:pathLst>
          </a:custGeom>
          <a:noFill/>
          <a:ln w="38100" cap="flat" cmpd="sng" algn="ctr">
            <a:solidFill>
              <a:schemeClr val="accent1"/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4987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1600"/>
            <a:ext cx="7924800" cy="736600"/>
          </a:xfrm>
        </p:spPr>
        <p:txBody>
          <a:bodyPr/>
          <a:lstStyle/>
          <a:p>
            <a:r>
              <a:rPr lang="en-US" dirty="0" smtClean="0"/>
              <a:t>Multiprogramming - Multiple Threads of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5334000"/>
            <a:ext cx="7620000" cy="83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1143000" y="2362200"/>
            <a:ext cx="2667000" cy="6096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066800" y="12954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1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981200" y="12954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2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3124200" y="1295400"/>
            <a:ext cx="762000" cy="762000"/>
          </a:xfrm>
          <a:prstGeom prst="roundRec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08702" y="16764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 flipV="1">
            <a:off x="51816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334000" y="1203458"/>
            <a:ext cx="1828800" cy="1387342"/>
            <a:chOff x="5334000" y="1203458"/>
            <a:chExt cx="1828800" cy="1387342"/>
          </a:xfrm>
        </p:grpSpPr>
        <p:sp>
          <p:nvSpPr>
            <p:cNvPr id="48" name="Rectangle 47"/>
            <p:cNvSpPr/>
            <p:nvPr/>
          </p:nvSpPr>
          <p:spPr bwMode="auto">
            <a:xfrm flipV="1">
              <a:off x="5334000" y="2351314"/>
              <a:ext cx="1828800" cy="239486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505138" y="2313801"/>
              <a:ext cx="5924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50" name="Rectangle 49"/>
            <p:cNvSpPr/>
            <p:nvPr/>
          </p:nvSpPr>
          <p:spPr bwMode="auto">
            <a:xfrm flipV="1">
              <a:off x="5334000" y="2046514"/>
              <a:ext cx="1828800" cy="3048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505138" y="2030772"/>
              <a:ext cx="1071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52" name="Rectangle 51"/>
            <p:cNvSpPr/>
            <p:nvPr/>
          </p:nvSpPr>
          <p:spPr bwMode="auto">
            <a:xfrm flipV="1">
              <a:off x="5334000" y="1741714"/>
              <a:ext cx="1828800" cy="3048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505138" y="1725972"/>
              <a:ext cx="6022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54" name="Rectangle 53"/>
            <p:cNvSpPr/>
            <p:nvPr/>
          </p:nvSpPr>
          <p:spPr bwMode="auto">
            <a:xfrm flipV="1">
              <a:off x="5334000" y="1219200"/>
              <a:ext cx="1828800" cy="3048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505138" y="1203458"/>
              <a:ext cx="6215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>
              <a:off x="7045380" y="1219200"/>
              <a:ext cx="0" cy="391886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 flipV="1">
              <a:off x="7045380" y="1654628"/>
              <a:ext cx="0" cy="391886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6" name="Group 5"/>
          <p:cNvGrpSpPr/>
          <p:nvPr/>
        </p:nvGrpSpPr>
        <p:grpSpPr>
          <a:xfrm>
            <a:off x="5334000" y="2789256"/>
            <a:ext cx="1828800" cy="1387342"/>
            <a:chOff x="5334000" y="2789256"/>
            <a:chExt cx="1828800" cy="1387342"/>
          </a:xfrm>
        </p:grpSpPr>
        <p:sp>
          <p:nvSpPr>
            <p:cNvPr id="59" name="Rectangle 58"/>
            <p:cNvSpPr/>
            <p:nvPr/>
          </p:nvSpPr>
          <p:spPr bwMode="auto">
            <a:xfrm flipV="1">
              <a:off x="5334000" y="3937112"/>
              <a:ext cx="1828800" cy="239486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505138" y="3899599"/>
              <a:ext cx="5924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61" name="Rectangle 60"/>
            <p:cNvSpPr/>
            <p:nvPr/>
          </p:nvSpPr>
          <p:spPr bwMode="auto">
            <a:xfrm flipV="1">
              <a:off x="5334000" y="3632312"/>
              <a:ext cx="1828800" cy="304800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505138" y="3616570"/>
              <a:ext cx="1071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63" name="Rectangle 62"/>
            <p:cNvSpPr/>
            <p:nvPr/>
          </p:nvSpPr>
          <p:spPr bwMode="auto">
            <a:xfrm flipV="1">
              <a:off x="5334000" y="3327512"/>
              <a:ext cx="1828800" cy="304800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05138" y="3311770"/>
              <a:ext cx="6022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65" name="Rectangle 64"/>
            <p:cNvSpPr/>
            <p:nvPr/>
          </p:nvSpPr>
          <p:spPr bwMode="auto">
            <a:xfrm flipV="1">
              <a:off x="5334000" y="2804998"/>
              <a:ext cx="1828800" cy="304800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505138" y="2789256"/>
              <a:ext cx="6215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67" name="Straight Arrow Connector 66"/>
            <p:cNvCxnSpPr/>
            <p:nvPr/>
          </p:nvCxnSpPr>
          <p:spPr bwMode="auto">
            <a:xfrm>
              <a:off x="7045380" y="2804998"/>
              <a:ext cx="0" cy="391886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68" name="Straight Arrow Connector 67"/>
            <p:cNvCxnSpPr/>
            <p:nvPr/>
          </p:nvCxnSpPr>
          <p:spPr bwMode="auto">
            <a:xfrm flipV="1">
              <a:off x="7045380" y="3240426"/>
              <a:ext cx="0" cy="391886"/>
            </a:xfrm>
            <a:prstGeom prst="straightConnector1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69" name="Group 68"/>
          <p:cNvGrpSpPr/>
          <p:nvPr/>
        </p:nvGrpSpPr>
        <p:grpSpPr>
          <a:xfrm>
            <a:off x="5334000" y="4656044"/>
            <a:ext cx="1828800" cy="1387342"/>
            <a:chOff x="5334000" y="2789256"/>
            <a:chExt cx="1828800" cy="1387342"/>
          </a:xfrm>
          <a:solidFill>
            <a:srgbClr val="FFC000"/>
          </a:solidFill>
        </p:grpSpPr>
        <p:sp>
          <p:nvSpPr>
            <p:cNvPr id="70" name="Rectangle 69"/>
            <p:cNvSpPr/>
            <p:nvPr/>
          </p:nvSpPr>
          <p:spPr bwMode="auto">
            <a:xfrm flipV="1">
              <a:off x="5334000" y="3937112"/>
              <a:ext cx="1828800" cy="239486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505138" y="3899599"/>
              <a:ext cx="59241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72" name="Rectangle 71"/>
            <p:cNvSpPr/>
            <p:nvPr/>
          </p:nvSpPr>
          <p:spPr bwMode="auto">
            <a:xfrm flipV="1">
              <a:off x="5334000" y="3632312"/>
              <a:ext cx="1828800" cy="3048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505138" y="3616570"/>
              <a:ext cx="1071258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74" name="Rectangle 73"/>
            <p:cNvSpPr/>
            <p:nvPr/>
          </p:nvSpPr>
          <p:spPr bwMode="auto">
            <a:xfrm flipV="1">
              <a:off x="5334000" y="3327512"/>
              <a:ext cx="1828800" cy="3048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505138" y="3311770"/>
              <a:ext cx="6022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76" name="Rectangle 75"/>
            <p:cNvSpPr/>
            <p:nvPr/>
          </p:nvSpPr>
          <p:spPr bwMode="auto">
            <a:xfrm flipV="1">
              <a:off x="5334000" y="2804998"/>
              <a:ext cx="1828800" cy="3048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505138" y="2789256"/>
              <a:ext cx="6215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78" name="Straight Arrow Connector 77"/>
            <p:cNvCxnSpPr/>
            <p:nvPr/>
          </p:nvCxnSpPr>
          <p:spPr bwMode="auto">
            <a:xfrm>
              <a:off x="7045380" y="2804998"/>
              <a:ext cx="0" cy="391886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79" name="Straight Arrow Connector 78"/>
            <p:cNvCxnSpPr/>
            <p:nvPr/>
          </p:nvCxnSpPr>
          <p:spPr bwMode="auto">
            <a:xfrm flipV="1">
              <a:off x="7045380" y="3240426"/>
              <a:ext cx="0" cy="391886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5509301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r>
              <a:rPr lang="en-US" dirty="0" smtClean="0"/>
              <a:t>: 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8991600" cy="5867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Start homework 0 immediately </a:t>
            </a:r>
            <a:r>
              <a:rPr lang="en-US" dirty="0" smtClean="0">
                <a:sym typeface="Symbol" panose="05050102010706020507" pitchFamily="18" charset="2"/>
              </a:rPr>
              <a:t> </a:t>
            </a:r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Due next Monday!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Gets </a:t>
            </a:r>
            <a:r>
              <a:rPr lang="en-US" dirty="0" smtClean="0">
                <a:hlinkClick r:id="rId3"/>
              </a:rPr>
              <a:t>cs162-xx@cory.eecs.berkeley.edu</a:t>
            </a:r>
            <a:r>
              <a:rPr lang="en-US" dirty="0" smtClean="0"/>
              <a:t> (and other </a:t>
            </a:r>
            <a:r>
              <a:rPr lang="en-US" dirty="0" err="1" smtClean="0"/>
              <a:t>inst</a:t>
            </a:r>
            <a:r>
              <a:rPr lang="en-US" dirty="0" smtClean="0"/>
              <a:t> m/c)</a:t>
            </a:r>
          </a:p>
          <a:p>
            <a:pPr lvl="1"/>
            <a:r>
              <a:rPr lang="en-US" dirty="0" err="1" smtClean="0"/>
              <a:t>Github</a:t>
            </a:r>
            <a:r>
              <a:rPr lang="en-US" dirty="0" smtClean="0"/>
              <a:t> account</a:t>
            </a:r>
          </a:p>
          <a:p>
            <a:pPr lvl="1"/>
            <a:r>
              <a:rPr lang="en-US" dirty="0" smtClean="0"/>
              <a:t>Registration survey</a:t>
            </a:r>
          </a:p>
          <a:p>
            <a:pPr lvl="1"/>
            <a:r>
              <a:rPr lang="en-US" dirty="0" smtClean="0"/>
              <a:t>Vagrant </a:t>
            </a:r>
            <a:r>
              <a:rPr lang="en-US" dirty="0" err="1" smtClean="0"/>
              <a:t>virtualbox</a:t>
            </a:r>
            <a:r>
              <a:rPr lang="en-US" dirty="0" smtClean="0"/>
              <a:t> – VM environment for the course</a:t>
            </a:r>
          </a:p>
          <a:p>
            <a:pPr lvl="2"/>
            <a:r>
              <a:rPr lang="en-US" dirty="0" smtClean="0"/>
              <a:t>Consistent, managed environment on your machine</a:t>
            </a:r>
          </a:p>
          <a:p>
            <a:pPr lvl="1"/>
            <a:r>
              <a:rPr lang="en-US" dirty="0" smtClean="0"/>
              <a:t>Get familiar with all the cs162 tools</a:t>
            </a:r>
          </a:p>
          <a:p>
            <a:pPr lvl="1"/>
            <a:r>
              <a:rPr lang="en-US" dirty="0" smtClean="0"/>
              <a:t>Submit to </a:t>
            </a:r>
            <a:r>
              <a:rPr lang="en-US" dirty="0" err="1" smtClean="0"/>
              <a:t>autograder</a:t>
            </a:r>
            <a:r>
              <a:rPr lang="en-US" dirty="0" smtClean="0"/>
              <a:t> via </a:t>
            </a:r>
            <a:r>
              <a:rPr lang="en-US" dirty="0" err="1" smtClean="0"/>
              <a:t>git</a:t>
            </a:r>
            <a:endParaRPr lang="en-US" dirty="0" smtClean="0"/>
          </a:p>
          <a:p>
            <a:r>
              <a:rPr lang="en-US" dirty="0" smtClean="0"/>
              <a:t>Unlike last term: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smtClean="0">
                <a:solidFill>
                  <a:srgbClr val="FF0000"/>
                </a:solidFill>
              </a:rPr>
              <a:t>We are not allowing you to drop 1 homework!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This Friday (9/4) is drop day!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Very hard to drop afterwards…</a:t>
            </a:r>
          </a:p>
          <a:p>
            <a:r>
              <a:rPr lang="en-US" dirty="0" smtClean="0"/>
              <a:t>Should be going to section already!</a:t>
            </a:r>
          </a:p>
          <a:p>
            <a:r>
              <a:rPr lang="en-US" dirty="0" smtClean="0"/>
              <a:t>Group sign up form out next week (after drop </a:t>
            </a:r>
            <a:r>
              <a:rPr lang="en-US" dirty="0" err="1" smtClean="0"/>
              <a:t>deadine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Get finding groups ASAP</a:t>
            </a:r>
          </a:p>
          <a:p>
            <a:pPr lvl="1"/>
            <a:r>
              <a:rPr lang="en-US" dirty="0" smtClean="0"/>
              <a:t>4 people in a group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Try to attend either same section or 2 sections by same 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8583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r>
              <a:rPr lang="en-US" dirty="0" smtClean="0"/>
              <a:t>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0500" y="685800"/>
            <a:ext cx="8763000" cy="6096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Midterm conflicts: </a:t>
            </a:r>
          </a:p>
          <a:p>
            <a:pPr lvl="1"/>
            <a:r>
              <a:rPr lang="en-US" dirty="0" smtClean="0"/>
              <a:t>There are a couple of people with midterm conflicts – we are stil</a:t>
            </a:r>
            <a:r>
              <a:rPr lang="en-US" dirty="0" smtClean="0"/>
              <a:t>l figuring out what to do (if anything)</a:t>
            </a:r>
            <a:endParaRPr lang="en-US" dirty="0" smtClean="0"/>
          </a:p>
          <a:p>
            <a:r>
              <a:rPr lang="en-US" dirty="0" err="1" smtClean="0"/>
              <a:t>Kubiatowicz</a:t>
            </a:r>
            <a:r>
              <a:rPr lang="en-US" dirty="0" smtClean="0"/>
              <a:t> Office Hours:</a:t>
            </a:r>
          </a:p>
          <a:p>
            <a:pPr lvl="1"/>
            <a:r>
              <a:rPr lang="en-US" dirty="0" smtClean="0"/>
              <a:t>1</a:t>
            </a:r>
            <a:r>
              <a:rPr lang="en-US" dirty="0" smtClean="0"/>
              <a:t>pm-2pm</a:t>
            </a:r>
            <a:r>
              <a:rPr lang="en-US" dirty="0" smtClean="0"/>
              <a:t>, Monday/Wednesday</a:t>
            </a:r>
          </a:p>
          <a:p>
            <a:pPr lvl="1"/>
            <a:r>
              <a:rPr lang="en-US" dirty="0" smtClean="0"/>
              <a:t>May change as need arises (still have a bit of fluidity </a:t>
            </a:r>
            <a:r>
              <a:rPr lang="en-US" dirty="0" smtClean="0"/>
              <a:t>here)</a:t>
            </a:r>
            <a:endParaRPr lang="en-US" dirty="0" smtClean="0"/>
          </a:p>
          <a:p>
            <a:r>
              <a:rPr lang="en-US" dirty="0" smtClean="0"/>
              <a:t>Online Textbooks:</a:t>
            </a:r>
          </a:p>
          <a:p>
            <a:pPr lvl="1"/>
            <a:r>
              <a:rPr lang="en-US" dirty="0" smtClean="0"/>
              <a:t>Click on “Projects” link, under “Resources”, there is a pointer to “Online Textbooks”</a:t>
            </a:r>
          </a:p>
          <a:p>
            <a:pPr lvl="1"/>
            <a:r>
              <a:rPr lang="en-US" dirty="0" smtClean="0"/>
              <a:t>Can read these for free as long as on campus</a:t>
            </a:r>
          </a:p>
          <a:p>
            <a:pPr lvl="2"/>
            <a:r>
              <a:rPr lang="en-US" dirty="0" smtClean="0"/>
              <a:t>First ones: Book on </a:t>
            </a:r>
            <a:r>
              <a:rPr lang="en-US" dirty="0" err="1" smtClean="0"/>
              <a:t>Git</a:t>
            </a:r>
            <a:r>
              <a:rPr lang="en-US" dirty="0" smtClean="0"/>
              <a:t>, two books on C</a:t>
            </a:r>
          </a:p>
          <a:p>
            <a:r>
              <a:rPr lang="en-US" dirty="0" smtClean="0"/>
              <a:t>Webcast: </a:t>
            </a:r>
          </a:p>
          <a:p>
            <a:pPr lvl="1"/>
            <a:r>
              <a:rPr lang="en-US" dirty="0" smtClean="0"/>
              <a:t>We are webcasting this class</a:t>
            </a:r>
          </a:p>
          <a:p>
            <a:pPr lvl="1"/>
            <a:r>
              <a:rPr lang="en-US" dirty="0" smtClean="0"/>
              <a:t>Will put link up off main page, but for now, go to:</a:t>
            </a:r>
          </a:p>
          <a:p>
            <a:pPr lvl="2"/>
            <a:r>
              <a:rPr lang="en-US" dirty="0" smtClean="0"/>
              <a:t>Calcentral.Berkeley.edu and click on cs162</a:t>
            </a:r>
          </a:p>
          <a:p>
            <a:pPr lvl="2"/>
            <a:r>
              <a:rPr lang="en-US" dirty="0" smtClean="0"/>
              <a:t>Available to officially registered students (not sure about waitlisted students)</a:t>
            </a:r>
            <a:endParaRPr lang="en-US" dirty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Webcast is *NOT* a replacement for coming to class!</a:t>
            </a:r>
          </a:p>
        </p:txBody>
      </p:sp>
    </p:spTree>
    <p:extLst>
      <p:ext uri="{BB962C8B-B14F-4D97-AF65-F5344CB8AC3E}">
        <p14:creationId xmlns:p14="http://schemas.microsoft.com/office/powerpoint/2010/main" val="175952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CS 162 Collaboration Policy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8458200" cy="5562600"/>
          </a:xfrm>
        </p:spPr>
        <p:txBody>
          <a:bodyPr>
            <a:normAutofit fontScale="92500"/>
          </a:bodyPr>
          <a:lstStyle/>
          <a:p>
            <a:pPr marL="0" indent="0">
              <a:buFontTx/>
              <a:buNone/>
            </a:pPr>
            <a:endParaRPr lang="en-US" sz="1800" dirty="0">
              <a:latin typeface="+mj-lt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Explaining a concept to someone in another group</a:t>
            </a:r>
          </a:p>
          <a:p>
            <a:pPr marL="0" indent="0">
              <a:buFontTx/>
              <a:buNone/>
            </a:pP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Discussing algorithms/testing strategies with other groups</a:t>
            </a:r>
          </a:p>
          <a:p>
            <a:pPr marL="0" indent="0">
              <a:buFontTx/>
              <a:buNone/>
            </a:pP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Helping debug someone else’s code (in another group)</a:t>
            </a:r>
          </a:p>
          <a:p>
            <a:pPr marL="0" indent="0">
              <a:buFontTx/>
              <a:buNone/>
            </a:pP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Searching online for generic algorithms (e.g., hash table) </a:t>
            </a:r>
          </a:p>
          <a:p>
            <a:pPr marL="0" indent="0">
              <a:buFontTx/>
              <a:buNone/>
            </a:pPr>
            <a:endParaRPr lang="en-US" sz="1600" dirty="0">
              <a:latin typeface="+mj-lt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dirty="0">
                <a:solidFill>
                  <a:srgbClr val="FF0000"/>
                </a:solidFill>
                <a:latin typeface="+mj-lt"/>
                <a:ea typeface="ＭＳ Ｐゴシック" charset="0"/>
                <a:cs typeface="ＭＳ Ｐゴシック" charset="0"/>
              </a:rPr>
              <a:t>Sharing code or test cases with another group</a:t>
            </a:r>
          </a:p>
          <a:p>
            <a:pPr marL="0" indent="0">
              <a:buFontTx/>
              <a:buNone/>
            </a:pPr>
            <a:r>
              <a:rPr lang="en-US" dirty="0">
                <a:solidFill>
                  <a:srgbClr val="FF0000"/>
                </a:solidFill>
                <a:latin typeface="+mj-lt"/>
                <a:ea typeface="ＭＳ Ｐゴシック" charset="0"/>
                <a:cs typeface="ＭＳ Ｐゴシック" charset="0"/>
              </a:rPr>
              <a:t>Copying OR reading another group’s code or test cases</a:t>
            </a:r>
          </a:p>
          <a:p>
            <a:pPr marL="0" indent="0">
              <a:buFontTx/>
              <a:buNone/>
            </a:pPr>
            <a:r>
              <a:rPr lang="en-US" dirty="0">
                <a:solidFill>
                  <a:srgbClr val="FF0000"/>
                </a:solidFill>
                <a:latin typeface="+mj-lt"/>
                <a:ea typeface="ＭＳ Ｐゴシック" charset="0"/>
                <a:cs typeface="ＭＳ Ｐゴシック" charset="0"/>
              </a:rPr>
              <a:t>Copying OR reading online code or test cases from from prior years</a:t>
            </a: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 </a:t>
            </a:r>
          </a:p>
          <a:p>
            <a:pPr marL="0" indent="0">
              <a:buFontTx/>
              <a:buNone/>
            </a:pPr>
            <a:endParaRPr lang="en-US" sz="1100" dirty="0">
              <a:latin typeface="+mj-lt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We compare all project submissions against prior year submissions and online solutions and will take actions (described on the course overview page) against offenders </a:t>
            </a:r>
          </a:p>
          <a:p>
            <a:pPr marL="0" indent="0">
              <a:buFontTx/>
              <a:buNone/>
            </a:pPr>
            <a:endParaRPr lang="en-US" sz="1400" dirty="0">
              <a:latin typeface="+mj-lt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endParaRPr lang="en-US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50179" name="Picture 3" descr="red 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29000"/>
            <a:ext cx="649288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 descr="green che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371600"/>
            <a:ext cx="93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4177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0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382000" cy="533400"/>
          </a:xfrm>
        </p:spPr>
        <p:txBody>
          <a:bodyPr/>
          <a:lstStyle/>
          <a:p>
            <a:r>
              <a:rPr lang="en-US" altLang="en-US" smtClean="0"/>
              <a:t>How can we give the illusion of multiple processors?</a:t>
            </a:r>
          </a:p>
        </p:txBody>
      </p:sp>
      <p:grpSp>
        <p:nvGrpSpPr>
          <p:cNvPr id="21507" name="Group 42"/>
          <p:cNvGrpSpPr>
            <a:grpSpLocks/>
          </p:cNvGrpSpPr>
          <p:nvPr/>
        </p:nvGrpSpPr>
        <p:grpSpPr bwMode="auto">
          <a:xfrm>
            <a:off x="777875" y="776288"/>
            <a:ext cx="2819400" cy="1722437"/>
            <a:chOff x="490" y="451"/>
            <a:chExt cx="1776" cy="1085"/>
          </a:xfrm>
        </p:grpSpPr>
        <p:sp>
          <p:nvSpPr>
            <p:cNvPr id="21518" name="Oval 4"/>
            <p:cNvSpPr>
              <a:spLocks noChangeArrowheads="1"/>
            </p:cNvSpPr>
            <p:nvPr/>
          </p:nvSpPr>
          <p:spPr bwMode="auto">
            <a:xfrm>
              <a:off x="1720" y="451"/>
              <a:ext cx="546" cy="571"/>
            </a:xfrm>
            <a:prstGeom prst="ellipse">
              <a:avLst/>
            </a:prstGeom>
            <a:solidFill>
              <a:srgbClr val="FFFF00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2000">
                  <a:latin typeface="+mj-lt"/>
                </a:rPr>
                <a:t>vCPU3</a:t>
              </a:r>
            </a:p>
          </p:txBody>
        </p:sp>
        <p:sp>
          <p:nvSpPr>
            <p:cNvPr id="21519" name="Oval 5"/>
            <p:cNvSpPr>
              <a:spLocks noChangeArrowheads="1"/>
            </p:cNvSpPr>
            <p:nvPr/>
          </p:nvSpPr>
          <p:spPr bwMode="auto">
            <a:xfrm>
              <a:off x="1105" y="451"/>
              <a:ext cx="546" cy="571"/>
            </a:xfrm>
            <a:prstGeom prst="ellipse">
              <a:avLst/>
            </a:prstGeom>
            <a:solidFill>
              <a:srgbClr val="00FFFF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2000">
                  <a:latin typeface="+mj-lt"/>
                </a:rPr>
                <a:t>vCPU2</a:t>
              </a:r>
            </a:p>
          </p:txBody>
        </p:sp>
        <p:sp>
          <p:nvSpPr>
            <p:cNvPr id="21520" name="Oval 6"/>
            <p:cNvSpPr>
              <a:spLocks noChangeArrowheads="1"/>
            </p:cNvSpPr>
            <p:nvPr/>
          </p:nvSpPr>
          <p:spPr bwMode="auto">
            <a:xfrm>
              <a:off x="490" y="451"/>
              <a:ext cx="546" cy="571"/>
            </a:xfrm>
            <a:prstGeom prst="ellipse">
              <a:avLst/>
            </a:prstGeom>
            <a:solidFill>
              <a:srgbClr val="FF66CC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2000">
                  <a:latin typeface="+mj-lt"/>
                </a:rPr>
                <a:t>vCPU1</a:t>
              </a:r>
            </a:p>
          </p:txBody>
        </p:sp>
        <p:sp>
          <p:nvSpPr>
            <p:cNvPr id="21521" name="Rectangle 7"/>
            <p:cNvSpPr>
              <a:spLocks noChangeArrowheads="1"/>
            </p:cNvSpPr>
            <p:nvPr/>
          </p:nvSpPr>
          <p:spPr bwMode="auto">
            <a:xfrm rot="10800000">
              <a:off x="490" y="1164"/>
              <a:ext cx="1742" cy="372"/>
            </a:xfrm>
            <a:prstGeom prst="rect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2400">
                  <a:latin typeface="+mj-lt"/>
                </a:rPr>
                <a:t>Shared Memory</a:t>
              </a:r>
            </a:p>
          </p:txBody>
        </p:sp>
        <p:sp>
          <p:nvSpPr>
            <p:cNvPr id="21522" name="Line 12"/>
            <p:cNvSpPr>
              <a:spLocks noChangeShapeType="1"/>
            </p:cNvSpPr>
            <p:nvPr/>
          </p:nvSpPr>
          <p:spPr bwMode="auto">
            <a:xfrm>
              <a:off x="934" y="950"/>
              <a:ext cx="137" cy="21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1523" name="Line 13"/>
            <p:cNvSpPr>
              <a:spLocks noChangeShapeType="1"/>
            </p:cNvSpPr>
            <p:nvPr/>
          </p:nvSpPr>
          <p:spPr bwMode="auto">
            <a:xfrm flipH="1">
              <a:off x="1685" y="950"/>
              <a:ext cx="137" cy="21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1524" name="Line 14"/>
            <p:cNvSpPr>
              <a:spLocks noChangeShapeType="1"/>
            </p:cNvSpPr>
            <p:nvPr/>
          </p:nvSpPr>
          <p:spPr bwMode="auto">
            <a:xfrm>
              <a:off x="1378" y="1022"/>
              <a:ext cx="0" cy="14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315408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304800" y="2667000"/>
            <a:ext cx="8610600" cy="39624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>
                <a:latin typeface="+mj-lt"/>
              </a:rPr>
              <a:t>Assume a single processor.  How do we provide the illusion of multiple processors?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>
                <a:latin typeface="+mj-lt"/>
              </a:rPr>
              <a:t>Multiplex in time!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>
                <a:latin typeface="+mj-lt"/>
              </a:rPr>
              <a:t>Each virtual “CPU” needs a structure to hold: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>
                <a:latin typeface="+mj-lt"/>
              </a:rPr>
              <a:t>Program Counter (PC), Stack Pointer (SP)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>
                <a:latin typeface="+mj-lt"/>
              </a:rPr>
              <a:t>Registers (Integer, Floating point, others…?)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>
                <a:latin typeface="+mj-lt"/>
              </a:rPr>
              <a:t>How switch from one virtual CPU to the next?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>
                <a:latin typeface="+mj-lt"/>
              </a:rPr>
              <a:t>Save PC, SP, and registers in current state block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>
                <a:latin typeface="+mj-lt"/>
              </a:rPr>
              <a:t>Load PC, SP, and registers from new state block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>
                <a:latin typeface="+mj-lt"/>
              </a:rPr>
              <a:t>What triggers switch?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r>
              <a:rPr lang="en-US" altLang="en-US" dirty="0" smtClean="0">
                <a:latin typeface="+mj-lt"/>
              </a:rPr>
              <a:t>Timer, voluntary yield, I/O, other things</a:t>
            </a:r>
          </a:p>
          <a:p>
            <a:pPr lvl="1">
              <a:lnSpc>
                <a:spcPct val="80000"/>
              </a:lnSpc>
              <a:spcBef>
                <a:spcPct val="25000"/>
              </a:spcBef>
            </a:pPr>
            <a:endParaRPr lang="en-US" altLang="en-US" dirty="0" smtClean="0">
              <a:latin typeface="+mj-lt"/>
            </a:endParaRPr>
          </a:p>
        </p:txBody>
      </p: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4114800" y="1371600"/>
            <a:ext cx="4724400" cy="1133475"/>
            <a:chOff x="2400" y="1152"/>
            <a:chExt cx="2976" cy="714"/>
          </a:xfrm>
        </p:grpSpPr>
        <p:grpSp>
          <p:nvGrpSpPr>
            <p:cNvPr id="21510" name="Group 33"/>
            <p:cNvGrpSpPr>
              <a:grpSpLocks/>
            </p:cNvGrpSpPr>
            <p:nvPr/>
          </p:nvGrpSpPr>
          <p:grpSpPr bwMode="auto">
            <a:xfrm>
              <a:off x="2400" y="1152"/>
              <a:ext cx="2976" cy="384"/>
              <a:chOff x="672" y="2352"/>
              <a:chExt cx="4721" cy="528"/>
            </a:xfrm>
          </p:grpSpPr>
          <p:sp>
            <p:nvSpPr>
              <p:cNvPr id="21513" name="Rectangle 28"/>
              <p:cNvSpPr>
                <a:spLocks noChangeArrowheads="1"/>
              </p:cNvSpPr>
              <p:nvPr/>
            </p:nvSpPr>
            <p:spPr bwMode="auto">
              <a:xfrm>
                <a:off x="672" y="2352"/>
                <a:ext cx="816" cy="528"/>
              </a:xfrm>
              <a:prstGeom prst="rect">
                <a:avLst/>
              </a:prstGeom>
              <a:solidFill>
                <a:srgbClr val="FF66CC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+mj-lt"/>
                  </a:rPr>
                  <a:t>vCPU1</a:t>
                </a:r>
              </a:p>
            </p:txBody>
          </p:sp>
          <p:sp>
            <p:nvSpPr>
              <p:cNvPr id="21514" name="Rectangle 29"/>
              <p:cNvSpPr>
                <a:spLocks noChangeArrowheads="1"/>
              </p:cNvSpPr>
              <p:nvPr/>
            </p:nvSpPr>
            <p:spPr bwMode="auto">
              <a:xfrm>
                <a:off x="1488" y="2352"/>
                <a:ext cx="1200" cy="528"/>
              </a:xfrm>
              <a:prstGeom prst="rect">
                <a:avLst/>
              </a:prstGeom>
              <a:solidFill>
                <a:srgbClr val="00FFFF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+mj-lt"/>
                  </a:rPr>
                  <a:t>vCPU2</a:t>
                </a:r>
              </a:p>
            </p:txBody>
          </p:sp>
          <p:sp>
            <p:nvSpPr>
              <p:cNvPr id="21515" name="Rectangle 30"/>
              <p:cNvSpPr>
                <a:spLocks noChangeArrowheads="1"/>
              </p:cNvSpPr>
              <p:nvPr/>
            </p:nvSpPr>
            <p:spPr bwMode="auto">
              <a:xfrm>
                <a:off x="2688" y="2352"/>
                <a:ext cx="816" cy="528"/>
              </a:xfrm>
              <a:prstGeom prst="rect">
                <a:avLst/>
              </a:prstGeom>
              <a:solidFill>
                <a:srgbClr val="FFFF00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+mj-lt"/>
                  </a:rPr>
                  <a:t>vCPU3</a:t>
                </a:r>
              </a:p>
            </p:txBody>
          </p:sp>
          <p:sp>
            <p:nvSpPr>
              <p:cNvPr id="21516" name="Rectangle 31"/>
              <p:cNvSpPr>
                <a:spLocks noChangeArrowheads="1"/>
              </p:cNvSpPr>
              <p:nvPr/>
            </p:nvSpPr>
            <p:spPr bwMode="auto">
              <a:xfrm>
                <a:off x="3495" y="2352"/>
                <a:ext cx="1104" cy="528"/>
              </a:xfrm>
              <a:prstGeom prst="rect">
                <a:avLst/>
              </a:prstGeom>
              <a:solidFill>
                <a:srgbClr val="FF66CC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+mj-lt"/>
                  </a:rPr>
                  <a:t>vCPU1</a:t>
                </a:r>
              </a:p>
            </p:txBody>
          </p:sp>
          <p:sp>
            <p:nvSpPr>
              <p:cNvPr id="21517" name="Rectangle 32"/>
              <p:cNvSpPr>
                <a:spLocks noChangeArrowheads="1"/>
              </p:cNvSpPr>
              <p:nvPr/>
            </p:nvSpPr>
            <p:spPr bwMode="auto">
              <a:xfrm>
                <a:off x="4608" y="2352"/>
                <a:ext cx="785" cy="528"/>
              </a:xfrm>
              <a:prstGeom prst="rect">
                <a:avLst/>
              </a:prstGeom>
              <a:solidFill>
                <a:srgbClr val="00FFFF"/>
              </a:solidFill>
              <a:ln w="571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+mj-lt"/>
                  </a:rPr>
                  <a:t>vCPU2</a:t>
                </a:r>
              </a:p>
            </p:txBody>
          </p:sp>
        </p:grpSp>
        <p:sp>
          <p:nvSpPr>
            <p:cNvPr id="21511" name="Text Box 34"/>
            <p:cNvSpPr txBox="1">
              <a:spLocks noChangeArrowheads="1"/>
            </p:cNvSpPr>
            <p:nvPr/>
          </p:nvSpPr>
          <p:spPr bwMode="auto">
            <a:xfrm>
              <a:off x="2688" y="1536"/>
              <a:ext cx="737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800">
                  <a:latin typeface="+mj-lt"/>
                </a:rPr>
                <a:t>Time </a:t>
              </a:r>
            </a:p>
          </p:txBody>
        </p:sp>
        <p:sp>
          <p:nvSpPr>
            <p:cNvPr id="21512" name="Line 35"/>
            <p:cNvSpPr>
              <a:spLocks noChangeShapeType="1"/>
            </p:cNvSpPr>
            <p:nvPr/>
          </p:nvSpPr>
          <p:spPr bwMode="auto">
            <a:xfrm>
              <a:off x="3360" y="1728"/>
              <a:ext cx="10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2655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5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5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5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5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54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54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54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54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54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54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54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54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54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54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54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54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54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54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54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54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40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Basic Problem of Concurrency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839200" cy="5105400"/>
          </a:xfrm>
        </p:spPr>
        <p:txBody>
          <a:bodyPr/>
          <a:lstStyle/>
          <a:p>
            <a:r>
              <a:rPr lang="en-US" altLang="en-US" dirty="0" smtClean="0">
                <a:latin typeface="+mj-lt"/>
              </a:rPr>
              <a:t>The basic problem of concurrency involves resources:</a:t>
            </a:r>
          </a:p>
          <a:p>
            <a:pPr lvl="1"/>
            <a:r>
              <a:rPr lang="en-US" altLang="en-US" dirty="0" smtClean="0">
                <a:latin typeface="+mj-lt"/>
              </a:rPr>
              <a:t>Hardware: single CPU, single DRAM, single I/O devices</a:t>
            </a:r>
          </a:p>
          <a:p>
            <a:pPr lvl="1"/>
            <a:r>
              <a:rPr lang="en-US" altLang="en-US" dirty="0" smtClean="0">
                <a:latin typeface="+mj-lt"/>
              </a:rPr>
              <a:t>Multiprogramming API: processes think they have exclusive access to shared resources</a:t>
            </a:r>
          </a:p>
          <a:p>
            <a:r>
              <a:rPr lang="en-US" altLang="en-US" dirty="0" smtClean="0">
                <a:latin typeface="+mj-lt"/>
              </a:rPr>
              <a:t>OS has to coordinate all activity</a:t>
            </a:r>
          </a:p>
          <a:p>
            <a:pPr lvl="1"/>
            <a:r>
              <a:rPr lang="en-US" altLang="en-US" dirty="0" smtClean="0">
                <a:latin typeface="+mj-lt"/>
              </a:rPr>
              <a:t>Multiple processes, I/O interrupts, …</a:t>
            </a:r>
          </a:p>
          <a:p>
            <a:pPr lvl="1"/>
            <a:r>
              <a:rPr lang="en-US" altLang="en-US" dirty="0" smtClean="0">
                <a:latin typeface="+mj-lt"/>
              </a:rPr>
              <a:t>How can it keep all these things straight?</a:t>
            </a:r>
          </a:p>
          <a:p>
            <a:r>
              <a:rPr lang="en-US" altLang="en-US" dirty="0" smtClean="0">
                <a:latin typeface="+mj-lt"/>
              </a:rPr>
              <a:t>Basic Idea: Use Virtual Machine abstraction</a:t>
            </a:r>
          </a:p>
          <a:p>
            <a:pPr lvl="1"/>
            <a:r>
              <a:rPr lang="en-US" altLang="en-US" dirty="0" smtClean="0">
                <a:latin typeface="+mj-lt"/>
              </a:rPr>
              <a:t>Simple machine abstraction for processes</a:t>
            </a:r>
          </a:p>
          <a:p>
            <a:pPr lvl="1"/>
            <a:r>
              <a:rPr lang="en-US" altLang="en-US" dirty="0" smtClean="0">
                <a:latin typeface="+mj-lt"/>
              </a:rPr>
              <a:t>Multiplex these abstract machines</a:t>
            </a:r>
          </a:p>
          <a:p>
            <a:r>
              <a:rPr lang="en-US" altLang="en-US" dirty="0" err="1" smtClean="0">
                <a:latin typeface="+mj-lt"/>
              </a:rPr>
              <a:t>Dijkstra</a:t>
            </a:r>
            <a:r>
              <a:rPr lang="en-US" altLang="en-US" dirty="0" smtClean="0">
                <a:latin typeface="+mj-lt"/>
              </a:rPr>
              <a:t> did this for the “THE system”</a:t>
            </a:r>
            <a:endParaRPr lang="en-US" altLang="ja-JP" dirty="0" smtClean="0">
              <a:latin typeface="+mj-lt"/>
            </a:endParaRPr>
          </a:p>
          <a:p>
            <a:pPr lvl="1"/>
            <a:r>
              <a:rPr lang="en-US" altLang="en-US" dirty="0" smtClean="0">
                <a:latin typeface="+mj-lt"/>
              </a:rPr>
              <a:t>Few thousand lines vs 1 million lines in OS 360 (1K bugs)</a:t>
            </a:r>
          </a:p>
          <a:p>
            <a:pPr lvl="1"/>
            <a:endParaRPr lang="en-US" altLang="en-US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71016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915400" cy="533400"/>
          </a:xfrm>
        </p:spPr>
        <p:txBody>
          <a:bodyPr/>
          <a:lstStyle/>
          <a:p>
            <a:r>
              <a:rPr lang="en-US" altLang="en-US" dirty="0" smtClean="0"/>
              <a:t>Properties of this simple multiprogramming technique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838200"/>
            <a:ext cx="8153400" cy="5715000"/>
          </a:xfrm>
        </p:spPr>
        <p:txBody>
          <a:bodyPr/>
          <a:lstStyle/>
          <a:p>
            <a:r>
              <a:rPr lang="en-US" altLang="en-US" dirty="0" smtClean="0">
                <a:latin typeface="+mj-lt"/>
              </a:rPr>
              <a:t>All virtual CPUs share same non-CPU resources</a:t>
            </a:r>
          </a:p>
          <a:p>
            <a:pPr lvl="1"/>
            <a:r>
              <a:rPr lang="en-US" altLang="en-US" dirty="0" smtClean="0">
                <a:latin typeface="+mj-lt"/>
              </a:rPr>
              <a:t>I/O devices the same</a:t>
            </a:r>
          </a:p>
          <a:p>
            <a:pPr lvl="1"/>
            <a:r>
              <a:rPr lang="en-US" altLang="en-US" dirty="0" smtClean="0">
                <a:latin typeface="+mj-lt"/>
              </a:rPr>
              <a:t>Memory the same</a:t>
            </a:r>
          </a:p>
          <a:p>
            <a:r>
              <a:rPr lang="en-US" altLang="en-US" dirty="0" smtClean="0">
                <a:latin typeface="+mj-lt"/>
              </a:rPr>
              <a:t>Consequence of sharing:</a:t>
            </a:r>
          </a:p>
          <a:p>
            <a:pPr lvl="1"/>
            <a:r>
              <a:rPr lang="en-US" altLang="en-US" dirty="0" smtClean="0">
                <a:latin typeface="+mj-lt"/>
              </a:rPr>
              <a:t>Each thread can access the data of every other thread (good for sharing, bad for protection)</a:t>
            </a:r>
          </a:p>
          <a:p>
            <a:pPr lvl="1"/>
            <a:r>
              <a:rPr lang="en-US" altLang="en-US" dirty="0" smtClean="0">
                <a:latin typeface="+mj-lt"/>
              </a:rPr>
              <a:t>Threads can share instructions</a:t>
            </a:r>
            <a:br>
              <a:rPr lang="en-US" altLang="en-US" dirty="0" smtClean="0">
                <a:latin typeface="+mj-lt"/>
              </a:rPr>
            </a:br>
            <a:r>
              <a:rPr lang="en-US" altLang="en-US" dirty="0" smtClean="0">
                <a:latin typeface="+mj-lt"/>
              </a:rPr>
              <a:t>(good for sharing, bad for protection)</a:t>
            </a:r>
          </a:p>
          <a:p>
            <a:pPr lvl="1"/>
            <a:r>
              <a:rPr lang="en-US" altLang="en-US" dirty="0" smtClean="0">
                <a:latin typeface="+mj-lt"/>
              </a:rPr>
              <a:t>Can threads overwrite OS functions? </a:t>
            </a:r>
          </a:p>
          <a:p>
            <a:r>
              <a:rPr lang="en-US" altLang="en-US" dirty="0" smtClean="0">
                <a:latin typeface="+mj-lt"/>
              </a:rPr>
              <a:t>This (unprotected) model is common in:</a:t>
            </a:r>
          </a:p>
          <a:p>
            <a:pPr lvl="1"/>
            <a:r>
              <a:rPr lang="en-US" altLang="en-US" dirty="0" smtClean="0">
                <a:latin typeface="+mj-lt"/>
              </a:rPr>
              <a:t>Embedded applications</a:t>
            </a:r>
          </a:p>
          <a:p>
            <a:pPr lvl="1"/>
            <a:r>
              <a:rPr lang="en-US" altLang="en-US" dirty="0" smtClean="0">
                <a:latin typeface="+mj-lt"/>
              </a:rPr>
              <a:t>Windows 3.1/Early Macintosh (switch only with yield)</a:t>
            </a:r>
          </a:p>
          <a:p>
            <a:pPr lvl="1"/>
            <a:r>
              <a:rPr lang="en-US" altLang="en-US" dirty="0" smtClean="0">
                <a:latin typeface="+mj-lt"/>
              </a:rPr>
              <a:t>Windows 95—ME (switch with both yield and timer)</a:t>
            </a:r>
          </a:p>
          <a:p>
            <a:pPr lvl="1"/>
            <a:endParaRPr lang="en-US" altLang="en-US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31085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Protection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Operating System must protect itself from user programs</a:t>
            </a:r>
            <a:endParaRPr lang="en-US" dirty="0"/>
          </a:p>
          <a:p>
            <a:pPr lvl="1"/>
            <a:r>
              <a:rPr lang="en-US" dirty="0" smtClean="0"/>
              <a:t>Reliability: compromising the operating system generally causes it to crash</a:t>
            </a:r>
          </a:p>
          <a:p>
            <a:pPr lvl="1"/>
            <a:r>
              <a:rPr lang="en-US" dirty="0" smtClean="0"/>
              <a:t>Security: limit the scope of what processes can do</a:t>
            </a:r>
          </a:p>
          <a:p>
            <a:pPr lvl="1"/>
            <a:r>
              <a:rPr lang="en-US" dirty="0" smtClean="0"/>
              <a:t>Privacy: limit each process to the data it is permitted to access</a:t>
            </a:r>
          </a:p>
          <a:p>
            <a:pPr lvl="1"/>
            <a:r>
              <a:rPr lang="en-US" dirty="0" smtClean="0"/>
              <a:t>Fairness: each should be limited to its appropriate </a:t>
            </a:r>
            <a:r>
              <a:rPr lang="en-US" dirty="0" smtClean="0"/>
              <a:t>share of system resources (CPU time, memory, I/O,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It must protect User programs from one another</a:t>
            </a:r>
          </a:p>
          <a:p>
            <a:r>
              <a:rPr lang="en-US" dirty="0" smtClean="0"/>
              <a:t>Primary Mechanism: limit the translation from program address space to physical memory space</a:t>
            </a:r>
          </a:p>
          <a:p>
            <a:pPr lvl="1"/>
            <a:r>
              <a:rPr lang="en-US" dirty="0" smtClean="0"/>
              <a:t>Can only touch what is mapped </a:t>
            </a:r>
            <a:r>
              <a:rPr lang="en-US" dirty="0" smtClean="0"/>
              <a:t>into process </a:t>
            </a:r>
            <a:r>
              <a:rPr lang="en-US" i="1" dirty="0" smtClean="0"/>
              <a:t>address space</a:t>
            </a:r>
            <a:endParaRPr lang="en-US" i="1" dirty="0" smtClean="0"/>
          </a:p>
          <a:p>
            <a:r>
              <a:rPr lang="en-US" dirty="0" smtClean="0"/>
              <a:t>Additional Mechanisms:</a:t>
            </a:r>
          </a:p>
          <a:p>
            <a:pPr lvl="1"/>
            <a:r>
              <a:rPr lang="en-US" dirty="0" smtClean="0"/>
              <a:t>Privileged instructions, in/out instructions, special registers</a:t>
            </a:r>
          </a:p>
          <a:p>
            <a:pPr lvl="1"/>
            <a:r>
              <a:rPr lang="en-US" dirty="0" err="1" smtClean="0"/>
              <a:t>syscall</a:t>
            </a:r>
            <a:r>
              <a:rPr lang="en-US" dirty="0" smtClean="0"/>
              <a:t> processing, subsystem implementation </a:t>
            </a:r>
          </a:p>
          <a:p>
            <a:pPr lvl="2"/>
            <a:r>
              <a:rPr lang="en-US" dirty="0" smtClean="0"/>
              <a:t>(e.g., file access rights, </a:t>
            </a:r>
            <a:r>
              <a:rPr lang="en-US" dirty="0" err="1" smtClean="0"/>
              <a:t>etc</a:t>
            </a:r>
            <a:r>
              <a:rPr lang="en-US" dirty="0" smtClean="0"/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5221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Third OS Concept: Process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5638800"/>
          </a:xfrm>
        </p:spPr>
        <p:txBody>
          <a:bodyPr>
            <a:normAutofit lnSpcReduction="10000"/>
          </a:bodyPr>
          <a:lstStyle/>
          <a:p>
            <a:r>
              <a:rPr lang="en-US" altLang="en-US" b="1" dirty="0" smtClean="0">
                <a:solidFill>
                  <a:srgbClr val="FF0000"/>
                </a:solidFill>
                <a:latin typeface="+mj-lt"/>
              </a:rPr>
              <a:t>Process: </a:t>
            </a:r>
            <a:r>
              <a:rPr lang="en-US" alt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>
                <a:solidFill>
                  <a:srgbClr val="FF0000"/>
                </a:solidFill>
              </a:rPr>
              <a:t>xecution environment with </a:t>
            </a:r>
            <a:r>
              <a:rPr lang="en-US" dirty="0">
                <a:solidFill>
                  <a:srgbClr val="FF0000"/>
                </a:solidFill>
              </a:rPr>
              <a:t>Restricted </a:t>
            </a:r>
            <a:r>
              <a:rPr lang="en-US" dirty="0" smtClean="0">
                <a:solidFill>
                  <a:srgbClr val="FF0000"/>
                </a:solidFill>
              </a:rPr>
              <a:t>Rights</a:t>
            </a:r>
          </a:p>
          <a:p>
            <a:pPr lvl="1"/>
            <a:r>
              <a:rPr lang="en-US" altLang="en-US" b="1" dirty="0" smtClean="0">
                <a:solidFill>
                  <a:srgbClr val="FF0000"/>
                </a:solidFill>
                <a:latin typeface="+mj-lt"/>
              </a:rPr>
              <a:t>Address Space with One or More Threads</a:t>
            </a:r>
          </a:p>
          <a:p>
            <a:pPr lvl="1"/>
            <a:r>
              <a:rPr lang="en-US" altLang="en-US" dirty="0" smtClean="0">
                <a:latin typeface="+mj-lt"/>
              </a:rPr>
              <a:t>Owns memory (address space)</a:t>
            </a:r>
          </a:p>
          <a:p>
            <a:pPr lvl="1"/>
            <a:r>
              <a:rPr lang="en-US" altLang="en-US" dirty="0" smtClean="0">
                <a:latin typeface="+mj-lt"/>
              </a:rPr>
              <a:t>Owns file descriptors, file system context, …</a:t>
            </a:r>
          </a:p>
          <a:p>
            <a:pPr lvl="1"/>
            <a:r>
              <a:rPr lang="en-US" altLang="en-US" dirty="0" smtClean="0">
                <a:latin typeface="+mj-lt"/>
              </a:rPr>
              <a:t>Encapsulate one or more threads sharing process resources</a:t>
            </a:r>
          </a:p>
          <a:p>
            <a:r>
              <a:rPr lang="en-US" altLang="en-US" dirty="0" smtClean="0">
                <a:latin typeface="+mj-lt"/>
              </a:rPr>
              <a:t>Why </a:t>
            </a:r>
            <a:r>
              <a:rPr lang="en-US" altLang="en-US" b="1" dirty="0" smtClean="0">
                <a:latin typeface="+mj-lt"/>
              </a:rPr>
              <a:t>processes</a:t>
            </a:r>
            <a:r>
              <a:rPr lang="en-US" altLang="en-US" dirty="0" smtClean="0">
                <a:latin typeface="+mj-lt"/>
              </a:rPr>
              <a:t>? 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  <a:latin typeface="+mj-lt"/>
              </a:rPr>
              <a:t>Protected from each other!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  <a:latin typeface="+mj-lt"/>
              </a:rPr>
              <a:t>OS Protected from them</a:t>
            </a:r>
          </a:p>
          <a:p>
            <a:pPr lvl="1"/>
            <a:r>
              <a:rPr lang="en-US" altLang="en-US" dirty="0" smtClean="0">
                <a:latin typeface="+mj-lt"/>
              </a:rPr>
              <a:t>Processes </a:t>
            </a:r>
            <a:r>
              <a:rPr lang="en-US" altLang="en-US" dirty="0" smtClean="0">
                <a:latin typeface="+mj-lt"/>
              </a:rPr>
              <a:t>provides memory protection</a:t>
            </a:r>
          </a:p>
          <a:p>
            <a:pPr lvl="1"/>
            <a:r>
              <a:rPr lang="en-US" altLang="en-US" dirty="0" smtClean="0">
                <a:latin typeface="+mj-lt"/>
              </a:rPr>
              <a:t>Threads more efficient than processes (later</a:t>
            </a:r>
            <a:r>
              <a:rPr lang="en-US" altLang="en-US" dirty="0" smtClean="0">
                <a:latin typeface="+mj-lt"/>
              </a:rPr>
              <a:t>)</a:t>
            </a:r>
          </a:p>
          <a:p>
            <a:pPr marL="285750" lvl="1" indent="-285750">
              <a:buFontTx/>
              <a:buChar char="•"/>
            </a:pPr>
            <a:r>
              <a:rPr lang="en-US" altLang="en-US" dirty="0"/>
              <a:t>Fundamental tradeoff between protection and </a:t>
            </a:r>
            <a:r>
              <a:rPr lang="en-US" altLang="en-US" dirty="0" smtClean="0"/>
              <a:t>efficiency</a:t>
            </a:r>
          </a:p>
          <a:p>
            <a:pPr marL="742950" lvl="2" indent="-285750">
              <a:buFontTx/>
              <a:buChar char="•"/>
            </a:pPr>
            <a:r>
              <a:rPr lang="en-US" altLang="en-US" dirty="0" smtClean="0">
                <a:latin typeface="+mj-lt"/>
              </a:rPr>
              <a:t>Communication easier </a:t>
            </a:r>
            <a:r>
              <a:rPr lang="en-US" altLang="en-US" i="1" dirty="0" smtClean="0">
                <a:latin typeface="+mj-lt"/>
              </a:rPr>
              <a:t>within</a:t>
            </a:r>
            <a:r>
              <a:rPr lang="en-US" altLang="en-US" dirty="0" smtClean="0">
                <a:latin typeface="+mj-lt"/>
              </a:rPr>
              <a:t> a process</a:t>
            </a:r>
          </a:p>
          <a:p>
            <a:pPr marL="742950" lvl="2" indent="-285750">
              <a:buFontTx/>
              <a:buChar char="•"/>
            </a:pPr>
            <a:r>
              <a:rPr lang="en-US" altLang="en-US" dirty="0" smtClean="0">
                <a:latin typeface="+mj-lt"/>
              </a:rPr>
              <a:t>Communication harder </a:t>
            </a:r>
            <a:r>
              <a:rPr lang="en-US" altLang="en-US" i="1" dirty="0" smtClean="0">
                <a:latin typeface="+mj-lt"/>
              </a:rPr>
              <a:t>between </a:t>
            </a:r>
            <a:r>
              <a:rPr lang="en-US" altLang="en-US" dirty="0" smtClean="0">
                <a:latin typeface="+mj-lt"/>
              </a:rPr>
              <a:t>processes</a:t>
            </a:r>
            <a:endParaRPr lang="en-US" altLang="en-US" dirty="0" smtClean="0">
              <a:latin typeface="+mj-lt"/>
            </a:endParaRPr>
          </a:p>
          <a:p>
            <a:r>
              <a:rPr lang="en-US" altLang="en-US" dirty="0" smtClean="0">
                <a:latin typeface="+mj-lt"/>
              </a:rPr>
              <a:t>Application instance consists of one or more processes </a:t>
            </a:r>
          </a:p>
          <a:p>
            <a:pPr>
              <a:buFontTx/>
              <a:buNone/>
            </a:pPr>
            <a:endParaRPr lang="en-US" altLang="en-US" dirty="0" smtClean="0">
              <a:latin typeface="+mj-lt"/>
            </a:endParaRPr>
          </a:p>
          <a:p>
            <a:pPr lvl="1"/>
            <a:endParaRPr lang="en-US" altLang="en-US" dirty="0" smtClean="0">
              <a:latin typeface="+mj-lt"/>
            </a:endParaRPr>
          </a:p>
          <a:p>
            <a:pPr lvl="1"/>
            <a:endParaRPr lang="en-US" altLang="en-US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55170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8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8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8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8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Fourth OS Concept:  Dual Mode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715000"/>
          </a:xfrm>
        </p:spPr>
        <p:txBody>
          <a:bodyPr>
            <a:normAutofit lnSpcReduction="10000"/>
          </a:bodyPr>
          <a:lstStyle/>
          <a:p>
            <a:r>
              <a:rPr lang="en-US" altLang="en-US" dirty="0">
                <a:solidFill>
                  <a:schemeClr val="hlink"/>
                </a:solidFill>
              </a:rPr>
              <a:t>Hardware </a:t>
            </a:r>
            <a:r>
              <a:rPr lang="en-US" altLang="en-US" dirty="0"/>
              <a:t>provides at least two modes:</a:t>
            </a:r>
          </a:p>
          <a:p>
            <a:pPr lvl="1"/>
            <a:r>
              <a:rPr lang="en-US" altLang="en-US" dirty="0"/>
              <a:t>“Kernel” mode (or “supervisor” or “protected”)</a:t>
            </a:r>
          </a:p>
          <a:p>
            <a:pPr lvl="1"/>
            <a:r>
              <a:rPr lang="en-US" altLang="en-US" dirty="0"/>
              <a:t>“User” mode: Normal programs executed </a:t>
            </a:r>
          </a:p>
          <a:p>
            <a:r>
              <a:rPr lang="en-US" dirty="0" smtClean="0"/>
              <a:t>What is needed in the hardware to support “dual mode” operation?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 bit of state (user/system mode bit)</a:t>
            </a:r>
          </a:p>
          <a:p>
            <a:pPr lvl="1"/>
            <a:r>
              <a:rPr lang="en-US" dirty="0" smtClean="0"/>
              <a:t>Certain operations / actions only permitted in system/kernel mode</a:t>
            </a:r>
          </a:p>
          <a:p>
            <a:pPr lvl="2"/>
            <a:r>
              <a:rPr lang="en-US" dirty="0" smtClean="0"/>
              <a:t>In user mode they fail or trap</a:t>
            </a:r>
          </a:p>
          <a:p>
            <a:pPr lvl="1"/>
            <a:r>
              <a:rPr lang="en-US" dirty="0" smtClean="0"/>
              <a:t>User-&gt;Kernel transition </a:t>
            </a:r>
            <a:r>
              <a:rPr lang="en-US" i="1" dirty="0" smtClean="0"/>
              <a:t>sets</a:t>
            </a:r>
            <a:r>
              <a:rPr lang="en-US" dirty="0" smtClean="0"/>
              <a:t> system mode AND saves the user PC</a:t>
            </a:r>
          </a:p>
          <a:p>
            <a:pPr lvl="2"/>
            <a:r>
              <a:rPr lang="en-US" dirty="0" smtClean="0"/>
              <a:t>Operating system code carefully puts aside user state then performs the necessary operations</a:t>
            </a:r>
          </a:p>
          <a:p>
            <a:pPr lvl="1"/>
            <a:r>
              <a:rPr lang="en-US" dirty="0" smtClean="0"/>
              <a:t>Kernel-&gt;User transition clears system mode AND restores appropriate user PC</a:t>
            </a:r>
          </a:p>
          <a:p>
            <a:pPr lvl="2"/>
            <a:r>
              <a:rPr lang="en-US" dirty="0"/>
              <a:t>r</a:t>
            </a:r>
            <a:r>
              <a:rPr lang="en-US" dirty="0" smtClean="0"/>
              <a:t>eturn-from-interrupt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4033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For example: UNIX System Structure</a:t>
            </a:r>
          </a:p>
        </p:txBody>
      </p:sp>
      <p:grpSp>
        <p:nvGrpSpPr>
          <p:cNvPr id="46083" name="Group 12"/>
          <p:cNvGrpSpPr>
            <a:grpSpLocks/>
          </p:cNvGrpSpPr>
          <p:nvPr/>
        </p:nvGrpSpPr>
        <p:grpSpPr bwMode="auto">
          <a:xfrm>
            <a:off x="304800" y="1447800"/>
            <a:ext cx="8491538" cy="3994150"/>
            <a:chOff x="191" y="720"/>
            <a:chExt cx="5349" cy="2516"/>
          </a:xfrm>
        </p:grpSpPr>
        <p:pic>
          <p:nvPicPr>
            <p:cNvPr id="4608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" t="10139" r="380" b="10139"/>
            <a:stretch>
              <a:fillRect/>
            </a:stretch>
          </p:blipFill>
          <p:spPr bwMode="auto">
            <a:xfrm>
              <a:off x="1344" y="720"/>
              <a:ext cx="4176" cy="2516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085" name="Text Box 4"/>
            <p:cNvSpPr txBox="1">
              <a:spLocks noChangeArrowheads="1"/>
            </p:cNvSpPr>
            <p:nvPr/>
          </p:nvSpPr>
          <p:spPr bwMode="auto">
            <a:xfrm>
              <a:off x="260" y="945"/>
              <a:ext cx="9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>
                  <a:solidFill>
                    <a:schemeClr val="hlink"/>
                  </a:solidFill>
                </a:rPr>
                <a:t>User Mode</a:t>
              </a:r>
            </a:p>
          </p:txBody>
        </p:sp>
        <p:sp>
          <p:nvSpPr>
            <p:cNvPr id="46086" name="Text Box 5"/>
            <p:cNvSpPr txBox="1">
              <a:spLocks noChangeArrowheads="1"/>
            </p:cNvSpPr>
            <p:nvPr/>
          </p:nvSpPr>
          <p:spPr bwMode="auto">
            <a:xfrm>
              <a:off x="207" y="1972"/>
              <a:ext cx="107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>
                  <a:solidFill>
                    <a:schemeClr val="hlink"/>
                  </a:solidFill>
                </a:rPr>
                <a:t>Kernel Mode</a:t>
              </a:r>
            </a:p>
          </p:txBody>
        </p:sp>
        <p:sp>
          <p:nvSpPr>
            <p:cNvPr id="46087" name="Line 6"/>
            <p:cNvSpPr>
              <a:spLocks noChangeShapeType="1"/>
            </p:cNvSpPr>
            <p:nvPr/>
          </p:nvSpPr>
          <p:spPr bwMode="auto">
            <a:xfrm flipV="1">
              <a:off x="191" y="1555"/>
              <a:ext cx="534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8" name="Line 7"/>
            <p:cNvSpPr>
              <a:spLocks noChangeShapeType="1"/>
            </p:cNvSpPr>
            <p:nvPr/>
          </p:nvSpPr>
          <p:spPr bwMode="auto">
            <a:xfrm flipV="1">
              <a:off x="192" y="2784"/>
              <a:ext cx="534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9" name="Text Box 8"/>
            <p:cNvSpPr txBox="1">
              <a:spLocks noChangeArrowheads="1"/>
            </p:cNvSpPr>
            <p:nvPr/>
          </p:nvSpPr>
          <p:spPr bwMode="auto">
            <a:xfrm>
              <a:off x="301" y="2913"/>
              <a:ext cx="86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2000">
                  <a:solidFill>
                    <a:schemeClr val="hlink"/>
                  </a:solidFill>
                </a:rPr>
                <a:t>Hardware</a:t>
              </a:r>
            </a:p>
          </p:txBody>
        </p:sp>
        <p:sp>
          <p:nvSpPr>
            <p:cNvPr id="46090" name="Text Box 9"/>
            <p:cNvSpPr txBox="1">
              <a:spLocks noChangeArrowheads="1"/>
            </p:cNvSpPr>
            <p:nvPr/>
          </p:nvSpPr>
          <p:spPr bwMode="auto">
            <a:xfrm>
              <a:off x="1776" y="816"/>
              <a:ext cx="9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/>
                <a:t>Applications</a:t>
              </a:r>
            </a:p>
          </p:txBody>
        </p:sp>
        <p:sp>
          <p:nvSpPr>
            <p:cNvPr id="46091" name="Text Box 10"/>
            <p:cNvSpPr txBox="1">
              <a:spLocks noChangeArrowheads="1"/>
            </p:cNvSpPr>
            <p:nvPr/>
          </p:nvSpPr>
          <p:spPr bwMode="auto">
            <a:xfrm>
              <a:off x="1776" y="1152"/>
              <a:ext cx="10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9" tIns="45714" rIns="91429" bIns="45714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/>
                <a:t>Standard Libs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912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User/</a:t>
            </a:r>
            <a:r>
              <a:rPr lang="en-US" dirty="0" err="1" smtClean="0"/>
              <a:t>Kernal</a:t>
            </a:r>
            <a:r>
              <a:rPr lang="en-US" dirty="0" smtClean="0"/>
              <a:t>(</a:t>
            </a:r>
            <a:r>
              <a:rPr lang="en-US" dirty="0" err="1" smtClean="0"/>
              <a:t>Priviledged</a:t>
            </a:r>
            <a:r>
              <a:rPr lang="en-US" dirty="0" smtClean="0"/>
              <a:t>)</a:t>
            </a:r>
            <a:r>
              <a:rPr lang="en-US" baseline="0" dirty="0" smtClean="0"/>
              <a:t>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5638800"/>
            <a:ext cx="7620000" cy="533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Block Arc 6"/>
          <p:cNvSpPr/>
          <p:nvPr/>
        </p:nvSpPr>
        <p:spPr bwMode="auto">
          <a:xfrm>
            <a:off x="1295400" y="990600"/>
            <a:ext cx="6324600" cy="5334000"/>
          </a:xfrm>
          <a:prstGeom prst="blockArc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590800" y="2318266"/>
            <a:ext cx="3733800" cy="2101334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5200" y="1219200"/>
            <a:ext cx="194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User Mode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3048000"/>
            <a:ext cx="22205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Kernel Mode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1066800" y="3657600"/>
            <a:ext cx="6858000" cy="914400"/>
          </a:xfrm>
          <a:prstGeom prst="rect">
            <a:avLst/>
          </a:prstGeom>
          <a:pattFill prst="horzBrick">
            <a:fgClr>
              <a:srgbClr val="FF0000"/>
            </a:fgClr>
            <a:bgClr>
              <a:prstClr val="white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ight Brace 12"/>
          <p:cNvSpPr/>
          <p:nvPr/>
        </p:nvSpPr>
        <p:spPr bwMode="auto">
          <a:xfrm rot="5400000">
            <a:off x="1790700" y="3924300"/>
            <a:ext cx="457200" cy="1752600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81400" y="5105400"/>
            <a:ext cx="1787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Full HW access</a:t>
            </a:r>
            <a:endParaRPr lang="en-US" dirty="0"/>
          </a:p>
        </p:txBody>
      </p:sp>
      <p:sp>
        <p:nvSpPr>
          <p:cNvPr id="15" name="Right Brace 14"/>
          <p:cNvSpPr/>
          <p:nvPr/>
        </p:nvSpPr>
        <p:spPr bwMode="auto">
          <a:xfrm rot="5400000">
            <a:off x="4381500" y="3162300"/>
            <a:ext cx="457200" cy="3276600"/>
          </a:xfrm>
          <a:prstGeom prst="rightBrace">
            <a:avLst>
              <a:gd name="adj1" fmla="val 0"/>
              <a:gd name="adj2" fmla="val 50000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3000" y="5105400"/>
            <a:ext cx="2160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Limited HW access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2362200" y="2895600"/>
            <a:ext cx="900854" cy="674132"/>
            <a:chOff x="2362200" y="3048000"/>
            <a:chExt cx="900854" cy="674132"/>
          </a:xfrm>
        </p:grpSpPr>
        <p:cxnSp>
          <p:nvCxnSpPr>
            <p:cNvPr id="18" name="Straight Arrow Connector 17"/>
            <p:cNvCxnSpPr/>
            <p:nvPr/>
          </p:nvCxnSpPr>
          <p:spPr bwMode="auto">
            <a:xfrm flipH="1" flipV="1">
              <a:off x="2362200" y="3048000"/>
              <a:ext cx="533400" cy="4572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19" name="TextBox 18"/>
            <p:cNvSpPr txBox="1"/>
            <p:nvPr/>
          </p:nvSpPr>
          <p:spPr>
            <a:xfrm>
              <a:off x="2590800" y="3352800"/>
              <a:ext cx="6722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exec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 flipH="1">
            <a:off x="2362200" y="2133600"/>
            <a:ext cx="914403" cy="838200"/>
            <a:chOff x="6195245" y="3124200"/>
            <a:chExt cx="1130426" cy="419100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 flipH="1">
              <a:off x="6208204" y="3314700"/>
              <a:ext cx="458059" cy="2286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6195245" y="3124200"/>
              <a:ext cx="113042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syscall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172200" y="2971800"/>
            <a:ext cx="1305876" cy="609600"/>
            <a:chOff x="6019800" y="2971800"/>
            <a:chExt cx="1305876" cy="609600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 flipH="1">
              <a:off x="6019800" y="3200400"/>
              <a:ext cx="762000" cy="3810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7" name="TextBox 26"/>
            <p:cNvSpPr txBox="1"/>
            <p:nvPr/>
          </p:nvSpPr>
          <p:spPr>
            <a:xfrm>
              <a:off x="6781800" y="2971800"/>
              <a:ext cx="5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exit</a:t>
              </a:r>
              <a:endParaRPr lang="en-US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276603" y="2165866"/>
            <a:ext cx="530243" cy="870466"/>
            <a:chOff x="2590803" y="2927866"/>
            <a:chExt cx="530243" cy="870466"/>
          </a:xfrm>
        </p:grpSpPr>
        <p:cxnSp>
          <p:nvCxnSpPr>
            <p:cNvPr id="30" name="Straight Arrow Connector 29"/>
            <p:cNvCxnSpPr>
              <a:endCxn id="21" idx="1"/>
            </p:cNvCxnSpPr>
            <p:nvPr/>
          </p:nvCxnSpPr>
          <p:spPr bwMode="auto">
            <a:xfrm flipH="1" flipV="1">
              <a:off x="2590803" y="2927866"/>
              <a:ext cx="304797" cy="42493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31" name="TextBox 30"/>
            <p:cNvSpPr txBox="1"/>
            <p:nvPr/>
          </p:nvSpPr>
          <p:spPr>
            <a:xfrm>
              <a:off x="2667000" y="3429000"/>
              <a:ext cx="454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rtn</a:t>
              </a:r>
              <a:endParaRPr lang="en-US" dirty="0"/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3581399" y="1752600"/>
            <a:ext cx="1295400" cy="990600"/>
            <a:chOff x="5535835" y="3064133"/>
            <a:chExt cx="1601432" cy="495300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 flipH="1">
              <a:off x="6477853" y="3254633"/>
              <a:ext cx="188404" cy="304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38" name="TextBox 37"/>
            <p:cNvSpPr txBox="1"/>
            <p:nvPr/>
          </p:nvSpPr>
          <p:spPr>
            <a:xfrm>
              <a:off x="5535835" y="3064133"/>
              <a:ext cx="160143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interrupt</a:t>
              </a:r>
              <a:endParaRPr lang="en-US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267200" y="2209802"/>
            <a:ext cx="376946" cy="974942"/>
            <a:chOff x="2971803" y="3200400"/>
            <a:chExt cx="376951" cy="695477"/>
          </a:xfrm>
        </p:grpSpPr>
        <p:cxnSp>
          <p:nvCxnSpPr>
            <p:cNvPr id="40" name="Straight Arrow Connector 39"/>
            <p:cNvCxnSpPr/>
            <p:nvPr/>
          </p:nvCxnSpPr>
          <p:spPr bwMode="auto">
            <a:xfrm flipH="1" flipV="1">
              <a:off x="3124205" y="3200400"/>
              <a:ext cx="76201" cy="27178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41" name="TextBox 40"/>
            <p:cNvSpPr txBox="1"/>
            <p:nvPr/>
          </p:nvSpPr>
          <p:spPr>
            <a:xfrm>
              <a:off x="2971803" y="3526545"/>
              <a:ext cx="3769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rfi</a:t>
              </a:r>
              <a:endParaRPr lang="en-US" dirty="0"/>
            </a:p>
          </p:txBody>
        </p:sp>
      </p:grpSp>
      <p:cxnSp>
        <p:nvCxnSpPr>
          <p:cNvPr id="50" name="Straight Arrow Connector 49"/>
          <p:cNvCxnSpPr/>
          <p:nvPr/>
        </p:nvCxnSpPr>
        <p:spPr bwMode="auto">
          <a:xfrm flipH="1">
            <a:off x="3886200" y="3505200"/>
            <a:ext cx="30480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 flipV="1">
            <a:off x="4419600" y="3505200"/>
            <a:ext cx="0" cy="685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>
            <a:off x="4648200" y="3505200"/>
            <a:ext cx="152400" cy="609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7" name="Straight Arrow Connector 56"/>
          <p:cNvCxnSpPr>
            <a:endCxn id="41" idx="3"/>
          </p:cNvCxnSpPr>
          <p:nvPr/>
        </p:nvCxnSpPr>
        <p:spPr bwMode="auto">
          <a:xfrm flipH="1" flipV="1">
            <a:off x="4644146" y="2925874"/>
            <a:ext cx="385054" cy="11889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59" name="TextBox 58"/>
          <p:cNvSpPr txBox="1"/>
          <p:nvPr/>
        </p:nvSpPr>
        <p:spPr>
          <a:xfrm flipH="1">
            <a:off x="5105400" y="1905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exception</a:t>
            </a:r>
            <a:endParaRPr lang="en-US" dirty="0"/>
          </a:p>
        </p:txBody>
      </p:sp>
      <p:cxnSp>
        <p:nvCxnSpPr>
          <p:cNvPr id="61" name="Straight Arrow Connector 60"/>
          <p:cNvCxnSpPr/>
          <p:nvPr/>
        </p:nvCxnSpPr>
        <p:spPr bwMode="auto">
          <a:xfrm flipH="1">
            <a:off x="5334000" y="2286000"/>
            <a:ext cx="381000" cy="533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6453284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1600"/>
            <a:ext cx="7696200" cy="736600"/>
          </a:xfrm>
        </p:spPr>
        <p:txBody>
          <a:bodyPr/>
          <a:lstStyle/>
          <a:p>
            <a:r>
              <a:rPr lang="en-US" dirty="0" smtClean="0"/>
              <a:t>Simple Protection: Base and Bound (B&amp;B)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5715000" y="9906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802295" y="1066800"/>
            <a:ext cx="1905000" cy="1752600"/>
            <a:chOff x="3200400" y="1371600"/>
            <a:chExt cx="1628564" cy="2667000"/>
          </a:xfrm>
        </p:grpSpPr>
        <p:sp>
          <p:nvSpPr>
            <p:cNvPr id="9" name="Rectangle 8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2272" y="1371600"/>
              <a:ext cx="611633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code</a:t>
              </a:r>
              <a:endParaRPr lang="en-US" sz="1600" dirty="0"/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52800" y="2133599"/>
              <a:ext cx="1154339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Static Data</a:t>
              </a:r>
              <a:endParaRPr lang="en-US" sz="1600" dirty="0"/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05200" y="2666999"/>
              <a:ext cx="622827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heap</a:t>
              </a:r>
              <a:endParaRPr lang="en-US" sz="1600" dirty="0"/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29000" y="3581400"/>
              <a:ext cx="652804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stack</a:t>
              </a:r>
              <a:endParaRPr lang="en-US" sz="1600" dirty="0"/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9" name="Group 18"/>
          <p:cNvGrpSpPr/>
          <p:nvPr/>
        </p:nvGrpSpPr>
        <p:grpSpPr>
          <a:xfrm>
            <a:off x="5878495" y="3184658"/>
            <a:ext cx="1828800" cy="18445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20" name="Rectangle 19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1" name="Group 40"/>
          <p:cNvGrpSpPr/>
          <p:nvPr/>
        </p:nvGrpSpPr>
        <p:grpSpPr>
          <a:xfrm>
            <a:off x="747390" y="990600"/>
            <a:ext cx="1828800" cy="18445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42" name="Rectangle 41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50" name="Straight Arrow Connector 49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1" name="Straight Arrow Connector 50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7935895" y="838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0000…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7935895" y="6019800"/>
            <a:ext cx="979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FFFF…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7935895" y="30480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000…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2576190" y="838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0000…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685800" y="3505200"/>
            <a:ext cx="1069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Program</a:t>
            </a:r>
          </a:p>
          <a:p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2886803" y="2602468"/>
            <a:ext cx="710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Base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 bwMode="auto">
          <a:xfrm>
            <a:off x="2667000" y="2971800"/>
            <a:ext cx="1828800" cy="381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2667000" y="4495800"/>
            <a:ext cx="1828800" cy="381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819400" y="4114800"/>
            <a:ext cx="852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Bound</a:t>
            </a:r>
            <a:endParaRPr lang="en-US" dirty="0"/>
          </a:p>
        </p:txBody>
      </p:sp>
      <p:cxnSp>
        <p:nvCxnSpPr>
          <p:cNvPr id="63" name="Straight Arrow Connector 62"/>
          <p:cNvCxnSpPr>
            <a:stCxn id="58" idx="3"/>
          </p:cNvCxnSpPr>
          <p:nvPr/>
        </p:nvCxnSpPr>
        <p:spPr bwMode="auto">
          <a:xfrm>
            <a:off x="4495800" y="3162300"/>
            <a:ext cx="1371600" cy="381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arrow"/>
          </a:ln>
          <a:effectLst/>
        </p:spPr>
      </p:cxnSp>
      <p:sp>
        <p:nvSpPr>
          <p:cNvPr id="64" name="Oval 63"/>
          <p:cNvSpPr/>
          <p:nvPr/>
        </p:nvSpPr>
        <p:spPr bwMode="auto">
          <a:xfrm>
            <a:off x="4724400" y="3200400"/>
            <a:ext cx="457200" cy="53340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 bwMode="auto">
          <a:xfrm>
            <a:off x="1905000" y="3810000"/>
            <a:ext cx="40386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68" name="Straight Arrow Connector 67"/>
          <p:cNvCxnSpPr>
            <a:endCxn id="44" idx="1"/>
          </p:cNvCxnSpPr>
          <p:nvPr/>
        </p:nvCxnSpPr>
        <p:spPr bwMode="auto">
          <a:xfrm flipV="1">
            <a:off x="228600" y="1511633"/>
            <a:ext cx="518790" cy="1236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6" name="Oval 75"/>
          <p:cNvSpPr/>
          <p:nvPr/>
        </p:nvSpPr>
        <p:spPr bwMode="auto">
          <a:xfrm>
            <a:off x="4724400" y="3962400"/>
            <a:ext cx="457200" cy="53340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24400" y="4038600"/>
            <a:ext cx="31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</a:t>
            </a:r>
            <a:endParaRPr lang="en-US" dirty="0"/>
          </a:p>
        </p:txBody>
      </p:sp>
      <p:cxnSp>
        <p:nvCxnSpPr>
          <p:cNvPr id="78" name="Straight Arrow Connector 77"/>
          <p:cNvCxnSpPr>
            <a:endCxn id="76" idx="1"/>
          </p:cNvCxnSpPr>
          <p:nvPr/>
        </p:nvCxnSpPr>
        <p:spPr bwMode="auto">
          <a:xfrm>
            <a:off x="4114800" y="3810000"/>
            <a:ext cx="676555" cy="2305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0" name="Straight Arrow Connector 79"/>
          <p:cNvCxnSpPr>
            <a:stCxn id="60" idx="3"/>
            <a:endCxn id="76" idx="3"/>
          </p:cNvCxnSpPr>
          <p:nvPr/>
        </p:nvCxnSpPr>
        <p:spPr bwMode="auto">
          <a:xfrm flipV="1">
            <a:off x="4495800" y="4417685"/>
            <a:ext cx="295555" cy="2686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2971800" y="29718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000…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8001000" y="4724400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dirty="0"/>
              <a:t>1</a:t>
            </a:r>
            <a:r>
              <a:rPr lang="en-US" dirty="0" smtClean="0"/>
              <a:t>00…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3124200" y="4495800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100…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4724400" y="3288268"/>
            <a:ext cx="45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&gt;=</a:t>
            </a:r>
            <a:endParaRPr lang="en-US" dirty="0"/>
          </a:p>
        </p:txBody>
      </p:sp>
      <p:cxnSp>
        <p:nvCxnSpPr>
          <p:cNvPr id="67" name="Straight Arrow Connector 66"/>
          <p:cNvCxnSpPr>
            <a:stCxn id="58" idx="3"/>
            <a:endCxn id="64" idx="1"/>
          </p:cNvCxnSpPr>
          <p:nvPr/>
        </p:nvCxnSpPr>
        <p:spPr bwMode="auto">
          <a:xfrm>
            <a:off x="4495800" y="3162300"/>
            <a:ext cx="295555" cy="1162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70" name="Straight Arrow Connector 69"/>
          <p:cNvCxnSpPr>
            <a:endCxn id="66" idx="1"/>
          </p:cNvCxnSpPr>
          <p:nvPr/>
        </p:nvCxnSpPr>
        <p:spPr bwMode="auto">
          <a:xfrm flipV="1">
            <a:off x="4114800" y="3472934"/>
            <a:ext cx="609600" cy="33706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2" name="Content Placeholder 87"/>
          <p:cNvSpPr>
            <a:spLocks noGrp="1"/>
          </p:cNvSpPr>
          <p:nvPr>
            <p:ph idx="1"/>
          </p:nvPr>
        </p:nvSpPr>
        <p:spPr>
          <a:xfrm>
            <a:off x="76200" y="5105400"/>
            <a:ext cx="5638800" cy="1524000"/>
          </a:xfrm>
        </p:spPr>
        <p:txBody>
          <a:bodyPr/>
          <a:lstStyle/>
          <a:p>
            <a:r>
              <a:rPr lang="en-US" dirty="0" smtClean="0"/>
              <a:t>Requires relocating loader</a:t>
            </a:r>
          </a:p>
          <a:p>
            <a:r>
              <a:rPr lang="en-US" dirty="0" smtClean="0"/>
              <a:t>Still protects OS and isolates </a:t>
            </a:r>
            <a:r>
              <a:rPr lang="en-US" dirty="0" err="1" smtClean="0"/>
              <a:t>pgm</a:t>
            </a:r>
            <a:endParaRPr lang="en-US" dirty="0" smtClean="0"/>
          </a:p>
          <a:p>
            <a:r>
              <a:rPr lang="en-US" dirty="0" smtClean="0"/>
              <a:t>No addition on address path</a:t>
            </a:r>
            <a:endParaRPr lang="en-US" dirty="0"/>
          </a:p>
        </p:txBody>
      </p:sp>
      <p:cxnSp>
        <p:nvCxnSpPr>
          <p:cNvPr id="69" name="Straight Connector 68"/>
          <p:cNvCxnSpPr/>
          <p:nvPr/>
        </p:nvCxnSpPr>
        <p:spPr bwMode="auto">
          <a:xfrm>
            <a:off x="381000" y="1524000"/>
            <a:ext cx="0" cy="22098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1213176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5410200" y="2754868"/>
            <a:ext cx="1600200" cy="2971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2831068"/>
            <a:ext cx="1600200" cy="20574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idea: Address Space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1371599"/>
          </a:xfrm>
        </p:spPr>
        <p:txBody>
          <a:bodyPr/>
          <a:lstStyle/>
          <a:p>
            <a:r>
              <a:rPr lang="en-US" dirty="0" smtClean="0"/>
              <a:t>Program operates in an address space that is distinct from the physical memory space of the machine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3288268"/>
            <a:ext cx="1223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15000" y="3288268"/>
            <a:ext cx="1018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86600" y="2526268"/>
            <a:ext cx="104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0x000…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48730" y="5421868"/>
            <a:ext cx="1082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0xFFF…</a:t>
            </a:r>
            <a:endParaRPr lang="en-US" dirty="0"/>
          </a:p>
        </p:txBody>
      </p:sp>
      <p:sp>
        <p:nvSpPr>
          <p:cNvPr id="14" name="Alternate Process 13"/>
          <p:cNvSpPr/>
          <p:nvPr/>
        </p:nvSpPr>
        <p:spPr bwMode="auto">
          <a:xfrm>
            <a:off x="3276600" y="3288268"/>
            <a:ext cx="1386104" cy="1143000"/>
          </a:xfrm>
          <a:prstGeom prst="flowChartAlternateProcess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translator</a:t>
            </a:r>
          </a:p>
        </p:txBody>
      </p:sp>
      <p:cxnSp>
        <p:nvCxnSpPr>
          <p:cNvPr id="16" name="Straight Arrow Connector 15"/>
          <p:cNvCxnSpPr>
            <a:stCxn id="9" idx="3"/>
            <a:endCxn id="14" idx="1"/>
          </p:cNvCxnSpPr>
          <p:nvPr/>
        </p:nvCxnSpPr>
        <p:spPr bwMode="auto">
          <a:xfrm>
            <a:off x="2667000" y="3859768"/>
            <a:ext cx="6096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7" name="Straight Arrow Connector 16"/>
          <p:cNvCxnSpPr>
            <a:stCxn id="14" idx="3"/>
          </p:cNvCxnSpPr>
          <p:nvPr/>
        </p:nvCxnSpPr>
        <p:spPr bwMode="auto">
          <a:xfrm>
            <a:off x="4662704" y="3859768"/>
            <a:ext cx="7474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 rot="17680719">
            <a:off x="2373797" y="2723348"/>
            <a:ext cx="1844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“virtual address”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17680719">
            <a:off x="4164976" y="2647149"/>
            <a:ext cx="2057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“physical address”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424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98105" cy="533400"/>
          </a:xfrm>
        </p:spPr>
        <p:txBody>
          <a:bodyPr/>
          <a:lstStyle/>
          <a:p>
            <a:r>
              <a:rPr lang="en-US" dirty="0" smtClean="0"/>
              <a:t>A simple address translation with Base and Bound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5638800" y="9906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726095" y="1066800"/>
            <a:ext cx="1905000" cy="1752600"/>
            <a:chOff x="3200400" y="1371600"/>
            <a:chExt cx="1628564" cy="2667000"/>
          </a:xfrm>
        </p:grpSpPr>
        <p:sp>
          <p:nvSpPr>
            <p:cNvPr id="9" name="Rectangle 8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2272" y="1371600"/>
              <a:ext cx="611633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code</a:t>
              </a:r>
              <a:endParaRPr lang="en-US" sz="1600" dirty="0"/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52800" y="2133599"/>
              <a:ext cx="1154339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Static Data</a:t>
              </a:r>
              <a:endParaRPr lang="en-US" sz="1600" dirty="0"/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05200" y="2666999"/>
              <a:ext cx="622827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heap</a:t>
              </a:r>
              <a:endParaRPr lang="en-US" sz="1600" dirty="0"/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29000" y="3581400"/>
              <a:ext cx="652804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stack</a:t>
              </a:r>
              <a:endParaRPr lang="en-US" sz="1600" dirty="0"/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9" name="Group 18"/>
          <p:cNvGrpSpPr/>
          <p:nvPr/>
        </p:nvGrpSpPr>
        <p:grpSpPr>
          <a:xfrm>
            <a:off x="5802295" y="3184658"/>
            <a:ext cx="1828800" cy="18445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20" name="Rectangle 19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1" name="Group 40"/>
          <p:cNvGrpSpPr/>
          <p:nvPr/>
        </p:nvGrpSpPr>
        <p:grpSpPr>
          <a:xfrm>
            <a:off x="747390" y="990600"/>
            <a:ext cx="1828800" cy="18445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42" name="Rectangle 41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50" name="Straight Arrow Connector 49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1" name="Straight Arrow Connector 50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7859695" y="838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0000…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7859695" y="6019800"/>
            <a:ext cx="979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FFFF…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7859695" y="30480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000…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2576190" y="838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0000…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609600" y="3505200"/>
            <a:ext cx="1069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Program</a:t>
            </a:r>
          </a:p>
          <a:p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2810603" y="2602468"/>
            <a:ext cx="1608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Base Address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 bwMode="auto">
          <a:xfrm>
            <a:off x="2590800" y="2971800"/>
            <a:ext cx="1828800" cy="381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9" name="Plus 58"/>
          <p:cNvSpPr/>
          <p:nvPr/>
        </p:nvSpPr>
        <p:spPr bwMode="auto">
          <a:xfrm>
            <a:off x="4648200" y="3733800"/>
            <a:ext cx="304800" cy="228600"/>
          </a:xfrm>
          <a:prstGeom prst="mathPlus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2590800" y="4876800"/>
            <a:ext cx="1828800" cy="381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810603" y="4507468"/>
            <a:ext cx="995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Bound</a:t>
            </a:r>
            <a:endParaRPr lang="en-US" dirty="0"/>
          </a:p>
        </p:txBody>
      </p:sp>
      <p:cxnSp>
        <p:nvCxnSpPr>
          <p:cNvPr id="63" name="Straight Arrow Connector 62"/>
          <p:cNvCxnSpPr>
            <a:stCxn id="58" idx="3"/>
          </p:cNvCxnSpPr>
          <p:nvPr/>
        </p:nvCxnSpPr>
        <p:spPr bwMode="auto">
          <a:xfrm>
            <a:off x="4419600" y="3162300"/>
            <a:ext cx="1371600" cy="381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arrow"/>
          </a:ln>
          <a:effectLst/>
        </p:spPr>
      </p:cxnSp>
      <p:sp>
        <p:nvSpPr>
          <p:cNvPr id="64" name="Oval 63"/>
          <p:cNvSpPr/>
          <p:nvPr/>
        </p:nvSpPr>
        <p:spPr bwMode="auto">
          <a:xfrm>
            <a:off x="4572000" y="3581401"/>
            <a:ext cx="457200" cy="533399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 bwMode="auto">
          <a:xfrm>
            <a:off x="1828800" y="3810000"/>
            <a:ext cx="27432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68" name="Straight Arrow Connector 67"/>
          <p:cNvCxnSpPr>
            <a:endCxn id="44" idx="1"/>
          </p:cNvCxnSpPr>
          <p:nvPr/>
        </p:nvCxnSpPr>
        <p:spPr bwMode="auto">
          <a:xfrm flipV="1">
            <a:off x="228600" y="1511633"/>
            <a:ext cx="518790" cy="1236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5029200" y="3810000"/>
            <a:ext cx="77309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73" name="Straight Arrow Connector 72"/>
          <p:cNvCxnSpPr>
            <a:stCxn id="58" idx="3"/>
          </p:cNvCxnSpPr>
          <p:nvPr/>
        </p:nvCxnSpPr>
        <p:spPr bwMode="auto">
          <a:xfrm>
            <a:off x="4419600" y="3162300"/>
            <a:ext cx="304800" cy="4191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6" name="Oval 75"/>
          <p:cNvSpPr/>
          <p:nvPr/>
        </p:nvSpPr>
        <p:spPr bwMode="auto">
          <a:xfrm>
            <a:off x="4572000" y="4343400"/>
            <a:ext cx="457200" cy="53340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648200" y="4419600"/>
            <a:ext cx="31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</a:t>
            </a:r>
            <a:endParaRPr lang="en-US" dirty="0"/>
          </a:p>
        </p:txBody>
      </p:sp>
      <p:cxnSp>
        <p:nvCxnSpPr>
          <p:cNvPr id="78" name="Straight Arrow Connector 77"/>
          <p:cNvCxnSpPr>
            <a:endCxn id="76" idx="1"/>
          </p:cNvCxnSpPr>
          <p:nvPr/>
        </p:nvCxnSpPr>
        <p:spPr bwMode="auto">
          <a:xfrm>
            <a:off x="3962400" y="3810000"/>
            <a:ext cx="676555" cy="6115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0" name="Straight Arrow Connector 79"/>
          <p:cNvCxnSpPr>
            <a:stCxn id="60" idx="3"/>
            <a:endCxn id="76" idx="3"/>
          </p:cNvCxnSpPr>
          <p:nvPr/>
        </p:nvCxnSpPr>
        <p:spPr bwMode="auto">
          <a:xfrm flipV="1">
            <a:off x="4419600" y="4798685"/>
            <a:ext cx="219355" cy="2686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4" name="Straight Connector 83"/>
          <p:cNvCxnSpPr/>
          <p:nvPr/>
        </p:nvCxnSpPr>
        <p:spPr bwMode="auto">
          <a:xfrm>
            <a:off x="381000" y="1524000"/>
            <a:ext cx="0" cy="22098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2895600" y="29718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000…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7924800" y="4724400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dirty="0"/>
              <a:t>1</a:t>
            </a:r>
            <a:r>
              <a:rPr lang="en-US" dirty="0" smtClean="0"/>
              <a:t>00…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3048000" y="48768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r>
              <a:rPr lang="en-US" dirty="0" smtClean="0"/>
              <a:t>100…</a:t>
            </a:r>
            <a:endParaRPr lang="en-US" dirty="0"/>
          </a:p>
        </p:txBody>
      </p:sp>
      <p:sp>
        <p:nvSpPr>
          <p:cNvPr id="88" name="Content Placeholder 87"/>
          <p:cNvSpPr>
            <a:spLocks noGrp="1"/>
          </p:cNvSpPr>
          <p:nvPr>
            <p:ph idx="1"/>
          </p:nvPr>
        </p:nvSpPr>
        <p:spPr>
          <a:xfrm>
            <a:off x="152400" y="5486400"/>
            <a:ext cx="5334000" cy="1143000"/>
          </a:xfrm>
        </p:spPr>
        <p:txBody>
          <a:bodyPr/>
          <a:lstStyle/>
          <a:p>
            <a:r>
              <a:rPr lang="en-US" dirty="0" smtClean="0"/>
              <a:t>Can the program touch OS?</a:t>
            </a:r>
          </a:p>
          <a:p>
            <a:r>
              <a:rPr lang="en-US" dirty="0" smtClean="0"/>
              <a:t>Can it touch other programs?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3320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736600"/>
          </a:xfrm>
        </p:spPr>
        <p:txBody>
          <a:bodyPr/>
          <a:lstStyle/>
          <a:p>
            <a:r>
              <a:rPr lang="en-US" dirty="0" smtClean="0"/>
              <a:t>Tying it together: Simple B&amp;B: OS loads process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5720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57200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1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371600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2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251460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910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57912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867400" y="990600"/>
            <a:ext cx="1905000" cy="1752600"/>
            <a:chOff x="3200400" y="1371600"/>
            <a:chExt cx="1628564" cy="2667000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611633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code</a:t>
              </a:r>
              <a:endParaRPr lang="en-US" sz="1600" dirty="0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154339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Static Data</a:t>
              </a:r>
              <a:endParaRPr lang="en-US" sz="1600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622827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heap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652804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stack</a:t>
              </a:r>
              <a:endParaRPr lang="en-US" sz="1600" dirty="0"/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594360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594360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7859695" y="7620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0000…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859695" y="6107668"/>
            <a:ext cx="979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FFFF…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7859695" y="2743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000…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7924800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dirty="0"/>
              <a:t>1</a:t>
            </a:r>
            <a:r>
              <a:rPr lang="en-US" dirty="0" smtClean="0"/>
              <a:t>00…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7935895" y="4484132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3000…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8001000" y="56388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3080…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953562" y="3124200"/>
            <a:ext cx="652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</a:t>
            </a:r>
            <a:endParaRPr lang="en-US" sz="1600" dirty="0"/>
          </a:p>
        </p:txBody>
      </p:sp>
      <p:sp>
        <p:nvSpPr>
          <p:cNvPr id="65" name="Rectangle 64"/>
          <p:cNvSpPr/>
          <p:nvPr/>
        </p:nvSpPr>
        <p:spPr bwMode="auto">
          <a:xfrm>
            <a:off x="259080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259080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7" name="Straight Arrow Connector 66"/>
          <p:cNvCxnSpPr>
            <a:stCxn id="65" idx="3"/>
          </p:cNvCxnSpPr>
          <p:nvPr/>
        </p:nvCxnSpPr>
        <p:spPr bwMode="auto">
          <a:xfrm flipV="1">
            <a:off x="4419600" y="990600"/>
            <a:ext cx="1371600" cy="22860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arrow"/>
          </a:ln>
          <a:effectLst/>
        </p:spPr>
      </p:cxnSp>
      <p:sp>
        <p:nvSpPr>
          <p:cNvPr id="68" name="TextBox 67"/>
          <p:cNvSpPr txBox="1"/>
          <p:nvPr/>
        </p:nvSpPr>
        <p:spPr>
          <a:xfrm>
            <a:off x="2590800" y="3124200"/>
            <a:ext cx="857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x</a:t>
            </a:r>
            <a:r>
              <a:rPr lang="en-US" sz="1600" dirty="0" err="1" smtClean="0"/>
              <a:t>xxx</a:t>
            </a:r>
            <a:r>
              <a:rPr lang="en-US" sz="1600" dirty="0" smtClean="0"/>
              <a:t> …</a:t>
            </a:r>
            <a:endParaRPr lang="en-US" sz="1600" dirty="0"/>
          </a:p>
        </p:txBody>
      </p:sp>
      <p:sp>
        <p:nvSpPr>
          <p:cNvPr id="69" name="TextBox 68"/>
          <p:cNvSpPr txBox="1"/>
          <p:nvPr/>
        </p:nvSpPr>
        <p:spPr>
          <a:xfrm>
            <a:off x="2590800" y="35052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xxxx</a:t>
            </a:r>
            <a:r>
              <a:rPr lang="en-US" sz="1600" dirty="0" smtClean="0"/>
              <a:t>…</a:t>
            </a:r>
            <a:endParaRPr lang="en-US" sz="1600" dirty="0"/>
          </a:p>
        </p:txBody>
      </p:sp>
      <p:sp>
        <p:nvSpPr>
          <p:cNvPr id="70" name="TextBox 69"/>
          <p:cNvSpPr txBox="1"/>
          <p:nvPr/>
        </p:nvSpPr>
        <p:spPr>
          <a:xfrm>
            <a:off x="1827927" y="3505200"/>
            <a:ext cx="777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Bound</a:t>
            </a:r>
            <a:endParaRPr lang="en-US" sz="1600" dirty="0"/>
          </a:p>
        </p:txBody>
      </p:sp>
      <p:sp>
        <p:nvSpPr>
          <p:cNvPr id="71" name="Rectangle 70"/>
          <p:cNvSpPr/>
          <p:nvPr/>
        </p:nvSpPr>
        <p:spPr bwMode="auto">
          <a:xfrm>
            <a:off x="259080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590800" y="38862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xxxx</a:t>
            </a:r>
            <a:r>
              <a:rPr lang="en-US" sz="1600" dirty="0" smtClean="0"/>
              <a:t>…</a:t>
            </a:r>
            <a:endParaRPr lang="en-US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2022090" y="3886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u</a:t>
            </a:r>
            <a:r>
              <a:rPr lang="en-US" sz="1600" dirty="0" err="1" smtClean="0"/>
              <a:t>PC</a:t>
            </a:r>
            <a:endParaRPr lang="en-US" sz="1600" dirty="0"/>
          </a:p>
        </p:txBody>
      </p:sp>
      <p:sp>
        <p:nvSpPr>
          <p:cNvPr id="74" name="Rectangle 73"/>
          <p:cNvSpPr/>
          <p:nvPr/>
        </p:nvSpPr>
        <p:spPr bwMode="auto">
          <a:xfrm>
            <a:off x="259080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590800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59080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022090" y="4648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regs</a:t>
            </a:r>
            <a:endParaRPr lang="en-US" sz="1600" dirty="0"/>
          </a:p>
        </p:txBody>
      </p:sp>
      <p:sp>
        <p:nvSpPr>
          <p:cNvPr id="78" name="Rectangle 77"/>
          <p:cNvSpPr/>
          <p:nvPr/>
        </p:nvSpPr>
        <p:spPr bwMode="auto">
          <a:xfrm>
            <a:off x="2590800" y="2743200"/>
            <a:ext cx="457200" cy="3048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600200" y="2743200"/>
            <a:ext cx="100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sysmode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2667000" y="2743200"/>
            <a:ext cx="2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</a:t>
            </a:r>
            <a:endParaRPr lang="en-US" sz="1600" dirty="0"/>
          </a:p>
        </p:txBody>
      </p:sp>
      <p:sp>
        <p:nvSpPr>
          <p:cNvPr id="82" name="Rectangle 81"/>
          <p:cNvSpPr/>
          <p:nvPr/>
        </p:nvSpPr>
        <p:spPr bwMode="auto">
          <a:xfrm>
            <a:off x="259080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136204" y="4267200"/>
            <a:ext cx="46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PC</a:t>
            </a:r>
            <a:endParaRPr lang="en-US" sz="1600" dirty="0"/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5257800" y="9906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5257800" y="6248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2" name="Curved Connector 21"/>
          <p:cNvCxnSpPr/>
          <p:nvPr/>
        </p:nvCxnSpPr>
        <p:spPr bwMode="auto">
          <a:xfrm rot="5400000" flipH="1" flipV="1">
            <a:off x="3276600" y="1676400"/>
            <a:ext cx="3200400" cy="22860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8" name="Curved Connector 87"/>
          <p:cNvCxnSpPr/>
          <p:nvPr/>
        </p:nvCxnSpPr>
        <p:spPr bwMode="auto">
          <a:xfrm rot="5400000" flipH="1" flipV="1">
            <a:off x="3848100" y="2857500"/>
            <a:ext cx="2514600" cy="19812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4495800" y="3124200"/>
            <a:ext cx="846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0000…</a:t>
            </a:r>
            <a:endParaRPr lang="en-US" sz="1600" dirty="0"/>
          </a:p>
        </p:txBody>
      </p:sp>
      <p:sp>
        <p:nvSpPr>
          <p:cNvPr id="94" name="TextBox 93"/>
          <p:cNvSpPr txBox="1"/>
          <p:nvPr/>
        </p:nvSpPr>
        <p:spPr>
          <a:xfrm>
            <a:off x="4495800" y="3505200"/>
            <a:ext cx="891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FFFF…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236027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 dirty="0" smtClean="0"/>
              <a:t>Simple B&amp;B: OS gets ready to switch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04800" y="5105400"/>
            <a:ext cx="2057400" cy="1066800"/>
          </a:xfrm>
        </p:spPr>
        <p:txBody>
          <a:bodyPr/>
          <a:lstStyle/>
          <a:p>
            <a:r>
              <a:rPr lang="en-US" sz="1600" dirty="0" err="1" smtClean="0"/>
              <a:t>Priv</a:t>
            </a:r>
            <a:r>
              <a:rPr lang="en-US" sz="1600" dirty="0" smtClean="0"/>
              <a:t> </a:t>
            </a:r>
            <a:r>
              <a:rPr lang="en-US" sz="1600" dirty="0" err="1" smtClean="0"/>
              <a:t>Inst</a:t>
            </a:r>
            <a:r>
              <a:rPr lang="en-US" sz="1600" dirty="0" smtClean="0"/>
              <a:t>: set special registers</a:t>
            </a:r>
          </a:p>
          <a:p>
            <a:r>
              <a:rPr lang="en-US" sz="1600" dirty="0" smtClean="0"/>
              <a:t>RTU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5720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57200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1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371600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2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251460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910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57912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867400" y="990600"/>
            <a:ext cx="1905000" cy="1752600"/>
            <a:chOff x="3200400" y="1371600"/>
            <a:chExt cx="1628564" cy="2667000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611633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code</a:t>
              </a:r>
              <a:endParaRPr lang="en-US" sz="1600" dirty="0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154339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Static Data</a:t>
              </a:r>
              <a:endParaRPr lang="en-US" sz="1600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622827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heap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652804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stack</a:t>
              </a:r>
              <a:endParaRPr lang="en-US" sz="1600" dirty="0"/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594360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594360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7859695" y="7620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0000…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859695" y="6107668"/>
            <a:ext cx="979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FFFF…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7859695" y="2743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000…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7924800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dirty="0"/>
              <a:t>1</a:t>
            </a:r>
            <a:r>
              <a:rPr lang="en-US" dirty="0" smtClean="0"/>
              <a:t>00…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7935895" y="4484132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3000…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8001000" y="56388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3080…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953562" y="3124200"/>
            <a:ext cx="652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</a:t>
            </a:r>
            <a:endParaRPr lang="en-US" sz="1600" dirty="0"/>
          </a:p>
        </p:txBody>
      </p:sp>
      <p:sp>
        <p:nvSpPr>
          <p:cNvPr id="65" name="Rectangle 64"/>
          <p:cNvSpPr/>
          <p:nvPr/>
        </p:nvSpPr>
        <p:spPr bwMode="auto">
          <a:xfrm>
            <a:off x="259080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259080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590800" y="3124200"/>
            <a:ext cx="9033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1000 </a:t>
            </a:r>
            <a:r>
              <a:rPr lang="en-US" sz="1600" dirty="0" smtClean="0"/>
              <a:t>…</a:t>
            </a:r>
            <a:endParaRPr lang="en-US" sz="1600" dirty="0"/>
          </a:p>
        </p:txBody>
      </p:sp>
      <p:sp>
        <p:nvSpPr>
          <p:cNvPr id="69" name="TextBox 68"/>
          <p:cNvSpPr txBox="1"/>
          <p:nvPr/>
        </p:nvSpPr>
        <p:spPr>
          <a:xfrm>
            <a:off x="2590800" y="3505200"/>
            <a:ext cx="831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</a:rPr>
              <a:t>1100…</a:t>
            </a:r>
            <a:endParaRPr lang="en-US" sz="1600" dirty="0">
              <a:solidFill>
                <a:srgbClr val="7F7F7F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827927" y="3505200"/>
            <a:ext cx="777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Bound</a:t>
            </a:r>
            <a:endParaRPr lang="en-US" sz="1600" dirty="0"/>
          </a:p>
        </p:txBody>
      </p:sp>
      <p:sp>
        <p:nvSpPr>
          <p:cNvPr id="71" name="Rectangle 70"/>
          <p:cNvSpPr/>
          <p:nvPr/>
        </p:nvSpPr>
        <p:spPr bwMode="auto">
          <a:xfrm>
            <a:off x="259080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590800" y="3886200"/>
            <a:ext cx="846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0001…</a:t>
            </a:r>
            <a:endParaRPr lang="en-US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2022090" y="3886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u</a:t>
            </a:r>
            <a:r>
              <a:rPr lang="en-US" sz="1600" dirty="0" err="1" smtClean="0"/>
              <a:t>PC</a:t>
            </a:r>
            <a:endParaRPr lang="en-US" sz="1600" dirty="0"/>
          </a:p>
        </p:txBody>
      </p:sp>
      <p:sp>
        <p:nvSpPr>
          <p:cNvPr id="74" name="Rectangle 73"/>
          <p:cNvSpPr/>
          <p:nvPr/>
        </p:nvSpPr>
        <p:spPr bwMode="auto">
          <a:xfrm>
            <a:off x="259080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590800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59080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022090" y="4648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regs</a:t>
            </a:r>
            <a:endParaRPr lang="en-US" sz="1600" dirty="0"/>
          </a:p>
        </p:txBody>
      </p:sp>
      <p:sp>
        <p:nvSpPr>
          <p:cNvPr id="78" name="Rectangle 77"/>
          <p:cNvSpPr/>
          <p:nvPr/>
        </p:nvSpPr>
        <p:spPr bwMode="auto">
          <a:xfrm>
            <a:off x="2590800" y="2743200"/>
            <a:ext cx="457200" cy="3048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600200" y="2743200"/>
            <a:ext cx="100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sysmode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2667000" y="2743200"/>
            <a:ext cx="2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</a:t>
            </a:r>
            <a:endParaRPr lang="en-US" sz="1600" dirty="0"/>
          </a:p>
        </p:txBody>
      </p:sp>
      <p:sp>
        <p:nvSpPr>
          <p:cNvPr id="82" name="Rectangle 81"/>
          <p:cNvSpPr/>
          <p:nvPr/>
        </p:nvSpPr>
        <p:spPr bwMode="auto">
          <a:xfrm>
            <a:off x="259080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136204" y="4267200"/>
            <a:ext cx="46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PC</a:t>
            </a:r>
            <a:endParaRPr lang="en-US" sz="1600" dirty="0"/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5410200" y="914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5410200" y="6248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2" name="Curved Connector 21"/>
          <p:cNvCxnSpPr/>
          <p:nvPr/>
        </p:nvCxnSpPr>
        <p:spPr bwMode="auto">
          <a:xfrm rot="5400000" flipH="1" flipV="1">
            <a:off x="3657600" y="1295400"/>
            <a:ext cx="3200400" cy="3048000"/>
          </a:xfrm>
          <a:prstGeom prst="curvedConnector3">
            <a:avLst>
              <a:gd name="adj1" fmla="val 94046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4495800" y="3124200"/>
            <a:ext cx="846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0000…</a:t>
            </a:r>
            <a:endParaRPr lang="en-US" sz="1600" dirty="0"/>
          </a:p>
        </p:txBody>
      </p:sp>
      <p:sp>
        <p:nvSpPr>
          <p:cNvPr id="94" name="TextBox 93"/>
          <p:cNvSpPr txBox="1"/>
          <p:nvPr/>
        </p:nvSpPr>
        <p:spPr>
          <a:xfrm>
            <a:off x="4495800" y="3505200"/>
            <a:ext cx="891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FFFF…</a:t>
            </a:r>
            <a:endParaRPr lang="en-US" sz="1600" dirty="0"/>
          </a:p>
        </p:txBody>
      </p:sp>
      <p:cxnSp>
        <p:nvCxnSpPr>
          <p:cNvPr id="80" name="Curved Connector 79"/>
          <p:cNvCxnSpPr>
            <a:endCxn id="37" idx="1"/>
          </p:cNvCxnSpPr>
          <p:nvPr/>
        </p:nvCxnSpPr>
        <p:spPr bwMode="auto">
          <a:xfrm flipV="1">
            <a:off x="4114800" y="3075801"/>
            <a:ext cx="1828800" cy="96279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 flipV="1">
            <a:off x="4191000" y="4267200"/>
            <a:ext cx="1828800" cy="8382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2590800" y="4953000"/>
            <a:ext cx="868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00FF…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6781800" y="1066800"/>
            <a:ext cx="498153" cy="2769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1200" dirty="0"/>
              <a:t>RTU</a:t>
            </a:r>
          </a:p>
        </p:txBody>
      </p:sp>
    </p:spTree>
    <p:extLst>
      <p:ext uri="{BB962C8B-B14F-4D97-AF65-F5344CB8AC3E}">
        <p14:creationId xmlns:p14="http://schemas.microsoft.com/office/powerpoint/2010/main" val="1851747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“Return” to User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5720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57200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1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371600" y="990600"/>
            <a:ext cx="762000" cy="762000"/>
          </a:xfrm>
          <a:prstGeom prst="roundRect">
            <a:avLst/>
          </a:prstGeom>
          <a:solidFill>
            <a:srgbClr val="FFFF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2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251460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910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57912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867400" y="990600"/>
            <a:ext cx="1905000" cy="1752600"/>
            <a:chOff x="3200400" y="1371600"/>
            <a:chExt cx="1628564" cy="2667000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611633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code</a:t>
              </a:r>
              <a:endParaRPr lang="en-US" sz="1600" dirty="0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154339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Static Data</a:t>
              </a:r>
              <a:endParaRPr lang="en-US" sz="1600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622827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heap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652804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stack</a:t>
              </a:r>
              <a:endParaRPr lang="en-US" sz="1600" dirty="0"/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594360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594360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7859695" y="7620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0000…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859695" y="6107668"/>
            <a:ext cx="979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FFFF…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7859695" y="2743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000…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7924800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dirty="0"/>
              <a:t>1</a:t>
            </a:r>
            <a:r>
              <a:rPr lang="en-US" dirty="0" smtClean="0"/>
              <a:t>00…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7935895" y="4484132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3000…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8001000" y="56388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3080…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953562" y="3124200"/>
            <a:ext cx="652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</a:t>
            </a:r>
            <a:endParaRPr lang="en-US" sz="1600" dirty="0"/>
          </a:p>
        </p:txBody>
      </p:sp>
      <p:sp>
        <p:nvSpPr>
          <p:cNvPr id="65" name="Rectangle 64"/>
          <p:cNvSpPr/>
          <p:nvPr/>
        </p:nvSpPr>
        <p:spPr bwMode="auto">
          <a:xfrm>
            <a:off x="259080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259080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590800" y="3124200"/>
            <a:ext cx="9033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1000 …</a:t>
            </a:r>
            <a:endParaRPr lang="en-US" sz="1600" dirty="0"/>
          </a:p>
        </p:txBody>
      </p:sp>
      <p:sp>
        <p:nvSpPr>
          <p:cNvPr id="69" name="TextBox 68"/>
          <p:cNvSpPr txBox="1"/>
          <p:nvPr/>
        </p:nvSpPr>
        <p:spPr>
          <a:xfrm>
            <a:off x="2590800" y="3505200"/>
            <a:ext cx="831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1100…</a:t>
            </a:r>
            <a:endParaRPr lang="en-US" sz="1600" dirty="0"/>
          </a:p>
        </p:txBody>
      </p:sp>
      <p:sp>
        <p:nvSpPr>
          <p:cNvPr id="70" name="TextBox 69"/>
          <p:cNvSpPr txBox="1"/>
          <p:nvPr/>
        </p:nvSpPr>
        <p:spPr>
          <a:xfrm>
            <a:off x="1827927" y="3505200"/>
            <a:ext cx="777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Bound</a:t>
            </a:r>
            <a:endParaRPr lang="en-US" sz="1600" dirty="0"/>
          </a:p>
        </p:txBody>
      </p:sp>
      <p:sp>
        <p:nvSpPr>
          <p:cNvPr id="71" name="Rectangle 70"/>
          <p:cNvSpPr/>
          <p:nvPr/>
        </p:nvSpPr>
        <p:spPr bwMode="auto">
          <a:xfrm>
            <a:off x="259080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590800" y="38862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xxxx</a:t>
            </a:r>
            <a:r>
              <a:rPr lang="en-US" sz="1600" dirty="0" smtClean="0"/>
              <a:t>…</a:t>
            </a:r>
            <a:endParaRPr lang="en-US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2022090" y="3886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u</a:t>
            </a:r>
            <a:r>
              <a:rPr lang="en-US" sz="1600" dirty="0" err="1" smtClean="0"/>
              <a:t>PC</a:t>
            </a:r>
            <a:endParaRPr lang="en-US" sz="1600" dirty="0"/>
          </a:p>
        </p:txBody>
      </p:sp>
      <p:sp>
        <p:nvSpPr>
          <p:cNvPr id="74" name="Rectangle 73"/>
          <p:cNvSpPr/>
          <p:nvPr/>
        </p:nvSpPr>
        <p:spPr bwMode="auto">
          <a:xfrm>
            <a:off x="259080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590800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59080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022090" y="4648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regs</a:t>
            </a:r>
            <a:endParaRPr lang="en-US" sz="1600" dirty="0"/>
          </a:p>
        </p:txBody>
      </p:sp>
      <p:sp>
        <p:nvSpPr>
          <p:cNvPr id="78" name="Rectangle 77"/>
          <p:cNvSpPr/>
          <p:nvPr/>
        </p:nvSpPr>
        <p:spPr bwMode="auto">
          <a:xfrm>
            <a:off x="2590800" y="2743200"/>
            <a:ext cx="4572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600200" y="2743200"/>
            <a:ext cx="100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sysmode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2667000" y="2743200"/>
            <a:ext cx="2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259080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136204" y="4267200"/>
            <a:ext cx="46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PC</a:t>
            </a:r>
            <a:endParaRPr lang="en-US" sz="1600" dirty="0"/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5410200" y="29718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5334000" y="4343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4495800" y="3124200"/>
            <a:ext cx="846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0000…</a:t>
            </a:r>
            <a:endParaRPr lang="en-US" sz="1600" dirty="0"/>
          </a:p>
        </p:txBody>
      </p:sp>
      <p:sp>
        <p:nvSpPr>
          <p:cNvPr id="94" name="TextBox 93"/>
          <p:cNvSpPr txBox="1"/>
          <p:nvPr/>
        </p:nvSpPr>
        <p:spPr>
          <a:xfrm>
            <a:off x="4495800" y="3505200"/>
            <a:ext cx="891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FFFF…</a:t>
            </a:r>
            <a:endParaRPr lang="en-US" sz="1600" dirty="0"/>
          </a:p>
        </p:txBody>
      </p:sp>
      <p:cxnSp>
        <p:nvCxnSpPr>
          <p:cNvPr id="80" name="Curved Connector 79"/>
          <p:cNvCxnSpPr>
            <a:endCxn id="37" idx="1"/>
          </p:cNvCxnSpPr>
          <p:nvPr/>
        </p:nvCxnSpPr>
        <p:spPr bwMode="auto">
          <a:xfrm flipV="1">
            <a:off x="4191000" y="3075801"/>
            <a:ext cx="1752600" cy="134379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 flipV="1">
            <a:off x="4191000" y="4267200"/>
            <a:ext cx="1828800" cy="8382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2590800" y="4953000"/>
            <a:ext cx="868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00FF…</a:t>
            </a:r>
            <a:endParaRPr lang="en-US" sz="1600" dirty="0"/>
          </a:p>
        </p:txBody>
      </p:sp>
      <p:sp>
        <p:nvSpPr>
          <p:cNvPr id="87" name="Content Placeholder 18"/>
          <p:cNvSpPr>
            <a:spLocks noGrp="1"/>
          </p:cNvSpPr>
          <p:nvPr>
            <p:ph idx="1"/>
          </p:nvPr>
        </p:nvSpPr>
        <p:spPr>
          <a:xfrm>
            <a:off x="152400" y="5181600"/>
            <a:ext cx="2286000" cy="1066800"/>
          </a:xfrm>
        </p:spPr>
        <p:txBody>
          <a:bodyPr/>
          <a:lstStyle/>
          <a:p>
            <a:r>
              <a:rPr lang="en-US" sz="1600" dirty="0" smtClean="0"/>
              <a:t>How to return to system?</a:t>
            </a:r>
            <a:endParaRPr lang="en-US" sz="1600" dirty="0"/>
          </a:p>
        </p:txBody>
      </p:sp>
      <p:sp>
        <p:nvSpPr>
          <p:cNvPr id="88" name="TextBox 87"/>
          <p:cNvSpPr txBox="1"/>
          <p:nvPr/>
        </p:nvSpPr>
        <p:spPr>
          <a:xfrm>
            <a:off x="2590800" y="4267200"/>
            <a:ext cx="846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0001…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17978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types of Mode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26" y="838200"/>
            <a:ext cx="8714874" cy="56388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Syscall</a:t>
            </a:r>
            <a:endParaRPr lang="en-US" dirty="0" smtClean="0"/>
          </a:p>
          <a:p>
            <a:pPr lvl="1"/>
            <a:r>
              <a:rPr lang="en-US" dirty="0" smtClean="0"/>
              <a:t>Process requests a system service, e.g., exit</a:t>
            </a:r>
          </a:p>
          <a:p>
            <a:pPr lvl="1"/>
            <a:r>
              <a:rPr lang="en-US" dirty="0" smtClean="0"/>
              <a:t>Like a function call, but “outside” the process</a:t>
            </a:r>
          </a:p>
          <a:p>
            <a:pPr lvl="1"/>
            <a:r>
              <a:rPr lang="en-US" dirty="0" smtClean="0"/>
              <a:t>Does not have the address of the system function to call</a:t>
            </a:r>
          </a:p>
          <a:p>
            <a:pPr lvl="1"/>
            <a:r>
              <a:rPr lang="en-US" dirty="0" smtClean="0"/>
              <a:t>Like a Remote Procedure </a:t>
            </a:r>
            <a:r>
              <a:rPr lang="en-US" dirty="0"/>
              <a:t>C</a:t>
            </a:r>
            <a:r>
              <a:rPr lang="en-US" dirty="0" smtClean="0"/>
              <a:t>all (RPC) – for later</a:t>
            </a:r>
          </a:p>
          <a:p>
            <a:pPr lvl="1"/>
            <a:r>
              <a:rPr lang="en-US" dirty="0" smtClean="0"/>
              <a:t>Marshall the </a:t>
            </a:r>
            <a:r>
              <a:rPr lang="en-US" dirty="0" err="1" smtClean="0"/>
              <a:t>syscall</a:t>
            </a:r>
            <a:r>
              <a:rPr lang="en-US" dirty="0" smtClean="0"/>
              <a:t> id and </a:t>
            </a:r>
            <a:r>
              <a:rPr lang="en-US" dirty="0" err="1" smtClean="0"/>
              <a:t>args</a:t>
            </a:r>
            <a:r>
              <a:rPr lang="en-US" dirty="0" smtClean="0"/>
              <a:t> in registers and exec </a:t>
            </a:r>
            <a:r>
              <a:rPr lang="en-US" dirty="0" err="1" smtClean="0"/>
              <a:t>syscall</a:t>
            </a:r>
            <a:endParaRPr lang="en-US" dirty="0" smtClean="0"/>
          </a:p>
          <a:p>
            <a:r>
              <a:rPr lang="en-US" dirty="0" smtClean="0"/>
              <a:t>Interrupt</a:t>
            </a:r>
          </a:p>
          <a:p>
            <a:pPr lvl="1"/>
            <a:r>
              <a:rPr lang="en-US" dirty="0" smtClean="0"/>
              <a:t>External asynchronous event triggers context switch</a:t>
            </a:r>
          </a:p>
          <a:p>
            <a:pPr lvl="1"/>
            <a:r>
              <a:rPr lang="en-US" dirty="0" err="1"/>
              <a:t>e</a:t>
            </a:r>
            <a:r>
              <a:rPr lang="en-US" dirty="0" err="1" smtClean="0"/>
              <a:t>g</a:t>
            </a:r>
            <a:r>
              <a:rPr lang="en-US" dirty="0" smtClean="0"/>
              <a:t>. Timer, I/O device</a:t>
            </a:r>
          </a:p>
          <a:p>
            <a:pPr lvl="1"/>
            <a:r>
              <a:rPr lang="en-US" dirty="0" smtClean="0"/>
              <a:t>Independent of user process</a:t>
            </a:r>
          </a:p>
          <a:p>
            <a:r>
              <a:rPr lang="en-US" dirty="0" smtClean="0"/>
              <a:t>Trap or Exception</a:t>
            </a:r>
          </a:p>
          <a:p>
            <a:pPr lvl="1"/>
            <a:r>
              <a:rPr lang="en-US" dirty="0" smtClean="0"/>
              <a:t>Internal synchronous event in process triggers context switch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Protection violation (segmentation fault), Divide by zero, …</a:t>
            </a:r>
          </a:p>
          <a:p>
            <a:r>
              <a:rPr lang="en-US" dirty="0" smtClean="0"/>
              <a:t>All 3 are an UNPROGRAMMED CONTROL TRANSFER</a:t>
            </a:r>
          </a:p>
          <a:p>
            <a:pPr lvl="1"/>
            <a:r>
              <a:rPr lang="en-US" dirty="0" smtClean="0"/>
              <a:t>Where does it go?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4350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90600"/>
            <a:ext cx="8763000" cy="1828800"/>
          </a:xfrm>
        </p:spPr>
        <p:txBody>
          <a:bodyPr/>
          <a:lstStyle/>
          <a:p>
            <a:r>
              <a:rPr lang="en-US" sz="3200" dirty="0" smtClean="0"/>
              <a:t>How do we get the system target address of the “</a:t>
            </a:r>
            <a:r>
              <a:rPr lang="en-US" sz="3200" dirty="0" err="1" smtClean="0"/>
              <a:t>unprogrammed</a:t>
            </a:r>
            <a:r>
              <a:rPr lang="en-US" sz="3200" dirty="0" smtClean="0"/>
              <a:t> control transfer?”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2791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 Vector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85800" y="5486400"/>
            <a:ext cx="7620000" cy="838200"/>
          </a:xfrm>
        </p:spPr>
        <p:txBody>
          <a:bodyPr/>
          <a:lstStyle/>
          <a:p>
            <a:r>
              <a:rPr lang="en-US" dirty="0" smtClean="0"/>
              <a:t>Where else do you see this dispatch pattern?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4114800" y="1295400"/>
            <a:ext cx="1219200" cy="33528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14800" y="16002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114800" y="22098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114800" y="28194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114800" y="3429000"/>
            <a:ext cx="1219200" cy="3048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 flipH="1">
            <a:off x="2514600" y="1295400"/>
            <a:ext cx="13716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2819400" y="1295400"/>
            <a:ext cx="0" cy="15240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838200" y="1676400"/>
            <a:ext cx="1891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i</a:t>
            </a:r>
            <a:r>
              <a:rPr lang="en-US" dirty="0" smtClean="0"/>
              <a:t>nterrupt number</a:t>
            </a:r>
          </a:p>
          <a:p>
            <a:pPr algn="r"/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2514600" y="2895600"/>
            <a:ext cx="15240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1" name="Curved Connector 20"/>
          <p:cNvCxnSpPr/>
          <p:nvPr/>
        </p:nvCxnSpPr>
        <p:spPr bwMode="auto">
          <a:xfrm>
            <a:off x="4953000" y="2971800"/>
            <a:ext cx="1295400" cy="838200"/>
          </a:xfrm>
          <a:prstGeom prst="curved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sm" len="sm"/>
            <a:tailEnd type="triangle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324600" y="3657600"/>
            <a:ext cx="2667000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ourier New"/>
                <a:cs typeface="Courier New"/>
              </a:rPr>
              <a:t>intrpHandler_i</a:t>
            </a:r>
            <a:r>
              <a:rPr lang="en-US" sz="1600" dirty="0" smtClean="0">
                <a:latin typeface="Courier New"/>
                <a:cs typeface="Courier New"/>
              </a:rPr>
              <a:t> () {</a:t>
            </a:r>
          </a:p>
          <a:p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smtClean="0">
                <a:latin typeface="Courier New"/>
                <a:cs typeface="Courier New"/>
              </a:rPr>
              <a:t>….</a:t>
            </a:r>
          </a:p>
          <a:p>
            <a:r>
              <a:rPr lang="en-US" sz="1600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0" y="12954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Address and properties of each interrupt handler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3047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User =&gt; Kernel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5720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57200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1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371600" y="990600"/>
            <a:ext cx="762000" cy="762000"/>
          </a:xfrm>
          <a:prstGeom prst="roundRect">
            <a:avLst/>
          </a:prstGeom>
          <a:solidFill>
            <a:srgbClr val="FFFF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2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251460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910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57912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867400" y="990600"/>
            <a:ext cx="1905000" cy="1752600"/>
            <a:chOff x="3200400" y="1371600"/>
            <a:chExt cx="1628564" cy="2667000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611633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code</a:t>
              </a:r>
              <a:endParaRPr lang="en-US" sz="1600" dirty="0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154339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Static Data</a:t>
              </a:r>
              <a:endParaRPr lang="en-US" sz="1600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622827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heap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652804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stack</a:t>
              </a:r>
              <a:endParaRPr lang="en-US" sz="1600" dirty="0"/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594360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594360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7859695" y="7620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0000…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859695" y="6107668"/>
            <a:ext cx="979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FFFF…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7859695" y="2743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000…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7924800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dirty="0"/>
              <a:t>1</a:t>
            </a:r>
            <a:r>
              <a:rPr lang="en-US" dirty="0" smtClean="0"/>
              <a:t>00…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7935895" y="4484132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3000…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8001000" y="56388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3080…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953562" y="3124200"/>
            <a:ext cx="652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</a:t>
            </a:r>
            <a:endParaRPr lang="en-US" sz="1600" dirty="0"/>
          </a:p>
        </p:txBody>
      </p:sp>
      <p:sp>
        <p:nvSpPr>
          <p:cNvPr id="65" name="Rectangle 64"/>
          <p:cNvSpPr/>
          <p:nvPr/>
        </p:nvSpPr>
        <p:spPr bwMode="auto">
          <a:xfrm>
            <a:off x="259080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259080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590800" y="3124200"/>
            <a:ext cx="9033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1000 …</a:t>
            </a:r>
            <a:endParaRPr lang="en-US" sz="1600" dirty="0"/>
          </a:p>
        </p:txBody>
      </p:sp>
      <p:sp>
        <p:nvSpPr>
          <p:cNvPr id="69" name="TextBox 68"/>
          <p:cNvSpPr txBox="1"/>
          <p:nvPr/>
        </p:nvSpPr>
        <p:spPr>
          <a:xfrm>
            <a:off x="2590800" y="3505200"/>
            <a:ext cx="831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1100…</a:t>
            </a:r>
            <a:endParaRPr lang="en-US" sz="1600" dirty="0"/>
          </a:p>
        </p:txBody>
      </p:sp>
      <p:sp>
        <p:nvSpPr>
          <p:cNvPr id="70" name="TextBox 69"/>
          <p:cNvSpPr txBox="1"/>
          <p:nvPr/>
        </p:nvSpPr>
        <p:spPr>
          <a:xfrm>
            <a:off x="1827927" y="3505200"/>
            <a:ext cx="777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Bound</a:t>
            </a:r>
            <a:endParaRPr lang="en-US" sz="1600" dirty="0"/>
          </a:p>
        </p:txBody>
      </p:sp>
      <p:sp>
        <p:nvSpPr>
          <p:cNvPr id="71" name="Rectangle 70"/>
          <p:cNvSpPr/>
          <p:nvPr/>
        </p:nvSpPr>
        <p:spPr bwMode="auto">
          <a:xfrm>
            <a:off x="259080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590800" y="3886200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xxxx</a:t>
            </a:r>
            <a:r>
              <a:rPr lang="en-US" sz="1600" dirty="0" smtClean="0"/>
              <a:t>…</a:t>
            </a:r>
            <a:endParaRPr lang="en-US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2022090" y="3886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u</a:t>
            </a:r>
            <a:r>
              <a:rPr lang="en-US" sz="1600" dirty="0" err="1" smtClean="0"/>
              <a:t>PC</a:t>
            </a:r>
            <a:endParaRPr lang="en-US" sz="1600" dirty="0"/>
          </a:p>
        </p:txBody>
      </p:sp>
      <p:sp>
        <p:nvSpPr>
          <p:cNvPr id="74" name="Rectangle 73"/>
          <p:cNvSpPr/>
          <p:nvPr/>
        </p:nvSpPr>
        <p:spPr bwMode="auto">
          <a:xfrm>
            <a:off x="259080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590800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59080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022090" y="4648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regs</a:t>
            </a:r>
            <a:endParaRPr lang="en-US" sz="1600" dirty="0"/>
          </a:p>
        </p:txBody>
      </p:sp>
      <p:sp>
        <p:nvSpPr>
          <p:cNvPr id="78" name="Rectangle 77"/>
          <p:cNvSpPr/>
          <p:nvPr/>
        </p:nvSpPr>
        <p:spPr bwMode="auto">
          <a:xfrm>
            <a:off x="2590800" y="2743200"/>
            <a:ext cx="4572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600200" y="2743200"/>
            <a:ext cx="100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sysmode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2667000" y="2743200"/>
            <a:ext cx="2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259080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136204" y="4267200"/>
            <a:ext cx="46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PC</a:t>
            </a:r>
            <a:endParaRPr lang="en-US" sz="1600" dirty="0"/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5410200" y="29718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5334000" y="4343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4495800" y="3124200"/>
            <a:ext cx="846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0000…</a:t>
            </a:r>
            <a:endParaRPr lang="en-US" sz="1600" dirty="0"/>
          </a:p>
        </p:txBody>
      </p:sp>
      <p:sp>
        <p:nvSpPr>
          <p:cNvPr id="94" name="TextBox 93"/>
          <p:cNvSpPr txBox="1"/>
          <p:nvPr/>
        </p:nvSpPr>
        <p:spPr>
          <a:xfrm>
            <a:off x="4495800" y="3505200"/>
            <a:ext cx="891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FFFF…</a:t>
            </a:r>
            <a:endParaRPr lang="en-US" sz="1600" dirty="0"/>
          </a:p>
        </p:txBody>
      </p:sp>
      <p:cxnSp>
        <p:nvCxnSpPr>
          <p:cNvPr id="80" name="Curved Connector 79"/>
          <p:cNvCxnSpPr>
            <a:endCxn id="37" idx="1"/>
          </p:cNvCxnSpPr>
          <p:nvPr/>
        </p:nvCxnSpPr>
        <p:spPr bwMode="auto">
          <a:xfrm flipV="1">
            <a:off x="4191000" y="3075801"/>
            <a:ext cx="1752600" cy="134379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 flipV="1">
            <a:off x="4191000" y="4267200"/>
            <a:ext cx="1828800" cy="8382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2590800" y="4953000"/>
            <a:ext cx="868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00FF…</a:t>
            </a:r>
            <a:endParaRPr lang="en-US" sz="1600" dirty="0"/>
          </a:p>
        </p:txBody>
      </p:sp>
      <p:sp>
        <p:nvSpPr>
          <p:cNvPr id="87" name="Content Placeholder 18"/>
          <p:cNvSpPr>
            <a:spLocks noGrp="1"/>
          </p:cNvSpPr>
          <p:nvPr>
            <p:ph idx="1"/>
          </p:nvPr>
        </p:nvSpPr>
        <p:spPr>
          <a:xfrm>
            <a:off x="152400" y="5181600"/>
            <a:ext cx="2286000" cy="1066800"/>
          </a:xfrm>
        </p:spPr>
        <p:txBody>
          <a:bodyPr/>
          <a:lstStyle/>
          <a:p>
            <a:r>
              <a:rPr lang="en-US" sz="1600" dirty="0" smtClean="0"/>
              <a:t>How to return to system?</a:t>
            </a:r>
            <a:endParaRPr lang="en-US" sz="1600" dirty="0"/>
          </a:p>
        </p:txBody>
      </p:sp>
      <p:sp>
        <p:nvSpPr>
          <p:cNvPr id="88" name="TextBox 87"/>
          <p:cNvSpPr txBox="1"/>
          <p:nvPr/>
        </p:nvSpPr>
        <p:spPr>
          <a:xfrm>
            <a:off x="2590800" y="4267200"/>
            <a:ext cx="11545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0000 1234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23444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Interrupt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5720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57200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1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371600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2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251460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910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57912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867400" y="990600"/>
            <a:ext cx="1905000" cy="1752600"/>
            <a:chOff x="3200400" y="1371600"/>
            <a:chExt cx="1628564" cy="2667000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611633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code</a:t>
              </a:r>
              <a:endParaRPr lang="en-US" sz="1600" dirty="0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154339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Static Data</a:t>
              </a:r>
              <a:endParaRPr lang="en-US" sz="1600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622827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heap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652804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stack</a:t>
              </a:r>
              <a:endParaRPr lang="en-US" sz="1600" dirty="0"/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594360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594360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7859695" y="7620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0000…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859695" y="6107668"/>
            <a:ext cx="979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FFFF…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7859695" y="2743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000…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7924800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dirty="0"/>
              <a:t>1</a:t>
            </a:r>
            <a:r>
              <a:rPr lang="en-US" dirty="0" smtClean="0"/>
              <a:t>00…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7935895" y="4484132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3000…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8001000" y="56388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3080…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953562" y="3124200"/>
            <a:ext cx="652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</a:t>
            </a:r>
            <a:endParaRPr lang="en-US" sz="1600" dirty="0"/>
          </a:p>
        </p:txBody>
      </p:sp>
      <p:sp>
        <p:nvSpPr>
          <p:cNvPr id="65" name="Rectangle 64"/>
          <p:cNvSpPr/>
          <p:nvPr/>
        </p:nvSpPr>
        <p:spPr bwMode="auto">
          <a:xfrm>
            <a:off x="259080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259080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590800" y="3124200"/>
            <a:ext cx="90331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</a:rPr>
              <a:t>1000 …</a:t>
            </a:r>
            <a:endParaRPr lang="en-US" sz="1600" dirty="0">
              <a:solidFill>
                <a:srgbClr val="7F7F7F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590800" y="3505200"/>
            <a:ext cx="888084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</a:rPr>
              <a:t>1100 …</a:t>
            </a:r>
            <a:endParaRPr lang="en-US" sz="1600" dirty="0">
              <a:solidFill>
                <a:srgbClr val="7F7F7F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827927" y="3505200"/>
            <a:ext cx="777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Bound</a:t>
            </a:r>
            <a:endParaRPr lang="en-US" sz="1600" dirty="0"/>
          </a:p>
        </p:txBody>
      </p:sp>
      <p:sp>
        <p:nvSpPr>
          <p:cNvPr id="71" name="Rectangle 70"/>
          <p:cNvSpPr/>
          <p:nvPr/>
        </p:nvSpPr>
        <p:spPr bwMode="auto">
          <a:xfrm>
            <a:off x="259080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590800" y="3886200"/>
            <a:ext cx="1033343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0000 </a:t>
            </a:r>
            <a:r>
              <a:rPr lang="en-US" sz="1400" dirty="0" smtClean="0">
                <a:solidFill>
                  <a:srgbClr val="0000FF"/>
                </a:solidFill>
              </a:rPr>
              <a:t>1234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022090" y="3886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u</a:t>
            </a:r>
            <a:r>
              <a:rPr lang="en-US" sz="1600" dirty="0" err="1" smtClean="0"/>
              <a:t>PC</a:t>
            </a:r>
            <a:endParaRPr lang="en-US" sz="1600" dirty="0"/>
          </a:p>
        </p:txBody>
      </p:sp>
      <p:sp>
        <p:nvSpPr>
          <p:cNvPr id="74" name="Rectangle 73"/>
          <p:cNvSpPr/>
          <p:nvPr/>
        </p:nvSpPr>
        <p:spPr bwMode="auto">
          <a:xfrm>
            <a:off x="259080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590800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59080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022090" y="4648200"/>
            <a:ext cx="583814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0000FF"/>
                </a:solidFill>
              </a:rPr>
              <a:t>regs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2590800" y="2743200"/>
            <a:ext cx="457200" cy="3048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600200" y="2743200"/>
            <a:ext cx="100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sysmode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2667000" y="2743200"/>
            <a:ext cx="2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</a:t>
            </a:r>
            <a:endParaRPr lang="en-US" sz="1600" dirty="0"/>
          </a:p>
        </p:txBody>
      </p:sp>
      <p:sp>
        <p:nvSpPr>
          <p:cNvPr id="82" name="Rectangle 81"/>
          <p:cNvSpPr/>
          <p:nvPr/>
        </p:nvSpPr>
        <p:spPr bwMode="auto">
          <a:xfrm>
            <a:off x="259080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136204" y="4267200"/>
            <a:ext cx="46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PC</a:t>
            </a:r>
            <a:endParaRPr lang="en-US" sz="1600" dirty="0"/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5486400" y="914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5334000" y="6248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4495800" y="3124200"/>
            <a:ext cx="846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0000…</a:t>
            </a:r>
            <a:endParaRPr lang="en-US" sz="1600" dirty="0"/>
          </a:p>
        </p:txBody>
      </p:sp>
      <p:sp>
        <p:nvSpPr>
          <p:cNvPr id="94" name="TextBox 93"/>
          <p:cNvSpPr txBox="1"/>
          <p:nvPr/>
        </p:nvSpPr>
        <p:spPr>
          <a:xfrm>
            <a:off x="4495800" y="3505200"/>
            <a:ext cx="891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FFFF…</a:t>
            </a:r>
            <a:endParaRPr lang="en-US" sz="1600" dirty="0"/>
          </a:p>
        </p:txBody>
      </p:sp>
      <p:cxnSp>
        <p:nvCxnSpPr>
          <p:cNvPr id="80" name="Curved Connector 79"/>
          <p:cNvCxnSpPr>
            <a:endCxn id="26" idx="1"/>
          </p:cNvCxnSpPr>
          <p:nvPr/>
        </p:nvCxnSpPr>
        <p:spPr bwMode="auto">
          <a:xfrm rot="5400000" flipH="1" flipV="1">
            <a:off x="3427367" y="1979568"/>
            <a:ext cx="3203666" cy="1676400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 flipV="1">
            <a:off x="4191000" y="4191000"/>
            <a:ext cx="1828800" cy="8382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2590800" y="4953000"/>
            <a:ext cx="868747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00FF…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87" name="Content Placeholder 18"/>
          <p:cNvSpPr>
            <a:spLocks noGrp="1"/>
          </p:cNvSpPr>
          <p:nvPr>
            <p:ph idx="1"/>
          </p:nvPr>
        </p:nvSpPr>
        <p:spPr>
          <a:xfrm>
            <a:off x="152400" y="5181600"/>
            <a:ext cx="2286000" cy="1066800"/>
          </a:xfrm>
        </p:spPr>
        <p:txBody>
          <a:bodyPr/>
          <a:lstStyle/>
          <a:p>
            <a:r>
              <a:rPr lang="en-US" sz="1600" dirty="0" smtClean="0"/>
              <a:t>How to save registers and set up system stack?</a:t>
            </a:r>
            <a:endParaRPr lang="en-US" sz="1600" dirty="0"/>
          </a:p>
        </p:txBody>
      </p:sp>
      <p:sp>
        <p:nvSpPr>
          <p:cNvPr id="88" name="TextBox 87"/>
          <p:cNvSpPr txBox="1"/>
          <p:nvPr/>
        </p:nvSpPr>
        <p:spPr>
          <a:xfrm>
            <a:off x="2579217" y="4267200"/>
            <a:ext cx="190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IntrpVector</a:t>
            </a:r>
            <a:r>
              <a:rPr lang="en-US" sz="1600" b="1" dirty="0" smtClean="0">
                <a:solidFill>
                  <a:srgbClr val="FF0000"/>
                </a:solidFill>
                <a:latin typeface="Courier New"/>
                <a:cs typeface="Courier New"/>
              </a:rPr>
              <a:t>[</a:t>
            </a:r>
            <a:r>
              <a:rPr lang="en-US" sz="1600" b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i</a:t>
            </a:r>
            <a:r>
              <a:rPr lang="en-US" sz="1600" b="1" dirty="0" smtClean="0">
                <a:solidFill>
                  <a:srgbClr val="FF0000"/>
                </a:solidFill>
                <a:latin typeface="Courier New"/>
                <a:cs typeface="Courier New"/>
              </a:rPr>
              <a:t>]</a:t>
            </a:r>
            <a:endParaRPr lang="en-US" sz="1600" b="1" dirty="0">
              <a:solidFill>
                <a:srgbClr val="FF0000"/>
              </a:solidFill>
              <a:latin typeface="Courier New"/>
              <a:cs typeface="Courier New"/>
            </a:endParaRPr>
          </a:p>
        </p:txBody>
      </p:sp>
      <p:cxnSp>
        <p:nvCxnSpPr>
          <p:cNvPr id="89" name="Curved Connector 88"/>
          <p:cNvCxnSpPr>
            <a:endCxn id="37" idx="1"/>
          </p:cNvCxnSpPr>
          <p:nvPr/>
        </p:nvCxnSpPr>
        <p:spPr bwMode="auto">
          <a:xfrm flipV="1">
            <a:off x="4038600" y="3075801"/>
            <a:ext cx="1905000" cy="101119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994548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304800" y="2895600"/>
            <a:ext cx="1219200" cy="19812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Switch User Process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5720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57200" y="990600"/>
            <a:ext cx="762000" cy="762000"/>
          </a:xfrm>
          <a:prstGeom prst="roundRect">
            <a:avLst/>
          </a:prstGeom>
          <a:solidFill>
            <a:srgbClr val="00AE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1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371600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2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251460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910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57912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867400" y="990600"/>
            <a:ext cx="1905000" cy="1752600"/>
            <a:chOff x="3200400" y="1371600"/>
            <a:chExt cx="1628564" cy="2667000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611633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code</a:t>
              </a:r>
              <a:endParaRPr lang="en-US" sz="1600" dirty="0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154339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Static Data</a:t>
              </a:r>
              <a:endParaRPr lang="en-US" sz="1600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622827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heap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652804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stack</a:t>
              </a:r>
              <a:endParaRPr lang="en-US" sz="1600" dirty="0"/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594360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594360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7859695" y="7620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0000…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859695" y="6107668"/>
            <a:ext cx="979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FFFF…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7859695" y="2743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000…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7924800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dirty="0"/>
              <a:t>1</a:t>
            </a:r>
            <a:r>
              <a:rPr lang="en-US" dirty="0" smtClean="0"/>
              <a:t>00…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7935895" y="4484132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3000…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8001000" y="56388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3080…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953562" y="3124200"/>
            <a:ext cx="652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</a:t>
            </a:r>
            <a:endParaRPr lang="en-US" sz="1600" dirty="0"/>
          </a:p>
        </p:txBody>
      </p:sp>
      <p:sp>
        <p:nvSpPr>
          <p:cNvPr id="65" name="Rectangle 64"/>
          <p:cNvSpPr/>
          <p:nvPr/>
        </p:nvSpPr>
        <p:spPr bwMode="auto">
          <a:xfrm>
            <a:off x="259080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259080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590800" y="3124200"/>
            <a:ext cx="903312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3</a:t>
            </a:r>
            <a:r>
              <a:rPr lang="en-US" sz="1600" dirty="0" smtClean="0">
                <a:solidFill>
                  <a:srgbClr val="0000FF"/>
                </a:solidFill>
              </a:rPr>
              <a:t>000 …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590800" y="3505200"/>
            <a:ext cx="903312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0080 …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827927" y="3505200"/>
            <a:ext cx="777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Bound</a:t>
            </a:r>
            <a:endParaRPr lang="en-US" sz="1600" dirty="0"/>
          </a:p>
        </p:txBody>
      </p:sp>
      <p:sp>
        <p:nvSpPr>
          <p:cNvPr id="71" name="Rectangle 70"/>
          <p:cNvSpPr/>
          <p:nvPr/>
        </p:nvSpPr>
        <p:spPr bwMode="auto">
          <a:xfrm>
            <a:off x="259080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590800" y="3886200"/>
            <a:ext cx="1033343" cy="307777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0000 0248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022090" y="3886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u</a:t>
            </a:r>
            <a:r>
              <a:rPr lang="en-US" sz="1600" dirty="0" err="1" smtClean="0"/>
              <a:t>PC</a:t>
            </a:r>
            <a:endParaRPr lang="en-US" sz="1600" dirty="0"/>
          </a:p>
        </p:txBody>
      </p:sp>
      <p:sp>
        <p:nvSpPr>
          <p:cNvPr id="74" name="Rectangle 73"/>
          <p:cNvSpPr/>
          <p:nvPr/>
        </p:nvSpPr>
        <p:spPr bwMode="auto">
          <a:xfrm>
            <a:off x="259080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590800" y="49530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59080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022090" y="4648200"/>
            <a:ext cx="583814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0000FF"/>
                </a:solidFill>
              </a:rPr>
              <a:t>regs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2590800" y="2743200"/>
            <a:ext cx="457200" cy="3048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600200" y="2743200"/>
            <a:ext cx="100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sysmode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2667000" y="2743200"/>
            <a:ext cx="2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</a:t>
            </a:r>
            <a:endParaRPr lang="en-US" sz="1600" dirty="0"/>
          </a:p>
        </p:txBody>
      </p:sp>
      <p:sp>
        <p:nvSpPr>
          <p:cNvPr id="82" name="Rectangle 81"/>
          <p:cNvSpPr/>
          <p:nvPr/>
        </p:nvSpPr>
        <p:spPr bwMode="auto">
          <a:xfrm>
            <a:off x="259080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136204" y="4267200"/>
            <a:ext cx="46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PC</a:t>
            </a:r>
            <a:endParaRPr lang="en-US" sz="1600" dirty="0"/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5334000" y="914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5334000" y="62484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4495800" y="3124200"/>
            <a:ext cx="846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0000…</a:t>
            </a:r>
            <a:endParaRPr lang="en-US" sz="1600" dirty="0"/>
          </a:p>
        </p:txBody>
      </p:sp>
      <p:sp>
        <p:nvSpPr>
          <p:cNvPr id="94" name="TextBox 93"/>
          <p:cNvSpPr txBox="1"/>
          <p:nvPr/>
        </p:nvSpPr>
        <p:spPr>
          <a:xfrm>
            <a:off x="4495800" y="3505200"/>
            <a:ext cx="891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FFFF…</a:t>
            </a:r>
            <a:endParaRPr lang="en-US" sz="1600" dirty="0"/>
          </a:p>
        </p:txBody>
      </p:sp>
      <p:cxnSp>
        <p:nvCxnSpPr>
          <p:cNvPr id="80" name="Curved Connector 79"/>
          <p:cNvCxnSpPr/>
          <p:nvPr/>
        </p:nvCxnSpPr>
        <p:spPr bwMode="auto">
          <a:xfrm rot="5400000" flipH="1" flipV="1">
            <a:off x="3886200" y="1524001"/>
            <a:ext cx="3200402" cy="259080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3" name="Curved Connector 82"/>
          <p:cNvCxnSpPr/>
          <p:nvPr/>
        </p:nvCxnSpPr>
        <p:spPr bwMode="auto">
          <a:xfrm>
            <a:off x="4191000" y="5105400"/>
            <a:ext cx="1752600" cy="6858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2590800" y="4953000"/>
            <a:ext cx="880369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00D0…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87" name="Content Placeholder 18"/>
          <p:cNvSpPr>
            <a:spLocks noGrp="1"/>
          </p:cNvSpPr>
          <p:nvPr>
            <p:ph idx="1"/>
          </p:nvPr>
        </p:nvSpPr>
        <p:spPr>
          <a:xfrm>
            <a:off x="152400" y="5181600"/>
            <a:ext cx="2286000" cy="1066800"/>
          </a:xfrm>
        </p:spPr>
        <p:txBody>
          <a:bodyPr/>
          <a:lstStyle/>
          <a:p>
            <a:r>
              <a:rPr lang="en-US" sz="1600" dirty="0" smtClean="0"/>
              <a:t>How to save registers and set up system stack?</a:t>
            </a:r>
            <a:endParaRPr lang="en-US" sz="1600" dirty="0"/>
          </a:p>
        </p:txBody>
      </p:sp>
      <p:sp>
        <p:nvSpPr>
          <p:cNvPr id="88" name="TextBox 87"/>
          <p:cNvSpPr txBox="1"/>
          <p:nvPr/>
        </p:nvSpPr>
        <p:spPr>
          <a:xfrm>
            <a:off x="2579217" y="4267200"/>
            <a:ext cx="1292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Courier New"/>
                <a:cs typeface="Courier New"/>
              </a:rPr>
              <a:t>0001 0124</a:t>
            </a:r>
            <a:endParaRPr lang="en-US" sz="1600" b="1" dirty="0">
              <a:solidFill>
                <a:srgbClr val="FF0000"/>
              </a:solidFill>
              <a:latin typeface="Courier New"/>
              <a:cs typeface="Courier New"/>
            </a:endParaRPr>
          </a:p>
        </p:txBody>
      </p:sp>
      <p:cxnSp>
        <p:nvCxnSpPr>
          <p:cNvPr id="89" name="Curved Connector 88"/>
          <p:cNvCxnSpPr>
            <a:endCxn id="48" idx="1"/>
          </p:cNvCxnSpPr>
          <p:nvPr/>
        </p:nvCxnSpPr>
        <p:spPr bwMode="auto">
          <a:xfrm>
            <a:off x="4038600" y="4087001"/>
            <a:ext cx="1905000" cy="60474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96" name="TextBox 95"/>
          <p:cNvSpPr txBox="1"/>
          <p:nvPr/>
        </p:nvSpPr>
        <p:spPr>
          <a:xfrm>
            <a:off x="381000" y="2971800"/>
            <a:ext cx="90331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1000 …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1000" y="3352800"/>
            <a:ext cx="88808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1100 …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81000" y="3733800"/>
            <a:ext cx="1033343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0000 </a:t>
            </a:r>
            <a:r>
              <a:rPr lang="en-US" sz="1400" dirty="0" smtClean="0">
                <a:solidFill>
                  <a:srgbClr val="0000FF"/>
                </a:solidFill>
              </a:rPr>
              <a:t>1234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81000" y="4114800"/>
            <a:ext cx="58381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0000FF"/>
                </a:solidFill>
              </a:rPr>
              <a:t>regs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33400" y="4495800"/>
            <a:ext cx="69772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</a:rPr>
              <a:t>00FF…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781800" y="1066800"/>
            <a:ext cx="498153" cy="2769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1200" dirty="0"/>
              <a:t>RTU</a:t>
            </a:r>
          </a:p>
        </p:txBody>
      </p:sp>
      <p:sp>
        <p:nvSpPr>
          <p:cNvPr id="102" name="Rounded Rectangle 101"/>
          <p:cNvSpPr/>
          <p:nvPr/>
        </p:nvSpPr>
        <p:spPr bwMode="auto">
          <a:xfrm>
            <a:off x="7467600" y="1447800"/>
            <a:ext cx="152400" cy="2286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458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304800" y="2895600"/>
            <a:ext cx="1219200" cy="19812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924800" cy="736600"/>
          </a:xfrm>
        </p:spPr>
        <p:txBody>
          <a:bodyPr/>
          <a:lstStyle/>
          <a:p>
            <a:r>
              <a:rPr lang="en-US" dirty="0" smtClean="0"/>
              <a:t>Simple B&amp;B: “resume”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57200" y="1905000"/>
            <a:ext cx="2667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57200" y="990600"/>
            <a:ext cx="762000" cy="762000"/>
          </a:xfrm>
          <a:prstGeom prst="roundRect">
            <a:avLst/>
          </a:prstGeom>
          <a:solidFill>
            <a:srgbClr val="00AE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1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371600" y="990600"/>
            <a:ext cx="762000" cy="7620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2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2514600" y="990600"/>
            <a:ext cx="762000" cy="762000"/>
          </a:xfrm>
          <a:prstGeom prst="roundRect">
            <a:avLst/>
          </a:prstGeom>
          <a:solidFill>
            <a:srgbClr val="FF66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9102" y="13716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57912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867400" y="990600"/>
            <a:ext cx="1905000" cy="1752600"/>
            <a:chOff x="3200400" y="1371600"/>
            <a:chExt cx="1628564" cy="2667000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72272" y="1371600"/>
              <a:ext cx="611633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code</a:t>
              </a:r>
              <a:endParaRPr lang="en-US" sz="1600" dirty="0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2800" y="2133599"/>
              <a:ext cx="1154339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Static Data</a:t>
              </a:r>
              <a:endParaRPr lang="en-US" sz="1600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05200" y="2666999"/>
              <a:ext cx="622827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heap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3581400"/>
              <a:ext cx="652804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stack</a:t>
              </a:r>
              <a:endParaRPr lang="en-US" sz="1600" dirty="0"/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5943600" y="2956058"/>
            <a:ext cx="1828800" cy="1387342"/>
            <a:chOff x="3200400" y="1638300"/>
            <a:chExt cx="1628564" cy="2427848"/>
          </a:xfrm>
          <a:solidFill>
            <a:srgbClr val="FFFF00"/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5943600" y="4572000"/>
            <a:ext cx="1828800" cy="1387342"/>
            <a:chOff x="3200400" y="1638300"/>
            <a:chExt cx="1628564" cy="2427848"/>
          </a:xfrm>
          <a:solidFill>
            <a:schemeClr val="accent2"/>
          </a:solidFill>
        </p:grpSpPr>
        <p:sp>
          <p:nvSpPr>
            <p:cNvPr id="48" name="Rectangle 47"/>
            <p:cNvSpPr/>
            <p:nvPr/>
          </p:nvSpPr>
          <p:spPr bwMode="auto">
            <a:xfrm>
              <a:off x="3200400" y="1638300"/>
              <a:ext cx="1628564" cy="4191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72272" y="1638300"/>
              <a:ext cx="527554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code</a:t>
              </a:r>
              <a:endParaRPr lang="en-US" sz="1200" dirty="0"/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52800" y="2133601"/>
              <a:ext cx="953966" cy="48474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Static Data</a:t>
              </a:r>
              <a:endParaRPr lang="en-US" sz="1200" dirty="0"/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5200" y="2667001"/>
              <a:ext cx="536348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heap</a:t>
              </a:r>
              <a:endParaRPr lang="en-US" sz="1200" dirty="0"/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29000" y="3581400"/>
              <a:ext cx="553479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stack</a:t>
              </a:r>
              <a:endParaRPr lang="en-US" sz="1200" dirty="0"/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7859695" y="7620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0000…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859695" y="6107668"/>
            <a:ext cx="979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FFFF…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7859695" y="2743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000…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7924800" y="4050268"/>
            <a:ext cx="9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dirty="0"/>
              <a:t>1</a:t>
            </a:r>
            <a:r>
              <a:rPr lang="en-US" dirty="0" smtClean="0"/>
              <a:t>00…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7935895" y="4484132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3000…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8001000" y="56388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3080…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953562" y="3124200"/>
            <a:ext cx="652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</a:t>
            </a:r>
            <a:endParaRPr lang="en-US" sz="1600" dirty="0"/>
          </a:p>
        </p:txBody>
      </p:sp>
      <p:sp>
        <p:nvSpPr>
          <p:cNvPr id="65" name="Rectangle 64"/>
          <p:cNvSpPr/>
          <p:nvPr/>
        </p:nvSpPr>
        <p:spPr bwMode="auto">
          <a:xfrm>
            <a:off x="2590800" y="3124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2590800" y="3505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590800" y="3124200"/>
            <a:ext cx="903312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3</a:t>
            </a:r>
            <a:r>
              <a:rPr lang="en-US" sz="1600" dirty="0" smtClean="0">
                <a:solidFill>
                  <a:srgbClr val="0000FF"/>
                </a:solidFill>
              </a:rPr>
              <a:t>000 …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590800" y="3505200"/>
            <a:ext cx="903312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0080 …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827927" y="3505200"/>
            <a:ext cx="777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Bound</a:t>
            </a:r>
            <a:endParaRPr lang="en-US" sz="1600" dirty="0"/>
          </a:p>
        </p:txBody>
      </p:sp>
      <p:sp>
        <p:nvSpPr>
          <p:cNvPr id="71" name="Rectangle 70"/>
          <p:cNvSpPr/>
          <p:nvPr/>
        </p:nvSpPr>
        <p:spPr bwMode="auto">
          <a:xfrm>
            <a:off x="2590800" y="3886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590800" y="3886200"/>
            <a:ext cx="952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FF"/>
                </a:solidFill>
              </a:rPr>
              <a:t>x</a:t>
            </a:r>
            <a:r>
              <a:rPr lang="en-US" sz="1400" dirty="0" err="1" smtClean="0">
                <a:solidFill>
                  <a:srgbClr val="0000FF"/>
                </a:solidFill>
              </a:rPr>
              <a:t>xxx</a:t>
            </a:r>
            <a:r>
              <a:rPr lang="en-US" sz="1400" dirty="0" smtClean="0">
                <a:solidFill>
                  <a:srgbClr val="0000FF"/>
                </a:solidFill>
              </a:rPr>
              <a:t> </a:t>
            </a:r>
            <a:r>
              <a:rPr lang="en-US" sz="1400" dirty="0" err="1" smtClean="0">
                <a:solidFill>
                  <a:srgbClr val="0000FF"/>
                </a:solidFill>
              </a:rPr>
              <a:t>xxxx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022090" y="388620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u</a:t>
            </a:r>
            <a:r>
              <a:rPr lang="en-US" sz="1600" dirty="0" err="1" smtClean="0"/>
              <a:t>PC</a:t>
            </a:r>
            <a:endParaRPr lang="en-US" sz="1600" dirty="0"/>
          </a:p>
        </p:txBody>
      </p:sp>
      <p:sp>
        <p:nvSpPr>
          <p:cNvPr id="74" name="Rectangle 73"/>
          <p:cNvSpPr/>
          <p:nvPr/>
        </p:nvSpPr>
        <p:spPr bwMode="auto">
          <a:xfrm>
            <a:off x="2590800" y="4648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609600" y="2819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590800" y="54864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022090" y="4648200"/>
            <a:ext cx="583814" cy="338554"/>
          </a:xfrm>
          <a:prstGeom prst="rect">
            <a:avLst/>
          </a:prstGeom>
          <a:solidFill>
            <a:srgbClr val="00AE00"/>
          </a:solidFill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0000FF"/>
                </a:solidFill>
              </a:rPr>
              <a:t>regs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2590800" y="2743200"/>
            <a:ext cx="4572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600200" y="2743200"/>
            <a:ext cx="100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sysmode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51170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2667000" y="2743200"/>
            <a:ext cx="2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2590800" y="4267200"/>
            <a:ext cx="1828800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136204" y="4267200"/>
            <a:ext cx="46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PC</a:t>
            </a:r>
            <a:endParaRPr lang="en-US" sz="1600" dirty="0"/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5410200" y="45720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>
            <a:off x="5334000" y="5943600"/>
            <a:ext cx="1295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4495800" y="3124200"/>
            <a:ext cx="846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0000…</a:t>
            </a:r>
            <a:endParaRPr lang="en-US" sz="1600" dirty="0"/>
          </a:p>
        </p:txBody>
      </p:sp>
      <p:sp>
        <p:nvSpPr>
          <p:cNvPr id="94" name="TextBox 93"/>
          <p:cNvSpPr txBox="1"/>
          <p:nvPr/>
        </p:nvSpPr>
        <p:spPr>
          <a:xfrm>
            <a:off x="4495800" y="3505200"/>
            <a:ext cx="891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FFFF…</a:t>
            </a:r>
            <a:endParaRPr lang="en-US" sz="1600" dirty="0"/>
          </a:p>
        </p:txBody>
      </p:sp>
      <p:cxnSp>
        <p:nvCxnSpPr>
          <p:cNvPr id="83" name="Curved Connector 82"/>
          <p:cNvCxnSpPr/>
          <p:nvPr/>
        </p:nvCxnSpPr>
        <p:spPr bwMode="auto">
          <a:xfrm>
            <a:off x="4191000" y="5105400"/>
            <a:ext cx="1752600" cy="6858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2590800" y="4953000"/>
            <a:ext cx="880369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00D0…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87" name="Content Placeholder 18"/>
          <p:cNvSpPr>
            <a:spLocks noGrp="1"/>
          </p:cNvSpPr>
          <p:nvPr>
            <p:ph idx="1"/>
          </p:nvPr>
        </p:nvSpPr>
        <p:spPr>
          <a:xfrm>
            <a:off x="152400" y="5181600"/>
            <a:ext cx="2286000" cy="1066800"/>
          </a:xfrm>
        </p:spPr>
        <p:txBody>
          <a:bodyPr/>
          <a:lstStyle/>
          <a:p>
            <a:r>
              <a:rPr lang="en-US" sz="1600" dirty="0" smtClean="0"/>
              <a:t>How to save registers and set up system stack?</a:t>
            </a:r>
            <a:endParaRPr lang="en-US" sz="1600" dirty="0"/>
          </a:p>
        </p:txBody>
      </p:sp>
      <p:sp>
        <p:nvSpPr>
          <p:cNvPr id="88" name="TextBox 87"/>
          <p:cNvSpPr txBox="1"/>
          <p:nvPr/>
        </p:nvSpPr>
        <p:spPr>
          <a:xfrm>
            <a:off x="2579217" y="4267200"/>
            <a:ext cx="10404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000 0248</a:t>
            </a:r>
            <a:endParaRPr lang="en-US" sz="1600" dirty="0">
              <a:solidFill>
                <a:srgbClr val="0000FF"/>
              </a:solidFill>
            </a:endParaRPr>
          </a:p>
        </p:txBody>
      </p:sp>
      <p:cxnSp>
        <p:nvCxnSpPr>
          <p:cNvPr id="89" name="Curved Connector 88"/>
          <p:cNvCxnSpPr>
            <a:endCxn id="48" idx="1"/>
          </p:cNvCxnSpPr>
          <p:nvPr/>
        </p:nvCxnSpPr>
        <p:spPr bwMode="auto">
          <a:xfrm>
            <a:off x="4038600" y="4419600"/>
            <a:ext cx="1905000" cy="27214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96" name="TextBox 95"/>
          <p:cNvSpPr txBox="1"/>
          <p:nvPr/>
        </p:nvSpPr>
        <p:spPr>
          <a:xfrm>
            <a:off x="381000" y="2971800"/>
            <a:ext cx="903312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1000 …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1000" y="3352800"/>
            <a:ext cx="88808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1100 …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81000" y="3733800"/>
            <a:ext cx="1033343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0000 </a:t>
            </a:r>
            <a:r>
              <a:rPr lang="en-US" sz="1400" dirty="0" smtClean="0">
                <a:solidFill>
                  <a:srgbClr val="0000FF"/>
                </a:solidFill>
              </a:rPr>
              <a:t>1234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81000" y="4114800"/>
            <a:ext cx="583814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0000FF"/>
                </a:solidFill>
              </a:rPr>
              <a:t>regs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33400" y="4495800"/>
            <a:ext cx="69772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</a:rPr>
              <a:t>00FF…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781800" y="1066800"/>
            <a:ext cx="498153" cy="2769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1200" dirty="0"/>
              <a:t>RTU</a:t>
            </a:r>
          </a:p>
        </p:txBody>
      </p:sp>
    </p:spTree>
    <p:extLst>
      <p:ext uri="{BB962C8B-B14F-4D97-AF65-F5344CB8AC3E}">
        <p14:creationId xmlns:p14="http://schemas.microsoft.com/office/powerpoint/2010/main" val="29700999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0"/>
            <a:ext cx="7696200" cy="736600"/>
          </a:xfrm>
        </p:spPr>
        <p:txBody>
          <a:bodyPr/>
          <a:lstStyle/>
          <a:p>
            <a:r>
              <a:rPr lang="en-US" sz="3200" dirty="0" smtClean="0"/>
              <a:t>What’s wrong with this simplistic address translation mechanism?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57716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 dirty="0"/>
              <a:t>x</a:t>
            </a:r>
            <a:r>
              <a:rPr lang="en-US" dirty="0" smtClean="0"/>
              <a:t>86</a:t>
            </a:r>
            <a:r>
              <a:rPr lang="en-US" baseline="0" dirty="0" smtClean="0"/>
              <a:t> – segments and stacks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1219200" y="2438400"/>
            <a:ext cx="914400" cy="228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209800" y="2438400"/>
            <a:ext cx="914400" cy="228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EIP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2743200"/>
            <a:ext cx="914400" cy="228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S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2209800" y="2743200"/>
            <a:ext cx="914400" cy="228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ESP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219200" y="3352800"/>
            <a:ext cx="914400" cy="228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2209800" y="3581400"/>
            <a:ext cx="914400" cy="228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ECX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1219200" y="3581400"/>
            <a:ext cx="914400" cy="228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/>
              <a:t>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209800" y="3810000"/>
            <a:ext cx="914400" cy="228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EDX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209800" y="4038600"/>
            <a:ext cx="914400" cy="228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ESI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2209800" y="4267200"/>
            <a:ext cx="914400" cy="228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EDI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2209800" y="3124200"/>
            <a:ext cx="914400" cy="228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EAX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2209800" y="3352800"/>
            <a:ext cx="914400" cy="228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EBX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5181600" y="914400"/>
            <a:ext cx="2133600" cy="5334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257800" y="990600"/>
            <a:ext cx="1905000" cy="1752600"/>
            <a:chOff x="3200400" y="1371600"/>
            <a:chExt cx="1628564" cy="2667000"/>
          </a:xfrm>
        </p:grpSpPr>
        <p:sp>
          <p:nvSpPr>
            <p:cNvPr id="30" name="Rectangle 29"/>
            <p:cNvSpPr/>
            <p:nvPr/>
          </p:nvSpPr>
          <p:spPr bwMode="auto">
            <a:xfrm>
              <a:off x="3200400" y="1371600"/>
              <a:ext cx="1628564" cy="6858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72272" y="1371600"/>
              <a:ext cx="611633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code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200400" y="20574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352800" y="2133599"/>
              <a:ext cx="1154339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Static Data</a:t>
              </a:r>
              <a:endParaRPr lang="en-US" sz="1600" dirty="0"/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3200400" y="25908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05200" y="2666999"/>
              <a:ext cx="622827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heap</a:t>
              </a:r>
              <a:endParaRPr lang="en-US" sz="1600" dirty="0"/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3200400" y="3505200"/>
              <a:ext cx="1628564" cy="533400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429000" y="3581400"/>
              <a:ext cx="652804" cy="40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stack</a:t>
              </a:r>
              <a:endParaRPr lang="en-US" sz="1600" dirty="0"/>
            </a:p>
          </p:txBody>
        </p:sp>
        <p:cxnSp>
          <p:nvCxnSpPr>
            <p:cNvPr id="38" name="Straight Arrow Connector 37"/>
            <p:cNvCxnSpPr/>
            <p:nvPr/>
          </p:nvCxnSpPr>
          <p:spPr bwMode="auto">
            <a:xfrm flipV="1">
              <a:off x="4724400" y="3352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4724400" y="25908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41" name="Rectangle 40"/>
          <p:cNvSpPr/>
          <p:nvPr/>
        </p:nvSpPr>
        <p:spPr bwMode="auto">
          <a:xfrm>
            <a:off x="5334000" y="2956058"/>
            <a:ext cx="1828800" cy="472942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527004" y="2956058"/>
            <a:ext cx="592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code</a:t>
            </a:r>
            <a:endParaRPr lang="en-US" sz="1200" dirty="0"/>
          </a:p>
        </p:txBody>
      </p:sp>
      <p:sp>
        <p:nvSpPr>
          <p:cNvPr id="43" name="Rectangle 42"/>
          <p:cNvSpPr/>
          <p:nvPr/>
        </p:nvSpPr>
        <p:spPr bwMode="auto">
          <a:xfrm>
            <a:off x="5334000" y="3641858"/>
            <a:ext cx="1828800" cy="3048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05138" y="3685401"/>
            <a:ext cx="1071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Static Data</a:t>
            </a:r>
            <a:endParaRPr lang="en-US" sz="1200" dirty="0"/>
          </a:p>
        </p:txBody>
      </p:sp>
      <p:sp>
        <p:nvSpPr>
          <p:cNvPr id="45" name="Rectangle 44"/>
          <p:cNvSpPr/>
          <p:nvPr/>
        </p:nvSpPr>
        <p:spPr bwMode="auto">
          <a:xfrm>
            <a:off x="5334000" y="4191000"/>
            <a:ext cx="1828800" cy="4572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76276" y="4386943"/>
            <a:ext cx="6022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heap</a:t>
            </a:r>
            <a:endParaRPr lang="en-US" sz="1200" dirty="0"/>
          </a:p>
        </p:txBody>
      </p:sp>
      <p:sp>
        <p:nvSpPr>
          <p:cNvPr id="47" name="Rectangle 46"/>
          <p:cNvSpPr/>
          <p:nvPr/>
        </p:nvSpPr>
        <p:spPr bwMode="auto">
          <a:xfrm>
            <a:off x="5334000" y="5181600"/>
            <a:ext cx="1828800" cy="5334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90707" y="5225143"/>
            <a:ext cx="6215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stack</a:t>
            </a:r>
            <a:endParaRPr lang="en-US" sz="1200" dirty="0"/>
          </a:p>
        </p:txBody>
      </p:sp>
      <p:cxnSp>
        <p:nvCxnSpPr>
          <p:cNvPr id="49" name="Straight Arrow Connector 48"/>
          <p:cNvCxnSpPr/>
          <p:nvPr/>
        </p:nvCxnSpPr>
        <p:spPr bwMode="auto">
          <a:xfrm flipV="1">
            <a:off x="7045380" y="5094514"/>
            <a:ext cx="0" cy="391886"/>
          </a:xfrm>
          <a:prstGeom prst="straightConnector1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>
            <a:off x="7045380" y="4343400"/>
            <a:ext cx="0" cy="391886"/>
          </a:xfrm>
          <a:prstGeom prst="straightConnector1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3733800" y="2819400"/>
            <a:ext cx="483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CS:</a:t>
            </a:r>
            <a:endParaRPr lang="en-US" sz="1400" dirty="0"/>
          </a:p>
        </p:txBody>
      </p:sp>
      <p:cxnSp>
        <p:nvCxnSpPr>
          <p:cNvPr id="66" name="Straight Arrow Connector 65"/>
          <p:cNvCxnSpPr>
            <a:stCxn id="64" idx="3"/>
          </p:cNvCxnSpPr>
          <p:nvPr/>
        </p:nvCxnSpPr>
        <p:spPr bwMode="auto">
          <a:xfrm flipV="1">
            <a:off x="4217752" y="2971800"/>
            <a:ext cx="1040048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>
            <a:off x="4267200" y="2971800"/>
            <a:ext cx="0" cy="4572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0" name="Straight Connector 69"/>
          <p:cNvCxnSpPr/>
          <p:nvPr/>
        </p:nvCxnSpPr>
        <p:spPr bwMode="auto">
          <a:xfrm>
            <a:off x="4191000" y="3429000"/>
            <a:ext cx="152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2" name="Straight Arrow Connector 71"/>
          <p:cNvCxnSpPr/>
          <p:nvPr/>
        </p:nvCxnSpPr>
        <p:spPr bwMode="auto">
          <a:xfrm>
            <a:off x="4953000" y="2971800"/>
            <a:ext cx="0" cy="304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4419600" y="3048000"/>
            <a:ext cx="4754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EIP:</a:t>
            </a:r>
            <a:endParaRPr lang="en-US" sz="1200" dirty="0"/>
          </a:p>
        </p:txBody>
      </p:sp>
      <p:sp>
        <p:nvSpPr>
          <p:cNvPr id="74" name="TextBox 73"/>
          <p:cNvSpPr txBox="1"/>
          <p:nvPr/>
        </p:nvSpPr>
        <p:spPr>
          <a:xfrm>
            <a:off x="3657600" y="5029200"/>
            <a:ext cx="47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</a:t>
            </a:r>
            <a:r>
              <a:rPr lang="en-US" sz="1400" dirty="0" smtClean="0"/>
              <a:t>S:</a:t>
            </a:r>
            <a:endParaRPr lang="en-US" sz="1400" dirty="0"/>
          </a:p>
        </p:txBody>
      </p:sp>
      <p:cxnSp>
        <p:nvCxnSpPr>
          <p:cNvPr id="75" name="Straight Arrow Connector 74"/>
          <p:cNvCxnSpPr>
            <a:stCxn id="74" idx="3"/>
          </p:cNvCxnSpPr>
          <p:nvPr/>
        </p:nvCxnSpPr>
        <p:spPr bwMode="auto">
          <a:xfrm flipV="1">
            <a:off x="4131646" y="5181601"/>
            <a:ext cx="1049954" cy="14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76" name="Straight Connector 75"/>
          <p:cNvCxnSpPr/>
          <p:nvPr/>
        </p:nvCxnSpPr>
        <p:spPr bwMode="auto">
          <a:xfrm>
            <a:off x="4191000" y="5181600"/>
            <a:ext cx="0" cy="4572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7" name="Straight Connector 76"/>
          <p:cNvCxnSpPr/>
          <p:nvPr/>
        </p:nvCxnSpPr>
        <p:spPr bwMode="auto">
          <a:xfrm>
            <a:off x="4114800" y="5638800"/>
            <a:ext cx="152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8" name="Straight Arrow Connector 77"/>
          <p:cNvCxnSpPr/>
          <p:nvPr/>
        </p:nvCxnSpPr>
        <p:spPr bwMode="auto">
          <a:xfrm>
            <a:off x="4876800" y="5181600"/>
            <a:ext cx="0" cy="3048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9" name="TextBox 78"/>
          <p:cNvSpPr txBox="1"/>
          <p:nvPr/>
        </p:nvSpPr>
        <p:spPr>
          <a:xfrm>
            <a:off x="4343400" y="5257800"/>
            <a:ext cx="535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ESP:</a:t>
            </a:r>
            <a:endParaRPr lang="en-US" sz="1200" dirty="0"/>
          </a:p>
        </p:txBody>
      </p:sp>
      <p:sp>
        <p:nvSpPr>
          <p:cNvPr id="83" name="TextBox 82"/>
          <p:cNvSpPr txBox="1"/>
          <p:nvPr/>
        </p:nvSpPr>
        <p:spPr>
          <a:xfrm>
            <a:off x="1143000" y="1905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Processor Registers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381000" y="51054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 address, length and access rights associated with each segment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235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Address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Simpler, more useful schemes too!</a:t>
            </a:r>
          </a:p>
          <a:p>
            <a:r>
              <a:rPr lang="en-US" dirty="0" smtClean="0"/>
              <a:t>Give every process the illusion of its own BIG FLAT ADDRESS SPACE</a:t>
            </a:r>
          </a:p>
          <a:p>
            <a:pPr lvl="1"/>
            <a:r>
              <a:rPr lang="en-US" dirty="0" smtClean="0"/>
              <a:t>Break it into pages</a:t>
            </a:r>
          </a:p>
          <a:p>
            <a:pPr lvl="1"/>
            <a:r>
              <a:rPr lang="en-US" dirty="0" smtClean="0"/>
              <a:t>More on this later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1007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val 2"/>
          <p:cNvSpPr>
            <a:spLocks noChangeArrowheads="1"/>
          </p:cNvSpPr>
          <p:nvPr/>
        </p:nvSpPr>
        <p:spPr bwMode="auto">
          <a:xfrm>
            <a:off x="5775325" y="1006475"/>
            <a:ext cx="609600" cy="3048000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27" name="Oval 3"/>
          <p:cNvSpPr>
            <a:spLocks noChangeArrowheads="1"/>
          </p:cNvSpPr>
          <p:nvPr/>
        </p:nvSpPr>
        <p:spPr bwMode="auto">
          <a:xfrm>
            <a:off x="2879725" y="930275"/>
            <a:ext cx="609600" cy="304800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533400"/>
          </a:xfrm>
        </p:spPr>
        <p:txBody>
          <a:bodyPr/>
          <a:lstStyle/>
          <a:p>
            <a:r>
              <a:rPr lang="en-US" altLang="en-US" sz="2800" smtClean="0"/>
              <a:t>Providing Illusion of Separate Address Space:</a:t>
            </a:r>
            <a:br>
              <a:rPr lang="en-US" altLang="en-US" sz="2800" smtClean="0"/>
            </a:br>
            <a:r>
              <a:rPr lang="en-US" altLang="en-US" sz="2800" smtClean="0"/>
              <a:t>Load new Translation Map on Switch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046163" y="2928938"/>
            <a:ext cx="12112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2000">
                <a:latin typeface="+mj-lt"/>
              </a:rPr>
              <a:t>Prog 1</a:t>
            </a:r>
          </a:p>
          <a:p>
            <a:pPr algn="ctr"/>
            <a:r>
              <a:rPr lang="en-US" altLang="en-US" sz="2000">
                <a:solidFill>
                  <a:schemeClr val="hlink"/>
                </a:solidFill>
                <a:latin typeface="+mj-lt"/>
              </a:rPr>
              <a:t>Virtual</a:t>
            </a:r>
          </a:p>
          <a:p>
            <a:pPr algn="ctr"/>
            <a:r>
              <a:rPr lang="en-US" altLang="en-US" sz="2000">
                <a:solidFill>
                  <a:schemeClr val="hlink"/>
                </a:solidFill>
                <a:latin typeface="+mj-lt"/>
              </a:rPr>
              <a:t>Address</a:t>
            </a:r>
          </a:p>
          <a:p>
            <a:pPr algn="ctr"/>
            <a:r>
              <a:rPr lang="en-US" altLang="en-US" sz="2000">
                <a:solidFill>
                  <a:schemeClr val="hlink"/>
                </a:solidFill>
                <a:latin typeface="+mj-lt"/>
              </a:rPr>
              <a:t>Space 1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6624638" y="2963863"/>
            <a:ext cx="12112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2000">
                <a:latin typeface="+mj-lt"/>
              </a:rPr>
              <a:t>Prog 2</a:t>
            </a:r>
          </a:p>
          <a:p>
            <a:pPr algn="ctr"/>
            <a:r>
              <a:rPr lang="en-US" altLang="en-US" sz="2000">
                <a:solidFill>
                  <a:schemeClr val="hlink"/>
                </a:solidFill>
                <a:latin typeface="+mj-lt"/>
              </a:rPr>
              <a:t>Virtual</a:t>
            </a:r>
          </a:p>
          <a:p>
            <a:pPr algn="ctr"/>
            <a:r>
              <a:rPr lang="en-US" altLang="en-US" sz="2000">
                <a:solidFill>
                  <a:schemeClr val="hlink"/>
                </a:solidFill>
                <a:latin typeface="+mj-lt"/>
              </a:rPr>
              <a:t>Address</a:t>
            </a:r>
          </a:p>
          <a:p>
            <a:pPr algn="ctr"/>
            <a:r>
              <a:rPr lang="en-US" altLang="en-US" sz="2000">
                <a:solidFill>
                  <a:schemeClr val="hlink"/>
                </a:solidFill>
                <a:latin typeface="+mj-lt"/>
              </a:rPr>
              <a:t>Space 2</a:t>
            </a:r>
          </a:p>
        </p:txBody>
      </p:sp>
      <p:grpSp>
        <p:nvGrpSpPr>
          <p:cNvPr id="26631" name="Group 7"/>
          <p:cNvGrpSpPr>
            <a:grpSpLocks/>
          </p:cNvGrpSpPr>
          <p:nvPr/>
        </p:nvGrpSpPr>
        <p:grpSpPr bwMode="auto">
          <a:xfrm>
            <a:off x="1050925" y="854075"/>
            <a:ext cx="1295400" cy="1828800"/>
            <a:chOff x="672" y="672"/>
            <a:chExt cx="816" cy="1152"/>
          </a:xfrm>
        </p:grpSpPr>
        <p:sp>
          <p:nvSpPr>
            <p:cNvPr id="26667" name="Rectangle 8"/>
            <p:cNvSpPr>
              <a:spLocks noChangeArrowheads="1"/>
            </p:cNvSpPr>
            <p:nvPr/>
          </p:nvSpPr>
          <p:spPr bwMode="auto">
            <a:xfrm>
              <a:off x="672" y="672"/>
              <a:ext cx="816" cy="1152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2A40E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Code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Data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Heap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Stack</a:t>
              </a:r>
            </a:p>
          </p:txBody>
        </p:sp>
        <p:sp>
          <p:nvSpPr>
            <p:cNvPr id="26668" name="Line 9"/>
            <p:cNvSpPr>
              <a:spLocks noChangeShapeType="1"/>
            </p:cNvSpPr>
            <p:nvPr/>
          </p:nvSpPr>
          <p:spPr bwMode="auto">
            <a:xfrm>
              <a:off x="672" y="1008"/>
              <a:ext cx="816" cy="0"/>
            </a:xfrm>
            <a:prstGeom prst="line">
              <a:avLst/>
            </a:prstGeom>
            <a:noFill/>
            <a:ln w="57150">
              <a:solidFill>
                <a:srgbClr val="2A40E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669" name="Line 10"/>
            <p:cNvSpPr>
              <a:spLocks noChangeShapeType="1"/>
            </p:cNvSpPr>
            <p:nvPr/>
          </p:nvSpPr>
          <p:spPr bwMode="auto">
            <a:xfrm>
              <a:off x="672" y="1296"/>
              <a:ext cx="816" cy="0"/>
            </a:xfrm>
            <a:prstGeom prst="line">
              <a:avLst/>
            </a:prstGeom>
            <a:noFill/>
            <a:ln w="57150">
              <a:solidFill>
                <a:srgbClr val="2A40E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670" name="Line 11"/>
            <p:cNvSpPr>
              <a:spLocks noChangeShapeType="1"/>
            </p:cNvSpPr>
            <p:nvPr/>
          </p:nvSpPr>
          <p:spPr bwMode="auto">
            <a:xfrm>
              <a:off x="672" y="1536"/>
              <a:ext cx="816" cy="0"/>
            </a:xfrm>
            <a:prstGeom prst="line">
              <a:avLst/>
            </a:prstGeom>
            <a:noFill/>
            <a:ln w="57150">
              <a:solidFill>
                <a:srgbClr val="2A40E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grpSp>
        <p:nvGrpSpPr>
          <p:cNvPr id="26632" name="Group 12"/>
          <p:cNvGrpSpPr>
            <a:grpSpLocks/>
          </p:cNvGrpSpPr>
          <p:nvPr/>
        </p:nvGrpSpPr>
        <p:grpSpPr bwMode="auto">
          <a:xfrm>
            <a:off x="6537325" y="930275"/>
            <a:ext cx="1295400" cy="1828800"/>
            <a:chOff x="672" y="672"/>
            <a:chExt cx="816" cy="1152"/>
          </a:xfrm>
        </p:grpSpPr>
        <p:sp>
          <p:nvSpPr>
            <p:cNvPr id="26663" name="Rectangle 13"/>
            <p:cNvSpPr>
              <a:spLocks noChangeArrowheads="1"/>
            </p:cNvSpPr>
            <p:nvPr/>
          </p:nvSpPr>
          <p:spPr bwMode="auto">
            <a:xfrm>
              <a:off x="672" y="672"/>
              <a:ext cx="816" cy="1152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Code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Data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Heap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en-US" sz="2400">
                  <a:latin typeface="+mj-lt"/>
                </a:rPr>
                <a:t>Stack</a:t>
              </a:r>
            </a:p>
          </p:txBody>
        </p:sp>
        <p:sp>
          <p:nvSpPr>
            <p:cNvPr id="26664" name="Line 14"/>
            <p:cNvSpPr>
              <a:spLocks noChangeShapeType="1"/>
            </p:cNvSpPr>
            <p:nvPr/>
          </p:nvSpPr>
          <p:spPr bwMode="auto">
            <a:xfrm>
              <a:off x="672" y="1008"/>
              <a:ext cx="816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665" name="Line 15"/>
            <p:cNvSpPr>
              <a:spLocks noChangeShapeType="1"/>
            </p:cNvSpPr>
            <p:nvPr/>
          </p:nvSpPr>
          <p:spPr bwMode="auto">
            <a:xfrm>
              <a:off x="672" y="1296"/>
              <a:ext cx="816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666" name="Line 16"/>
            <p:cNvSpPr>
              <a:spLocks noChangeShapeType="1"/>
            </p:cNvSpPr>
            <p:nvPr/>
          </p:nvSpPr>
          <p:spPr bwMode="auto">
            <a:xfrm>
              <a:off x="672" y="1536"/>
              <a:ext cx="816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grpSp>
        <p:nvGrpSpPr>
          <p:cNvPr id="26633" name="Group 17"/>
          <p:cNvGrpSpPr>
            <a:grpSpLocks/>
          </p:cNvGrpSpPr>
          <p:nvPr/>
        </p:nvGrpSpPr>
        <p:grpSpPr bwMode="auto">
          <a:xfrm>
            <a:off x="3870325" y="777875"/>
            <a:ext cx="1295400" cy="5334000"/>
            <a:chOff x="2448" y="624"/>
            <a:chExt cx="816" cy="3360"/>
          </a:xfrm>
        </p:grpSpPr>
        <p:sp>
          <p:nvSpPr>
            <p:cNvPr id="26652" name="Rectangle 18"/>
            <p:cNvSpPr>
              <a:spLocks noChangeArrowheads="1"/>
            </p:cNvSpPr>
            <p:nvPr/>
          </p:nvSpPr>
          <p:spPr bwMode="auto">
            <a:xfrm>
              <a:off x="2448" y="624"/>
              <a:ext cx="816" cy="288"/>
            </a:xfrm>
            <a:prstGeom prst="rect">
              <a:avLst/>
            </a:prstGeom>
            <a:solidFill>
              <a:srgbClr val="00AE00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Data 2</a:t>
              </a:r>
            </a:p>
          </p:txBody>
        </p:sp>
        <p:sp>
          <p:nvSpPr>
            <p:cNvPr id="47133" name="Rectangle 19"/>
            <p:cNvSpPr>
              <a:spLocks noChangeArrowheads="1"/>
            </p:cNvSpPr>
            <p:nvPr/>
          </p:nvSpPr>
          <p:spPr bwMode="auto">
            <a:xfrm>
              <a:off x="2448" y="912"/>
              <a:ext cx="816" cy="28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/>
            <a:p>
              <a:pPr algn="ctr">
                <a:defRPr/>
              </a:pPr>
              <a:r>
                <a:rPr lang="en-US">
                  <a:latin typeface="+mj-lt"/>
                  <a:ea typeface="Helvetica" charset="0"/>
                  <a:cs typeface="Helvetica" charset="0"/>
                </a:rPr>
                <a:t>Stack 1</a:t>
              </a:r>
            </a:p>
          </p:txBody>
        </p:sp>
        <p:sp>
          <p:nvSpPr>
            <p:cNvPr id="26654" name="Rectangle 20"/>
            <p:cNvSpPr>
              <a:spLocks noChangeArrowheads="1"/>
            </p:cNvSpPr>
            <p:nvPr/>
          </p:nvSpPr>
          <p:spPr bwMode="auto">
            <a:xfrm>
              <a:off x="2448" y="1200"/>
              <a:ext cx="816" cy="288"/>
            </a:xfrm>
            <a:prstGeom prst="rect">
              <a:avLst/>
            </a:prstGeom>
            <a:solidFill>
              <a:srgbClr val="A0BCFE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Heap 1</a:t>
              </a:r>
            </a:p>
          </p:txBody>
        </p:sp>
        <p:sp>
          <p:nvSpPr>
            <p:cNvPr id="26655" name="Rectangle 21"/>
            <p:cNvSpPr>
              <a:spLocks noChangeArrowheads="1"/>
            </p:cNvSpPr>
            <p:nvPr/>
          </p:nvSpPr>
          <p:spPr bwMode="auto">
            <a:xfrm>
              <a:off x="2448" y="3504"/>
              <a:ext cx="816" cy="48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OS heap &amp; </a:t>
              </a:r>
            </a:p>
            <a:p>
              <a:pPr algn="ctr"/>
              <a:r>
                <a:rPr lang="en-US" altLang="en-US">
                  <a:latin typeface="+mj-lt"/>
                </a:rPr>
                <a:t>Stacks</a:t>
              </a:r>
            </a:p>
          </p:txBody>
        </p:sp>
        <p:sp>
          <p:nvSpPr>
            <p:cNvPr id="26656" name="Rectangle 22"/>
            <p:cNvSpPr>
              <a:spLocks noChangeArrowheads="1"/>
            </p:cNvSpPr>
            <p:nvPr/>
          </p:nvSpPr>
          <p:spPr bwMode="auto">
            <a:xfrm>
              <a:off x="2448" y="1488"/>
              <a:ext cx="816" cy="288"/>
            </a:xfrm>
            <a:prstGeom prst="rect">
              <a:avLst/>
            </a:prstGeom>
            <a:solidFill>
              <a:srgbClr val="A0BCFE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Code 1</a:t>
              </a:r>
            </a:p>
          </p:txBody>
        </p:sp>
        <p:sp>
          <p:nvSpPr>
            <p:cNvPr id="26657" name="Rectangle 23"/>
            <p:cNvSpPr>
              <a:spLocks noChangeArrowheads="1"/>
            </p:cNvSpPr>
            <p:nvPr/>
          </p:nvSpPr>
          <p:spPr bwMode="auto">
            <a:xfrm>
              <a:off x="2448" y="1776"/>
              <a:ext cx="816" cy="288"/>
            </a:xfrm>
            <a:prstGeom prst="rect">
              <a:avLst/>
            </a:prstGeom>
            <a:solidFill>
              <a:srgbClr val="00AE00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Stack 2</a:t>
              </a:r>
            </a:p>
          </p:txBody>
        </p:sp>
        <p:sp>
          <p:nvSpPr>
            <p:cNvPr id="26658" name="Rectangle 24"/>
            <p:cNvSpPr>
              <a:spLocks noChangeArrowheads="1"/>
            </p:cNvSpPr>
            <p:nvPr/>
          </p:nvSpPr>
          <p:spPr bwMode="auto">
            <a:xfrm>
              <a:off x="2448" y="2064"/>
              <a:ext cx="816" cy="288"/>
            </a:xfrm>
            <a:prstGeom prst="rect">
              <a:avLst/>
            </a:prstGeom>
            <a:solidFill>
              <a:srgbClr val="A0BCFE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Data 1</a:t>
              </a:r>
            </a:p>
          </p:txBody>
        </p:sp>
        <p:sp>
          <p:nvSpPr>
            <p:cNvPr id="26659" name="Rectangle 25"/>
            <p:cNvSpPr>
              <a:spLocks noChangeArrowheads="1"/>
            </p:cNvSpPr>
            <p:nvPr/>
          </p:nvSpPr>
          <p:spPr bwMode="auto">
            <a:xfrm>
              <a:off x="2448" y="2352"/>
              <a:ext cx="816" cy="288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Heap 2</a:t>
              </a:r>
            </a:p>
          </p:txBody>
        </p:sp>
        <p:sp>
          <p:nvSpPr>
            <p:cNvPr id="26660" name="Rectangle 26"/>
            <p:cNvSpPr>
              <a:spLocks noChangeArrowheads="1"/>
            </p:cNvSpPr>
            <p:nvPr/>
          </p:nvSpPr>
          <p:spPr bwMode="auto">
            <a:xfrm>
              <a:off x="2448" y="2640"/>
              <a:ext cx="816" cy="288"/>
            </a:xfrm>
            <a:prstGeom prst="rect">
              <a:avLst/>
            </a:prstGeom>
            <a:solidFill>
              <a:srgbClr val="00AE00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Code 2</a:t>
              </a:r>
            </a:p>
          </p:txBody>
        </p:sp>
        <p:sp>
          <p:nvSpPr>
            <p:cNvPr id="26661" name="Rectangle 27"/>
            <p:cNvSpPr>
              <a:spLocks noChangeArrowheads="1"/>
            </p:cNvSpPr>
            <p:nvPr/>
          </p:nvSpPr>
          <p:spPr bwMode="auto">
            <a:xfrm>
              <a:off x="2448" y="2928"/>
              <a:ext cx="816" cy="288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OS code</a:t>
              </a:r>
            </a:p>
          </p:txBody>
        </p:sp>
        <p:sp>
          <p:nvSpPr>
            <p:cNvPr id="26662" name="Rectangle 28"/>
            <p:cNvSpPr>
              <a:spLocks noChangeArrowheads="1"/>
            </p:cNvSpPr>
            <p:nvPr/>
          </p:nvSpPr>
          <p:spPr bwMode="auto">
            <a:xfrm>
              <a:off x="2448" y="3216"/>
              <a:ext cx="816" cy="288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+mj-lt"/>
                </a:rPr>
                <a:t>OS data</a:t>
              </a:r>
            </a:p>
          </p:txBody>
        </p:sp>
      </p:grpSp>
      <p:sp>
        <p:nvSpPr>
          <p:cNvPr id="26634" name="Line 29"/>
          <p:cNvSpPr>
            <a:spLocks noChangeShapeType="1"/>
          </p:cNvSpPr>
          <p:nvPr/>
        </p:nvSpPr>
        <p:spPr bwMode="auto">
          <a:xfrm>
            <a:off x="2346325" y="1082675"/>
            <a:ext cx="1524000" cy="1219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35" name="Line 30"/>
          <p:cNvSpPr>
            <a:spLocks noChangeShapeType="1"/>
          </p:cNvSpPr>
          <p:nvPr/>
        </p:nvSpPr>
        <p:spPr bwMode="auto">
          <a:xfrm>
            <a:off x="2346325" y="1616075"/>
            <a:ext cx="1524000" cy="1676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36" name="Line 31"/>
          <p:cNvSpPr>
            <a:spLocks noChangeShapeType="1"/>
          </p:cNvSpPr>
          <p:nvPr/>
        </p:nvSpPr>
        <p:spPr bwMode="auto">
          <a:xfrm flipV="1">
            <a:off x="2346325" y="1920875"/>
            <a:ext cx="1524000" cy="152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37" name="Line 32"/>
          <p:cNvSpPr>
            <a:spLocks noChangeShapeType="1"/>
          </p:cNvSpPr>
          <p:nvPr/>
        </p:nvSpPr>
        <p:spPr bwMode="auto">
          <a:xfrm flipV="1">
            <a:off x="2346325" y="1463675"/>
            <a:ext cx="1524000" cy="1066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38" name="Line 33"/>
          <p:cNvSpPr>
            <a:spLocks noChangeShapeType="1"/>
          </p:cNvSpPr>
          <p:nvPr/>
        </p:nvSpPr>
        <p:spPr bwMode="auto">
          <a:xfrm flipH="1">
            <a:off x="5165725" y="1235075"/>
            <a:ext cx="1371600" cy="297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39" name="Line 34"/>
          <p:cNvSpPr>
            <a:spLocks noChangeShapeType="1"/>
          </p:cNvSpPr>
          <p:nvPr/>
        </p:nvSpPr>
        <p:spPr bwMode="auto">
          <a:xfrm flipH="1" flipV="1">
            <a:off x="5165725" y="1006475"/>
            <a:ext cx="137160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40" name="Line 35"/>
          <p:cNvSpPr>
            <a:spLocks noChangeShapeType="1"/>
          </p:cNvSpPr>
          <p:nvPr/>
        </p:nvSpPr>
        <p:spPr bwMode="auto">
          <a:xfrm flipH="1">
            <a:off x="5165725" y="2149475"/>
            <a:ext cx="1371600" cy="1600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41" name="Line 36"/>
          <p:cNvSpPr>
            <a:spLocks noChangeShapeType="1"/>
          </p:cNvSpPr>
          <p:nvPr/>
        </p:nvSpPr>
        <p:spPr bwMode="auto">
          <a:xfrm flipH="1">
            <a:off x="5165725" y="2530475"/>
            <a:ext cx="13716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42" name="Rectangle 37"/>
          <p:cNvSpPr>
            <a:spLocks noChangeArrowheads="1"/>
          </p:cNvSpPr>
          <p:nvPr/>
        </p:nvSpPr>
        <p:spPr bwMode="auto">
          <a:xfrm>
            <a:off x="2911475" y="1524000"/>
            <a:ext cx="258763" cy="1371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43" name="Oval 38"/>
          <p:cNvSpPr>
            <a:spLocks noChangeArrowheads="1"/>
          </p:cNvSpPr>
          <p:nvPr/>
        </p:nvSpPr>
        <p:spPr bwMode="auto">
          <a:xfrm>
            <a:off x="2879725" y="930275"/>
            <a:ext cx="609600" cy="3048000"/>
          </a:xfrm>
          <a:prstGeom prst="ellips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44" name="Rectangle 39"/>
          <p:cNvSpPr>
            <a:spLocks noChangeArrowheads="1"/>
          </p:cNvSpPr>
          <p:nvPr/>
        </p:nvSpPr>
        <p:spPr bwMode="auto">
          <a:xfrm>
            <a:off x="6003925" y="1692275"/>
            <a:ext cx="304800" cy="14478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45" name="Rectangle 40"/>
          <p:cNvSpPr>
            <a:spLocks noChangeArrowheads="1"/>
          </p:cNvSpPr>
          <p:nvPr/>
        </p:nvSpPr>
        <p:spPr bwMode="auto">
          <a:xfrm rot="-689794">
            <a:off x="6156325" y="1311275"/>
            <a:ext cx="1524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46" name="Oval 41"/>
          <p:cNvSpPr>
            <a:spLocks noChangeArrowheads="1"/>
          </p:cNvSpPr>
          <p:nvPr/>
        </p:nvSpPr>
        <p:spPr bwMode="auto">
          <a:xfrm>
            <a:off x="5775325" y="1006475"/>
            <a:ext cx="609600" cy="3048000"/>
          </a:xfrm>
          <a:prstGeom prst="ellips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>
              <a:latin typeface="+mj-lt"/>
            </a:endParaRPr>
          </a:p>
        </p:txBody>
      </p:sp>
      <p:sp>
        <p:nvSpPr>
          <p:cNvPr id="26647" name="Text Box 42"/>
          <p:cNvSpPr txBox="1">
            <a:spLocks noChangeArrowheads="1"/>
          </p:cNvSpPr>
          <p:nvPr/>
        </p:nvSpPr>
        <p:spPr bwMode="auto">
          <a:xfrm>
            <a:off x="288925" y="4968875"/>
            <a:ext cx="287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chemeClr val="hlink"/>
                </a:solidFill>
                <a:latin typeface="+mj-lt"/>
              </a:rPr>
              <a:t>Translation Map 1</a:t>
            </a:r>
          </a:p>
        </p:txBody>
      </p:sp>
      <p:sp>
        <p:nvSpPr>
          <p:cNvPr id="26648" name="Text Box 43"/>
          <p:cNvSpPr txBox="1">
            <a:spLocks noChangeArrowheads="1"/>
          </p:cNvSpPr>
          <p:nvPr/>
        </p:nvSpPr>
        <p:spPr bwMode="auto">
          <a:xfrm>
            <a:off x="5546725" y="4968875"/>
            <a:ext cx="287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chemeClr val="hlink"/>
                </a:solidFill>
                <a:latin typeface="+mj-lt"/>
              </a:rPr>
              <a:t>Translation Map 2</a:t>
            </a:r>
          </a:p>
        </p:txBody>
      </p:sp>
      <p:sp>
        <p:nvSpPr>
          <p:cNvPr id="26649" name="Line 44"/>
          <p:cNvSpPr>
            <a:spLocks noChangeShapeType="1"/>
          </p:cNvSpPr>
          <p:nvPr/>
        </p:nvSpPr>
        <p:spPr bwMode="auto">
          <a:xfrm flipV="1">
            <a:off x="3032125" y="4130675"/>
            <a:ext cx="762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50" name="Line 45"/>
          <p:cNvSpPr>
            <a:spLocks noChangeShapeType="1"/>
          </p:cNvSpPr>
          <p:nvPr/>
        </p:nvSpPr>
        <p:spPr bwMode="auto">
          <a:xfrm flipH="1" flipV="1">
            <a:off x="6080125" y="4130675"/>
            <a:ext cx="76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651" name="Text Box 46"/>
          <p:cNvSpPr txBox="1">
            <a:spLocks noChangeArrowheads="1"/>
          </p:cNvSpPr>
          <p:nvPr/>
        </p:nvSpPr>
        <p:spPr bwMode="auto">
          <a:xfrm>
            <a:off x="2743200" y="6091238"/>
            <a:ext cx="37322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chemeClr val="hlink"/>
                </a:solidFill>
                <a:latin typeface="+mj-lt"/>
              </a:rPr>
              <a:t>Physical Address Space</a:t>
            </a:r>
          </a:p>
        </p:txBody>
      </p:sp>
    </p:spTree>
    <p:extLst>
      <p:ext uri="{BB962C8B-B14F-4D97-AF65-F5344CB8AC3E}">
        <p14:creationId xmlns:p14="http://schemas.microsoft.com/office/powerpoint/2010/main" val="38187328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Many Programs 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848600" cy="5257800"/>
          </a:xfrm>
        </p:spPr>
        <p:txBody>
          <a:bodyPr/>
          <a:lstStyle/>
          <a:p>
            <a:r>
              <a:rPr lang="en-US" dirty="0" smtClean="0"/>
              <a:t>We have the basic mechanism to </a:t>
            </a:r>
          </a:p>
          <a:p>
            <a:pPr lvl="1"/>
            <a:r>
              <a:rPr lang="en-US" dirty="0" smtClean="0"/>
              <a:t>switch between user processes and the kernel, </a:t>
            </a:r>
            <a:endParaRPr lang="en-US" dirty="0"/>
          </a:p>
          <a:p>
            <a:pPr lvl="1"/>
            <a:r>
              <a:rPr lang="en-US" dirty="0" smtClean="0"/>
              <a:t>the kernel can switch among user processes,</a:t>
            </a:r>
          </a:p>
          <a:p>
            <a:pPr lvl="1"/>
            <a:r>
              <a:rPr lang="en-US" dirty="0" smtClean="0"/>
              <a:t>Protect OS from user processes and processes from each other</a:t>
            </a:r>
          </a:p>
          <a:p>
            <a:r>
              <a:rPr lang="en-US" dirty="0" smtClean="0"/>
              <a:t>Questions ???</a:t>
            </a:r>
          </a:p>
          <a:p>
            <a:r>
              <a:rPr lang="en-US" dirty="0" smtClean="0"/>
              <a:t>How do we decide which user process to run?</a:t>
            </a:r>
          </a:p>
          <a:p>
            <a:r>
              <a:rPr lang="en-US" dirty="0" smtClean="0"/>
              <a:t>How do we represent user processes in the OS?</a:t>
            </a:r>
          </a:p>
          <a:p>
            <a:r>
              <a:rPr lang="en-US" dirty="0" smtClean="0"/>
              <a:t>How do we pack up the process and set it aside?</a:t>
            </a:r>
          </a:p>
          <a:p>
            <a:r>
              <a:rPr lang="en-US" dirty="0" smtClean="0"/>
              <a:t>How do we get a stack and heap for the kernel?</a:t>
            </a:r>
          </a:p>
          <a:p>
            <a:r>
              <a:rPr lang="en-US" dirty="0" smtClean="0"/>
              <a:t>Aren’t we wasting are lot of memory?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364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Control Block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Kernel represents each process as a process control block (PCB)</a:t>
            </a:r>
            <a:endParaRPr lang="en-US" dirty="0"/>
          </a:p>
          <a:p>
            <a:pPr lvl="1"/>
            <a:r>
              <a:rPr lang="en-US" dirty="0" smtClean="0"/>
              <a:t>Status (running, ready, blocked, …)</a:t>
            </a:r>
          </a:p>
          <a:p>
            <a:pPr lvl="1"/>
            <a:r>
              <a:rPr lang="en-US" dirty="0" smtClean="0"/>
              <a:t>Register state (when not ready)</a:t>
            </a:r>
          </a:p>
          <a:p>
            <a:pPr lvl="1"/>
            <a:r>
              <a:rPr lang="en-US" dirty="0" smtClean="0"/>
              <a:t>Process ID (PID), User, Executable, Priority, …</a:t>
            </a:r>
          </a:p>
          <a:p>
            <a:pPr lvl="1"/>
            <a:r>
              <a:rPr lang="en-US" dirty="0" smtClean="0"/>
              <a:t>Execution time, …</a:t>
            </a:r>
          </a:p>
          <a:p>
            <a:pPr lvl="1"/>
            <a:r>
              <a:rPr lang="en-US" dirty="0" smtClean="0"/>
              <a:t>Memory space, translation, …</a:t>
            </a:r>
          </a:p>
          <a:p>
            <a:r>
              <a:rPr lang="en-US" dirty="0" smtClean="0"/>
              <a:t>Kernel Scheduler maintains a data structure containing the PCBs</a:t>
            </a:r>
          </a:p>
          <a:p>
            <a:r>
              <a:rPr lang="en-US" dirty="0" smtClean="0"/>
              <a:t>Scheduling algorithm selects the next one to run</a:t>
            </a:r>
          </a:p>
        </p:txBody>
      </p:sp>
    </p:spTree>
    <p:extLst>
      <p:ext uri="{BB962C8B-B14F-4D97-AF65-F5344CB8AC3E}">
        <p14:creationId xmlns:p14="http://schemas.microsoft.com/office/powerpoint/2010/main" val="3820690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81200" y="1935560"/>
            <a:ext cx="5486400" cy="17543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/>
                <a:cs typeface="Courier New"/>
              </a:rPr>
              <a:t>i</a:t>
            </a:r>
            <a:r>
              <a:rPr lang="en-US" b="1" dirty="0" smtClean="0">
                <a:latin typeface="Courier New"/>
                <a:cs typeface="Courier New"/>
              </a:rPr>
              <a:t>f ( </a:t>
            </a:r>
            <a:r>
              <a:rPr lang="en-US" b="1" dirty="0" err="1" smtClean="0">
                <a:latin typeface="Courier New"/>
                <a:cs typeface="Courier New"/>
              </a:rPr>
              <a:t>readyProcesses</a:t>
            </a:r>
            <a:r>
              <a:rPr lang="en-US" b="1" dirty="0" smtClean="0">
                <a:latin typeface="Courier New"/>
                <a:cs typeface="Courier New"/>
              </a:rPr>
              <a:t>(PCBs) ) {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	</a:t>
            </a:r>
            <a:r>
              <a:rPr lang="en-US" b="1" dirty="0" err="1" smtClean="0">
                <a:latin typeface="Courier New"/>
                <a:cs typeface="Courier New"/>
              </a:rPr>
              <a:t>nextPCB</a:t>
            </a:r>
            <a:r>
              <a:rPr lang="en-US" b="1" dirty="0" smtClean="0">
                <a:latin typeface="Courier New"/>
                <a:cs typeface="Courier New"/>
              </a:rPr>
              <a:t> = </a:t>
            </a:r>
            <a:r>
              <a:rPr lang="en-US" b="1" dirty="0" err="1" smtClean="0">
                <a:latin typeface="Courier New"/>
                <a:cs typeface="Courier New"/>
              </a:rPr>
              <a:t>selectProcess</a:t>
            </a:r>
            <a:r>
              <a:rPr lang="en-US" b="1" dirty="0" smtClean="0">
                <a:latin typeface="Courier New"/>
                <a:cs typeface="Courier New"/>
              </a:rPr>
              <a:t>(PCBs);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	run( </a:t>
            </a:r>
            <a:r>
              <a:rPr lang="en-US" b="1" dirty="0" err="1" smtClean="0">
                <a:latin typeface="Courier New"/>
                <a:cs typeface="Courier New"/>
              </a:rPr>
              <a:t>nextPCB</a:t>
            </a:r>
            <a:r>
              <a:rPr lang="en-US" b="1" dirty="0" smtClean="0">
                <a:latin typeface="Courier New"/>
                <a:cs typeface="Courier New"/>
              </a:rPr>
              <a:t> );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}</a:t>
            </a:r>
            <a:r>
              <a:rPr lang="en-US" b="1" dirty="0">
                <a:latin typeface="Courier New"/>
                <a:cs typeface="Courier New"/>
              </a:rPr>
              <a:t> </a:t>
            </a:r>
            <a:r>
              <a:rPr lang="en-US" b="1" dirty="0" smtClean="0">
                <a:latin typeface="Courier New"/>
                <a:cs typeface="Courier New"/>
              </a:rPr>
              <a:t>else {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	</a:t>
            </a:r>
            <a:r>
              <a:rPr lang="en-US" b="1" dirty="0" err="1" smtClean="0">
                <a:latin typeface="Courier New"/>
                <a:cs typeface="Courier New"/>
              </a:rPr>
              <a:t>run_idle_process</a:t>
            </a:r>
            <a:r>
              <a:rPr lang="en-US" b="1" dirty="0" smtClean="0">
                <a:latin typeface="Courier New"/>
                <a:cs typeface="Courier New"/>
              </a:rPr>
              <a:t>();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}</a:t>
            </a:r>
          </a:p>
        </p:txBody>
      </p:sp>
      <p:sp>
        <p:nvSpPr>
          <p:cNvPr id="9" name="Freeform 8"/>
          <p:cNvSpPr/>
          <p:nvPr/>
        </p:nvSpPr>
        <p:spPr>
          <a:xfrm>
            <a:off x="580038" y="1371600"/>
            <a:ext cx="1661837" cy="3459775"/>
          </a:xfrm>
          <a:custGeom>
            <a:avLst/>
            <a:gdLst>
              <a:gd name="connsiteX0" fmla="*/ 1568006 w 1661837"/>
              <a:gd name="connsiteY0" fmla="*/ 2487928 h 3459775"/>
              <a:gd name="connsiteX1" fmla="*/ 1555047 w 1661837"/>
              <a:gd name="connsiteY1" fmla="*/ 2669340 h 3459775"/>
              <a:gd name="connsiteX2" fmla="*/ 1516171 w 1661837"/>
              <a:gd name="connsiteY2" fmla="*/ 3045121 h 3459775"/>
              <a:gd name="connsiteX3" fmla="*/ 1464336 w 1661837"/>
              <a:gd name="connsiteY3" fmla="*/ 3252448 h 3459775"/>
              <a:gd name="connsiteX4" fmla="*/ 1360666 w 1661837"/>
              <a:gd name="connsiteY4" fmla="*/ 3394985 h 3459775"/>
              <a:gd name="connsiteX5" fmla="*/ 1321790 w 1661837"/>
              <a:gd name="connsiteY5" fmla="*/ 3420901 h 3459775"/>
              <a:gd name="connsiteX6" fmla="*/ 1205161 w 1661837"/>
              <a:gd name="connsiteY6" fmla="*/ 3459775 h 3459775"/>
              <a:gd name="connsiteX7" fmla="*/ 984863 w 1661837"/>
              <a:gd name="connsiteY7" fmla="*/ 3446817 h 3459775"/>
              <a:gd name="connsiteX8" fmla="*/ 855276 w 1661837"/>
              <a:gd name="connsiteY8" fmla="*/ 3394985 h 3459775"/>
              <a:gd name="connsiteX9" fmla="*/ 751606 w 1661837"/>
              <a:gd name="connsiteY9" fmla="*/ 3317238 h 3459775"/>
              <a:gd name="connsiteX10" fmla="*/ 686812 w 1661837"/>
              <a:gd name="connsiteY10" fmla="*/ 3278364 h 3459775"/>
              <a:gd name="connsiteX11" fmla="*/ 660895 w 1661837"/>
              <a:gd name="connsiteY11" fmla="*/ 3239490 h 3459775"/>
              <a:gd name="connsiteX12" fmla="*/ 570184 w 1661837"/>
              <a:gd name="connsiteY12" fmla="*/ 3148784 h 3459775"/>
              <a:gd name="connsiteX13" fmla="*/ 440597 w 1661837"/>
              <a:gd name="connsiteY13" fmla="*/ 2967373 h 3459775"/>
              <a:gd name="connsiteX14" fmla="*/ 362844 w 1661837"/>
              <a:gd name="connsiteY14" fmla="*/ 2863709 h 3459775"/>
              <a:gd name="connsiteX15" fmla="*/ 323968 w 1661837"/>
              <a:gd name="connsiteY15" fmla="*/ 2798919 h 3459775"/>
              <a:gd name="connsiteX16" fmla="*/ 246216 w 1661837"/>
              <a:gd name="connsiteY16" fmla="*/ 2695256 h 3459775"/>
              <a:gd name="connsiteX17" fmla="*/ 220298 w 1661837"/>
              <a:gd name="connsiteY17" fmla="*/ 2630466 h 3459775"/>
              <a:gd name="connsiteX18" fmla="*/ 181422 w 1661837"/>
              <a:gd name="connsiteY18" fmla="*/ 2565676 h 3459775"/>
              <a:gd name="connsiteX19" fmla="*/ 155505 w 1661837"/>
              <a:gd name="connsiteY19" fmla="*/ 2487928 h 3459775"/>
              <a:gd name="connsiteX20" fmla="*/ 142546 w 1661837"/>
              <a:gd name="connsiteY20" fmla="*/ 2397223 h 3459775"/>
              <a:gd name="connsiteX21" fmla="*/ 129587 w 1661837"/>
              <a:gd name="connsiteY21" fmla="*/ 2073274 h 3459775"/>
              <a:gd name="connsiteX22" fmla="*/ 90711 w 1661837"/>
              <a:gd name="connsiteY22" fmla="*/ 1878904 h 3459775"/>
              <a:gd name="connsiteX23" fmla="*/ 25917 w 1661837"/>
              <a:gd name="connsiteY23" fmla="*/ 1645661 h 3459775"/>
              <a:gd name="connsiteX24" fmla="*/ 0 w 1661837"/>
              <a:gd name="connsiteY24" fmla="*/ 1347628 h 3459775"/>
              <a:gd name="connsiteX25" fmla="*/ 12959 w 1661837"/>
              <a:gd name="connsiteY25" fmla="*/ 1010721 h 3459775"/>
              <a:gd name="connsiteX26" fmla="*/ 51835 w 1661837"/>
              <a:gd name="connsiteY26" fmla="*/ 894099 h 3459775"/>
              <a:gd name="connsiteX27" fmla="*/ 116628 w 1661837"/>
              <a:gd name="connsiteY27" fmla="*/ 712688 h 3459775"/>
              <a:gd name="connsiteX28" fmla="*/ 129587 w 1661837"/>
              <a:gd name="connsiteY28" fmla="*/ 660856 h 3459775"/>
              <a:gd name="connsiteX29" fmla="*/ 168463 w 1661837"/>
              <a:gd name="connsiteY29" fmla="*/ 596066 h 3459775"/>
              <a:gd name="connsiteX30" fmla="*/ 194381 w 1661837"/>
              <a:gd name="connsiteY30" fmla="*/ 531276 h 3459775"/>
              <a:gd name="connsiteX31" fmla="*/ 323968 w 1661837"/>
              <a:gd name="connsiteY31" fmla="*/ 336907 h 3459775"/>
              <a:gd name="connsiteX32" fmla="*/ 414679 w 1661837"/>
              <a:gd name="connsiteY32" fmla="*/ 220285 h 3459775"/>
              <a:gd name="connsiteX33" fmla="*/ 466514 w 1661837"/>
              <a:gd name="connsiteY33" fmla="*/ 181412 h 3459775"/>
              <a:gd name="connsiteX34" fmla="*/ 660895 w 1661837"/>
              <a:gd name="connsiteY34" fmla="*/ 90706 h 3459775"/>
              <a:gd name="connsiteX35" fmla="*/ 699771 w 1661837"/>
              <a:gd name="connsiteY35" fmla="*/ 51832 h 3459775"/>
              <a:gd name="connsiteX36" fmla="*/ 751606 w 1661837"/>
              <a:gd name="connsiteY36" fmla="*/ 38874 h 3459775"/>
              <a:gd name="connsiteX37" fmla="*/ 855276 w 1661837"/>
              <a:gd name="connsiteY37" fmla="*/ 0 h 3459775"/>
              <a:gd name="connsiteX38" fmla="*/ 1568006 w 1661837"/>
              <a:gd name="connsiteY38" fmla="*/ 12958 h 3459775"/>
              <a:gd name="connsiteX39" fmla="*/ 1606882 w 1661837"/>
              <a:gd name="connsiteY39" fmla="*/ 51832 h 3459775"/>
              <a:gd name="connsiteX40" fmla="*/ 1632799 w 1661837"/>
              <a:gd name="connsiteY40" fmla="*/ 103664 h 3459775"/>
              <a:gd name="connsiteX41" fmla="*/ 1658717 w 1661837"/>
              <a:gd name="connsiteY41" fmla="*/ 168454 h 3459775"/>
              <a:gd name="connsiteX42" fmla="*/ 1658717 w 1661837"/>
              <a:gd name="connsiteY42" fmla="*/ 453529 h 345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661837" h="3459775">
                <a:moveTo>
                  <a:pt x="1568006" y="2487928"/>
                </a:moveTo>
                <a:cubicBezTo>
                  <a:pt x="1563686" y="2548399"/>
                  <a:pt x="1558607" y="2608820"/>
                  <a:pt x="1555047" y="2669340"/>
                </a:cubicBezTo>
                <a:cubicBezTo>
                  <a:pt x="1534459" y="3019312"/>
                  <a:pt x="1563449" y="2820565"/>
                  <a:pt x="1516171" y="3045121"/>
                </a:cubicBezTo>
                <a:cubicBezTo>
                  <a:pt x="1505418" y="3096193"/>
                  <a:pt x="1491455" y="3198213"/>
                  <a:pt x="1464336" y="3252448"/>
                </a:cubicBezTo>
                <a:cubicBezTo>
                  <a:pt x="1450819" y="3279481"/>
                  <a:pt x="1384312" y="3371340"/>
                  <a:pt x="1360666" y="3394985"/>
                </a:cubicBezTo>
                <a:cubicBezTo>
                  <a:pt x="1349653" y="3405997"/>
                  <a:pt x="1335720" y="3413936"/>
                  <a:pt x="1321790" y="3420901"/>
                </a:cubicBezTo>
                <a:cubicBezTo>
                  <a:pt x="1272992" y="3445298"/>
                  <a:pt x="1254655" y="3447402"/>
                  <a:pt x="1205161" y="3459775"/>
                </a:cubicBezTo>
                <a:cubicBezTo>
                  <a:pt x="1131728" y="3455456"/>
                  <a:pt x="1057805" y="3456331"/>
                  <a:pt x="984863" y="3446817"/>
                </a:cubicBezTo>
                <a:cubicBezTo>
                  <a:pt x="958663" y="3443400"/>
                  <a:pt x="882135" y="3412890"/>
                  <a:pt x="855276" y="3394985"/>
                </a:cubicBezTo>
                <a:cubicBezTo>
                  <a:pt x="819335" y="3371026"/>
                  <a:pt x="788646" y="3339460"/>
                  <a:pt x="751606" y="3317238"/>
                </a:cubicBezTo>
                <a:lnTo>
                  <a:pt x="686812" y="3278364"/>
                </a:lnTo>
                <a:cubicBezTo>
                  <a:pt x="678173" y="3265406"/>
                  <a:pt x="671314" y="3251066"/>
                  <a:pt x="660895" y="3239490"/>
                </a:cubicBezTo>
                <a:cubicBezTo>
                  <a:pt x="632289" y="3207707"/>
                  <a:pt x="589308" y="3187030"/>
                  <a:pt x="570184" y="3148784"/>
                </a:cubicBezTo>
                <a:cubicBezTo>
                  <a:pt x="446583" y="2901598"/>
                  <a:pt x="598201" y="3177499"/>
                  <a:pt x="440597" y="2967373"/>
                </a:cubicBezTo>
                <a:cubicBezTo>
                  <a:pt x="414679" y="2932818"/>
                  <a:pt x="385068" y="2900747"/>
                  <a:pt x="362844" y="2863709"/>
                </a:cubicBezTo>
                <a:cubicBezTo>
                  <a:pt x="349885" y="2842112"/>
                  <a:pt x="338305" y="2819626"/>
                  <a:pt x="323968" y="2798919"/>
                </a:cubicBezTo>
                <a:cubicBezTo>
                  <a:pt x="299381" y="2763406"/>
                  <a:pt x="262259" y="2735360"/>
                  <a:pt x="246216" y="2695256"/>
                </a:cubicBezTo>
                <a:cubicBezTo>
                  <a:pt x="237577" y="2673659"/>
                  <a:pt x="230701" y="2651271"/>
                  <a:pt x="220298" y="2630466"/>
                </a:cubicBezTo>
                <a:cubicBezTo>
                  <a:pt x="209034" y="2607939"/>
                  <a:pt x="191845" y="2588604"/>
                  <a:pt x="181422" y="2565676"/>
                </a:cubicBezTo>
                <a:cubicBezTo>
                  <a:pt x="170117" y="2540807"/>
                  <a:pt x="164144" y="2513844"/>
                  <a:pt x="155505" y="2487928"/>
                </a:cubicBezTo>
                <a:cubicBezTo>
                  <a:pt x="151185" y="2457693"/>
                  <a:pt x="144451" y="2427706"/>
                  <a:pt x="142546" y="2397223"/>
                </a:cubicBezTo>
                <a:cubicBezTo>
                  <a:pt x="135804" y="2289364"/>
                  <a:pt x="140341" y="2180807"/>
                  <a:pt x="129587" y="2073274"/>
                </a:cubicBezTo>
                <a:cubicBezTo>
                  <a:pt x="123012" y="2007529"/>
                  <a:pt x="106279" y="1943117"/>
                  <a:pt x="90711" y="1878904"/>
                </a:cubicBezTo>
                <a:cubicBezTo>
                  <a:pt x="71699" y="1800484"/>
                  <a:pt x="25917" y="1645661"/>
                  <a:pt x="25917" y="1645661"/>
                </a:cubicBezTo>
                <a:cubicBezTo>
                  <a:pt x="16423" y="1560215"/>
                  <a:pt x="0" y="1426339"/>
                  <a:pt x="0" y="1347628"/>
                </a:cubicBezTo>
                <a:cubicBezTo>
                  <a:pt x="0" y="1235243"/>
                  <a:pt x="197" y="1122379"/>
                  <a:pt x="12959" y="1010721"/>
                </a:cubicBezTo>
                <a:cubicBezTo>
                  <a:pt x="17612" y="970009"/>
                  <a:pt x="40272" y="933411"/>
                  <a:pt x="51835" y="894099"/>
                </a:cubicBezTo>
                <a:cubicBezTo>
                  <a:pt x="144169" y="580180"/>
                  <a:pt x="13510" y="970469"/>
                  <a:pt x="116628" y="712688"/>
                </a:cubicBezTo>
                <a:cubicBezTo>
                  <a:pt x="123242" y="696153"/>
                  <a:pt x="122354" y="677130"/>
                  <a:pt x="129587" y="660856"/>
                </a:cubicBezTo>
                <a:cubicBezTo>
                  <a:pt x="139817" y="637841"/>
                  <a:pt x="157199" y="618593"/>
                  <a:pt x="168463" y="596066"/>
                </a:cubicBezTo>
                <a:cubicBezTo>
                  <a:pt x="178866" y="575261"/>
                  <a:pt x="183434" y="551800"/>
                  <a:pt x="194381" y="531276"/>
                </a:cubicBezTo>
                <a:cubicBezTo>
                  <a:pt x="285968" y="359561"/>
                  <a:pt x="240882" y="451144"/>
                  <a:pt x="323968" y="336907"/>
                </a:cubicBezTo>
                <a:cubicBezTo>
                  <a:pt x="372377" y="270349"/>
                  <a:pt x="361775" y="265629"/>
                  <a:pt x="414679" y="220285"/>
                </a:cubicBezTo>
                <a:cubicBezTo>
                  <a:pt x="431077" y="206230"/>
                  <a:pt x="447762" y="192127"/>
                  <a:pt x="466514" y="181412"/>
                </a:cubicBezTo>
                <a:cubicBezTo>
                  <a:pt x="554248" y="131282"/>
                  <a:pt x="581442" y="122485"/>
                  <a:pt x="660895" y="90706"/>
                </a:cubicBezTo>
                <a:cubicBezTo>
                  <a:pt x="673854" y="77748"/>
                  <a:pt x="683859" y="60924"/>
                  <a:pt x="699771" y="51832"/>
                </a:cubicBezTo>
                <a:cubicBezTo>
                  <a:pt x="715235" y="42996"/>
                  <a:pt x="734481" y="43767"/>
                  <a:pt x="751606" y="38874"/>
                </a:cubicBezTo>
                <a:cubicBezTo>
                  <a:pt x="787155" y="28718"/>
                  <a:pt x="821045" y="13692"/>
                  <a:pt x="855276" y="0"/>
                </a:cubicBezTo>
                <a:cubicBezTo>
                  <a:pt x="1092853" y="4319"/>
                  <a:pt x="1330953" y="-3390"/>
                  <a:pt x="1568006" y="12958"/>
                </a:cubicBezTo>
                <a:cubicBezTo>
                  <a:pt x="1586288" y="14219"/>
                  <a:pt x="1596230" y="36920"/>
                  <a:pt x="1606882" y="51832"/>
                </a:cubicBezTo>
                <a:cubicBezTo>
                  <a:pt x="1618110" y="67550"/>
                  <a:pt x="1624953" y="86012"/>
                  <a:pt x="1632799" y="103664"/>
                </a:cubicBezTo>
                <a:cubicBezTo>
                  <a:pt x="1642246" y="124920"/>
                  <a:pt x="1656999" y="145257"/>
                  <a:pt x="1658717" y="168454"/>
                </a:cubicBezTo>
                <a:cubicBezTo>
                  <a:pt x="1665737" y="263219"/>
                  <a:pt x="1658717" y="358504"/>
                  <a:pt x="1658717" y="453529"/>
                </a:cubicBezTo>
              </a:path>
            </a:pathLst>
          </a:custGeom>
          <a:ln>
            <a:solidFill>
              <a:srgbClr val="000000"/>
            </a:solidFill>
            <a:headEnd type="non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584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together: web server</a:t>
            </a:r>
            <a:endParaRPr lang="en-US" dirty="0"/>
          </a:p>
        </p:txBody>
      </p:sp>
      <p:pic>
        <p:nvPicPr>
          <p:cNvPr id="7" name="Content Placeholder 5" descr="onecp.pdf"/>
          <p:cNvPicPr>
            <a:picLocks noGrp="1" noChangeAspect="1"/>
          </p:cNvPicPr>
          <p:nvPr>
            <p:ph idx="1"/>
          </p:nvPr>
        </p:nvPicPr>
        <p:blipFill>
          <a:blip r:embed="rId2"/>
          <a:srcRect l="-5882" r="-5882"/>
          <a:stretch>
            <a:fillRect/>
          </a:stretch>
        </p:blipFill>
        <p:spPr>
          <a:xfrm>
            <a:off x="457200" y="1319311"/>
            <a:ext cx="8229600" cy="4525963"/>
          </a:xfrm>
        </p:spPr>
      </p:pic>
      <p:grpSp>
        <p:nvGrpSpPr>
          <p:cNvPr id="10" name="Group 9"/>
          <p:cNvGrpSpPr/>
          <p:nvPr/>
        </p:nvGrpSpPr>
        <p:grpSpPr>
          <a:xfrm>
            <a:off x="1219200" y="2462311"/>
            <a:ext cx="914400" cy="457200"/>
            <a:chOff x="1219200" y="2743200"/>
            <a:chExt cx="914400" cy="457200"/>
          </a:xfrm>
        </p:grpSpPr>
        <p:sp>
          <p:nvSpPr>
            <p:cNvPr id="8" name="TextBox 7"/>
            <p:cNvSpPr txBox="1"/>
            <p:nvPr/>
          </p:nvSpPr>
          <p:spPr>
            <a:xfrm>
              <a:off x="1219200" y="2743200"/>
              <a:ext cx="8003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FF0000"/>
                  </a:solidFill>
                </a:rPr>
                <a:t>syscall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95400" y="3148111"/>
            <a:ext cx="838200" cy="414754"/>
            <a:chOff x="1295400" y="3048000"/>
            <a:chExt cx="838200" cy="414754"/>
          </a:xfrm>
        </p:grpSpPr>
        <p:sp>
          <p:nvSpPr>
            <p:cNvPr id="12" name="TextBox 11"/>
            <p:cNvSpPr txBox="1"/>
            <p:nvPr/>
          </p:nvSpPr>
          <p:spPr>
            <a:xfrm>
              <a:off x="1295400" y="3124200"/>
              <a:ext cx="5495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accent1">
                      <a:lumMod val="75000"/>
                    </a:schemeClr>
                  </a:solidFill>
                </a:rPr>
                <a:t>wait</a:t>
              </a:r>
              <a:endParaRPr lang="en-US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447800" y="3986311"/>
            <a:ext cx="1219200" cy="381000"/>
            <a:chOff x="914400" y="2819400"/>
            <a:chExt cx="1219200" cy="381000"/>
          </a:xfrm>
        </p:grpSpPr>
        <p:sp>
          <p:nvSpPr>
            <p:cNvPr id="15" name="TextBox 14"/>
            <p:cNvSpPr txBox="1"/>
            <p:nvPr/>
          </p:nvSpPr>
          <p:spPr>
            <a:xfrm>
              <a:off x="914400" y="2819400"/>
              <a:ext cx="9373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8000"/>
                  </a:solidFill>
                </a:rPr>
                <a:t>interrupt</a:t>
              </a:r>
              <a:endParaRPr lang="en-US" sz="1600" dirty="0">
                <a:solidFill>
                  <a:srgbClr val="008000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971800" y="2767111"/>
            <a:ext cx="755049" cy="414754"/>
            <a:chOff x="1981200" y="3048000"/>
            <a:chExt cx="755049" cy="414754"/>
          </a:xfrm>
        </p:grpSpPr>
        <p:sp>
          <p:nvSpPr>
            <p:cNvPr id="18" name="TextBox 17"/>
            <p:cNvSpPr txBox="1"/>
            <p:nvPr/>
          </p:nvSpPr>
          <p:spPr>
            <a:xfrm>
              <a:off x="2133600" y="3124200"/>
              <a:ext cx="6026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8000"/>
                  </a:solidFill>
                </a:rPr>
                <a:t>RTU</a:t>
              </a:r>
              <a:endParaRPr lang="en-US" sz="1600" dirty="0">
                <a:solidFill>
                  <a:srgbClr val="008000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181600" y="2462311"/>
            <a:ext cx="914400" cy="457200"/>
            <a:chOff x="1219200" y="2743200"/>
            <a:chExt cx="914400" cy="457200"/>
          </a:xfrm>
        </p:grpSpPr>
        <p:sp>
          <p:nvSpPr>
            <p:cNvPr id="21" name="TextBox 20"/>
            <p:cNvSpPr txBox="1"/>
            <p:nvPr/>
          </p:nvSpPr>
          <p:spPr>
            <a:xfrm>
              <a:off x="1219200" y="2743200"/>
              <a:ext cx="8003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FF0000"/>
                  </a:solidFill>
                </a:rPr>
                <a:t>syscall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257800" y="3224311"/>
            <a:ext cx="838200" cy="414754"/>
            <a:chOff x="1295400" y="3048000"/>
            <a:chExt cx="838200" cy="414754"/>
          </a:xfrm>
        </p:grpSpPr>
        <p:sp>
          <p:nvSpPr>
            <p:cNvPr id="28" name="TextBox 27"/>
            <p:cNvSpPr txBox="1"/>
            <p:nvPr/>
          </p:nvSpPr>
          <p:spPr>
            <a:xfrm>
              <a:off x="1295400" y="3124200"/>
              <a:ext cx="5495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accent1">
                      <a:lumMod val="75000"/>
                    </a:schemeClr>
                  </a:solidFill>
                </a:rPr>
                <a:t>wait</a:t>
              </a:r>
              <a:endParaRPr lang="en-US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0" name="Freeform 29"/>
          <p:cNvSpPr/>
          <p:nvPr/>
        </p:nvSpPr>
        <p:spPr>
          <a:xfrm>
            <a:off x="3053254" y="1277961"/>
            <a:ext cx="2936167" cy="873145"/>
          </a:xfrm>
          <a:custGeom>
            <a:avLst/>
            <a:gdLst>
              <a:gd name="connsiteX0" fmla="*/ 0 w 2936167"/>
              <a:gd name="connsiteY0" fmla="*/ 810093 h 873145"/>
              <a:gd name="connsiteX1" fmla="*/ 405299 w 2936167"/>
              <a:gd name="connsiteY1" fmla="*/ 278657 h 873145"/>
              <a:gd name="connsiteX2" fmla="*/ 1179871 w 2936167"/>
              <a:gd name="connsiteY2" fmla="*/ 62480 h 873145"/>
              <a:gd name="connsiteX3" fmla="*/ 2332722 w 2936167"/>
              <a:gd name="connsiteY3" fmla="*/ 71487 h 873145"/>
              <a:gd name="connsiteX4" fmla="*/ 2936167 w 2936167"/>
              <a:gd name="connsiteY4" fmla="*/ 873145 h 87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167" h="873145">
                <a:moveTo>
                  <a:pt x="0" y="810093"/>
                </a:moveTo>
                <a:cubicBezTo>
                  <a:pt x="104327" y="606676"/>
                  <a:pt x="208654" y="403259"/>
                  <a:pt x="405299" y="278657"/>
                </a:cubicBezTo>
                <a:cubicBezTo>
                  <a:pt x="601944" y="154055"/>
                  <a:pt x="858634" y="97008"/>
                  <a:pt x="1179871" y="62480"/>
                </a:cubicBezTo>
                <a:cubicBezTo>
                  <a:pt x="1501108" y="27952"/>
                  <a:pt x="2040006" y="-63624"/>
                  <a:pt x="2332722" y="71487"/>
                </a:cubicBezTo>
                <a:cubicBezTo>
                  <a:pt x="2625438" y="206598"/>
                  <a:pt x="2780802" y="539871"/>
                  <a:pt x="2936167" y="873145"/>
                </a:cubicBezTo>
              </a:path>
            </a:pathLst>
          </a:custGeom>
          <a:ln>
            <a:solidFill>
              <a:srgbClr val="000000"/>
            </a:solidFill>
            <a:headEnd type="non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6934200" y="3986311"/>
            <a:ext cx="1165976" cy="381000"/>
            <a:chOff x="1981200" y="2819400"/>
            <a:chExt cx="1165976" cy="381000"/>
          </a:xfrm>
        </p:grpSpPr>
        <p:sp>
          <p:nvSpPr>
            <p:cNvPr id="32" name="TextBox 31"/>
            <p:cNvSpPr txBox="1"/>
            <p:nvPr/>
          </p:nvSpPr>
          <p:spPr>
            <a:xfrm>
              <a:off x="2209800" y="2819400"/>
              <a:ext cx="9373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8000"/>
                  </a:solidFill>
                </a:rPr>
                <a:t>interrupt</a:t>
              </a:r>
              <a:endParaRPr lang="en-US" sz="1600" dirty="0">
                <a:solidFill>
                  <a:srgbClr val="008000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934200" y="2767111"/>
            <a:ext cx="755049" cy="414754"/>
            <a:chOff x="1981200" y="3048000"/>
            <a:chExt cx="755049" cy="414754"/>
          </a:xfrm>
        </p:grpSpPr>
        <p:sp>
          <p:nvSpPr>
            <p:cNvPr id="35" name="TextBox 34"/>
            <p:cNvSpPr txBox="1"/>
            <p:nvPr/>
          </p:nvSpPr>
          <p:spPr>
            <a:xfrm>
              <a:off x="2133600" y="3124200"/>
              <a:ext cx="6026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8000"/>
                  </a:solidFill>
                </a:rPr>
                <a:t>RTU</a:t>
              </a:r>
              <a:endParaRPr lang="en-US" sz="1600" dirty="0">
                <a:solidFill>
                  <a:srgbClr val="008000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 bwMode="auto">
            <a:xfrm>
              <a:off x="1981200" y="3048000"/>
              <a:ext cx="152400" cy="152400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9" name="Freeform 38"/>
          <p:cNvSpPr/>
          <p:nvPr/>
        </p:nvSpPr>
        <p:spPr>
          <a:xfrm>
            <a:off x="4503250" y="990600"/>
            <a:ext cx="2497691" cy="1142491"/>
          </a:xfrm>
          <a:custGeom>
            <a:avLst/>
            <a:gdLst>
              <a:gd name="connsiteX0" fmla="*/ 2458889 w 2497691"/>
              <a:gd name="connsiteY0" fmla="*/ 1142491 h 1142491"/>
              <a:gd name="connsiteX1" fmla="*/ 2395843 w 2497691"/>
              <a:gd name="connsiteY1" fmla="*/ 367856 h 1142491"/>
              <a:gd name="connsiteX2" fmla="*/ 1585244 w 2497691"/>
              <a:gd name="connsiteY2" fmla="*/ 16567 h 1142491"/>
              <a:gd name="connsiteX3" fmla="*/ 576500 w 2497691"/>
              <a:gd name="connsiteY3" fmla="*/ 124656 h 1142491"/>
              <a:gd name="connsiteX4" fmla="*/ 90141 w 2497691"/>
              <a:gd name="connsiteY4" fmla="*/ 710136 h 1142491"/>
              <a:gd name="connsiteX5" fmla="*/ 74 w 2497691"/>
              <a:gd name="connsiteY5" fmla="*/ 1142491 h 114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7691" h="1142491">
                <a:moveTo>
                  <a:pt x="2458889" y="1142491"/>
                </a:moveTo>
                <a:cubicBezTo>
                  <a:pt x="2500170" y="849000"/>
                  <a:pt x="2541451" y="555510"/>
                  <a:pt x="2395843" y="367856"/>
                </a:cubicBezTo>
                <a:cubicBezTo>
                  <a:pt x="2250235" y="180202"/>
                  <a:pt x="1888468" y="57100"/>
                  <a:pt x="1585244" y="16567"/>
                </a:cubicBezTo>
                <a:cubicBezTo>
                  <a:pt x="1282020" y="-23966"/>
                  <a:pt x="825684" y="9061"/>
                  <a:pt x="576500" y="124656"/>
                </a:cubicBezTo>
                <a:cubicBezTo>
                  <a:pt x="327316" y="240251"/>
                  <a:pt x="186212" y="540497"/>
                  <a:pt x="90141" y="710136"/>
                </a:cubicBezTo>
                <a:cubicBezTo>
                  <a:pt x="-5930" y="879775"/>
                  <a:pt x="74" y="1142491"/>
                  <a:pt x="74" y="1142491"/>
                </a:cubicBezTo>
              </a:path>
            </a:pathLst>
          </a:custGeom>
          <a:ln>
            <a:solidFill>
              <a:srgbClr val="000000"/>
            </a:solidFill>
            <a:headEnd type="non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Action Button: End 2">
            <a:hlinkClick r:id="" action="ppaction://hlinkshowjump?jump=lastslide" highlightClick="1"/>
          </p:cNvPr>
          <p:cNvSpPr/>
          <p:nvPr/>
        </p:nvSpPr>
        <p:spPr bwMode="auto">
          <a:xfrm>
            <a:off x="8001000" y="5434111"/>
            <a:ext cx="685800" cy="381000"/>
          </a:xfrm>
          <a:prstGeom prst="actionButtonEnd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5019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752600"/>
            <a:ext cx="7696200" cy="736600"/>
          </a:xfrm>
        </p:spPr>
        <p:txBody>
          <a:bodyPr/>
          <a:lstStyle/>
          <a:p>
            <a:r>
              <a:rPr lang="en-US" dirty="0" smtClean="0"/>
              <a:t>Digging Deeper: Discussion &amp;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3482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533400"/>
          </a:xfrm>
        </p:spPr>
        <p:txBody>
          <a:bodyPr/>
          <a:lstStyle/>
          <a:p>
            <a:r>
              <a:rPr lang="en-US" altLang="en-US" smtClean="0"/>
              <a:t>Simultaneous MultiThreading/Hyperthreading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8991600" cy="6096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 smtClean="0">
                <a:latin typeface="+mj-lt"/>
              </a:rPr>
              <a:t>Hardware technique </a:t>
            </a:r>
          </a:p>
          <a:p>
            <a:pPr lvl="1">
              <a:lnSpc>
                <a:spcPct val="100000"/>
              </a:lnSpc>
            </a:pPr>
            <a:r>
              <a:rPr lang="en-US" altLang="en-US" dirty="0" smtClean="0">
                <a:latin typeface="+mj-lt"/>
              </a:rPr>
              <a:t>Superscalar processors can</a:t>
            </a:r>
            <a:br>
              <a:rPr lang="en-US" altLang="en-US" dirty="0" smtClean="0">
                <a:latin typeface="+mj-lt"/>
              </a:rPr>
            </a:br>
            <a:r>
              <a:rPr lang="en-US" altLang="en-US" dirty="0" smtClean="0">
                <a:latin typeface="+mj-lt"/>
              </a:rPr>
              <a:t>execute multiple instructions</a:t>
            </a:r>
            <a:br>
              <a:rPr lang="en-US" altLang="en-US" dirty="0" smtClean="0">
                <a:latin typeface="+mj-lt"/>
              </a:rPr>
            </a:br>
            <a:r>
              <a:rPr lang="en-US" altLang="en-US" dirty="0" smtClean="0">
                <a:latin typeface="+mj-lt"/>
              </a:rPr>
              <a:t>that are independent.</a:t>
            </a:r>
          </a:p>
          <a:p>
            <a:pPr lvl="1">
              <a:lnSpc>
                <a:spcPct val="100000"/>
              </a:lnSpc>
            </a:pPr>
            <a:r>
              <a:rPr lang="en-US" altLang="en-US" dirty="0" err="1" smtClean="0">
                <a:latin typeface="+mj-lt"/>
              </a:rPr>
              <a:t>Hyperthreading</a:t>
            </a:r>
            <a:r>
              <a:rPr lang="en-US" altLang="en-US" dirty="0" smtClean="0">
                <a:latin typeface="+mj-lt"/>
              </a:rPr>
              <a:t> duplicates </a:t>
            </a:r>
            <a:br>
              <a:rPr lang="en-US" altLang="en-US" dirty="0" smtClean="0">
                <a:latin typeface="+mj-lt"/>
              </a:rPr>
            </a:br>
            <a:r>
              <a:rPr lang="en-US" altLang="en-US" dirty="0" smtClean="0">
                <a:latin typeface="+mj-lt"/>
              </a:rPr>
              <a:t>register state to make a</a:t>
            </a:r>
            <a:br>
              <a:rPr lang="en-US" altLang="en-US" dirty="0" smtClean="0">
                <a:latin typeface="+mj-lt"/>
              </a:rPr>
            </a:br>
            <a:r>
              <a:rPr lang="en-US" altLang="en-US" dirty="0" smtClean="0">
                <a:latin typeface="+mj-lt"/>
              </a:rPr>
              <a:t>second “thread,” allowing </a:t>
            </a:r>
            <a:br>
              <a:rPr lang="en-US" altLang="en-US" dirty="0" smtClean="0">
                <a:latin typeface="+mj-lt"/>
              </a:rPr>
            </a:br>
            <a:r>
              <a:rPr lang="en-US" altLang="en-US" dirty="0" smtClean="0">
                <a:latin typeface="+mj-lt"/>
              </a:rPr>
              <a:t>more instructions to run.</a:t>
            </a:r>
          </a:p>
          <a:p>
            <a:pPr>
              <a:lnSpc>
                <a:spcPct val="100000"/>
              </a:lnSpc>
            </a:pPr>
            <a:r>
              <a:rPr lang="en-US" altLang="en-US" dirty="0" smtClean="0">
                <a:latin typeface="+mj-lt"/>
              </a:rPr>
              <a:t>Can schedule each thread</a:t>
            </a:r>
            <a:br>
              <a:rPr lang="en-US" altLang="en-US" dirty="0" smtClean="0">
                <a:latin typeface="+mj-lt"/>
              </a:rPr>
            </a:br>
            <a:r>
              <a:rPr lang="en-US" altLang="en-US" dirty="0" smtClean="0">
                <a:latin typeface="+mj-lt"/>
              </a:rPr>
              <a:t>as if were separate CPU</a:t>
            </a:r>
          </a:p>
          <a:p>
            <a:pPr lvl="1">
              <a:lnSpc>
                <a:spcPct val="100000"/>
              </a:lnSpc>
            </a:pPr>
            <a:r>
              <a:rPr lang="en-US" altLang="en-US" dirty="0" smtClean="0">
                <a:latin typeface="+mj-lt"/>
              </a:rPr>
              <a:t>But, sub-linear speedup!</a:t>
            </a:r>
          </a:p>
          <a:p>
            <a:pPr>
              <a:lnSpc>
                <a:spcPct val="100000"/>
              </a:lnSpc>
            </a:pPr>
            <a:r>
              <a:rPr lang="en-US" altLang="en-US" dirty="0" smtClean="0">
                <a:latin typeface="+mj-lt"/>
              </a:rPr>
              <a:t>Original technique called “Simultaneous Multithreading”</a:t>
            </a:r>
            <a:endParaRPr lang="en-US" altLang="ja-JP" dirty="0" smtClean="0">
              <a:latin typeface="+mj-lt"/>
            </a:endParaRPr>
          </a:p>
          <a:p>
            <a:pPr lvl="1">
              <a:lnSpc>
                <a:spcPct val="100000"/>
              </a:lnSpc>
            </a:pPr>
            <a:r>
              <a:rPr lang="en-US" altLang="en-US" dirty="0" smtClean="0">
                <a:latin typeface="+mj-lt"/>
                <a:hlinkClick r:id="rId3"/>
              </a:rPr>
              <a:t>http://www.cs.washington.edu/research/smt/index.html</a:t>
            </a:r>
            <a:r>
              <a:rPr lang="en-US" altLang="en-US" dirty="0" smtClean="0">
                <a:latin typeface="+mj-lt"/>
              </a:rPr>
              <a:t> </a:t>
            </a:r>
          </a:p>
          <a:p>
            <a:pPr lvl="1">
              <a:lnSpc>
                <a:spcPct val="100000"/>
              </a:lnSpc>
            </a:pPr>
            <a:r>
              <a:rPr lang="en-US" altLang="en-US" dirty="0" smtClean="0">
                <a:latin typeface="+mj-lt"/>
              </a:rPr>
              <a:t>SPARC, Pentium 4/Xeon (“</a:t>
            </a:r>
            <a:r>
              <a:rPr lang="en-US" altLang="ja-JP" dirty="0" err="1" smtClean="0">
                <a:latin typeface="+mj-lt"/>
              </a:rPr>
              <a:t>Hyperthreading</a:t>
            </a:r>
            <a:r>
              <a:rPr lang="en-US" altLang="en-US" dirty="0" smtClean="0">
                <a:latin typeface="+mj-lt"/>
              </a:rPr>
              <a:t>”</a:t>
            </a:r>
            <a:r>
              <a:rPr lang="en-US" altLang="ja-JP" dirty="0" smtClean="0">
                <a:latin typeface="+mj-lt"/>
              </a:rPr>
              <a:t>), Power 5</a:t>
            </a:r>
          </a:p>
          <a:p>
            <a:pPr>
              <a:lnSpc>
                <a:spcPct val="100000"/>
              </a:lnSpc>
            </a:pPr>
            <a:endParaRPr lang="en-US" altLang="en-US" dirty="0" smtClean="0">
              <a:latin typeface="+mj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038600" y="685800"/>
            <a:ext cx="5867400" cy="4673263"/>
            <a:chOff x="4038600" y="685800"/>
            <a:chExt cx="5867400" cy="4673263"/>
          </a:xfrm>
        </p:grpSpPr>
        <p:pic>
          <p:nvPicPr>
            <p:cNvPr id="346117" name="Picture 5" descr="hyperthreadi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8387" y="685800"/>
              <a:ext cx="3960813" cy="363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57" name="TextBox 1"/>
            <p:cNvSpPr txBox="1">
              <a:spLocks noChangeArrowheads="1"/>
            </p:cNvSpPr>
            <p:nvPr/>
          </p:nvSpPr>
          <p:spPr bwMode="auto">
            <a:xfrm>
              <a:off x="4038600" y="4343400"/>
              <a:ext cx="58674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2000" b="0" dirty="0">
                  <a:latin typeface="+mj-lt"/>
                </a:rPr>
                <a:t>Colored blocks show </a:t>
              </a:r>
              <a:endParaRPr lang="en-US" altLang="en-US" sz="2000" b="0" dirty="0" smtClean="0">
                <a:latin typeface="+mj-lt"/>
              </a:endParaRPr>
            </a:p>
            <a:p>
              <a:pPr algn="ctr"/>
              <a:r>
                <a:rPr lang="en-US" altLang="en-US" sz="2000" b="0" dirty="0" smtClean="0">
                  <a:latin typeface="+mj-lt"/>
                </a:rPr>
                <a:t>instructions </a:t>
              </a:r>
              <a:r>
                <a:rPr lang="en-US" altLang="en-US" sz="2000" b="0" dirty="0">
                  <a:latin typeface="+mj-lt"/>
                </a:rPr>
                <a:t>executed</a:t>
              </a:r>
            </a:p>
            <a:p>
              <a:endParaRPr lang="en-US" altLang="en-US" sz="2000" b="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7910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6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6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6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6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5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Safe Mode Transfers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r>
              <a:rPr lang="en-US" dirty="0" smtClean="0"/>
              <a:t>Carefully constructed kernel code packs up the user process state an sets it aside.</a:t>
            </a:r>
          </a:p>
          <a:p>
            <a:pPr lvl="1"/>
            <a:r>
              <a:rPr lang="en-US" dirty="0" smtClean="0"/>
              <a:t>Details depend on the machine architecture</a:t>
            </a:r>
          </a:p>
          <a:p>
            <a:r>
              <a:rPr lang="en-US" dirty="0" smtClean="0"/>
              <a:t>Should be impossible for buggy or malicious user program to cause the kernel to corrupt itself.</a:t>
            </a:r>
          </a:p>
          <a:p>
            <a:r>
              <a:rPr lang="en-US" dirty="0" smtClean="0"/>
              <a:t>Interrupt processing not be visible to the user process:</a:t>
            </a:r>
          </a:p>
          <a:p>
            <a:pPr lvl="1"/>
            <a:r>
              <a:rPr lang="en-US" dirty="0" smtClean="0"/>
              <a:t>Occurs between instructions, restarted transparently</a:t>
            </a:r>
          </a:p>
          <a:p>
            <a:pPr lvl="1"/>
            <a:r>
              <a:rPr lang="en-US" dirty="0" smtClean="0"/>
              <a:t>No change to process state</a:t>
            </a:r>
          </a:p>
          <a:p>
            <a:pPr lvl="1"/>
            <a:r>
              <a:rPr lang="en-US" dirty="0" smtClean="0"/>
              <a:t>What can be observed even with perfect interrupt processing?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86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 Stack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Kernel needs space to work</a:t>
            </a:r>
          </a:p>
          <a:p>
            <a:r>
              <a:rPr lang="en-US" dirty="0" smtClean="0"/>
              <a:t>Cannot put anything on the user stack (Why?)</a:t>
            </a:r>
          </a:p>
          <a:p>
            <a:r>
              <a:rPr lang="en-US" dirty="0" smtClean="0"/>
              <a:t>Two-stack model</a:t>
            </a:r>
          </a:p>
          <a:p>
            <a:pPr lvl="1"/>
            <a:r>
              <a:rPr lang="en-US" dirty="0" smtClean="0"/>
              <a:t>OS thread has interrupt stack (located in kernel memory) plus User stack (located in user memory)</a:t>
            </a:r>
          </a:p>
          <a:p>
            <a:pPr lvl="1"/>
            <a:r>
              <a:rPr lang="en-US" dirty="0" err="1" smtClean="0"/>
              <a:t>Syscall</a:t>
            </a:r>
            <a:r>
              <a:rPr lang="en-US" dirty="0" smtClean="0"/>
              <a:t> handler copies user </a:t>
            </a:r>
            <a:r>
              <a:rPr lang="en-US" dirty="0" err="1" smtClean="0"/>
              <a:t>args</a:t>
            </a:r>
            <a:r>
              <a:rPr lang="en-US" dirty="0" smtClean="0"/>
              <a:t> to kernel space before invoking specific function (e.g., open)</a:t>
            </a:r>
          </a:p>
          <a:p>
            <a:pPr lvl="1"/>
            <a:r>
              <a:rPr lang="en-US" dirty="0" smtClean="0"/>
              <a:t>Interrupts (???)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7" name="Content Placeholder 3" descr="kernelUserStacks.pdf"/>
          <p:cNvPicPr>
            <a:picLocks noChangeAspect="1"/>
          </p:cNvPicPr>
          <p:nvPr/>
        </p:nvPicPr>
        <p:blipFill>
          <a:blip r:embed="rId2"/>
          <a:srcRect l="-19846" r="-19846"/>
          <a:stretch>
            <a:fillRect/>
          </a:stretch>
        </p:blipFill>
        <p:spPr bwMode="auto">
          <a:xfrm>
            <a:off x="2590800" y="3505200"/>
            <a:ext cx="5703951" cy="313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36851607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</a:t>
            </a:r>
            <a:r>
              <a:rPr lang="en-US" baseline="0" dirty="0" smtClean="0"/>
              <a:t> support: Interrupt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Interrupt Handler invoked with interrupts ‘disabled’</a:t>
            </a:r>
          </a:p>
          <a:p>
            <a:pPr lvl="1"/>
            <a:r>
              <a:rPr lang="en-US" dirty="0" smtClean="0"/>
              <a:t>Re-enabled upon completion</a:t>
            </a:r>
          </a:p>
          <a:p>
            <a:pPr lvl="1"/>
            <a:r>
              <a:rPr lang="en-US" dirty="0" smtClean="0"/>
              <a:t>Non-blocking (run to completion, no waits)</a:t>
            </a:r>
          </a:p>
          <a:p>
            <a:pPr lvl="1"/>
            <a:r>
              <a:rPr lang="en-US" dirty="0" smtClean="0"/>
              <a:t>Pack it up in a queue and pass off to an OS thread to do the hard work</a:t>
            </a:r>
          </a:p>
          <a:p>
            <a:pPr lvl="2"/>
            <a:r>
              <a:rPr lang="en-US" dirty="0" smtClean="0"/>
              <a:t>wake up an existing OS thread </a:t>
            </a:r>
          </a:p>
          <a:p>
            <a:r>
              <a:rPr lang="en-US" dirty="0" smtClean="0"/>
              <a:t>OS kernel may enable/disable interrupts</a:t>
            </a:r>
          </a:p>
          <a:p>
            <a:pPr lvl="1"/>
            <a:r>
              <a:rPr lang="en-US" dirty="0" smtClean="0"/>
              <a:t>On x86: CLI (disable interrupts), STI (enable)</a:t>
            </a:r>
          </a:p>
          <a:p>
            <a:pPr lvl="1"/>
            <a:r>
              <a:rPr lang="en-US" dirty="0" smtClean="0"/>
              <a:t>Atomic section when select next process/thread to run</a:t>
            </a:r>
          </a:p>
          <a:p>
            <a:pPr lvl="1"/>
            <a:r>
              <a:rPr lang="en-US" dirty="0" smtClean="0"/>
              <a:t>Atomic return from interrupt or </a:t>
            </a:r>
            <a:r>
              <a:rPr lang="en-US" dirty="0" err="1" smtClean="0"/>
              <a:t>syscall</a:t>
            </a:r>
            <a:endParaRPr lang="en-US" dirty="0" smtClean="0"/>
          </a:p>
          <a:p>
            <a:r>
              <a:rPr lang="en-US" dirty="0" smtClean="0"/>
              <a:t>HW may have multiple levels of interrupt</a:t>
            </a:r>
          </a:p>
          <a:p>
            <a:pPr lvl="1"/>
            <a:r>
              <a:rPr lang="en-US" dirty="0" smtClean="0"/>
              <a:t>Mask off (disable) certain interrupts, </a:t>
            </a:r>
            <a:r>
              <a:rPr lang="en-US" dirty="0" err="1" smtClean="0"/>
              <a:t>eg</a:t>
            </a:r>
            <a:r>
              <a:rPr lang="en-US" dirty="0" smtClean="0"/>
              <a:t>., lower priority</a:t>
            </a:r>
          </a:p>
          <a:p>
            <a:pPr lvl="1"/>
            <a:r>
              <a:rPr lang="en-US" dirty="0" smtClean="0"/>
              <a:t>Certain non-</a:t>
            </a:r>
            <a:r>
              <a:rPr lang="en-US" dirty="0" err="1" smtClean="0"/>
              <a:t>maskable</a:t>
            </a:r>
            <a:r>
              <a:rPr lang="en-US" dirty="0" smtClean="0"/>
              <a:t>-interrupts (</a:t>
            </a:r>
            <a:r>
              <a:rPr lang="en-US" dirty="0" err="1" smtClean="0"/>
              <a:t>nmi</a:t>
            </a:r>
            <a:r>
              <a:rPr lang="en-US" dirty="0" smtClean="0"/>
              <a:t>)</a:t>
            </a:r>
          </a:p>
          <a:p>
            <a:pPr lvl="2"/>
            <a:r>
              <a:rPr lang="en-US" dirty="0"/>
              <a:t>e</a:t>
            </a:r>
            <a:r>
              <a:rPr lang="en-US" dirty="0" smtClean="0"/>
              <a:t>.g., kernel segmentation fault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969111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take interrupts safely?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Interrupt vector</a:t>
            </a:r>
          </a:p>
          <a:p>
            <a:pPr lvl="1"/>
            <a:r>
              <a:rPr lang="en-US" dirty="0" smtClean="0"/>
              <a:t>Limited number of entry points into kernel</a:t>
            </a:r>
          </a:p>
          <a:p>
            <a:r>
              <a:rPr lang="en-US" dirty="0" smtClean="0"/>
              <a:t>Kernel interrupt stack</a:t>
            </a:r>
          </a:p>
          <a:p>
            <a:pPr lvl="1"/>
            <a:r>
              <a:rPr lang="en-US" dirty="0" smtClean="0"/>
              <a:t>Handler works regardless of state of user code</a:t>
            </a:r>
          </a:p>
          <a:p>
            <a:r>
              <a:rPr lang="en-US" dirty="0" smtClean="0"/>
              <a:t>Interrupt masking</a:t>
            </a:r>
          </a:p>
          <a:p>
            <a:pPr lvl="1"/>
            <a:r>
              <a:rPr lang="en-US" dirty="0" smtClean="0"/>
              <a:t>Handler is non-blocking</a:t>
            </a:r>
          </a:p>
          <a:p>
            <a:r>
              <a:rPr lang="en-US" dirty="0" smtClean="0"/>
              <a:t>Atomic transfer of control</a:t>
            </a:r>
          </a:p>
          <a:p>
            <a:pPr lvl="1"/>
            <a:r>
              <a:rPr lang="en-US" dirty="0" smtClean="0"/>
              <a:t>“Single instruction”-like to change: 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rogram counter</a:t>
            </a:r>
          </a:p>
          <a:p>
            <a:pPr lvl="2"/>
            <a:r>
              <a:rPr lang="en-US" dirty="0" smtClean="0"/>
              <a:t>Stack pointer</a:t>
            </a:r>
          </a:p>
          <a:p>
            <a:pPr lvl="2"/>
            <a:r>
              <a:rPr lang="en-US" dirty="0" smtClean="0"/>
              <a:t>Memory protection</a:t>
            </a:r>
          </a:p>
          <a:p>
            <a:pPr lvl="2"/>
            <a:r>
              <a:rPr lang="en-US" dirty="0" smtClean="0"/>
              <a:t>Kernel/user mode</a:t>
            </a:r>
          </a:p>
          <a:p>
            <a:r>
              <a:rPr lang="en-US" dirty="0" smtClean="0"/>
              <a:t>Transparent </a:t>
            </a:r>
            <a:r>
              <a:rPr lang="en-US" dirty="0" err="1" smtClean="0"/>
              <a:t>restartable</a:t>
            </a:r>
            <a:r>
              <a:rPr lang="en-US" dirty="0" smtClean="0"/>
              <a:t> execution</a:t>
            </a:r>
          </a:p>
          <a:p>
            <a:pPr lvl="1"/>
            <a:r>
              <a:rPr lang="en-US" dirty="0" smtClean="0"/>
              <a:t>User program does not know interrupt occurred</a:t>
            </a:r>
          </a:p>
        </p:txBody>
      </p:sp>
    </p:spTree>
    <p:extLst>
      <p:ext uri="{BB962C8B-B14F-4D97-AF65-F5344CB8AC3E}">
        <p14:creationId xmlns:p14="http://schemas.microsoft.com/office/powerpoint/2010/main" val="7816354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pic>
        <p:nvPicPr>
          <p:cNvPr id="4" name="Content Placeholder 3" descr="beforeInterrupt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712" r="-20712"/>
          <a:stretch>
            <a:fillRect/>
          </a:stretch>
        </p:blipFill>
        <p:spPr>
          <a:xfrm>
            <a:off x="304800" y="1066800"/>
            <a:ext cx="8229600" cy="5257800"/>
          </a:xfrm>
        </p:spPr>
      </p:pic>
    </p:spTree>
    <p:extLst>
      <p:ext uri="{BB962C8B-B14F-4D97-AF65-F5344CB8AC3E}">
        <p14:creationId xmlns:p14="http://schemas.microsoft.com/office/powerpoint/2010/main" val="952301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</a:t>
            </a:r>
            <a:endParaRPr lang="en-US" dirty="0"/>
          </a:p>
        </p:txBody>
      </p:sp>
      <p:pic>
        <p:nvPicPr>
          <p:cNvPr id="4" name="Content Placeholder 3" descr="duringInterrupt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7639" r="-27639"/>
          <a:stretch>
            <a:fillRect/>
          </a:stretch>
        </p:blipFill>
        <p:spPr>
          <a:xfrm>
            <a:off x="152400" y="1066800"/>
            <a:ext cx="8458200" cy="5257800"/>
          </a:xfrm>
        </p:spPr>
      </p:pic>
    </p:spTree>
    <p:extLst>
      <p:ext uri="{BB962C8B-B14F-4D97-AF65-F5344CB8AC3E}">
        <p14:creationId xmlns:p14="http://schemas.microsoft.com/office/powerpoint/2010/main" val="19338666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</a:t>
            </a:r>
            <a:r>
              <a:rPr lang="en-US" baseline="0" dirty="0" smtClean="0"/>
              <a:t> System Call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Locate arguments</a:t>
            </a:r>
          </a:p>
          <a:p>
            <a:pPr lvl="1"/>
            <a:r>
              <a:rPr lang="en-US" dirty="0" smtClean="0"/>
              <a:t>In registers or on user(!) stack</a:t>
            </a:r>
          </a:p>
          <a:p>
            <a:r>
              <a:rPr lang="en-US" dirty="0" smtClean="0"/>
              <a:t>Copy arguments</a:t>
            </a:r>
          </a:p>
          <a:p>
            <a:pPr lvl="1"/>
            <a:r>
              <a:rPr lang="en-US" dirty="0" smtClean="0"/>
              <a:t>From user memory into kernel memory</a:t>
            </a:r>
          </a:p>
          <a:p>
            <a:pPr lvl="1"/>
            <a:r>
              <a:rPr lang="en-US" dirty="0" smtClean="0"/>
              <a:t>Protect kernel from malicious code evading checks</a:t>
            </a:r>
          </a:p>
          <a:p>
            <a:r>
              <a:rPr lang="en-US" dirty="0" smtClean="0"/>
              <a:t>Validate arguments</a:t>
            </a:r>
          </a:p>
          <a:p>
            <a:pPr lvl="1"/>
            <a:r>
              <a:rPr lang="en-US" dirty="0" smtClean="0"/>
              <a:t>Protect kernel from errors in user code</a:t>
            </a:r>
          </a:p>
          <a:p>
            <a:r>
              <a:rPr lang="en-US" dirty="0" smtClean="0"/>
              <a:t>Copy results back </a:t>
            </a:r>
          </a:p>
          <a:p>
            <a:pPr lvl="1"/>
            <a:r>
              <a:rPr lang="en-US" dirty="0" smtClean="0"/>
              <a:t>into user memory</a:t>
            </a:r>
          </a:p>
        </p:txBody>
      </p:sp>
    </p:spTree>
    <p:extLst>
      <p:ext uri="{BB962C8B-B14F-4D97-AF65-F5344CB8AC3E}">
        <p14:creationId xmlns:p14="http://schemas.microsoft.com/office/powerpoint/2010/main" val="24813726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696200" cy="736600"/>
          </a:xfrm>
        </p:spPr>
        <p:txBody>
          <a:bodyPr/>
          <a:lstStyle/>
          <a:p>
            <a:r>
              <a:rPr lang="en-US" dirty="0" smtClean="0"/>
              <a:t>Conclusion: Four fundamental OS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638800"/>
          </a:xfrm>
        </p:spPr>
        <p:txBody>
          <a:bodyPr>
            <a:normAutofit fontScale="92500"/>
          </a:bodyPr>
          <a:lstStyle/>
          <a:p>
            <a:r>
              <a:rPr lang="en-US" altLang="en-US" dirty="0" smtClean="0"/>
              <a:t>Thread</a:t>
            </a:r>
          </a:p>
          <a:p>
            <a:pPr lvl="1"/>
            <a:r>
              <a:rPr lang="en-US" altLang="en-US" dirty="0" smtClean="0"/>
              <a:t>Single </a:t>
            </a:r>
            <a:r>
              <a:rPr lang="en-US" altLang="en-US" dirty="0"/>
              <a:t>unique execution context</a:t>
            </a:r>
          </a:p>
          <a:p>
            <a:pPr lvl="1"/>
            <a:r>
              <a:rPr lang="en-US" altLang="en-US" dirty="0"/>
              <a:t>Program Counter, Registers, Execution Flags, </a:t>
            </a:r>
            <a:r>
              <a:rPr lang="en-US" altLang="en-US" dirty="0" smtClean="0"/>
              <a:t>Stack</a:t>
            </a:r>
            <a:endParaRPr lang="en-US" dirty="0"/>
          </a:p>
          <a:p>
            <a:r>
              <a:rPr lang="en-US" dirty="0"/>
              <a:t>Address Space </a:t>
            </a:r>
            <a:r>
              <a:rPr lang="en-US" dirty="0" smtClean="0"/>
              <a:t>w</a:t>
            </a:r>
            <a:r>
              <a:rPr lang="en-US" dirty="0"/>
              <a:t>/ Translation</a:t>
            </a:r>
          </a:p>
          <a:p>
            <a:pPr lvl="1"/>
            <a:r>
              <a:rPr lang="en-US" dirty="0"/>
              <a:t>Programs execute in an </a:t>
            </a:r>
            <a:r>
              <a:rPr lang="en-US" i="1" dirty="0"/>
              <a:t>address space </a:t>
            </a:r>
            <a:r>
              <a:rPr lang="en-US" dirty="0"/>
              <a:t>that is distinct from the memory space of the physical machine</a:t>
            </a:r>
          </a:p>
          <a:p>
            <a:r>
              <a:rPr lang="en-US" dirty="0" smtClean="0"/>
              <a:t>Process</a:t>
            </a:r>
            <a:endParaRPr lang="en-US" dirty="0"/>
          </a:p>
          <a:p>
            <a:pPr lvl="1"/>
            <a:r>
              <a:rPr lang="en-US" dirty="0"/>
              <a:t>An instance of an executing program is </a:t>
            </a:r>
            <a:r>
              <a:rPr lang="en-US" i="1" dirty="0"/>
              <a:t>a process consisting of an address space and one or more threads of control</a:t>
            </a:r>
          </a:p>
          <a:p>
            <a:r>
              <a:rPr lang="en-US" dirty="0" smtClean="0"/>
              <a:t>Dual Mode operation/Protection</a:t>
            </a:r>
          </a:p>
          <a:p>
            <a:pPr lvl="1"/>
            <a:r>
              <a:rPr lang="en-US" dirty="0" smtClean="0"/>
              <a:t>Only the “system” has the ability to access certain resources</a:t>
            </a:r>
          </a:p>
          <a:p>
            <a:pPr lvl="1"/>
            <a:r>
              <a:rPr lang="en-US" dirty="0" smtClean="0"/>
              <a:t>The OS and the hardware are protected from user programs and user programs are isolated from one another by </a:t>
            </a:r>
            <a:r>
              <a:rPr lang="en-US" i="1" dirty="0" smtClean="0"/>
              <a:t>controlling the translation </a:t>
            </a:r>
            <a:r>
              <a:rPr lang="en-US" dirty="0" smtClean="0"/>
              <a:t>from program virtual addresses to machine physical addresses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2966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30830</TotalTime>
  <Pages>60</Pages>
  <Words>3678</Words>
  <Application>Microsoft Office PowerPoint</Application>
  <PresentationFormat>On-screen Show (4:3)</PresentationFormat>
  <Paragraphs>982</Paragraphs>
  <Slides>61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1" baseType="lpstr">
      <vt:lpstr>MS PGothic</vt:lpstr>
      <vt:lpstr>MS PGothic</vt:lpstr>
      <vt:lpstr>Arial</vt:lpstr>
      <vt:lpstr>Comic Sans MS</vt:lpstr>
      <vt:lpstr>Courier</vt:lpstr>
      <vt:lpstr>Courier New</vt:lpstr>
      <vt:lpstr>Helvetica</vt:lpstr>
      <vt:lpstr>Symbol</vt:lpstr>
      <vt:lpstr>Wingdings</vt:lpstr>
      <vt:lpstr>Office</vt:lpstr>
      <vt:lpstr>CS162 Operating Systems and Systems Programming Lecture 2  Introduction to the Process</vt:lpstr>
      <vt:lpstr>Recall: What is an operating system?</vt:lpstr>
      <vt:lpstr>Review: What is an Operating System?</vt:lpstr>
      <vt:lpstr>Review: Increasing Software Complexity</vt:lpstr>
      <vt:lpstr>Recall: Loading</vt:lpstr>
      <vt:lpstr>Very Brief History of OS</vt:lpstr>
      <vt:lpstr>Very Brief History of OS</vt:lpstr>
      <vt:lpstr>Very Brief History of OS</vt:lpstr>
      <vt:lpstr>Very Brief History of OS</vt:lpstr>
      <vt:lpstr>OS Archaeology</vt:lpstr>
      <vt:lpstr>Migration of OS Concepts and Features</vt:lpstr>
      <vt:lpstr>Today: Four fundamental OS concepts</vt:lpstr>
      <vt:lpstr>OS Bottom Line: Run Programs</vt:lpstr>
      <vt:lpstr>Today we need one key 61B concept</vt:lpstr>
      <vt:lpstr>Recall (61C): What happens during program execution?</vt:lpstr>
      <vt:lpstr>First OS Concept: Thread of Control</vt:lpstr>
      <vt:lpstr>Second OS Concept: Program’s Address Space</vt:lpstr>
      <vt:lpstr>Address Space: In a Picture</vt:lpstr>
      <vt:lpstr>Multiprogramming - Multiple Threads of Control</vt:lpstr>
      <vt:lpstr>Administrivia: Getting started</vt:lpstr>
      <vt:lpstr>Administrivia (Con’t)</vt:lpstr>
      <vt:lpstr>CS 162 Collaboration Policy</vt:lpstr>
      <vt:lpstr>How can we give the illusion of multiple processors?</vt:lpstr>
      <vt:lpstr>The Basic Problem of Concurrency</vt:lpstr>
      <vt:lpstr>Properties of this simple multiprogramming technique</vt:lpstr>
      <vt:lpstr>Protection</vt:lpstr>
      <vt:lpstr>Third OS Concept: Process</vt:lpstr>
      <vt:lpstr>Fourth OS Concept:  Dual Mode Operation</vt:lpstr>
      <vt:lpstr>For example: UNIX System Structure</vt:lpstr>
      <vt:lpstr>User/Kernal(Priviledged) Mode</vt:lpstr>
      <vt:lpstr>Simple Protection: Base and Bound (B&amp;B)</vt:lpstr>
      <vt:lpstr>Another idea: Address Space Translation</vt:lpstr>
      <vt:lpstr>A simple address translation with Base and Bound</vt:lpstr>
      <vt:lpstr>Tying it together: Simple B&amp;B: OS loads process</vt:lpstr>
      <vt:lpstr>Simple B&amp;B: OS gets ready to switch</vt:lpstr>
      <vt:lpstr>Simple B&amp;B: “Return” to User</vt:lpstr>
      <vt:lpstr>3 types of Mode Transfer</vt:lpstr>
      <vt:lpstr>How do we get the system target address of the “unprogrammed control transfer?”</vt:lpstr>
      <vt:lpstr>Interrupt Vector</vt:lpstr>
      <vt:lpstr>Simple B&amp;B: User =&gt; Kernel</vt:lpstr>
      <vt:lpstr>Simple B&amp;B: Interrupt</vt:lpstr>
      <vt:lpstr>Simple B&amp;B: Switch User Process</vt:lpstr>
      <vt:lpstr>Simple B&amp;B: “resume”</vt:lpstr>
      <vt:lpstr>What’s wrong with this simplistic address translation mechanism?</vt:lpstr>
      <vt:lpstr>x86 – segments and stacks</vt:lpstr>
      <vt:lpstr>Virtual Address Translation</vt:lpstr>
      <vt:lpstr>Providing Illusion of Separate Address Space: Load new Translation Map on Switch</vt:lpstr>
      <vt:lpstr>Running Many Programs ???</vt:lpstr>
      <vt:lpstr>Process Control Block</vt:lpstr>
      <vt:lpstr>Scheduler</vt:lpstr>
      <vt:lpstr>Putting it together: web server</vt:lpstr>
      <vt:lpstr>Digging Deeper: Discussion &amp; Questions</vt:lpstr>
      <vt:lpstr>Simultaneous MultiThreading/Hyperthreading</vt:lpstr>
      <vt:lpstr>Implementing Safe Mode Transfers</vt:lpstr>
      <vt:lpstr>Kernel Stack Challenge</vt:lpstr>
      <vt:lpstr>Hardware support: Interrupt Control</vt:lpstr>
      <vt:lpstr>How do we take interrupts safely?</vt:lpstr>
      <vt:lpstr>Before</vt:lpstr>
      <vt:lpstr>During</vt:lpstr>
      <vt:lpstr>Kernel System Call Handler</vt:lpstr>
      <vt:lpstr>Conclusion: Four fundamental OS concepts</vt:lpstr>
    </vt:vector>
  </TitlesOfParts>
  <Company>UC Berkeley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subject/>
  <dc:creator>John D. Kubiatowicz</dc:creator>
  <cp:keywords/>
  <dc:description>Imported some pictures from Silbershatz (c) 2005</dc:description>
  <cp:lastModifiedBy>kubitron</cp:lastModifiedBy>
  <cp:revision>359</cp:revision>
  <cp:lastPrinted>2015-08-31T18:50:49Z</cp:lastPrinted>
  <dcterms:created xsi:type="dcterms:W3CDTF">1995-08-12T11:37:26Z</dcterms:created>
  <dcterms:modified xsi:type="dcterms:W3CDTF">2015-09-01T00:47:06Z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